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7" r:id="rId6"/>
    <p:sldId id="260" r:id="rId7"/>
    <p:sldId id="261" r:id="rId8"/>
    <p:sldId id="262" r:id="rId9"/>
    <p:sldId id="259" r:id="rId10"/>
    <p:sldId id="264" r:id="rId11"/>
    <p:sldId id="265" r:id="rId12"/>
    <p:sldId id="263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18-Aug-20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21558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/>
              <a:t>Lecture 11</a:t>
            </a:r>
            <a:br>
              <a:rPr lang="en-GB" dirty="0" smtClean="0"/>
            </a:br>
            <a:r>
              <a:rPr lang="en-GB" dirty="0" smtClean="0"/>
              <a:t>Torticollis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229600" cy="27432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en-GB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Aditya</a:t>
            </a: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GB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Agrawal</a:t>
            </a:r>
            <a:endParaRPr lang="en-GB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  <a:endParaRPr lang="en-GB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Dept</a:t>
            </a: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Orthopaedics, </a:t>
            </a:r>
            <a:r>
              <a:rPr lang="en-GB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Dhiraj</a:t>
            </a: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Hospital</a:t>
            </a:r>
          </a:p>
          <a:p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MIRC, </a:t>
            </a:r>
            <a:r>
              <a:rPr lang="en-GB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Vidyapeeth</a:t>
            </a:r>
            <a:endParaRPr lang="en-GB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Vadodara</a:t>
            </a:r>
            <a:endParaRPr lang="en-GB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294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Congenital muscular torticollis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/>
              <a:t>Etiology</a:t>
            </a:r>
            <a:r>
              <a:rPr lang="en-GB" sz="3200" dirty="0" smtClean="0"/>
              <a:t> - unclear</a:t>
            </a:r>
            <a:r>
              <a:rPr lang="en-GB" sz="3200" dirty="0"/>
              <a:t>. </a:t>
            </a:r>
            <a:endParaRPr lang="en-GB" sz="3200" dirty="0" smtClean="0"/>
          </a:p>
          <a:p>
            <a:r>
              <a:rPr lang="en-GB" sz="3200" dirty="0" smtClean="0"/>
              <a:t>Birth </a:t>
            </a:r>
            <a:r>
              <a:rPr lang="en-GB" sz="3200" dirty="0"/>
              <a:t>trauma or intrauterine malposition </a:t>
            </a:r>
            <a:endParaRPr lang="en-GB" sz="3200" dirty="0" smtClean="0"/>
          </a:p>
          <a:p>
            <a:r>
              <a:rPr lang="en-GB" sz="3200" dirty="0" smtClean="0"/>
              <a:t>Shortening </a:t>
            </a:r>
            <a:r>
              <a:rPr lang="en-GB" sz="3200" dirty="0"/>
              <a:t>or excessive contraction of </a:t>
            </a:r>
            <a:r>
              <a:rPr lang="en-GB" sz="3200" dirty="0" smtClean="0"/>
              <a:t>the sternocleidomastoid muscle</a:t>
            </a:r>
          </a:p>
          <a:p>
            <a:r>
              <a:rPr lang="en-GB" sz="3200" dirty="0" smtClean="0"/>
              <a:t>Incidence - 0.3-2.0 %</a:t>
            </a:r>
          </a:p>
          <a:p>
            <a:r>
              <a:rPr lang="en-GB" sz="3200" dirty="0" smtClean="0"/>
              <a:t>Sternocleidomastoid </a:t>
            </a:r>
            <a:r>
              <a:rPr lang="en-GB" sz="3200" dirty="0" err="1" smtClean="0"/>
              <a:t>tumor</a:t>
            </a: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1948706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Acquired torticollis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Scarring </a:t>
            </a:r>
            <a:r>
              <a:rPr lang="en-GB" sz="3200" dirty="0"/>
              <a:t>or disease of cervical </a:t>
            </a:r>
            <a:r>
              <a:rPr lang="en-GB" sz="3200" dirty="0" smtClean="0"/>
              <a:t>vertebrae</a:t>
            </a:r>
          </a:p>
          <a:p>
            <a:r>
              <a:rPr lang="en-GB" sz="3200" dirty="0" smtClean="0"/>
              <a:t>Adenitis</a:t>
            </a:r>
            <a:r>
              <a:rPr lang="en-GB" sz="3200" dirty="0"/>
              <a:t>, tonsillitis, rheumatism, enlarged cervical glands, retropharyngeal abscess, or cerebellar </a:t>
            </a:r>
            <a:r>
              <a:rPr lang="en-GB" sz="3200" dirty="0" smtClean="0"/>
              <a:t>tumours</a:t>
            </a:r>
          </a:p>
          <a:p>
            <a:r>
              <a:rPr lang="en-GB" sz="3200" dirty="0" smtClean="0"/>
              <a:t>Spasmodic </a:t>
            </a:r>
            <a:r>
              <a:rPr lang="en-GB" sz="3200" dirty="0"/>
              <a:t>(</a:t>
            </a:r>
            <a:r>
              <a:rPr lang="en-GB" sz="3200" dirty="0" err="1"/>
              <a:t>clonic</a:t>
            </a:r>
            <a:r>
              <a:rPr lang="en-GB" sz="3200" dirty="0"/>
              <a:t>) or permanent (tonic</a:t>
            </a:r>
            <a:r>
              <a:rPr lang="en-GB" sz="3200" dirty="0" smtClean="0"/>
              <a:t>)</a:t>
            </a:r>
          </a:p>
          <a:p>
            <a:r>
              <a:rPr lang="en-GB" sz="3200" dirty="0" smtClean="0"/>
              <a:t>The </a:t>
            </a:r>
            <a:r>
              <a:rPr lang="en-GB" sz="3200" dirty="0"/>
              <a:t>latter type </a:t>
            </a:r>
            <a:r>
              <a:rPr lang="en-GB" sz="3200" dirty="0" smtClean="0"/>
              <a:t>- Potts</a:t>
            </a:r>
            <a:r>
              <a:rPr lang="en-GB" sz="3200" dirty="0"/>
              <a:t>’ disease </a:t>
            </a:r>
            <a:r>
              <a:rPr lang="en-GB" sz="3200" dirty="0" smtClean="0"/>
              <a:t>(TB </a:t>
            </a:r>
            <a:r>
              <a:rPr lang="en-GB" sz="3200" dirty="0"/>
              <a:t>spine</a:t>
            </a:r>
            <a:r>
              <a:rPr lang="en-GB" sz="3200" dirty="0" smtClean="0"/>
              <a:t>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2692238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Radiographs of the cervical spine should be obtained to rule out obvious bony </a:t>
            </a:r>
            <a:r>
              <a:rPr lang="en-GB" sz="2800" dirty="0" smtClean="0"/>
              <a:t>abnormality </a:t>
            </a:r>
          </a:p>
          <a:p>
            <a:r>
              <a:rPr lang="en-GB" sz="2800" dirty="0"/>
              <a:t>Ultrasound scan </a:t>
            </a:r>
            <a:r>
              <a:rPr lang="en-GB" sz="2800" dirty="0" smtClean="0"/>
              <a:t>is the imaging modality of choice to rule out focal mass in the neck.</a:t>
            </a:r>
            <a:endParaRPr lang="en-GB" sz="2800" dirty="0"/>
          </a:p>
          <a:p>
            <a:r>
              <a:rPr lang="en-GB" sz="2800" dirty="0" smtClean="0"/>
              <a:t>MRI </a:t>
            </a:r>
            <a:r>
              <a:rPr lang="en-GB" sz="2800" dirty="0"/>
              <a:t>should be considered if there is concern about structural problems or other conditions. </a:t>
            </a:r>
            <a:endParaRPr lang="en-GB" sz="2800" dirty="0" smtClean="0"/>
          </a:p>
          <a:p>
            <a:r>
              <a:rPr lang="en-GB" sz="2800" dirty="0" smtClean="0"/>
              <a:t>Evaluation </a:t>
            </a:r>
            <a:r>
              <a:rPr lang="en-GB" sz="2800" dirty="0"/>
              <a:t>by an ophthalmologist </a:t>
            </a:r>
            <a:r>
              <a:rPr lang="en-GB" sz="2800" dirty="0" smtClean="0"/>
              <a:t>- </a:t>
            </a:r>
            <a:r>
              <a:rPr lang="en-GB" sz="2800" dirty="0"/>
              <a:t>vision problems </a:t>
            </a:r>
            <a:r>
              <a:rPr lang="en-GB" sz="2800" dirty="0" smtClean="0"/>
              <a:t>(IV cranial </a:t>
            </a:r>
            <a:r>
              <a:rPr lang="en-GB" sz="2800" dirty="0"/>
              <a:t>nerve palsy , </a:t>
            </a:r>
            <a:r>
              <a:rPr lang="en-GB" sz="2800" dirty="0" err="1" smtClean="0"/>
              <a:t>nystagmus</a:t>
            </a:r>
            <a:r>
              <a:rPr lang="en-GB" sz="2800" dirty="0" smtClean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xmlns="" val="1030948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Autofit/>
          </a:bodyPr>
          <a:lstStyle/>
          <a:p>
            <a:r>
              <a:rPr lang="en-GB" sz="2800" dirty="0" smtClean="0"/>
              <a:t>Non – operative treatment</a:t>
            </a:r>
          </a:p>
          <a:p>
            <a:pPr marL="114300" indent="0">
              <a:buNone/>
            </a:pPr>
            <a:r>
              <a:rPr lang="en-GB" sz="2800" dirty="0" smtClean="0"/>
              <a:t>Stretching exercises for the neck, physiotherapy</a:t>
            </a:r>
          </a:p>
          <a:p>
            <a:pPr marL="114300" indent="0">
              <a:buNone/>
            </a:pPr>
            <a:r>
              <a:rPr lang="en-GB" sz="2800" dirty="0" err="1" smtClean="0"/>
              <a:t>Valium</a:t>
            </a:r>
            <a:r>
              <a:rPr lang="en-GB" sz="2800" dirty="0" smtClean="0"/>
              <a:t>, Botox</a:t>
            </a:r>
          </a:p>
          <a:p>
            <a:r>
              <a:rPr lang="en-GB" sz="2800" dirty="0" smtClean="0"/>
              <a:t>Operative treatment</a:t>
            </a:r>
          </a:p>
          <a:p>
            <a:pPr marL="114300" indent="0">
              <a:buNone/>
            </a:pPr>
            <a:r>
              <a:rPr lang="en-GB" sz="2800" dirty="0" smtClean="0"/>
              <a:t>Unipolar release of sternocleidomastoid</a:t>
            </a:r>
          </a:p>
          <a:p>
            <a:pPr marL="114300" indent="0">
              <a:buNone/>
            </a:pPr>
            <a:r>
              <a:rPr lang="en-GB" sz="2800" dirty="0" smtClean="0"/>
              <a:t>Bipolar release of sternocleidomastoid</a:t>
            </a:r>
          </a:p>
          <a:p>
            <a:endParaRPr lang="en-GB" sz="2800" dirty="0" smtClean="0"/>
          </a:p>
          <a:p>
            <a:r>
              <a:rPr lang="en-GB" sz="2800" dirty="0" smtClean="0"/>
              <a:t>Post operative care</a:t>
            </a:r>
          </a:p>
          <a:p>
            <a:pPr marL="114300" indent="0">
              <a:buNone/>
            </a:pPr>
            <a:r>
              <a:rPr lang="en-GB" sz="2800" dirty="0" smtClean="0"/>
              <a:t>Soft cervical collar for 4 weeks</a:t>
            </a:r>
          </a:p>
          <a:p>
            <a:pPr marL="114300" indent="0">
              <a:buNone/>
            </a:pPr>
            <a:r>
              <a:rPr lang="en-GB" sz="2800" dirty="0" smtClean="0"/>
              <a:t>Regular follow up examination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358064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Torticollis means:</a:t>
            </a:r>
          </a:p>
          <a:p>
            <a:pPr marL="571500" indent="-457200">
              <a:buAutoNum type="alphaLcPeriod"/>
            </a:pPr>
            <a:r>
              <a:rPr lang="en-GB" dirty="0" smtClean="0"/>
              <a:t>Twisting of colon</a:t>
            </a:r>
          </a:p>
          <a:p>
            <a:pPr marL="571500" indent="-457200">
              <a:buAutoNum type="alphaLcPeriod"/>
            </a:pPr>
            <a:r>
              <a:rPr lang="en-GB" dirty="0" smtClean="0"/>
              <a:t>Twisting of neck</a:t>
            </a:r>
          </a:p>
          <a:p>
            <a:pPr marL="571500" indent="-457200">
              <a:buAutoNum type="alphaLcPeriod"/>
            </a:pPr>
            <a:r>
              <a:rPr lang="en-GB" dirty="0" smtClean="0"/>
              <a:t>Torsion of intestine</a:t>
            </a:r>
          </a:p>
          <a:p>
            <a:pPr marL="571500" indent="-457200">
              <a:buAutoNum type="alphaLcPeriod"/>
            </a:pPr>
            <a:r>
              <a:rPr lang="en-GB" dirty="0" smtClean="0"/>
              <a:t>Torsion of testes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94114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Causes for torticollis include</a:t>
            </a:r>
          </a:p>
          <a:p>
            <a:pPr marL="571500" indent="-457200">
              <a:buAutoNum type="alphaLcPeriod"/>
            </a:pPr>
            <a:r>
              <a:rPr lang="en-GB" dirty="0" smtClean="0"/>
              <a:t>Infection </a:t>
            </a:r>
          </a:p>
          <a:p>
            <a:pPr marL="571500" indent="-457200">
              <a:buAutoNum type="alphaLcPeriod"/>
            </a:pPr>
            <a:r>
              <a:rPr lang="en-GB" dirty="0" smtClean="0"/>
              <a:t>Congenital </a:t>
            </a:r>
          </a:p>
          <a:p>
            <a:pPr marL="571500" indent="-457200">
              <a:buAutoNum type="alphaLcPeriod"/>
            </a:pPr>
            <a:r>
              <a:rPr lang="en-GB" dirty="0" smtClean="0"/>
              <a:t>Trauma </a:t>
            </a:r>
          </a:p>
          <a:p>
            <a:pPr marL="571500" indent="-457200">
              <a:buAutoNum type="alphaLcPeriod"/>
            </a:pPr>
            <a:r>
              <a:rPr lang="en-GB" dirty="0" smtClean="0"/>
              <a:t>All of the above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35228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Treatment for torticollis are all except:</a:t>
            </a:r>
          </a:p>
          <a:p>
            <a:pPr marL="571500" indent="-457200">
              <a:buAutoNum type="alphaLcPeriod"/>
            </a:pPr>
            <a:r>
              <a:rPr lang="en-GB" dirty="0" smtClean="0"/>
              <a:t>Soft cervical collar</a:t>
            </a:r>
          </a:p>
          <a:p>
            <a:pPr marL="571500" indent="-457200">
              <a:buAutoNum type="alphaLcPeriod"/>
            </a:pPr>
            <a:r>
              <a:rPr lang="en-GB" dirty="0" smtClean="0"/>
              <a:t>Unipolar release</a:t>
            </a:r>
          </a:p>
          <a:p>
            <a:pPr marL="571500" indent="-457200">
              <a:buAutoNum type="alphaLcPeriod"/>
            </a:pPr>
            <a:r>
              <a:rPr lang="en-GB" dirty="0" smtClean="0"/>
              <a:t>Physiotherapy </a:t>
            </a:r>
          </a:p>
          <a:p>
            <a:pPr marL="571500" indent="-457200">
              <a:buAutoNum type="alphaLcPeriod"/>
            </a:pPr>
            <a:r>
              <a:rPr lang="en-GB" dirty="0" smtClean="0"/>
              <a:t>Antipsychotics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68668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muscle is released in torticollis?</a:t>
            </a:r>
          </a:p>
          <a:p>
            <a:pPr marL="571500" indent="-457200">
              <a:buAutoNum type="alphaLcPeriod"/>
            </a:pPr>
            <a:r>
              <a:rPr lang="en-GB" dirty="0" smtClean="0"/>
              <a:t>Sternocleidomastoid</a:t>
            </a:r>
          </a:p>
          <a:p>
            <a:pPr marL="571500" indent="-457200">
              <a:buAutoNum type="alphaLcPeriod"/>
            </a:pPr>
            <a:r>
              <a:rPr lang="en-GB" dirty="0" err="1" smtClean="0"/>
              <a:t>Omohyoid</a:t>
            </a:r>
            <a:r>
              <a:rPr lang="en-GB" dirty="0" smtClean="0"/>
              <a:t> </a:t>
            </a:r>
          </a:p>
          <a:p>
            <a:pPr marL="571500" indent="-457200">
              <a:buAutoNum type="alphaLcPeriod"/>
            </a:pPr>
            <a:r>
              <a:rPr lang="en-GB" dirty="0" err="1" smtClean="0"/>
              <a:t>Platysma</a:t>
            </a:r>
            <a:r>
              <a:rPr lang="en-GB" dirty="0" smtClean="0"/>
              <a:t> </a:t>
            </a:r>
          </a:p>
          <a:p>
            <a:pPr marL="571500" indent="-457200">
              <a:buAutoNum type="alphaLcPeriod"/>
            </a:pPr>
            <a:r>
              <a:rPr lang="en-GB" dirty="0" smtClean="0"/>
              <a:t>Trapezius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85279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is the investigation of choice to rule out focal mass lesion</a:t>
            </a:r>
          </a:p>
          <a:p>
            <a:pPr marL="571500" indent="-457200">
              <a:buAutoNum type="alphaLcPeriod"/>
            </a:pPr>
            <a:r>
              <a:rPr lang="en-GB" dirty="0" smtClean="0"/>
              <a:t>X ray cervical spine</a:t>
            </a:r>
          </a:p>
          <a:p>
            <a:pPr marL="571500" indent="-457200">
              <a:buAutoNum type="alphaLcPeriod"/>
            </a:pPr>
            <a:r>
              <a:rPr lang="en-GB" dirty="0" smtClean="0"/>
              <a:t>X ray chest</a:t>
            </a:r>
          </a:p>
          <a:p>
            <a:pPr marL="571500" indent="-457200">
              <a:buAutoNum type="alphaLcPeriod"/>
            </a:pPr>
            <a:r>
              <a:rPr lang="en-GB" dirty="0" smtClean="0"/>
              <a:t>Ultrasound</a:t>
            </a:r>
          </a:p>
          <a:p>
            <a:pPr marL="571500" indent="-457200">
              <a:buAutoNum type="alphaLcPeriod"/>
            </a:pPr>
            <a:r>
              <a:rPr lang="en-GB" dirty="0" smtClean="0"/>
              <a:t>MRI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7182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Torticollis is a symptom related to turning or bending of the neck</a:t>
            </a:r>
            <a:r>
              <a:rPr lang="en-GB" sz="3600" dirty="0" smtClean="0"/>
              <a:t>.</a:t>
            </a:r>
          </a:p>
          <a:p>
            <a:endParaRPr lang="en-GB" sz="3600" dirty="0" smtClean="0"/>
          </a:p>
          <a:p>
            <a:r>
              <a:rPr lang="en-GB" sz="3600" dirty="0" smtClean="0"/>
              <a:t>Many </a:t>
            </a:r>
            <a:r>
              <a:rPr lang="en-GB" sz="3600" dirty="0"/>
              <a:t>different causes are possible.</a:t>
            </a:r>
          </a:p>
        </p:txBody>
      </p:sp>
    </p:spTree>
    <p:extLst>
      <p:ext uri="{BB962C8B-B14F-4D97-AF65-F5344CB8AC3E}">
        <p14:creationId xmlns:p14="http://schemas.microsoft.com/office/powerpoint/2010/main" xmlns="" val="195636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/>
              <a:t>In </a:t>
            </a:r>
            <a:r>
              <a:rPr lang="en-GB" sz="3200" dirty="0" smtClean="0"/>
              <a:t>new-borns, </a:t>
            </a:r>
            <a:r>
              <a:rPr lang="en-GB" sz="3200" dirty="0"/>
              <a:t>Torticollis usually results from injury during labour and delivery or the infant’s position in the </a:t>
            </a:r>
            <a:r>
              <a:rPr lang="en-GB" sz="3200" dirty="0" smtClean="0"/>
              <a:t>womb</a:t>
            </a:r>
            <a:endParaRPr lang="en-GB" sz="3200" dirty="0"/>
          </a:p>
          <a:p>
            <a:endParaRPr lang="en-GB" sz="3200" dirty="0" smtClean="0"/>
          </a:p>
          <a:p>
            <a:r>
              <a:rPr lang="en-GB" sz="3200" dirty="0" smtClean="0"/>
              <a:t>Less </a:t>
            </a:r>
            <a:r>
              <a:rPr lang="en-GB" sz="3200" dirty="0"/>
              <a:t>often, it is caused by birth </a:t>
            </a:r>
            <a:r>
              <a:rPr lang="en-GB" sz="3200" dirty="0" smtClean="0"/>
              <a:t>defects</a:t>
            </a:r>
          </a:p>
          <a:p>
            <a:endParaRPr lang="en-GB" sz="3200" dirty="0" smtClean="0"/>
          </a:p>
          <a:p>
            <a:r>
              <a:rPr lang="en-GB" sz="3200" dirty="0" smtClean="0"/>
              <a:t> </a:t>
            </a:r>
            <a:r>
              <a:rPr lang="en-GB" sz="3200" dirty="0"/>
              <a:t>In older children, torticollis may result from injuries to the neck muscles, common infections, or other causes. </a:t>
            </a:r>
          </a:p>
        </p:txBody>
      </p:sp>
    </p:spTree>
    <p:extLst>
      <p:ext uri="{BB962C8B-B14F-4D97-AF65-F5344CB8AC3E}">
        <p14:creationId xmlns:p14="http://schemas.microsoft.com/office/powerpoint/2010/main" xmlns="" val="1497406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err="1"/>
              <a:t>Tumors</a:t>
            </a:r>
            <a:r>
              <a:rPr lang="en-GB" sz="3200" dirty="0"/>
              <a:t> of the skull base (posterior fossa </a:t>
            </a:r>
            <a:r>
              <a:rPr lang="en-GB" sz="3200" dirty="0" err="1"/>
              <a:t>tumors</a:t>
            </a:r>
            <a:r>
              <a:rPr lang="en-GB" sz="3200" dirty="0" smtClean="0"/>
              <a:t>)</a:t>
            </a:r>
          </a:p>
          <a:p>
            <a:r>
              <a:rPr lang="en-GB" sz="3200" dirty="0"/>
              <a:t>Infections in the posterior </a:t>
            </a:r>
            <a:r>
              <a:rPr lang="en-GB" sz="3200" dirty="0" smtClean="0"/>
              <a:t>pharynx</a:t>
            </a:r>
          </a:p>
          <a:p>
            <a:r>
              <a:rPr lang="en-GB" sz="3200" dirty="0"/>
              <a:t>Ear infections and surgical removal of the adenoids can cause an entity known as </a:t>
            </a:r>
            <a:r>
              <a:rPr lang="en-GB" sz="3200" dirty="0" err="1"/>
              <a:t>Grisel's</a:t>
            </a:r>
            <a:r>
              <a:rPr lang="en-GB" sz="3200" dirty="0"/>
              <a:t> </a:t>
            </a:r>
            <a:r>
              <a:rPr lang="en-GB" sz="3200" dirty="0" smtClean="0"/>
              <a:t>syndrome</a:t>
            </a:r>
          </a:p>
          <a:p>
            <a:r>
              <a:rPr lang="en-GB" sz="3200" dirty="0" smtClean="0"/>
              <a:t>Subluxation </a:t>
            </a:r>
            <a:r>
              <a:rPr lang="en-GB" sz="3200" dirty="0"/>
              <a:t>of the upper cervical </a:t>
            </a:r>
            <a:r>
              <a:rPr lang="en-GB" sz="3200" dirty="0" smtClean="0"/>
              <a:t>joints</a:t>
            </a:r>
            <a:r>
              <a:rPr lang="en-GB" sz="3200" dirty="0"/>
              <a:t> </a:t>
            </a:r>
            <a:r>
              <a:rPr lang="en-GB" sz="3200" dirty="0" smtClean="0"/>
              <a:t>(</a:t>
            </a:r>
            <a:r>
              <a:rPr lang="en-GB" sz="3200" dirty="0" err="1" smtClean="0"/>
              <a:t>atlantoaxial</a:t>
            </a:r>
            <a:r>
              <a:rPr lang="en-GB" sz="3200" dirty="0" smtClean="0"/>
              <a:t> joint)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179764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Drugs: </a:t>
            </a:r>
            <a:r>
              <a:rPr lang="en-GB" sz="4000" dirty="0" err="1" smtClean="0"/>
              <a:t>Antiemetics</a:t>
            </a:r>
            <a:r>
              <a:rPr lang="en-GB" sz="4000" dirty="0" smtClean="0"/>
              <a:t> </a:t>
            </a:r>
            <a:r>
              <a:rPr lang="en-GB" sz="4000" dirty="0"/>
              <a:t>- Neuroleptic Class </a:t>
            </a:r>
            <a:r>
              <a:rPr lang="en-GB" sz="4000" dirty="0" smtClean="0"/>
              <a:t>– </a:t>
            </a:r>
            <a:r>
              <a:rPr lang="en-GB" sz="4000" dirty="0" err="1" smtClean="0"/>
              <a:t>Phenothiazines</a:t>
            </a:r>
            <a:r>
              <a:rPr lang="en-GB" sz="4000" dirty="0" smtClean="0"/>
              <a:t>, Antipsychotics</a:t>
            </a:r>
          </a:p>
          <a:p>
            <a:r>
              <a:rPr lang="en-GB" sz="4000" dirty="0" smtClean="0"/>
              <a:t>Trauma: Head injury, sub arachnoid haemorrhage</a:t>
            </a:r>
          </a:p>
          <a:p>
            <a:r>
              <a:rPr lang="en-GB" sz="4000" dirty="0" smtClean="0"/>
              <a:t>Cervical spine injury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362200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Abnormal </a:t>
            </a:r>
            <a:r>
              <a:rPr lang="en-GB" sz="2800" dirty="0"/>
              <a:t>twisting of the neck. 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Child’s </a:t>
            </a:r>
            <a:r>
              <a:rPr lang="en-GB" sz="2800" dirty="0"/>
              <a:t>head is tipped toward one </a:t>
            </a:r>
            <a:r>
              <a:rPr lang="en-GB" sz="2800" dirty="0" smtClean="0"/>
              <a:t>side</a:t>
            </a:r>
          </a:p>
          <a:p>
            <a:endParaRPr lang="en-GB" sz="2800" dirty="0" smtClean="0"/>
          </a:p>
          <a:p>
            <a:r>
              <a:rPr lang="en-GB" sz="2800" dirty="0" smtClean="0"/>
              <a:t>Chin </a:t>
            </a:r>
            <a:r>
              <a:rPr lang="en-GB" sz="2800" dirty="0"/>
              <a:t>pointing in the other direction. 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Painful </a:t>
            </a:r>
            <a:r>
              <a:rPr lang="en-GB" sz="2800" dirty="0"/>
              <a:t>spasms of the neck muscles may occur. 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Tender </a:t>
            </a:r>
            <a:r>
              <a:rPr lang="en-GB" sz="2800" dirty="0"/>
              <a:t>lymph node (gland) if the cause is infection.</a:t>
            </a:r>
          </a:p>
        </p:txBody>
      </p:sp>
    </p:spTree>
    <p:extLst>
      <p:ext uri="{BB962C8B-B14F-4D97-AF65-F5344CB8AC3E}">
        <p14:creationId xmlns:p14="http://schemas.microsoft.com/office/powerpoint/2010/main" xmlns="" val="425347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Limited </a:t>
            </a:r>
            <a:r>
              <a:rPr lang="en-GB" dirty="0"/>
              <a:t>range of motion of the head </a:t>
            </a:r>
          </a:p>
          <a:p>
            <a:r>
              <a:rPr lang="en-GB" dirty="0" smtClean="0"/>
              <a:t>Headache </a:t>
            </a:r>
          </a:p>
          <a:p>
            <a:r>
              <a:rPr lang="en-GB" dirty="0" smtClean="0"/>
              <a:t>Head </a:t>
            </a:r>
            <a:r>
              <a:rPr lang="en-GB" dirty="0"/>
              <a:t>tremor </a:t>
            </a:r>
          </a:p>
          <a:p>
            <a:r>
              <a:rPr lang="en-GB" dirty="0" smtClean="0"/>
              <a:t>Neck </a:t>
            </a:r>
            <a:r>
              <a:rPr lang="en-GB" dirty="0"/>
              <a:t>pain </a:t>
            </a:r>
          </a:p>
          <a:p>
            <a:r>
              <a:rPr lang="en-GB" dirty="0" smtClean="0"/>
              <a:t>Shoulder </a:t>
            </a:r>
            <a:r>
              <a:rPr lang="en-GB" dirty="0"/>
              <a:t>that is higher on one side of the </a:t>
            </a:r>
            <a:r>
              <a:rPr lang="en-GB" dirty="0" smtClean="0"/>
              <a:t>body</a:t>
            </a:r>
          </a:p>
          <a:p>
            <a:r>
              <a:rPr lang="en-GB" dirty="0" smtClean="0"/>
              <a:t>Stiffness </a:t>
            </a:r>
            <a:r>
              <a:rPr lang="en-GB" dirty="0"/>
              <a:t>of the neck muscles </a:t>
            </a:r>
          </a:p>
          <a:p>
            <a:r>
              <a:rPr lang="en-GB" dirty="0" smtClean="0"/>
              <a:t>Swelling </a:t>
            </a:r>
            <a:r>
              <a:rPr lang="en-GB" dirty="0"/>
              <a:t>of the neck muscles (possibly present at birth) </a:t>
            </a:r>
          </a:p>
          <a:p>
            <a:r>
              <a:rPr lang="en-GB" dirty="0" smtClean="0"/>
              <a:t>The </a:t>
            </a:r>
            <a:r>
              <a:rPr lang="en-GB" dirty="0"/>
              <a:t>baby’s head may be flattened as a result of remaining in one position - this may be called ‘</a:t>
            </a:r>
            <a:r>
              <a:rPr lang="en-GB" dirty="0" err="1"/>
              <a:t>plagiocephally</a:t>
            </a:r>
            <a:r>
              <a:rPr lang="en-GB" dirty="0"/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xmlns="" val="2993547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Examination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/>
              <a:t>Decreased </a:t>
            </a:r>
            <a:r>
              <a:rPr lang="en-GB" sz="3200" dirty="0"/>
              <a:t>rotation and bending to the side opposite from the affected </a:t>
            </a:r>
            <a:r>
              <a:rPr lang="en-GB" sz="3200" dirty="0" smtClean="0"/>
              <a:t>muscle</a:t>
            </a:r>
          </a:p>
          <a:p>
            <a:endParaRPr lang="en-GB" sz="3200" dirty="0" smtClean="0"/>
          </a:p>
          <a:p>
            <a:r>
              <a:rPr lang="en-GB" sz="3200" dirty="0" smtClean="0"/>
              <a:t>Thorough </a:t>
            </a:r>
            <a:r>
              <a:rPr lang="en-GB" sz="3200" dirty="0"/>
              <a:t>neurologic </a:t>
            </a:r>
            <a:r>
              <a:rPr lang="en-GB" sz="3200" dirty="0" smtClean="0"/>
              <a:t>examination</a:t>
            </a:r>
          </a:p>
          <a:p>
            <a:endParaRPr lang="en-GB" sz="3200" dirty="0" smtClean="0"/>
          </a:p>
          <a:p>
            <a:r>
              <a:rPr lang="en-GB" sz="3200" dirty="0" smtClean="0"/>
              <a:t>The </a:t>
            </a:r>
            <a:r>
              <a:rPr lang="en-GB" sz="3200" dirty="0"/>
              <a:t>possibility of associated conditions such as developmental dysplasia of </a:t>
            </a:r>
            <a:r>
              <a:rPr lang="en-GB" sz="3200" dirty="0" smtClean="0"/>
              <a:t>hip (CDH) </a:t>
            </a:r>
            <a:r>
              <a:rPr lang="en-GB" sz="3200" dirty="0"/>
              <a:t>and club foot </a:t>
            </a:r>
            <a:r>
              <a:rPr lang="en-GB" sz="3200" dirty="0" smtClean="0"/>
              <a:t>(CTEV) should </a:t>
            </a:r>
            <a:r>
              <a:rPr lang="en-GB" sz="3200" dirty="0"/>
              <a:t>be </a:t>
            </a:r>
            <a:r>
              <a:rPr lang="en-GB" sz="3200" dirty="0" smtClean="0"/>
              <a:t>examined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3418121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Inherited </a:t>
            </a:r>
            <a:r>
              <a:rPr lang="en-GB" sz="2800" dirty="0"/>
              <a:t>-- due to changes in your genes </a:t>
            </a:r>
            <a:endParaRPr lang="en-GB" sz="2800" dirty="0" smtClean="0"/>
          </a:p>
          <a:p>
            <a:r>
              <a:rPr lang="en-GB" sz="2800" dirty="0" smtClean="0"/>
              <a:t>Acquired </a:t>
            </a:r>
            <a:r>
              <a:rPr lang="en-GB" sz="2800" dirty="0"/>
              <a:t>-- develops as a result of damage to the nervous system, upper spine, or muscles </a:t>
            </a:r>
            <a:endParaRPr lang="en-GB" sz="2800" dirty="0" smtClean="0"/>
          </a:p>
          <a:p>
            <a:r>
              <a:rPr lang="en-GB" sz="2800" dirty="0" smtClean="0"/>
              <a:t>Without </a:t>
            </a:r>
            <a:r>
              <a:rPr lang="en-GB" sz="2800" dirty="0"/>
              <a:t>a known cause, it is called idiopathic torticollis. </a:t>
            </a:r>
            <a:endParaRPr lang="en-GB" sz="2800" dirty="0" smtClean="0"/>
          </a:p>
          <a:p>
            <a:r>
              <a:rPr lang="en-GB" sz="2800" dirty="0" smtClean="0"/>
              <a:t>“Intermittent </a:t>
            </a:r>
            <a:r>
              <a:rPr lang="en-GB" sz="2800" dirty="0"/>
              <a:t>torticollis", </a:t>
            </a:r>
            <a:r>
              <a:rPr lang="en-GB" sz="2800" dirty="0" smtClean="0"/>
              <a:t>“Cervical </a:t>
            </a:r>
            <a:r>
              <a:rPr lang="en-GB" sz="2800" dirty="0"/>
              <a:t>dystonia" or </a:t>
            </a:r>
            <a:r>
              <a:rPr lang="en-GB" sz="2800" dirty="0" smtClean="0"/>
              <a:t>“Idiopathic </a:t>
            </a:r>
            <a:r>
              <a:rPr lang="en-GB" sz="2800" dirty="0"/>
              <a:t>cervical dystonia"</a:t>
            </a:r>
          </a:p>
        </p:txBody>
      </p:sp>
    </p:spTree>
    <p:extLst>
      <p:ext uri="{BB962C8B-B14F-4D97-AF65-F5344CB8AC3E}">
        <p14:creationId xmlns:p14="http://schemas.microsoft.com/office/powerpoint/2010/main" xmlns="" val="2903040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270</TotalTime>
  <Words>605</Words>
  <Application>Microsoft Office PowerPoint</Application>
  <PresentationFormat>On-screen Show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Lecture 11 Torticollis</vt:lpstr>
      <vt:lpstr>Definition</vt:lpstr>
      <vt:lpstr>Etiology</vt:lpstr>
      <vt:lpstr>Etiology</vt:lpstr>
      <vt:lpstr>Etiology</vt:lpstr>
      <vt:lpstr>Clinical Presentation</vt:lpstr>
      <vt:lpstr>Clinical Presentation</vt:lpstr>
      <vt:lpstr>Clinical Examination</vt:lpstr>
      <vt:lpstr>Classification</vt:lpstr>
      <vt:lpstr>Congenital muscular torticollis </vt:lpstr>
      <vt:lpstr>Acquired torticollis </vt:lpstr>
      <vt:lpstr>Investigations</vt:lpstr>
      <vt:lpstr>Treatment</vt:lpstr>
      <vt:lpstr>MCQ 1</vt:lpstr>
      <vt:lpstr>MCQ 2</vt:lpstr>
      <vt:lpstr>MCQ 3</vt:lpstr>
      <vt:lpstr>MCQ 4</vt:lpstr>
      <vt:lpstr>MCQ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</dc:creator>
  <cp:lastModifiedBy>user</cp:lastModifiedBy>
  <cp:revision>6</cp:revision>
  <dcterms:created xsi:type="dcterms:W3CDTF">2006-08-16T00:00:00Z</dcterms:created>
  <dcterms:modified xsi:type="dcterms:W3CDTF">2020-08-18T04:20:02Z</dcterms:modified>
</cp:coreProperties>
</file>