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405" r:id="rId3"/>
    <p:sldId id="417" r:id="rId4"/>
    <p:sldId id="416" r:id="rId5"/>
    <p:sldId id="415" r:id="rId6"/>
    <p:sldId id="406" r:id="rId7"/>
    <p:sldId id="361" r:id="rId8"/>
    <p:sldId id="362" r:id="rId9"/>
    <p:sldId id="364" r:id="rId10"/>
    <p:sldId id="369" r:id="rId11"/>
    <p:sldId id="263" r:id="rId12"/>
    <p:sldId id="267" r:id="rId13"/>
    <p:sldId id="269" r:id="rId14"/>
    <p:sldId id="273" r:id="rId15"/>
    <p:sldId id="275" r:id="rId16"/>
    <p:sldId id="276" r:id="rId17"/>
    <p:sldId id="419" r:id="rId18"/>
    <p:sldId id="418" r:id="rId19"/>
    <p:sldId id="292" r:id="rId20"/>
    <p:sldId id="302" r:id="rId21"/>
    <p:sldId id="305" r:id="rId22"/>
    <p:sldId id="307" r:id="rId23"/>
    <p:sldId id="308" r:id="rId24"/>
    <p:sldId id="309" r:id="rId25"/>
    <p:sldId id="310" r:id="rId26"/>
    <p:sldId id="404" r:id="rId27"/>
    <p:sldId id="311" r:id="rId28"/>
    <p:sldId id="312" r:id="rId29"/>
    <p:sldId id="313" r:id="rId30"/>
    <p:sldId id="315" r:id="rId31"/>
    <p:sldId id="420" r:id="rId32"/>
    <p:sldId id="421" r:id="rId33"/>
    <p:sldId id="424" r:id="rId34"/>
    <p:sldId id="389" r:id="rId35"/>
    <p:sldId id="422" r:id="rId36"/>
    <p:sldId id="394" r:id="rId37"/>
    <p:sldId id="395" r:id="rId38"/>
    <p:sldId id="396" r:id="rId39"/>
    <p:sldId id="397" r:id="rId40"/>
    <p:sldId id="326" r:id="rId41"/>
    <p:sldId id="327" r:id="rId42"/>
    <p:sldId id="500" r:id="rId43"/>
    <p:sldId id="379" r:id="rId44"/>
    <p:sldId id="423" r:id="rId45"/>
    <p:sldId id="408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9" r:id="rId60"/>
    <p:sldId id="489" r:id="rId61"/>
    <p:sldId id="491" r:id="rId62"/>
    <p:sldId id="492" r:id="rId63"/>
    <p:sldId id="493" r:id="rId64"/>
    <p:sldId id="494" r:id="rId65"/>
    <p:sldId id="495" r:id="rId66"/>
    <p:sldId id="496" r:id="rId67"/>
    <p:sldId id="398" r:id="rId68"/>
    <p:sldId id="399" r:id="rId69"/>
    <p:sldId id="400" r:id="rId70"/>
    <p:sldId id="402" r:id="rId71"/>
    <p:sldId id="401" r:id="rId72"/>
    <p:sldId id="403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28D33-0C9A-4002-9C12-C517C453F87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40FB6-AA0F-479B-9C03-799F5CCE3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0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10E8C4-8A9B-42A2-A143-C697EB50295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474925-90F6-44D7-B77B-70937ED456CC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0B58C4-46A7-4EF8-84B5-FBF4A0AED678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226-0C0E-4BB3-94D4-7288783ED961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2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08E7-1E6F-4A52-A1C8-50692736213C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4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57DC-3689-4007-A4C5-96F2CA74D607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803EC8-6935-4E3D-98A7-DEF3421BCE55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15-</a:t>
            </a:r>
            <a:fld id="{991AFF16-00E0-4C62-9889-F2FDABBAE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2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342-B8FC-4712-A767-233B73A427FC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70A-DD09-4AED-B46B-BC0A1AC04A33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7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AD5F-A2B4-4330-B870-66B7B608AECB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A011-3C3A-4E1A-922F-E705C04E10A7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0E5-FDEE-4131-968A-30B118CE1EFA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3F03-7A31-472F-9E21-E35AA9B68D40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8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CE42-AE3A-47A3-B523-AEA01BF3B520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4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D115-2709-4354-8C6A-AA9532B641FF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8207F-C38F-4714-85EC-7A78CF4F22A6}" type="datetime2">
              <a:rPr lang="fr-FR" smtClean="0"/>
              <a:t>mercredi 23 mai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53AF-F2FE-4584-A90F-A861DB8F5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popups/retin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ristis_ey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2133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Central Neurophysiology of Vision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81400"/>
            <a:ext cx="8610600" cy="243840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endParaRPr lang="en-US" dirty="0">
              <a:solidFill>
                <a:srgbClr val="00990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16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hlink"/>
                </a:solidFill>
                <a:latin typeface="+mn-lt"/>
              </a:rPr>
              <a:t>Fibers </a:t>
            </a:r>
            <a:r>
              <a:rPr lang="en-US" sz="4000" b="1" dirty="0">
                <a:solidFill>
                  <a:schemeClr val="hlink"/>
                </a:solidFill>
                <a:latin typeface="+mn-lt"/>
              </a:rPr>
              <a:t>to </a:t>
            </a:r>
            <a:r>
              <a:rPr lang="en-US" sz="4000" b="1" dirty="0" smtClean="0">
                <a:solidFill>
                  <a:schemeClr val="hlink"/>
                </a:solidFill>
                <a:latin typeface="+mn-lt"/>
              </a:rPr>
              <a:t>other </a:t>
            </a:r>
            <a:r>
              <a:rPr lang="en-US" sz="4000" b="1" dirty="0">
                <a:solidFill>
                  <a:schemeClr val="hlink"/>
                </a:solidFill>
                <a:latin typeface="+mn-lt"/>
              </a:rPr>
              <a:t>areas of brain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9513"/>
            <a:ext cx="8153400" cy="50688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For different functions: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>
                <a:solidFill>
                  <a:schemeClr val="tx2"/>
                </a:solidFill>
              </a:rPr>
              <a:t>Suprachiasmatic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b="1" i="1" dirty="0">
                <a:solidFill>
                  <a:schemeClr val="tx2"/>
                </a:solidFill>
              </a:rPr>
              <a:t>nucleus of the hypothalamus</a:t>
            </a:r>
            <a:r>
              <a:rPr lang="en-US" sz="2400" b="1" i="1" dirty="0"/>
              <a:t> </a:t>
            </a:r>
            <a:r>
              <a:rPr lang="en-US" sz="2400" dirty="0"/>
              <a:t>:- for controlling </a:t>
            </a:r>
            <a:r>
              <a:rPr lang="en-US" sz="2400" dirty="0">
                <a:solidFill>
                  <a:srgbClr val="009900"/>
                </a:solidFill>
              </a:rPr>
              <a:t>circadian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9900"/>
                </a:solidFill>
              </a:rPr>
              <a:t>rhythms</a:t>
            </a:r>
            <a:r>
              <a:rPr lang="en-US" sz="2400" dirty="0"/>
              <a:t> which changes with night and </a:t>
            </a:r>
            <a:r>
              <a:rPr lang="en-US" sz="2400" dirty="0" smtClean="0"/>
              <a:t>day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i="1" dirty="0" err="1">
                <a:solidFill>
                  <a:schemeClr val="tx2"/>
                </a:solidFill>
              </a:rPr>
              <a:t>P</a:t>
            </a:r>
            <a:r>
              <a:rPr lang="en-US" sz="2400" b="1" i="1" dirty="0" err="1" smtClean="0">
                <a:solidFill>
                  <a:schemeClr val="tx2"/>
                </a:solidFill>
              </a:rPr>
              <a:t>retectal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b="1" i="1" dirty="0">
                <a:solidFill>
                  <a:schemeClr val="tx2"/>
                </a:solidFill>
              </a:rPr>
              <a:t>nuclei</a:t>
            </a:r>
            <a:r>
              <a:rPr lang="en-US" sz="2400" b="1" dirty="0">
                <a:solidFill>
                  <a:schemeClr val="tx2"/>
                </a:solidFill>
              </a:rPr>
              <a:t> in the midbrain</a:t>
            </a:r>
            <a:r>
              <a:rPr lang="en-US" sz="2400" b="1" dirty="0"/>
              <a:t> </a:t>
            </a:r>
            <a:r>
              <a:rPr lang="en-US" sz="2400" dirty="0"/>
              <a:t>:- to elicit </a:t>
            </a:r>
            <a:r>
              <a:rPr lang="en-US" sz="2400" dirty="0">
                <a:solidFill>
                  <a:srgbClr val="009900"/>
                </a:solidFill>
              </a:rPr>
              <a:t>reflex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9900"/>
                </a:solidFill>
              </a:rPr>
              <a:t>movements</a:t>
            </a:r>
            <a:r>
              <a:rPr lang="en-US" sz="2400" dirty="0"/>
              <a:t> of the </a:t>
            </a:r>
            <a:r>
              <a:rPr lang="en-US" sz="2400" dirty="0">
                <a:solidFill>
                  <a:srgbClr val="009900"/>
                </a:solidFill>
              </a:rPr>
              <a:t>eyes</a:t>
            </a:r>
            <a:r>
              <a:rPr lang="en-US" sz="2400" dirty="0"/>
              <a:t> to focus on objects of importance </a:t>
            </a:r>
            <a:r>
              <a:rPr lang="en-US" sz="2400" dirty="0">
                <a:solidFill>
                  <a:schemeClr val="hlink"/>
                </a:solidFill>
              </a:rPr>
              <a:t>and</a:t>
            </a:r>
            <a:r>
              <a:rPr lang="en-US" sz="2400" dirty="0"/>
              <a:t> to activate the </a:t>
            </a:r>
            <a:r>
              <a:rPr lang="en-US" sz="2400" dirty="0">
                <a:solidFill>
                  <a:srgbClr val="009900"/>
                </a:solidFill>
              </a:rPr>
              <a:t>pupillary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9900"/>
                </a:solidFill>
              </a:rPr>
              <a:t>light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reflex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chemeClr val="tx2"/>
                </a:solidFill>
              </a:rPr>
              <a:t>S</a:t>
            </a:r>
            <a:r>
              <a:rPr lang="en-US" sz="2400" b="1" i="1" dirty="0" smtClean="0">
                <a:solidFill>
                  <a:schemeClr val="tx2"/>
                </a:solidFill>
              </a:rPr>
              <a:t>uperior </a:t>
            </a:r>
            <a:r>
              <a:rPr lang="en-US" sz="2400" b="1" i="1" dirty="0" err="1">
                <a:solidFill>
                  <a:schemeClr val="tx2"/>
                </a:solidFill>
              </a:rPr>
              <a:t>colliculus</a:t>
            </a:r>
            <a:r>
              <a:rPr lang="en-US" sz="2400" b="1" i="1" dirty="0"/>
              <a:t> </a:t>
            </a:r>
            <a:r>
              <a:rPr lang="en-US" sz="2400" i="1" dirty="0"/>
              <a:t>:- </a:t>
            </a:r>
            <a:r>
              <a:rPr lang="en-US" sz="2400" dirty="0"/>
              <a:t>to control </a:t>
            </a:r>
            <a:r>
              <a:rPr lang="en-US" sz="2400" dirty="0">
                <a:solidFill>
                  <a:srgbClr val="009900"/>
                </a:solidFill>
              </a:rPr>
              <a:t>rapid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9900"/>
                </a:solidFill>
              </a:rPr>
              <a:t>directional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9900"/>
                </a:solidFill>
              </a:rPr>
              <a:t>movements</a:t>
            </a:r>
            <a:r>
              <a:rPr lang="en-US" sz="2400" dirty="0"/>
              <a:t> of </a:t>
            </a:r>
            <a:r>
              <a:rPr lang="en-US" sz="2400" dirty="0" smtClean="0"/>
              <a:t>eyes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chemeClr val="tx2"/>
                </a:solidFill>
              </a:rPr>
              <a:t>V</a:t>
            </a:r>
            <a:r>
              <a:rPr lang="en-US" sz="2400" b="1" i="1" dirty="0" smtClean="0">
                <a:solidFill>
                  <a:schemeClr val="tx2"/>
                </a:solidFill>
              </a:rPr>
              <a:t>entral </a:t>
            </a:r>
            <a:r>
              <a:rPr lang="en-US" sz="2400" b="1" i="1" dirty="0">
                <a:solidFill>
                  <a:schemeClr val="tx2"/>
                </a:solidFill>
              </a:rPr>
              <a:t>lateral geniculate nucleus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of the thalamus</a:t>
            </a:r>
            <a:r>
              <a:rPr lang="en-US" sz="2400" dirty="0"/>
              <a:t> :- control behavioral functions</a:t>
            </a:r>
          </a:p>
        </p:txBody>
      </p:sp>
    </p:spTree>
    <p:extLst>
      <p:ext uri="{BB962C8B-B14F-4D97-AF65-F5344CB8AC3E}">
        <p14:creationId xmlns:p14="http://schemas.microsoft.com/office/powerpoint/2010/main" val="25798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hlink"/>
                </a:solidFill>
                <a:latin typeface="+mn-lt"/>
              </a:rPr>
              <a:t>Dorsal Lateral Geniculate Nucleus of the Thalamus </a:t>
            </a:r>
            <a:r>
              <a:rPr lang="en-US" sz="3600" b="1" dirty="0" smtClean="0">
                <a:solidFill>
                  <a:schemeClr val="hlink"/>
                </a:solidFill>
                <a:latin typeface="+mn-lt"/>
              </a:rPr>
              <a:t>(LGN)</a:t>
            </a:r>
            <a:endParaRPr lang="en-US" sz="3600" b="1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648200" cy="5029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Location</a:t>
            </a:r>
            <a:r>
              <a:rPr lang="en-US" dirty="0"/>
              <a:t>:-  </a:t>
            </a:r>
          </a:p>
          <a:p>
            <a:r>
              <a:rPr lang="en-US" dirty="0"/>
              <a:t>the dorsal end of the thalamus (the </a:t>
            </a:r>
            <a:r>
              <a:rPr lang="en-US" i="1" dirty="0"/>
              <a:t>lateral geniculate body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800000"/>
                </a:solidFill>
              </a:rPr>
              <a:t>6 nuclear layers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Layers 2, 3, &amp; 5 </a:t>
            </a:r>
            <a:r>
              <a:rPr lang="en-US" dirty="0" smtClean="0"/>
              <a:t>:- 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receive signals from the </a:t>
            </a:r>
            <a:r>
              <a:rPr lang="en-US" dirty="0" smtClean="0">
                <a:solidFill>
                  <a:srgbClr val="009900"/>
                </a:solidFill>
              </a:rPr>
              <a:t>temporal</a:t>
            </a:r>
            <a:r>
              <a:rPr lang="en-US" dirty="0" smtClean="0"/>
              <a:t> portion of the </a:t>
            </a:r>
            <a:r>
              <a:rPr lang="en-US" dirty="0" err="1" smtClean="0">
                <a:solidFill>
                  <a:schemeClr val="tx2"/>
                </a:solidFill>
              </a:rPr>
              <a:t>ipsilateral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retina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Layers 1, 4, &amp; 6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    </a:t>
            </a:r>
            <a:r>
              <a:rPr lang="en-US" dirty="0" smtClean="0"/>
              <a:t>receive signals from the </a:t>
            </a:r>
            <a:r>
              <a:rPr lang="en-US" dirty="0" smtClean="0">
                <a:solidFill>
                  <a:srgbClr val="009900"/>
                </a:solidFill>
              </a:rPr>
              <a:t>nasal</a:t>
            </a:r>
            <a:r>
              <a:rPr lang="en-US" dirty="0" smtClean="0"/>
              <a:t> halve of the retina of the </a:t>
            </a:r>
            <a:r>
              <a:rPr lang="en-US" dirty="0" smtClean="0">
                <a:solidFill>
                  <a:schemeClr val="tx2"/>
                </a:solidFill>
              </a:rPr>
              <a:t>opposite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eye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0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3962400" cy="457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Other way of dividing layers</a:t>
            </a:r>
          </a:p>
        </p:txBody>
      </p:sp>
      <p:graphicFrame>
        <p:nvGraphicFramePr>
          <p:cNvPr id="115760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49341646"/>
              </p:ext>
            </p:extLst>
          </p:nvPr>
        </p:nvGraphicFramePr>
        <p:xfrm>
          <a:off x="228600" y="1905000"/>
          <a:ext cx="8763000" cy="4846320"/>
        </p:xfrm>
        <a:graphic>
          <a:graphicData uri="http://schemas.openxmlformats.org/drawingml/2006/table">
            <a:tbl>
              <a:tblPr/>
              <a:tblGrid>
                <a:gridCol w="1862138"/>
                <a:gridCol w="3319462"/>
                <a:gridCol w="358140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magnocellular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layers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parvocellular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layers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Layers I &amp;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Layers III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size of neurons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large neurons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small to medium-sized neurons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Inputs 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large type Y retinal ganglion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Type X retinal ganglion cells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Velocity of conduction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provides a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rapidly conducting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pathway to the visual cortex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moderate velocity of conduction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Type of vision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only black-and-white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transmit 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point-to-point transmission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poor because there are not many Y ganglion cells, and their dendrites spread widely in the retina.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accurate point-to-point spatial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Recent advancement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Signals for detection of movement, depth and flicker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Colour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vision, texture and finer details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5750" name="Picture 38" descr="cv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83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show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r="8755"/>
          <a:stretch/>
        </p:blipFill>
        <p:spPr bwMode="auto">
          <a:xfrm>
            <a:off x="3429000" y="1295400"/>
            <a:ext cx="5562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The Visual Cortex</a:t>
            </a:r>
            <a:r>
              <a:rPr lang="en-US">
                <a:latin typeface="+mn-lt"/>
              </a:rPr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657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On </a:t>
            </a:r>
            <a:r>
              <a:rPr lang="en-US" dirty="0"/>
              <a:t>the medial aspect of the occipital lobes</a:t>
            </a:r>
          </a:p>
          <a:p>
            <a:pPr>
              <a:buFont typeface="Wingdings" pitchFamily="2" charset="2"/>
              <a:buNone/>
            </a:pPr>
            <a:endParaRPr lang="en-US" i="1" dirty="0"/>
          </a:p>
          <a:p>
            <a:r>
              <a:rPr lang="en-US" i="1" dirty="0">
                <a:solidFill>
                  <a:schemeClr val="hlink"/>
                </a:solidFill>
              </a:rPr>
              <a:t>primary</a:t>
            </a:r>
            <a:r>
              <a:rPr lang="en-US" i="1" dirty="0"/>
              <a:t> visual </a:t>
            </a:r>
            <a:r>
              <a:rPr lang="en-US" i="1" dirty="0">
                <a:solidFill>
                  <a:schemeClr val="hlink"/>
                </a:solidFill>
              </a:rPr>
              <a:t>cortex</a:t>
            </a:r>
            <a:r>
              <a:rPr lang="en-US" dirty="0"/>
              <a:t> </a:t>
            </a:r>
            <a:endParaRPr lang="en-US" i="1" dirty="0"/>
          </a:p>
          <a:p>
            <a:r>
              <a:rPr lang="en-US" i="1" dirty="0">
                <a:solidFill>
                  <a:schemeClr val="hlink"/>
                </a:solidFill>
              </a:rPr>
              <a:t>secondary</a:t>
            </a:r>
            <a:r>
              <a:rPr lang="en-US" i="1" dirty="0"/>
              <a:t> visual </a:t>
            </a:r>
            <a:r>
              <a:rPr lang="en-US" i="1" dirty="0">
                <a:solidFill>
                  <a:schemeClr val="hlink"/>
                </a:solidFill>
              </a:rPr>
              <a:t>areas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419600" y="609600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Just look at the pic. It is like the chart of </a:t>
            </a:r>
            <a:r>
              <a:rPr lang="en-US" dirty="0" err="1">
                <a:solidFill>
                  <a:srgbClr val="800000"/>
                </a:solidFill>
              </a:rPr>
              <a:t>perimetry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Primary Visual Cortex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343400" cy="48307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2800" dirty="0"/>
              <a:t>Also called…</a:t>
            </a: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800000"/>
                </a:solidFill>
              </a:rPr>
              <a:t>Brodmann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800000"/>
                </a:solidFill>
              </a:rPr>
              <a:t>cortical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800000"/>
                </a:solidFill>
              </a:rPr>
              <a:t>area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800000"/>
                </a:solidFill>
              </a:rPr>
              <a:t>17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800000"/>
                </a:solidFill>
              </a:rPr>
              <a:t>visual area I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800000"/>
                </a:solidFill>
              </a:rPr>
              <a:t>The striate cortex</a:t>
            </a:r>
            <a:r>
              <a:rPr lang="en-US" sz="2800" b="1" dirty="0"/>
              <a:t> </a:t>
            </a:r>
            <a:r>
              <a:rPr lang="en-US" sz="2800" dirty="0"/>
              <a:t>:-  grossly striated appearance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Lies in the </a:t>
            </a:r>
            <a:r>
              <a:rPr lang="en-US" sz="2800" dirty="0" err="1"/>
              <a:t>calcarine</a:t>
            </a:r>
            <a:r>
              <a:rPr lang="en-US" sz="2800" dirty="0"/>
              <a:t> fissure area, extending forward from the occipital pole on the medial aspect of each occipital cortex</a:t>
            </a:r>
          </a:p>
        </p:txBody>
      </p:sp>
      <p:pic>
        <p:nvPicPr>
          <p:cNvPr id="7" name="Picture 4" descr="show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r="8755"/>
          <a:stretch/>
        </p:blipFill>
        <p:spPr bwMode="auto">
          <a:xfrm>
            <a:off x="4495800" y="129540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8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representation of retina in this area…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Signals from the </a:t>
            </a:r>
            <a:r>
              <a:rPr lang="en-US" sz="2400">
                <a:solidFill>
                  <a:srgbClr val="009900"/>
                </a:solidFill>
              </a:rPr>
              <a:t>macula</a:t>
            </a:r>
            <a:r>
              <a:rPr lang="en-US" sz="2400"/>
              <a:t> of retina : terminate near the occipital pole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9900"/>
                </a:solidFill>
              </a:rPr>
              <a:t>Fovea</a:t>
            </a:r>
            <a:r>
              <a:rPr lang="en-US" sz="2400"/>
              <a:t> of retina has a large representation in the primary visual cortex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signals from </a:t>
            </a:r>
            <a:r>
              <a:rPr lang="en-US" sz="2400">
                <a:solidFill>
                  <a:srgbClr val="009900"/>
                </a:solidFill>
              </a:rPr>
              <a:t>peripheral</a:t>
            </a:r>
            <a:r>
              <a:rPr lang="en-US" sz="2400"/>
              <a:t> </a:t>
            </a:r>
            <a:r>
              <a:rPr lang="en-US" sz="2400">
                <a:solidFill>
                  <a:srgbClr val="009900"/>
                </a:solidFill>
              </a:rPr>
              <a:t>retina</a:t>
            </a:r>
            <a:r>
              <a:rPr lang="en-US" sz="2400"/>
              <a:t> : terminate at or in concentric half circles anterior to the pole and along the calcarine fissure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The upper portion of the retina </a:t>
            </a:r>
            <a:r>
              <a:rPr lang="en-US" sz="240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2400"/>
              <a:t> superiorly</a:t>
            </a:r>
          </a:p>
          <a:p>
            <a:pPr>
              <a:lnSpc>
                <a:spcPct val="80000"/>
              </a:lnSpc>
            </a:pPr>
            <a:r>
              <a:rPr lang="en-US" sz="2400"/>
              <a:t>the lower portion </a:t>
            </a:r>
            <a:r>
              <a:rPr lang="en-US" sz="240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/>
              <a:t>inferiorly</a:t>
            </a:r>
          </a:p>
        </p:txBody>
      </p:sp>
    </p:spTree>
    <p:extLst>
      <p:ext uri="{BB962C8B-B14F-4D97-AF65-F5344CB8AC3E}">
        <p14:creationId xmlns:p14="http://schemas.microsoft.com/office/powerpoint/2010/main" val="4485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show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9742"/>
          <a:stretch/>
        </p:blipFill>
        <p:spPr bwMode="auto">
          <a:xfrm>
            <a:off x="4267200" y="990600"/>
            <a:ext cx="48767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6037"/>
            <a:ext cx="82296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Secondary Visual Areas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038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also called </a:t>
            </a:r>
          </a:p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rgbClr val="800000"/>
                </a:solidFill>
              </a:rPr>
              <a:t>visual association areas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800000"/>
                </a:solidFill>
              </a:rPr>
              <a:t>Brodmann's</a:t>
            </a:r>
            <a:r>
              <a:rPr lang="en-US" sz="2800" b="1" dirty="0">
                <a:solidFill>
                  <a:srgbClr val="800000"/>
                </a:solidFill>
              </a:rPr>
              <a:t> area 18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800000"/>
                </a:solidFill>
              </a:rPr>
              <a:t>visual area II (V-2)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lie </a:t>
            </a:r>
            <a:r>
              <a:rPr lang="en-US" sz="2800" dirty="0">
                <a:solidFill>
                  <a:srgbClr val="009900"/>
                </a:solidFill>
              </a:rPr>
              <a:t>lateral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9900"/>
                </a:solidFill>
              </a:rPr>
              <a:t>anterior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9900"/>
                </a:solidFill>
              </a:rPr>
              <a:t>superior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009900"/>
                </a:solidFill>
              </a:rPr>
              <a:t>inferior</a:t>
            </a:r>
            <a:r>
              <a:rPr lang="en-US" sz="2800" dirty="0"/>
              <a:t> to the primary visual cortex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Surrounding primary visual </a:t>
            </a:r>
            <a:r>
              <a:rPr lang="en-US" sz="2800" dirty="0" smtClean="0"/>
              <a:t>cortex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4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Function of primary cortex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Analysis of Contrasts in the Visual Image</a:t>
            </a:r>
          </a:p>
          <a:p>
            <a:r>
              <a:rPr lang="en-US" b="1" dirty="0">
                <a:solidFill>
                  <a:srgbClr val="00B050"/>
                </a:solidFill>
              </a:rPr>
              <a:t>Detection of Color</a:t>
            </a:r>
          </a:p>
          <a:p>
            <a:endParaRPr lang="en-US" b="1" dirty="0" smtClean="0"/>
          </a:p>
          <a:p>
            <a:pPr marL="0" indent="0" algn="ctr">
              <a:buNone/>
            </a:pPr>
            <a:r>
              <a:rPr lang="en-US" sz="4000" b="1" dirty="0"/>
              <a:t>Secondary Visual Areas</a:t>
            </a:r>
            <a:r>
              <a:rPr lang="en-US" sz="4000" dirty="0"/>
              <a:t> </a:t>
            </a:r>
            <a:endParaRPr lang="en-US" sz="4000" dirty="0" smtClean="0"/>
          </a:p>
          <a:p>
            <a:r>
              <a:rPr lang="en-US" sz="3600" b="1" dirty="0" smtClean="0">
                <a:solidFill>
                  <a:srgbClr val="009900"/>
                </a:solidFill>
              </a:rPr>
              <a:t>Analysis </a:t>
            </a:r>
            <a:r>
              <a:rPr lang="en-US" sz="3600" b="1" dirty="0">
                <a:solidFill>
                  <a:srgbClr val="009900"/>
                </a:solidFill>
              </a:rPr>
              <a:t>of visual meanings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378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100" b="1" dirty="0" smtClean="0">
                <a:solidFill>
                  <a:schemeClr val="tx2"/>
                </a:solidFill>
              </a:rPr>
              <a:t>       INTRODUCTION</a:t>
            </a:r>
          </a:p>
          <a:p>
            <a:pPr marL="0" indent="0" algn="ctr">
              <a:buNone/>
            </a:pPr>
            <a:endParaRPr lang="en-US" sz="4100" b="1" dirty="0"/>
          </a:p>
          <a:p>
            <a:r>
              <a:rPr lang="en-US" b="1" dirty="0"/>
              <a:t>Visual pathway </a:t>
            </a:r>
            <a:r>
              <a:rPr lang="en-US" dirty="0"/>
              <a:t>or </a:t>
            </a:r>
            <a:r>
              <a:rPr lang="en-US" b="1" dirty="0"/>
              <a:t>optic pathway </a:t>
            </a:r>
            <a:r>
              <a:rPr lang="en-US" dirty="0"/>
              <a:t>is the nervous </a:t>
            </a:r>
            <a:r>
              <a:rPr lang="en-US" dirty="0" smtClean="0"/>
              <a:t>pathway that </a:t>
            </a:r>
            <a:r>
              <a:rPr lang="en-US" dirty="0"/>
              <a:t>transmits impulses from retina visual center </a:t>
            </a:r>
            <a:r>
              <a:rPr lang="en-US" dirty="0" smtClean="0"/>
              <a:t>in cerebral </a:t>
            </a:r>
            <a:r>
              <a:rPr lang="en-US" dirty="0"/>
              <a:t>cortex.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	   </a:t>
            </a:r>
            <a:r>
              <a:rPr lang="en-US" sz="4100" b="1" dirty="0" smtClean="0">
                <a:solidFill>
                  <a:schemeClr val="tx2"/>
                </a:solidFill>
              </a:rPr>
              <a:t>VISUAL RECEPTORS</a:t>
            </a:r>
          </a:p>
          <a:p>
            <a:pPr marL="0" indent="0">
              <a:buNone/>
            </a:pPr>
            <a:endParaRPr lang="en-US" sz="3600" b="1" dirty="0">
              <a:solidFill>
                <a:schemeClr val="tx2"/>
              </a:solidFill>
            </a:endParaRPr>
          </a:p>
          <a:p>
            <a:r>
              <a:rPr lang="en-US" b="1" dirty="0"/>
              <a:t>Rods and cones </a:t>
            </a:r>
            <a:r>
              <a:rPr lang="en-US" dirty="0"/>
              <a:t>which are present in the retina </a:t>
            </a:r>
            <a:r>
              <a:rPr lang="en-US" dirty="0" smtClean="0"/>
              <a:t>of eye </a:t>
            </a:r>
            <a:r>
              <a:rPr lang="en-US" dirty="0"/>
              <a:t>form the visual receptors. Fibers from the </a:t>
            </a:r>
            <a:r>
              <a:rPr lang="en-US" dirty="0" smtClean="0"/>
              <a:t>visual receptors </a:t>
            </a:r>
            <a:r>
              <a:rPr lang="en-US" dirty="0"/>
              <a:t>synapse with dendrites of bipolar cells </a:t>
            </a:r>
            <a:r>
              <a:rPr lang="en-US" dirty="0" smtClean="0"/>
              <a:t>of inner </a:t>
            </a:r>
            <a:r>
              <a:rPr lang="en-US" dirty="0"/>
              <a:t>nuclear layer of the retina</a:t>
            </a:r>
          </a:p>
        </p:txBody>
      </p:sp>
    </p:spTree>
    <p:extLst>
      <p:ext uri="{BB962C8B-B14F-4D97-AF65-F5344CB8AC3E}">
        <p14:creationId xmlns:p14="http://schemas.microsoft.com/office/powerpoint/2010/main" val="30211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Destruction of Area 18, 19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cs typeface="Arial" charset="0"/>
              </a:rPr>
              <a:t>↓</a:t>
            </a:r>
            <a:r>
              <a:rPr lang="en-US" dirty="0"/>
              <a:t>se ability …..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interprete</a:t>
            </a:r>
            <a:r>
              <a:rPr lang="en-US" dirty="0"/>
              <a:t> the shapes </a:t>
            </a:r>
            <a:r>
              <a:rPr lang="en-US" dirty="0" smtClean="0"/>
              <a:t>and sizes </a:t>
            </a:r>
            <a:r>
              <a:rPr lang="en-US" dirty="0"/>
              <a:t>of the different objects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</a:rPr>
              <a:t>word blindness</a:t>
            </a:r>
            <a:r>
              <a:rPr lang="en-US" dirty="0"/>
              <a:t> :-</a:t>
            </a:r>
          </a:p>
          <a:p>
            <a:pPr>
              <a:lnSpc>
                <a:spcPct val="90000"/>
              </a:lnSpc>
            </a:pPr>
            <a:r>
              <a:rPr lang="en-US" dirty="0"/>
              <a:t>destruction in </a:t>
            </a:r>
            <a:r>
              <a:rPr lang="en-US" dirty="0">
                <a:solidFill>
                  <a:srgbClr val="009900"/>
                </a:solidFill>
              </a:rPr>
              <a:t>dominant hemisphere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 the person can read but can not interpret the meaning of the word</a:t>
            </a:r>
          </a:p>
        </p:txBody>
      </p:sp>
    </p:spTree>
    <p:extLst>
      <p:ext uri="{BB962C8B-B14F-4D97-AF65-F5344CB8AC3E}">
        <p14:creationId xmlns:p14="http://schemas.microsoft.com/office/powerpoint/2010/main" val="14346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876800" cy="1143000"/>
          </a:xfrm>
        </p:spPr>
        <p:txBody>
          <a:bodyPr/>
          <a:lstStyle/>
          <a:p>
            <a:pPr algn="l"/>
            <a:r>
              <a:rPr lang="en-US" b="1" dirty="0">
                <a:latin typeface="+mn-lt"/>
              </a:rPr>
              <a:t>Binocular </a:t>
            </a:r>
            <a:r>
              <a:rPr lang="en-US" b="1" dirty="0" smtClean="0">
                <a:latin typeface="+mn-lt"/>
              </a:rPr>
              <a:t>vision</a:t>
            </a:r>
            <a:endParaRPr lang="en-US" b="1" dirty="0">
              <a:latin typeface="+mn-lt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1910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central parts of the visual fields of two eyes </a:t>
            </a:r>
            <a:r>
              <a:rPr lang="en-US" sz="2800" dirty="0" smtClean="0"/>
              <a:t>coincides and seen </a:t>
            </a:r>
            <a:r>
              <a:rPr lang="en-US" sz="2800" dirty="0"/>
              <a:t>with both the eyes </a:t>
            </a:r>
            <a:r>
              <a:rPr lang="en-US" sz="2800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2800" dirty="0"/>
              <a:t> Binocular </a:t>
            </a:r>
            <a:r>
              <a:rPr lang="en-US" sz="2800" dirty="0" smtClean="0"/>
              <a:t>vision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Important </a:t>
            </a:r>
            <a:r>
              <a:rPr lang="en-US" sz="2800" dirty="0"/>
              <a:t>for perception of depth and proportion of objects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dirty="0"/>
              <a:t>monocular zone : </a:t>
            </a:r>
            <a:r>
              <a:rPr lang="en-GB" sz="2800" dirty="0" smtClean="0"/>
              <a:t>2D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/>
              <a:t>Light rays fused at the cortical level into a single image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</p:txBody>
      </p:sp>
      <p:pic>
        <p:nvPicPr>
          <p:cNvPr id="140292" name="Picture 4" descr="FG10_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2486" r="16646" b="1402"/>
          <a:stretch>
            <a:fillRect/>
          </a:stretch>
        </p:blipFill>
        <p:spPr bwMode="auto">
          <a:xfrm>
            <a:off x="4648200" y="914400"/>
            <a:ext cx="4495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8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corresponding points :- Points on the retina on which the image of an object must if it is to be seen </a:t>
            </a:r>
            <a:r>
              <a:rPr lang="en-US" sz="2800" dirty="0" smtClean="0"/>
              <a:t>binocularly</a:t>
            </a:r>
          </a:p>
          <a:p>
            <a:endParaRPr lang="en-US" sz="2800" dirty="0"/>
          </a:p>
          <a:p>
            <a:r>
              <a:rPr lang="en-US" sz="2800" dirty="0"/>
              <a:t>if one eye is gently pushed out of the line while gaze is fixed at an object in the </a:t>
            </a:r>
            <a:r>
              <a:rPr lang="en-US" sz="2800" dirty="0" smtClean="0"/>
              <a:t>center </a:t>
            </a:r>
            <a:r>
              <a:rPr lang="en-US" sz="2800" dirty="0"/>
              <a:t>of the visual field, double vision (diplopia) results, the image on the retina of the eye that is displaced no longer falls on the corresponding points.</a:t>
            </a:r>
          </a:p>
        </p:txBody>
      </p:sp>
    </p:spTree>
    <p:extLst>
      <p:ext uri="{BB962C8B-B14F-4D97-AF65-F5344CB8AC3E}">
        <p14:creationId xmlns:p14="http://schemas.microsoft.com/office/powerpoint/2010/main" val="1910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/>
                </a:solidFill>
                <a:latin typeface="+mn-lt"/>
              </a:rPr>
              <a:t>Fields of Vision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Part of the external world seen by one eye, when it </a:t>
            </a:r>
            <a:r>
              <a:rPr lang="en-US" sz="2600" dirty="0" smtClean="0"/>
              <a:t>is fixed </a:t>
            </a:r>
            <a:r>
              <a:rPr lang="en-US" sz="2600" dirty="0"/>
              <a:t>in one direction is called field of vision or </a:t>
            </a:r>
            <a:r>
              <a:rPr lang="en-US" sz="2600" dirty="0" smtClean="0"/>
              <a:t>visual field </a:t>
            </a:r>
            <a:r>
              <a:rPr lang="en-US" sz="2600" dirty="0"/>
              <a:t>of that eye.</a:t>
            </a:r>
            <a:r>
              <a:rPr lang="en-US" sz="2600" dirty="0" smtClean="0"/>
              <a:t>. </a:t>
            </a:r>
            <a:endParaRPr lang="en-US" sz="2600" dirty="0"/>
          </a:p>
          <a:p>
            <a:r>
              <a:rPr lang="en-US" sz="2600" dirty="0"/>
              <a:t>The area of the nasal side is the nasal field of vision, on the lateral side is the temporal field of vision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67818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3657600" cy="5294313"/>
          </a:xfrm>
        </p:spPr>
        <p:txBody>
          <a:bodyPr>
            <a:normAutofit/>
          </a:bodyPr>
          <a:lstStyle/>
          <a:p>
            <a:r>
              <a:rPr lang="en-US" dirty="0"/>
              <a:t>Temporal field of vision represents nasal part of the retina &amp; vice </a:t>
            </a:r>
            <a:r>
              <a:rPr lang="en-US" dirty="0" smtClean="0"/>
              <a:t>versa</a:t>
            </a:r>
          </a:p>
          <a:p>
            <a:endParaRPr lang="en-US" dirty="0"/>
          </a:p>
          <a:p>
            <a:r>
              <a:rPr lang="en-US" dirty="0"/>
              <a:t>superior field of vision represents inferior part of retina &amp; vice versa</a:t>
            </a:r>
          </a:p>
        </p:txBody>
      </p:sp>
      <p:pic>
        <p:nvPicPr>
          <p:cNvPr id="8" name="Picture 4" descr="figure 16-1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3363"/>
            <a:ext cx="5334000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3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4876800"/>
            <a:ext cx="7772400" cy="144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Field of vision is plotted on the charts with the help of perimeter by a process called </a:t>
            </a:r>
            <a:r>
              <a:rPr lang="en-US" i="1"/>
              <a:t>perimetry</a:t>
            </a:r>
          </a:p>
        </p:txBody>
      </p:sp>
      <p:pic>
        <p:nvPicPr>
          <p:cNvPr id="167940" name="Picture 4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058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8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4400" b="1" u="sng" smtClean="0"/>
              <a:t>Field of vision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153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Extent of normal visual field with a 5 mm white </a:t>
            </a:r>
            <a:r>
              <a:rPr lang="en-US" dirty="0" err="1" smtClean="0"/>
              <a:t>colour</a:t>
            </a:r>
            <a:r>
              <a:rPr lang="en-US" dirty="0" smtClean="0"/>
              <a:t> object:-</a:t>
            </a:r>
          </a:p>
          <a:p>
            <a:r>
              <a:rPr lang="en-US" dirty="0" smtClean="0"/>
              <a:t>Superiorly- 60 °</a:t>
            </a:r>
          </a:p>
          <a:p>
            <a:r>
              <a:rPr lang="en-US" dirty="0" smtClean="0"/>
              <a:t>Inferiorly- 70 °</a:t>
            </a:r>
          </a:p>
          <a:p>
            <a:r>
              <a:rPr lang="en-US" dirty="0" smtClean="0"/>
              <a:t>Nasally- 60 °</a:t>
            </a:r>
          </a:p>
          <a:p>
            <a:r>
              <a:rPr lang="en-US" dirty="0" smtClean="0"/>
              <a:t>Temporally- 90°</a:t>
            </a:r>
          </a:p>
          <a:p>
            <a:r>
              <a:rPr lang="en-US" dirty="0" smtClean="0"/>
              <a:t>Measured by confrontation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method, Lister’s, Priestley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smith’s, Goldman's or computer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assisted automated perimeters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19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8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1012" name="Picture 4" descr="Visual field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106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2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60198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hlink"/>
                </a:solidFill>
                <a:latin typeface="+mn-lt"/>
              </a:rPr>
              <a:t>Blind</a:t>
            </a:r>
            <a:r>
              <a:rPr lang="en-US" b="1" i="1" dirty="0" smtClean="0">
                <a:solidFill>
                  <a:schemeClr val="hlink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hlink"/>
                </a:solidFill>
                <a:latin typeface="+mn-lt"/>
              </a:rPr>
              <a:t>spot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114800" cy="4608513"/>
          </a:xfrm>
        </p:spPr>
        <p:txBody>
          <a:bodyPr/>
          <a:lstStyle/>
          <a:p>
            <a:r>
              <a:rPr lang="en-US"/>
              <a:t>lack of rods and cones in the retina over the optic disc </a:t>
            </a:r>
          </a:p>
          <a:p>
            <a:r>
              <a:rPr lang="en-US"/>
              <a:t>15 degrees lateral to the central point of vision</a:t>
            </a:r>
          </a:p>
        </p:txBody>
      </p:sp>
    </p:spTree>
    <p:extLst>
      <p:ext uri="{BB962C8B-B14F-4D97-AF65-F5344CB8AC3E}">
        <p14:creationId xmlns:p14="http://schemas.microsoft.com/office/powerpoint/2010/main" val="32161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Scotomata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:-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blind spots are found in portions of the field of vision other than the optic disc area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800000"/>
                </a:solidFill>
              </a:rPr>
              <a:t>Causes</a:t>
            </a:r>
            <a:r>
              <a:rPr lang="en-US" sz="2800"/>
              <a:t>:-</a:t>
            </a:r>
          </a:p>
          <a:p>
            <a:pPr>
              <a:lnSpc>
                <a:spcPct val="80000"/>
              </a:lnSpc>
            </a:pPr>
            <a:r>
              <a:rPr lang="en-US" sz="2800"/>
              <a:t>damage to the optic nerve resulting from glaucoma (too much fluid pressure in the eyeball)</a:t>
            </a:r>
          </a:p>
          <a:p>
            <a:pPr>
              <a:lnSpc>
                <a:spcPct val="80000"/>
              </a:lnSpc>
            </a:pPr>
            <a:r>
              <a:rPr lang="en-US" sz="2800"/>
              <a:t>allergic reactions in the retina</a:t>
            </a:r>
          </a:p>
          <a:p>
            <a:pPr>
              <a:lnSpc>
                <a:spcPct val="80000"/>
              </a:lnSpc>
            </a:pPr>
            <a:r>
              <a:rPr lang="en-US" sz="2800"/>
              <a:t>lead poisoning</a:t>
            </a:r>
          </a:p>
          <a:p>
            <a:pPr>
              <a:lnSpc>
                <a:spcPct val="80000"/>
              </a:lnSpc>
            </a:pPr>
            <a:r>
              <a:rPr lang="en-US" sz="2800"/>
              <a:t>excessive use of tobacco </a:t>
            </a:r>
          </a:p>
        </p:txBody>
      </p:sp>
    </p:spTree>
    <p:extLst>
      <p:ext uri="{BB962C8B-B14F-4D97-AF65-F5344CB8AC3E}">
        <p14:creationId xmlns:p14="http://schemas.microsoft.com/office/powerpoint/2010/main" val="368715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305800" cy="6172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FIRST </a:t>
            </a:r>
            <a:r>
              <a:rPr lang="en-US" b="1" dirty="0">
                <a:solidFill>
                  <a:schemeClr val="tx2"/>
                </a:solidFill>
              </a:rPr>
              <a:t>ORDER NEURONS</a:t>
            </a:r>
          </a:p>
          <a:p>
            <a:r>
              <a:rPr lang="en-US" dirty="0"/>
              <a:t>First order neurons (primary neurons) are </a:t>
            </a:r>
            <a:r>
              <a:rPr lang="en-US" b="1" dirty="0"/>
              <a:t>bipolar </a:t>
            </a:r>
            <a:r>
              <a:rPr lang="en-US" b="1" dirty="0" smtClean="0"/>
              <a:t>cells </a:t>
            </a:r>
            <a:r>
              <a:rPr lang="en-US" dirty="0" smtClean="0"/>
              <a:t>in </a:t>
            </a:r>
            <a:r>
              <a:rPr lang="en-US" dirty="0"/>
              <a:t>the retina. Axons from the bipolar cells synapse </a:t>
            </a:r>
            <a:r>
              <a:rPr lang="en-US" dirty="0" smtClean="0"/>
              <a:t>with dendrites </a:t>
            </a:r>
            <a:r>
              <a:rPr lang="en-US" dirty="0"/>
              <a:t>of ganglionic cells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SECOND </a:t>
            </a:r>
            <a:r>
              <a:rPr lang="en-US" b="1" dirty="0">
                <a:solidFill>
                  <a:schemeClr val="tx2"/>
                </a:solidFill>
              </a:rPr>
              <a:t>ORDER NEURONS</a:t>
            </a:r>
          </a:p>
          <a:p>
            <a:r>
              <a:rPr lang="en-US" dirty="0"/>
              <a:t>Second order neurons (secondary neurons) are </a:t>
            </a:r>
            <a:r>
              <a:rPr lang="en-US" dirty="0" smtClean="0"/>
              <a:t>the  </a:t>
            </a:r>
            <a:r>
              <a:rPr lang="en-US" b="1" dirty="0" smtClean="0"/>
              <a:t>ganglionic </a:t>
            </a:r>
            <a:r>
              <a:rPr lang="en-US" b="1" dirty="0"/>
              <a:t>cells </a:t>
            </a:r>
            <a:r>
              <a:rPr lang="en-US" dirty="0"/>
              <a:t>in ganglionic cell layer of retina. </a:t>
            </a:r>
            <a:r>
              <a:rPr lang="en-US" dirty="0" smtClean="0"/>
              <a:t>Axons of </a:t>
            </a:r>
            <a:r>
              <a:rPr lang="en-US" dirty="0"/>
              <a:t>the ganglionic cells form optic nerve. Optic </a:t>
            </a:r>
            <a:r>
              <a:rPr lang="en-US" dirty="0" smtClean="0"/>
              <a:t>nerve leaves </a:t>
            </a:r>
            <a:r>
              <a:rPr lang="en-US" dirty="0"/>
              <a:t>the eye and terminates in lateral geniculate body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43735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Lesions in the Optic Pathway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1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077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293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77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590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CDEF-D91D-4C7F-8664-1B65ED92524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Lesions in the Optic Pathway</a:t>
            </a:r>
            <a:r>
              <a:rPr lang="en-US" u="sng" dirty="0"/>
              <a:t>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840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 smtClean="0">
                <a:solidFill>
                  <a:schemeClr val="hlink"/>
                </a:solidFill>
              </a:rPr>
              <a:t>Anopia</a:t>
            </a:r>
            <a:r>
              <a:rPr lang="en-US" sz="2800" dirty="0" smtClean="0">
                <a:solidFill>
                  <a:schemeClr val="hlink"/>
                </a:solidFill>
              </a:rPr>
              <a:t>: </a:t>
            </a:r>
            <a:r>
              <a:rPr lang="en-US" sz="2800" dirty="0" smtClean="0"/>
              <a:t>Complete loss of vision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hlink"/>
                </a:solidFill>
              </a:rPr>
              <a:t>Hemianopia</a:t>
            </a:r>
            <a:r>
              <a:rPr lang="en-US" sz="2800" dirty="0"/>
              <a:t>: loss of vision in one half of visual </a:t>
            </a:r>
            <a:r>
              <a:rPr lang="en-US" sz="2800" dirty="0" smtClean="0"/>
              <a:t>field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Homonymous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hemianopia</a:t>
            </a:r>
            <a:r>
              <a:rPr lang="en-US" sz="2800" dirty="0"/>
              <a:t>: when similar half of both the fields are blind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Ex: loss of the right or the left half of the field of the vision in both the </a:t>
            </a:r>
            <a:r>
              <a:rPr lang="en-US" sz="2800" dirty="0" smtClean="0"/>
              <a:t>eyes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Heteronymous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hemianopia</a:t>
            </a:r>
            <a:r>
              <a:rPr lang="en-US" sz="2800" dirty="0"/>
              <a:t>: when different </a:t>
            </a:r>
            <a:r>
              <a:rPr lang="en-US" sz="2800" dirty="0" smtClean="0"/>
              <a:t>half </a:t>
            </a:r>
            <a:r>
              <a:rPr lang="en-US" sz="2800" dirty="0"/>
              <a:t>of the field of vision are lost in two eyes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Ex: </a:t>
            </a:r>
            <a:r>
              <a:rPr lang="en-US" sz="2800" dirty="0" err="1"/>
              <a:t>bitemporal</a:t>
            </a:r>
            <a:r>
              <a:rPr lang="en-US" sz="2800" dirty="0"/>
              <a:t> or </a:t>
            </a:r>
            <a:r>
              <a:rPr lang="en-US" sz="2800" dirty="0" err="1" smtClean="0"/>
              <a:t>binasal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chemeClr val="hlink"/>
                </a:solidFill>
              </a:rPr>
              <a:t>Quadrantanopia</a:t>
            </a:r>
            <a:r>
              <a:rPr lang="en-US" sz="2800" dirty="0"/>
              <a:t>: 1/4th of the visual field is lost</a:t>
            </a:r>
          </a:p>
        </p:txBody>
      </p:sp>
    </p:spTree>
    <p:extLst>
      <p:ext uri="{BB962C8B-B14F-4D97-AF65-F5344CB8AC3E}">
        <p14:creationId xmlns:p14="http://schemas.microsoft.com/office/powerpoint/2010/main" val="39420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Ipsilateral = </a:t>
            </a:r>
            <a:r>
              <a:rPr lang="en-US" sz="2800" dirty="0" smtClean="0"/>
              <a:t>same side</a:t>
            </a:r>
          </a:p>
          <a:p>
            <a:r>
              <a:rPr lang="en-US" sz="2800" b="1" dirty="0" smtClean="0"/>
              <a:t>Contralateral = </a:t>
            </a:r>
            <a:r>
              <a:rPr lang="en-US" sz="2800" dirty="0" smtClean="0"/>
              <a:t>opposite side</a:t>
            </a:r>
          </a:p>
          <a:p>
            <a:r>
              <a:rPr lang="en-US" sz="2800" b="1" dirty="0" smtClean="0"/>
              <a:t>Hemianopia = </a:t>
            </a:r>
            <a:r>
              <a:rPr lang="en-US" sz="2800" dirty="0" smtClean="0"/>
              <a:t>loss of half of the visual field</a:t>
            </a:r>
          </a:p>
          <a:p>
            <a:r>
              <a:rPr lang="en-US" sz="2800" b="1" dirty="0" smtClean="0"/>
              <a:t>Homonymous = </a:t>
            </a:r>
            <a:r>
              <a:rPr lang="en-US" sz="2800" dirty="0" smtClean="0"/>
              <a:t>same visual field defect in both the eyes (e.g. defect in right half of visual field of both the eyes)</a:t>
            </a:r>
          </a:p>
          <a:p>
            <a:r>
              <a:rPr lang="en-US" sz="2800" b="1" dirty="0" smtClean="0"/>
              <a:t>Heteronymous = </a:t>
            </a:r>
            <a:r>
              <a:rPr lang="en-US" sz="2800" dirty="0" smtClean="0"/>
              <a:t>opposite visual field defect (e.g. defect in right half of visual field in one eye and left half of visual field in the other eye)</a:t>
            </a:r>
          </a:p>
        </p:txBody>
      </p:sp>
    </p:spTree>
    <p:extLst>
      <p:ext uri="{BB962C8B-B14F-4D97-AF65-F5344CB8AC3E}">
        <p14:creationId xmlns:p14="http://schemas.microsoft.com/office/powerpoint/2010/main" val="36111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162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546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Lesion in lateral geniculate body (LGB):-</a:t>
            </a:r>
            <a:endParaRPr lang="en-US" sz="2800" dirty="0" smtClean="0">
              <a:solidFill>
                <a:srgbClr val="00B050"/>
              </a:solidFill>
            </a:endParaRPr>
          </a:p>
          <a:p>
            <a:pPr lvl="1"/>
            <a:r>
              <a:rPr lang="en-US" sz="2400" dirty="0" smtClean="0"/>
              <a:t>LGB has </a:t>
            </a:r>
            <a:r>
              <a:rPr lang="en-US" sz="2400" b="1" dirty="0" smtClean="0"/>
              <a:t>6 layers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Fibers from </a:t>
            </a:r>
            <a:r>
              <a:rPr lang="en-US" sz="2400" b="1" dirty="0" smtClean="0"/>
              <a:t>Ipsilateral</a:t>
            </a:r>
            <a:r>
              <a:rPr lang="en-US" sz="2400" dirty="0" smtClean="0"/>
              <a:t> retina terminate on layers </a:t>
            </a:r>
            <a:r>
              <a:rPr lang="en-US" sz="2400" b="1" dirty="0" smtClean="0"/>
              <a:t>2, 3 and 5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Fibers from </a:t>
            </a:r>
            <a:r>
              <a:rPr lang="en-US" sz="2400" b="1" dirty="0" smtClean="0"/>
              <a:t>opposite</a:t>
            </a:r>
            <a:r>
              <a:rPr lang="en-US" sz="2400" dirty="0" smtClean="0"/>
              <a:t> retina terminate on layers </a:t>
            </a:r>
            <a:r>
              <a:rPr lang="en-US" sz="2400" b="1" dirty="0" smtClean="0"/>
              <a:t>1, 4 and 6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In addition, layers </a:t>
            </a:r>
            <a:r>
              <a:rPr lang="en-US" sz="2400" b="1" dirty="0" smtClean="0"/>
              <a:t>1 and 2</a:t>
            </a:r>
            <a:r>
              <a:rPr lang="en-US" sz="2400" dirty="0" smtClean="0"/>
              <a:t> are </a:t>
            </a:r>
            <a:r>
              <a:rPr lang="en-US" sz="2400" b="1" dirty="0" smtClean="0"/>
              <a:t>magnocellular</a:t>
            </a:r>
            <a:r>
              <a:rPr lang="en-US" sz="2400" dirty="0" smtClean="0"/>
              <a:t>, concerned with </a:t>
            </a:r>
            <a:r>
              <a:rPr lang="en-US" sz="2400" b="1" dirty="0" smtClean="0"/>
              <a:t>motion</a:t>
            </a:r>
            <a:r>
              <a:rPr lang="en-US" sz="2400" dirty="0" smtClean="0"/>
              <a:t> detecting fibers.</a:t>
            </a:r>
          </a:p>
          <a:p>
            <a:pPr lvl="1"/>
            <a:r>
              <a:rPr lang="en-US" sz="2400" dirty="0" smtClean="0"/>
              <a:t>Layers </a:t>
            </a:r>
            <a:r>
              <a:rPr lang="en-US" sz="2400" b="1" dirty="0" smtClean="0"/>
              <a:t>3, 4, 5 and 6</a:t>
            </a:r>
            <a:r>
              <a:rPr lang="en-US" sz="2400" dirty="0" smtClean="0"/>
              <a:t> are </a:t>
            </a:r>
            <a:r>
              <a:rPr lang="en-US" sz="2400" b="1" dirty="0" smtClean="0"/>
              <a:t>parvocellular</a:t>
            </a:r>
            <a:r>
              <a:rPr lang="en-US" sz="2400" dirty="0" smtClean="0"/>
              <a:t>, concerned with </a:t>
            </a:r>
            <a:r>
              <a:rPr lang="en-US" sz="2400" b="1" dirty="0" smtClean="0"/>
              <a:t>colour</a:t>
            </a:r>
            <a:r>
              <a:rPr lang="en-US" sz="2400" dirty="0" smtClean="0"/>
              <a:t> detecting fibers.</a:t>
            </a:r>
          </a:p>
          <a:p>
            <a:pPr lvl="1"/>
            <a:r>
              <a:rPr lang="en-US" sz="2400" dirty="0" smtClean="0"/>
              <a:t>So lesion of LGB involving particular layer(s) produces corresponding defect in field of vision of same/opposite eye.</a:t>
            </a:r>
          </a:p>
        </p:txBody>
      </p:sp>
    </p:spTree>
    <p:extLst>
      <p:ext uri="{BB962C8B-B14F-4D97-AF65-F5344CB8AC3E}">
        <p14:creationId xmlns:p14="http://schemas.microsoft.com/office/powerpoint/2010/main" val="12965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1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53400" cy="594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“Pie in the sky” and “Pie on the floor” phenomenon:-</a:t>
            </a:r>
            <a:endParaRPr lang="en-US" sz="2800" dirty="0" smtClean="0">
              <a:solidFill>
                <a:srgbClr val="00B050"/>
              </a:solidFill>
            </a:endParaRPr>
          </a:p>
          <a:p>
            <a:pPr lvl="1"/>
            <a:r>
              <a:rPr lang="en-US" sz="2400" dirty="0" smtClean="0"/>
              <a:t>Fibers of optic radiation can be divided into </a:t>
            </a:r>
            <a:r>
              <a:rPr lang="en-US" sz="2400" b="1" dirty="0" smtClean="0"/>
              <a:t>superior</a:t>
            </a:r>
            <a:r>
              <a:rPr lang="en-US" sz="2400" dirty="0" smtClean="0"/>
              <a:t> and </a:t>
            </a:r>
            <a:r>
              <a:rPr lang="en-US" sz="2400" b="1" dirty="0" smtClean="0"/>
              <a:t>inferior</a:t>
            </a:r>
            <a:r>
              <a:rPr lang="en-US" sz="2400" dirty="0" smtClean="0"/>
              <a:t> </a:t>
            </a:r>
            <a:r>
              <a:rPr lang="en-US" sz="2400" b="1" dirty="0" smtClean="0"/>
              <a:t>fascicles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Superior fascicular fibers pass through </a:t>
            </a:r>
            <a:r>
              <a:rPr lang="en-US" sz="2400" b="1" dirty="0" smtClean="0"/>
              <a:t>parietal</a:t>
            </a:r>
            <a:r>
              <a:rPr lang="en-US" sz="2400" dirty="0" smtClean="0"/>
              <a:t> lobe to the superior calcarine cortex (primary visual cortex).</a:t>
            </a:r>
          </a:p>
          <a:p>
            <a:pPr lvl="1"/>
            <a:r>
              <a:rPr lang="en-US" sz="2400" dirty="0" smtClean="0"/>
              <a:t>Inferior fascicular fibers pass through </a:t>
            </a:r>
            <a:r>
              <a:rPr lang="en-US" sz="2400" b="1" dirty="0" smtClean="0"/>
              <a:t>temporal</a:t>
            </a:r>
            <a:r>
              <a:rPr lang="en-US" sz="2400" dirty="0" smtClean="0"/>
              <a:t> lobe to inferior calcarine cortex.</a:t>
            </a:r>
          </a:p>
          <a:p>
            <a:pPr lvl="1"/>
            <a:r>
              <a:rPr lang="en-US" sz="2400" dirty="0" smtClean="0"/>
              <a:t>Lesion in the inferior fascicular fibers (temporal lobe) produces </a:t>
            </a:r>
            <a:r>
              <a:rPr lang="en-US" sz="2400" b="1" dirty="0" smtClean="0"/>
              <a:t>contralateral homonymous quadrantanopia (upper quadrant of the opposite half of the visual field of both eyes), </a:t>
            </a:r>
            <a:r>
              <a:rPr lang="en-US" sz="2400" dirty="0" smtClean="0"/>
              <a:t>which is known as ‘</a:t>
            </a:r>
            <a:r>
              <a:rPr lang="en-US" sz="2400" b="1" dirty="0" smtClean="0"/>
              <a:t>pie in the sky’ </a:t>
            </a:r>
            <a:r>
              <a:rPr lang="en-US" sz="2400" dirty="0" smtClean="0"/>
              <a:t>phenomenon.</a:t>
            </a:r>
          </a:p>
        </p:txBody>
      </p:sp>
    </p:spTree>
    <p:extLst>
      <p:ext uri="{BB962C8B-B14F-4D97-AF65-F5344CB8AC3E}">
        <p14:creationId xmlns:p14="http://schemas.microsoft.com/office/powerpoint/2010/main" val="20063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8674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Lesion in the superior fascicular fibers (parietal lobe) produces </a:t>
            </a:r>
            <a:r>
              <a:rPr lang="en-US" sz="2400" b="1" dirty="0" smtClean="0"/>
              <a:t>contralateral homonymous quadrantanopia (lower quadrant of the opposite half of the visual field of both eyes), </a:t>
            </a:r>
            <a:r>
              <a:rPr lang="en-US" sz="2400" dirty="0" smtClean="0"/>
              <a:t>which is known as ‘</a:t>
            </a:r>
            <a:r>
              <a:rPr lang="en-US" sz="2400" b="1" dirty="0" smtClean="0"/>
              <a:t>pie on the floor’ </a:t>
            </a:r>
            <a:r>
              <a:rPr lang="en-US" sz="2400" dirty="0" smtClean="0"/>
              <a:t>phenomenon.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Macular sparing:-</a:t>
            </a:r>
            <a:endParaRPr lang="en-US" sz="2800" dirty="0" smtClean="0">
              <a:solidFill>
                <a:srgbClr val="00B050"/>
              </a:solidFill>
            </a:endParaRPr>
          </a:p>
          <a:p>
            <a:pPr lvl="1"/>
            <a:r>
              <a:rPr lang="en-US" sz="2400" dirty="0" smtClean="0"/>
              <a:t>Central or macular vision is spared in one sided visual cortical lesion or lesion in optic radiation (high-up lesion) because macula of each eye is represented bilaterally and extensively and macular fibers run deep and posterior.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78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833" r="41667"/>
          <a:stretch>
            <a:fillRect/>
          </a:stretch>
        </p:blipFill>
        <p:spPr bwMode="auto">
          <a:xfrm>
            <a:off x="457200" y="274637"/>
            <a:ext cx="81534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75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ant14#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0"/>
            <a:ext cx="6015037" cy="66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01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ant14#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0025"/>
            <a:ext cx="5686425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45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199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0821" y="135537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left optic nerve: Total blindness of left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eye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316" y="224206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right optic nerve: Total blindness of right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eye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4300" y="3088287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lateral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in left side of optic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chiasma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: Left nasal hemianopia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810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lateral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right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side of optic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chiasma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right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nasal hemianopia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114300" y="4495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lateral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in both sides of optic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chiasma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Binasal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hemianopia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821" y="49646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medial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in optic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chiasma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Bitemporal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hemianopia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63" y="5727395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left optic radiation: Right homonymous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hemianopia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8" y="627355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right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optic radiation: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left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homonymous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hemianopia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975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04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78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Times New Roman"/>
                        </a:rPr>
                        <a:t>Site of the lesion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Times New Roman"/>
                        </a:rPr>
                        <a:t>Defect in vision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Optic nerve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Unilateral blindness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(Ipsilateral)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Optic chiasma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(central crossed fibers)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Bitemporal heteronymous hemianopia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Optic chiasma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(uncrossed fibers)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Binasal heteronymous hemianopia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8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Optic tract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Contralateral homonymous hemianopia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Optic radiation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(involving both, superior and inferior fascicles)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Contralateral homonymous hemianopia with macular sparing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Optic radiation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(involving superior fascicles only- parietal lobe lesion)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Contralateral 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homonymous quadrantanopia (lower quadrant- ‘pie on the floor’) with macular sparing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Optic radiation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(involving inferior fascicles only- temporal lobe lesion)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Contralateral 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homonymous quadrantanopia (upper quadrant- ‘pie in the sky’) with macular sparing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8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001000" cy="59436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B050"/>
                </a:solidFill>
              </a:rPr>
              <a:t>Collaterals of Visual pathway:-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b="1" dirty="0" smtClean="0"/>
              <a:t>Superior Colliculus:- </a:t>
            </a:r>
          </a:p>
          <a:p>
            <a:pPr lvl="2"/>
            <a:r>
              <a:rPr lang="en-US" dirty="0" smtClean="0"/>
              <a:t>Responsible for rapid conjugate eye movements.</a:t>
            </a:r>
          </a:p>
          <a:p>
            <a:pPr lvl="1"/>
            <a:r>
              <a:rPr lang="en-US" b="1" dirty="0" smtClean="0"/>
              <a:t>Pre-</a:t>
            </a:r>
            <a:r>
              <a:rPr lang="en-US" b="1" dirty="0" err="1" smtClean="0"/>
              <a:t>tectal</a:t>
            </a:r>
            <a:r>
              <a:rPr lang="en-US" b="1" dirty="0" smtClean="0"/>
              <a:t> nuclei:-</a:t>
            </a:r>
          </a:p>
          <a:p>
            <a:pPr lvl="2"/>
            <a:r>
              <a:rPr lang="en-US" dirty="0" smtClean="0"/>
              <a:t>Responsible for light reflex.</a:t>
            </a:r>
          </a:p>
          <a:p>
            <a:pPr lvl="1"/>
            <a:r>
              <a:rPr lang="en-US" b="1" dirty="0" smtClean="0"/>
              <a:t>Ventral LGB:-</a:t>
            </a:r>
          </a:p>
          <a:p>
            <a:pPr lvl="2"/>
            <a:r>
              <a:rPr lang="en-US" dirty="0" smtClean="0"/>
              <a:t>Responsible for emotion and behavior.</a:t>
            </a:r>
          </a:p>
          <a:p>
            <a:pPr lvl="1"/>
            <a:r>
              <a:rPr lang="en-US" b="1" dirty="0" smtClean="0"/>
              <a:t>Suprachiasmatic nucleus of hypothalamus:-</a:t>
            </a:r>
          </a:p>
          <a:p>
            <a:pPr lvl="2"/>
            <a:r>
              <a:rPr lang="en-US" dirty="0" smtClean="0"/>
              <a:t>Responsible for circadian rhythm.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1ED9-F7A3-4053-8675-C3C98C250DC6}" type="slidenum">
              <a:rPr lang="en-US" altLang="en-US"/>
              <a:pPr/>
              <a:t>47</a:t>
            </a:fld>
            <a:endParaRPr lang="en-US" altLang="en-US"/>
          </a:p>
        </p:txBody>
      </p:sp>
      <p:pic>
        <p:nvPicPr>
          <p:cNvPr id="202756" name="Picture 4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678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The Parasympathetic </a:t>
            </a:r>
          </a:p>
        </p:txBody>
      </p:sp>
    </p:spTree>
    <p:extLst>
      <p:ext uri="{BB962C8B-B14F-4D97-AF65-F5344CB8AC3E}">
        <p14:creationId xmlns:p14="http://schemas.microsoft.com/office/powerpoint/2010/main" val="31130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0247-F027-4159-9362-BC91669EB594}" type="slidenum">
              <a:rPr lang="en-US" smtClean="0"/>
              <a:t>48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preganglionic fibers (the </a:t>
            </a:r>
            <a:r>
              <a:rPr lang="en-US" sz="2800" b="1" i="1" dirty="0" err="1"/>
              <a:t>Edinger-Westphal</a:t>
            </a:r>
            <a:r>
              <a:rPr lang="en-US" sz="2800" b="1" i="1" dirty="0"/>
              <a:t> nucleus </a:t>
            </a:r>
            <a:r>
              <a:rPr lang="en-US" sz="2800" i="1" dirty="0"/>
              <a:t>- </a:t>
            </a:r>
            <a:r>
              <a:rPr lang="en-US" sz="2800" dirty="0"/>
              <a:t>the visceral nucleus portion of 3</a:t>
            </a:r>
            <a:r>
              <a:rPr lang="en-US" sz="2800" baseline="30000" dirty="0"/>
              <a:t>rd</a:t>
            </a:r>
            <a:r>
              <a:rPr lang="en-US" sz="2800" dirty="0"/>
              <a:t> CN)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pass in 3rd</a:t>
            </a:r>
            <a:r>
              <a:rPr lang="en-US" sz="2800" i="1" dirty="0"/>
              <a:t> nerve</a:t>
            </a:r>
            <a:r>
              <a:rPr lang="en-US" sz="28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800" i="1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dirty="0" err="1"/>
              <a:t>ciliary</a:t>
            </a:r>
            <a:r>
              <a:rPr lang="en-US" sz="2800" b="1" i="1" dirty="0"/>
              <a:t> ganglion </a:t>
            </a:r>
            <a:r>
              <a:rPr lang="en-US" sz="2800" dirty="0"/>
              <a:t>(behind the eye)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 synapse with postganglionic parasympathetic neurons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8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send fibers through </a:t>
            </a:r>
            <a:r>
              <a:rPr lang="en-US" sz="2800" b="1" i="1" dirty="0" err="1"/>
              <a:t>ciliary</a:t>
            </a:r>
            <a:r>
              <a:rPr lang="en-US" sz="2800" b="1" i="1" dirty="0"/>
              <a:t> nerves</a:t>
            </a:r>
            <a:r>
              <a:rPr lang="en-US" sz="2800" b="1" dirty="0"/>
              <a:t> </a:t>
            </a:r>
            <a:r>
              <a:rPr lang="en-US" sz="2800" dirty="0"/>
              <a:t>into the eyeball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8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excite 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b="1" dirty="0" err="1" smtClean="0"/>
              <a:t>Ciliary</a:t>
            </a:r>
            <a:r>
              <a:rPr lang="en-US" sz="2800" b="1" dirty="0" smtClean="0"/>
              <a:t> </a:t>
            </a:r>
            <a:r>
              <a:rPr lang="en-US" sz="2800" b="1" dirty="0"/>
              <a:t>muscle </a:t>
            </a:r>
            <a:r>
              <a:rPr lang="en-US" sz="2800" dirty="0"/>
              <a:t>that controls focusing of the eye </a:t>
            </a:r>
            <a:r>
              <a:rPr lang="en-US" sz="2800" dirty="0" smtClean="0"/>
              <a:t>lens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b="1" dirty="0" smtClean="0"/>
              <a:t>Sphincter </a:t>
            </a:r>
            <a:r>
              <a:rPr lang="en-US" sz="2800" b="1" dirty="0" err="1" smtClean="0"/>
              <a:t>pupillae</a:t>
            </a:r>
            <a:r>
              <a:rPr lang="en-US" sz="2800" b="1" dirty="0" smtClean="0"/>
              <a:t>  muscle </a:t>
            </a:r>
            <a:r>
              <a:rPr lang="en-US" sz="2800" dirty="0" smtClean="0"/>
              <a:t>of </a:t>
            </a:r>
            <a:r>
              <a:rPr lang="en-US" sz="2800" dirty="0"/>
              <a:t>the iris that constricts the pupil</a:t>
            </a:r>
          </a:p>
        </p:txBody>
      </p:sp>
    </p:spTree>
    <p:extLst>
      <p:ext uri="{BB962C8B-B14F-4D97-AF65-F5344CB8AC3E}">
        <p14:creationId xmlns:p14="http://schemas.microsoft.com/office/powerpoint/2010/main" val="38285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709" y="6356350"/>
            <a:ext cx="2300091" cy="365125"/>
          </a:xfrm>
        </p:spPr>
        <p:txBody>
          <a:bodyPr/>
          <a:lstStyle/>
          <a:p>
            <a:fld id="{C3CB2B47-A572-40FB-8382-37FDAE59CB93}" type="slidenum">
              <a:rPr lang="en-US" altLang="en-US" sz="1400"/>
              <a:pPr/>
              <a:t>49</a:t>
            </a:fld>
            <a:endParaRPr lang="en-US" altLang="en-US" sz="1400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21" y="76200"/>
            <a:ext cx="8871779" cy="114300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The </a:t>
            </a:r>
            <a:r>
              <a:rPr lang="en-US" sz="4800" b="1" dirty="0" smtClean="0">
                <a:latin typeface="+mn-lt"/>
              </a:rPr>
              <a:t>Sympathetic Supply</a:t>
            </a:r>
            <a:endParaRPr lang="en-US" sz="4800" b="1" dirty="0">
              <a:latin typeface="+mn-lt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8006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 err="1"/>
              <a:t>intermediolateral</a:t>
            </a:r>
            <a:r>
              <a:rPr lang="en-US" sz="2400" i="1" dirty="0"/>
              <a:t> horn cells</a:t>
            </a:r>
            <a:r>
              <a:rPr lang="en-US" sz="2400" dirty="0"/>
              <a:t> of T1 of the </a:t>
            </a:r>
            <a:r>
              <a:rPr lang="en-US" sz="2400" b="1" dirty="0"/>
              <a:t>Spinal cord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sympathetic chain</a:t>
            </a:r>
            <a:r>
              <a:rPr lang="en-US" sz="24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4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upward to the </a:t>
            </a:r>
            <a:r>
              <a:rPr lang="en-US" sz="2400" b="1" i="1" dirty="0"/>
              <a:t>superior cervical ganglion</a:t>
            </a:r>
            <a:endParaRPr lang="en-US" sz="24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4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synapse with postganglionic neurons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4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innervate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radial fibers of the iris (which open the pupil</a:t>
            </a:r>
            <a:r>
              <a:rPr lang="en-US" sz="2400" b="1" dirty="0" smtClean="0"/>
              <a:t>) and </a:t>
            </a:r>
            <a:r>
              <a:rPr lang="en-US" sz="2400" b="1" dirty="0" err="1"/>
              <a:t>extraocular</a:t>
            </a:r>
            <a:r>
              <a:rPr lang="en-US" sz="2400" b="1" dirty="0"/>
              <a:t> muscles of the eye</a:t>
            </a:r>
          </a:p>
        </p:txBody>
      </p:sp>
    </p:spTree>
    <p:extLst>
      <p:ext uri="{BB962C8B-B14F-4D97-AF65-F5344CB8AC3E}">
        <p14:creationId xmlns:p14="http://schemas.microsoft.com/office/powerpoint/2010/main" val="31356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tx2"/>
                </a:solidFill>
              </a:rPr>
              <a:t>Optic Nerve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572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Finally the optic </a:t>
            </a:r>
            <a:r>
              <a:rPr lang="en-US" sz="2400" dirty="0"/>
              <a:t>nerve </a:t>
            </a:r>
            <a:r>
              <a:rPr lang="en-US" sz="2400" dirty="0" smtClean="0"/>
              <a:t>fibers transmits electrical impulses from the </a:t>
            </a:r>
            <a:r>
              <a:rPr lang="en-US" sz="2400" u="sng" dirty="0" smtClean="0">
                <a:hlinkClick r:id="rId2" action="ppaction://hlinkfile"/>
              </a:rPr>
              <a:t>retina</a:t>
            </a:r>
            <a:r>
              <a:rPr lang="en-US" sz="2400" u="sng" dirty="0" smtClean="0"/>
              <a:t> </a:t>
            </a:r>
            <a:r>
              <a:rPr lang="en-US" sz="2400" dirty="0" smtClean="0"/>
              <a:t>to the brain.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 smtClean="0"/>
              <a:t>A portion of the optic nerve called the optic disc can be seen by </a:t>
            </a:r>
            <a:r>
              <a:rPr lang="en-US" sz="2400" dirty="0" err="1" smtClean="0"/>
              <a:t>fundoscopy</a:t>
            </a:r>
            <a:r>
              <a:rPr lang="en-US" sz="2400" dirty="0" smtClean="0"/>
              <a:t> which is known as </a:t>
            </a:r>
            <a:r>
              <a:rPr lang="en-US" sz="2400" b="1" dirty="0" smtClean="0"/>
              <a:t>blind spot</a:t>
            </a:r>
            <a:r>
              <a:rPr lang="en-US" sz="2400" dirty="0" smtClean="0"/>
              <a:t>. 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 smtClean="0"/>
              <a:t>This is not normally noticeable because the vision of both eyes overlaps.</a:t>
            </a:r>
          </a:p>
        </p:txBody>
      </p:sp>
      <p:pic>
        <p:nvPicPr>
          <p:cNvPr id="13316" name="Picture 4" descr="OpticN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312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46200"/>
            <a:ext cx="43910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6D7D-F8A7-4B53-900E-8138D94B7390}" type="datetime3">
              <a:rPr lang="en-US" smtClean="0"/>
              <a:t>23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22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Control of Pupillary Diameter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6612" y="80803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MIOSIS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75212" y="1371600"/>
            <a:ext cx="4040188" cy="3951288"/>
          </a:xfrm>
        </p:spPr>
        <p:txBody>
          <a:bodyPr>
            <a:noAutofit/>
          </a:bodyPr>
          <a:lstStyle/>
          <a:p>
            <a:r>
              <a:rPr lang="en-US" sz="2800" dirty="0" smtClean="0"/>
              <a:t>Stimulation </a:t>
            </a:r>
            <a:r>
              <a:rPr lang="en-US" sz="2800" dirty="0"/>
              <a:t>of the parasympathetic nerves </a:t>
            </a:r>
          </a:p>
          <a:p>
            <a:r>
              <a:rPr lang="en-US" sz="2800" dirty="0"/>
              <a:t>excites the pupillary sphincter </a:t>
            </a:r>
            <a:r>
              <a:rPr lang="en-US" sz="2800" dirty="0" smtClean="0"/>
              <a:t>muscle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77825" y="7620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MYDRIASIS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77825" y="1412874"/>
            <a:ext cx="4041775" cy="3951288"/>
          </a:xfrm>
        </p:spPr>
        <p:txBody>
          <a:bodyPr>
            <a:normAutofit/>
          </a:bodyPr>
          <a:lstStyle/>
          <a:p>
            <a:r>
              <a:rPr lang="en-US" sz="2800" dirty="0"/>
              <a:t>stimulation of the sympathetic nerves </a:t>
            </a:r>
          </a:p>
          <a:p>
            <a:r>
              <a:rPr lang="en-US" sz="2800" dirty="0"/>
              <a:t>excites the radial fibers of the iris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59475"/>
            <a:ext cx="2133600" cy="365125"/>
          </a:xfrm>
        </p:spPr>
        <p:txBody>
          <a:bodyPr/>
          <a:lstStyle/>
          <a:p>
            <a:fld id="{C93E1E48-271B-42AE-B665-9EF47A10FB4F}" type="slidenum">
              <a:rPr lang="en-US" altLang="en-US"/>
              <a:pPr/>
              <a:t>50</a:t>
            </a:fld>
            <a:endParaRPr lang="en-US" altLang="en-US"/>
          </a:p>
        </p:txBody>
      </p:sp>
      <p:pic>
        <p:nvPicPr>
          <p:cNvPr id="5" name="Picture 2" descr="D:\SBKS LECTURE\MBBS\JAYNA LEC SS\images\alk-pupilometr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305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CF72-2CE8-4211-8A3C-2AFCCB481E36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Constriction Reflexes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1816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dirty="0" smtClean="0">
                <a:solidFill>
                  <a:srgbClr val="0070C0"/>
                </a:solidFill>
              </a:rPr>
              <a:t>1. Light reflex-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Light is thrown in one eye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Constriction of pupil of the same eye (</a:t>
            </a:r>
            <a:r>
              <a:rPr lang="en-US" b="1" dirty="0" smtClean="0"/>
              <a:t>direct light reflex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Constriction of pupil of the opposite eye (</a:t>
            </a:r>
            <a:r>
              <a:rPr lang="en-US" b="1" dirty="0" smtClean="0"/>
              <a:t>indirect or consensual light reflex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D:\SBKS LECTURE\MBBS\JAYNA LEC SS\images\s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9248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 smtClean="0"/>
              <a:t>Clinical importance: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During day light constriction so light to macula only and good vision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Certain head injury and alcoholism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0247-F027-4159-9362-BC91669EB59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C9DB-93B5-4E25-8529-881F371D1956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+mn-lt"/>
              </a:rPr>
              <a:t>Pathway </a:t>
            </a:r>
            <a:r>
              <a:rPr lang="en-US" b="1" dirty="0">
                <a:solidFill>
                  <a:srgbClr val="92D050"/>
                </a:solidFill>
                <a:latin typeface="+mn-lt"/>
              </a:rPr>
              <a:t>of light reflex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315200" cy="5334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Receptors of retina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Optic nerve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Optic </a:t>
            </a:r>
            <a:r>
              <a:rPr lang="en-US" sz="1800" b="1" dirty="0" err="1"/>
              <a:t>chiasma</a:t>
            </a:r>
            <a:endParaRPr lang="en-US" sz="18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Optic </a:t>
            </a:r>
            <a:r>
              <a:rPr lang="en-US" sz="1800" b="1" dirty="0" smtClean="0"/>
              <a:t>tract</a:t>
            </a:r>
            <a:endParaRPr lang="en-US" sz="18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err="1">
                <a:solidFill>
                  <a:srgbClr val="FF0000"/>
                </a:solidFill>
              </a:rPr>
              <a:t>Pretectal</a:t>
            </a:r>
            <a:r>
              <a:rPr lang="en-US" sz="1800" b="1" dirty="0">
                <a:solidFill>
                  <a:srgbClr val="FF0000"/>
                </a:solidFill>
              </a:rPr>
              <a:t> nucleus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err="1"/>
              <a:t>Edinger</a:t>
            </a:r>
            <a:r>
              <a:rPr lang="en-US" sz="1800" b="1" dirty="0"/>
              <a:t> </a:t>
            </a:r>
            <a:r>
              <a:rPr lang="en-US" sz="1800" b="1" dirty="0" err="1"/>
              <a:t>Wastphal</a:t>
            </a:r>
            <a:r>
              <a:rPr lang="en-US" sz="1800" b="1" dirty="0"/>
              <a:t> nucleus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err="1"/>
              <a:t>Oculomotor</a:t>
            </a:r>
            <a:r>
              <a:rPr lang="en-US" sz="1800" b="1" dirty="0"/>
              <a:t> nerve (parasympathetic)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err="1"/>
              <a:t>Ciliary</a:t>
            </a:r>
            <a:r>
              <a:rPr lang="en-US" sz="1800" b="1" dirty="0"/>
              <a:t> ganglion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Short </a:t>
            </a:r>
            <a:r>
              <a:rPr lang="en-US" sz="1800" b="1" dirty="0" err="1"/>
              <a:t>ciliary</a:t>
            </a:r>
            <a:r>
              <a:rPr lang="en-US" sz="1800" b="1" dirty="0"/>
              <a:t> nerve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Sphincter </a:t>
            </a:r>
            <a:r>
              <a:rPr lang="en-US" sz="1800" b="1" dirty="0" err="1"/>
              <a:t>pupillae</a:t>
            </a:r>
            <a:r>
              <a:rPr lang="en-US" sz="1800" b="1" dirty="0"/>
              <a:t> muscle causing constriction of pupil</a:t>
            </a:r>
          </a:p>
        </p:txBody>
      </p:sp>
    </p:spTree>
    <p:extLst>
      <p:ext uri="{BB962C8B-B14F-4D97-AF65-F5344CB8AC3E}">
        <p14:creationId xmlns:p14="http://schemas.microsoft.com/office/powerpoint/2010/main" val="14730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 Pawan\Desktop\op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924800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6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6294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rgbClr val="0070C0"/>
                </a:solidFill>
              </a:rPr>
              <a:t>Accommodation reflex:-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It’s the ability of eye to focus distant object as well as near object.</a:t>
            </a:r>
          </a:p>
          <a:p>
            <a:pPr lvl="1"/>
            <a:r>
              <a:rPr lang="en-US" dirty="0" smtClean="0"/>
              <a:t>It is necessary for highest degree of visual acuity.</a:t>
            </a:r>
          </a:p>
          <a:p>
            <a:pPr lvl="1"/>
            <a:r>
              <a:rPr lang="en-US" dirty="0" smtClean="0"/>
              <a:t>When one focuses on nearby object 3 reactions occur called accommodation convergence reaction (near response)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Constriction of both the pupils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Convergence of both the eyes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Contraction of ciliary muscle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increased curvature of lens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increased diopteric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567-8E88-4501-8CBB-25DDD62A4E08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+mn-lt"/>
              </a:rPr>
              <a:t>Pathway for accommodation reflex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914400"/>
            <a:ext cx="6781800" cy="5791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Receptors (of retina)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Optic nerve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Optic </a:t>
            </a:r>
            <a:r>
              <a:rPr lang="en-US" sz="1600" b="1" dirty="0" err="1"/>
              <a:t>chiasma</a:t>
            </a:r>
            <a:endParaRPr lang="en-US" sz="16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Optic tract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Lateral geniculate body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Visual cortex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Frontal eye field (area 8)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Internal capsule to opposite side </a:t>
            </a:r>
            <a:r>
              <a:rPr lang="en-US" sz="1600" b="1" dirty="0" err="1">
                <a:solidFill>
                  <a:srgbClr val="FF0000"/>
                </a:solidFill>
              </a:rPr>
              <a:t>Edinger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Westphal</a:t>
            </a:r>
            <a:r>
              <a:rPr lang="en-US" sz="1600" b="1" dirty="0">
                <a:solidFill>
                  <a:srgbClr val="FF0000"/>
                </a:solidFill>
              </a:rPr>
              <a:t> Nucleus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err="1"/>
              <a:t>Oculomotor</a:t>
            </a:r>
            <a:r>
              <a:rPr lang="en-US" sz="1600" b="1" dirty="0"/>
              <a:t> nerve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err="1"/>
              <a:t>Ciliary</a:t>
            </a:r>
            <a:r>
              <a:rPr lang="en-US" sz="1600" b="1" dirty="0"/>
              <a:t> ganglion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err="1"/>
              <a:t>Ciliary</a:t>
            </a:r>
            <a:r>
              <a:rPr lang="en-US" sz="1600" b="1" dirty="0"/>
              <a:t> nerves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err="1">
                <a:solidFill>
                  <a:srgbClr val="002060"/>
                </a:solidFill>
              </a:rPr>
              <a:t>Ciliary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muscles, Sphincter </a:t>
            </a:r>
            <a:r>
              <a:rPr lang="en-US" sz="1600" b="1" dirty="0" err="1">
                <a:solidFill>
                  <a:srgbClr val="002060"/>
                </a:solidFill>
              </a:rPr>
              <a:t>pupillae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muscle, Medial Recti 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Dilatation reflexes:-</a:t>
            </a:r>
            <a:endParaRPr lang="en-US" dirty="0" smtClean="0">
              <a:solidFill>
                <a:srgbClr val="7030A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Light withdrawal reflex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Psycho sensory reflex: </a:t>
            </a:r>
            <a:r>
              <a:rPr lang="en-US" dirty="0" smtClean="0"/>
              <a:t>due to fear, anxiety (sympathetic stimulation)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 smtClean="0"/>
              <a:t>Cilio</a:t>
            </a:r>
            <a:r>
              <a:rPr lang="en-US" b="1" dirty="0" smtClean="0"/>
              <a:t>-spinal reflex: </a:t>
            </a:r>
            <a:r>
              <a:rPr lang="en-US" dirty="0" smtClean="0"/>
              <a:t>pinching the nape of neck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pressure on cervical sympathetic trunk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Dilatation of pupil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556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Abnormal reflexes:-</a:t>
            </a:r>
            <a:endParaRPr lang="en-US" dirty="0" smtClean="0">
              <a:solidFill>
                <a:srgbClr val="C00000"/>
              </a:solidFill>
            </a:endParaRPr>
          </a:p>
          <a:p>
            <a:pPr marL="1005840" lvl="3" indent="-548640">
              <a:buFont typeface="+mj-lt"/>
              <a:buAutoNum type="arabicPeriod"/>
            </a:pPr>
            <a:r>
              <a:rPr lang="en-US" sz="2800" b="1" dirty="0" smtClean="0">
                <a:solidFill>
                  <a:srgbClr val="7030A0"/>
                </a:solidFill>
              </a:rPr>
              <a:t>Argyll Robertson pupil</a:t>
            </a:r>
            <a:r>
              <a:rPr lang="en-US" sz="2800" b="1" dirty="0" smtClean="0"/>
              <a:t>: </a:t>
            </a:r>
            <a:r>
              <a:rPr lang="en-US" sz="2800" dirty="0" smtClean="0"/>
              <a:t>Light reflex absent; accommodation reflex present</a:t>
            </a:r>
          </a:p>
          <a:p>
            <a:pPr marL="1405890" lvl="3" indent="-548640"/>
            <a:r>
              <a:rPr lang="en-US" sz="2800" dirty="0" smtClean="0"/>
              <a:t>Size of pupil is less than normal, pupil dilates poorly to atropine</a:t>
            </a:r>
          </a:p>
          <a:p>
            <a:pPr marL="1405890" lvl="3" indent="-548640"/>
            <a:r>
              <a:rPr lang="en-US" sz="2800" dirty="0" smtClean="0"/>
              <a:t>Lesion at pretectal region, optic pathway but EW nucleus is normal.</a:t>
            </a:r>
          </a:p>
          <a:p>
            <a:pPr marL="1405890" lvl="3" indent="-548640"/>
            <a:r>
              <a:rPr lang="en-US" sz="2800" b="1" dirty="0" smtClean="0"/>
              <a:t>Causes: </a:t>
            </a:r>
            <a:r>
              <a:rPr lang="en-US" sz="2800" dirty="0" smtClean="0"/>
              <a:t>Tabes dorsalis (CNS syphilis), alcoholism, encephalitis</a:t>
            </a:r>
          </a:p>
          <a:p>
            <a:pPr marL="514350" indent="-514350">
              <a:buAutoNum type="arabicPeriod" startAt="2"/>
            </a:pPr>
            <a:r>
              <a:rPr lang="en-US" sz="2800" b="1" dirty="0">
                <a:solidFill>
                  <a:srgbClr val="7030A0"/>
                </a:solidFill>
              </a:rPr>
              <a:t>Opposite of AR pupil</a:t>
            </a:r>
            <a:r>
              <a:rPr lang="en-US" sz="2800" b="1" dirty="0"/>
              <a:t>:- </a:t>
            </a:r>
            <a:r>
              <a:rPr lang="en-US" sz="2800" dirty="0"/>
              <a:t>Light reflex present; accommodation reflex absent</a:t>
            </a:r>
          </a:p>
          <a:p>
            <a:pPr lvl="1"/>
            <a:r>
              <a:rPr lang="en-US" sz="2400" b="1" dirty="0"/>
              <a:t>Causes: </a:t>
            </a:r>
            <a:r>
              <a:rPr lang="en-US" sz="2400" dirty="0"/>
              <a:t>Diphtheria, uncontrolled DM, meningitis</a:t>
            </a:r>
          </a:p>
          <a:p>
            <a:pPr marL="1405890" lvl="3" indent="-548640"/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3. Horner’s syndrome</a:t>
            </a:r>
            <a:r>
              <a:rPr lang="en-US" sz="2800" b="1" dirty="0" smtClean="0"/>
              <a:t>:-</a:t>
            </a:r>
          </a:p>
          <a:p>
            <a:r>
              <a:rPr lang="en-US" sz="2800" b="1" dirty="0" smtClean="0"/>
              <a:t> </a:t>
            </a:r>
            <a:r>
              <a:rPr lang="en-US" sz="2800" dirty="0" smtClean="0"/>
              <a:t>Damage to cervical sympathetic fibers leading to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Ptosis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Miosis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Anhydrosis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Dilatation of blood vessels on the same side (face + head)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Enophthalmos</a:t>
            </a:r>
            <a:r>
              <a:rPr lang="en-US" sz="2800" dirty="0" smtClean="0"/>
              <a:t> (sunken eye)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L</a:t>
            </a:r>
            <a:r>
              <a:rPr lang="en-US" sz="2800" dirty="0" smtClean="0"/>
              <a:t>oss of </a:t>
            </a:r>
            <a:r>
              <a:rPr lang="en-US" sz="2800" dirty="0" err="1" smtClean="0"/>
              <a:t>cilio</a:t>
            </a:r>
            <a:r>
              <a:rPr lang="en-US" sz="2800" dirty="0" smtClean="0"/>
              <a:t>-spinal reflex.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09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305800" cy="655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THIRD </a:t>
            </a:r>
            <a:r>
              <a:rPr lang="en-US" b="1" dirty="0">
                <a:solidFill>
                  <a:schemeClr val="tx2"/>
                </a:solidFill>
              </a:rPr>
              <a:t>ORDER NEURONS</a:t>
            </a:r>
          </a:p>
          <a:p>
            <a:r>
              <a:rPr lang="en-US" dirty="0"/>
              <a:t>Third order neurons are in the </a:t>
            </a:r>
            <a:r>
              <a:rPr lang="en-US" b="1" dirty="0"/>
              <a:t>lateral geniculate </a:t>
            </a:r>
            <a:r>
              <a:rPr lang="en-US" b="1" dirty="0" smtClean="0"/>
              <a:t>body, </a:t>
            </a:r>
            <a:r>
              <a:rPr lang="en-US" dirty="0" smtClean="0"/>
              <a:t>Fibers </a:t>
            </a:r>
            <a:r>
              <a:rPr lang="en-US" dirty="0"/>
              <a:t>arising from here, reach the visual </a:t>
            </a:r>
            <a:r>
              <a:rPr lang="en-US" dirty="0" smtClean="0"/>
              <a:t>cortex.</a:t>
            </a:r>
          </a:p>
          <a:p>
            <a:endParaRPr lang="en-US" dirty="0"/>
          </a:p>
          <a:p>
            <a:r>
              <a:rPr lang="en-US" dirty="0"/>
              <a:t>The optic tract wraps around the cerebral peduncles of the midbrain to get to the </a:t>
            </a:r>
            <a:r>
              <a:rPr lang="en-US" b="1" dirty="0"/>
              <a:t>lateral geniculate nucleus (LGN)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6643-4C70-4333-BB58-3264BC5A5149}" type="datetime2">
              <a:rPr lang="fr-FR"/>
              <a:pPr/>
              <a:t>mercredi 23 mai 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Dr. Jasmin S. Diwan M.D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9FCA-C5C9-45DA-B085-54826F48BDFA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67656" cy="1143000"/>
          </a:xfrm>
        </p:spPr>
        <p:txBody>
          <a:bodyPr/>
          <a:lstStyle/>
          <a:p>
            <a:r>
              <a:rPr lang="en-US" b="1" u="sng" dirty="0" err="1">
                <a:solidFill>
                  <a:schemeClr val="tx2"/>
                </a:solidFill>
                <a:latin typeface="+mn-lt"/>
              </a:rPr>
              <a:t>Electroretinogram</a:t>
            </a:r>
            <a:endParaRPr lang="en-US" b="1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648200" cy="4678363"/>
          </a:xfrm>
        </p:spPr>
        <p:txBody>
          <a:bodyPr>
            <a:normAutofit/>
          </a:bodyPr>
          <a:lstStyle/>
          <a:p>
            <a:r>
              <a:rPr lang="en-US" sz="2800" dirty="0"/>
              <a:t>recording of electrical activity of retina</a:t>
            </a:r>
          </a:p>
          <a:p>
            <a:r>
              <a:rPr lang="en-US" sz="2800" dirty="0"/>
              <a:t>used to investigate retinal physiology and its disorders</a:t>
            </a:r>
          </a:p>
        </p:txBody>
      </p:sp>
      <p:pic>
        <p:nvPicPr>
          <p:cNvPr id="9219" name="Picture 3" descr="D:\SBKS LECTURE\MBBS\JAYNA LEC SS\images\practneurol-2011-August-11-4-234-F6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856" y="533400"/>
            <a:ext cx="359054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SBKS LECTURE\MBBS\JAYNA LEC SS\images\B9780323262545000077_f007-004-97803232625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8305799" cy="30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3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/>
              <a:t>CCES</a:t>
            </a:r>
            <a:endParaRPr lang="en-US" sz="8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788E-36B1-4A5A-A362-CAB1E6A4E964}" type="datetime3">
              <a:rPr lang="en-US" smtClean="0"/>
              <a:t>23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73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“</a:t>
            </a:r>
            <a:r>
              <a:rPr lang="en-US" b="1" i="1" dirty="0" smtClean="0"/>
              <a:t>Trichromatic Theory</a:t>
            </a:r>
            <a:r>
              <a:rPr lang="en-US" b="1" dirty="0" smtClean="0"/>
              <a:t>” of color vision given by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Thomas and Helmholtz </a:t>
            </a:r>
          </a:p>
          <a:p>
            <a:pPr marL="514350" indent="-514350">
              <a:buAutoNum type="alphaUcPeriod"/>
            </a:pPr>
            <a:r>
              <a:rPr lang="en-US" dirty="0" smtClean="0"/>
              <a:t>John Dalton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Ewald</a:t>
            </a:r>
            <a:r>
              <a:rPr lang="en-US" dirty="0" smtClean="0"/>
              <a:t> </a:t>
            </a:r>
            <a:r>
              <a:rPr lang="en-US" dirty="0" err="1" smtClean="0"/>
              <a:t>Hering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Jan Purkinje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788E-36B1-4A5A-A362-CAB1E6A4E964}" type="datetime3">
              <a:rPr lang="en-US" smtClean="0"/>
              <a:t>23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5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2. Function of “X type” of ganglionic cells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Detecting </a:t>
            </a:r>
            <a:r>
              <a:rPr lang="en-US" dirty="0"/>
              <a:t>directional movement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Detecting color sense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Detecting Light Intensity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Lateral Inhibition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788E-36B1-4A5A-A362-CAB1E6A4E964}" type="datetime3">
              <a:rPr lang="en-US" smtClean="0"/>
              <a:t>23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687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smtClean="0"/>
              <a:t>Red green color blindness  is </a:t>
            </a:r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Autosomal Dominant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Autosomal </a:t>
            </a:r>
            <a:r>
              <a:rPr lang="en-US" dirty="0" smtClean="0"/>
              <a:t>Recessive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X- linked Dominant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X- linked</a:t>
            </a:r>
            <a:r>
              <a:rPr lang="en-US" dirty="0" smtClean="0"/>
              <a:t> </a:t>
            </a:r>
            <a:r>
              <a:rPr lang="en-US" dirty="0"/>
              <a:t>Recessive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788E-36B1-4A5A-A362-CAB1E6A4E964}" type="datetime3">
              <a:rPr lang="en-US" smtClean="0"/>
              <a:t>23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345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4. Person with </a:t>
            </a:r>
            <a:r>
              <a:rPr lang="en-US" b="1" dirty="0" err="1" smtClean="0"/>
              <a:t>Deuternopia</a:t>
            </a:r>
            <a:r>
              <a:rPr lang="en-US" b="1" dirty="0" smtClean="0"/>
              <a:t> have following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symptom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Red color blindness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Green </a:t>
            </a:r>
            <a:r>
              <a:rPr lang="en-US" dirty="0"/>
              <a:t>color blindness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Yellow </a:t>
            </a:r>
            <a:r>
              <a:rPr lang="en-US" dirty="0"/>
              <a:t>color blindness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Blue </a:t>
            </a:r>
            <a:r>
              <a:rPr lang="en-US" dirty="0"/>
              <a:t>color blindness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788E-36B1-4A5A-A362-CAB1E6A4E964}" type="datetime3">
              <a:rPr lang="en-US" smtClean="0"/>
              <a:t>23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76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5</a:t>
            </a:r>
            <a:r>
              <a:rPr lang="en-US" sz="2800" b="1" dirty="0" smtClean="0"/>
              <a:t>. Human eye is able to see the ____ wavelength of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light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320 nm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450 nm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780 nm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850 nm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788E-36B1-4A5A-A362-CAB1E6A4E964}" type="datetime3">
              <a:rPr lang="en-US" smtClean="0"/>
              <a:t>23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81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CCES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Third order neuron in the visual pathway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Bipolar cells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Ganglionic cells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Lateral Geniculate body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Medial </a:t>
            </a:r>
            <a:r>
              <a:rPr lang="en-US" dirty="0"/>
              <a:t>Geniculate body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Physiological </a:t>
            </a:r>
            <a:r>
              <a:rPr lang="en-US" b="1" dirty="0" err="1" smtClean="0"/>
              <a:t>scotoma</a:t>
            </a:r>
            <a:r>
              <a:rPr lang="en-US" b="1" dirty="0" smtClean="0"/>
              <a:t> is located ____ degree  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lateral to the central point of vision.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4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Figure 16.17a</a:t>
            </a:r>
          </a:p>
        </p:txBody>
      </p:sp>
      <p:pic>
        <p:nvPicPr>
          <p:cNvPr id="40963" name="Picture 4" descr="figure 16-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06388"/>
            <a:ext cx="8097837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b="1" dirty="0" smtClean="0"/>
              <a:t>Lesions of medial fibers of optic </a:t>
            </a:r>
            <a:r>
              <a:rPr lang="en-US" b="1" dirty="0" err="1" smtClean="0"/>
              <a:t>chiasma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leads to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Bitemporal</a:t>
            </a:r>
            <a:r>
              <a:rPr lang="en-US" dirty="0" smtClean="0"/>
              <a:t> Hemianopia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Binasal</a:t>
            </a:r>
            <a:r>
              <a:rPr lang="en-US" dirty="0" smtClean="0"/>
              <a:t> Hemianopia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Right </a:t>
            </a:r>
            <a:r>
              <a:rPr lang="en-US" dirty="0" err="1" smtClean="0"/>
              <a:t>Homonymas</a:t>
            </a:r>
            <a:r>
              <a:rPr lang="en-US" dirty="0" smtClean="0"/>
              <a:t> </a:t>
            </a:r>
            <a:r>
              <a:rPr lang="en-US" dirty="0"/>
              <a:t>Hemianopia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Left </a:t>
            </a:r>
            <a:r>
              <a:rPr lang="en-US" dirty="0" err="1"/>
              <a:t>Homonymas</a:t>
            </a:r>
            <a:r>
              <a:rPr lang="en-US" dirty="0"/>
              <a:t> Hemianopia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196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8037"/>
            <a:ext cx="7543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4. Primary Visual Cortex is located in </a:t>
            </a:r>
          </a:p>
          <a:p>
            <a:pPr marL="514350" indent="-514350">
              <a:buAutoNum type="alphaUcPeriod"/>
            </a:pPr>
            <a:r>
              <a:rPr lang="en-US" dirty="0" smtClean="0"/>
              <a:t>Area 19</a:t>
            </a:r>
          </a:p>
          <a:p>
            <a:pPr marL="514350" indent="-514350">
              <a:buAutoNum type="alphaUcPeriod"/>
            </a:pPr>
            <a:r>
              <a:rPr lang="en-US" dirty="0" smtClean="0"/>
              <a:t>Area 18</a:t>
            </a:r>
          </a:p>
          <a:p>
            <a:pPr marL="514350" indent="-514350">
              <a:buAutoNum type="alphaUcPeriod"/>
            </a:pPr>
            <a:r>
              <a:rPr lang="en-US" dirty="0" smtClean="0"/>
              <a:t>Area 17</a:t>
            </a:r>
          </a:p>
          <a:p>
            <a:pPr marL="514350" indent="-514350">
              <a:buAutoNum type="alphaUcPeriod"/>
            </a:pPr>
            <a:r>
              <a:rPr lang="en-US" dirty="0" smtClean="0"/>
              <a:t>Area  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046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b="1" dirty="0" smtClean="0"/>
              <a:t>. Layers of Lateral Geniculate Body which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receives the nerve fibers from Temporal part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of </a:t>
            </a:r>
            <a:r>
              <a:rPr lang="en-US" b="1" dirty="0" err="1" smtClean="0"/>
              <a:t>Ipsilateral</a:t>
            </a:r>
            <a:r>
              <a:rPr lang="en-US" b="1" dirty="0" smtClean="0"/>
              <a:t> Retina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1,4,6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2,3,5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2,3,4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1,5,6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1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Figure 16.17c</a:t>
            </a:r>
          </a:p>
        </p:txBody>
      </p:sp>
      <p:pic>
        <p:nvPicPr>
          <p:cNvPr id="41987" name="Picture 4" descr="figure 16-1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33363"/>
            <a:ext cx="6615112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6200"/>
            <a:ext cx="22002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0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Figure 16.17b</a:t>
            </a:r>
          </a:p>
        </p:txBody>
      </p:sp>
      <p:pic>
        <p:nvPicPr>
          <p:cNvPr id="44035" name="Picture 4" descr="figure 16-1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33363"/>
            <a:ext cx="742632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2338</Words>
  <Application>Microsoft Office PowerPoint</Application>
  <PresentationFormat>On-screen Show (4:3)</PresentationFormat>
  <Paragraphs>424</Paragraphs>
  <Slides>72</Slides>
  <Notes>3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Central Neurophysiology of Vision</vt:lpstr>
      <vt:lpstr>PowerPoint Presentation</vt:lpstr>
      <vt:lpstr>PowerPoint Presentation</vt:lpstr>
      <vt:lpstr>PowerPoint Presentation</vt:lpstr>
      <vt:lpstr>Optic Nerve </vt:lpstr>
      <vt:lpstr>PowerPoint Presentation</vt:lpstr>
      <vt:lpstr>Figure 16.17a</vt:lpstr>
      <vt:lpstr>Figure 16.17c</vt:lpstr>
      <vt:lpstr>Figure 16.17b</vt:lpstr>
      <vt:lpstr>PowerPoint Presentation</vt:lpstr>
      <vt:lpstr>Fibers to other areas of brain</vt:lpstr>
      <vt:lpstr>Dorsal Lateral Geniculate Nucleus of the Thalamus (LGN)</vt:lpstr>
      <vt:lpstr>Other way of dividing layers</vt:lpstr>
      <vt:lpstr>The Visual Cortex </vt:lpstr>
      <vt:lpstr>PowerPoint Presentation</vt:lpstr>
      <vt:lpstr>Primary Visual Cortex</vt:lpstr>
      <vt:lpstr>representation of retina in this area…</vt:lpstr>
      <vt:lpstr>Secondary Visual Areas </vt:lpstr>
      <vt:lpstr>Function of primary cortex</vt:lpstr>
      <vt:lpstr>Destruction of Area 18, 19</vt:lpstr>
      <vt:lpstr>Binocular vision</vt:lpstr>
      <vt:lpstr>PowerPoint Presentation</vt:lpstr>
      <vt:lpstr>Fields of Vision </vt:lpstr>
      <vt:lpstr>PowerPoint Presentation</vt:lpstr>
      <vt:lpstr>PowerPoint Presentation</vt:lpstr>
      <vt:lpstr>Field of vision</vt:lpstr>
      <vt:lpstr>PowerPoint Presentation</vt:lpstr>
      <vt:lpstr>Blind spot</vt:lpstr>
      <vt:lpstr>Scotomata :-</vt:lpstr>
      <vt:lpstr>Lesions in the Optic Pathway </vt:lpstr>
      <vt:lpstr>PowerPoint Presentation</vt:lpstr>
      <vt:lpstr>PowerPoint Presentation</vt:lpstr>
      <vt:lpstr>Lesions in the Optic Pathway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Parasympathetic </vt:lpstr>
      <vt:lpstr>PowerPoint Presentation</vt:lpstr>
      <vt:lpstr>The Sympathetic Supply</vt:lpstr>
      <vt:lpstr>Control of Pupillary Diameter</vt:lpstr>
      <vt:lpstr>Constriction Reflexes</vt:lpstr>
      <vt:lpstr>PowerPoint Presentation</vt:lpstr>
      <vt:lpstr>Pathway of light reflex</vt:lpstr>
      <vt:lpstr>PowerPoint Presentation</vt:lpstr>
      <vt:lpstr>PowerPoint Presentation</vt:lpstr>
      <vt:lpstr>Pathway for accommodation reflex</vt:lpstr>
      <vt:lpstr>PowerPoint Presentation</vt:lpstr>
      <vt:lpstr>PowerPoint Presentation</vt:lpstr>
      <vt:lpstr>PowerPoint Presentation</vt:lpstr>
      <vt:lpstr>Electroretinogram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Neurophysiology of Vision</dc:title>
  <dc:creator>DELL</dc:creator>
  <cp:lastModifiedBy>DELL</cp:lastModifiedBy>
  <cp:revision>171</cp:revision>
  <dcterms:created xsi:type="dcterms:W3CDTF">2018-04-17T05:40:18Z</dcterms:created>
  <dcterms:modified xsi:type="dcterms:W3CDTF">2018-05-23T09:15:33Z</dcterms:modified>
</cp:coreProperties>
</file>