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8"/>
  </p:notesMasterIdLst>
  <p:sldIdLst>
    <p:sldId id="256" r:id="rId2"/>
    <p:sldId id="336" r:id="rId3"/>
    <p:sldId id="257" r:id="rId4"/>
    <p:sldId id="268" r:id="rId5"/>
    <p:sldId id="269" r:id="rId6"/>
    <p:sldId id="270" r:id="rId7"/>
    <p:sldId id="271" r:id="rId8"/>
    <p:sldId id="272" r:id="rId9"/>
    <p:sldId id="259" r:id="rId10"/>
    <p:sldId id="260" r:id="rId11"/>
    <p:sldId id="261" r:id="rId12"/>
    <p:sldId id="262" r:id="rId13"/>
    <p:sldId id="273" r:id="rId14"/>
    <p:sldId id="302" r:id="rId15"/>
    <p:sldId id="303" r:id="rId16"/>
    <p:sldId id="304" r:id="rId17"/>
    <p:sldId id="274" r:id="rId18"/>
    <p:sldId id="275" r:id="rId19"/>
    <p:sldId id="276" r:id="rId20"/>
    <p:sldId id="277" r:id="rId21"/>
    <p:sldId id="278" r:id="rId22"/>
    <p:sldId id="279" r:id="rId23"/>
    <p:sldId id="281" r:id="rId24"/>
    <p:sldId id="306" r:id="rId25"/>
    <p:sldId id="419" r:id="rId26"/>
    <p:sldId id="307" r:id="rId27"/>
    <p:sldId id="305" r:id="rId28"/>
    <p:sldId id="308" r:id="rId29"/>
    <p:sldId id="418" r:id="rId30"/>
    <p:sldId id="420" r:id="rId31"/>
    <p:sldId id="421" r:id="rId32"/>
    <p:sldId id="423" r:id="rId33"/>
    <p:sldId id="424" r:id="rId34"/>
    <p:sldId id="425" r:id="rId35"/>
    <p:sldId id="426" r:id="rId36"/>
    <p:sldId id="33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FF9933"/>
    <a:srgbClr val="FFFF66"/>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0206" autoAdjust="0"/>
    <p:restoredTop sz="89427" autoAdjust="0"/>
  </p:normalViewPr>
  <p:slideViewPr>
    <p:cSldViewPr>
      <p:cViewPr varScale="1">
        <p:scale>
          <a:sx n="65" d="100"/>
          <a:sy n="65" d="100"/>
        </p:scale>
        <p:origin x="-130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3CFDA-8AD9-4F9B-9578-318AC7A4A8A8}" type="datetimeFigureOut">
              <a:rPr lang="en-US" smtClean="0"/>
              <a:pPr/>
              <a:t>18-Aug-20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7EFA6-EA34-4E98-ACD6-FC1DCEFF7D19}" type="slidenum">
              <a:rPr lang="en-IN" smtClean="0"/>
              <a:pPr/>
              <a:t>‹#›</a:t>
            </a:fld>
            <a:endParaRPr lang="en-IN"/>
          </a:p>
        </p:txBody>
      </p:sp>
    </p:spTree>
    <p:extLst>
      <p:ext uri="{BB962C8B-B14F-4D97-AF65-F5344CB8AC3E}">
        <p14:creationId xmlns:p14="http://schemas.microsoft.com/office/powerpoint/2010/main" xmlns="" val="194920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D87EFA6-EA34-4E98-ACD6-FC1DCEFF7D19}" type="slidenum">
              <a:rPr lang="en-IN" smtClean="0"/>
              <a:pPr/>
              <a:t>29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955424D-F3C6-40BB-BA61-652AD23A97C1}" type="datetimeFigureOut">
              <a:rPr lang="en-US" smtClean="0"/>
              <a:pPr/>
              <a:t>18-Aug-20</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9BDC83A1-573D-4423-B6F5-1AA5BEB3C2CF}"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55424D-F3C6-40BB-BA61-652AD23A97C1}" type="datetimeFigureOut">
              <a:rPr lang="en-US" smtClean="0"/>
              <a:pPr/>
              <a:t>18-Aug-20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C83A1-573D-4423-B6F5-1AA5BEB3C2C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55424D-F3C6-40BB-BA61-652AD23A97C1}" type="datetimeFigureOut">
              <a:rPr lang="en-US" smtClean="0"/>
              <a:pPr/>
              <a:t>18-Aug-20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C83A1-573D-4423-B6F5-1AA5BEB3C2C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55424D-F3C6-40BB-BA61-652AD23A97C1}" type="datetimeFigureOut">
              <a:rPr lang="en-US" smtClean="0"/>
              <a:pPr/>
              <a:t>18-Aug-20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C83A1-573D-4423-B6F5-1AA5BEB3C2C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55424D-F3C6-40BB-BA61-652AD23A97C1}" type="datetimeFigureOut">
              <a:rPr lang="en-US" smtClean="0"/>
              <a:pPr/>
              <a:t>18-Aug-20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BDC83A1-573D-4423-B6F5-1AA5BEB3C2CF}"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55424D-F3C6-40BB-BA61-652AD23A97C1}" type="datetimeFigureOut">
              <a:rPr lang="en-US" smtClean="0"/>
              <a:pPr/>
              <a:t>18-Aug-20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BDC83A1-573D-4423-B6F5-1AA5BEB3C2C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955424D-F3C6-40BB-BA61-652AD23A97C1}" type="datetimeFigureOut">
              <a:rPr lang="en-US" smtClean="0"/>
              <a:pPr/>
              <a:t>18-Aug-20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BDC83A1-573D-4423-B6F5-1AA5BEB3C2C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55424D-F3C6-40BB-BA61-652AD23A97C1}" type="datetimeFigureOut">
              <a:rPr lang="en-US" smtClean="0"/>
              <a:pPr/>
              <a:t>18-Aug-20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BDC83A1-573D-4423-B6F5-1AA5BEB3C2C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5424D-F3C6-40BB-BA61-652AD23A97C1}" type="datetimeFigureOut">
              <a:rPr lang="en-US" smtClean="0"/>
              <a:pPr/>
              <a:t>18-Aug-20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BDC83A1-573D-4423-B6F5-1AA5BEB3C2C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55424D-F3C6-40BB-BA61-652AD23A97C1}" type="datetimeFigureOut">
              <a:rPr lang="en-US" smtClean="0"/>
              <a:pPr/>
              <a:t>18-Aug-20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BDC83A1-573D-4423-B6F5-1AA5BEB3C2C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955424D-F3C6-40BB-BA61-652AD23A97C1}" type="datetimeFigureOut">
              <a:rPr lang="en-US" smtClean="0"/>
              <a:pPr/>
              <a:t>18-Aug-20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9BDC83A1-573D-4423-B6F5-1AA5BEB3C2CF}"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55424D-F3C6-40BB-BA61-652AD23A97C1}" type="datetimeFigureOut">
              <a:rPr lang="en-US" smtClean="0"/>
              <a:pPr/>
              <a:t>18-Aug-20</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DC83A1-573D-4423-B6F5-1AA5BEB3C2CF}"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in/url?sa=i&amp;rct=j&amp;q=&amp;esrc=s&amp;source=images&amp;cd=&amp;cad=rja&amp;uact=8&amp;ved=0ahUKEwjDu9SFp-TOAhUdS48KHcxqAPQQjRwIBw&amp;url=http://www.orthopaedic-implants.com/nails-wires-pins/kirschner-wire/k-wire-ss.php&amp;bvm=bv.131286987,d.c2I&amp;psig=AFQjCNFBwSs4dNd2xRunLjDHhNox2cgMKQ&amp;ust=1472480375336192"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in/url?sa=i&amp;rct=j&amp;q=&amp;esrc=s&amp;source=images&amp;cd=&amp;cad=rja&amp;uact=8&amp;ved=0ahUKEwjJycTepOTOAhXBr48KHSARB3kQjRwIBw&amp;url=http://www.madisonorthoinc.com/Product.aspx?ID=53&amp;bvm=bv.131286987,d.c2I&amp;psig=AFQjCNFU8MEw-XTyDVn1MqmoTzKlR_izgA&amp;ust=1472479724810671" TargetMode="External"/><Relationship Id="rId2" Type="http://schemas.openxmlformats.org/officeDocument/2006/relationships/hyperlink" Target="https://www.google.co.in/url?sa=i&amp;rct=j&amp;q=&amp;esrc=s&amp;source=images&amp;cd=&amp;cad=rja&amp;uact=8&amp;ved=0ahUKEwi-yZHLpOTOAhXEtY8KHfs9C0MQjRwIBw&amp;url=http://www.madisonorthoinc.com/Product.aspx?ID=53&amp;bvm=bv.131286987,d.c2I&amp;psig=AFQjCNFU8MEw-XTyDVn1MqmoTzKlR_izgA&amp;ust=1472479724810671" TargetMode="Externa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in/url?sa=i&amp;rct=j&amp;q=&amp;esrc=s&amp;source=images&amp;cd=&amp;cad=rja&amp;uact=8&amp;ved=0ahUKEwislJmQrNXOAhUMMo8KHX7qBz8QjRwIBw&amp;url=http://medical-dictionary.thefreedictionary.com/Buck's+extension&amp;bvm=bv.129759880,d.c2I&amp;psig=AFQjCNEZ9WfJJ6WwBuFFvzjhsUaPlz67mQ&amp;ust=1471965260854610"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42910" y="1643050"/>
            <a:ext cx="7772400" cy="1470025"/>
          </a:xfrm>
        </p:spPr>
        <p:txBody>
          <a:bodyPr>
            <a:noAutofit/>
          </a:bodyPr>
          <a:lstStyle/>
          <a:p>
            <a:pPr algn="ctr"/>
            <a:r>
              <a:rPr lang="en-IN" sz="5400" dirty="0" smtClean="0">
                <a:solidFill>
                  <a:schemeClr val="tx1"/>
                </a:solidFill>
              </a:rPr>
              <a:t/>
            </a:r>
            <a:br>
              <a:rPr lang="en-IN" sz="5400" dirty="0" smtClean="0">
                <a:solidFill>
                  <a:schemeClr val="tx1"/>
                </a:solidFill>
              </a:rPr>
            </a:br>
            <a:r>
              <a:rPr lang="en-IN" sz="5400" dirty="0" smtClean="0">
                <a:solidFill>
                  <a:schemeClr val="tx1"/>
                </a:solidFill>
              </a:rPr>
              <a:t>DIFFERENT KINDS OF TRACTION</a:t>
            </a:r>
            <a:endParaRPr lang="en-IN" sz="5400" dirty="0">
              <a:solidFill>
                <a:schemeClr val="tx1"/>
              </a:solidFill>
            </a:endParaRPr>
          </a:p>
        </p:txBody>
      </p:sp>
      <p:sp>
        <p:nvSpPr>
          <p:cNvPr id="5" name="Subtitle 4"/>
          <p:cNvSpPr>
            <a:spLocks noGrp="1"/>
          </p:cNvSpPr>
          <p:nvPr>
            <p:ph type="subTitle" idx="1"/>
          </p:nvPr>
        </p:nvSpPr>
        <p:spPr/>
        <p:txBody>
          <a:bodyPr/>
          <a:lstStyle/>
          <a:p>
            <a:pPr algn="r"/>
            <a:endParaRPr lang="en-IN" dirty="0" smtClean="0">
              <a:solidFill>
                <a:schemeClr val="tx1"/>
              </a:solidFill>
            </a:endParaRPr>
          </a:p>
          <a:p>
            <a:pPr algn="r"/>
            <a:endParaRPr lang="en-IN" dirty="0" smtClean="0">
              <a:solidFill>
                <a:schemeClr val="tx1"/>
              </a:solidFill>
            </a:endParaRPr>
          </a:p>
          <a:p>
            <a:pPr algn="r"/>
            <a:endParaRPr lang="en-IN" dirty="0">
              <a:solidFill>
                <a:schemeClr val="tx1"/>
              </a:solidFill>
            </a:endParaRPr>
          </a:p>
        </p:txBody>
      </p:sp>
      <p:sp>
        <p:nvSpPr>
          <p:cNvPr id="8" name="TextBox 7"/>
          <p:cNvSpPr txBox="1"/>
          <p:nvPr/>
        </p:nvSpPr>
        <p:spPr>
          <a:xfrm>
            <a:off x="1071538" y="3357562"/>
            <a:ext cx="7429552" cy="3046988"/>
          </a:xfrm>
          <a:prstGeom prst="rect">
            <a:avLst/>
          </a:prstGeom>
          <a:noFill/>
        </p:spPr>
        <p:txBody>
          <a:bodyPr wrap="square" rtlCol="0">
            <a:spAutoFit/>
          </a:bodyPr>
          <a:lstStyle/>
          <a:p>
            <a:pPr algn="ctr"/>
            <a:r>
              <a:rPr lang="en-IN" sz="3200" b="1" dirty="0" smtClean="0">
                <a:solidFill>
                  <a:srgbClr val="FFFF00"/>
                </a:solidFill>
              </a:rPr>
              <a:t>DR </a:t>
            </a:r>
            <a:r>
              <a:rPr lang="en-IN" sz="3200" b="1" dirty="0" smtClean="0">
                <a:solidFill>
                  <a:srgbClr val="FFFF00"/>
                </a:solidFill>
              </a:rPr>
              <a:t>PRESH P GOLWAL</a:t>
            </a:r>
          </a:p>
          <a:p>
            <a:pPr algn="ctr"/>
            <a:r>
              <a:rPr lang="en-IN" sz="3200" b="1" dirty="0" smtClean="0">
                <a:solidFill>
                  <a:srgbClr val="FFFF00"/>
                </a:solidFill>
              </a:rPr>
              <a:t>PROFESSOR &amp; HOD</a:t>
            </a:r>
            <a:endParaRPr lang="en-IN" sz="3200" b="1" dirty="0" smtClean="0">
              <a:solidFill>
                <a:srgbClr val="FFFF00"/>
              </a:solidFill>
            </a:endParaRPr>
          </a:p>
          <a:p>
            <a:pPr algn="ctr"/>
            <a:r>
              <a:rPr lang="en-IN" sz="3200" b="1" dirty="0" smtClean="0">
                <a:solidFill>
                  <a:srgbClr val="FFFF00"/>
                </a:solidFill>
              </a:rPr>
              <a:t>DEPT OF ORTHOPAEDICS</a:t>
            </a:r>
          </a:p>
          <a:p>
            <a:pPr algn="ctr"/>
            <a:r>
              <a:rPr lang="en-IN" sz="3200" b="1" dirty="0" smtClean="0">
                <a:solidFill>
                  <a:srgbClr val="FFFF00"/>
                </a:solidFill>
              </a:rPr>
              <a:t>DHIRAJ HOSPITAL, SBKS MIRC</a:t>
            </a:r>
          </a:p>
          <a:p>
            <a:pPr algn="ctr"/>
            <a:r>
              <a:rPr lang="en-IN" sz="3200" b="1" dirty="0" smtClean="0">
                <a:solidFill>
                  <a:srgbClr val="FFFF00"/>
                </a:solidFill>
              </a:rPr>
              <a:t>SUMANDEEP VIDYAPEETH</a:t>
            </a:r>
          </a:p>
          <a:p>
            <a:pPr algn="ctr"/>
            <a:r>
              <a:rPr lang="en-IN" sz="3200" b="1" dirty="0" smtClean="0">
                <a:solidFill>
                  <a:srgbClr val="FFFF00"/>
                </a:solidFill>
              </a:rPr>
              <a:t>VADODARA</a:t>
            </a:r>
            <a:endParaRPr lang="en-IN" sz="3200" b="1"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a:t>
            </a:r>
            <a:endParaRPr lang="en-IN" dirty="0"/>
          </a:p>
        </p:txBody>
      </p:sp>
      <p:sp>
        <p:nvSpPr>
          <p:cNvPr id="4" name="TextBox 3"/>
          <p:cNvSpPr txBox="1"/>
          <p:nvPr/>
        </p:nvSpPr>
        <p:spPr>
          <a:xfrm>
            <a:off x="2214546" y="71414"/>
            <a:ext cx="5357850" cy="714379"/>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txBody>
          <a:bodyPr wrap="square" rtlCol="0">
            <a:spAutoFit/>
          </a:bodyPr>
          <a:lstStyle/>
          <a:p>
            <a:r>
              <a:rPr lang="en-IN" sz="4000" b="1" dirty="0" smtClean="0"/>
              <a:t>DUNLOP  TRACTION</a:t>
            </a:r>
            <a:endParaRPr lang="en-IN" sz="4000" b="1" dirty="0"/>
          </a:p>
        </p:txBody>
      </p:sp>
      <p:pic>
        <p:nvPicPr>
          <p:cNvPr id="5" name="Picture 6" descr="DSC02773"/>
          <p:cNvPicPr>
            <a:picLocks noGrp="1" noChangeAspect="1" noChangeArrowheads="1"/>
          </p:cNvPicPr>
          <p:nvPr>
            <p:ph idx="1"/>
          </p:nvPr>
        </p:nvPicPr>
        <p:blipFill>
          <a:blip r:embed="rId2"/>
          <a:srcRect/>
          <a:stretch>
            <a:fillRect/>
          </a:stretch>
        </p:blipFill>
        <p:spPr bwMode="auto">
          <a:xfrm>
            <a:off x="5182985" y="1071546"/>
            <a:ext cx="3961015" cy="2967644"/>
          </a:xfrm>
          <a:prstGeom prst="rect">
            <a:avLst/>
          </a:prstGeom>
          <a:noFill/>
          <a:ln w="9525">
            <a:noFill/>
            <a:miter lim="800000"/>
            <a:headEnd/>
            <a:tailEnd/>
          </a:ln>
        </p:spPr>
      </p:pic>
      <p:sp>
        <p:nvSpPr>
          <p:cNvPr id="6" name="TextBox 5"/>
          <p:cNvSpPr txBox="1"/>
          <p:nvPr/>
        </p:nvSpPr>
        <p:spPr>
          <a:xfrm>
            <a:off x="214282" y="714356"/>
            <a:ext cx="4786346" cy="4801314"/>
          </a:xfrm>
          <a:prstGeom prst="rect">
            <a:avLst/>
          </a:prstGeom>
          <a:noFill/>
        </p:spPr>
        <p:txBody>
          <a:bodyPr wrap="square" rtlCol="0">
            <a:spAutoFit/>
          </a:bodyPr>
          <a:lstStyle/>
          <a:p>
            <a:pPr>
              <a:buClr>
                <a:srgbClr val="FF0000"/>
              </a:buClr>
              <a:buFont typeface="Wingdings" pitchFamily="2" charset="2"/>
              <a:buChar char="v"/>
            </a:pPr>
            <a:r>
              <a:rPr lang="en-IN" b="1" dirty="0" smtClean="0">
                <a:solidFill>
                  <a:srgbClr val="FFFF00"/>
                </a:solidFill>
              </a:rPr>
              <a:t>  This traction is only meant for comminuted  intraarticular  fracture of lower end of humerus at any age when patient is not medically fit for anaesthesia</a:t>
            </a:r>
          </a:p>
          <a:p>
            <a:pPr>
              <a:buClr>
                <a:srgbClr val="FF0000"/>
              </a:buClr>
              <a:buFont typeface="Wingdings" pitchFamily="2" charset="2"/>
              <a:buChar char="v"/>
            </a:pPr>
            <a:r>
              <a:rPr lang="en-IN" b="1" dirty="0" smtClean="0">
                <a:solidFill>
                  <a:srgbClr val="FFFF00"/>
                </a:solidFill>
              </a:rPr>
              <a:t>   In this skin traction is  applied over the     forearm with big spreader to keep hand and wrist free and then with the rope traction  is applied  via pulley over  the frame and sling is applied over the arm with weight to give counter traction.</a:t>
            </a:r>
          </a:p>
          <a:p>
            <a:pPr>
              <a:buClr>
                <a:srgbClr val="FF0000"/>
              </a:buClr>
              <a:buFont typeface="Wingdings" pitchFamily="2" charset="2"/>
              <a:buChar char="v"/>
            </a:pPr>
            <a:r>
              <a:rPr lang="en-IN" b="1" dirty="0" smtClean="0">
                <a:solidFill>
                  <a:srgbClr val="FFFF00"/>
                </a:solidFill>
              </a:rPr>
              <a:t>  Weight should be adjusted at both the sides to keep the fragments in proper alignment and when fracture is glued or become sticky then chances of displacement is less and then plaster is applied or as minimally invasive k </a:t>
            </a:r>
            <a:r>
              <a:rPr lang="en-IN" dirty="0" smtClean="0">
                <a:solidFill>
                  <a:srgbClr val="FFFF00"/>
                </a:solidFill>
              </a:rPr>
              <a:t>wire are passed for maintaing reduction. </a:t>
            </a:r>
            <a:endParaRPr lang="en-IN" dirty="0">
              <a:solidFill>
                <a:srgbClr val="FFFF00"/>
              </a:solidFill>
            </a:endParaRPr>
          </a:p>
        </p:txBody>
      </p:sp>
      <p:sp>
        <p:nvSpPr>
          <p:cNvPr id="7" name="TextBox 6"/>
          <p:cNvSpPr txBox="1"/>
          <p:nvPr/>
        </p:nvSpPr>
        <p:spPr>
          <a:xfrm>
            <a:off x="5143504" y="4143380"/>
            <a:ext cx="2214578" cy="369332"/>
          </a:xfrm>
          <a:prstGeom prst="rect">
            <a:avLst/>
          </a:prstGeom>
          <a:solidFill>
            <a:srgbClr val="00B050"/>
          </a:solidFill>
        </p:spPr>
        <p:txBody>
          <a:bodyPr wrap="square" rtlCol="0">
            <a:spAutoFit/>
          </a:bodyPr>
          <a:lstStyle/>
          <a:p>
            <a:r>
              <a:rPr lang="en-IN" b="1" dirty="0" smtClean="0"/>
              <a:t>ADVANTAGES</a:t>
            </a:r>
            <a:endParaRPr lang="en-IN" b="1" dirty="0"/>
          </a:p>
        </p:txBody>
      </p:sp>
      <p:sp>
        <p:nvSpPr>
          <p:cNvPr id="8" name="TextBox 7"/>
          <p:cNvSpPr txBox="1"/>
          <p:nvPr/>
        </p:nvSpPr>
        <p:spPr>
          <a:xfrm>
            <a:off x="5072066" y="4572008"/>
            <a:ext cx="3571900" cy="1477328"/>
          </a:xfrm>
          <a:prstGeom prst="rect">
            <a:avLst/>
          </a:prstGeom>
          <a:noFill/>
        </p:spPr>
        <p:txBody>
          <a:bodyPr wrap="square" rtlCol="0">
            <a:spAutoFit/>
          </a:bodyPr>
          <a:lstStyle/>
          <a:p>
            <a:pPr>
              <a:buClr>
                <a:srgbClr val="FF0000"/>
              </a:buClr>
              <a:buFont typeface="Wingdings" pitchFamily="2" charset="2"/>
              <a:buChar char="v"/>
            </a:pPr>
            <a:r>
              <a:rPr lang="en-IN" b="1" dirty="0" smtClean="0">
                <a:solidFill>
                  <a:schemeClr val="bg1">
                    <a:lumMod val="95000"/>
                  </a:schemeClr>
                </a:solidFill>
              </a:rPr>
              <a:t>  Cosmetically very well accepted </a:t>
            </a:r>
          </a:p>
          <a:p>
            <a:pPr>
              <a:buClr>
                <a:srgbClr val="FF0000"/>
              </a:buClr>
              <a:buFont typeface="Wingdings" pitchFamily="2" charset="2"/>
              <a:buChar char="v"/>
            </a:pPr>
            <a:r>
              <a:rPr lang="en-IN" b="1" dirty="0" smtClean="0">
                <a:solidFill>
                  <a:schemeClr val="bg1">
                    <a:lumMod val="95000"/>
                  </a:schemeClr>
                </a:solidFill>
              </a:rPr>
              <a:t>  Post operatively serviceable range of movement achieved</a:t>
            </a:r>
          </a:p>
          <a:p>
            <a:pPr>
              <a:buClr>
                <a:srgbClr val="FF0000"/>
              </a:buClr>
              <a:buFont typeface="Wingdings" pitchFamily="2" charset="2"/>
              <a:buChar char="v"/>
            </a:pPr>
            <a:r>
              <a:rPr lang="en-IN" b="1" dirty="0" smtClean="0">
                <a:solidFill>
                  <a:schemeClr val="bg1">
                    <a:lumMod val="95000"/>
                  </a:schemeClr>
                </a:solidFill>
              </a:rPr>
              <a:t>  No anaesthesia </a:t>
            </a:r>
          </a:p>
        </p:txBody>
      </p:sp>
      <p:sp>
        <p:nvSpPr>
          <p:cNvPr id="9" name="TextBox 8"/>
          <p:cNvSpPr txBox="1"/>
          <p:nvPr/>
        </p:nvSpPr>
        <p:spPr>
          <a:xfrm>
            <a:off x="285720" y="5429264"/>
            <a:ext cx="2214578" cy="369332"/>
          </a:xfrm>
          <a:prstGeom prst="rect">
            <a:avLst/>
          </a:prstGeom>
          <a:solidFill>
            <a:srgbClr val="FF3300"/>
          </a:solidFill>
        </p:spPr>
        <p:txBody>
          <a:bodyPr wrap="square" rtlCol="0">
            <a:spAutoFit/>
          </a:bodyPr>
          <a:lstStyle/>
          <a:p>
            <a:r>
              <a:rPr lang="en-IN" b="1" dirty="0" smtClean="0"/>
              <a:t>DISADVANTAGES</a:t>
            </a:r>
            <a:endParaRPr lang="en-IN" b="1" dirty="0"/>
          </a:p>
        </p:txBody>
      </p:sp>
      <p:sp>
        <p:nvSpPr>
          <p:cNvPr id="10" name="TextBox 9"/>
          <p:cNvSpPr txBox="1"/>
          <p:nvPr/>
        </p:nvSpPr>
        <p:spPr>
          <a:xfrm>
            <a:off x="214282" y="5786454"/>
            <a:ext cx="5214974" cy="1200329"/>
          </a:xfrm>
          <a:prstGeom prst="rect">
            <a:avLst/>
          </a:prstGeom>
          <a:noFill/>
        </p:spPr>
        <p:txBody>
          <a:bodyPr wrap="square" rtlCol="0">
            <a:spAutoFit/>
          </a:bodyPr>
          <a:lstStyle/>
          <a:p>
            <a:pPr>
              <a:buClr>
                <a:srgbClr val="FF0000"/>
              </a:buClr>
              <a:buFont typeface="Wingdings" pitchFamily="2" charset="2"/>
              <a:buChar char="v"/>
            </a:pPr>
            <a:r>
              <a:rPr lang="en-IN" b="1" dirty="0" smtClean="0">
                <a:solidFill>
                  <a:schemeClr val="bg1">
                    <a:lumMod val="95000"/>
                  </a:schemeClr>
                </a:solidFill>
              </a:rPr>
              <a:t>  Skin blisters</a:t>
            </a:r>
          </a:p>
          <a:p>
            <a:pPr>
              <a:buClr>
                <a:srgbClr val="FF0000"/>
              </a:buClr>
              <a:buFont typeface="Wingdings" pitchFamily="2" charset="2"/>
              <a:buChar char="v"/>
            </a:pPr>
            <a:r>
              <a:rPr lang="en-IN" b="1" dirty="0" smtClean="0">
                <a:solidFill>
                  <a:schemeClr val="bg1">
                    <a:lumMod val="95000"/>
                  </a:schemeClr>
                </a:solidFill>
              </a:rPr>
              <a:t>  Over all alignment via ligamentotaxis  but exact anatomical reduction not possible.</a:t>
            </a:r>
          </a:p>
          <a:p>
            <a:pPr>
              <a:buFont typeface="Wingdings" pitchFamily="2" charset="2"/>
              <a:buChar char="v"/>
            </a:pP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ADHESIVE SKIN TRACTION</a:t>
            </a:r>
            <a:endParaRPr lang="en-IN" dirty="0"/>
          </a:p>
        </p:txBody>
      </p:sp>
      <p:sp>
        <p:nvSpPr>
          <p:cNvPr id="4" name="TextBox 3"/>
          <p:cNvSpPr txBox="1"/>
          <p:nvPr/>
        </p:nvSpPr>
        <p:spPr>
          <a:xfrm>
            <a:off x="1928794" y="142852"/>
            <a:ext cx="5286412" cy="642942"/>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txBody>
          <a:bodyPr wrap="square" rtlCol="0">
            <a:spAutoFit/>
          </a:bodyPr>
          <a:lstStyle/>
          <a:p>
            <a:r>
              <a:rPr lang="en-IN" sz="3600" b="1" dirty="0" smtClean="0"/>
              <a:t>OVERHEAD TRACTION</a:t>
            </a:r>
            <a:endParaRPr lang="en-IN" sz="3600" b="1" dirty="0"/>
          </a:p>
        </p:txBody>
      </p:sp>
      <p:pic>
        <p:nvPicPr>
          <p:cNvPr id="3074" name="Picture 2"/>
          <p:cNvPicPr>
            <a:picLocks noChangeAspect="1" noChangeArrowheads="1"/>
          </p:cNvPicPr>
          <p:nvPr/>
        </p:nvPicPr>
        <p:blipFill>
          <a:blip r:embed="rId2"/>
          <a:srcRect/>
          <a:stretch>
            <a:fillRect/>
          </a:stretch>
        </p:blipFill>
        <p:spPr bwMode="auto">
          <a:xfrm rot="10800000">
            <a:off x="5488227" y="928671"/>
            <a:ext cx="3655773" cy="2691934"/>
          </a:xfrm>
          <a:prstGeom prst="rect">
            <a:avLst/>
          </a:prstGeom>
          <a:noFill/>
          <a:ln w="9525">
            <a:noFill/>
            <a:miter lim="800000"/>
            <a:headEnd/>
            <a:tailEnd/>
          </a:ln>
          <a:effectLst/>
        </p:spPr>
      </p:pic>
      <p:sp>
        <p:nvSpPr>
          <p:cNvPr id="7" name="TextBox 6"/>
          <p:cNvSpPr txBox="1"/>
          <p:nvPr/>
        </p:nvSpPr>
        <p:spPr>
          <a:xfrm>
            <a:off x="285720" y="1071546"/>
            <a:ext cx="5429288" cy="369332"/>
          </a:xfrm>
          <a:prstGeom prst="rect">
            <a:avLst/>
          </a:prstGeom>
          <a:noFill/>
        </p:spPr>
        <p:txBody>
          <a:bodyPr wrap="square" rtlCol="0">
            <a:spAutoFit/>
          </a:bodyPr>
          <a:lstStyle/>
          <a:p>
            <a:endParaRPr lang="en-IN" dirty="0"/>
          </a:p>
        </p:txBody>
      </p:sp>
      <p:sp>
        <p:nvSpPr>
          <p:cNvPr id="9" name="TextBox 8"/>
          <p:cNvSpPr txBox="1"/>
          <p:nvPr/>
        </p:nvSpPr>
        <p:spPr>
          <a:xfrm>
            <a:off x="214282" y="1071546"/>
            <a:ext cx="5000660" cy="2308324"/>
          </a:xfrm>
          <a:prstGeom prst="rect">
            <a:avLst/>
          </a:prstGeom>
          <a:noFill/>
        </p:spPr>
        <p:txBody>
          <a:bodyPr wrap="square" rtlCol="0">
            <a:spAutoFit/>
          </a:bodyPr>
          <a:lstStyle/>
          <a:p>
            <a:pPr>
              <a:buClr>
                <a:srgbClr val="FF0000"/>
              </a:buClr>
              <a:buFont typeface="Wingdings" pitchFamily="2" charset="2"/>
              <a:buChar char="v"/>
            </a:pPr>
            <a:r>
              <a:rPr lang="en-IN" dirty="0" smtClean="0">
                <a:solidFill>
                  <a:schemeClr val="bg1"/>
                </a:solidFill>
              </a:rPr>
              <a:t>The purpose of overhead traction is also same </a:t>
            </a:r>
            <a:r>
              <a:rPr lang="en-IN" dirty="0" err="1" smtClean="0">
                <a:solidFill>
                  <a:schemeClr val="bg1"/>
                </a:solidFill>
              </a:rPr>
              <a:t>dunlop</a:t>
            </a:r>
            <a:r>
              <a:rPr lang="en-IN" dirty="0" smtClean="0">
                <a:solidFill>
                  <a:schemeClr val="bg1"/>
                </a:solidFill>
              </a:rPr>
              <a:t> traction where skin traction given via arm with spreader and weight is put via over head pulley in the </a:t>
            </a:r>
            <a:r>
              <a:rPr lang="en-IN" dirty="0" err="1" smtClean="0">
                <a:solidFill>
                  <a:schemeClr val="bg1"/>
                </a:solidFill>
              </a:rPr>
              <a:t>balkan</a:t>
            </a:r>
            <a:r>
              <a:rPr lang="en-IN" dirty="0" smtClean="0">
                <a:solidFill>
                  <a:schemeClr val="bg1"/>
                </a:solidFill>
              </a:rPr>
              <a:t>  frame. forearm is supported with the sling. </a:t>
            </a:r>
          </a:p>
          <a:p>
            <a:pPr>
              <a:buClr>
                <a:srgbClr val="FF0000"/>
              </a:buClr>
              <a:buFont typeface="Wingdings" pitchFamily="2" charset="2"/>
              <a:buChar char="v"/>
            </a:pPr>
            <a:r>
              <a:rPr lang="en-IN" dirty="0" smtClean="0">
                <a:solidFill>
                  <a:schemeClr val="bg1"/>
                </a:solidFill>
              </a:rPr>
              <a:t>Can be used for </a:t>
            </a:r>
            <a:r>
              <a:rPr lang="en-IN" dirty="0" err="1" smtClean="0">
                <a:solidFill>
                  <a:schemeClr val="bg1"/>
                </a:solidFill>
              </a:rPr>
              <a:t>comminuted</a:t>
            </a:r>
            <a:r>
              <a:rPr lang="en-IN" dirty="0" smtClean="0">
                <a:solidFill>
                  <a:schemeClr val="bg1"/>
                </a:solidFill>
              </a:rPr>
              <a:t> fracture of shoulder . </a:t>
            </a:r>
          </a:p>
          <a:p>
            <a:endParaRPr lang="en-IN" dirty="0"/>
          </a:p>
        </p:txBody>
      </p:sp>
      <p:sp>
        <p:nvSpPr>
          <p:cNvPr id="10" name="TextBox 9"/>
          <p:cNvSpPr txBox="1"/>
          <p:nvPr/>
        </p:nvSpPr>
        <p:spPr>
          <a:xfrm>
            <a:off x="285720" y="3214686"/>
            <a:ext cx="4214842" cy="646331"/>
          </a:xfrm>
          <a:prstGeom prst="rect">
            <a:avLst/>
          </a:prstGeom>
          <a:noFill/>
        </p:spPr>
        <p:txBody>
          <a:bodyPr wrap="square" rtlCol="0">
            <a:spAutoFit/>
          </a:bodyPr>
          <a:lstStyle/>
          <a:p>
            <a:r>
              <a:rPr lang="en-IN" dirty="0" smtClean="0">
                <a:solidFill>
                  <a:schemeClr val="bg1"/>
                </a:solidFill>
              </a:rPr>
              <a:t>ADVANTAGES and DISADVANTAGES are same as that of  Dunlop traction</a:t>
            </a:r>
            <a:endParaRPr lang="en-IN" dirty="0">
              <a:solidFill>
                <a:schemeClr val="bg1"/>
              </a:solidFill>
            </a:endParaRPr>
          </a:p>
        </p:txBody>
      </p:sp>
      <p:pic>
        <p:nvPicPr>
          <p:cNvPr id="11" name="Picture 7" descr="DSC02774"/>
          <p:cNvPicPr>
            <a:picLocks noChangeAspect="1" noChangeArrowheads="1"/>
          </p:cNvPicPr>
          <p:nvPr/>
        </p:nvPicPr>
        <p:blipFill>
          <a:blip r:embed="rId3" cstate="print"/>
          <a:srcRect/>
          <a:stretch>
            <a:fillRect/>
          </a:stretch>
        </p:blipFill>
        <p:spPr bwMode="auto">
          <a:xfrm>
            <a:off x="0" y="4125496"/>
            <a:ext cx="3643338" cy="2732504"/>
          </a:xfrm>
          <a:prstGeom prst="rect">
            <a:avLst/>
          </a:prstGeom>
          <a:noFill/>
          <a:ln w="9525">
            <a:noFill/>
            <a:miter lim="800000"/>
            <a:headEnd/>
            <a:tailEnd/>
          </a:ln>
        </p:spPr>
      </p:pic>
      <p:sp>
        <p:nvSpPr>
          <p:cNvPr id="12" name="TextBox 11"/>
          <p:cNvSpPr txBox="1"/>
          <p:nvPr/>
        </p:nvSpPr>
        <p:spPr>
          <a:xfrm>
            <a:off x="4357686" y="3786190"/>
            <a:ext cx="4071966" cy="923330"/>
          </a:xfrm>
          <a:prstGeom prst="rect">
            <a:avLst/>
          </a:prstGeom>
          <a:noFill/>
        </p:spPr>
        <p:txBody>
          <a:bodyPr wrap="square" rtlCol="0">
            <a:spAutoFit/>
          </a:bodyPr>
          <a:lstStyle/>
          <a:p>
            <a:r>
              <a:rPr lang="en-IN" dirty="0" smtClean="0">
                <a:solidFill>
                  <a:schemeClr val="bg1"/>
                </a:solidFill>
              </a:rPr>
              <a:t>Same traction can be given  with skeleton traction on </a:t>
            </a:r>
            <a:r>
              <a:rPr lang="en-IN" dirty="0" err="1" smtClean="0">
                <a:solidFill>
                  <a:schemeClr val="bg1"/>
                </a:solidFill>
              </a:rPr>
              <a:t>olecranon</a:t>
            </a:r>
            <a:r>
              <a:rPr lang="en-IN" dirty="0" smtClean="0">
                <a:solidFill>
                  <a:schemeClr val="bg1"/>
                </a:solidFill>
              </a:rPr>
              <a:t> for </a:t>
            </a:r>
            <a:r>
              <a:rPr lang="en-IN" dirty="0" err="1" smtClean="0">
                <a:solidFill>
                  <a:schemeClr val="bg1"/>
                </a:solidFill>
              </a:rPr>
              <a:t>comminuted</a:t>
            </a:r>
            <a:r>
              <a:rPr lang="en-IN" dirty="0" smtClean="0">
                <a:solidFill>
                  <a:schemeClr val="bg1"/>
                </a:solidFill>
              </a:rPr>
              <a:t> fracture of humerus</a:t>
            </a:r>
            <a:endParaRPr lang="en-IN" dirty="0">
              <a:solidFill>
                <a:schemeClr val="bg1"/>
              </a:solidFill>
            </a:endParaRPr>
          </a:p>
        </p:txBody>
      </p:sp>
      <p:sp>
        <p:nvSpPr>
          <p:cNvPr id="13" name="TextBox 12"/>
          <p:cNvSpPr txBox="1"/>
          <p:nvPr/>
        </p:nvSpPr>
        <p:spPr>
          <a:xfrm>
            <a:off x="4429124" y="4774180"/>
            <a:ext cx="1928826" cy="369332"/>
          </a:xfrm>
          <a:prstGeom prst="rect">
            <a:avLst/>
          </a:prstGeom>
          <a:solidFill>
            <a:srgbClr val="FF3300"/>
          </a:solidFill>
        </p:spPr>
        <p:txBody>
          <a:bodyPr wrap="square" rtlCol="0">
            <a:spAutoFit/>
          </a:bodyPr>
          <a:lstStyle/>
          <a:p>
            <a:r>
              <a:rPr lang="en-IN" dirty="0" smtClean="0"/>
              <a:t>DISADVANTAGE </a:t>
            </a:r>
            <a:endParaRPr lang="en-IN" dirty="0"/>
          </a:p>
        </p:txBody>
      </p:sp>
      <p:sp>
        <p:nvSpPr>
          <p:cNvPr id="14" name="TextBox 13"/>
          <p:cNvSpPr txBox="1"/>
          <p:nvPr/>
        </p:nvSpPr>
        <p:spPr>
          <a:xfrm>
            <a:off x="4429124" y="5214950"/>
            <a:ext cx="4714876" cy="646331"/>
          </a:xfrm>
          <a:prstGeom prst="rect">
            <a:avLst/>
          </a:prstGeom>
          <a:noFill/>
        </p:spPr>
        <p:txBody>
          <a:bodyPr wrap="square" rtlCol="0">
            <a:spAutoFit/>
          </a:bodyPr>
          <a:lstStyle/>
          <a:p>
            <a:pPr>
              <a:buClr>
                <a:srgbClr val="FF0000"/>
              </a:buClr>
              <a:buFont typeface="Wingdings" pitchFamily="2" charset="2"/>
              <a:buChar char="v"/>
            </a:pPr>
            <a:r>
              <a:rPr lang="en-IN" dirty="0" smtClean="0"/>
              <a:t>The only disadvantage is that  of </a:t>
            </a:r>
            <a:r>
              <a:rPr lang="en-IN" dirty="0" err="1" smtClean="0"/>
              <a:t>pintract</a:t>
            </a:r>
            <a:r>
              <a:rPr lang="en-IN" dirty="0" smtClean="0"/>
              <a:t> infection and loosening of  the pin</a:t>
            </a:r>
            <a:endParaRPr lang="en-IN" dirty="0"/>
          </a:p>
        </p:txBody>
      </p:sp>
      <p:sp>
        <p:nvSpPr>
          <p:cNvPr id="15" name="TextBox 14"/>
          <p:cNvSpPr txBox="1"/>
          <p:nvPr/>
        </p:nvSpPr>
        <p:spPr>
          <a:xfrm>
            <a:off x="3714744" y="5786455"/>
            <a:ext cx="5643602" cy="954107"/>
          </a:xfrm>
          <a:prstGeom prst="rect">
            <a:avLst/>
          </a:prstGeom>
          <a:noFill/>
        </p:spPr>
        <p:txBody>
          <a:bodyPr wrap="square" rtlCol="0">
            <a:spAutoFit/>
          </a:bodyPr>
          <a:lstStyle/>
          <a:p>
            <a:r>
              <a:rPr lang="en-IN" sz="2800" b="1" dirty="0" smtClean="0">
                <a:solidFill>
                  <a:schemeClr val="bg1"/>
                </a:solidFill>
              </a:rPr>
              <a:t>Same traction is used for pelvic fracture with pelvic sling</a:t>
            </a:r>
            <a:endParaRPr lang="en-IN" sz="28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0166" y="201019"/>
            <a:ext cx="6429419" cy="584775"/>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txBody>
          <a:bodyPr wrap="square">
            <a:spAutoFit/>
          </a:bodyPr>
          <a:lstStyle/>
          <a:p>
            <a:r>
              <a:rPr lang="en-IN" sz="3200" b="1" dirty="0" smtClean="0"/>
              <a:t>HAMILTON RUSSEL TRACTION</a:t>
            </a:r>
            <a:endParaRPr lang="en-IN" sz="3200" b="1" dirty="0"/>
          </a:p>
        </p:txBody>
      </p:sp>
      <p:pic>
        <p:nvPicPr>
          <p:cNvPr id="4099" name="Picture 3"/>
          <p:cNvPicPr>
            <a:picLocks noChangeAspect="1" noChangeArrowheads="1"/>
          </p:cNvPicPr>
          <p:nvPr/>
        </p:nvPicPr>
        <p:blipFill>
          <a:blip r:embed="rId2"/>
          <a:srcRect l="6238" t="40716" r="41157" b="34381"/>
          <a:stretch>
            <a:fillRect/>
          </a:stretch>
        </p:blipFill>
        <p:spPr bwMode="auto">
          <a:xfrm>
            <a:off x="5578824" y="857232"/>
            <a:ext cx="3565176" cy="3000396"/>
          </a:xfrm>
          <a:prstGeom prst="rect">
            <a:avLst/>
          </a:prstGeom>
          <a:noFill/>
          <a:ln w="9525">
            <a:noFill/>
            <a:miter lim="800000"/>
            <a:headEnd/>
            <a:tailEnd/>
          </a:ln>
          <a:effectLst/>
        </p:spPr>
      </p:pic>
      <p:sp>
        <p:nvSpPr>
          <p:cNvPr id="8" name="TextBox 7"/>
          <p:cNvSpPr txBox="1"/>
          <p:nvPr/>
        </p:nvSpPr>
        <p:spPr>
          <a:xfrm>
            <a:off x="285720" y="857232"/>
            <a:ext cx="1785950" cy="369332"/>
          </a:xfrm>
          <a:prstGeom prst="rect">
            <a:avLst/>
          </a:prstGeom>
          <a:solidFill>
            <a:srgbClr val="FFFF00"/>
          </a:solidFill>
        </p:spPr>
        <p:txBody>
          <a:bodyPr wrap="square" rtlCol="0">
            <a:spAutoFit/>
          </a:bodyPr>
          <a:lstStyle/>
          <a:p>
            <a:r>
              <a:rPr lang="en-IN" b="1" dirty="0" smtClean="0"/>
              <a:t>INDICATIONS</a:t>
            </a:r>
            <a:r>
              <a:rPr lang="en-IN" b="1" dirty="0" smtClean="0">
                <a:solidFill>
                  <a:srgbClr val="FFFF00"/>
                </a:solidFill>
              </a:rPr>
              <a:t>:</a:t>
            </a:r>
            <a:endParaRPr lang="en-IN" b="1" dirty="0">
              <a:solidFill>
                <a:srgbClr val="FFFF00"/>
              </a:solidFill>
            </a:endParaRPr>
          </a:p>
        </p:txBody>
      </p:sp>
      <p:sp>
        <p:nvSpPr>
          <p:cNvPr id="9" name="TextBox 8"/>
          <p:cNvSpPr txBox="1"/>
          <p:nvPr/>
        </p:nvSpPr>
        <p:spPr>
          <a:xfrm>
            <a:off x="500034" y="1237292"/>
            <a:ext cx="4643470" cy="1477328"/>
          </a:xfrm>
          <a:prstGeom prst="rect">
            <a:avLst/>
          </a:prstGeom>
          <a:noFill/>
        </p:spPr>
        <p:txBody>
          <a:bodyPr wrap="square" rtlCol="0">
            <a:spAutoFit/>
          </a:bodyPr>
          <a:lstStyle/>
          <a:p>
            <a:pPr>
              <a:buClr>
                <a:srgbClr val="FF0000"/>
              </a:buClr>
              <a:buFont typeface="Wingdings" pitchFamily="2" charset="2"/>
              <a:buChar char="v"/>
            </a:pPr>
            <a:r>
              <a:rPr lang="en-IN" dirty="0" smtClean="0">
                <a:solidFill>
                  <a:schemeClr val="tx1">
                    <a:lumMod val="95000"/>
                    <a:lumOff val="5000"/>
                  </a:schemeClr>
                </a:solidFill>
              </a:rPr>
              <a:t>  </a:t>
            </a:r>
            <a:r>
              <a:rPr lang="en-IN" dirty="0" smtClean="0">
                <a:solidFill>
                  <a:schemeClr val="bg1"/>
                </a:solidFill>
              </a:rPr>
              <a:t>Mainly for the </a:t>
            </a:r>
            <a:r>
              <a:rPr lang="en-IN" dirty="0" err="1" smtClean="0">
                <a:solidFill>
                  <a:schemeClr val="bg1"/>
                </a:solidFill>
              </a:rPr>
              <a:t>supracondylar</a:t>
            </a:r>
            <a:r>
              <a:rPr lang="en-IN" dirty="0" smtClean="0">
                <a:solidFill>
                  <a:schemeClr val="bg1"/>
                </a:solidFill>
              </a:rPr>
              <a:t> femur fractures</a:t>
            </a:r>
          </a:p>
          <a:p>
            <a:pPr>
              <a:buClr>
                <a:srgbClr val="FF0000"/>
              </a:buClr>
              <a:buFont typeface="Wingdings" pitchFamily="2" charset="2"/>
              <a:buChar char="v"/>
            </a:pPr>
            <a:r>
              <a:rPr lang="en-IN" dirty="0" smtClean="0">
                <a:solidFill>
                  <a:schemeClr val="bg1"/>
                </a:solidFill>
              </a:rPr>
              <a:t>  Treatment of  certain type of knee injuries</a:t>
            </a:r>
          </a:p>
          <a:p>
            <a:pPr>
              <a:buClr>
                <a:srgbClr val="FF0000"/>
              </a:buClr>
              <a:buFont typeface="Wingdings" pitchFamily="2" charset="2"/>
              <a:buChar char="v"/>
            </a:pPr>
            <a:r>
              <a:rPr lang="en-IN" dirty="0" smtClean="0">
                <a:solidFill>
                  <a:schemeClr val="bg1"/>
                </a:solidFill>
              </a:rPr>
              <a:t>  Treatment of shaft femur or pelvic fractures</a:t>
            </a:r>
          </a:p>
        </p:txBody>
      </p:sp>
      <p:sp>
        <p:nvSpPr>
          <p:cNvPr id="10" name="TextBox 9"/>
          <p:cNvSpPr txBox="1"/>
          <p:nvPr/>
        </p:nvSpPr>
        <p:spPr>
          <a:xfrm>
            <a:off x="214282" y="2786058"/>
            <a:ext cx="5143536" cy="2308324"/>
          </a:xfrm>
          <a:prstGeom prst="rect">
            <a:avLst/>
          </a:prstGeom>
          <a:noFill/>
        </p:spPr>
        <p:txBody>
          <a:bodyPr wrap="square" rtlCol="0">
            <a:spAutoFit/>
          </a:bodyPr>
          <a:lstStyle/>
          <a:p>
            <a:pPr>
              <a:buClr>
                <a:srgbClr val="FF0000"/>
              </a:buClr>
              <a:buFont typeface="Wingdings" pitchFamily="2" charset="2"/>
              <a:buChar char="v"/>
            </a:pPr>
            <a:r>
              <a:rPr lang="en-IN" b="1" dirty="0" smtClean="0">
                <a:solidFill>
                  <a:schemeClr val="bg1"/>
                </a:solidFill>
              </a:rPr>
              <a:t>  Position is supine ,with buck traction  over leg and sling  proximal to knee over </a:t>
            </a:r>
            <a:r>
              <a:rPr lang="en-IN" b="1" dirty="0" err="1" smtClean="0">
                <a:solidFill>
                  <a:schemeClr val="bg1"/>
                </a:solidFill>
              </a:rPr>
              <a:t>supracondylar</a:t>
            </a:r>
            <a:r>
              <a:rPr lang="en-IN" b="1" dirty="0" smtClean="0">
                <a:solidFill>
                  <a:schemeClr val="bg1"/>
                </a:solidFill>
              </a:rPr>
              <a:t>  region which is to be given over pulley on a </a:t>
            </a:r>
            <a:r>
              <a:rPr lang="en-IN" b="1" dirty="0" err="1" smtClean="0">
                <a:solidFill>
                  <a:schemeClr val="bg1"/>
                </a:solidFill>
              </a:rPr>
              <a:t>balkan</a:t>
            </a:r>
            <a:r>
              <a:rPr lang="en-IN" b="1" dirty="0" smtClean="0">
                <a:solidFill>
                  <a:schemeClr val="bg1"/>
                </a:solidFill>
              </a:rPr>
              <a:t> frame</a:t>
            </a:r>
          </a:p>
          <a:p>
            <a:pPr>
              <a:buClr>
                <a:srgbClr val="FF0000"/>
              </a:buClr>
              <a:buFont typeface="Wingdings" pitchFamily="2" charset="2"/>
              <a:buChar char="v"/>
            </a:pPr>
            <a:r>
              <a:rPr lang="en-IN" b="1" dirty="0" smtClean="0">
                <a:solidFill>
                  <a:schemeClr val="bg1"/>
                </a:solidFill>
              </a:rPr>
              <a:t>  Same  traction can be used for mobilisation  of knee with longitudinal traction on </a:t>
            </a:r>
            <a:r>
              <a:rPr lang="en-IN" b="1" dirty="0" err="1" smtClean="0">
                <a:solidFill>
                  <a:schemeClr val="bg1"/>
                </a:solidFill>
              </a:rPr>
              <a:t>balkan</a:t>
            </a:r>
            <a:r>
              <a:rPr lang="en-IN" b="1" dirty="0" smtClean="0">
                <a:solidFill>
                  <a:schemeClr val="bg1"/>
                </a:solidFill>
              </a:rPr>
              <a:t> frame</a:t>
            </a:r>
          </a:p>
          <a:p>
            <a:endParaRPr lang="en-IN" dirty="0"/>
          </a:p>
        </p:txBody>
      </p:sp>
      <p:sp>
        <p:nvSpPr>
          <p:cNvPr id="11" name="TextBox 10"/>
          <p:cNvSpPr txBox="1"/>
          <p:nvPr/>
        </p:nvSpPr>
        <p:spPr>
          <a:xfrm>
            <a:off x="214282" y="4857760"/>
            <a:ext cx="1714512" cy="369332"/>
          </a:xfrm>
          <a:prstGeom prst="rect">
            <a:avLst/>
          </a:prstGeom>
          <a:solidFill>
            <a:srgbClr val="00B050"/>
          </a:solidFill>
        </p:spPr>
        <p:txBody>
          <a:bodyPr wrap="square" rtlCol="0">
            <a:spAutoFit/>
          </a:bodyPr>
          <a:lstStyle/>
          <a:p>
            <a:r>
              <a:rPr lang="en-IN" b="1" dirty="0" smtClean="0"/>
              <a:t>ADVANTAGES</a:t>
            </a:r>
            <a:endParaRPr lang="en-IN" b="1" dirty="0"/>
          </a:p>
        </p:txBody>
      </p:sp>
      <p:sp>
        <p:nvSpPr>
          <p:cNvPr id="12" name="TextBox 11"/>
          <p:cNvSpPr txBox="1"/>
          <p:nvPr/>
        </p:nvSpPr>
        <p:spPr>
          <a:xfrm>
            <a:off x="214282" y="5429264"/>
            <a:ext cx="4714908" cy="1200329"/>
          </a:xfrm>
          <a:prstGeom prst="rect">
            <a:avLst/>
          </a:prstGeom>
          <a:noFill/>
        </p:spPr>
        <p:txBody>
          <a:bodyPr wrap="square" rtlCol="0">
            <a:spAutoFit/>
          </a:bodyPr>
          <a:lstStyle/>
          <a:p>
            <a:pPr>
              <a:buClr>
                <a:srgbClr val="FF0000"/>
              </a:buClr>
              <a:buFont typeface="Wingdings" pitchFamily="2" charset="2"/>
              <a:buChar char="v"/>
            </a:pPr>
            <a:r>
              <a:rPr lang="en-IN" dirty="0" smtClean="0"/>
              <a:t>  </a:t>
            </a:r>
            <a:r>
              <a:rPr lang="en-IN" dirty="0" smtClean="0">
                <a:solidFill>
                  <a:srgbClr val="FFFF00"/>
                </a:solidFill>
              </a:rPr>
              <a:t>No anaesthesia – when patient not fit </a:t>
            </a:r>
          </a:p>
          <a:p>
            <a:pPr>
              <a:buClr>
                <a:srgbClr val="FF0000"/>
              </a:buClr>
              <a:buFont typeface="Wingdings" pitchFamily="2" charset="2"/>
              <a:buChar char="v"/>
            </a:pPr>
            <a:r>
              <a:rPr lang="en-IN" dirty="0" smtClean="0">
                <a:solidFill>
                  <a:srgbClr val="FFFF00"/>
                </a:solidFill>
              </a:rPr>
              <a:t>  No  scar  so cosmetically  effective –             longitudinal  alignment via </a:t>
            </a:r>
            <a:r>
              <a:rPr lang="en-IN" dirty="0" err="1" smtClean="0">
                <a:solidFill>
                  <a:srgbClr val="FFFF00"/>
                </a:solidFill>
              </a:rPr>
              <a:t>ligamentotaxis</a:t>
            </a:r>
            <a:endParaRPr lang="en-IN" dirty="0" smtClean="0">
              <a:solidFill>
                <a:srgbClr val="FFFF00"/>
              </a:solidFill>
            </a:endParaRPr>
          </a:p>
          <a:p>
            <a:pPr>
              <a:buClr>
                <a:srgbClr val="FF0000"/>
              </a:buClr>
              <a:buFont typeface="Wingdings" pitchFamily="2" charset="2"/>
              <a:buChar char="v"/>
            </a:pPr>
            <a:r>
              <a:rPr lang="en-IN" dirty="0" smtClean="0">
                <a:solidFill>
                  <a:srgbClr val="FFFF00"/>
                </a:solidFill>
              </a:rPr>
              <a:t>  Use for conservative management</a:t>
            </a:r>
            <a:endParaRPr lang="en-IN" dirty="0">
              <a:solidFill>
                <a:srgbClr val="FFFF00"/>
              </a:solidFill>
            </a:endParaRPr>
          </a:p>
        </p:txBody>
      </p:sp>
      <p:sp>
        <p:nvSpPr>
          <p:cNvPr id="13" name="Rectangle 12"/>
          <p:cNvSpPr/>
          <p:nvPr/>
        </p:nvSpPr>
        <p:spPr>
          <a:xfrm>
            <a:off x="5786446" y="4929198"/>
            <a:ext cx="2076274" cy="369332"/>
          </a:xfrm>
          <a:prstGeom prst="rect">
            <a:avLst/>
          </a:prstGeom>
          <a:solidFill>
            <a:srgbClr val="FF3300"/>
          </a:solidFill>
        </p:spPr>
        <p:txBody>
          <a:bodyPr wrap="none">
            <a:spAutoFit/>
          </a:bodyPr>
          <a:lstStyle/>
          <a:p>
            <a:r>
              <a:rPr lang="en-IN" b="1" dirty="0" smtClean="0"/>
              <a:t>DISADVANTAGES</a:t>
            </a:r>
            <a:endParaRPr lang="en-IN" b="1" dirty="0"/>
          </a:p>
        </p:txBody>
      </p:sp>
      <p:sp>
        <p:nvSpPr>
          <p:cNvPr id="15" name="TextBox 14"/>
          <p:cNvSpPr txBox="1"/>
          <p:nvPr/>
        </p:nvSpPr>
        <p:spPr>
          <a:xfrm>
            <a:off x="5786446" y="5572140"/>
            <a:ext cx="3357554" cy="1477328"/>
          </a:xfrm>
          <a:prstGeom prst="rect">
            <a:avLst/>
          </a:prstGeom>
          <a:noFill/>
        </p:spPr>
        <p:txBody>
          <a:bodyPr wrap="square" rtlCol="0">
            <a:spAutoFit/>
          </a:bodyPr>
          <a:lstStyle/>
          <a:p>
            <a:pPr>
              <a:buClr>
                <a:srgbClr val="FF0000"/>
              </a:buClr>
              <a:buFont typeface="Wingdings" pitchFamily="2" charset="2"/>
              <a:buChar char="v"/>
            </a:pPr>
            <a:r>
              <a:rPr lang="en-IN" dirty="0" smtClean="0"/>
              <a:t>  </a:t>
            </a:r>
            <a:r>
              <a:rPr lang="en-IN" dirty="0" smtClean="0">
                <a:solidFill>
                  <a:srgbClr val="FFFF00"/>
                </a:solidFill>
              </a:rPr>
              <a:t>Skin blisters </a:t>
            </a:r>
          </a:p>
          <a:p>
            <a:pPr>
              <a:buClr>
                <a:srgbClr val="FF0000"/>
              </a:buClr>
              <a:buFont typeface="Wingdings" pitchFamily="2" charset="2"/>
              <a:buChar char="v"/>
            </a:pPr>
            <a:r>
              <a:rPr lang="en-IN" dirty="0" smtClean="0">
                <a:solidFill>
                  <a:srgbClr val="FFFF00"/>
                </a:solidFill>
              </a:rPr>
              <a:t>  Not very accurate reduction</a:t>
            </a:r>
          </a:p>
          <a:p>
            <a:pPr>
              <a:buClr>
                <a:srgbClr val="FF0000"/>
              </a:buClr>
              <a:buFont typeface="Wingdings" pitchFamily="2" charset="2"/>
              <a:buChar char="v"/>
            </a:pPr>
            <a:r>
              <a:rPr lang="en-IN" dirty="0" smtClean="0">
                <a:solidFill>
                  <a:srgbClr val="FFFF00"/>
                </a:solidFill>
              </a:rPr>
              <a:t>  Bed sores</a:t>
            </a:r>
          </a:p>
          <a:p>
            <a:pPr>
              <a:buClr>
                <a:srgbClr val="FF0000"/>
              </a:buClr>
              <a:buFont typeface="Wingdings" pitchFamily="2" charset="2"/>
              <a:buChar char="v"/>
            </a:pPr>
            <a:r>
              <a:rPr lang="en-IN" dirty="0" smtClean="0">
                <a:solidFill>
                  <a:srgbClr val="FFFF00"/>
                </a:solidFill>
              </a:rPr>
              <a:t>  And others</a:t>
            </a: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642918"/>
            <a:ext cx="4786346" cy="632666"/>
          </a:xfrm>
          <a:gradFill>
            <a:gsLst>
              <a:gs pos="0">
                <a:srgbClr val="FF3399"/>
              </a:gs>
              <a:gs pos="25000">
                <a:srgbClr val="FF6633"/>
              </a:gs>
              <a:gs pos="50000">
                <a:srgbClr val="FFFF00"/>
              </a:gs>
              <a:gs pos="75000">
                <a:srgbClr val="01A78F"/>
              </a:gs>
              <a:gs pos="100000">
                <a:srgbClr val="3366FF"/>
              </a:gs>
            </a:gsLst>
            <a:lin ang="5400000" scaled="0"/>
          </a:gradFill>
        </p:spPr>
        <p:txBody>
          <a:bodyPr>
            <a:normAutofit fontScale="90000"/>
          </a:bodyPr>
          <a:lstStyle/>
          <a:p>
            <a:pPr algn="ctr"/>
            <a:r>
              <a:rPr lang="en-IN" dirty="0" smtClean="0">
                <a:solidFill>
                  <a:schemeClr val="tx1"/>
                </a:solidFill>
              </a:rPr>
              <a:t>SKELETAL</a:t>
            </a:r>
            <a:r>
              <a:rPr lang="en-IN" dirty="0" smtClean="0">
                <a:gradFill>
                  <a:gsLst>
                    <a:gs pos="0">
                      <a:srgbClr val="FF3399"/>
                    </a:gs>
                    <a:gs pos="25000">
                      <a:srgbClr val="FF6633"/>
                    </a:gs>
                    <a:gs pos="50000">
                      <a:srgbClr val="FFFF00"/>
                    </a:gs>
                    <a:gs pos="75000">
                      <a:srgbClr val="01A78F"/>
                    </a:gs>
                    <a:gs pos="100000">
                      <a:srgbClr val="3366FF"/>
                    </a:gs>
                  </a:gsLst>
                  <a:lin ang="5400000" scaled="0"/>
                </a:gradFill>
              </a:rPr>
              <a:t> </a:t>
            </a:r>
            <a:r>
              <a:rPr lang="en-IN" dirty="0" smtClean="0">
                <a:solidFill>
                  <a:schemeClr val="tx1"/>
                </a:solidFill>
              </a:rPr>
              <a:t>TRACTION</a:t>
            </a:r>
            <a:endParaRPr lang="en-IN" dirty="0">
              <a:solidFill>
                <a:schemeClr val="tx1"/>
              </a:solidFill>
            </a:endParaRPr>
          </a:p>
        </p:txBody>
      </p:sp>
      <p:sp>
        <p:nvSpPr>
          <p:cNvPr id="3" name="Content Placeholder 2"/>
          <p:cNvSpPr>
            <a:spLocks noGrp="1"/>
          </p:cNvSpPr>
          <p:nvPr>
            <p:ph idx="1"/>
          </p:nvPr>
        </p:nvSpPr>
        <p:spPr/>
        <p:txBody>
          <a:bodyPr/>
          <a:lstStyle/>
          <a:p>
            <a:pPr>
              <a:buClr>
                <a:srgbClr val="FF0000"/>
              </a:buClr>
            </a:pPr>
            <a:r>
              <a:rPr lang="en-IN" dirty="0" smtClean="0">
                <a:solidFill>
                  <a:schemeClr val="bg1"/>
                </a:solidFill>
              </a:rPr>
              <a:t>This type of traction is used when skin traction is contraindicated or old malunited fractures</a:t>
            </a:r>
          </a:p>
          <a:p>
            <a:pPr>
              <a:buClr>
                <a:srgbClr val="FF0000"/>
              </a:buClr>
            </a:pPr>
            <a:r>
              <a:rPr lang="en-IN" dirty="0" smtClean="0">
                <a:solidFill>
                  <a:schemeClr val="bg1"/>
                </a:solidFill>
              </a:rPr>
              <a:t>In this type of traction STEINMANN PIN, DENHAM PIN, HIP SOCIETY SCREW or KRISHNERS WIRE is used </a:t>
            </a:r>
          </a:p>
          <a:p>
            <a:pPr>
              <a:buClr>
                <a:srgbClr val="FF0000"/>
              </a:buClr>
            </a:pPr>
            <a:r>
              <a:rPr lang="en-IN" dirty="0" smtClean="0">
                <a:solidFill>
                  <a:schemeClr val="bg1"/>
                </a:solidFill>
              </a:rPr>
              <a:t>These pins are inserted in the bone and traction is given </a:t>
            </a:r>
          </a:p>
          <a:p>
            <a:pPr>
              <a:buClr>
                <a:srgbClr val="FF0000"/>
              </a:buClr>
            </a:pPr>
            <a:r>
              <a:rPr lang="en-US" dirty="0" smtClean="0">
                <a:solidFill>
                  <a:schemeClr val="bg1"/>
                </a:solidFill>
              </a:rPr>
              <a:t>More frequently used in lower limb fractures </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5857884" cy="6643710"/>
          </a:xfrm>
        </p:spPr>
        <p:txBody>
          <a:bodyPr>
            <a:normAutofit/>
          </a:bodyPr>
          <a:lstStyle/>
          <a:p>
            <a:pPr lvl="1" algn="just">
              <a:buClr>
                <a:schemeClr val="tx1"/>
              </a:buClr>
            </a:pPr>
            <a:r>
              <a:rPr lang="en-US" sz="4800" b="1" dirty="0" smtClean="0">
                <a:solidFill>
                  <a:schemeClr val="bg1"/>
                </a:solidFill>
              </a:rPr>
              <a:t>Steinmann Pin</a:t>
            </a:r>
            <a:r>
              <a:rPr lang="en-US" sz="3200" b="1" dirty="0" smtClean="0">
                <a:solidFill>
                  <a:schemeClr val="bg1"/>
                </a:solidFill>
              </a:rPr>
              <a:t> </a:t>
            </a:r>
          </a:p>
          <a:p>
            <a:pPr lvl="1" algn="just"/>
            <a:endParaRPr lang="en-US" sz="3200" b="1" dirty="0" smtClean="0">
              <a:solidFill>
                <a:srgbClr val="FF0000"/>
              </a:solidFill>
            </a:endParaRPr>
          </a:p>
          <a:p>
            <a:pPr lvl="1" algn="just">
              <a:buNone/>
            </a:pPr>
            <a:r>
              <a:rPr lang="en-US" sz="3600" dirty="0" smtClean="0">
                <a:solidFill>
                  <a:schemeClr val="bg1"/>
                </a:solidFill>
              </a:rPr>
              <a:t>  Rigid stainless steel pins of varying lengths 4 – 6 mm in diameter. </a:t>
            </a:r>
            <a:r>
              <a:rPr lang="en-US" sz="3600" dirty="0" err="1" smtClean="0">
                <a:solidFill>
                  <a:schemeClr val="bg1"/>
                </a:solidFill>
              </a:rPr>
              <a:t>Bohler</a:t>
            </a:r>
            <a:r>
              <a:rPr lang="en-US" sz="3600" dirty="0" smtClean="0">
                <a:solidFill>
                  <a:schemeClr val="bg1"/>
                </a:solidFill>
              </a:rPr>
              <a:t> stirrup is attached to </a:t>
            </a:r>
            <a:r>
              <a:rPr lang="en-US" sz="3600" dirty="0" err="1" smtClean="0">
                <a:solidFill>
                  <a:schemeClr val="bg1"/>
                </a:solidFill>
              </a:rPr>
              <a:t>steinmann</a:t>
            </a:r>
            <a:r>
              <a:rPr lang="en-US" sz="3600" dirty="0" smtClean="0">
                <a:solidFill>
                  <a:schemeClr val="bg1"/>
                </a:solidFill>
              </a:rPr>
              <a:t> pin which allows the direction of the traction to be varied without turning the pin in the bone </a:t>
            </a:r>
          </a:p>
          <a:p>
            <a:endParaRPr lang="en-US" sz="3200" dirty="0"/>
          </a:p>
        </p:txBody>
      </p:sp>
      <p:pic>
        <p:nvPicPr>
          <p:cNvPr id="4" name="Picture 3" descr="6589Boheler-Traction-Bow.jpg"/>
          <p:cNvPicPr>
            <a:picLocks noChangeAspect="1"/>
          </p:cNvPicPr>
          <p:nvPr/>
        </p:nvPicPr>
        <p:blipFill>
          <a:blip r:embed="rId2" cstate="print"/>
          <a:stretch>
            <a:fillRect/>
          </a:stretch>
        </p:blipFill>
        <p:spPr>
          <a:xfrm>
            <a:off x="6417128" y="3762103"/>
            <a:ext cx="2207828" cy="2618014"/>
          </a:xfrm>
          <a:prstGeom prst="rect">
            <a:avLst/>
          </a:prstGeom>
        </p:spPr>
      </p:pic>
      <p:pic>
        <p:nvPicPr>
          <p:cNvPr id="5" name="Picture 4" descr="Osteotec-Kirschner-Wires_Steinman-Pins.png"/>
          <p:cNvPicPr>
            <a:picLocks noChangeAspect="1"/>
          </p:cNvPicPr>
          <p:nvPr/>
        </p:nvPicPr>
        <p:blipFill>
          <a:blip r:embed="rId3" cstate="print"/>
          <a:stretch>
            <a:fillRect/>
          </a:stretch>
        </p:blipFill>
        <p:spPr>
          <a:xfrm>
            <a:off x="6397475" y="550536"/>
            <a:ext cx="2253402" cy="3002561"/>
          </a:xfrm>
          <a:prstGeom prst="rect">
            <a:avLst/>
          </a:prstGeom>
        </p:spPr>
      </p:pic>
    </p:spTree>
    <p:extLst>
      <p:ext uri="{BB962C8B-B14F-4D97-AF65-F5344CB8AC3E}">
        <p14:creationId xmlns:p14="http://schemas.microsoft.com/office/powerpoint/2010/main" xmlns="" val="1016957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5392526" cy="6095070"/>
          </a:xfrm>
        </p:spPr>
        <p:txBody>
          <a:bodyPr>
            <a:normAutofit fontScale="85000" lnSpcReduction="20000"/>
          </a:bodyPr>
          <a:lstStyle/>
          <a:p>
            <a:pPr>
              <a:buClrTx/>
            </a:pPr>
            <a:r>
              <a:rPr lang="en-US" sz="4400" b="1" dirty="0" smtClean="0">
                <a:solidFill>
                  <a:schemeClr val="bg1"/>
                </a:solidFill>
              </a:rPr>
              <a:t>Denham Pin </a:t>
            </a:r>
          </a:p>
          <a:p>
            <a:pPr>
              <a:buClrTx/>
            </a:pPr>
            <a:endParaRPr lang="en-US" sz="4400" b="1" dirty="0" smtClean="0">
              <a:solidFill>
                <a:srgbClr val="FF0000"/>
              </a:solidFill>
            </a:endParaRPr>
          </a:p>
          <a:p>
            <a:pPr>
              <a:buClrTx/>
              <a:buNone/>
            </a:pPr>
            <a:r>
              <a:rPr lang="en-US" sz="4400" b="1" dirty="0" smtClean="0">
                <a:solidFill>
                  <a:schemeClr val="bg1"/>
                </a:solidFill>
              </a:rPr>
              <a:t>  </a:t>
            </a:r>
            <a:r>
              <a:rPr lang="en-US" sz="3400" dirty="0" smtClean="0">
                <a:solidFill>
                  <a:schemeClr val="bg1"/>
                </a:solidFill>
              </a:rPr>
              <a:t>Identical to </a:t>
            </a:r>
            <a:r>
              <a:rPr lang="en-US" sz="3400" dirty="0" err="1" smtClean="0">
                <a:solidFill>
                  <a:schemeClr val="bg1"/>
                </a:solidFill>
              </a:rPr>
              <a:t>stienmann</a:t>
            </a:r>
            <a:r>
              <a:rPr lang="en-US" sz="3400" dirty="0" smtClean="0">
                <a:solidFill>
                  <a:schemeClr val="bg1"/>
                </a:solidFill>
              </a:rPr>
              <a:t> pin except for a short threaded length in the center .</a:t>
            </a:r>
          </a:p>
          <a:p>
            <a:pPr>
              <a:buClrTx/>
              <a:buNone/>
            </a:pPr>
            <a:r>
              <a:rPr lang="en-US" sz="3400" dirty="0">
                <a:solidFill>
                  <a:schemeClr val="bg1"/>
                </a:solidFill>
              </a:rPr>
              <a:t> </a:t>
            </a:r>
            <a:r>
              <a:rPr lang="en-US" sz="3400" dirty="0" smtClean="0">
                <a:solidFill>
                  <a:schemeClr val="bg1"/>
                </a:solidFill>
              </a:rPr>
              <a:t>  </a:t>
            </a:r>
          </a:p>
          <a:p>
            <a:pPr>
              <a:buClrTx/>
              <a:buNone/>
            </a:pPr>
            <a:r>
              <a:rPr lang="en-US" sz="3400" dirty="0">
                <a:solidFill>
                  <a:schemeClr val="bg1"/>
                </a:solidFill>
              </a:rPr>
              <a:t> </a:t>
            </a:r>
            <a:r>
              <a:rPr lang="en-US" sz="3400" dirty="0" smtClean="0">
                <a:solidFill>
                  <a:schemeClr val="bg1"/>
                </a:solidFill>
              </a:rPr>
              <a:t>  This threaded portion engages the bony cortex and reduce the risk of the pin sliding. </a:t>
            </a:r>
          </a:p>
          <a:p>
            <a:pPr>
              <a:buClrTx/>
              <a:buNone/>
            </a:pPr>
            <a:r>
              <a:rPr lang="en-US" sz="3400" dirty="0">
                <a:solidFill>
                  <a:schemeClr val="bg1"/>
                </a:solidFill>
              </a:rPr>
              <a:t> </a:t>
            </a:r>
            <a:r>
              <a:rPr lang="en-US" sz="3400" dirty="0" smtClean="0">
                <a:solidFill>
                  <a:schemeClr val="bg1"/>
                </a:solidFill>
              </a:rPr>
              <a:t>  </a:t>
            </a:r>
          </a:p>
          <a:p>
            <a:pPr>
              <a:buClrTx/>
              <a:buNone/>
            </a:pPr>
            <a:r>
              <a:rPr lang="en-US" sz="3400" dirty="0">
                <a:solidFill>
                  <a:schemeClr val="bg1"/>
                </a:solidFill>
              </a:rPr>
              <a:t> </a:t>
            </a:r>
            <a:r>
              <a:rPr lang="en-US" sz="3400" dirty="0" smtClean="0">
                <a:solidFill>
                  <a:schemeClr val="bg1"/>
                </a:solidFill>
              </a:rPr>
              <a:t>  Used in cancellous bone like calcaneum and osteoporitic bones.  </a:t>
            </a:r>
          </a:p>
          <a:p>
            <a:endParaRPr lang="ar-IQ" dirty="0"/>
          </a:p>
        </p:txBody>
      </p:sp>
      <p:pic>
        <p:nvPicPr>
          <p:cNvPr id="4" name="Picture 3" descr="06-DENHAM-PIN.png"/>
          <p:cNvPicPr>
            <a:picLocks noChangeAspect="1"/>
          </p:cNvPicPr>
          <p:nvPr/>
        </p:nvPicPr>
        <p:blipFill>
          <a:blip r:embed="rId2" cstate="print"/>
          <a:stretch>
            <a:fillRect/>
          </a:stretch>
        </p:blipFill>
        <p:spPr>
          <a:xfrm>
            <a:off x="5106365" y="1857364"/>
            <a:ext cx="4037635" cy="323010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94"/>
            <a:ext cx="5149806" cy="5883566"/>
          </a:xfrm>
        </p:spPr>
        <p:txBody>
          <a:bodyPr>
            <a:normAutofit fontScale="92500" lnSpcReduction="10000"/>
          </a:bodyPr>
          <a:lstStyle/>
          <a:p>
            <a:r>
              <a:rPr lang="en-US" sz="4300" b="1" dirty="0" err="1" smtClean="0">
                <a:solidFill>
                  <a:srgbClr val="FF0000"/>
                </a:solidFill>
              </a:rPr>
              <a:t>Kirschner</a:t>
            </a:r>
            <a:r>
              <a:rPr lang="en-US" sz="4300" b="1" dirty="0" smtClean="0">
                <a:solidFill>
                  <a:srgbClr val="FF0000"/>
                </a:solidFill>
              </a:rPr>
              <a:t> wire </a:t>
            </a:r>
          </a:p>
          <a:p>
            <a:endParaRPr lang="en-US" sz="4300" b="1" dirty="0" smtClean="0">
              <a:solidFill>
                <a:srgbClr val="FF0000"/>
              </a:solidFill>
            </a:endParaRPr>
          </a:p>
          <a:p>
            <a:pPr>
              <a:buNone/>
            </a:pPr>
            <a:r>
              <a:rPr lang="en-US" sz="3200" dirty="0" smtClean="0">
                <a:solidFill>
                  <a:schemeClr val="bg1"/>
                </a:solidFill>
              </a:rPr>
              <a:t>  </a:t>
            </a:r>
            <a:r>
              <a:rPr lang="en-US" sz="3300" dirty="0" smtClean="0">
                <a:solidFill>
                  <a:schemeClr val="bg1"/>
                </a:solidFill>
              </a:rPr>
              <a:t>They are easy to insert and minimize the chance of soft tissue damage and infections, </a:t>
            </a:r>
          </a:p>
          <a:p>
            <a:pPr>
              <a:buNone/>
            </a:pPr>
            <a:r>
              <a:rPr lang="en-US" sz="3300" dirty="0">
                <a:solidFill>
                  <a:schemeClr val="bg1"/>
                </a:solidFill>
              </a:rPr>
              <a:t> </a:t>
            </a:r>
            <a:r>
              <a:rPr lang="en-US" sz="3300" dirty="0" smtClean="0">
                <a:solidFill>
                  <a:schemeClr val="bg1"/>
                </a:solidFill>
              </a:rPr>
              <a:t> </a:t>
            </a:r>
          </a:p>
          <a:p>
            <a:pPr>
              <a:buNone/>
            </a:pPr>
            <a:r>
              <a:rPr lang="en-US" sz="3300" dirty="0">
                <a:solidFill>
                  <a:schemeClr val="bg1"/>
                </a:solidFill>
              </a:rPr>
              <a:t> </a:t>
            </a:r>
            <a:r>
              <a:rPr lang="en-US" sz="3300" dirty="0" smtClean="0">
                <a:solidFill>
                  <a:schemeClr val="bg1"/>
                </a:solidFill>
              </a:rPr>
              <a:t>  It easily cuts out of the bone if a heavy traction weight is applied, Most commonly used in upper limb </a:t>
            </a:r>
            <a:r>
              <a:rPr lang="en-US" sz="3300" dirty="0" err="1" smtClean="0">
                <a:solidFill>
                  <a:schemeClr val="bg1"/>
                </a:solidFill>
              </a:rPr>
              <a:t>eg</a:t>
            </a:r>
            <a:r>
              <a:rPr lang="en-US" sz="3300" dirty="0" smtClean="0">
                <a:solidFill>
                  <a:schemeClr val="bg1"/>
                </a:solidFill>
              </a:rPr>
              <a:t>. Olecranon trac</a:t>
            </a:r>
            <a:r>
              <a:rPr lang="en-US" sz="3200" dirty="0" smtClean="0">
                <a:solidFill>
                  <a:schemeClr val="bg1"/>
                </a:solidFill>
              </a:rPr>
              <a:t>tion </a:t>
            </a:r>
          </a:p>
          <a:p>
            <a:endParaRPr lang="en-US" sz="3200" dirty="0"/>
          </a:p>
        </p:txBody>
      </p:sp>
      <p:sp>
        <p:nvSpPr>
          <p:cNvPr id="56322" name="AutoShape 2" descr="Image result for k-wire">
            <a:hlinkClick r:id="rId2"/>
          </p:cNvPr>
          <p:cNvSpPr>
            <a:spLocks noChangeAspect="1" noChangeArrowheads="1"/>
          </p:cNvSpPr>
          <p:nvPr/>
        </p:nvSpPr>
        <p:spPr bwMode="auto">
          <a:xfrm>
            <a:off x="450935" y="404664"/>
            <a:ext cx="4441739" cy="1611460"/>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 name="Picture 5" descr="185.101-k-wire-smooth-with-trocar-tip-both-end.jpg"/>
          <p:cNvPicPr>
            <a:picLocks noChangeAspect="1"/>
          </p:cNvPicPr>
          <p:nvPr/>
        </p:nvPicPr>
        <p:blipFill>
          <a:blip r:embed="rId3"/>
          <a:stretch>
            <a:fillRect/>
          </a:stretch>
        </p:blipFill>
        <p:spPr>
          <a:xfrm>
            <a:off x="5643570" y="1328749"/>
            <a:ext cx="2714612" cy="2171689"/>
          </a:xfrm>
          <a:prstGeom prst="rect">
            <a:avLst/>
          </a:prstGeom>
        </p:spPr>
      </p:pic>
      <p:pic>
        <p:nvPicPr>
          <p:cNvPr id="56323" name="Picture 3"/>
          <p:cNvPicPr>
            <a:picLocks noChangeAspect="1" noChangeArrowheads="1"/>
          </p:cNvPicPr>
          <p:nvPr/>
        </p:nvPicPr>
        <p:blipFill>
          <a:blip r:embed="rId4" cstate="print"/>
          <a:srcRect l="24883" t="7863" r="26985" b="1221"/>
          <a:stretch>
            <a:fillRect/>
          </a:stretch>
        </p:blipFill>
        <p:spPr bwMode="auto">
          <a:xfrm rot="5400000">
            <a:off x="5572132" y="4143380"/>
            <a:ext cx="2286016" cy="2428892"/>
          </a:xfrm>
          <a:prstGeom prst="rect">
            <a:avLst/>
          </a:prstGeom>
          <a:noFill/>
          <a:ln w="9525">
            <a:noFill/>
            <a:miter lim="800000"/>
            <a:headEnd/>
            <a:tailEnd/>
          </a:ln>
          <a:effectLst/>
        </p:spPr>
      </p:pic>
    </p:spTree>
    <p:extLst>
      <p:ext uri="{BB962C8B-B14F-4D97-AF65-F5344CB8AC3E}">
        <p14:creationId xmlns:p14="http://schemas.microsoft.com/office/powerpoint/2010/main" xmlns="" val="4222390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85794"/>
            <a:ext cx="8286808" cy="5857916"/>
          </a:xfrm>
        </p:spPr>
        <p:txBody>
          <a:bodyPr>
            <a:normAutofit/>
          </a:bodyPr>
          <a:lstStyle/>
          <a:p>
            <a:r>
              <a:rPr lang="en-US" sz="4800" b="1" dirty="0" smtClean="0">
                <a:solidFill>
                  <a:schemeClr val="bg1"/>
                </a:solidFill>
              </a:rPr>
              <a:t>SITES</a:t>
            </a:r>
          </a:p>
          <a:p>
            <a:pPr lvl="1"/>
            <a:r>
              <a:rPr lang="en-US" sz="3600" dirty="0" smtClean="0">
                <a:solidFill>
                  <a:schemeClr val="bg1"/>
                </a:solidFill>
              </a:rPr>
              <a:t>Olecranon</a:t>
            </a:r>
          </a:p>
          <a:p>
            <a:pPr lvl="1"/>
            <a:r>
              <a:rPr lang="en-US" sz="3600" dirty="0" smtClean="0">
                <a:solidFill>
                  <a:schemeClr val="bg1"/>
                </a:solidFill>
              </a:rPr>
              <a:t>Metacarpal</a:t>
            </a:r>
          </a:p>
          <a:p>
            <a:pPr lvl="1"/>
            <a:r>
              <a:rPr lang="en-US" sz="3600" dirty="0" smtClean="0">
                <a:solidFill>
                  <a:schemeClr val="bg1"/>
                </a:solidFill>
              </a:rPr>
              <a:t>Upper end femur </a:t>
            </a:r>
          </a:p>
          <a:p>
            <a:pPr lvl="1"/>
            <a:r>
              <a:rPr lang="en-US" sz="3600" dirty="0" smtClean="0">
                <a:solidFill>
                  <a:schemeClr val="bg1"/>
                </a:solidFill>
              </a:rPr>
              <a:t>Lower end of femur</a:t>
            </a:r>
          </a:p>
          <a:p>
            <a:pPr lvl="1"/>
            <a:r>
              <a:rPr lang="en-US" sz="3600" dirty="0" smtClean="0">
                <a:solidFill>
                  <a:schemeClr val="bg1"/>
                </a:solidFill>
              </a:rPr>
              <a:t>Upper end of tibia</a:t>
            </a:r>
          </a:p>
          <a:p>
            <a:pPr lvl="1"/>
            <a:r>
              <a:rPr lang="en-US" sz="3600" dirty="0" smtClean="0">
                <a:solidFill>
                  <a:schemeClr val="bg1"/>
                </a:solidFill>
              </a:rPr>
              <a:t>Lower end of tibia</a:t>
            </a:r>
          </a:p>
          <a:p>
            <a:pPr lvl="1"/>
            <a:r>
              <a:rPr lang="en-US" sz="3600" dirty="0" err="1" smtClean="0">
                <a:solidFill>
                  <a:schemeClr val="bg1"/>
                </a:solidFill>
              </a:rPr>
              <a:t>Calcaneum</a:t>
            </a:r>
            <a:endParaRPr lang="en-US" sz="3600" dirty="0" smtClean="0">
              <a:solidFill>
                <a:schemeClr val="bg1"/>
              </a:solidFill>
            </a:endParaRPr>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AutoShape 6" descr="Image result for denhams pin">
            <a:hlinkClick r:id="rId2"/>
          </p:cNvPr>
          <p:cNvSpPr>
            <a:spLocks noChangeAspect="1" noChangeArrowheads="1"/>
          </p:cNvSpPr>
          <p:nvPr/>
        </p:nvSpPr>
        <p:spPr bwMode="auto">
          <a:xfrm>
            <a:off x="53975" y="-1371600"/>
            <a:ext cx="4762500" cy="28575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8680" name="AutoShape 8" descr="Image result for denhams pin">
            <a:hlinkClick r:id="rId2"/>
          </p:cNvPr>
          <p:cNvSpPr>
            <a:spLocks noChangeAspect="1" noChangeArrowheads="1"/>
          </p:cNvSpPr>
          <p:nvPr/>
        </p:nvSpPr>
        <p:spPr bwMode="auto">
          <a:xfrm>
            <a:off x="53975" y="-1371600"/>
            <a:ext cx="4762500" cy="28575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8682" name="AutoShape 10" descr="Image result for denhams pin">
            <a:hlinkClick r:id="rId3"/>
          </p:cNvPr>
          <p:cNvSpPr>
            <a:spLocks noChangeAspect="1" noChangeArrowheads="1"/>
          </p:cNvSpPr>
          <p:nvPr/>
        </p:nvSpPr>
        <p:spPr bwMode="auto">
          <a:xfrm>
            <a:off x="53975" y="-1371600"/>
            <a:ext cx="4762500" cy="28575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2" name="Title 11"/>
          <p:cNvSpPr>
            <a:spLocks noGrp="1"/>
          </p:cNvSpPr>
          <p:nvPr>
            <p:ph type="title"/>
          </p:nvPr>
        </p:nvSpPr>
        <p:spPr>
          <a:xfrm>
            <a:off x="457200" y="153128"/>
            <a:ext cx="3257544" cy="846980"/>
          </a:xfrm>
        </p:spPr>
        <p:txBody>
          <a:bodyPr/>
          <a:lstStyle/>
          <a:p>
            <a:r>
              <a:rPr lang="en-IN" dirty="0" err="1" smtClean="0">
                <a:solidFill>
                  <a:schemeClr val="bg1"/>
                </a:solidFill>
              </a:rPr>
              <a:t>OlECRANON</a:t>
            </a:r>
            <a:r>
              <a:rPr lang="en-IN" dirty="0" smtClean="0">
                <a:solidFill>
                  <a:schemeClr val="bg1"/>
                </a:solidFill>
              </a:rPr>
              <a:t> </a:t>
            </a:r>
            <a:endParaRPr lang="en-IN" dirty="0">
              <a:solidFill>
                <a:schemeClr val="bg1"/>
              </a:solidFill>
            </a:endParaRPr>
          </a:p>
        </p:txBody>
      </p:sp>
      <p:pic>
        <p:nvPicPr>
          <p:cNvPr id="13" name="Picture 12" descr="20160828_195845.jpg"/>
          <p:cNvPicPr>
            <a:picLocks noChangeAspect="1"/>
          </p:cNvPicPr>
          <p:nvPr/>
        </p:nvPicPr>
        <p:blipFill>
          <a:blip r:embed="rId4" cstate="print"/>
          <a:srcRect l="15625" t="-2174" r="40353"/>
          <a:stretch>
            <a:fillRect/>
          </a:stretch>
        </p:blipFill>
        <p:spPr>
          <a:xfrm rot="5400000">
            <a:off x="6179332" y="464332"/>
            <a:ext cx="2571768" cy="3357568"/>
          </a:xfrm>
          <a:prstGeom prst="rect">
            <a:avLst/>
          </a:prstGeom>
        </p:spPr>
      </p:pic>
      <p:sp>
        <p:nvSpPr>
          <p:cNvPr id="14" name="TextBox 13"/>
          <p:cNvSpPr txBox="1"/>
          <p:nvPr/>
        </p:nvSpPr>
        <p:spPr>
          <a:xfrm>
            <a:off x="428596" y="1214422"/>
            <a:ext cx="4643470" cy="4431983"/>
          </a:xfrm>
          <a:prstGeom prst="rect">
            <a:avLst/>
          </a:prstGeom>
          <a:noFill/>
        </p:spPr>
        <p:txBody>
          <a:bodyPr wrap="square" rtlCol="0">
            <a:spAutoFit/>
          </a:bodyPr>
          <a:lstStyle/>
          <a:p>
            <a:pPr>
              <a:buClr>
                <a:srgbClr val="FFFF00"/>
              </a:buClr>
              <a:buFont typeface="Arial" pitchFamily="34" charset="0"/>
              <a:buChar char="•"/>
            </a:pPr>
            <a:r>
              <a:rPr lang="en-IN" sz="2400" dirty="0" smtClean="0">
                <a:solidFill>
                  <a:srgbClr val="FFFF00"/>
                </a:solidFill>
              </a:rPr>
              <a:t> </a:t>
            </a:r>
            <a:r>
              <a:rPr lang="en-IN" sz="2400" dirty="0" smtClean="0">
                <a:solidFill>
                  <a:schemeClr val="bg1"/>
                </a:solidFill>
              </a:rPr>
              <a:t>ENTRY - Just deep to the subcutaneous border of the upper end of the ulna,3 cm distal to the tip of the </a:t>
            </a:r>
            <a:r>
              <a:rPr lang="en-IN" sz="2400" dirty="0" err="1" smtClean="0">
                <a:solidFill>
                  <a:schemeClr val="bg1"/>
                </a:solidFill>
              </a:rPr>
              <a:t>olecranon</a:t>
            </a:r>
            <a:r>
              <a:rPr lang="en-IN" sz="2400" dirty="0" smtClean="0">
                <a:solidFill>
                  <a:schemeClr val="bg1"/>
                </a:solidFill>
              </a:rPr>
              <a:t>.</a:t>
            </a:r>
          </a:p>
          <a:p>
            <a:pPr>
              <a:buClr>
                <a:srgbClr val="FFFF00"/>
              </a:buClr>
              <a:buFont typeface="Arial" pitchFamily="34" charset="0"/>
              <a:buChar char="•"/>
            </a:pPr>
            <a:endParaRPr lang="en-IN" sz="2400" dirty="0" smtClean="0">
              <a:solidFill>
                <a:schemeClr val="bg1"/>
              </a:solidFill>
            </a:endParaRPr>
          </a:p>
          <a:p>
            <a:pPr>
              <a:buClr>
                <a:srgbClr val="FFFF00"/>
              </a:buClr>
              <a:buFont typeface="Arial" pitchFamily="34" charset="0"/>
              <a:buChar char="•"/>
            </a:pPr>
            <a:r>
              <a:rPr lang="en-IN" sz="2400" dirty="0" smtClean="0">
                <a:solidFill>
                  <a:schemeClr val="bg1"/>
                </a:solidFill>
              </a:rPr>
              <a:t> This avoids the joint.</a:t>
            </a:r>
          </a:p>
          <a:p>
            <a:pPr>
              <a:buClr>
                <a:srgbClr val="FFFF00"/>
              </a:buClr>
              <a:buFont typeface="Arial" pitchFamily="34" charset="0"/>
              <a:buChar char="•"/>
            </a:pPr>
            <a:endParaRPr lang="en-IN" sz="2400" dirty="0" smtClean="0">
              <a:solidFill>
                <a:schemeClr val="bg1"/>
              </a:solidFill>
            </a:endParaRPr>
          </a:p>
          <a:p>
            <a:pPr>
              <a:buClr>
                <a:srgbClr val="FFFF00"/>
              </a:buClr>
              <a:buFont typeface="Arial" pitchFamily="34" charset="0"/>
              <a:buChar char="•"/>
            </a:pPr>
            <a:r>
              <a:rPr lang="en-IN" sz="2400" dirty="0" smtClean="0">
                <a:solidFill>
                  <a:schemeClr val="bg1"/>
                </a:solidFill>
              </a:rPr>
              <a:t> DIRECTION - MEDIAL to LATERAL</a:t>
            </a:r>
          </a:p>
          <a:p>
            <a:pPr>
              <a:buClr>
                <a:srgbClr val="FFFF00"/>
              </a:buClr>
              <a:buFont typeface="Arial" pitchFamily="34" charset="0"/>
              <a:buChar char="•"/>
            </a:pPr>
            <a:endParaRPr lang="en-IN" sz="2400" dirty="0" smtClean="0">
              <a:solidFill>
                <a:schemeClr val="bg1"/>
              </a:solidFill>
            </a:endParaRPr>
          </a:p>
          <a:p>
            <a:pPr>
              <a:buClr>
                <a:srgbClr val="FFFF00"/>
              </a:buClr>
              <a:buFont typeface="Arial" pitchFamily="34" charset="0"/>
              <a:buChar char="•"/>
            </a:pPr>
            <a:r>
              <a:rPr lang="en-IN" sz="2400" dirty="0" smtClean="0">
                <a:solidFill>
                  <a:schemeClr val="bg1"/>
                </a:solidFill>
              </a:rPr>
              <a:t> CARE – ULNAR NERVE</a:t>
            </a:r>
          </a:p>
          <a:p>
            <a:endParaRPr lang="en-IN" dirty="0"/>
          </a:p>
        </p:txBody>
      </p:sp>
      <p:cxnSp>
        <p:nvCxnSpPr>
          <p:cNvPr id="15" name="Straight Arrow Connector 14"/>
          <p:cNvCxnSpPr/>
          <p:nvPr/>
        </p:nvCxnSpPr>
        <p:spPr>
          <a:xfrm>
            <a:off x="3714744" y="857232"/>
            <a:ext cx="3071834" cy="1643074"/>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28"/>
            <a:ext cx="4900618" cy="714380"/>
          </a:xfrm>
        </p:spPr>
        <p:txBody>
          <a:bodyPr>
            <a:noAutofit/>
          </a:bodyPr>
          <a:lstStyle/>
          <a:p>
            <a:r>
              <a:rPr lang="en-IN" sz="5400" dirty="0" smtClean="0">
                <a:solidFill>
                  <a:schemeClr val="bg1"/>
                </a:solidFill>
              </a:rPr>
              <a:t>METACARPELS</a:t>
            </a:r>
            <a:endParaRPr lang="en-IN" sz="5400" dirty="0">
              <a:solidFill>
                <a:schemeClr val="bg1"/>
              </a:solidFill>
            </a:endParaRPr>
          </a:p>
        </p:txBody>
      </p:sp>
      <p:pic>
        <p:nvPicPr>
          <p:cNvPr id="5" name="Picture 4" descr="20160828_195901.jpg"/>
          <p:cNvPicPr>
            <a:picLocks noChangeAspect="1"/>
          </p:cNvPicPr>
          <p:nvPr/>
        </p:nvPicPr>
        <p:blipFill>
          <a:blip r:embed="rId2" cstate="print"/>
          <a:srcRect l="3906" t="26389" r="39844"/>
          <a:stretch>
            <a:fillRect/>
          </a:stretch>
        </p:blipFill>
        <p:spPr>
          <a:xfrm rot="5400000">
            <a:off x="5320077" y="1537915"/>
            <a:ext cx="4076010" cy="3000396"/>
          </a:xfrm>
          <a:prstGeom prst="rect">
            <a:avLst/>
          </a:prstGeom>
        </p:spPr>
      </p:pic>
      <p:sp>
        <p:nvSpPr>
          <p:cNvPr id="8" name="TextBox 7"/>
          <p:cNvSpPr txBox="1"/>
          <p:nvPr/>
        </p:nvSpPr>
        <p:spPr>
          <a:xfrm>
            <a:off x="285720" y="1357298"/>
            <a:ext cx="5214974" cy="5016758"/>
          </a:xfrm>
          <a:prstGeom prst="rect">
            <a:avLst/>
          </a:prstGeom>
          <a:noFill/>
        </p:spPr>
        <p:txBody>
          <a:bodyPr wrap="square" rtlCol="0">
            <a:spAutoFit/>
          </a:bodyPr>
          <a:lstStyle/>
          <a:p>
            <a:r>
              <a:rPr lang="en-IN" sz="3200" dirty="0" smtClean="0">
                <a:solidFill>
                  <a:schemeClr val="bg1"/>
                </a:solidFill>
              </a:rPr>
              <a:t>ENTRY – 2.0-2.5 cm proximal to the distal end of the second metacarpal. </a:t>
            </a:r>
          </a:p>
          <a:p>
            <a:endParaRPr lang="en-IN" sz="3200" dirty="0" smtClean="0">
              <a:solidFill>
                <a:schemeClr val="bg1"/>
              </a:solidFill>
            </a:endParaRPr>
          </a:p>
          <a:p>
            <a:r>
              <a:rPr lang="en-IN" sz="3200" dirty="0" smtClean="0">
                <a:solidFill>
                  <a:schemeClr val="bg1"/>
                </a:solidFill>
              </a:rPr>
              <a:t>The wire traverses the second and third metacarpals  transversely  at right angle to the longitudinal axis of the RADIUS </a:t>
            </a:r>
            <a:endParaRPr lang="en-IN" sz="3200" dirty="0">
              <a:solidFill>
                <a:schemeClr val="bg1"/>
              </a:solidFill>
            </a:endParaRPr>
          </a:p>
        </p:txBody>
      </p:sp>
      <p:cxnSp>
        <p:nvCxnSpPr>
          <p:cNvPr id="9" name="Straight Arrow Connector 8"/>
          <p:cNvCxnSpPr/>
          <p:nvPr/>
        </p:nvCxnSpPr>
        <p:spPr>
          <a:xfrm>
            <a:off x="4572000" y="857232"/>
            <a:ext cx="2671810" cy="1648212"/>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186766" cy="5582432"/>
          </a:xfrm>
        </p:spPr>
        <p:txBody>
          <a:bodyPr>
            <a:normAutofit/>
          </a:bodyPr>
          <a:lstStyle/>
          <a:p>
            <a:pPr algn="ctr"/>
            <a:r>
              <a:rPr lang="en-IN" sz="9600" b="1" dirty="0" smtClean="0">
                <a:solidFill>
                  <a:schemeClr val="bg1"/>
                </a:solidFill>
              </a:rPr>
              <a:t>Traction Technique</a:t>
            </a:r>
            <a:br>
              <a:rPr lang="en-IN" sz="9600" b="1" dirty="0" smtClean="0">
                <a:solidFill>
                  <a:schemeClr val="bg1"/>
                </a:solidFill>
              </a:rPr>
            </a:br>
            <a:endParaRPr lang="en-IN" sz="9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214290"/>
            <a:ext cx="5900750" cy="775542"/>
          </a:xfrm>
        </p:spPr>
        <p:txBody>
          <a:bodyPr>
            <a:normAutofit fontScale="90000"/>
          </a:bodyPr>
          <a:lstStyle/>
          <a:p>
            <a:r>
              <a:rPr lang="en-IN" dirty="0" smtClean="0">
                <a:solidFill>
                  <a:schemeClr val="bg1"/>
                </a:solidFill>
              </a:rPr>
              <a:t>UPPER END OF FEMUR</a:t>
            </a:r>
            <a:endParaRPr lang="en-IN" dirty="0">
              <a:solidFill>
                <a:schemeClr val="bg1"/>
              </a:solidFill>
            </a:endParaRPr>
          </a:p>
        </p:txBody>
      </p:sp>
      <p:pic>
        <p:nvPicPr>
          <p:cNvPr id="5" name="Picture 4" descr="20160828_195906.jpg"/>
          <p:cNvPicPr>
            <a:picLocks noChangeAspect="1"/>
          </p:cNvPicPr>
          <p:nvPr/>
        </p:nvPicPr>
        <p:blipFill>
          <a:blip r:embed="rId3" cstate="print"/>
          <a:srcRect l="24219" t="23611" r="46093" b="12500"/>
          <a:stretch>
            <a:fillRect/>
          </a:stretch>
        </p:blipFill>
        <p:spPr>
          <a:xfrm rot="5400000">
            <a:off x="6193332" y="1379040"/>
            <a:ext cx="1829434" cy="2214578"/>
          </a:xfrm>
          <a:prstGeom prst="rect">
            <a:avLst/>
          </a:prstGeom>
        </p:spPr>
      </p:pic>
      <p:sp>
        <p:nvSpPr>
          <p:cNvPr id="6" name="TextBox 5"/>
          <p:cNvSpPr txBox="1"/>
          <p:nvPr/>
        </p:nvSpPr>
        <p:spPr>
          <a:xfrm>
            <a:off x="357158" y="1214422"/>
            <a:ext cx="5143536" cy="5016758"/>
          </a:xfrm>
          <a:prstGeom prst="rect">
            <a:avLst/>
          </a:prstGeom>
          <a:noFill/>
        </p:spPr>
        <p:txBody>
          <a:bodyPr wrap="square" rtlCol="0">
            <a:spAutoFit/>
          </a:bodyPr>
          <a:lstStyle/>
          <a:p>
            <a:r>
              <a:rPr lang="en-IN" sz="3200" dirty="0" smtClean="0">
                <a:solidFill>
                  <a:schemeClr val="bg1"/>
                </a:solidFill>
              </a:rPr>
              <a:t>ENTRY – lateral surface of femur 2.5 cm below the most prominent part of the </a:t>
            </a:r>
            <a:r>
              <a:rPr lang="en-IN" sz="3200" dirty="0" err="1" smtClean="0">
                <a:solidFill>
                  <a:schemeClr val="bg1"/>
                </a:solidFill>
              </a:rPr>
              <a:t>trochanter</a:t>
            </a:r>
            <a:r>
              <a:rPr lang="en-IN" sz="3200" dirty="0" smtClean="0">
                <a:solidFill>
                  <a:schemeClr val="bg1"/>
                </a:solidFill>
              </a:rPr>
              <a:t>, mid-way between the anterior and posterior surface of the femur</a:t>
            </a:r>
          </a:p>
          <a:p>
            <a:endParaRPr lang="en-IN" sz="3200" dirty="0" smtClean="0">
              <a:solidFill>
                <a:schemeClr val="bg1"/>
              </a:solidFill>
            </a:endParaRPr>
          </a:p>
          <a:p>
            <a:r>
              <a:rPr lang="en-IN" sz="3200" dirty="0" smtClean="0">
                <a:solidFill>
                  <a:schemeClr val="bg1"/>
                </a:solidFill>
              </a:rPr>
              <a:t>HIP SOCIETY SCREW is used. </a:t>
            </a:r>
            <a:endParaRPr lang="en-IN" sz="3200" dirty="0">
              <a:solidFill>
                <a:schemeClr val="bg1"/>
              </a:solidFill>
            </a:endParaRPr>
          </a:p>
        </p:txBody>
      </p:sp>
      <p:pic>
        <p:nvPicPr>
          <p:cNvPr id="7" name="Picture 6" descr="specialscrews1(1).jpg"/>
          <p:cNvPicPr>
            <a:picLocks noChangeAspect="1"/>
          </p:cNvPicPr>
          <p:nvPr/>
        </p:nvPicPr>
        <p:blipFill>
          <a:blip r:embed="rId4"/>
          <a:srcRect l="5000" t="-2500" r="75714" b="1250"/>
          <a:stretch>
            <a:fillRect/>
          </a:stretch>
        </p:blipFill>
        <p:spPr>
          <a:xfrm rot="5400000">
            <a:off x="6929453" y="4643447"/>
            <a:ext cx="1000131" cy="3000393"/>
          </a:xfrm>
          <a:prstGeom prst="rect">
            <a:avLst/>
          </a:prstGeom>
        </p:spPr>
      </p:pic>
      <p:cxnSp>
        <p:nvCxnSpPr>
          <p:cNvPr id="8" name="Straight Arrow Connector 7"/>
          <p:cNvCxnSpPr/>
          <p:nvPr/>
        </p:nvCxnSpPr>
        <p:spPr>
          <a:xfrm>
            <a:off x="4857752" y="857232"/>
            <a:ext cx="1857388" cy="1571636"/>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625" name="Object 1024"/>
          <p:cNvGraphicFramePr>
            <a:graphicFrameLocks noChangeAspect="1"/>
          </p:cNvGraphicFramePr>
          <p:nvPr/>
        </p:nvGraphicFramePr>
        <p:xfrm>
          <a:off x="5942064" y="3500438"/>
          <a:ext cx="2956262" cy="2051654"/>
        </p:xfrm>
        <a:graphic>
          <a:graphicData uri="http://schemas.openxmlformats.org/presentationml/2006/ole">
            <p:oleObj spid="_x0000_s26631" name="Image" r:id="rId5" imgW="5434921" imgH="3771429"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
            <a:ext cx="6043626" cy="775542"/>
          </a:xfrm>
        </p:spPr>
        <p:txBody>
          <a:bodyPr>
            <a:normAutofit fontScale="90000"/>
          </a:bodyPr>
          <a:lstStyle/>
          <a:p>
            <a:r>
              <a:rPr lang="en-IN" dirty="0" smtClean="0">
                <a:solidFill>
                  <a:schemeClr val="bg1"/>
                </a:solidFill>
              </a:rPr>
              <a:t>LOWER END OF FEMUR</a:t>
            </a:r>
            <a:endParaRPr lang="en-IN" dirty="0">
              <a:solidFill>
                <a:schemeClr val="bg1"/>
              </a:solidFill>
            </a:endParaRPr>
          </a:p>
        </p:txBody>
      </p:sp>
      <p:pic>
        <p:nvPicPr>
          <p:cNvPr id="5" name="Picture 4" descr="20160828_195925.jpg"/>
          <p:cNvPicPr>
            <a:picLocks noChangeAspect="1"/>
          </p:cNvPicPr>
          <p:nvPr/>
        </p:nvPicPr>
        <p:blipFill>
          <a:blip r:embed="rId2" cstate="print"/>
          <a:srcRect l="13281" t="2778" r="44531" b="8333"/>
          <a:stretch>
            <a:fillRect/>
          </a:stretch>
        </p:blipFill>
        <p:spPr>
          <a:xfrm rot="5400000">
            <a:off x="5441162" y="631012"/>
            <a:ext cx="3214710" cy="3810027"/>
          </a:xfrm>
          <a:prstGeom prst="rect">
            <a:avLst/>
          </a:prstGeom>
        </p:spPr>
      </p:pic>
      <p:sp>
        <p:nvSpPr>
          <p:cNvPr id="7" name="TextBox 6"/>
          <p:cNvSpPr txBox="1"/>
          <p:nvPr/>
        </p:nvSpPr>
        <p:spPr>
          <a:xfrm>
            <a:off x="357158" y="642918"/>
            <a:ext cx="4643470" cy="6617196"/>
          </a:xfrm>
          <a:prstGeom prst="rect">
            <a:avLst/>
          </a:prstGeom>
          <a:noFill/>
        </p:spPr>
        <p:txBody>
          <a:bodyPr wrap="square" rtlCol="0">
            <a:spAutoFit/>
          </a:bodyPr>
          <a:lstStyle/>
          <a:p>
            <a:r>
              <a:rPr lang="en-IN" sz="2400" dirty="0" smtClean="0">
                <a:solidFill>
                  <a:schemeClr val="bg1"/>
                </a:solidFill>
              </a:rPr>
              <a:t>ENTRY – </a:t>
            </a:r>
            <a:r>
              <a:rPr lang="en-IN" sz="2000" dirty="0" smtClean="0">
                <a:solidFill>
                  <a:schemeClr val="bg1"/>
                </a:solidFill>
              </a:rPr>
              <a:t>The point at which line from before backwards at the level of the upper pole of the patella  and the second line from below upwards ant. to the head of the fibula  meet.</a:t>
            </a:r>
          </a:p>
          <a:p>
            <a:r>
              <a:rPr lang="en-IN" sz="2000" dirty="0" smtClean="0">
                <a:solidFill>
                  <a:schemeClr val="bg1"/>
                </a:solidFill>
              </a:rPr>
              <a:t>                                   OR</a:t>
            </a:r>
          </a:p>
          <a:p>
            <a:r>
              <a:rPr lang="en-IN" sz="2000" dirty="0" smtClean="0">
                <a:solidFill>
                  <a:schemeClr val="bg1"/>
                </a:solidFill>
              </a:rPr>
              <a:t>Just proximal to the upper limit of the lateral </a:t>
            </a:r>
            <a:r>
              <a:rPr lang="en-IN" sz="2000" dirty="0" err="1" smtClean="0">
                <a:solidFill>
                  <a:schemeClr val="bg1"/>
                </a:solidFill>
              </a:rPr>
              <a:t>condyle</a:t>
            </a:r>
            <a:r>
              <a:rPr lang="en-IN" sz="2000" dirty="0" smtClean="0">
                <a:solidFill>
                  <a:schemeClr val="bg1"/>
                </a:solidFill>
              </a:rPr>
              <a:t>. In an </a:t>
            </a:r>
            <a:r>
              <a:rPr lang="en-IN" sz="2000" dirty="0" err="1" smtClean="0">
                <a:solidFill>
                  <a:schemeClr val="bg1"/>
                </a:solidFill>
              </a:rPr>
              <a:t>avg</a:t>
            </a:r>
            <a:r>
              <a:rPr lang="en-IN" sz="2000" dirty="0" smtClean="0">
                <a:solidFill>
                  <a:schemeClr val="bg1"/>
                </a:solidFill>
              </a:rPr>
              <a:t> adult this point is 3.0 cm proximal to the articulation between the lateral femoral </a:t>
            </a:r>
            <a:r>
              <a:rPr lang="en-IN" sz="2000" dirty="0" err="1" smtClean="0">
                <a:solidFill>
                  <a:schemeClr val="bg1"/>
                </a:solidFill>
              </a:rPr>
              <a:t>condyle</a:t>
            </a:r>
            <a:r>
              <a:rPr lang="en-IN" sz="2000" dirty="0" smtClean="0">
                <a:solidFill>
                  <a:schemeClr val="bg1"/>
                </a:solidFill>
              </a:rPr>
              <a:t> and the lateral </a:t>
            </a:r>
            <a:r>
              <a:rPr lang="en-IN" sz="2000" dirty="0" err="1" smtClean="0">
                <a:solidFill>
                  <a:schemeClr val="bg1"/>
                </a:solidFill>
              </a:rPr>
              <a:t>tibial</a:t>
            </a:r>
            <a:r>
              <a:rPr lang="en-IN" sz="2000" dirty="0" smtClean="0">
                <a:solidFill>
                  <a:schemeClr val="bg1"/>
                </a:solidFill>
              </a:rPr>
              <a:t> plateau.</a:t>
            </a:r>
          </a:p>
          <a:p>
            <a:r>
              <a:rPr lang="en-IN" sz="2000" dirty="0" smtClean="0">
                <a:solidFill>
                  <a:schemeClr val="bg1"/>
                </a:solidFill>
              </a:rPr>
              <a:t>                                OR</a:t>
            </a:r>
          </a:p>
          <a:p>
            <a:r>
              <a:rPr lang="en-IN" sz="2000" dirty="0" smtClean="0">
                <a:solidFill>
                  <a:schemeClr val="bg1"/>
                </a:solidFill>
              </a:rPr>
              <a:t>2cm anterior and 2cm proximal to the Adductor tubercle.</a:t>
            </a:r>
          </a:p>
          <a:p>
            <a:endParaRPr lang="en-IN" sz="2400" dirty="0" smtClean="0">
              <a:solidFill>
                <a:schemeClr val="bg1"/>
              </a:solidFill>
            </a:endParaRPr>
          </a:p>
          <a:p>
            <a:r>
              <a:rPr lang="en-IN" sz="2400" dirty="0" smtClean="0">
                <a:solidFill>
                  <a:schemeClr val="bg1"/>
                </a:solidFill>
              </a:rPr>
              <a:t>DIRECTION - Medial to lateral</a:t>
            </a:r>
          </a:p>
          <a:p>
            <a:endParaRPr lang="en-IN" sz="2400" dirty="0" smtClean="0">
              <a:solidFill>
                <a:schemeClr val="bg1"/>
              </a:solidFill>
            </a:endParaRPr>
          </a:p>
          <a:p>
            <a:r>
              <a:rPr lang="en-IN" sz="2400" dirty="0" smtClean="0">
                <a:solidFill>
                  <a:schemeClr val="bg1"/>
                </a:solidFill>
              </a:rPr>
              <a:t>CARE – </a:t>
            </a:r>
            <a:r>
              <a:rPr lang="en-IN" sz="2000" dirty="0" smtClean="0">
                <a:solidFill>
                  <a:schemeClr val="bg1"/>
                </a:solidFill>
              </a:rPr>
              <a:t>Avoid knee joint</a:t>
            </a:r>
          </a:p>
          <a:p>
            <a:r>
              <a:rPr lang="en-IN" sz="2000" dirty="0" smtClean="0">
                <a:solidFill>
                  <a:schemeClr val="bg1"/>
                </a:solidFill>
              </a:rPr>
              <a:t>                 Avoid </a:t>
            </a:r>
            <a:r>
              <a:rPr lang="en-IN" sz="2000" dirty="0" err="1" smtClean="0">
                <a:solidFill>
                  <a:schemeClr val="bg1"/>
                </a:solidFill>
              </a:rPr>
              <a:t>neuro</a:t>
            </a:r>
            <a:r>
              <a:rPr lang="en-IN" sz="2000" dirty="0" smtClean="0">
                <a:solidFill>
                  <a:schemeClr val="bg1"/>
                </a:solidFill>
              </a:rPr>
              <a:t> vascular bundle </a:t>
            </a:r>
          </a:p>
          <a:p>
            <a:endParaRPr lang="en-IN" sz="2400" dirty="0" smtClean="0"/>
          </a:p>
        </p:txBody>
      </p:sp>
      <p:cxnSp>
        <p:nvCxnSpPr>
          <p:cNvPr id="8" name="Straight Arrow Connector 7"/>
          <p:cNvCxnSpPr/>
          <p:nvPr/>
        </p:nvCxnSpPr>
        <p:spPr>
          <a:xfrm>
            <a:off x="5000628" y="642918"/>
            <a:ext cx="1714512" cy="1357322"/>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000628" y="4572008"/>
            <a:ext cx="4143372" cy="1477328"/>
          </a:xfrm>
          <a:prstGeom prst="rect">
            <a:avLst/>
          </a:prstGeom>
        </p:spPr>
        <p:txBody>
          <a:bodyPr wrap="square">
            <a:spAutoFit/>
          </a:bodyPr>
          <a:lstStyle/>
          <a:p>
            <a:r>
              <a:rPr lang="en-IN" dirty="0" smtClean="0">
                <a:solidFill>
                  <a:srgbClr val="FFFF00"/>
                </a:solidFill>
              </a:rPr>
              <a:t>REMOVE THE ST PIN BY TWO WEEKS AND REPLACE IT BY ST PIN IN UPPER END OF TIBIA BECAUSE IT CAN LEAD TO STIFFNESS IN KNEE JOINT DUE TO PROLONGED TRACTION.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44" y="71414"/>
            <a:ext cx="5400684" cy="846980"/>
          </a:xfrm>
        </p:spPr>
        <p:txBody>
          <a:bodyPr/>
          <a:lstStyle/>
          <a:p>
            <a:r>
              <a:rPr lang="en-IN" dirty="0" smtClean="0">
                <a:solidFill>
                  <a:schemeClr val="bg1"/>
                </a:solidFill>
              </a:rPr>
              <a:t>UPPER END OF TIBIA</a:t>
            </a:r>
            <a:endParaRPr lang="en-IN" dirty="0">
              <a:solidFill>
                <a:schemeClr val="bg1"/>
              </a:solidFill>
            </a:endParaRPr>
          </a:p>
        </p:txBody>
      </p:sp>
      <p:pic>
        <p:nvPicPr>
          <p:cNvPr id="5" name="Picture 4" descr="20160828_195925.jpg"/>
          <p:cNvPicPr>
            <a:picLocks noChangeAspect="1"/>
          </p:cNvPicPr>
          <p:nvPr/>
        </p:nvPicPr>
        <p:blipFill>
          <a:blip r:embed="rId2" cstate="print"/>
          <a:srcRect l="13281" t="2778" r="44531" b="8333"/>
          <a:stretch>
            <a:fillRect/>
          </a:stretch>
        </p:blipFill>
        <p:spPr>
          <a:xfrm rot="5400000">
            <a:off x="6099947" y="99195"/>
            <a:ext cx="2786082" cy="3302024"/>
          </a:xfrm>
          <a:prstGeom prst="rect">
            <a:avLst/>
          </a:prstGeom>
        </p:spPr>
      </p:pic>
      <p:sp>
        <p:nvSpPr>
          <p:cNvPr id="6" name="Rectangle 5"/>
          <p:cNvSpPr/>
          <p:nvPr/>
        </p:nvSpPr>
        <p:spPr>
          <a:xfrm>
            <a:off x="428596" y="1285860"/>
            <a:ext cx="4572032" cy="1754326"/>
          </a:xfrm>
          <a:prstGeom prst="rect">
            <a:avLst/>
          </a:prstGeom>
        </p:spPr>
        <p:txBody>
          <a:bodyPr wrap="square">
            <a:spAutoFit/>
          </a:bodyPr>
          <a:lstStyle/>
          <a:p>
            <a:r>
              <a:rPr lang="en-IN" dirty="0" smtClean="0">
                <a:solidFill>
                  <a:schemeClr val="bg1"/>
                </a:solidFill>
              </a:rPr>
              <a:t>ENTRY – 2.0 cm behind the </a:t>
            </a:r>
            <a:r>
              <a:rPr lang="en-IN" dirty="0" err="1" smtClean="0">
                <a:solidFill>
                  <a:schemeClr val="bg1"/>
                </a:solidFill>
              </a:rPr>
              <a:t>crest,just</a:t>
            </a:r>
            <a:r>
              <a:rPr lang="en-IN" dirty="0" smtClean="0">
                <a:solidFill>
                  <a:schemeClr val="bg1"/>
                </a:solidFill>
              </a:rPr>
              <a:t> below the level of  tubercle of tibia. </a:t>
            </a:r>
          </a:p>
          <a:p>
            <a:endParaRPr lang="en-IN" dirty="0" smtClean="0">
              <a:solidFill>
                <a:schemeClr val="bg1"/>
              </a:solidFill>
            </a:endParaRPr>
          </a:p>
          <a:p>
            <a:r>
              <a:rPr lang="en-IN" dirty="0" smtClean="0">
                <a:solidFill>
                  <a:schemeClr val="bg1"/>
                </a:solidFill>
              </a:rPr>
              <a:t>DIRECTION – LATERAL to MEDIAL</a:t>
            </a:r>
          </a:p>
          <a:p>
            <a:endParaRPr lang="en-IN" dirty="0" smtClean="0">
              <a:solidFill>
                <a:schemeClr val="bg1"/>
              </a:solidFill>
            </a:endParaRPr>
          </a:p>
          <a:p>
            <a:r>
              <a:rPr lang="en-IN" dirty="0" smtClean="0">
                <a:solidFill>
                  <a:schemeClr val="bg1"/>
                </a:solidFill>
              </a:rPr>
              <a:t>AVOID – COMMON PERONEAL NERVE. </a:t>
            </a:r>
            <a:endParaRPr lang="en-IN" dirty="0">
              <a:solidFill>
                <a:schemeClr val="bg1"/>
              </a:solidFill>
            </a:endParaRPr>
          </a:p>
        </p:txBody>
      </p:sp>
      <p:sp>
        <p:nvSpPr>
          <p:cNvPr id="7" name="Rectangle 6"/>
          <p:cNvSpPr/>
          <p:nvPr/>
        </p:nvSpPr>
        <p:spPr>
          <a:xfrm>
            <a:off x="-71470" y="3429000"/>
            <a:ext cx="6357981" cy="861774"/>
          </a:xfrm>
          <a:prstGeom prst="rect">
            <a:avLst/>
          </a:prstGeom>
        </p:spPr>
        <p:txBody>
          <a:bodyPr wrap="square">
            <a:spAutoFit/>
          </a:bodyPr>
          <a:lstStyle/>
          <a:p>
            <a:r>
              <a:rPr lang="en-IN" sz="5000" dirty="0" smtClean="0">
                <a:solidFill>
                  <a:schemeClr val="bg1"/>
                </a:solidFill>
                <a:latin typeface="+mj-lt"/>
              </a:rPr>
              <a:t>LOWER END OF TIBIA</a:t>
            </a:r>
            <a:endParaRPr lang="en-IN" sz="5000" dirty="0">
              <a:solidFill>
                <a:schemeClr val="bg1"/>
              </a:solidFill>
              <a:latin typeface="+mj-lt"/>
            </a:endParaRPr>
          </a:p>
        </p:txBody>
      </p:sp>
      <p:sp>
        <p:nvSpPr>
          <p:cNvPr id="8" name="TextBox 7"/>
          <p:cNvSpPr txBox="1"/>
          <p:nvPr/>
        </p:nvSpPr>
        <p:spPr>
          <a:xfrm>
            <a:off x="285720" y="4572008"/>
            <a:ext cx="4572032" cy="2246769"/>
          </a:xfrm>
          <a:prstGeom prst="rect">
            <a:avLst/>
          </a:prstGeom>
          <a:noFill/>
        </p:spPr>
        <p:txBody>
          <a:bodyPr wrap="square" rtlCol="0">
            <a:spAutoFit/>
          </a:bodyPr>
          <a:lstStyle/>
          <a:p>
            <a:r>
              <a:rPr lang="en-IN" sz="2800" dirty="0" smtClean="0">
                <a:solidFill>
                  <a:schemeClr val="bg1"/>
                </a:solidFill>
              </a:rPr>
              <a:t>ENTRY – 5cm above the level of  the ankle joint, mid-way between the ant. and the post. borders of tibia</a:t>
            </a:r>
            <a:endParaRPr lang="en-IN" sz="2800" dirty="0">
              <a:solidFill>
                <a:schemeClr val="bg1"/>
              </a:solidFill>
            </a:endParaRPr>
          </a:p>
        </p:txBody>
      </p:sp>
      <p:cxnSp>
        <p:nvCxnSpPr>
          <p:cNvPr id="10" name="Straight Arrow Connector 9"/>
          <p:cNvCxnSpPr/>
          <p:nvPr/>
        </p:nvCxnSpPr>
        <p:spPr>
          <a:xfrm rot="16200000" flipH="1">
            <a:off x="5286380" y="1000108"/>
            <a:ext cx="1714512" cy="1571636"/>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descr="20160828_195932.jpg"/>
          <p:cNvPicPr>
            <a:picLocks noChangeAspect="1"/>
          </p:cNvPicPr>
          <p:nvPr/>
        </p:nvPicPr>
        <p:blipFill>
          <a:blip r:embed="rId3" cstate="print"/>
          <a:srcRect l="26562" t="5555" r="35156"/>
          <a:stretch>
            <a:fillRect/>
          </a:stretch>
        </p:blipFill>
        <p:spPr>
          <a:xfrm rot="5400000">
            <a:off x="6030980" y="3423533"/>
            <a:ext cx="2607487" cy="3618553"/>
          </a:xfrm>
          <a:prstGeom prst="rect">
            <a:avLst/>
          </a:prstGeom>
        </p:spPr>
      </p:pic>
      <p:cxnSp>
        <p:nvCxnSpPr>
          <p:cNvPr id="14" name="Straight Arrow Connector 13"/>
          <p:cNvCxnSpPr/>
          <p:nvPr/>
        </p:nvCxnSpPr>
        <p:spPr>
          <a:xfrm flipV="1">
            <a:off x="4857752" y="4071942"/>
            <a:ext cx="2428892" cy="7143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28"/>
            <a:ext cx="3471858" cy="775542"/>
          </a:xfrm>
        </p:spPr>
        <p:txBody>
          <a:bodyPr>
            <a:normAutofit fontScale="90000"/>
          </a:bodyPr>
          <a:lstStyle/>
          <a:p>
            <a:r>
              <a:rPr lang="en-IN" dirty="0" smtClean="0">
                <a:solidFill>
                  <a:schemeClr val="bg1"/>
                </a:solidFill>
              </a:rPr>
              <a:t>CALCANEUM</a:t>
            </a:r>
            <a:endParaRPr lang="en-IN" dirty="0">
              <a:solidFill>
                <a:schemeClr val="bg1"/>
              </a:solidFill>
            </a:endParaRPr>
          </a:p>
        </p:txBody>
      </p:sp>
      <p:pic>
        <p:nvPicPr>
          <p:cNvPr id="5" name="Picture 4" descr="20160828_195932.jpg"/>
          <p:cNvPicPr>
            <a:picLocks noChangeAspect="1"/>
          </p:cNvPicPr>
          <p:nvPr/>
        </p:nvPicPr>
        <p:blipFill>
          <a:blip r:embed="rId2" cstate="print"/>
          <a:srcRect l="26562" t="6944" r="35156"/>
          <a:stretch>
            <a:fillRect/>
          </a:stretch>
        </p:blipFill>
        <p:spPr>
          <a:xfrm rot="5400000">
            <a:off x="5560474" y="988450"/>
            <a:ext cx="2786083" cy="3809528"/>
          </a:xfrm>
          <a:prstGeom prst="rect">
            <a:avLst/>
          </a:prstGeom>
        </p:spPr>
      </p:pic>
      <p:sp>
        <p:nvSpPr>
          <p:cNvPr id="6" name="TextBox 5"/>
          <p:cNvSpPr txBox="1"/>
          <p:nvPr/>
        </p:nvSpPr>
        <p:spPr>
          <a:xfrm>
            <a:off x="285720" y="1142984"/>
            <a:ext cx="4643470" cy="4893647"/>
          </a:xfrm>
          <a:prstGeom prst="rect">
            <a:avLst/>
          </a:prstGeom>
          <a:noFill/>
        </p:spPr>
        <p:txBody>
          <a:bodyPr wrap="square" rtlCol="0">
            <a:spAutoFit/>
          </a:bodyPr>
          <a:lstStyle/>
          <a:p>
            <a:r>
              <a:rPr lang="en-IN" sz="2400" dirty="0" smtClean="0">
                <a:solidFill>
                  <a:schemeClr val="bg1"/>
                </a:solidFill>
              </a:rPr>
              <a:t>ENTRY -  2.0 cm below and 2.0 cm behind the lateral </a:t>
            </a:r>
            <a:r>
              <a:rPr lang="en-IN" sz="2400" dirty="0" err="1" smtClean="0">
                <a:solidFill>
                  <a:schemeClr val="bg1"/>
                </a:solidFill>
              </a:rPr>
              <a:t>malleolus</a:t>
            </a:r>
            <a:r>
              <a:rPr lang="en-IN" sz="2400" dirty="0" smtClean="0">
                <a:solidFill>
                  <a:schemeClr val="bg1"/>
                </a:solidFill>
              </a:rPr>
              <a:t> more posterior  and distal than the medial </a:t>
            </a:r>
            <a:r>
              <a:rPr lang="en-IN" sz="2400" dirty="0" err="1" smtClean="0">
                <a:solidFill>
                  <a:schemeClr val="bg1"/>
                </a:solidFill>
              </a:rPr>
              <a:t>malleolus</a:t>
            </a:r>
            <a:r>
              <a:rPr lang="en-IN" sz="2400" dirty="0" smtClean="0">
                <a:solidFill>
                  <a:schemeClr val="bg1"/>
                </a:solidFill>
              </a:rPr>
              <a:t>. </a:t>
            </a:r>
          </a:p>
          <a:p>
            <a:endParaRPr lang="en-IN" sz="2400" dirty="0" smtClean="0">
              <a:solidFill>
                <a:schemeClr val="bg1"/>
              </a:solidFill>
            </a:endParaRPr>
          </a:p>
          <a:p>
            <a:r>
              <a:rPr lang="en-IN" sz="2400" dirty="0" smtClean="0">
                <a:solidFill>
                  <a:schemeClr val="bg1"/>
                </a:solidFill>
              </a:rPr>
              <a:t>CARE – Avoid SUBTALAR JOINT</a:t>
            </a:r>
          </a:p>
          <a:p>
            <a:endParaRPr lang="en-IN" sz="2400" dirty="0" smtClean="0">
              <a:solidFill>
                <a:schemeClr val="bg1"/>
              </a:solidFill>
            </a:endParaRPr>
          </a:p>
          <a:p>
            <a:r>
              <a:rPr lang="en-IN" sz="2400" dirty="0" smtClean="0">
                <a:solidFill>
                  <a:schemeClr val="bg1"/>
                </a:solidFill>
              </a:rPr>
              <a:t>INSERTING THE CALCANEAL PIN LEADS TO THE STIFFNESS OF THE SUBTALAR JOINT SO AS FAR AS POSSIBLE INSERT IT IN THE LOWER END OF THE TIBIA</a:t>
            </a:r>
            <a:endParaRPr lang="en-IN" sz="2400" dirty="0">
              <a:solidFill>
                <a:schemeClr val="bg1"/>
              </a:solidFill>
            </a:endParaRPr>
          </a:p>
        </p:txBody>
      </p:sp>
      <p:cxnSp>
        <p:nvCxnSpPr>
          <p:cNvPr id="8" name="Straight Arrow Connector 7"/>
          <p:cNvCxnSpPr/>
          <p:nvPr/>
        </p:nvCxnSpPr>
        <p:spPr>
          <a:xfrm>
            <a:off x="3571868" y="714356"/>
            <a:ext cx="3786214" cy="250033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5500726" cy="6500834"/>
          </a:xfrm>
        </p:spPr>
        <p:txBody>
          <a:bodyPr>
            <a:normAutofit/>
          </a:bodyPr>
          <a:lstStyle/>
          <a:p>
            <a:pPr>
              <a:buNone/>
            </a:pPr>
            <a:r>
              <a:rPr lang="en-US" sz="4400" b="1" dirty="0" smtClean="0">
                <a:solidFill>
                  <a:schemeClr val="bg1"/>
                </a:solidFill>
              </a:rPr>
              <a:t>Ninety-Ninety Traction</a:t>
            </a:r>
          </a:p>
          <a:p>
            <a:pPr>
              <a:buClrTx/>
              <a:buNone/>
              <a:defRPr/>
            </a:pPr>
            <a:r>
              <a:rPr lang="en-US" dirty="0" smtClean="0">
                <a:solidFill>
                  <a:srgbClr val="000000"/>
                </a:solidFill>
              </a:rPr>
              <a:t>      </a:t>
            </a:r>
          </a:p>
          <a:p>
            <a:pPr>
              <a:buClrTx/>
              <a:buNone/>
              <a:defRPr/>
            </a:pPr>
            <a:r>
              <a:rPr lang="en-US" sz="2800" dirty="0" smtClean="0">
                <a:solidFill>
                  <a:srgbClr val="000000"/>
                </a:solidFill>
              </a:rPr>
              <a:t>   </a:t>
            </a:r>
            <a:r>
              <a:rPr lang="en-US" sz="2800" dirty="0" smtClean="0">
                <a:solidFill>
                  <a:schemeClr val="bg1"/>
                </a:solidFill>
              </a:rPr>
              <a:t>Useful for </a:t>
            </a:r>
            <a:r>
              <a:rPr lang="en-US" sz="2800" dirty="0" err="1" smtClean="0">
                <a:solidFill>
                  <a:schemeClr val="bg1"/>
                </a:solidFill>
              </a:rPr>
              <a:t>subtrochanteric</a:t>
            </a:r>
            <a:r>
              <a:rPr lang="en-US" sz="2800" dirty="0" smtClean="0">
                <a:solidFill>
                  <a:schemeClr val="bg1"/>
                </a:solidFill>
              </a:rPr>
              <a:t> and  proximal 3</a:t>
            </a:r>
            <a:r>
              <a:rPr lang="en-US" sz="2800" baseline="30000" dirty="0" smtClean="0">
                <a:solidFill>
                  <a:schemeClr val="bg1"/>
                </a:solidFill>
              </a:rPr>
              <a:t>rd</a:t>
            </a:r>
            <a:r>
              <a:rPr lang="en-US" sz="2800" dirty="0" smtClean="0">
                <a:solidFill>
                  <a:schemeClr val="bg1"/>
                </a:solidFill>
              </a:rPr>
              <a:t> femur fracture.</a:t>
            </a:r>
          </a:p>
          <a:p>
            <a:pPr>
              <a:buClrTx/>
              <a:buNone/>
              <a:defRPr/>
            </a:pPr>
            <a:r>
              <a:rPr lang="en-US" sz="2800" dirty="0" smtClean="0">
                <a:solidFill>
                  <a:schemeClr val="bg1"/>
                </a:solidFill>
              </a:rPr>
              <a:t>   </a:t>
            </a:r>
          </a:p>
          <a:p>
            <a:pPr>
              <a:buClrTx/>
              <a:buNone/>
              <a:defRPr/>
            </a:pPr>
            <a:r>
              <a:rPr lang="en-US" sz="2800" dirty="0">
                <a:solidFill>
                  <a:schemeClr val="bg1"/>
                </a:solidFill>
              </a:rPr>
              <a:t> </a:t>
            </a:r>
            <a:r>
              <a:rPr lang="en-US" sz="2800" dirty="0" smtClean="0">
                <a:solidFill>
                  <a:schemeClr val="bg1"/>
                </a:solidFill>
              </a:rPr>
              <a:t> Especially in young children.</a:t>
            </a:r>
          </a:p>
          <a:p>
            <a:pPr>
              <a:buClrTx/>
              <a:buNone/>
              <a:defRPr/>
            </a:pPr>
            <a:r>
              <a:rPr lang="en-US" sz="2800" dirty="0" smtClean="0">
                <a:solidFill>
                  <a:schemeClr val="bg1"/>
                </a:solidFill>
              </a:rPr>
              <a:t>   Matches flexion of proximal fragment.</a:t>
            </a:r>
          </a:p>
          <a:p>
            <a:pPr>
              <a:buClrTx/>
              <a:buNone/>
              <a:defRPr/>
            </a:pPr>
            <a:r>
              <a:rPr lang="en-US" sz="2800" dirty="0" smtClean="0">
                <a:solidFill>
                  <a:schemeClr val="bg1"/>
                </a:solidFill>
              </a:rPr>
              <a:t>   </a:t>
            </a:r>
          </a:p>
          <a:p>
            <a:pPr>
              <a:buClrTx/>
              <a:buNone/>
              <a:defRPr/>
            </a:pPr>
            <a:r>
              <a:rPr lang="en-US" sz="2800" dirty="0">
                <a:solidFill>
                  <a:schemeClr val="bg1"/>
                </a:solidFill>
              </a:rPr>
              <a:t> </a:t>
            </a:r>
            <a:r>
              <a:rPr lang="en-US" sz="2800" dirty="0" smtClean="0">
                <a:solidFill>
                  <a:schemeClr val="bg1"/>
                </a:solidFill>
              </a:rPr>
              <a:t> Can cause flexion contracture in adult.</a:t>
            </a:r>
          </a:p>
          <a:p>
            <a:endParaRPr lang="ar-IQ" sz="2800" dirty="0"/>
          </a:p>
        </p:txBody>
      </p:sp>
      <p:graphicFrame>
        <p:nvGraphicFramePr>
          <p:cNvPr id="2050" name="Object 7"/>
          <p:cNvGraphicFramePr>
            <a:graphicFrameLocks noChangeAspect="1"/>
          </p:cNvGraphicFramePr>
          <p:nvPr/>
        </p:nvGraphicFramePr>
        <p:xfrm>
          <a:off x="5868625" y="2304324"/>
          <a:ext cx="3148013" cy="3232150"/>
        </p:xfrm>
        <a:graphic>
          <a:graphicData uri="http://schemas.openxmlformats.org/presentationml/2006/ole">
            <p:oleObj spid="_x0000_s59400" name="Image" r:id="rId3" imgW="5193651" imgH="4000000"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329642" cy="928686"/>
          </a:xfrm>
        </p:spPr>
        <p:txBody>
          <a:bodyPr>
            <a:normAutofit fontScale="90000"/>
          </a:bodyPr>
          <a:lstStyle/>
          <a:p>
            <a:pPr algn="ctr"/>
            <a:r>
              <a:rPr lang="en-IN" sz="6600" dirty="0" smtClean="0">
                <a:solidFill>
                  <a:schemeClr val="bg1"/>
                </a:solidFill>
              </a:rPr>
              <a:t>PORTABLE TRACTION</a:t>
            </a:r>
            <a:endParaRPr lang="en-IN" sz="6600" dirty="0">
              <a:solidFill>
                <a:schemeClr val="bg1"/>
              </a:solidFill>
            </a:endParaRPr>
          </a:p>
        </p:txBody>
      </p:sp>
      <p:pic>
        <p:nvPicPr>
          <p:cNvPr id="4" name="Picture 3" descr="images0M0CWK67.jpg"/>
          <p:cNvPicPr>
            <a:picLocks noChangeAspect="1"/>
          </p:cNvPicPr>
          <p:nvPr/>
        </p:nvPicPr>
        <p:blipFill>
          <a:blip r:embed="rId2"/>
          <a:srcRect/>
          <a:stretch>
            <a:fillRect/>
          </a:stretch>
        </p:blipFill>
        <p:spPr>
          <a:xfrm>
            <a:off x="4643438" y="1357298"/>
            <a:ext cx="4341047" cy="1736419"/>
          </a:xfrm>
          <a:prstGeom prst="rect">
            <a:avLst/>
          </a:prstGeom>
        </p:spPr>
      </p:pic>
      <p:pic>
        <p:nvPicPr>
          <p:cNvPr id="5" name="Picture 4" descr="imagesEVEJLXT9.jpg"/>
          <p:cNvPicPr>
            <a:picLocks noChangeAspect="1"/>
          </p:cNvPicPr>
          <p:nvPr/>
        </p:nvPicPr>
        <p:blipFill>
          <a:blip r:embed="rId3"/>
          <a:srcRect l="32573"/>
          <a:stretch>
            <a:fillRect/>
          </a:stretch>
        </p:blipFill>
        <p:spPr>
          <a:xfrm>
            <a:off x="6672316" y="4071943"/>
            <a:ext cx="2285957" cy="1857388"/>
          </a:xfrm>
          <a:prstGeom prst="rect">
            <a:avLst/>
          </a:prstGeom>
        </p:spPr>
      </p:pic>
      <p:sp>
        <p:nvSpPr>
          <p:cNvPr id="7" name="TextBox 6"/>
          <p:cNvSpPr txBox="1"/>
          <p:nvPr/>
        </p:nvSpPr>
        <p:spPr>
          <a:xfrm>
            <a:off x="0" y="1428736"/>
            <a:ext cx="4071934" cy="646331"/>
          </a:xfrm>
          <a:prstGeom prst="rect">
            <a:avLst/>
          </a:prstGeom>
          <a:noFill/>
        </p:spPr>
        <p:txBody>
          <a:bodyPr wrap="square" rtlCol="0">
            <a:spAutoFit/>
          </a:bodyPr>
          <a:lstStyle/>
          <a:p>
            <a:r>
              <a:rPr lang="en-IN" sz="3600" dirty="0" smtClean="0">
                <a:solidFill>
                  <a:schemeClr val="bg1"/>
                </a:solidFill>
              </a:rPr>
              <a:t>B.B. JOSHI FRAME</a:t>
            </a:r>
            <a:endParaRPr lang="en-IN" sz="3600" dirty="0">
              <a:solidFill>
                <a:schemeClr val="bg1"/>
              </a:solidFill>
            </a:endParaRPr>
          </a:p>
        </p:txBody>
      </p:sp>
      <p:sp>
        <p:nvSpPr>
          <p:cNvPr id="8" name="TextBox 7"/>
          <p:cNvSpPr txBox="1"/>
          <p:nvPr/>
        </p:nvSpPr>
        <p:spPr>
          <a:xfrm>
            <a:off x="428596" y="2130974"/>
            <a:ext cx="4071966" cy="1200329"/>
          </a:xfrm>
          <a:prstGeom prst="rect">
            <a:avLst/>
          </a:prstGeom>
          <a:noFill/>
        </p:spPr>
        <p:txBody>
          <a:bodyPr wrap="square" rtlCol="0">
            <a:spAutoFit/>
          </a:bodyPr>
          <a:lstStyle/>
          <a:p>
            <a:pPr>
              <a:buFont typeface="Wingdings" pitchFamily="2" charset="2"/>
              <a:buChar char="v"/>
            </a:pPr>
            <a:r>
              <a:rPr lang="en-IN" dirty="0" smtClean="0">
                <a:solidFill>
                  <a:schemeClr val="bg1"/>
                </a:solidFill>
              </a:rPr>
              <a:t>This is used in congenital </a:t>
            </a:r>
            <a:r>
              <a:rPr lang="en-IN" dirty="0" err="1" smtClean="0">
                <a:solidFill>
                  <a:schemeClr val="bg1"/>
                </a:solidFill>
              </a:rPr>
              <a:t>talipo</a:t>
            </a:r>
            <a:r>
              <a:rPr lang="en-IN" dirty="0" smtClean="0">
                <a:solidFill>
                  <a:schemeClr val="bg1"/>
                </a:solidFill>
              </a:rPr>
              <a:t> </a:t>
            </a:r>
            <a:r>
              <a:rPr lang="en-IN" dirty="0" err="1" smtClean="0">
                <a:solidFill>
                  <a:schemeClr val="bg1"/>
                </a:solidFill>
              </a:rPr>
              <a:t>equino</a:t>
            </a:r>
            <a:r>
              <a:rPr lang="en-IN" dirty="0" smtClean="0">
                <a:solidFill>
                  <a:schemeClr val="bg1"/>
                </a:solidFill>
              </a:rPr>
              <a:t> </a:t>
            </a:r>
            <a:r>
              <a:rPr lang="en-IN" dirty="0" err="1" smtClean="0">
                <a:solidFill>
                  <a:schemeClr val="bg1"/>
                </a:solidFill>
              </a:rPr>
              <a:t>varus</a:t>
            </a:r>
            <a:r>
              <a:rPr lang="en-IN" dirty="0" smtClean="0">
                <a:solidFill>
                  <a:schemeClr val="bg1"/>
                </a:solidFill>
              </a:rPr>
              <a:t>(CTEV) deformity.</a:t>
            </a:r>
          </a:p>
          <a:p>
            <a:pPr>
              <a:buFont typeface="Wingdings" pitchFamily="2" charset="2"/>
              <a:buChar char="v"/>
            </a:pPr>
            <a:r>
              <a:rPr lang="en-IN" dirty="0" smtClean="0">
                <a:solidFill>
                  <a:schemeClr val="bg1"/>
                </a:solidFill>
              </a:rPr>
              <a:t>Also in fractures of hand and wrist</a:t>
            </a:r>
          </a:p>
          <a:p>
            <a:r>
              <a:rPr lang="en-IN" dirty="0" smtClean="0">
                <a:solidFill>
                  <a:schemeClr val="bg1"/>
                </a:solidFill>
              </a:rPr>
              <a:t>  </a:t>
            </a:r>
            <a:endParaRPr lang="en-IN" dirty="0">
              <a:solidFill>
                <a:schemeClr val="bg1"/>
              </a:solidFill>
            </a:endParaRPr>
          </a:p>
        </p:txBody>
      </p:sp>
      <p:pic>
        <p:nvPicPr>
          <p:cNvPr id="9" name="Picture 8" descr="20160825_115051.jpg"/>
          <p:cNvPicPr>
            <a:picLocks noChangeAspect="1"/>
          </p:cNvPicPr>
          <p:nvPr/>
        </p:nvPicPr>
        <p:blipFill>
          <a:blip r:embed="rId4" cstate="print"/>
          <a:srcRect l="25000" t="15277" r="22656" b="12500"/>
          <a:stretch>
            <a:fillRect/>
          </a:stretch>
        </p:blipFill>
        <p:spPr>
          <a:xfrm rot="10800000">
            <a:off x="4286248" y="4071942"/>
            <a:ext cx="2286016" cy="1774221"/>
          </a:xfrm>
          <a:prstGeom prst="rect">
            <a:avLst/>
          </a:prstGeom>
        </p:spPr>
      </p:pic>
      <p:pic>
        <p:nvPicPr>
          <p:cNvPr id="11" name="Picture 10" descr="IMG-20160823-WA0007.jpg"/>
          <p:cNvPicPr>
            <a:picLocks noChangeAspect="1"/>
          </p:cNvPicPr>
          <p:nvPr/>
        </p:nvPicPr>
        <p:blipFill>
          <a:blip r:embed="rId5"/>
          <a:srcRect l="25000" t="6944" r="9375" b="5555"/>
          <a:stretch>
            <a:fillRect/>
          </a:stretch>
        </p:blipFill>
        <p:spPr>
          <a:xfrm>
            <a:off x="214282" y="4786322"/>
            <a:ext cx="2666987" cy="2000240"/>
          </a:xfrm>
          <a:prstGeom prst="rect">
            <a:avLst/>
          </a:prstGeom>
        </p:spPr>
      </p:pic>
      <p:sp>
        <p:nvSpPr>
          <p:cNvPr id="12" name="TextBox 11"/>
          <p:cNvSpPr txBox="1"/>
          <p:nvPr/>
        </p:nvSpPr>
        <p:spPr>
          <a:xfrm>
            <a:off x="0" y="3143248"/>
            <a:ext cx="4286248" cy="584775"/>
          </a:xfrm>
          <a:prstGeom prst="rect">
            <a:avLst/>
          </a:prstGeom>
          <a:noFill/>
        </p:spPr>
        <p:txBody>
          <a:bodyPr wrap="square" rtlCol="0">
            <a:spAutoFit/>
          </a:bodyPr>
          <a:lstStyle/>
          <a:p>
            <a:r>
              <a:rPr lang="en-IN" sz="3200" dirty="0" smtClean="0">
                <a:solidFill>
                  <a:schemeClr val="bg1"/>
                </a:solidFill>
              </a:rPr>
              <a:t>RADIAL DISTRACTOR</a:t>
            </a:r>
            <a:endParaRPr lang="en-IN" dirty="0">
              <a:solidFill>
                <a:schemeClr val="bg1"/>
              </a:solidFill>
            </a:endParaRPr>
          </a:p>
        </p:txBody>
      </p:sp>
      <p:sp>
        <p:nvSpPr>
          <p:cNvPr id="13" name="TextBox 12"/>
          <p:cNvSpPr txBox="1"/>
          <p:nvPr/>
        </p:nvSpPr>
        <p:spPr>
          <a:xfrm>
            <a:off x="500034" y="3786190"/>
            <a:ext cx="3857652" cy="646331"/>
          </a:xfrm>
          <a:prstGeom prst="rect">
            <a:avLst/>
          </a:prstGeom>
          <a:noFill/>
        </p:spPr>
        <p:txBody>
          <a:bodyPr wrap="square" rtlCol="0">
            <a:spAutoFit/>
          </a:bodyPr>
          <a:lstStyle/>
          <a:p>
            <a:pPr>
              <a:buFont typeface="Wingdings" pitchFamily="2" charset="2"/>
              <a:buChar char="v"/>
            </a:pPr>
            <a:r>
              <a:rPr lang="en-IN" dirty="0" smtClean="0">
                <a:solidFill>
                  <a:schemeClr val="bg1"/>
                </a:solidFill>
              </a:rPr>
              <a:t>Used in fractures of distal un of radius.</a:t>
            </a:r>
            <a:endParaRPr lang="en-IN"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4572032" cy="6072230"/>
          </a:xfrm>
        </p:spPr>
        <p:txBody>
          <a:bodyPr>
            <a:normAutofit fontScale="62500" lnSpcReduction="20000"/>
          </a:bodyPr>
          <a:lstStyle/>
          <a:p>
            <a:pPr>
              <a:buNone/>
            </a:pPr>
            <a:r>
              <a:rPr lang="en-US" sz="7000" b="1" dirty="0" smtClean="0">
                <a:solidFill>
                  <a:schemeClr val="bg1"/>
                </a:solidFill>
              </a:rPr>
              <a:t>Perkin</a:t>
            </a:r>
            <a:r>
              <a:rPr lang="en-US" altLang="en-US" sz="7000" b="1" dirty="0" smtClean="0">
                <a:solidFill>
                  <a:schemeClr val="bg1"/>
                </a:solidFill>
              </a:rPr>
              <a:t>’</a:t>
            </a:r>
            <a:r>
              <a:rPr lang="en-US" sz="7000" b="1" dirty="0" smtClean="0">
                <a:solidFill>
                  <a:schemeClr val="bg1"/>
                </a:solidFill>
              </a:rPr>
              <a:t>s traction</a:t>
            </a:r>
          </a:p>
          <a:p>
            <a:pPr>
              <a:buNone/>
            </a:pPr>
            <a:r>
              <a:rPr lang="en-US" sz="4400" b="1" dirty="0" smtClean="0">
                <a:solidFill>
                  <a:schemeClr val="tx1"/>
                </a:solidFill>
              </a:rPr>
              <a:t>   </a:t>
            </a:r>
          </a:p>
          <a:p>
            <a:pPr>
              <a:buNone/>
            </a:pPr>
            <a:r>
              <a:rPr lang="en-US" sz="5100" b="1" dirty="0" smtClean="0">
                <a:solidFill>
                  <a:schemeClr val="tx1"/>
                </a:solidFill>
              </a:rPr>
              <a:t>   </a:t>
            </a:r>
            <a:r>
              <a:rPr lang="en-US" sz="5100" dirty="0" smtClean="0">
                <a:solidFill>
                  <a:schemeClr val="bg1"/>
                </a:solidFill>
              </a:rPr>
              <a:t>Treatment of fractures of tibia and of the femur  from the </a:t>
            </a:r>
            <a:r>
              <a:rPr lang="en-US" sz="5100" dirty="0" err="1" smtClean="0">
                <a:solidFill>
                  <a:schemeClr val="bg1"/>
                </a:solidFill>
              </a:rPr>
              <a:t>subtrochanteric</a:t>
            </a:r>
            <a:r>
              <a:rPr lang="en-US" sz="5100" dirty="0" smtClean="0">
                <a:solidFill>
                  <a:schemeClr val="bg1"/>
                </a:solidFill>
              </a:rPr>
              <a:t> region distally.  </a:t>
            </a:r>
          </a:p>
          <a:p>
            <a:pPr marL="342900" lvl="1" indent="-342900">
              <a:buNone/>
            </a:pPr>
            <a:r>
              <a:rPr lang="en-US" sz="5100" dirty="0" smtClean="0">
                <a:solidFill>
                  <a:schemeClr val="bg1"/>
                </a:solidFill>
              </a:rPr>
              <a:t>    </a:t>
            </a:r>
          </a:p>
          <a:p>
            <a:pPr marL="342900" lvl="1" indent="-342900">
              <a:buNone/>
            </a:pPr>
            <a:r>
              <a:rPr lang="en-US" sz="5100" dirty="0" smtClean="0">
                <a:solidFill>
                  <a:schemeClr val="bg1"/>
                </a:solidFill>
              </a:rPr>
              <a:t>    Basis of management is the use of skeletal traction coupled with  active movements of the injured limb.</a:t>
            </a:r>
          </a:p>
          <a:p>
            <a:pPr>
              <a:buNone/>
            </a:pPr>
            <a:endParaRPr lang="ar-IQ" sz="4400" b="1" dirty="0">
              <a:solidFill>
                <a:schemeClr val="tx1"/>
              </a:solidFill>
            </a:endParaRPr>
          </a:p>
        </p:txBody>
      </p:sp>
      <p:pic>
        <p:nvPicPr>
          <p:cNvPr id="4" name="Picture 2" descr="H:\Trac\Img\Ch78-4.jpg"/>
          <p:cNvPicPr>
            <a:picLocks noChangeAspect="1" noChangeArrowheads="1"/>
          </p:cNvPicPr>
          <p:nvPr/>
        </p:nvPicPr>
        <p:blipFill>
          <a:blip r:embed="rId2" cstate="print"/>
          <a:srcRect l="183" r="182"/>
          <a:stretch>
            <a:fillRect/>
          </a:stretch>
        </p:blipFill>
        <p:spPr>
          <a:xfrm>
            <a:off x="5500694" y="1500174"/>
            <a:ext cx="3286148" cy="453281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4"/>
            <a:ext cx="3349436" cy="787326"/>
          </a:xfrm>
        </p:spPr>
        <p:txBody>
          <a:bodyPr>
            <a:normAutofit fontScale="90000"/>
          </a:bodyPr>
          <a:lstStyle/>
          <a:p>
            <a:r>
              <a:rPr lang="en-US" sz="5400" b="1" dirty="0" smtClean="0">
                <a:solidFill>
                  <a:schemeClr val="bg1"/>
                </a:solidFill>
              </a:rPr>
              <a:t>Application</a:t>
            </a:r>
            <a:r>
              <a:rPr lang="en-US" sz="5400" dirty="0" smtClean="0">
                <a:solidFill>
                  <a:srgbClr val="FF0000"/>
                </a:solidFill>
              </a:rPr>
              <a:t> </a:t>
            </a:r>
            <a:endParaRPr lang="en-US" sz="5400" dirty="0">
              <a:solidFill>
                <a:srgbClr val="FF0000"/>
              </a:solidFill>
            </a:endParaRPr>
          </a:p>
        </p:txBody>
      </p:sp>
      <p:sp>
        <p:nvSpPr>
          <p:cNvPr id="3" name="Content Placeholder 2"/>
          <p:cNvSpPr>
            <a:spLocks noGrp="1"/>
          </p:cNvSpPr>
          <p:nvPr>
            <p:ph idx="1"/>
          </p:nvPr>
        </p:nvSpPr>
        <p:spPr>
          <a:xfrm>
            <a:off x="0" y="714356"/>
            <a:ext cx="8501090" cy="6143644"/>
          </a:xfrm>
        </p:spPr>
        <p:txBody>
          <a:bodyPr>
            <a:normAutofit lnSpcReduction="10000"/>
          </a:bodyPr>
          <a:lstStyle/>
          <a:p>
            <a:endParaRPr lang="en-US" sz="4600" dirty="0" smtClean="0"/>
          </a:p>
          <a:p>
            <a:pPr marL="742950" lvl="1" indent="-285750"/>
            <a:r>
              <a:rPr lang="en-US" sz="2600" dirty="0" smtClean="0">
                <a:solidFill>
                  <a:schemeClr val="bg1"/>
                </a:solidFill>
              </a:rPr>
              <a:t>Use GA or LA. </a:t>
            </a:r>
          </a:p>
          <a:p>
            <a:pPr marL="742950" lvl="1" indent="-285750"/>
            <a:r>
              <a:rPr lang="en-US" sz="2600" dirty="0" smtClean="0">
                <a:solidFill>
                  <a:schemeClr val="bg1"/>
                </a:solidFill>
              </a:rPr>
              <a:t>Paint the skin with BETADINE and spirit. </a:t>
            </a:r>
          </a:p>
          <a:p>
            <a:pPr marL="742950" lvl="1" indent="-285750"/>
            <a:r>
              <a:rPr lang="en-US" sz="2600" dirty="0" smtClean="0">
                <a:solidFill>
                  <a:schemeClr val="bg1"/>
                </a:solidFill>
              </a:rPr>
              <a:t>Mount the pin/wire on the hand drill. </a:t>
            </a:r>
          </a:p>
          <a:p>
            <a:pPr marL="742950" lvl="1" indent="-285750"/>
            <a:r>
              <a:rPr lang="en-US" sz="2600" dirty="0" smtClean="0">
                <a:solidFill>
                  <a:schemeClr val="bg1"/>
                </a:solidFill>
              </a:rPr>
              <a:t>Hold the limb in same degree of lateral rotation as the normal limb and with ankle at right angles. </a:t>
            </a:r>
          </a:p>
          <a:p>
            <a:pPr lvl="1"/>
            <a:r>
              <a:rPr lang="en-US" sz="2600" dirty="0" smtClean="0">
                <a:solidFill>
                  <a:schemeClr val="bg1"/>
                </a:solidFill>
              </a:rPr>
              <a:t> Identify the site of insertion and make a stab wound. </a:t>
            </a:r>
          </a:p>
          <a:p>
            <a:pPr lvl="1"/>
            <a:r>
              <a:rPr lang="en-US" sz="2600" dirty="0" smtClean="0">
                <a:solidFill>
                  <a:schemeClr val="bg1"/>
                </a:solidFill>
              </a:rPr>
              <a:t>Hold the pin horizontally at right angles to the long axis of the limb.</a:t>
            </a:r>
          </a:p>
          <a:p>
            <a:pPr marL="742950" lvl="1" indent="-285750"/>
            <a:r>
              <a:rPr lang="en-US" sz="2600" dirty="0" smtClean="0">
                <a:solidFill>
                  <a:schemeClr val="bg1"/>
                </a:solidFill>
              </a:rPr>
              <a:t>Apply small cotton woolen pads soaked in </a:t>
            </a:r>
            <a:r>
              <a:rPr lang="en-US" sz="2600" dirty="0" err="1" smtClean="0">
                <a:solidFill>
                  <a:schemeClr val="bg1"/>
                </a:solidFill>
              </a:rPr>
              <a:t>betadine</a:t>
            </a:r>
            <a:r>
              <a:rPr lang="en-US" sz="2600" dirty="0" smtClean="0">
                <a:solidFill>
                  <a:schemeClr val="bg1"/>
                </a:solidFill>
              </a:rPr>
              <a:t> around the pins to seal the wound. </a:t>
            </a:r>
          </a:p>
          <a:p>
            <a:pPr marL="742950" lvl="1" indent="-285750"/>
            <a:r>
              <a:rPr lang="en-US" sz="2600" dirty="0" smtClean="0">
                <a:solidFill>
                  <a:schemeClr val="bg1"/>
                </a:solidFill>
              </a:rPr>
              <a:t>The pin should pass only through skin, SC tissue and bone avoiding muscles and tendons. </a:t>
            </a:r>
          </a:p>
          <a:p>
            <a:pPr marL="742950" lvl="1" indent="-285750">
              <a:buNone/>
            </a:pPr>
            <a:endParaRPr lang="en-US" sz="4600" dirty="0" smtClean="0"/>
          </a:p>
          <a:p>
            <a:endParaRPr lang="en-US" dirty="0"/>
          </a:p>
        </p:txBody>
      </p:sp>
    </p:spTree>
    <p:extLst>
      <p:ext uri="{BB962C8B-B14F-4D97-AF65-F5344CB8AC3E}">
        <p14:creationId xmlns:p14="http://schemas.microsoft.com/office/powerpoint/2010/main" xmlns="" val="2908982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4543428" cy="785818"/>
          </a:xfrm>
        </p:spPr>
        <p:txBody>
          <a:bodyPr>
            <a:normAutofit fontScale="90000"/>
          </a:bodyPr>
          <a:lstStyle/>
          <a:p>
            <a:r>
              <a:rPr lang="en-US" sz="5400" b="1" dirty="0" smtClean="0">
                <a:solidFill>
                  <a:schemeClr val="bg1"/>
                </a:solidFill>
              </a:rPr>
              <a:t>COMPLICATIONS </a:t>
            </a:r>
            <a:endParaRPr lang="en-US" sz="5400" b="1" dirty="0">
              <a:solidFill>
                <a:schemeClr val="bg1"/>
              </a:solidFill>
            </a:endParaRPr>
          </a:p>
        </p:txBody>
      </p:sp>
      <p:sp>
        <p:nvSpPr>
          <p:cNvPr id="3" name="Content Placeholder 2"/>
          <p:cNvSpPr>
            <a:spLocks noGrp="1"/>
          </p:cNvSpPr>
          <p:nvPr>
            <p:ph idx="1"/>
          </p:nvPr>
        </p:nvSpPr>
        <p:spPr>
          <a:xfrm>
            <a:off x="314324" y="1785926"/>
            <a:ext cx="8472518" cy="5072098"/>
          </a:xfrm>
        </p:spPr>
        <p:txBody>
          <a:bodyPr>
            <a:normAutofit lnSpcReduction="10000"/>
          </a:bodyPr>
          <a:lstStyle/>
          <a:p>
            <a:r>
              <a:rPr lang="en-US" sz="3200" dirty="0" smtClean="0">
                <a:solidFill>
                  <a:schemeClr val="bg1"/>
                </a:solidFill>
              </a:rPr>
              <a:t>Introduction of </a:t>
            </a:r>
            <a:r>
              <a:rPr lang="en-US" sz="3200" b="1" i="1" u="sng" dirty="0" smtClean="0">
                <a:solidFill>
                  <a:schemeClr val="bg1"/>
                </a:solidFill>
              </a:rPr>
              <a:t>infection</a:t>
            </a:r>
            <a:r>
              <a:rPr lang="en-US" sz="3200" dirty="0" smtClean="0">
                <a:solidFill>
                  <a:schemeClr val="bg1"/>
                </a:solidFill>
              </a:rPr>
              <a:t> into bone.</a:t>
            </a:r>
          </a:p>
          <a:p>
            <a:pPr>
              <a:buNone/>
            </a:pPr>
            <a:r>
              <a:rPr lang="en-US" sz="3200" dirty="0" smtClean="0">
                <a:solidFill>
                  <a:schemeClr val="bg1"/>
                </a:solidFill>
              </a:rPr>
              <a:t> </a:t>
            </a:r>
          </a:p>
          <a:p>
            <a:r>
              <a:rPr lang="en-US" sz="3200" dirty="0" smtClean="0">
                <a:solidFill>
                  <a:schemeClr val="bg1"/>
                </a:solidFill>
              </a:rPr>
              <a:t>Distraction at fracture site.</a:t>
            </a:r>
          </a:p>
          <a:p>
            <a:pPr>
              <a:buNone/>
            </a:pPr>
            <a:endParaRPr lang="en-US" sz="3200" dirty="0" smtClean="0">
              <a:solidFill>
                <a:schemeClr val="bg1"/>
              </a:solidFill>
            </a:endParaRPr>
          </a:p>
          <a:p>
            <a:r>
              <a:rPr lang="en-US" sz="3200" dirty="0" err="1" smtClean="0">
                <a:solidFill>
                  <a:schemeClr val="bg1"/>
                </a:solidFill>
              </a:rPr>
              <a:t>Ligamentous</a:t>
            </a:r>
            <a:r>
              <a:rPr lang="en-US" sz="3200" dirty="0" smtClean="0">
                <a:solidFill>
                  <a:schemeClr val="bg1"/>
                </a:solidFill>
              </a:rPr>
              <a:t> damage. </a:t>
            </a:r>
          </a:p>
          <a:p>
            <a:pPr>
              <a:buNone/>
            </a:pPr>
            <a:endParaRPr lang="en-US" sz="3200" dirty="0" smtClean="0">
              <a:solidFill>
                <a:schemeClr val="bg1"/>
              </a:solidFill>
            </a:endParaRPr>
          </a:p>
          <a:p>
            <a:r>
              <a:rPr lang="en-US" sz="3200" dirty="0" smtClean="0">
                <a:solidFill>
                  <a:schemeClr val="bg1"/>
                </a:solidFill>
              </a:rPr>
              <a:t>Damage to epiphyseal growth plates.</a:t>
            </a:r>
          </a:p>
          <a:p>
            <a:pPr>
              <a:buNone/>
            </a:pPr>
            <a:r>
              <a:rPr lang="en-US" sz="3200" dirty="0" smtClean="0">
                <a:solidFill>
                  <a:schemeClr val="bg1"/>
                </a:solidFill>
              </a:rPr>
              <a:t> </a:t>
            </a:r>
          </a:p>
          <a:p>
            <a:r>
              <a:rPr lang="en-US" sz="3200" dirty="0" smtClean="0">
                <a:solidFill>
                  <a:schemeClr val="bg1"/>
                </a:solidFill>
              </a:rPr>
              <a:t>Depressed scars. </a:t>
            </a:r>
          </a:p>
          <a:p>
            <a:endParaRPr lang="en-US" sz="3200" dirty="0"/>
          </a:p>
        </p:txBody>
      </p:sp>
    </p:spTree>
    <p:extLst>
      <p:ext uri="{BB962C8B-B14F-4D97-AF65-F5344CB8AC3E}">
        <p14:creationId xmlns:p14="http://schemas.microsoft.com/office/powerpoint/2010/main" xmlns="" val="3864686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0"/>
          </a:xfrm>
        </p:spPr>
        <p:txBody>
          <a:bodyPr>
            <a:noAutofit/>
          </a:bodyPr>
          <a:lstStyle/>
          <a:p>
            <a:pPr algn="ctr"/>
            <a:r>
              <a:rPr lang="en-IN" sz="5400" dirty="0" smtClean="0">
                <a:solidFill>
                  <a:schemeClr val="bg1"/>
                </a:solidFill>
              </a:rPr>
              <a:t>INSTRUMENTS USED FOR TRACTION</a:t>
            </a:r>
            <a:endParaRPr lang="en-IN" sz="5400" dirty="0">
              <a:solidFill>
                <a:schemeClr val="bg1"/>
              </a:solidFill>
            </a:endParaRPr>
          </a:p>
        </p:txBody>
      </p:sp>
      <p:pic>
        <p:nvPicPr>
          <p:cNvPr id="7" name="Picture 6" descr="RF10-NonOP_9a_540.jpg"/>
          <p:cNvPicPr>
            <a:picLocks noChangeAspect="1"/>
          </p:cNvPicPr>
          <p:nvPr/>
        </p:nvPicPr>
        <p:blipFill>
          <a:blip r:embed="rId3"/>
          <a:stretch>
            <a:fillRect/>
          </a:stretch>
        </p:blipFill>
        <p:spPr>
          <a:xfrm>
            <a:off x="5607851" y="1428736"/>
            <a:ext cx="3536149" cy="2619369"/>
          </a:xfrm>
          <a:prstGeom prst="rect">
            <a:avLst/>
          </a:prstGeom>
        </p:spPr>
      </p:pic>
      <p:sp>
        <p:nvSpPr>
          <p:cNvPr id="8" name="TextBox 7"/>
          <p:cNvSpPr txBox="1"/>
          <p:nvPr/>
        </p:nvSpPr>
        <p:spPr>
          <a:xfrm>
            <a:off x="0" y="1285860"/>
            <a:ext cx="5643570" cy="769441"/>
          </a:xfrm>
          <a:prstGeom prst="rect">
            <a:avLst/>
          </a:prstGeom>
          <a:noFill/>
        </p:spPr>
        <p:txBody>
          <a:bodyPr wrap="square" rtlCol="0">
            <a:spAutoFit/>
          </a:bodyPr>
          <a:lstStyle/>
          <a:p>
            <a:pPr algn="ctr"/>
            <a:r>
              <a:rPr lang="en-IN" sz="4400" dirty="0" smtClean="0">
                <a:solidFill>
                  <a:schemeClr val="bg1"/>
                </a:solidFill>
              </a:rPr>
              <a:t>THOMAS SPLINT</a:t>
            </a:r>
            <a:endParaRPr lang="en-IN" sz="4400" dirty="0">
              <a:solidFill>
                <a:schemeClr val="bg1"/>
              </a:solidFill>
            </a:endParaRPr>
          </a:p>
        </p:txBody>
      </p:sp>
      <p:sp>
        <p:nvSpPr>
          <p:cNvPr id="10" name="TextBox 9"/>
          <p:cNvSpPr txBox="1"/>
          <p:nvPr/>
        </p:nvSpPr>
        <p:spPr>
          <a:xfrm>
            <a:off x="0" y="4786322"/>
            <a:ext cx="4857752" cy="1754326"/>
          </a:xfrm>
          <a:prstGeom prst="rect">
            <a:avLst/>
          </a:prstGeom>
          <a:noFill/>
        </p:spPr>
        <p:txBody>
          <a:bodyPr wrap="square" rtlCol="0">
            <a:spAutoFit/>
          </a:bodyPr>
          <a:lstStyle/>
          <a:p>
            <a:r>
              <a:rPr lang="en-IN" sz="3600" dirty="0" smtClean="0">
                <a:solidFill>
                  <a:schemeClr val="bg1"/>
                </a:solidFill>
              </a:rPr>
              <a:t>Most comm0nly used in fractures of shaft of femur</a:t>
            </a:r>
            <a:r>
              <a:rPr lang="en-IN" dirty="0" smtClean="0">
                <a:solidFill>
                  <a:schemeClr val="bg1"/>
                </a:solidFill>
              </a:rPr>
              <a:t> </a:t>
            </a:r>
            <a:endParaRPr lang="en-IN" dirty="0">
              <a:solidFill>
                <a:schemeClr val="bg1"/>
              </a:solidFill>
            </a:endParaRPr>
          </a:p>
        </p:txBody>
      </p:sp>
      <p:pic>
        <p:nvPicPr>
          <p:cNvPr id="12" name="Picture 11" descr="instruments-orthopaedics-for-mbbs-students-40-638.jpg"/>
          <p:cNvPicPr>
            <a:picLocks noChangeAspect="1"/>
          </p:cNvPicPr>
          <p:nvPr/>
        </p:nvPicPr>
        <p:blipFill>
          <a:blip r:embed="rId4"/>
          <a:stretch>
            <a:fillRect/>
          </a:stretch>
        </p:blipFill>
        <p:spPr>
          <a:xfrm>
            <a:off x="5081429" y="4572009"/>
            <a:ext cx="4062572" cy="2285992"/>
          </a:xfrm>
          <a:prstGeom prst="rect">
            <a:avLst/>
          </a:prstGeom>
        </p:spPr>
      </p:pic>
      <p:pic>
        <p:nvPicPr>
          <p:cNvPr id="13" name="Picture 12" descr="splints-and-tractions-10-638.jpg"/>
          <p:cNvPicPr>
            <a:picLocks noChangeAspect="1"/>
          </p:cNvPicPr>
          <p:nvPr/>
        </p:nvPicPr>
        <p:blipFill>
          <a:blip r:embed="rId5"/>
          <a:stretch>
            <a:fillRect/>
          </a:stretch>
        </p:blipFill>
        <p:spPr>
          <a:xfrm>
            <a:off x="214282" y="2071678"/>
            <a:ext cx="4714876" cy="265304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229600" cy="1143000"/>
          </a:xfrm>
        </p:spPr>
        <p:txBody>
          <a:bodyPr/>
          <a:lstStyle/>
          <a:p>
            <a:r>
              <a:rPr lang="en-IN" b="1" dirty="0" smtClean="0">
                <a:latin typeface="Berlin Sans FB Demi" pitchFamily="34" charset="0"/>
              </a:rPr>
              <a:t>TRACTIN</a:t>
            </a:r>
            <a:r>
              <a:rPr lang="en-IN" dirty="0" smtClean="0"/>
              <a:t> </a:t>
            </a:r>
            <a:endParaRPr lang="en-IN" dirty="0"/>
          </a:p>
        </p:txBody>
      </p:sp>
      <p:sp>
        <p:nvSpPr>
          <p:cNvPr id="3" name="Content Placeholder 2"/>
          <p:cNvSpPr>
            <a:spLocks noGrp="1"/>
          </p:cNvSpPr>
          <p:nvPr>
            <p:ph idx="1"/>
          </p:nvPr>
        </p:nvSpPr>
        <p:spPr/>
        <p:txBody>
          <a:bodyPr>
            <a:normAutofit fontScale="92500" lnSpcReduction="10000"/>
          </a:bodyPr>
          <a:lstStyle/>
          <a:p>
            <a:pPr algn="ctr">
              <a:buNone/>
            </a:pPr>
            <a:r>
              <a:rPr lang="en-IN" sz="4400" dirty="0" smtClean="0">
                <a:solidFill>
                  <a:schemeClr val="bg1"/>
                </a:solidFill>
                <a:latin typeface="Rockwell" pitchFamily="18" charset="0"/>
              </a:rPr>
              <a:t>What is TRACTION??????</a:t>
            </a:r>
          </a:p>
          <a:p>
            <a:endParaRPr lang="en-IN" b="1" dirty="0"/>
          </a:p>
          <a:p>
            <a:r>
              <a:rPr lang="en-IN" sz="4000" dirty="0" smtClean="0">
                <a:solidFill>
                  <a:schemeClr val="bg1"/>
                </a:solidFill>
                <a:latin typeface="Arial Narrow" pitchFamily="34" charset="0"/>
              </a:rPr>
              <a:t>Traction means to give pull and push at the same time to achieve the pre fracture state  and maintain its Anatomical position as well as to avoid rubbing of the cartilage to relieve pain and to maintain this continuously till you achieve the goal....</a:t>
            </a:r>
          </a:p>
        </p:txBody>
      </p:sp>
      <p:sp>
        <p:nvSpPr>
          <p:cNvPr id="4" name="TextBox 3"/>
          <p:cNvSpPr txBox="1"/>
          <p:nvPr/>
        </p:nvSpPr>
        <p:spPr>
          <a:xfrm>
            <a:off x="1571604" y="571480"/>
            <a:ext cx="6429420" cy="923330"/>
          </a:xfrm>
          <a:prstGeom prst="rect">
            <a:avLst/>
          </a:prstGeom>
          <a:noFill/>
        </p:spPr>
        <p:txBody>
          <a:bodyPr wrap="square" rtlCol="0">
            <a:spAutoFit/>
          </a:bodyPr>
          <a:lstStyle/>
          <a:p>
            <a:r>
              <a:rPr lang="en-IN" sz="5400" b="1" dirty="0" smtClean="0">
                <a:solidFill>
                  <a:schemeClr val="bg1"/>
                </a:solidFill>
              </a:rPr>
              <a:t>Traction Technique</a:t>
            </a:r>
            <a:endParaRPr lang="en-IN" sz="54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ler's_splint_with_extension_01.jpg"/>
          <p:cNvPicPr>
            <a:picLocks noChangeAspect="1"/>
          </p:cNvPicPr>
          <p:nvPr/>
        </p:nvPicPr>
        <p:blipFill>
          <a:blip r:embed="rId2"/>
          <a:stretch>
            <a:fillRect/>
          </a:stretch>
        </p:blipFill>
        <p:spPr>
          <a:xfrm>
            <a:off x="5072067" y="3804049"/>
            <a:ext cx="4071934" cy="3053951"/>
          </a:xfrm>
          <a:prstGeom prst="rect">
            <a:avLst/>
          </a:prstGeom>
        </p:spPr>
      </p:pic>
      <p:pic>
        <p:nvPicPr>
          <p:cNvPr id="5" name="Picture 4" descr="XSEQSPLI04.jpg"/>
          <p:cNvPicPr>
            <a:picLocks noChangeAspect="1"/>
          </p:cNvPicPr>
          <p:nvPr/>
        </p:nvPicPr>
        <p:blipFill>
          <a:blip r:embed="rId3"/>
          <a:stretch>
            <a:fillRect/>
          </a:stretch>
        </p:blipFill>
        <p:spPr>
          <a:xfrm>
            <a:off x="2714612" y="4429108"/>
            <a:ext cx="2357454" cy="2428892"/>
          </a:xfrm>
          <a:prstGeom prst="rect">
            <a:avLst/>
          </a:prstGeom>
        </p:spPr>
      </p:pic>
      <p:sp>
        <p:nvSpPr>
          <p:cNvPr id="6" name="TextBox 5"/>
          <p:cNvSpPr txBox="1"/>
          <p:nvPr/>
        </p:nvSpPr>
        <p:spPr>
          <a:xfrm>
            <a:off x="357158" y="285728"/>
            <a:ext cx="5286412" cy="857256"/>
          </a:xfrm>
          <a:prstGeom prst="rect">
            <a:avLst/>
          </a:prstGeom>
          <a:noFill/>
        </p:spPr>
        <p:txBody>
          <a:bodyPr wrap="square" rtlCol="0">
            <a:spAutoFit/>
          </a:bodyPr>
          <a:lstStyle/>
          <a:p>
            <a:pPr algn="ctr"/>
            <a:r>
              <a:rPr lang="en-IN" sz="4800" dirty="0" smtClean="0">
                <a:solidFill>
                  <a:schemeClr val="bg1"/>
                </a:solidFill>
              </a:rPr>
              <a:t>BOHLERS SPLINT</a:t>
            </a:r>
            <a:endParaRPr lang="en-IN" sz="4800" dirty="0">
              <a:solidFill>
                <a:schemeClr val="bg1"/>
              </a:solidFill>
            </a:endParaRPr>
          </a:p>
        </p:txBody>
      </p:sp>
      <p:pic>
        <p:nvPicPr>
          <p:cNvPr id="7" name="Picture 6" descr="orthotics-and-prosthetics-ug-lecture-9-638.jpg"/>
          <p:cNvPicPr>
            <a:picLocks noChangeAspect="1"/>
          </p:cNvPicPr>
          <p:nvPr/>
        </p:nvPicPr>
        <p:blipFill>
          <a:blip r:embed="rId4"/>
          <a:srcRect t="6158" r="20611" b="31211"/>
          <a:stretch>
            <a:fillRect/>
          </a:stretch>
        </p:blipFill>
        <p:spPr>
          <a:xfrm>
            <a:off x="5043239" y="1000108"/>
            <a:ext cx="4100762" cy="2428892"/>
          </a:xfrm>
          <a:prstGeom prst="rect">
            <a:avLst/>
          </a:prstGeom>
        </p:spPr>
      </p:pic>
      <p:sp>
        <p:nvSpPr>
          <p:cNvPr id="8" name="TextBox 7"/>
          <p:cNvSpPr txBox="1"/>
          <p:nvPr/>
        </p:nvSpPr>
        <p:spPr>
          <a:xfrm>
            <a:off x="0" y="1214422"/>
            <a:ext cx="4786314" cy="2677656"/>
          </a:xfrm>
          <a:prstGeom prst="rect">
            <a:avLst/>
          </a:prstGeom>
          <a:noFill/>
        </p:spPr>
        <p:txBody>
          <a:bodyPr wrap="square" rtlCol="0">
            <a:spAutoFit/>
          </a:bodyPr>
          <a:lstStyle/>
          <a:p>
            <a:r>
              <a:rPr lang="en-IN" sz="2800" dirty="0" smtClean="0">
                <a:solidFill>
                  <a:schemeClr val="bg1"/>
                </a:solidFill>
              </a:rPr>
              <a:t>USES – Fractures of distal end</a:t>
            </a:r>
          </a:p>
          <a:p>
            <a:r>
              <a:rPr lang="en-IN" sz="2800" dirty="0" smtClean="0">
                <a:solidFill>
                  <a:schemeClr val="bg1"/>
                </a:solidFill>
              </a:rPr>
              <a:t>              of femur</a:t>
            </a:r>
          </a:p>
          <a:p>
            <a:r>
              <a:rPr lang="en-IN" sz="2800" dirty="0" smtClean="0">
                <a:solidFill>
                  <a:schemeClr val="bg1"/>
                </a:solidFill>
              </a:rPr>
              <a:t>           - Fractures of proximal,</a:t>
            </a:r>
          </a:p>
          <a:p>
            <a:r>
              <a:rPr lang="en-IN" sz="2800" dirty="0" smtClean="0">
                <a:solidFill>
                  <a:schemeClr val="bg1"/>
                </a:solidFill>
              </a:rPr>
              <a:t>              shaft and distal tibia.</a:t>
            </a:r>
          </a:p>
          <a:p>
            <a:r>
              <a:rPr lang="en-IN" sz="2800" dirty="0" smtClean="0">
                <a:solidFill>
                  <a:schemeClr val="bg1"/>
                </a:solidFill>
              </a:rPr>
              <a:t>          -  Elevation in post-</a:t>
            </a:r>
          </a:p>
          <a:p>
            <a:r>
              <a:rPr lang="en-IN" sz="2800" dirty="0" smtClean="0">
                <a:solidFill>
                  <a:schemeClr val="bg1"/>
                </a:solidFill>
              </a:rPr>
              <a:t>              operative patients</a:t>
            </a:r>
            <a:endParaRPr lang="en-IN" sz="28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MCQ 1</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Thomas splint is used to immobilise:</a:t>
            </a:r>
          </a:p>
          <a:p>
            <a:pPr marL="514350" indent="-514350">
              <a:buAutoNum type="alphaLcPeriod"/>
            </a:pPr>
            <a:r>
              <a:rPr lang="en-GB" dirty="0">
                <a:solidFill>
                  <a:schemeClr val="bg1"/>
                </a:solidFill>
              </a:rPr>
              <a:t>I</a:t>
            </a:r>
            <a:r>
              <a:rPr lang="en-GB" dirty="0" smtClean="0">
                <a:solidFill>
                  <a:schemeClr val="bg1"/>
                </a:solidFill>
              </a:rPr>
              <a:t>nter-trochanteric femur fractures</a:t>
            </a:r>
          </a:p>
          <a:p>
            <a:pPr marL="514350" indent="-514350">
              <a:buAutoNum type="alphaLcPeriod"/>
            </a:pPr>
            <a:r>
              <a:rPr lang="en-GB" dirty="0" smtClean="0">
                <a:solidFill>
                  <a:schemeClr val="bg1"/>
                </a:solidFill>
              </a:rPr>
              <a:t>Proximal </a:t>
            </a:r>
            <a:r>
              <a:rPr lang="en-GB" dirty="0" err="1" smtClean="0">
                <a:solidFill>
                  <a:schemeClr val="bg1"/>
                </a:solidFill>
              </a:rPr>
              <a:t>humerus</a:t>
            </a:r>
            <a:r>
              <a:rPr lang="en-GB" dirty="0" smtClean="0">
                <a:solidFill>
                  <a:schemeClr val="bg1"/>
                </a:solidFill>
              </a:rPr>
              <a:t> fractures</a:t>
            </a:r>
          </a:p>
          <a:p>
            <a:pPr marL="514350" indent="-514350">
              <a:buAutoNum type="alphaLcPeriod"/>
            </a:pPr>
            <a:r>
              <a:rPr lang="en-GB" dirty="0" smtClean="0">
                <a:solidFill>
                  <a:schemeClr val="bg1"/>
                </a:solidFill>
              </a:rPr>
              <a:t>Forearm fractures</a:t>
            </a:r>
          </a:p>
          <a:p>
            <a:pPr marL="514350" indent="-514350">
              <a:buAutoNum type="alphaLcPeriod"/>
            </a:pPr>
            <a:r>
              <a:rPr lang="en-GB" dirty="0" smtClean="0">
                <a:solidFill>
                  <a:schemeClr val="bg1"/>
                </a:solidFill>
              </a:rPr>
              <a:t>Ankle fractures</a:t>
            </a:r>
            <a:endParaRPr lang="en-GB" dirty="0">
              <a:solidFill>
                <a:schemeClr val="bg1"/>
              </a:solidFill>
            </a:endParaRPr>
          </a:p>
        </p:txBody>
      </p:sp>
    </p:spTree>
    <p:extLst>
      <p:ext uri="{BB962C8B-B14F-4D97-AF65-F5344CB8AC3E}">
        <p14:creationId xmlns:p14="http://schemas.microsoft.com/office/powerpoint/2010/main" xmlns="" val="1697791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MCQ 2</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Types of traction include:</a:t>
            </a:r>
          </a:p>
          <a:p>
            <a:pPr marL="514350" indent="-514350">
              <a:buAutoNum type="alphaLcPeriod"/>
            </a:pPr>
            <a:r>
              <a:rPr lang="en-GB" dirty="0" smtClean="0">
                <a:solidFill>
                  <a:schemeClr val="bg1"/>
                </a:solidFill>
              </a:rPr>
              <a:t>Skin traction</a:t>
            </a:r>
          </a:p>
          <a:p>
            <a:pPr marL="514350" indent="-514350">
              <a:buAutoNum type="alphaLcPeriod"/>
            </a:pPr>
            <a:r>
              <a:rPr lang="en-GB" dirty="0" smtClean="0">
                <a:solidFill>
                  <a:schemeClr val="bg1"/>
                </a:solidFill>
              </a:rPr>
              <a:t>Skeletal traction</a:t>
            </a:r>
          </a:p>
          <a:p>
            <a:pPr marL="514350" indent="-514350">
              <a:buAutoNum type="alphaLcPeriod"/>
            </a:pPr>
            <a:r>
              <a:rPr lang="en-GB" dirty="0" smtClean="0">
                <a:solidFill>
                  <a:schemeClr val="bg1"/>
                </a:solidFill>
              </a:rPr>
              <a:t>Both of the above</a:t>
            </a:r>
          </a:p>
          <a:p>
            <a:pPr marL="514350" indent="-514350">
              <a:buAutoNum type="alphaLcPeriod"/>
            </a:pPr>
            <a:r>
              <a:rPr lang="en-GB" dirty="0" smtClean="0">
                <a:solidFill>
                  <a:schemeClr val="bg1"/>
                </a:solidFill>
              </a:rPr>
              <a:t>None of the above</a:t>
            </a:r>
            <a:endParaRPr lang="en-GB" dirty="0">
              <a:solidFill>
                <a:schemeClr val="bg1"/>
              </a:solidFill>
            </a:endParaRPr>
          </a:p>
        </p:txBody>
      </p:sp>
    </p:spTree>
    <p:extLst>
      <p:ext uri="{BB962C8B-B14F-4D97-AF65-F5344CB8AC3E}">
        <p14:creationId xmlns:p14="http://schemas.microsoft.com/office/powerpoint/2010/main" xmlns="" val="551581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MCQ 3</a:t>
            </a:r>
            <a:endParaRPr lang="en-GB" dirty="0">
              <a:solidFill>
                <a:schemeClr val="bg1"/>
              </a:solidFill>
            </a:endParaRPr>
          </a:p>
        </p:txBody>
      </p:sp>
      <p:sp>
        <p:nvSpPr>
          <p:cNvPr id="4" name="Content Placeholder 3"/>
          <p:cNvSpPr>
            <a:spLocks noGrp="1"/>
          </p:cNvSpPr>
          <p:nvPr>
            <p:ph sz="half" idx="1"/>
          </p:nvPr>
        </p:nvSpPr>
        <p:spPr/>
        <p:txBody>
          <a:bodyPr/>
          <a:lstStyle/>
          <a:p>
            <a:r>
              <a:rPr lang="en-GB" dirty="0" smtClean="0">
                <a:solidFill>
                  <a:schemeClr val="bg1"/>
                </a:solidFill>
              </a:rPr>
              <a:t>Name of the traction:</a:t>
            </a:r>
          </a:p>
          <a:p>
            <a:pPr marL="0" indent="0">
              <a:buNone/>
            </a:pPr>
            <a:endParaRPr lang="en-GB" dirty="0" smtClean="0">
              <a:solidFill>
                <a:schemeClr val="bg1"/>
              </a:solidFill>
            </a:endParaRPr>
          </a:p>
          <a:p>
            <a:pPr marL="514350" indent="-514350">
              <a:buAutoNum type="alphaLcPeriod"/>
            </a:pPr>
            <a:r>
              <a:rPr lang="en-GB" dirty="0" smtClean="0">
                <a:solidFill>
                  <a:schemeClr val="bg1"/>
                </a:solidFill>
              </a:rPr>
              <a:t>Thomas splint</a:t>
            </a:r>
          </a:p>
          <a:p>
            <a:pPr marL="514350" indent="-514350">
              <a:buAutoNum type="alphaLcPeriod"/>
            </a:pPr>
            <a:r>
              <a:rPr lang="en-GB" dirty="0" err="1" smtClean="0">
                <a:solidFill>
                  <a:schemeClr val="bg1"/>
                </a:solidFill>
              </a:rPr>
              <a:t>Bohler</a:t>
            </a:r>
            <a:r>
              <a:rPr lang="en-GB" dirty="0" smtClean="0">
                <a:solidFill>
                  <a:schemeClr val="bg1"/>
                </a:solidFill>
              </a:rPr>
              <a:t> </a:t>
            </a:r>
            <a:r>
              <a:rPr lang="en-GB" dirty="0" err="1" smtClean="0">
                <a:solidFill>
                  <a:schemeClr val="bg1"/>
                </a:solidFill>
              </a:rPr>
              <a:t>braun</a:t>
            </a:r>
            <a:r>
              <a:rPr lang="en-GB" dirty="0" smtClean="0">
                <a:solidFill>
                  <a:schemeClr val="bg1"/>
                </a:solidFill>
              </a:rPr>
              <a:t> splint</a:t>
            </a:r>
          </a:p>
          <a:p>
            <a:pPr marL="514350" indent="-514350">
              <a:buAutoNum type="alphaLcPeriod"/>
            </a:pPr>
            <a:r>
              <a:rPr lang="en-GB" dirty="0" smtClean="0">
                <a:solidFill>
                  <a:schemeClr val="bg1"/>
                </a:solidFill>
              </a:rPr>
              <a:t>Dunlop traction</a:t>
            </a:r>
          </a:p>
          <a:p>
            <a:pPr marL="514350" indent="-514350">
              <a:buAutoNum type="alphaLcPeriod"/>
            </a:pPr>
            <a:r>
              <a:rPr lang="en-GB" dirty="0" err="1" smtClean="0">
                <a:solidFill>
                  <a:schemeClr val="bg1"/>
                </a:solidFill>
              </a:rPr>
              <a:t>Sugartong</a:t>
            </a:r>
            <a:r>
              <a:rPr lang="en-GB" dirty="0" smtClean="0">
                <a:solidFill>
                  <a:schemeClr val="bg1"/>
                </a:solidFill>
              </a:rPr>
              <a:t> splint</a:t>
            </a:r>
            <a:endParaRPr lang="en-GB" dirty="0">
              <a:solidFill>
                <a:schemeClr val="bg1"/>
              </a:solidFill>
            </a:endParaRPr>
          </a:p>
        </p:txBody>
      </p:sp>
      <p:pic>
        <p:nvPicPr>
          <p:cNvPr id="60418" name="Picture 2"/>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5487821" y="1916832"/>
            <a:ext cx="3339281" cy="3434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0018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MCQ 4</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Portable traction includes:</a:t>
            </a:r>
          </a:p>
          <a:p>
            <a:pPr marL="514350" indent="-514350">
              <a:buAutoNum type="alphaLcPeriod"/>
            </a:pPr>
            <a:r>
              <a:rPr lang="en-GB" dirty="0" smtClean="0">
                <a:solidFill>
                  <a:schemeClr val="bg1"/>
                </a:solidFill>
              </a:rPr>
              <a:t>Radius – ulna distractor</a:t>
            </a:r>
          </a:p>
          <a:p>
            <a:pPr marL="514350" indent="-514350">
              <a:buAutoNum type="alphaLcPeriod"/>
            </a:pPr>
            <a:r>
              <a:rPr lang="en-GB" dirty="0" err="1" smtClean="0">
                <a:solidFill>
                  <a:schemeClr val="bg1"/>
                </a:solidFill>
              </a:rPr>
              <a:t>Ilizarov</a:t>
            </a:r>
            <a:r>
              <a:rPr lang="en-GB" dirty="0" smtClean="0">
                <a:solidFill>
                  <a:schemeClr val="bg1"/>
                </a:solidFill>
              </a:rPr>
              <a:t> </a:t>
            </a:r>
          </a:p>
          <a:p>
            <a:pPr marL="514350" indent="-514350">
              <a:buAutoNum type="alphaLcPeriod"/>
            </a:pPr>
            <a:r>
              <a:rPr lang="en-GB" dirty="0" smtClean="0">
                <a:solidFill>
                  <a:schemeClr val="bg1"/>
                </a:solidFill>
              </a:rPr>
              <a:t>Joshi external stabilisation system</a:t>
            </a:r>
          </a:p>
          <a:p>
            <a:pPr marL="514350" indent="-514350">
              <a:buAutoNum type="alphaLcPeriod"/>
            </a:pPr>
            <a:r>
              <a:rPr lang="en-GB" dirty="0" smtClean="0">
                <a:solidFill>
                  <a:schemeClr val="bg1"/>
                </a:solidFill>
              </a:rPr>
              <a:t>All of the above</a:t>
            </a:r>
            <a:endParaRPr lang="en-GB" dirty="0">
              <a:solidFill>
                <a:schemeClr val="bg1"/>
              </a:solidFill>
            </a:endParaRPr>
          </a:p>
        </p:txBody>
      </p:sp>
    </p:spTree>
    <p:extLst>
      <p:ext uri="{BB962C8B-B14F-4D97-AF65-F5344CB8AC3E}">
        <p14:creationId xmlns:p14="http://schemas.microsoft.com/office/powerpoint/2010/main" xmlns="" val="386938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MCQ 5</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Ninety </a:t>
            </a:r>
            <a:r>
              <a:rPr lang="en-GB" dirty="0" err="1" smtClean="0">
                <a:solidFill>
                  <a:schemeClr val="bg1"/>
                </a:solidFill>
              </a:rPr>
              <a:t>ninety</a:t>
            </a:r>
            <a:r>
              <a:rPr lang="en-GB" dirty="0" smtClean="0">
                <a:solidFill>
                  <a:schemeClr val="bg1"/>
                </a:solidFill>
              </a:rPr>
              <a:t> traction is given for:</a:t>
            </a:r>
          </a:p>
          <a:p>
            <a:pPr marL="0" indent="0">
              <a:buNone/>
            </a:pPr>
            <a:endParaRPr lang="en-GB" dirty="0" smtClean="0">
              <a:solidFill>
                <a:schemeClr val="bg1"/>
              </a:solidFill>
            </a:endParaRPr>
          </a:p>
          <a:p>
            <a:pPr marL="514350" indent="-514350">
              <a:buAutoNum type="alphaLcPeriod"/>
            </a:pPr>
            <a:r>
              <a:rPr lang="en-GB" dirty="0" smtClean="0">
                <a:solidFill>
                  <a:schemeClr val="bg1"/>
                </a:solidFill>
              </a:rPr>
              <a:t>Femur shaft fractures in children</a:t>
            </a:r>
          </a:p>
          <a:p>
            <a:pPr marL="514350" indent="-514350">
              <a:buAutoNum type="alphaLcPeriod"/>
            </a:pPr>
            <a:r>
              <a:rPr lang="en-GB" dirty="0" smtClean="0">
                <a:solidFill>
                  <a:schemeClr val="bg1"/>
                </a:solidFill>
              </a:rPr>
              <a:t>Femur shaft fractures in adults</a:t>
            </a:r>
          </a:p>
          <a:p>
            <a:pPr marL="514350" indent="-514350">
              <a:buAutoNum type="alphaLcPeriod"/>
            </a:pPr>
            <a:r>
              <a:rPr lang="en-GB" dirty="0" smtClean="0">
                <a:solidFill>
                  <a:schemeClr val="bg1"/>
                </a:solidFill>
              </a:rPr>
              <a:t>Tibia shaft fractures in children</a:t>
            </a:r>
          </a:p>
          <a:p>
            <a:pPr marL="514350" indent="-514350">
              <a:buAutoNum type="alphaLcPeriod"/>
            </a:pPr>
            <a:r>
              <a:rPr lang="en-GB" dirty="0" smtClean="0">
                <a:solidFill>
                  <a:schemeClr val="bg1"/>
                </a:solidFill>
              </a:rPr>
              <a:t>Tibia shaft fractures in adults</a:t>
            </a:r>
            <a:endParaRPr lang="en-GB" dirty="0">
              <a:solidFill>
                <a:schemeClr val="bg1"/>
              </a:solidFill>
            </a:endParaRPr>
          </a:p>
        </p:txBody>
      </p:sp>
    </p:spTree>
    <p:extLst>
      <p:ext uri="{BB962C8B-B14F-4D97-AF65-F5344CB8AC3E}">
        <p14:creationId xmlns:p14="http://schemas.microsoft.com/office/powerpoint/2010/main" xmlns="" val="319302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794" y="428604"/>
            <a:ext cx="5500726" cy="3046988"/>
          </a:xfrm>
          <a:prstGeom prst="rect">
            <a:avLst/>
          </a:prstGeom>
          <a:noFill/>
        </p:spPr>
        <p:txBody>
          <a:bodyPr wrap="square" lIns="91440" tIns="45720" rIns="91440" bIns="45720">
            <a:spAutoFit/>
          </a:bodyPr>
          <a:lstStyle/>
          <a:p>
            <a:pPr algn="ctr"/>
            <a:r>
              <a:rPr lang="en-US" sz="9600" b="1" cap="none"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THANK YOU</a:t>
            </a:r>
            <a:endParaRPr lang="en-US" sz="9600" b="1" cap="none"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endParaRPr>
          </a:p>
        </p:txBody>
      </p:sp>
      <p:pic>
        <p:nvPicPr>
          <p:cNvPr id="7" name="Picture 6" descr="science_skeleton.png"/>
          <p:cNvPicPr>
            <a:picLocks noChangeAspect="1"/>
          </p:cNvPicPr>
          <p:nvPr/>
        </p:nvPicPr>
        <p:blipFill>
          <a:blip r:embed="rId2"/>
          <a:stretch>
            <a:fillRect/>
          </a:stretch>
        </p:blipFill>
        <p:spPr>
          <a:xfrm>
            <a:off x="-85343" y="2000264"/>
            <a:ext cx="3514335" cy="47148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36" y="1214422"/>
            <a:ext cx="4286280" cy="1015663"/>
          </a:xfrm>
          <a:prstGeom prst="rect">
            <a:avLst/>
          </a:prstGeom>
          <a:noFill/>
        </p:spPr>
        <p:txBody>
          <a:bodyPr wrap="square" rtlCol="0">
            <a:spAutoFit/>
          </a:bodyPr>
          <a:lstStyle/>
          <a:p>
            <a:pPr algn="ctr"/>
            <a:r>
              <a:rPr lang="en-IN" sz="6000" b="1" dirty="0" smtClean="0">
                <a:solidFill>
                  <a:schemeClr val="bg1"/>
                </a:solidFill>
                <a:latin typeface="AR DARLING" pitchFamily="2" charset="0"/>
              </a:rPr>
              <a:t>TRACTION</a:t>
            </a:r>
            <a:endParaRPr lang="en-IN" sz="6000" b="1" dirty="0">
              <a:solidFill>
                <a:schemeClr val="bg1"/>
              </a:solidFill>
              <a:latin typeface="AR DARLING" pitchFamily="2" charset="0"/>
            </a:endParaRPr>
          </a:p>
        </p:txBody>
      </p:sp>
      <p:cxnSp>
        <p:nvCxnSpPr>
          <p:cNvPr id="4" name="Straight Connector 3"/>
          <p:cNvCxnSpPr>
            <a:stCxn id="2" idx="2"/>
          </p:cNvCxnSpPr>
          <p:nvPr/>
        </p:nvCxnSpPr>
        <p:spPr>
          <a:xfrm rot="5400000">
            <a:off x="3686791" y="3258170"/>
            <a:ext cx="2056171" cy="1588"/>
          </a:xfrm>
          <a:prstGeom prst="line">
            <a:avLst/>
          </a:prstGeom>
          <a:ln w="79375"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2143108" y="4286256"/>
            <a:ext cx="5072098" cy="1588"/>
          </a:xfrm>
          <a:prstGeom prst="line">
            <a:avLst/>
          </a:prstGeom>
          <a:ln w="889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750993" y="4678371"/>
            <a:ext cx="785818" cy="1588"/>
          </a:xfrm>
          <a:prstGeom prst="straightConnector1">
            <a:avLst/>
          </a:prstGeom>
          <a:ln w="79375"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858016" y="4643446"/>
            <a:ext cx="714380" cy="1588"/>
          </a:xfrm>
          <a:prstGeom prst="straightConnector1">
            <a:avLst/>
          </a:prstGeom>
          <a:ln w="79375"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2910" y="5143512"/>
            <a:ext cx="3143272" cy="1200329"/>
          </a:xfrm>
          <a:prstGeom prst="rect">
            <a:avLst/>
          </a:prstGeom>
          <a:solidFill>
            <a:srgbClr val="FF99CC"/>
          </a:solidFill>
          <a:ln w="47625">
            <a:solidFill>
              <a:schemeClr val="tx1"/>
            </a:solidFill>
            <a:prstDash val="solid"/>
          </a:ln>
        </p:spPr>
        <p:txBody>
          <a:bodyPr wrap="square" rtlCol="0">
            <a:spAutoFit/>
          </a:bodyPr>
          <a:lstStyle/>
          <a:p>
            <a:pPr algn="ctr"/>
            <a:r>
              <a:rPr lang="en-IN" sz="3600" dirty="0" smtClean="0">
                <a:latin typeface="AR DARLING" pitchFamily="2" charset="0"/>
              </a:rPr>
              <a:t>SKIN TRACTION</a:t>
            </a:r>
            <a:endParaRPr lang="en-IN" sz="3600" dirty="0">
              <a:latin typeface="AR DARLING" pitchFamily="2" charset="0"/>
            </a:endParaRPr>
          </a:p>
        </p:txBody>
      </p:sp>
      <p:sp>
        <p:nvSpPr>
          <p:cNvPr id="16" name="TextBox 15"/>
          <p:cNvSpPr txBox="1"/>
          <p:nvPr/>
        </p:nvSpPr>
        <p:spPr>
          <a:xfrm>
            <a:off x="5572132" y="5072074"/>
            <a:ext cx="2928926" cy="1200329"/>
          </a:xfrm>
          <a:prstGeom prst="rect">
            <a:avLst/>
          </a:prstGeom>
          <a:solidFill>
            <a:srgbClr val="00B050"/>
          </a:solidFill>
          <a:ln w="47625">
            <a:solidFill>
              <a:schemeClr val="tx1"/>
            </a:solidFill>
          </a:ln>
        </p:spPr>
        <p:txBody>
          <a:bodyPr wrap="square" rtlCol="0">
            <a:spAutoFit/>
          </a:bodyPr>
          <a:lstStyle/>
          <a:p>
            <a:pPr algn="ctr"/>
            <a:r>
              <a:rPr lang="en-IN" sz="3600" dirty="0" smtClean="0">
                <a:latin typeface="AR DARLING" pitchFamily="2" charset="0"/>
              </a:rPr>
              <a:t>SKELETAL TRACTION</a:t>
            </a:r>
            <a:endParaRPr lang="en-IN" sz="3600" dirty="0">
              <a:latin typeface="AR DARLING"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1802" y="785794"/>
            <a:ext cx="3143272" cy="646331"/>
          </a:xfrm>
          <a:prstGeom prst="rect">
            <a:avLst/>
          </a:prstGeom>
          <a:solidFill>
            <a:srgbClr val="002060"/>
          </a:solidFill>
          <a:ln w="47625">
            <a:noFill/>
            <a:prstDash val="solid"/>
          </a:ln>
        </p:spPr>
        <p:txBody>
          <a:bodyPr wrap="square" rtlCol="0">
            <a:spAutoFit/>
          </a:bodyPr>
          <a:lstStyle/>
          <a:p>
            <a:pPr algn="ctr"/>
            <a:r>
              <a:rPr lang="en-IN" sz="3600" dirty="0" smtClean="0">
                <a:solidFill>
                  <a:schemeClr val="bg1"/>
                </a:solidFill>
                <a:latin typeface="AR DARLING" pitchFamily="2" charset="0"/>
              </a:rPr>
              <a:t>SKIN TRACTION</a:t>
            </a:r>
            <a:endParaRPr lang="en-IN" sz="3600" dirty="0">
              <a:solidFill>
                <a:schemeClr val="bg1"/>
              </a:solidFill>
              <a:latin typeface="AR DARLING" pitchFamily="2" charset="0"/>
            </a:endParaRPr>
          </a:p>
        </p:txBody>
      </p:sp>
      <p:cxnSp>
        <p:nvCxnSpPr>
          <p:cNvPr id="6" name="Straight Connector 5"/>
          <p:cNvCxnSpPr/>
          <p:nvPr/>
        </p:nvCxnSpPr>
        <p:spPr>
          <a:xfrm rot="5400000">
            <a:off x="4279202" y="2363683"/>
            <a:ext cx="728473" cy="1588"/>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571472" y="2727920"/>
            <a:ext cx="8143932" cy="1588"/>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9357" y="3120035"/>
            <a:ext cx="785818" cy="1588"/>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034881" y="3975559"/>
            <a:ext cx="2500330" cy="5053"/>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4321029" y="3975559"/>
            <a:ext cx="2500330" cy="5053"/>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6608777" y="3120035"/>
            <a:ext cx="785818" cy="1588"/>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57752" y="5214926"/>
            <a:ext cx="1500198" cy="642941"/>
          </a:xfrm>
          <a:prstGeom prst="rect">
            <a:avLst/>
          </a:prstGeom>
          <a:solidFill>
            <a:srgbClr val="7030A0"/>
          </a:solidFill>
          <a:ln w="47625">
            <a:solidFill>
              <a:schemeClr val="tx1"/>
            </a:solidFill>
          </a:ln>
        </p:spPr>
        <p:txBody>
          <a:bodyPr wrap="square" rtlCol="0">
            <a:spAutoFit/>
          </a:bodyPr>
          <a:lstStyle/>
          <a:p>
            <a:pPr algn="ctr"/>
            <a:r>
              <a:rPr lang="en-IN" b="1" dirty="0" smtClean="0">
                <a:latin typeface="Comic Sans MS" pitchFamily="66" charset="0"/>
              </a:rPr>
              <a:t>DUNLOP TRACTION</a:t>
            </a:r>
            <a:endParaRPr lang="en-IN" b="1" dirty="0">
              <a:latin typeface="Comic Sans MS" pitchFamily="66" charset="0"/>
            </a:endParaRPr>
          </a:p>
        </p:txBody>
      </p:sp>
      <p:sp>
        <p:nvSpPr>
          <p:cNvPr id="31" name="TextBox 30"/>
          <p:cNvSpPr txBox="1"/>
          <p:nvPr/>
        </p:nvSpPr>
        <p:spPr>
          <a:xfrm>
            <a:off x="1357290" y="5214926"/>
            <a:ext cx="1785950" cy="642942"/>
          </a:xfrm>
          <a:prstGeom prst="rect">
            <a:avLst/>
          </a:prstGeom>
          <a:solidFill>
            <a:srgbClr val="00B050"/>
          </a:solidFill>
          <a:ln w="47625">
            <a:solidFill>
              <a:schemeClr val="tx1"/>
            </a:solidFill>
          </a:ln>
        </p:spPr>
        <p:txBody>
          <a:bodyPr wrap="square" rtlCol="0">
            <a:spAutoFit/>
          </a:bodyPr>
          <a:lstStyle/>
          <a:p>
            <a:pPr algn="ctr"/>
            <a:r>
              <a:rPr lang="en-IN" b="1" dirty="0" smtClean="0">
                <a:latin typeface="Comic Sans MS" pitchFamily="66" charset="0"/>
              </a:rPr>
              <a:t>BUCK </a:t>
            </a:r>
          </a:p>
          <a:p>
            <a:pPr algn="ctr"/>
            <a:r>
              <a:rPr lang="en-IN" b="1" dirty="0" smtClean="0">
                <a:latin typeface="Comic Sans MS" pitchFamily="66" charset="0"/>
              </a:rPr>
              <a:t>TRACTION</a:t>
            </a:r>
            <a:endParaRPr lang="en-IN" b="1" dirty="0">
              <a:latin typeface="Comic Sans MS" pitchFamily="66" charset="0"/>
            </a:endParaRPr>
          </a:p>
        </p:txBody>
      </p:sp>
      <p:sp>
        <p:nvSpPr>
          <p:cNvPr id="32" name="TextBox 31"/>
          <p:cNvSpPr txBox="1"/>
          <p:nvPr/>
        </p:nvSpPr>
        <p:spPr>
          <a:xfrm>
            <a:off x="0" y="3500414"/>
            <a:ext cx="1285852" cy="646331"/>
          </a:xfrm>
          <a:prstGeom prst="rect">
            <a:avLst/>
          </a:prstGeom>
          <a:solidFill>
            <a:srgbClr val="FF99CC"/>
          </a:solidFill>
          <a:ln w="47625">
            <a:solidFill>
              <a:schemeClr val="tx1"/>
            </a:solidFill>
          </a:ln>
        </p:spPr>
        <p:txBody>
          <a:bodyPr wrap="square" rtlCol="0">
            <a:spAutoFit/>
          </a:bodyPr>
          <a:lstStyle/>
          <a:p>
            <a:pPr algn="ctr"/>
            <a:r>
              <a:rPr lang="en-IN" b="1" dirty="0" smtClean="0">
                <a:latin typeface="Comic Sans MS" pitchFamily="66" charset="0"/>
              </a:rPr>
              <a:t>BINDERS</a:t>
            </a:r>
          </a:p>
          <a:p>
            <a:pPr algn="ctr"/>
            <a:endParaRPr lang="en-IN" b="1" dirty="0">
              <a:latin typeface="Comic Sans MS" pitchFamily="66" charset="0"/>
            </a:endParaRPr>
          </a:p>
        </p:txBody>
      </p:sp>
      <p:sp>
        <p:nvSpPr>
          <p:cNvPr id="33" name="TextBox 32"/>
          <p:cNvSpPr txBox="1"/>
          <p:nvPr/>
        </p:nvSpPr>
        <p:spPr>
          <a:xfrm>
            <a:off x="2928926" y="3500414"/>
            <a:ext cx="1571636" cy="928694"/>
          </a:xfrm>
          <a:prstGeom prst="rect">
            <a:avLst/>
          </a:prstGeom>
          <a:solidFill>
            <a:srgbClr val="FFFF66"/>
          </a:solidFill>
          <a:ln w="47625">
            <a:solidFill>
              <a:schemeClr val="tx1"/>
            </a:solidFill>
          </a:ln>
        </p:spPr>
        <p:txBody>
          <a:bodyPr wrap="square" rtlCol="0">
            <a:spAutoFit/>
          </a:bodyPr>
          <a:lstStyle/>
          <a:p>
            <a:pPr algn="ctr"/>
            <a:r>
              <a:rPr lang="en-IN" b="1" dirty="0" smtClean="0">
                <a:latin typeface="Comic Sans MS" pitchFamily="66" charset="0"/>
              </a:rPr>
              <a:t>GALLOS\</a:t>
            </a:r>
          </a:p>
          <a:p>
            <a:pPr algn="ctr"/>
            <a:r>
              <a:rPr lang="en-IN" b="1" dirty="0" smtClean="0">
                <a:latin typeface="Comic Sans MS" pitchFamily="66" charset="0"/>
              </a:rPr>
              <a:t>BRAYANT’S</a:t>
            </a:r>
          </a:p>
          <a:p>
            <a:pPr algn="ctr"/>
            <a:r>
              <a:rPr lang="en-IN" b="1" dirty="0" smtClean="0">
                <a:latin typeface="Comic Sans MS" pitchFamily="66" charset="0"/>
              </a:rPr>
              <a:t> TRACTION</a:t>
            </a:r>
            <a:endParaRPr lang="en-IN" b="1" dirty="0">
              <a:latin typeface="Comic Sans MS" pitchFamily="66" charset="0"/>
            </a:endParaRPr>
          </a:p>
        </p:txBody>
      </p:sp>
      <p:cxnSp>
        <p:nvCxnSpPr>
          <p:cNvPr id="37" name="Straight Arrow Connector 36"/>
          <p:cNvCxnSpPr/>
          <p:nvPr/>
        </p:nvCxnSpPr>
        <p:spPr>
          <a:xfrm rot="5400000">
            <a:off x="3465505" y="3120035"/>
            <a:ext cx="785818" cy="1588"/>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7500092" y="3939912"/>
            <a:ext cx="2428892" cy="4908"/>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215074" y="3571852"/>
            <a:ext cx="1500198" cy="642941"/>
          </a:xfrm>
          <a:prstGeom prst="rect">
            <a:avLst/>
          </a:prstGeom>
          <a:solidFill>
            <a:srgbClr val="00B0F0"/>
          </a:solidFill>
          <a:ln w="47625">
            <a:solidFill>
              <a:schemeClr val="tx1"/>
            </a:solidFill>
          </a:ln>
        </p:spPr>
        <p:txBody>
          <a:bodyPr wrap="square" rtlCol="0">
            <a:spAutoFit/>
          </a:bodyPr>
          <a:lstStyle/>
          <a:p>
            <a:pPr algn="ctr"/>
            <a:r>
              <a:rPr lang="en-IN" b="1" dirty="0" smtClean="0">
                <a:latin typeface="Comic Sans MS" pitchFamily="66" charset="0"/>
              </a:rPr>
              <a:t>OVERHEAD TRACTION</a:t>
            </a:r>
            <a:endParaRPr lang="en-IN" b="1" dirty="0">
              <a:latin typeface="Comic Sans MS" pitchFamily="66" charset="0"/>
            </a:endParaRPr>
          </a:p>
        </p:txBody>
      </p:sp>
      <p:sp>
        <p:nvSpPr>
          <p:cNvPr id="42" name="TextBox 41"/>
          <p:cNvSpPr txBox="1"/>
          <p:nvPr/>
        </p:nvSpPr>
        <p:spPr>
          <a:xfrm>
            <a:off x="7072330" y="5143488"/>
            <a:ext cx="2071670" cy="928694"/>
          </a:xfrm>
          <a:prstGeom prst="rect">
            <a:avLst/>
          </a:prstGeom>
          <a:solidFill>
            <a:srgbClr val="FF9933"/>
          </a:solidFill>
          <a:ln w="47625">
            <a:solidFill>
              <a:schemeClr val="tx1"/>
            </a:solidFill>
          </a:ln>
        </p:spPr>
        <p:txBody>
          <a:bodyPr wrap="square" rtlCol="0">
            <a:spAutoFit/>
          </a:bodyPr>
          <a:lstStyle/>
          <a:p>
            <a:pPr algn="ctr"/>
            <a:r>
              <a:rPr lang="en-IN" b="1" dirty="0" smtClean="0">
                <a:latin typeface="Comic Sans MS" pitchFamily="66" charset="0"/>
              </a:rPr>
              <a:t>HAMILTON RUSSEL TRACTION</a:t>
            </a:r>
            <a:endParaRPr lang="en-IN" b="1"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0364" y="0"/>
            <a:ext cx="3286148" cy="857232"/>
          </a:xfrm>
          <a:prstGeom prst="rect">
            <a:avLst/>
          </a:prstGeom>
          <a:solidFill>
            <a:schemeClr val="accent2">
              <a:lumMod val="75000"/>
            </a:schemeClr>
          </a:solidFill>
          <a:ln w="47625">
            <a:solidFill>
              <a:schemeClr val="tx1"/>
            </a:solidFill>
          </a:ln>
        </p:spPr>
        <p:txBody>
          <a:bodyPr wrap="square" rtlCol="0">
            <a:spAutoFit/>
          </a:bodyPr>
          <a:lstStyle/>
          <a:p>
            <a:pPr algn="ctr"/>
            <a:r>
              <a:rPr lang="en-IN" sz="4800" b="1" dirty="0" smtClean="0">
                <a:gradFill>
                  <a:gsLst>
                    <a:gs pos="0">
                      <a:srgbClr val="FF3399"/>
                    </a:gs>
                    <a:gs pos="25000">
                      <a:srgbClr val="FF6633"/>
                    </a:gs>
                    <a:gs pos="50000">
                      <a:srgbClr val="FFFF00"/>
                    </a:gs>
                    <a:gs pos="75000">
                      <a:srgbClr val="01A78F"/>
                    </a:gs>
                    <a:gs pos="100000">
                      <a:srgbClr val="3366FF"/>
                    </a:gs>
                  </a:gsLst>
                  <a:lin ang="5400000" scaled="0"/>
                </a:gradFill>
                <a:latin typeface="Comic Sans MS" pitchFamily="66" charset="0"/>
              </a:rPr>
              <a:t>BINDERS</a:t>
            </a:r>
          </a:p>
        </p:txBody>
      </p:sp>
      <p:cxnSp>
        <p:nvCxnSpPr>
          <p:cNvPr id="5" name="Straight Connector 4"/>
          <p:cNvCxnSpPr>
            <a:stCxn id="3" idx="2"/>
          </p:cNvCxnSpPr>
          <p:nvPr/>
        </p:nvCxnSpPr>
        <p:spPr>
          <a:xfrm rot="5400000">
            <a:off x="4249737" y="1250141"/>
            <a:ext cx="786610" cy="793"/>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214414" y="1643051"/>
            <a:ext cx="6786610" cy="3143"/>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79423" y="2178041"/>
            <a:ext cx="1071570" cy="1588"/>
          </a:xfrm>
          <a:prstGeom prst="straightConnector1">
            <a:avLst/>
          </a:prstGeom>
          <a:ln w="476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466033" y="2178041"/>
            <a:ext cx="1071570" cy="1588"/>
          </a:xfrm>
          <a:prstGeom prst="straightConnector1">
            <a:avLst/>
          </a:prstGeom>
          <a:ln w="476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4282" y="2714620"/>
            <a:ext cx="2071670" cy="646331"/>
          </a:xfrm>
          <a:prstGeom prst="rect">
            <a:avLst/>
          </a:prstGeom>
          <a:solidFill>
            <a:srgbClr val="FF9900"/>
          </a:solidFill>
          <a:ln w="47625">
            <a:solidFill>
              <a:schemeClr val="tx1"/>
            </a:solidFill>
          </a:ln>
        </p:spPr>
        <p:txBody>
          <a:bodyPr wrap="square" rtlCol="0">
            <a:spAutoFit/>
          </a:bodyPr>
          <a:lstStyle/>
          <a:p>
            <a:pPr algn="ctr"/>
            <a:r>
              <a:rPr lang="en-IN" b="1" dirty="0" smtClean="0">
                <a:latin typeface="Comic Sans MS" pitchFamily="66" charset="0"/>
              </a:rPr>
              <a:t>ANKLE BINDERS</a:t>
            </a:r>
          </a:p>
        </p:txBody>
      </p:sp>
      <p:sp>
        <p:nvSpPr>
          <p:cNvPr id="13" name="TextBox 12"/>
          <p:cNvSpPr txBox="1"/>
          <p:nvPr/>
        </p:nvSpPr>
        <p:spPr>
          <a:xfrm>
            <a:off x="7143768" y="2786058"/>
            <a:ext cx="1714480" cy="646331"/>
          </a:xfrm>
          <a:prstGeom prst="rect">
            <a:avLst/>
          </a:prstGeom>
          <a:solidFill>
            <a:srgbClr val="00B050"/>
          </a:solidFill>
          <a:ln w="47625">
            <a:solidFill>
              <a:schemeClr val="tx1"/>
            </a:solidFill>
          </a:ln>
        </p:spPr>
        <p:txBody>
          <a:bodyPr wrap="square" rtlCol="0">
            <a:spAutoFit/>
          </a:bodyPr>
          <a:lstStyle/>
          <a:p>
            <a:pPr algn="ctr"/>
            <a:r>
              <a:rPr lang="en-IN" b="1" dirty="0" smtClean="0">
                <a:latin typeface="Comic Sans MS" pitchFamily="66" charset="0"/>
              </a:rPr>
              <a:t>PELVIC BINDERS</a:t>
            </a:r>
          </a:p>
        </p:txBody>
      </p:sp>
      <p:pic>
        <p:nvPicPr>
          <p:cNvPr id="1026" name="Picture 2" descr="ANKLE TRACTION BELT"/>
          <p:cNvPicPr>
            <a:picLocks noChangeAspect="1" noChangeArrowheads="1"/>
          </p:cNvPicPr>
          <p:nvPr/>
        </p:nvPicPr>
        <p:blipFill>
          <a:blip r:embed="rId2"/>
          <a:srcRect r="4995" b="11627"/>
          <a:stretch>
            <a:fillRect/>
          </a:stretch>
        </p:blipFill>
        <p:spPr bwMode="auto">
          <a:xfrm>
            <a:off x="0" y="4214818"/>
            <a:ext cx="2943973" cy="2643182"/>
          </a:xfrm>
          <a:prstGeom prst="rect">
            <a:avLst/>
          </a:prstGeom>
          <a:noFill/>
        </p:spPr>
      </p:pic>
      <p:cxnSp>
        <p:nvCxnSpPr>
          <p:cNvPr id="14" name="Straight Arrow Connector 13"/>
          <p:cNvCxnSpPr/>
          <p:nvPr/>
        </p:nvCxnSpPr>
        <p:spPr>
          <a:xfrm rot="5400000">
            <a:off x="4106859" y="2178041"/>
            <a:ext cx="1071570" cy="1588"/>
          </a:xfrm>
          <a:prstGeom prst="straightConnector1">
            <a:avLst/>
          </a:prstGeom>
          <a:ln w="476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71868" y="2714620"/>
            <a:ext cx="2071670" cy="646331"/>
          </a:xfrm>
          <a:prstGeom prst="rect">
            <a:avLst/>
          </a:prstGeom>
          <a:solidFill>
            <a:srgbClr val="FFFF00"/>
          </a:solidFill>
          <a:ln w="47625">
            <a:solidFill>
              <a:schemeClr val="tx1"/>
            </a:solidFill>
          </a:ln>
        </p:spPr>
        <p:txBody>
          <a:bodyPr wrap="square" rtlCol="0">
            <a:spAutoFit/>
          </a:bodyPr>
          <a:lstStyle/>
          <a:p>
            <a:pPr algn="ctr"/>
            <a:r>
              <a:rPr lang="en-IN" b="1" dirty="0" smtClean="0">
                <a:latin typeface="Comic Sans MS" pitchFamily="66" charset="0"/>
              </a:rPr>
              <a:t>SLINGS</a:t>
            </a:r>
          </a:p>
          <a:p>
            <a:pPr algn="ctr"/>
            <a:endParaRPr lang="en-IN" b="1" dirty="0" smtClean="0">
              <a:latin typeface="Comic Sans MS" pitchFamily="66" charset="0"/>
            </a:endParaRPr>
          </a:p>
        </p:txBody>
      </p:sp>
      <p:pic>
        <p:nvPicPr>
          <p:cNvPr id="4" name="Picture 4"/>
          <p:cNvPicPr>
            <a:picLocks noChangeAspect="1" noChangeArrowheads="1"/>
          </p:cNvPicPr>
          <p:nvPr/>
        </p:nvPicPr>
        <p:blipFill>
          <a:blip r:embed="rId3"/>
          <a:srcRect l="10274" t="50957" r="13144" b="20149"/>
          <a:stretch>
            <a:fillRect/>
          </a:stretch>
        </p:blipFill>
        <p:spPr bwMode="auto">
          <a:xfrm>
            <a:off x="6072198" y="4214818"/>
            <a:ext cx="3071802" cy="2643182"/>
          </a:xfrm>
          <a:prstGeom prst="rect">
            <a:avLst/>
          </a:prstGeom>
          <a:noFill/>
          <a:ln w="9525">
            <a:noFill/>
            <a:miter lim="800000"/>
            <a:headEnd/>
            <a:tailEnd/>
          </a:ln>
          <a:effectLst/>
        </p:spPr>
      </p:pic>
      <p:pic>
        <p:nvPicPr>
          <p:cNvPr id="17" name="Picture 6" descr="DSC02773"/>
          <p:cNvPicPr>
            <a:picLocks noChangeAspect="1" noChangeArrowheads="1"/>
          </p:cNvPicPr>
          <p:nvPr/>
        </p:nvPicPr>
        <p:blipFill>
          <a:blip r:embed="rId4"/>
          <a:srcRect l="26786" t="31588" b="-636"/>
          <a:stretch>
            <a:fillRect/>
          </a:stretch>
        </p:blipFill>
        <p:spPr bwMode="auto">
          <a:xfrm>
            <a:off x="3000364" y="4214818"/>
            <a:ext cx="3000396" cy="2643182"/>
          </a:xfrm>
          <a:prstGeom prst="rect">
            <a:avLst/>
          </a:prstGeom>
          <a:noFill/>
          <a:ln w="9525">
            <a:noFill/>
            <a:miter lim="800000"/>
            <a:headEnd/>
            <a:tailEnd/>
          </a:ln>
        </p:spPr>
      </p:pic>
      <p:cxnSp>
        <p:nvCxnSpPr>
          <p:cNvPr id="22" name="Straight Arrow Connector 21"/>
          <p:cNvCxnSpPr>
            <a:stCxn id="12" idx="2"/>
          </p:cNvCxnSpPr>
          <p:nvPr/>
        </p:nvCxnSpPr>
        <p:spPr>
          <a:xfrm rot="16200000" flipH="1">
            <a:off x="733894" y="3877173"/>
            <a:ext cx="1282495" cy="25004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2"/>
          </p:cNvCxnSpPr>
          <p:nvPr/>
        </p:nvCxnSpPr>
        <p:spPr>
          <a:xfrm rot="5400000">
            <a:off x="3448539" y="4270099"/>
            <a:ext cx="2068313" cy="25001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2"/>
          </p:cNvCxnSpPr>
          <p:nvPr/>
        </p:nvCxnSpPr>
        <p:spPr>
          <a:xfrm rot="5400000">
            <a:off x="6645389" y="4073644"/>
            <a:ext cx="1996875" cy="71436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3174" y="1"/>
            <a:ext cx="3571900" cy="830997"/>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w="47625">
            <a:solidFill>
              <a:schemeClr val="tx1"/>
            </a:solidFill>
          </a:ln>
        </p:spPr>
        <p:txBody>
          <a:bodyPr wrap="square" rtlCol="0">
            <a:spAutoFit/>
          </a:bodyPr>
          <a:lstStyle/>
          <a:p>
            <a:pPr algn="ctr"/>
            <a:r>
              <a:rPr lang="en-IN" sz="4800" b="1" dirty="0" smtClean="0">
                <a:latin typeface="Comic Sans MS" pitchFamily="66" charset="0"/>
              </a:rPr>
              <a:t>BINDERS</a:t>
            </a:r>
          </a:p>
        </p:txBody>
      </p:sp>
      <p:sp>
        <p:nvSpPr>
          <p:cNvPr id="4" name="TextBox 3"/>
          <p:cNvSpPr txBox="1"/>
          <p:nvPr/>
        </p:nvSpPr>
        <p:spPr>
          <a:xfrm>
            <a:off x="428596" y="928670"/>
            <a:ext cx="8429652" cy="4278094"/>
          </a:xfrm>
          <a:prstGeom prst="rect">
            <a:avLst/>
          </a:prstGeom>
          <a:noFill/>
        </p:spPr>
        <p:txBody>
          <a:bodyPr wrap="square" rtlCol="0">
            <a:spAutoFit/>
          </a:bodyPr>
          <a:lstStyle/>
          <a:p>
            <a:r>
              <a:rPr lang="en-IN" sz="3200" b="1" dirty="0" smtClean="0"/>
              <a:t>Binders are used for applying traction via taking advantage of joint or bony prominence which prevents slipping and act on the extremity.</a:t>
            </a:r>
          </a:p>
          <a:p>
            <a:endParaRPr lang="en-IN" dirty="0" smtClean="0"/>
          </a:p>
          <a:p>
            <a:endParaRPr lang="en-IN" dirty="0" smtClean="0"/>
          </a:p>
          <a:p>
            <a:endParaRPr lang="en-IN" dirty="0" smtClean="0"/>
          </a:p>
          <a:p>
            <a:r>
              <a:rPr lang="en-IN" dirty="0" smtClean="0"/>
              <a:t>                                     </a:t>
            </a:r>
          </a:p>
          <a:p>
            <a:pPr>
              <a:buClr>
                <a:srgbClr val="FF0000"/>
              </a:buClr>
              <a:buFont typeface="Arial" pitchFamily="34" charset="0"/>
              <a:buChar char="•"/>
            </a:pPr>
            <a:r>
              <a:rPr lang="en-IN" sz="2400" dirty="0" smtClean="0"/>
              <a:t> </a:t>
            </a:r>
            <a:r>
              <a:rPr lang="en-IN" sz="2400" b="1" dirty="0" smtClean="0">
                <a:solidFill>
                  <a:srgbClr val="FFFF00"/>
                </a:solidFill>
              </a:rPr>
              <a:t>Easy to apply</a:t>
            </a:r>
          </a:p>
          <a:p>
            <a:pPr>
              <a:buClr>
                <a:srgbClr val="FF0000"/>
              </a:buClr>
              <a:buFont typeface="Arial" pitchFamily="34" charset="0"/>
              <a:buChar char="•"/>
            </a:pPr>
            <a:r>
              <a:rPr lang="en-IN" sz="2400" b="1" dirty="0" smtClean="0">
                <a:solidFill>
                  <a:srgbClr val="FFFF00"/>
                </a:solidFill>
              </a:rPr>
              <a:t> Get the advantage of traction </a:t>
            </a:r>
          </a:p>
          <a:p>
            <a:pPr>
              <a:buClr>
                <a:srgbClr val="FF0000"/>
              </a:buClr>
              <a:buFont typeface="Arial" pitchFamily="34" charset="0"/>
              <a:buChar char="•"/>
            </a:pPr>
            <a:r>
              <a:rPr lang="en-IN" sz="2400" b="1" dirty="0" smtClean="0">
                <a:solidFill>
                  <a:srgbClr val="FFFF00"/>
                </a:solidFill>
              </a:rPr>
              <a:t> Avoiding surgical intervention</a:t>
            </a:r>
          </a:p>
        </p:txBody>
      </p:sp>
      <p:sp>
        <p:nvSpPr>
          <p:cNvPr id="6" name="TextBox 5"/>
          <p:cNvSpPr txBox="1"/>
          <p:nvPr/>
        </p:nvSpPr>
        <p:spPr>
          <a:xfrm>
            <a:off x="5143504" y="3306735"/>
            <a:ext cx="3714776" cy="3477875"/>
          </a:xfrm>
          <a:prstGeom prst="rect">
            <a:avLst/>
          </a:prstGeom>
          <a:noFill/>
        </p:spPr>
        <p:txBody>
          <a:bodyPr wrap="square" rtlCol="0">
            <a:spAutoFit/>
          </a:bodyPr>
          <a:lstStyle/>
          <a:p>
            <a:endParaRPr lang="en-IN" sz="2800" dirty="0" smtClean="0"/>
          </a:p>
          <a:p>
            <a:pPr>
              <a:buClr>
                <a:srgbClr val="FF0000"/>
              </a:buClr>
              <a:buFont typeface="Arial" pitchFamily="34" charset="0"/>
              <a:buChar char="•"/>
            </a:pPr>
            <a:r>
              <a:rPr lang="en-IN" sz="2400" b="1" dirty="0" smtClean="0"/>
              <a:t> </a:t>
            </a:r>
            <a:r>
              <a:rPr lang="en-IN" sz="2400" b="1" dirty="0" smtClean="0">
                <a:solidFill>
                  <a:srgbClr val="FFFF00"/>
                </a:solidFill>
              </a:rPr>
              <a:t>Pressure sore because  of   traction acting on small    surface</a:t>
            </a:r>
          </a:p>
          <a:p>
            <a:pPr>
              <a:buClr>
                <a:srgbClr val="FF0000"/>
              </a:buClr>
              <a:buFont typeface="Arial" pitchFamily="34" charset="0"/>
              <a:buChar char="•"/>
            </a:pPr>
            <a:r>
              <a:rPr lang="en-IN" sz="2400" b="1" dirty="0" smtClean="0">
                <a:solidFill>
                  <a:srgbClr val="FFFF00"/>
                </a:solidFill>
              </a:rPr>
              <a:t> Weight can be put according to the tolerability of the area</a:t>
            </a:r>
          </a:p>
          <a:p>
            <a:pPr>
              <a:buClr>
                <a:srgbClr val="FF0000"/>
              </a:buClr>
              <a:buFont typeface="Arial" pitchFamily="34" charset="0"/>
              <a:buChar char="•"/>
            </a:pPr>
            <a:r>
              <a:rPr lang="en-IN" sz="2400" b="1" dirty="0" smtClean="0">
                <a:solidFill>
                  <a:srgbClr val="FFFF00"/>
                </a:solidFill>
              </a:rPr>
              <a:t> Easy to remove by patient himself </a:t>
            </a:r>
            <a:endParaRPr lang="en-IN" sz="2400" b="1" dirty="0">
              <a:solidFill>
                <a:srgbClr val="FFFF00"/>
              </a:solidFill>
            </a:endParaRPr>
          </a:p>
        </p:txBody>
      </p:sp>
      <p:sp>
        <p:nvSpPr>
          <p:cNvPr id="8" name="TextBox 7"/>
          <p:cNvSpPr txBox="1"/>
          <p:nvPr/>
        </p:nvSpPr>
        <p:spPr>
          <a:xfrm>
            <a:off x="428596" y="3071810"/>
            <a:ext cx="2500330" cy="523220"/>
          </a:xfrm>
          <a:prstGeom prst="rect">
            <a:avLst/>
          </a:prstGeom>
          <a:solidFill>
            <a:srgbClr val="00B050"/>
          </a:solidFill>
        </p:spPr>
        <p:txBody>
          <a:bodyPr wrap="square" rtlCol="0">
            <a:spAutoFit/>
          </a:bodyPr>
          <a:lstStyle/>
          <a:p>
            <a:r>
              <a:rPr lang="en-IN" sz="2800" b="1" dirty="0" smtClean="0"/>
              <a:t>ADVANTAGE:</a:t>
            </a:r>
            <a:endParaRPr lang="en-IN" sz="2800" b="1" dirty="0"/>
          </a:p>
        </p:txBody>
      </p:sp>
      <p:sp>
        <p:nvSpPr>
          <p:cNvPr id="9" name="TextBox 8"/>
          <p:cNvSpPr txBox="1"/>
          <p:nvPr/>
        </p:nvSpPr>
        <p:spPr>
          <a:xfrm>
            <a:off x="5072066" y="3071810"/>
            <a:ext cx="3071834" cy="523220"/>
          </a:xfrm>
          <a:prstGeom prst="rect">
            <a:avLst/>
          </a:prstGeom>
          <a:solidFill>
            <a:srgbClr val="FF3300"/>
          </a:solidFill>
        </p:spPr>
        <p:txBody>
          <a:bodyPr wrap="square" rtlCol="0">
            <a:spAutoFit/>
          </a:bodyPr>
          <a:lstStyle/>
          <a:p>
            <a:r>
              <a:rPr lang="en-IN" sz="2800" b="1" dirty="0" smtClean="0"/>
              <a:t>DISADVANTAGE:</a:t>
            </a:r>
            <a:endParaRPr lang="en-IN"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454863"/>
            <a:ext cx="6000792" cy="830997"/>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w="47625">
            <a:solidFill>
              <a:schemeClr val="tx1"/>
            </a:solidFill>
          </a:ln>
        </p:spPr>
        <p:txBody>
          <a:bodyPr wrap="square" rtlCol="0">
            <a:spAutoFit/>
          </a:bodyPr>
          <a:lstStyle/>
          <a:p>
            <a:pPr algn="ctr"/>
            <a:r>
              <a:rPr lang="en-IN" sz="4800" b="1" dirty="0" smtClean="0">
                <a:latin typeface="Comic Sans MS" pitchFamily="66" charset="0"/>
              </a:rPr>
              <a:t>BUCK TRACTION</a:t>
            </a:r>
            <a:endParaRPr lang="en-IN" sz="4800" b="1" dirty="0">
              <a:latin typeface="Comic Sans MS" pitchFamily="66" charset="0"/>
            </a:endParaRPr>
          </a:p>
        </p:txBody>
      </p:sp>
      <p:pic>
        <p:nvPicPr>
          <p:cNvPr id="4" name="Picture 3" descr="application-of-traction-in-orthopaedics-15-638.jpg"/>
          <p:cNvPicPr>
            <a:picLocks noChangeAspect="1"/>
          </p:cNvPicPr>
          <p:nvPr/>
        </p:nvPicPr>
        <p:blipFill>
          <a:blip r:embed="rId2"/>
          <a:srcRect l="51489" t="36013" r="4780" b="21399"/>
          <a:stretch>
            <a:fillRect/>
          </a:stretch>
        </p:blipFill>
        <p:spPr>
          <a:xfrm>
            <a:off x="5500694" y="1857364"/>
            <a:ext cx="3321868" cy="2428892"/>
          </a:xfrm>
          <a:prstGeom prst="rect">
            <a:avLst/>
          </a:prstGeom>
        </p:spPr>
      </p:pic>
      <p:sp>
        <p:nvSpPr>
          <p:cNvPr id="5" name="TextBox 4"/>
          <p:cNvSpPr txBox="1"/>
          <p:nvPr/>
        </p:nvSpPr>
        <p:spPr>
          <a:xfrm>
            <a:off x="285720" y="1410355"/>
            <a:ext cx="5072098" cy="6001643"/>
          </a:xfrm>
          <a:prstGeom prst="rect">
            <a:avLst/>
          </a:prstGeom>
          <a:noFill/>
        </p:spPr>
        <p:txBody>
          <a:bodyPr wrap="square" rtlCol="0">
            <a:spAutoFit/>
          </a:bodyPr>
          <a:lstStyle/>
          <a:p>
            <a:pPr>
              <a:buClr>
                <a:srgbClr val="FF0000"/>
              </a:buClr>
              <a:buFont typeface="Arial" pitchFamily="34" charset="0"/>
              <a:buChar char="•"/>
            </a:pPr>
            <a:r>
              <a:rPr lang="en-IN" sz="2800" b="1" dirty="0" smtClean="0">
                <a:solidFill>
                  <a:schemeClr val="bg1"/>
                </a:solidFill>
              </a:rPr>
              <a:t>Used in temporary </a:t>
            </a:r>
            <a:r>
              <a:rPr lang="en-IN" sz="2800" b="1" dirty="0" err="1" smtClean="0">
                <a:solidFill>
                  <a:schemeClr val="bg1"/>
                </a:solidFill>
              </a:rPr>
              <a:t>managment</a:t>
            </a:r>
            <a:r>
              <a:rPr lang="en-IN" sz="2800" b="1" dirty="0" smtClean="0">
                <a:solidFill>
                  <a:schemeClr val="bg1"/>
                </a:solidFill>
              </a:rPr>
              <a:t> of fractures of</a:t>
            </a:r>
          </a:p>
          <a:p>
            <a:pPr>
              <a:buClr>
                <a:srgbClr val="FF0000"/>
              </a:buClr>
              <a:buFont typeface="Arial" pitchFamily="34" charset="0"/>
              <a:buChar char="•"/>
            </a:pPr>
            <a:endParaRPr lang="en-IN" dirty="0" smtClean="0"/>
          </a:p>
          <a:p>
            <a:pPr>
              <a:buClr>
                <a:srgbClr val="FF0000"/>
              </a:buClr>
              <a:buFont typeface="Arial" pitchFamily="34" charset="0"/>
              <a:buChar char="•"/>
            </a:pPr>
            <a:endParaRPr lang="en-IN" dirty="0" smtClean="0"/>
          </a:p>
          <a:p>
            <a:pPr>
              <a:buClr>
                <a:srgbClr val="FF0000"/>
              </a:buClr>
              <a:buFont typeface="Arial" pitchFamily="34" charset="0"/>
              <a:buChar char="•"/>
            </a:pPr>
            <a:endParaRPr lang="en-IN" dirty="0" smtClean="0"/>
          </a:p>
          <a:p>
            <a:pPr>
              <a:buClr>
                <a:srgbClr val="FF0000"/>
              </a:buClr>
              <a:buFont typeface="Arial" pitchFamily="34" charset="0"/>
              <a:buChar char="•"/>
            </a:pPr>
            <a:endParaRPr lang="en-IN" dirty="0" smtClean="0"/>
          </a:p>
          <a:p>
            <a:pPr>
              <a:buClr>
                <a:srgbClr val="FF0000"/>
              </a:buClr>
              <a:buFont typeface="Arial" pitchFamily="34" charset="0"/>
              <a:buChar char="•"/>
            </a:pPr>
            <a:endParaRPr lang="en-IN" dirty="0" smtClean="0"/>
          </a:p>
          <a:p>
            <a:pPr>
              <a:buClr>
                <a:srgbClr val="FF0000"/>
              </a:buClr>
              <a:buFont typeface="Arial" pitchFamily="34" charset="0"/>
              <a:buChar char="•"/>
            </a:pPr>
            <a:endParaRPr lang="en-IN" dirty="0" smtClean="0"/>
          </a:p>
          <a:p>
            <a:pPr>
              <a:buClr>
                <a:srgbClr val="FF0000"/>
              </a:buClr>
              <a:buFont typeface="Arial" pitchFamily="34" charset="0"/>
              <a:buChar char="•"/>
            </a:pPr>
            <a:endParaRPr lang="en-IN" dirty="0" smtClean="0"/>
          </a:p>
          <a:p>
            <a:pPr>
              <a:buClr>
                <a:srgbClr val="FF0000"/>
              </a:buClr>
              <a:buFont typeface="Arial" pitchFamily="34" charset="0"/>
              <a:buChar char="•"/>
            </a:pPr>
            <a:endParaRPr lang="en-IN" dirty="0" smtClean="0"/>
          </a:p>
          <a:p>
            <a:pPr>
              <a:buClr>
                <a:srgbClr val="FF0000"/>
              </a:buClr>
              <a:buFont typeface="Arial" pitchFamily="34" charset="0"/>
              <a:buChar char="•"/>
            </a:pPr>
            <a:endParaRPr lang="en-IN" dirty="0" smtClean="0"/>
          </a:p>
          <a:p>
            <a:pPr>
              <a:buClr>
                <a:srgbClr val="FF0000"/>
              </a:buClr>
              <a:buFont typeface="Arial" pitchFamily="34" charset="0"/>
              <a:buChar char="•"/>
            </a:pPr>
            <a:endParaRPr lang="en-IN" dirty="0" smtClean="0"/>
          </a:p>
          <a:p>
            <a:pPr>
              <a:buClr>
                <a:srgbClr val="FF0000"/>
              </a:buClr>
              <a:buFont typeface="Arial" pitchFamily="34" charset="0"/>
              <a:buChar char="•"/>
            </a:pPr>
            <a:r>
              <a:rPr lang="en-IN" sz="2800" dirty="0" smtClean="0">
                <a:solidFill>
                  <a:schemeClr val="bg1"/>
                </a:solidFill>
              </a:rPr>
              <a:t>Can use tape or premade boot</a:t>
            </a:r>
          </a:p>
          <a:p>
            <a:pPr>
              <a:buClr>
                <a:srgbClr val="FF0000"/>
              </a:buClr>
              <a:buFont typeface="Arial" pitchFamily="34" charset="0"/>
              <a:buChar char="•"/>
            </a:pPr>
            <a:r>
              <a:rPr lang="en-IN" sz="2800" dirty="0" smtClean="0">
                <a:solidFill>
                  <a:schemeClr val="bg1"/>
                </a:solidFill>
              </a:rPr>
              <a:t>Not more than 4.5 kg</a:t>
            </a:r>
          </a:p>
          <a:p>
            <a:pPr>
              <a:buClr>
                <a:srgbClr val="FF0000"/>
              </a:buClr>
              <a:buFont typeface="Arial" pitchFamily="34" charset="0"/>
              <a:buChar char="•"/>
            </a:pPr>
            <a:r>
              <a:rPr lang="en-IN" sz="2800" dirty="0" smtClean="0">
                <a:solidFill>
                  <a:schemeClr val="bg1"/>
                </a:solidFill>
              </a:rPr>
              <a:t>Not used to obtain or hold reduction</a:t>
            </a:r>
          </a:p>
          <a:p>
            <a:pPr>
              <a:buFont typeface="Arial" pitchFamily="34" charset="0"/>
              <a:buChar char="•"/>
            </a:pPr>
            <a:endParaRPr lang="en-IN" dirty="0" smtClean="0"/>
          </a:p>
          <a:p>
            <a:r>
              <a:rPr lang="en-IN" dirty="0" smtClean="0"/>
              <a:t>     </a:t>
            </a:r>
            <a:endParaRPr lang="en-IN" dirty="0"/>
          </a:p>
        </p:txBody>
      </p:sp>
      <p:sp>
        <p:nvSpPr>
          <p:cNvPr id="7" name="TextBox 6"/>
          <p:cNvSpPr txBox="1"/>
          <p:nvPr/>
        </p:nvSpPr>
        <p:spPr>
          <a:xfrm>
            <a:off x="500034" y="2500306"/>
            <a:ext cx="4500594" cy="2554545"/>
          </a:xfrm>
          <a:prstGeom prst="rect">
            <a:avLst/>
          </a:prstGeom>
          <a:noFill/>
        </p:spPr>
        <p:txBody>
          <a:bodyPr wrap="square" rtlCol="0">
            <a:spAutoFit/>
          </a:bodyPr>
          <a:lstStyle/>
          <a:p>
            <a:pPr>
              <a:buClr>
                <a:srgbClr val="FFFF00"/>
              </a:buClr>
              <a:buFont typeface="Arial" pitchFamily="34" charset="0"/>
              <a:buChar char="•"/>
            </a:pPr>
            <a:r>
              <a:rPr lang="en-IN" sz="2000" i="1" dirty="0" smtClean="0"/>
              <a:t>  </a:t>
            </a:r>
            <a:r>
              <a:rPr lang="en-IN" sz="2000" i="1" dirty="0" smtClean="0">
                <a:solidFill>
                  <a:schemeClr val="tx2">
                    <a:lumMod val="20000"/>
                    <a:lumOff val="80000"/>
                  </a:schemeClr>
                </a:solidFill>
              </a:rPr>
              <a:t>Femur neck</a:t>
            </a:r>
          </a:p>
          <a:p>
            <a:pPr>
              <a:buClr>
                <a:srgbClr val="FFFF00"/>
              </a:buClr>
              <a:buFont typeface="Arial" pitchFamily="34" charset="0"/>
              <a:buChar char="•"/>
            </a:pPr>
            <a:r>
              <a:rPr lang="en-IN" sz="2000" i="1" dirty="0" smtClean="0">
                <a:solidFill>
                  <a:schemeClr val="tx2">
                    <a:lumMod val="20000"/>
                    <a:lumOff val="80000"/>
                  </a:schemeClr>
                </a:solidFill>
              </a:rPr>
              <a:t>  Femur shaft in older children </a:t>
            </a:r>
          </a:p>
          <a:p>
            <a:pPr>
              <a:buClr>
                <a:srgbClr val="FFFF00"/>
              </a:buClr>
              <a:buFont typeface="Arial" pitchFamily="34" charset="0"/>
              <a:buChar char="•"/>
            </a:pPr>
            <a:r>
              <a:rPr lang="en-IN" sz="2000" i="1" dirty="0" smtClean="0">
                <a:solidFill>
                  <a:schemeClr val="tx2">
                    <a:lumMod val="20000"/>
                    <a:lumOff val="80000"/>
                  </a:schemeClr>
                </a:solidFill>
              </a:rPr>
              <a:t> </a:t>
            </a:r>
            <a:r>
              <a:rPr lang="en-IN" sz="2000" i="1" dirty="0" err="1" smtClean="0">
                <a:solidFill>
                  <a:schemeClr val="tx2">
                    <a:lumMod val="20000"/>
                    <a:lumOff val="80000"/>
                  </a:schemeClr>
                </a:solidFill>
              </a:rPr>
              <a:t>Undisplaced</a:t>
            </a:r>
            <a:r>
              <a:rPr lang="en-IN" sz="2000" i="1" dirty="0" smtClean="0">
                <a:solidFill>
                  <a:schemeClr val="tx2">
                    <a:lumMod val="20000"/>
                    <a:lumOff val="80000"/>
                  </a:schemeClr>
                </a:solidFill>
              </a:rPr>
              <a:t> fracture of </a:t>
            </a:r>
            <a:r>
              <a:rPr lang="en-IN" sz="2000" i="1" dirty="0" err="1" smtClean="0">
                <a:solidFill>
                  <a:schemeClr val="tx2">
                    <a:lumMod val="20000"/>
                    <a:lumOff val="80000"/>
                  </a:schemeClr>
                </a:solidFill>
              </a:rPr>
              <a:t>acetabulum</a:t>
            </a:r>
            <a:r>
              <a:rPr lang="en-IN" sz="2000" i="1" dirty="0" smtClean="0">
                <a:solidFill>
                  <a:schemeClr val="tx2">
                    <a:lumMod val="20000"/>
                    <a:lumOff val="80000"/>
                  </a:schemeClr>
                </a:solidFill>
              </a:rPr>
              <a:t> </a:t>
            </a:r>
          </a:p>
          <a:p>
            <a:pPr>
              <a:buClr>
                <a:srgbClr val="FFFF00"/>
              </a:buClr>
              <a:buFont typeface="Arial" pitchFamily="34" charset="0"/>
              <a:buChar char="•"/>
            </a:pPr>
            <a:r>
              <a:rPr lang="en-IN" sz="2000" i="1" dirty="0" smtClean="0">
                <a:solidFill>
                  <a:schemeClr val="tx2">
                    <a:lumMod val="20000"/>
                    <a:lumOff val="80000"/>
                  </a:schemeClr>
                </a:solidFill>
              </a:rPr>
              <a:t>  After reduction of a hip dislocation</a:t>
            </a:r>
          </a:p>
          <a:p>
            <a:pPr>
              <a:buClr>
                <a:srgbClr val="FFFF00"/>
              </a:buClr>
              <a:buFont typeface="Arial" pitchFamily="34" charset="0"/>
              <a:buChar char="•"/>
            </a:pPr>
            <a:r>
              <a:rPr lang="en-IN" sz="2000" i="1" dirty="0" smtClean="0">
                <a:solidFill>
                  <a:schemeClr val="tx2">
                    <a:lumMod val="20000"/>
                    <a:lumOff val="80000"/>
                  </a:schemeClr>
                </a:solidFill>
              </a:rPr>
              <a:t> To correct minor flexed deformity</a:t>
            </a:r>
          </a:p>
          <a:p>
            <a:pPr>
              <a:buClr>
                <a:srgbClr val="FFFF00"/>
              </a:buClr>
              <a:buFont typeface="Arial" pitchFamily="34" charset="0"/>
              <a:buChar char="•"/>
            </a:pPr>
            <a:r>
              <a:rPr lang="en-IN" sz="2000" i="1" dirty="0" smtClean="0">
                <a:solidFill>
                  <a:schemeClr val="tx2">
                    <a:lumMod val="20000"/>
                    <a:lumOff val="80000"/>
                  </a:schemeClr>
                </a:solidFill>
              </a:rPr>
              <a:t> In place of pelvic traction in               management of low back pain</a:t>
            </a:r>
          </a:p>
          <a:p>
            <a:pPr>
              <a:buFont typeface="Arial" pitchFamily="34" charset="0"/>
              <a:buChar char="•"/>
            </a:pPr>
            <a:endParaRPr lang="en-IN" sz="2000" i="1" dirty="0"/>
          </a:p>
        </p:txBody>
      </p:sp>
      <p:sp>
        <p:nvSpPr>
          <p:cNvPr id="25602" name="AutoShape 2">
            <a:hlinkClick r:id="rId3"/>
          </p:cNvPr>
          <p:cNvSpPr>
            <a:spLocks noChangeAspect="1" noChangeArrowheads="1"/>
          </p:cNvSpPr>
          <p:nvPr/>
        </p:nvSpPr>
        <p:spPr bwMode="auto">
          <a:xfrm>
            <a:off x="53975" y="-1020763"/>
            <a:ext cx="2857500" cy="21336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5604" name="AutoShape 4">
            <a:hlinkClick r:id="rId3"/>
          </p:cNvPr>
          <p:cNvSpPr>
            <a:spLocks noChangeAspect="1" noChangeArrowheads="1"/>
          </p:cNvSpPr>
          <p:nvPr/>
        </p:nvSpPr>
        <p:spPr bwMode="auto">
          <a:xfrm>
            <a:off x="53975" y="-1020763"/>
            <a:ext cx="2857500" cy="21336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5606" name="Picture 6" descr="http://img.tfd.com/mk/E/X2604-E-50A.png"/>
          <p:cNvPicPr>
            <a:picLocks noChangeAspect="1" noChangeArrowheads="1"/>
          </p:cNvPicPr>
          <p:nvPr/>
        </p:nvPicPr>
        <p:blipFill>
          <a:blip r:embed="rId4"/>
          <a:srcRect/>
          <a:stretch>
            <a:fillRect/>
          </a:stretch>
        </p:blipFill>
        <p:spPr bwMode="auto">
          <a:xfrm>
            <a:off x="5715008" y="4724385"/>
            <a:ext cx="2857520" cy="213361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SKIN TRACTION</a:t>
            </a:r>
            <a:endParaRPr lang="en-IN" dirty="0"/>
          </a:p>
        </p:txBody>
      </p:sp>
      <p:sp>
        <p:nvSpPr>
          <p:cNvPr id="4" name="TextBox 3"/>
          <p:cNvSpPr txBox="1"/>
          <p:nvPr/>
        </p:nvSpPr>
        <p:spPr>
          <a:xfrm>
            <a:off x="642910" y="639529"/>
            <a:ext cx="8001056" cy="646331"/>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txBody>
          <a:bodyPr wrap="square" rtlCol="0">
            <a:spAutoFit/>
          </a:bodyPr>
          <a:lstStyle/>
          <a:p>
            <a:r>
              <a:rPr lang="en-IN" sz="3600" b="1" dirty="0" smtClean="0"/>
              <a:t>    GALLOS\BRAYANTS  TRACTION</a:t>
            </a:r>
            <a:endParaRPr lang="en-IN" sz="3600" b="1" dirty="0"/>
          </a:p>
        </p:txBody>
      </p:sp>
      <p:pic>
        <p:nvPicPr>
          <p:cNvPr id="2050" name="Picture 2"/>
          <p:cNvPicPr>
            <a:picLocks noGrp="1" noChangeAspect="1" noChangeArrowheads="1"/>
          </p:cNvPicPr>
          <p:nvPr>
            <p:ph idx="1"/>
          </p:nvPr>
        </p:nvPicPr>
        <p:blipFill>
          <a:blip r:embed="rId2"/>
          <a:srcRect/>
          <a:stretch>
            <a:fillRect/>
          </a:stretch>
        </p:blipFill>
        <p:spPr bwMode="auto">
          <a:xfrm rot="10800000">
            <a:off x="5000628" y="1571612"/>
            <a:ext cx="4143372" cy="3213751"/>
          </a:xfrm>
          <a:prstGeom prst="rect">
            <a:avLst/>
          </a:prstGeom>
          <a:noFill/>
          <a:ln w="9525">
            <a:noFill/>
            <a:miter lim="800000"/>
            <a:headEnd/>
            <a:tailEnd/>
          </a:ln>
          <a:effectLst/>
        </p:spPr>
      </p:pic>
      <p:sp>
        <p:nvSpPr>
          <p:cNvPr id="6" name="TextBox 5"/>
          <p:cNvSpPr txBox="1"/>
          <p:nvPr/>
        </p:nvSpPr>
        <p:spPr>
          <a:xfrm>
            <a:off x="357158" y="1357298"/>
            <a:ext cx="4357718" cy="2800767"/>
          </a:xfrm>
          <a:prstGeom prst="rect">
            <a:avLst/>
          </a:prstGeom>
          <a:noFill/>
        </p:spPr>
        <p:txBody>
          <a:bodyPr wrap="square" rtlCol="0">
            <a:spAutoFit/>
          </a:bodyPr>
          <a:lstStyle/>
          <a:p>
            <a:r>
              <a:rPr lang="en-IN" sz="1600" b="1" dirty="0" smtClean="0">
                <a:solidFill>
                  <a:srgbClr val="FFFF00"/>
                </a:solidFill>
              </a:rPr>
              <a:t>Its a type of skin traction applied in both limb  for fracture shaft femur in upper third  or upper third middle third junction in infants and traction is given via long rope  via two pulleys on </a:t>
            </a:r>
            <a:r>
              <a:rPr lang="en-IN" sz="1600" b="1" dirty="0" err="1" smtClean="0">
                <a:solidFill>
                  <a:srgbClr val="FFFF00"/>
                </a:solidFill>
              </a:rPr>
              <a:t>balkan</a:t>
            </a:r>
            <a:r>
              <a:rPr lang="en-IN" sz="1600" b="1" dirty="0" smtClean="0">
                <a:solidFill>
                  <a:srgbClr val="FFFF00"/>
                </a:solidFill>
              </a:rPr>
              <a:t> frame  and the weight is to be adjusted in such a way the buttocks of patient remains slightly higher than the mattress and head end is to  be raised to give counter-traction. Traction should be continued till radiological evidence of union.</a:t>
            </a:r>
            <a:endParaRPr lang="en-IN" sz="1600" b="1" dirty="0">
              <a:solidFill>
                <a:srgbClr val="FFFF00"/>
              </a:solidFill>
            </a:endParaRPr>
          </a:p>
        </p:txBody>
      </p:sp>
      <p:sp>
        <p:nvSpPr>
          <p:cNvPr id="7" name="TextBox 6"/>
          <p:cNvSpPr txBox="1"/>
          <p:nvPr/>
        </p:nvSpPr>
        <p:spPr>
          <a:xfrm>
            <a:off x="500034" y="4214818"/>
            <a:ext cx="1714512" cy="369332"/>
          </a:xfrm>
          <a:prstGeom prst="rect">
            <a:avLst/>
          </a:prstGeom>
          <a:solidFill>
            <a:srgbClr val="00B050"/>
          </a:solidFill>
        </p:spPr>
        <p:txBody>
          <a:bodyPr wrap="square" rtlCol="0">
            <a:spAutoFit/>
          </a:bodyPr>
          <a:lstStyle/>
          <a:p>
            <a:r>
              <a:rPr lang="en-IN" b="1" dirty="0" smtClean="0"/>
              <a:t>ADVANTAGE</a:t>
            </a:r>
            <a:endParaRPr lang="en-IN" b="1" dirty="0"/>
          </a:p>
        </p:txBody>
      </p:sp>
      <p:sp>
        <p:nvSpPr>
          <p:cNvPr id="8" name="TextBox 7"/>
          <p:cNvSpPr txBox="1"/>
          <p:nvPr/>
        </p:nvSpPr>
        <p:spPr>
          <a:xfrm>
            <a:off x="428596" y="4643446"/>
            <a:ext cx="3286148" cy="2585323"/>
          </a:xfrm>
          <a:prstGeom prst="rect">
            <a:avLst/>
          </a:prstGeom>
          <a:noFill/>
        </p:spPr>
        <p:txBody>
          <a:bodyPr wrap="square" rtlCol="0">
            <a:spAutoFit/>
          </a:bodyPr>
          <a:lstStyle/>
          <a:p>
            <a:pPr>
              <a:buClr>
                <a:srgbClr val="FF0000"/>
              </a:buClr>
              <a:buFont typeface="Wingdings" pitchFamily="2" charset="2"/>
              <a:buChar char="v"/>
            </a:pPr>
            <a:r>
              <a:rPr lang="en-IN" dirty="0" smtClean="0"/>
              <a:t> </a:t>
            </a:r>
            <a:r>
              <a:rPr lang="en-IN" b="1" dirty="0" smtClean="0">
                <a:solidFill>
                  <a:schemeClr val="bg1">
                    <a:lumMod val="95000"/>
                  </a:schemeClr>
                </a:solidFill>
              </a:rPr>
              <a:t>Reduced the fracture well particularly in upper third when proximal fragment is gone into flexion due to </a:t>
            </a:r>
            <a:r>
              <a:rPr lang="en-IN" b="1" dirty="0" err="1" smtClean="0">
                <a:solidFill>
                  <a:schemeClr val="bg1">
                    <a:lumMod val="95000"/>
                  </a:schemeClr>
                </a:solidFill>
              </a:rPr>
              <a:t>iliopsoas</a:t>
            </a:r>
            <a:r>
              <a:rPr lang="en-IN" b="1" dirty="0" smtClean="0">
                <a:solidFill>
                  <a:schemeClr val="bg1">
                    <a:lumMod val="95000"/>
                  </a:schemeClr>
                </a:solidFill>
              </a:rPr>
              <a:t> pull</a:t>
            </a:r>
          </a:p>
          <a:p>
            <a:pPr>
              <a:buClr>
                <a:srgbClr val="FF0000"/>
              </a:buClr>
              <a:buFont typeface="Wingdings" pitchFamily="2" charset="2"/>
              <a:buChar char="v"/>
            </a:pPr>
            <a:r>
              <a:rPr lang="en-IN" b="1" dirty="0" smtClean="0">
                <a:solidFill>
                  <a:schemeClr val="bg1">
                    <a:lumMod val="95000"/>
                  </a:schemeClr>
                </a:solidFill>
              </a:rPr>
              <a:t> No anaesthesia required.</a:t>
            </a:r>
          </a:p>
          <a:p>
            <a:pPr>
              <a:buClr>
                <a:srgbClr val="FF0000"/>
              </a:buClr>
              <a:buFont typeface="Wingdings" pitchFamily="2" charset="2"/>
              <a:buChar char="v"/>
            </a:pPr>
            <a:r>
              <a:rPr lang="en-IN" b="1" dirty="0" smtClean="0">
                <a:solidFill>
                  <a:schemeClr val="bg1">
                    <a:lumMod val="95000"/>
                  </a:schemeClr>
                </a:solidFill>
              </a:rPr>
              <a:t> Cosmetically well accepted as there is no scar.</a:t>
            </a:r>
          </a:p>
          <a:p>
            <a:pPr>
              <a:buFont typeface="Arial" pitchFamily="34" charset="0"/>
              <a:buChar char="•"/>
            </a:pPr>
            <a:endParaRPr lang="en-IN" dirty="0"/>
          </a:p>
        </p:txBody>
      </p:sp>
      <p:sp>
        <p:nvSpPr>
          <p:cNvPr id="9" name="TextBox 8"/>
          <p:cNvSpPr txBox="1"/>
          <p:nvPr/>
        </p:nvSpPr>
        <p:spPr>
          <a:xfrm>
            <a:off x="5000628" y="4857760"/>
            <a:ext cx="2000264" cy="369332"/>
          </a:xfrm>
          <a:prstGeom prst="rect">
            <a:avLst/>
          </a:prstGeom>
          <a:solidFill>
            <a:srgbClr val="FF3300"/>
          </a:solidFill>
        </p:spPr>
        <p:txBody>
          <a:bodyPr wrap="square" rtlCol="0">
            <a:spAutoFit/>
          </a:bodyPr>
          <a:lstStyle/>
          <a:p>
            <a:r>
              <a:rPr lang="en-IN" b="1" dirty="0" smtClean="0"/>
              <a:t>DISADVANTAGE</a:t>
            </a:r>
            <a:endParaRPr lang="en-IN" b="1" dirty="0"/>
          </a:p>
        </p:txBody>
      </p:sp>
      <p:sp>
        <p:nvSpPr>
          <p:cNvPr id="10" name="TextBox 9"/>
          <p:cNvSpPr txBox="1"/>
          <p:nvPr/>
        </p:nvSpPr>
        <p:spPr>
          <a:xfrm>
            <a:off x="5000628" y="5357826"/>
            <a:ext cx="3071834" cy="1477328"/>
          </a:xfrm>
          <a:prstGeom prst="rect">
            <a:avLst/>
          </a:prstGeom>
          <a:noFill/>
        </p:spPr>
        <p:txBody>
          <a:bodyPr wrap="square" rtlCol="0">
            <a:spAutoFit/>
          </a:bodyPr>
          <a:lstStyle/>
          <a:p>
            <a:pPr>
              <a:buClr>
                <a:srgbClr val="FF0000"/>
              </a:buClr>
              <a:buFont typeface="Wingdings" pitchFamily="2" charset="2"/>
              <a:buChar char="v"/>
            </a:pPr>
            <a:r>
              <a:rPr lang="en-IN" dirty="0" smtClean="0">
                <a:solidFill>
                  <a:schemeClr val="bg1"/>
                </a:solidFill>
              </a:rPr>
              <a:t> Skin blisters</a:t>
            </a:r>
          </a:p>
          <a:p>
            <a:pPr>
              <a:buClr>
                <a:srgbClr val="FF0000"/>
              </a:buClr>
              <a:buFont typeface="Wingdings" pitchFamily="2" charset="2"/>
              <a:buChar char="v"/>
            </a:pPr>
            <a:r>
              <a:rPr lang="en-IN" dirty="0" smtClean="0">
                <a:solidFill>
                  <a:schemeClr val="bg1"/>
                </a:solidFill>
              </a:rPr>
              <a:t> Less accuracy of reduction </a:t>
            </a:r>
          </a:p>
          <a:p>
            <a:pPr>
              <a:buClr>
                <a:srgbClr val="FF0000"/>
              </a:buClr>
              <a:buFont typeface="Wingdings" pitchFamily="2" charset="2"/>
              <a:buChar char="v"/>
            </a:pPr>
            <a:r>
              <a:rPr lang="en-IN" dirty="0" smtClean="0">
                <a:solidFill>
                  <a:schemeClr val="bg1"/>
                </a:solidFill>
              </a:rPr>
              <a:t> At time requires goose splint.</a:t>
            </a:r>
          </a:p>
          <a:p>
            <a:pPr>
              <a:buClr>
                <a:srgbClr val="FF0000"/>
              </a:buClr>
              <a:buFont typeface="Wingdings" pitchFamily="2" charset="2"/>
              <a:buChar char="v"/>
            </a:pPr>
            <a:r>
              <a:rPr lang="en-IN" dirty="0" smtClean="0">
                <a:solidFill>
                  <a:schemeClr val="bg1"/>
                </a:solidFill>
              </a:rPr>
              <a:t> Circulatory Disorders</a:t>
            </a:r>
            <a:endParaRPr lang="en-IN"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0000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1742</TotalTime>
  <Words>1707</Words>
  <Application>Microsoft Office PowerPoint</Application>
  <PresentationFormat>On-screen Show (4:3)</PresentationFormat>
  <Paragraphs>272</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Flow</vt:lpstr>
      <vt:lpstr>Image</vt:lpstr>
      <vt:lpstr> DIFFERENT KINDS OF TRACTION</vt:lpstr>
      <vt:lpstr>Traction Technique </vt:lpstr>
      <vt:lpstr>TRACTIN </vt:lpstr>
      <vt:lpstr>Slide 4</vt:lpstr>
      <vt:lpstr>Slide 5</vt:lpstr>
      <vt:lpstr>Slide 6</vt:lpstr>
      <vt:lpstr>Slide 7</vt:lpstr>
      <vt:lpstr>Slide 8</vt:lpstr>
      <vt:lpstr>SKIN TRACTION</vt:lpstr>
      <vt:lpstr>TYPES</vt:lpstr>
      <vt:lpstr>ADHESIVE SKIN TRACTION</vt:lpstr>
      <vt:lpstr>Slide 12</vt:lpstr>
      <vt:lpstr>SKELETAL TRACTION</vt:lpstr>
      <vt:lpstr>Slide 14</vt:lpstr>
      <vt:lpstr>Slide 15</vt:lpstr>
      <vt:lpstr>Slide 16</vt:lpstr>
      <vt:lpstr>Slide 17</vt:lpstr>
      <vt:lpstr>OlECRANON </vt:lpstr>
      <vt:lpstr>METACARPELS</vt:lpstr>
      <vt:lpstr>UPPER END OF FEMUR</vt:lpstr>
      <vt:lpstr>LOWER END OF FEMUR</vt:lpstr>
      <vt:lpstr>UPPER END OF TIBIA</vt:lpstr>
      <vt:lpstr>CALCANEUM</vt:lpstr>
      <vt:lpstr>Slide 24</vt:lpstr>
      <vt:lpstr>PORTABLE TRACTION</vt:lpstr>
      <vt:lpstr>Slide 26</vt:lpstr>
      <vt:lpstr>Application </vt:lpstr>
      <vt:lpstr>COMPLICATIONS </vt:lpstr>
      <vt:lpstr>INSTRUMENTS USED FOR TRACTION</vt:lpstr>
      <vt:lpstr>Slide 30</vt:lpstr>
      <vt:lpstr>MCQ 1</vt:lpstr>
      <vt:lpstr>MCQ 2</vt:lpstr>
      <vt:lpstr>MCQ 3</vt:lpstr>
      <vt:lpstr>MCQ 4</vt:lpstr>
      <vt:lpstr>MCQ 5</vt:lpstr>
      <vt:lpstr>Slide 36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CLOSED REDUCTION ,CASTING, TRACTION TECHNIQUES</dc:title>
  <dc:creator>Segi</dc:creator>
  <cp:lastModifiedBy>user</cp:lastModifiedBy>
  <cp:revision>179</cp:revision>
  <dcterms:created xsi:type="dcterms:W3CDTF">2016-08-15T14:44:25Z</dcterms:created>
  <dcterms:modified xsi:type="dcterms:W3CDTF">2020-08-18T04:21:41Z</dcterms:modified>
</cp:coreProperties>
</file>