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7" r:id="rId15"/>
    <p:sldId id="278" r:id="rId16"/>
    <p:sldId id="280" r:id="rId17"/>
    <p:sldId id="282" r:id="rId18"/>
    <p:sldId id="281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2CBE3-03BF-4993-A5E6-365ACC13D7D0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74DCC-C17F-40ED-8523-1C624F78DD4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coronary and cerebral vessels are more commonly affected.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74DCC-C17F-40ED-8523-1C624F78DD46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7B0705-0E61-4F4E-A9F3-352C8301BE52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8AF413-7A8E-4E30-9903-991A9868F81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5328" y="1844824"/>
            <a:ext cx="6048672" cy="1894362"/>
          </a:xfrm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chemeClr val="tx1"/>
                </a:solidFill>
              </a:rPr>
              <a:t>Lipoproteins &amp; Atherosclerosis</a:t>
            </a:r>
            <a:endParaRPr lang="en-IN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IN" sz="2400" dirty="0" smtClean="0">
                <a:solidFill>
                  <a:schemeClr val="tx1"/>
                </a:solidFill>
              </a:rPr>
              <a:t>- Dr. </a:t>
            </a:r>
            <a:r>
              <a:rPr lang="en-IN" sz="2400" dirty="0" err="1" smtClean="0">
                <a:solidFill>
                  <a:schemeClr val="tx1"/>
                </a:solidFill>
              </a:rPr>
              <a:t>Smita</a:t>
            </a:r>
            <a:r>
              <a:rPr lang="en-IN" sz="2400" dirty="0" smtClean="0">
                <a:solidFill>
                  <a:schemeClr val="tx1"/>
                </a:solidFill>
              </a:rPr>
              <a:t> </a:t>
            </a:r>
            <a:r>
              <a:rPr lang="en-IN" sz="2400" dirty="0" err="1" smtClean="0">
                <a:solidFill>
                  <a:schemeClr val="tx1"/>
                </a:solidFill>
              </a:rPr>
              <a:t>Vasava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Apo-lipoproteins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b="1" dirty="0" smtClean="0"/>
              <a:t>protein part </a:t>
            </a:r>
            <a:r>
              <a:rPr lang="en-IN" dirty="0" smtClean="0"/>
              <a:t>of lipoprotein is called </a:t>
            </a:r>
            <a:r>
              <a:rPr lang="en-IN" dirty="0" err="1" smtClean="0"/>
              <a:t>apolipoprotein</a:t>
            </a:r>
            <a:r>
              <a:rPr lang="en-IN" dirty="0" smtClean="0"/>
              <a:t> (apo-</a:t>
            </a:r>
            <a:r>
              <a:rPr lang="en-IN" dirty="0" err="1" smtClean="0"/>
              <a:t>Lp</a:t>
            </a:r>
            <a:r>
              <a:rPr lang="en-IN" dirty="0" smtClean="0"/>
              <a:t>) or </a:t>
            </a:r>
            <a:r>
              <a:rPr lang="en-IN" dirty="0" err="1" smtClean="0"/>
              <a:t>apoprotein</a:t>
            </a:r>
            <a:r>
              <a:rPr lang="en-IN" dirty="0" smtClean="0"/>
              <a:t>. </a:t>
            </a:r>
          </a:p>
          <a:p>
            <a:r>
              <a:rPr lang="en-IN" dirty="0" smtClean="0"/>
              <a:t>All </a:t>
            </a:r>
            <a:r>
              <a:rPr lang="en-IN" dirty="0" err="1" smtClean="0"/>
              <a:t>apoproteins</a:t>
            </a:r>
            <a:r>
              <a:rPr lang="en-IN" dirty="0" smtClean="0"/>
              <a:t> are mainly synthesised in </a:t>
            </a:r>
            <a:r>
              <a:rPr lang="en-IN" b="1" dirty="0" smtClean="0"/>
              <a:t>liver</a:t>
            </a:r>
            <a:r>
              <a:rPr lang="en-IN" dirty="0" smtClean="0"/>
              <a:t>; but small quantities are produced from almost all organs. Intestinal cells produce small quantities of apo-A. </a:t>
            </a:r>
          </a:p>
          <a:p>
            <a:r>
              <a:rPr lang="en-IN" dirty="0" smtClean="0"/>
              <a:t>Apart from solubilising the lipid part, the protein components have specific functions.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1. Apo-A-I</a:t>
            </a:r>
            <a:r>
              <a:rPr lang="en-IN" dirty="0" smtClean="0"/>
              <a:t>. It activates lecithin-cholesterol acyl transferase (LCAT). It is the ligand for HDL receptor. It is anti-atherogenic.</a:t>
            </a:r>
          </a:p>
          <a:p>
            <a:pPr>
              <a:buNone/>
            </a:pPr>
            <a:r>
              <a:rPr lang="en-IN" b="1" dirty="0" smtClean="0"/>
              <a:t>2. Apo-B-100. </a:t>
            </a:r>
            <a:r>
              <a:rPr lang="en-IN" dirty="0" smtClean="0"/>
              <a:t>It is a component of LDL; it binds to LDL receptor on tissues. Apo-B-100 is one of the biggest proteins. It is synthesised in liver.</a:t>
            </a:r>
          </a:p>
          <a:p>
            <a:pPr>
              <a:buNone/>
            </a:pPr>
            <a:r>
              <a:rPr lang="en-IN" b="1" dirty="0" smtClean="0"/>
              <a:t>3. Apo-B-48. </a:t>
            </a:r>
            <a:r>
              <a:rPr lang="en-IN" dirty="0" smtClean="0"/>
              <a:t>It is synthesized in intestinal cells. It is the structural component of chylomicrons.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252028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Apo-B-48 and Apo-B-100 are produced from the same gene. In liver, the mRNA is translated as usual (B-100). But in intestine, a particular cytosine residue is de-</a:t>
            </a:r>
            <a:r>
              <a:rPr lang="en-IN" dirty="0" err="1" smtClean="0"/>
              <a:t>aminated</a:t>
            </a:r>
            <a:r>
              <a:rPr lang="en-IN" dirty="0" smtClean="0"/>
              <a:t>, to become </a:t>
            </a:r>
            <a:r>
              <a:rPr lang="en-IN" dirty="0" err="1" smtClean="0"/>
              <a:t>uracil</a:t>
            </a:r>
            <a:r>
              <a:rPr lang="en-IN" dirty="0" smtClean="0"/>
              <a:t>. So, a stop codon is generated in the middle, and a short protein is produced in intestine (B48). Apo-B-48 is only 48% of the size of B-100</a:t>
            </a:r>
            <a:endParaRPr lang="en-IN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11227"/>
            <a:ext cx="48672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4. Apo-C-II. </a:t>
            </a:r>
            <a:r>
              <a:rPr lang="en-IN" dirty="0" smtClean="0"/>
              <a:t>It activates lipoprotein lipase.</a:t>
            </a:r>
          </a:p>
          <a:p>
            <a:pPr>
              <a:buNone/>
            </a:pPr>
            <a:r>
              <a:rPr lang="en-IN" b="1" dirty="0" smtClean="0"/>
              <a:t>5. Apo-E. </a:t>
            </a:r>
            <a:r>
              <a:rPr lang="en-IN" dirty="0" smtClean="0"/>
              <a:t>It is an arginine-rich protein. It is present in chylomicrons, LDL and VLDL. </a:t>
            </a:r>
          </a:p>
          <a:p>
            <a:r>
              <a:rPr lang="en-IN" dirty="0" err="1" smtClean="0"/>
              <a:t>Astrocytes</a:t>
            </a:r>
            <a:r>
              <a:rPr lang="en-IN" dirty="0" smtClean="0"/>
              <a:t> also make apo-E; it is involved in cellular transport of lipids in CNS.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Function of Chylomicrons</a:t>
            </a:r>
          </a:p>
          <a:p>
            <a:r>
              <a:rPr lang="en-IN" dirty="0" smtClean="0"/>
              <a:t>Chylomicrons are the transport form of dietary triglycerides </a:t>
            </a:r>
            <a:r>
              <a:rPr lang="en-IN" b="1" dirty="0" smtClean="0"/>
              <a:t>from intestines to the adipose tissue </a:t>
            </a:r>
            <a:r>
              <a:rPr lang="en-IN" dirty="0" smtClean="0"/>
              <a:t>for storage; and to muscle or heart for their energy needs.</a:t>
            </a:r>
          </a:p>
          <a:p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Function of VLDL</a:t>
            </a:r>
          </a:p>
          <a:p>
            <a:r>
              <a:rPr lang="en-IN" dirty="0" smtClean="0"/>
              <a:t>VLDL carries triglycerides (endogenous triglycerides) from liver to peripheral tissues for energy needs.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Function of LDL</a:t>
            </a:r>
          </a:p>
          <a:p>
            <a:r>
              <a:rPr lang="en-IN" dirty="0" smtClean="0"/>
              <a:t>About 75% of the plasma cholesterol is incorporated into the LDL particles. </a:t>
            </a:r>
          </a:p>
          <a:p>
            <a:r>
              <a:rPr lang="en-IN" dirty="0" smtClean="0"/>
              <a:t>LDL transports cholesterol from liver to the peripheral tissues. </a:t>
            </a:r>
          </a:p>
          <a:p>
            <a:r>
              <a:rPr lang="en-IN" dirty="0" smtClean="0"/>
              <a:t>The</a:t>
            </a:r>
            <a:r>
              <a:rPr lang="en-IN" b="1" dirty="0" smtClean="0"/>
              <a:t> </a:t>
            </a:r>
            <a:r>
              <a:rPr lang="en-IN" dirty="0" smtClean="0"/>
              <a:t>cholesterol thus liberated in the cell has three major fates:</a:t>
            </a:r>
          </a:p>
          <a:p>
            <a:pPr>
              <a:buNone/>
            </a:pPr>
            <a:r>
              <a:rPr lang="en-IN" dirty="0" err="1" smtClean="0"/>
              <a:t>i</a:t>
            </a:r>
            <a:r>
              <a:rPr lang="en-IN" dirty="0" smtClean="0"/>
              <a:t>. It is used for the synthesis of other steroids like steroid hormones.</a:t>
            </a:r>
          </a:p>
          <a:p>
            <a:pPr>
              <a:buNone/>
            </a:pPr>
            <a:r>
              <a:rPr lang="en-IN" dirty="0" smtClean="0"/>
              <a:t>ii. Cholesterol may be incorporated into the membranes.</a:t>
            </a:r>
          </a:p>
          <a:p>
            <a:pPr>
              <a:buNone/>
            </a:pPr>
            <a:r>
              <a:rPr lang="en-IN" dirty="0" smtClean="0"/>
              <a:t>iii. Cholesterol may be esterified to a MUFA by acyl cholesterol acyl transferase (ACAT) for storage.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“</a:t>
            </a:r>
            <a:r>
              <a:rPr lang="en-IN" b="1" dirty="0" smtClean="0"/>
              <a:t>bad cholesterol”.</a:t>
            </a:r>
            <a:endParaRPr lang="en-IN" dirty="0" smtClean="0"/>
          </a:p>
          <a:p>
            <a:r>
              <a:rPr lang="en-IN" dirty="0" smtClean="0"/>
              <a:t>LDL, especially oxidized and glycated LDL, creates a pro-coagulant surface on the endothelium, causing blood clot formation. </a:t>
            </a:r>
          </a:p>
          <a:p>
            <a:r>
              <a:rPr lang="en-IN" dirty="0" smtClean="0"/>
              <a:t>Oxidized LDL is found in higher levels in cigarette smokers, patients with diabetes mellitus and in insulin resistance.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Functions of HDL - </a:t>
            </a:r>
            <a:r>
              <a:rPr lang="en-IN" dirty="0" smtClean="0"/>
              <a:t>“</a:t>
            </a:r>
            <a:r>
              <a:rPr lang="en-IN" b="1" dirty="0" smtClean="0"/>
              <a:t>good cholesterol”.</a:t>
            </a:r>
          </a:p>
          <a:p>
            <a:pPr>
              <a:buNone/>
            </a:pPr>
            <a:r>
              <a:rPr lang="en-IN" dirty="0" err="1" smtClean="0"/>
              <a:t>i</a:t>
            </a:r>
            <a:r>
              <a:rPr lang="en-IN" dirty="0" smtClean="0"/>
              <a:t>. HDL is the main transport form of cholesterol from peripheral tissue to liver, which is later excreted through bile. This is called reverse cholesterol transport by HDL.</a:t>
            </a:r>
          </a:p>
          <a:p>
            <a:pPr>
              <a:buNone/>
            </a:pPr>
            <a:r>
              <a:rPr lang="en-IN" dirty="0" smtClean="0"/>
              <a:t>ii. The only excretory route of cholesterol from the body is the bile.</a:t>
            </a:r>
          </a:p>
          <a:p>
            <a:pPr>
              <a:buNone/>
            </a:pPr>
            <a:r>
              <a:rPr lang="en-IN" b="1" dirty="0" smtClean="0"/>
              <a:t>iii. </a:t>
            </a:r>
            <a:r>
              <a:rPr lang="en-IN" dirty="0" smtClean="0"/>
              <a:t>Excretion of cholesterol needs prior esterification with PUFA. Thus </a:t>
            </a:r>
            <a:r>
              <a:rPr lang="en-IN" i="1" dirty="0" smtClean="0"/>
              <a:t>PUFA will help in lowering of cholesterol in the body, and so </a:t>
            </a:r>
            <a:r>
              <a:rPr lang="en-IN" b="1" dirty="0" smtClean="0"/>
              <a:t>PUFA is anti-atherogenic.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Lipoprotein (a)</a:t>
            </a:r>
          </a:p>
          <a:p>
            <a:r>
              <a:rPr lang="en-IN" dirty="0" err="1" smtClean="0"/>
              <a:t>Lp</a:t>
            </a:r>
            <a:r>
              <a:rPr lang="en-IN" dirty="0" smtClean="0"/>
              <a:t>(a) is very strongly associated with </a:t>
            </a:r>
            <a:r>
              <a:rPr lang="en-IN" b="1" dirty="0" smtClean="0"/>
              <a:t>myocardial infarction.</a:t>
            </a:r>
          </a:p>
          <a:p>
            <a:r>
              <a:rPr lang="en-IN" dirty="0" err="1" smtClean="0"/>
              <a:t>Lp</a:t>
            </a:r>
            <a:r>
              <a:rPr lang="en-IN" dirty="0" smtClean="0"/>
              <a:t>(a) is attached to apo-B-100 by a disulfide bond.</a:t>
            </a:r>
          </a:p>
          <a:p>
            <a:r>
              <a:rPr lang="en-IN" dirty="0" err="1" smtClean="0"/>
              <a:t>Lp</a:t>
            </a:r>
            <a:r>
              <a:rPr lang="en-IN" dirty="0" smtClean="0"/>
              <a:t>(a) has significant homology with </a:t>
            </a:r>
            <a:r>
              <a:rPr lang="en-IN" b="1" dirty="0" err="1" smtClean="0"/>
              <a:t>plasminogen</a:t>
            </a:r>
            <a:r>
              <a:rPr lang="en-IN" b="1" dirty="0" smtClean="0"/>
              <a:t>.</a:t>
            </a:r>
          </a:p>
          <a:p>
            <a:r>
              <a:rPr lang="en-IN" dirty="0" smtClean="0"/>
              <a:t>So it interferes with </a:t>
            </a:r>
            <a:r>
              <a:rPr lang="en-IN" dirty="0" err="1" smtClean="0"/>
              <a:t>plasminogen</a:t>
            </a:r>
            <a:r>
              <a:rPr lang="en-IN" dirty="0" smtClean="0"/>
              <a:t> activation and impairs </a:t>
            </a:r>
            <a:r>
              <a:rPr lang="en-IN" dirty="0" err="1" smtClean="0"/>
              <a:t>fibrinolysis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This leads to unopposed intravascular thrombosis and possible myocardial infarction.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FREE FATTY ACID (FFA)</a:t>
            </a:r>
          </a:p>
          <a:p>
            <a:endParaRPr lang="en-IN" dirty="0" smtClean="0"/>
          </a:p>
          <a:p>
            <a:r>
              <a:rPr lang="en-IN" dirty="0" smtClean="0"/>
              <a:t>It is also known as </a:t>
            </a:r>
            <a:r>
              <a:rPr lang="en-IN" dirty="0" err="1" smtClean="0"/>
              <a:t>nonesterified</a:t>
            </a:r>
            <a:r>
              <a:rPr lang="en-IN" dirty="0" smtClean="0"/>
              <a:t> fatty acids (NEFA). It is complexed with albumin in plasma.</a:t>
            </a:r>
          </a:p>
          <a:p>
            <a:r>
              <a:rPr lang="en-IN" dirty="0" smtClean="0"/>
              <a:t>The FFA is derived from lipolysis of triglyceride stored in adipose tissue by </a:t>
            </a:r>
            <a:r>
              <a:rPr lang="en-IN" b="1" dirty="0" smtClean="0"/>
              <a:t>hormone sensitive lipase. </a:t>
            </a:r>
            <a:endParaRPr lang="en-IN" dirty="0" smtClean="0"/>
          </a:p>
          <a:p>
            <a:r>
              <a:rPr lang="en-IN" dirty="0" smtClean="0"/>
              <a:t>The free fatty acids are either oxidised to supply energy or incorporated into tissue lipids by esterification.</a:t>
            </a:r>
          </a:p>
          <a:p>
            <a:r>
              <a:rPr lang="en-IN" dirty="0" smtClean="0"/>
              <a:t>During starvation, about 40-50% energy requirement of the body is met by oxidation of FFA.</a:t>
            </a:r>
          </a:p>
          <a:p>
            <a:endParaRPr lang="en-IN" dirty="0" smtClean="0"/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Lipoproteins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en-IN" dirty="0" smtClean="0"/>
              <a:t>Since lipids are insoluble in water, they need the help of carriers in plasma. Therefore, they are complexed with proteins to form </a:t>
            </a:r>
            <a:r>
              <a:rPr lang="en-IN" b="1" dirty="0" smtClean="0"/>
              <a:t>lipoproteins.</a:t>
            </a:r>
          </a:p>
          <a:p>
            <a:endParaRPr lang="en-IN" dirty="0" smtClean="0"/>
          </a:p>
          <a:p>
            <a:r>
              <a:rPr lang="en-IN" dirty="0" smtClean="0"/>
              <a:t>The protein part of lipoprotein is called </a:t>
            </a:r>
            <a:r>
              <a:rPr lang="en-IN" b="1" dirty="0" err="1" smtClean="0"/>
              <a:t>apolipoprotein</a:t>
            </a:r>
            <a:r>
              <a:rPr lang="en-IN" b="1" dirty="0" smtClean="0"/>
              <a:t>. </a:t>
            </a:r>
          </a:p>
          <a:p>
            <a:endParaRPr lang="en-IN" dirty="0" smtClean="0"/>
          </a:p>
          <a:p>
            <a:r>
              <a:rPr lang="en-IN" dirty="0" smtClean="0"/>
              <a:t>Abbreviated as </a:t>
            </a:r>
            <a:r>
              <a:rPr lang="en-IN" dirty="0" err="1" smtClean="0"/>
              <a:t>Lp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chemeClr val="tx1"/>
                </a:solidFill>
              </a:rPr>
              <a:t>HYPOLIPOPROTEINEMIAS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Classification</a:t>
            </a:r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6384" y="2708920"/>
            <a:ext cx="919992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HYPERLIPIDEMIAS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In all cases of </a:t>
            </a:r>
            <a:r>
              <a:rPr lang="en-IN" dirty="0" err="1" smtClean="0"/>
              <a:t>hyperlipidemias</a:t>
            </a:r>
            <a:r>
              <a:rPr lang="en-IN" dirty="0" smtClean="0"/>
              <a:t>, the elevated lipid fraction is either cholesterol or TAG or both.</a:t>
            </a:r>
          </a:p>
          <a:p>
            <a:endParaRPr lang="en-IN" dirty="0" smtClean="0"/>
          </a:p>
          <a:p>
            <a:r>
              <a:rPr lang="en-IN" dirty="0" smtClean="0"/>
              <a:t>Hence </a:t>
            </a:r>
            <a:r>
              <a:rPr lang="en-IN" dirty="0" err="1" smtClean="0"/>
              <a:t>hyerlipidemias</a:t>
            </a:r>
            <a:r>
              <a:rPr lang="en-IN" dirty="0" smtClean="0"/>
              <a:t> are classified (</a:t>
            </a:r>
            <a:r>
              <a:rPr lang="en-IN" b="1" dirty="0" smtClean="0"/>
              <a:t>Frederickson's </a:t>
            </a:r>
            <a:r>
              <a:rPr lang="en-IN" dirty="0" smtClean="0"/>
              <a:t>classification) into,</a:t>
            </a:r>
          </a:p>
          <a:p>
            <a:endParaRPr lang="en-IN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Hypercholesterolemia (Type </a:t>
            </a:r>
            <a:r>
              <a:rPr lang="en-IN" dirty="0" err="1" smtClean="0"/>
              <a:t>IIa</a:t>
            </a:r>
            <a:r>
              <a:rPr lang="en-IN" dirty="0" smtClean="0"/>
              <a:t>),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hypertriglyceridemia (Type I, IV and V) and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combined hyperlipidemia (Type </a:t>
            </a:r>
            <a:r>
              <a:rPr lang="en-IN" dirty="0" err="1" smtClean="0"/>
              <a:t>IIb</a:t>
            </a:r>
            <a:r>
              <a:rPr lang="en-IN" dirty="0" smtClean="0"/>
              <a:t> and Type III).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992" y="404664"/>
            <a:ext cx="907300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b="1" dirty="0" smtClean="0"/>
              <a:t>Frederickson’s classification of </a:t>
            </a:r>
            <a:r>
              <a:rPr lang="en-IN" b="1" dirty="0" err="1" smtClean="0"/>
              <a:t>hyperlipoproteinemias</a:t>
            </a:r>
            <a:endParaRPr lang="en-IN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811" y="1340768"/>
            <a:ext cx="9045825" cy="475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elevation of lipids in plasma leads to the deposition of cholesterol on the arterial walls, leading to </a:t>
            </a:r>
            <a:r>
              <a:rPr lang="en-IN" b="1" dirty="0" smtClean="0"/>
              <a:t>atherosclerosis.</a:t>
            </a:r>
          </a:p>
          <a:p>
            <a:r>
              <a:rPr lang="en-IN" dirty="0" err="1" smtClean="0"/>
              <a:t>Thromboembolic</a:t>
            </a:r>
            <a:r>
              <a:rPr lang="en-IN" dirty="0" smtClean="0"/>
              <a:t> episodes in these vessels lead to </a:t>
            </a:r>
            <a:r>
              <a:rPr lang="en-IN" b="1" dirty="0" smtClean="0"/>
              <a:t>ischemic heart disease and </a:t>
            </a:r>
            <a:r>
              <a:rPr lang="en-IN" b="1" dirty="0" err="1" smtClean="0"/>
              <a:t>cerebrovascular</a:t>
            </a:r>
            <a:r>
              <a:rPr lang="en-IN" b="1" dirty="0" smtClean="0"/>
              <a:t> accidents.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The deposition of lipids in subcutaneous tissue leads to </a:t>
            </a:r>
            <a:r>
              <a:rPr lang="en-IN" b="1" dirty="0" err="1" smtClean="0"/>
              <a:t>xanthomas</a:t>
            </a:r>
            <a:r>
              <a:rPr lang="en-IN" b="1" dirty="0" smtClean="0"/>
              <a:t>. </a:t>
            </a:r>
          </a:p>
          <a:p>
            <a:r>
              <a:rPr lang="en-IN" dirty="0" smtClean="0"/>
              <a:t>The type of </a:t>
            </a:r>
            <a:r>
              <a:rPr lang="en-IN" dirty="0" err="1" smtClean="0"/>
              <a:t>xanthoma</a:t>
            </a:r>
            <a:r>
              <a:rPr lang="en-IN" dirty="0" smtClean="0"/>
              <a:t> depends on the nature of lipid deposited. </a:t>
            </a:r>
          </a:p>
          <a:p>
            <a:r>
              <a:rPr lang="en-IN" b="1" dirty="0" smtClean="0"/>
              <a:t>Eruptive </a:t>
            </a:r>
            <a:r>
              <a:rPr lang="en-IN" b="1" dirty="0" err="1" smtClean="0"/>
              <a:t>xanthomata</a:t>
            </a:r>
            <a:r>
              <a:rPr lang="en-IN" b="1" dirty="0" smtClean="0"/>
              <a:t> </a:t>
            </a:r>
            <a:r>
              <a:rPr lang="en-IN" dirty="0" smtClean="0"/>
              <a:t>are small yellow nodules associated with deposition of triglycerides. They disappear when the lipid level falls. </a:t>
            </a:r>
          </a:p>
          <a:p>
            <a:r>
              <a:rPr lang="en-IN" b="1" dirty="0" smtClean="0"/>
              <a:t>Tuberous </a:t>
            </a:r>
            <a:r>
              <a:rPr lang="en-IN" b="1" dirty="0" err="1" smtClean="0"/>
              <a:t>xanthomata</a:t>
            </a:r>
            <a:r>
              <a:rPr lang="en-IN" b="1" dirty="0" smtClean="0"/>
              <a:t> </a:t>
            </a:r>
            <a:r>
              <a:rPr lang="en-IN" dirty="0" smtClean="0"/>
              <a:t>are yellow plaques containing triglycerides and cholesterol, found mainly over the elbows and knees. </a:t>
            </a:r>
          </a:p>
          <a:p>
            <a:r>
              <a:rPr lang="en-IN" b="1" dirty="0" err="1" smtClean="0"/>
              <a:t>Xanthelasma</a:t>
            </a:r>
            <a:r>
              <a:rPr lang="en-IN" dirty="0" smtClean="0"/>
              <a:t> are lipid deposits under the </a:t>
            </a:r>
            <a:r>
              <a:rPr lang="en-IN" dirty="0" err="1" smtClean="0"/>
              <a:t>periorbital</a:t>
            </a:r>
            <a:r>
              <a:rPr lang="en-IN" dirty="0" smtClean="0"/>
              <a:t> skin and contain mainly cholesterol.</a:t>
            </a:r>
          </a:p>
          <a:p>
            <a:r>
              <a:rPr lang="en-IN" b="1" dirty="0" err="1" smtClean="0"/>
              <a:t>Tendinous</a:t>
            </a:r>
            <a:r>
              <a:rPr lang="en-IN" b="1" dirty="0" smtClean="0"/>
              <a:t> </a:t>
            </a:r>
            <a:r>
              <a:rPr lang="en-IN" b="1" dirty="0" err="1" smtClean="0"/>
              <a:t>xanthomata</a:t>
            </a:r>
            <a:r>
              <a:rPr lang="en-IN" dirty="0" smtClean="0"/>
              <a:t> are found over the tendons. </a:t>
            </a:r>
          </a:p>
          <a:p>
            <a:r>
              <a:rPr lang="en-IN" dirty="0" smtClean="0"/>
              <a:t>Deposits of lipids in cornea lead to </a:t>
            </a:r>
            <a:r>
              <a:rPr lang="en-IN" b="1" dirty="0" smtClean="0"/>
              <a:t>corneal </a:t>
            </a:r>
            <a:r>
              <a:rPr lang="en-IN" b="1" dirty="0" err="1" smtClean="0"/>
              <a:t>arcus</a:t>
            </a:r>
            <a:r>
              <a:rPr lang="en-IN" i="1" dirty="0" smtClean="0"/>
              <a:t>; </a:t>
            </a:r>
            <a:r>
              <a:rPr lang="en-IN" dirty="0" smtClean="0"/>
              <a:t>indicating hyper </a:t>
            </a:r>
            <a:r>
              <a:rPr lang="en-IN" dirty="0" err="1" smtClean="0"/>
              <a:t>cholesterolemia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9083352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Type II A (Primary familial hypercholesterolemia):</a:t>
            </a:r>
          </a:p>
          <a:p>
            <a:endParaRPr lang="en-IN" dirty="0" smtClean="0"/>
          </a:p>
          <a:p>
            <a:r>
              <a:rPr lang="en-IN" dirty="0" smtClean="0"/>
              <a:t>Highest incident</a:t>
            </a:r>
          </a:p>
          <a:p>
            <a:r>
              <a:rPr lang="en-IN" dirty="0" smtClean="0"/>
              <a:t>There is elevation of LDL.</a:t>
            </a:r>
          </a:p>
          <a:p>
            <a:r>
              <a:rPr lang="en-IN" dirty="0" smtClean="0"/>
              <a:t>The cause is LDL receptor defect in liver and peripheral tissues will result in the elevation of LDL levels in plasma, leading to hypercholesterolemia.</a:t>
            </a:r>
          </a:p>
          <a:p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The LDL receptor defect may be due to the following reasons:</a:t>
            </a:r>
          </a:p>
          <a:p>
            <a:r>
              <a:rPr lang="en-IN" dirty="0" smtClean="0"/>
              <a:t>1. LDL receptor deficiency.</a:t>
            </a:r>
          </a:p>
          <a:p>
            <a:r>
              <a:rPr lang="en-IN" dirty="0" smtClean="0"/>
              <a:t>2. Defective binding of B-100 to the receptor. </a:t>
            </a:r>
          </a:p>
          <a:p>
            <a:r>
              <a:rPr lang="en-IN" dirty="0" smtClean="0"/>
              <a:t>3. Receptor-LDL complex is not internalised.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Secondary type II </a:t>
            </a:r>
            <a:r>
              <a:rPr lang="en-IN" dirty="0" err="1" smtClean="0"/>
              <a:t>hyperlipoproteinemia</a:t>
            </a:r>
            <a:r>
              <a:rPr lang="en-IN" dirty="0" smtClean="0"/>
              <a:t> is seen in hypothyroidism, diabetes mellitus, nephrotic syndrome.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</a:rPr>
              <a:t>Atherosclerosis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r>
              <a:rPr lang="en-IN" dirty="0" smtClean="0"/>
              <a:t>Sclerosis means hardening.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Stage I : Formation of foam cells: </a:t>
            </a:r>
          </a:p>
          <a:p>
            <a:r>
              <a:rPr lang="en-IN" dirty="0" smtClean="0"/>
              <a:t>Increased levels of cholesterol for prolonged periods will </a:t>
            </a:r>
            <a:r>
              <a:rPr lang="en-IN" dirty="0" err="1" smtClean="0"/>
              <a:t>favor</a:t>
            </a:r>
            <a:r>
              <a:rPr lang="en-IN" dirty="0" smtClean="0"/>
              <a:t> deposits in the </a:t>
            </a:r>
            <a:r>
              <a:rPr lang="en-IN" dirty="0" err="1" smtClean="0"/>
              <a:t>subintimal</a:t>
            </a:r>
            <a:r>
              <a:rPr lang="en-IN" dirty="0" smtClean="0"/>
              <a:t> region of arteries. </a:t>
            </a:r>
          </a:p>
          <a:p>
            <a:r>
              <a:rPr lang="en-IN" dirty="0" smtClean="0"/>
              <a:t>Aorta, coronary arteries and cerebral vessels are predominantly affected.</a:t>
            </a:r>
          </a:p>
          <a:p>
            <a:r>
              <a:rPr lang="en-IN" dirty="0" smtClean="0"/>
              <a:t>oxidized LDL particles are deposited in the walls of arteries.</a:t>
            </a:r>
          </a:p>
          <a:p>
            <a:r>
              <a:rPr lang="en-IN" dirty="0" smtClean="0"/>
              <a:t>Later, the macrophages become overloaded with cholesterol - foam cells.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Stage II: Progression of atherosclerosis: </a:t>
            </a:r>
          </a:p>
          <a:p>
            <a:r>
              <a:rPr lang="en-IN" dirty="0" smtClean="0"/>
              <a:t>During early stages of atherosclerosis, the condition is reversible if plasma lipid levels, especially LDL-cholesterol levels are lowered. </a:t>
            </a:r>
          </a:p>
          <a:p>
            <a:r>
              <a:rPr lang="en-IN" dirty="0" smtClean="0"/>
              <a:t>But when lipid is accumulates, the lesion progresses unchecked and the arterial changes become irreversible.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Stage III: Fibrous proliferation: </a:t>
            </a:r>
          </a:p>
          <a:p>
            <a:r>
              <a:rPr lang="en-IN" dirty="0" smtClean="0"/>
              <a:t>Due to liberation of various </a:t>
            </a:r>
            <a:r>
              <a:rPr lang="en-IN" b="1" dirty="0" smtClean="0"/>
              <a:t>growth factors </a:t>
            </a:r>
            <a:r>
              <a:rPr lang="en-IN" dirty="0" smtClean="0"/>
              <a:t>by macrophages and platelets, lipoproteins, </a:t>
            </a:r>
            <a:r>
              <a:rPr lang="en-IN" dirty="0" err="1" smtClean="0"/>
              <a:t>glycosamino</a:t>
            </a:r>
            <a:r>
              <a:rPr lang="en-IN" dirty="0" smtClean="0"/>
              <a:t> </a:t>
            </a:r>
            <a:r>
              <a:rPr lang="en-IN" dirty="0" err="1" smtClean="0"/>
              <a:t>glycans</a:t>
            </a:r>
            <a:r>
              <a:rPr lang="en-IN" dirty="0" smtClean="0"/>
              <a:t> and collagen are accumulated and causes inflammation.</a:t>
            </a:r>
          </a:p>
          <a:p>
            <a:r>
              <a:rPr lang="en-IN" dirty="0" smtClean="0"/>
              <a:t>This </a:t>
            </a:r>
            <a:r>
              <a:rPr lang="en-IN" b="1" dirty="0" smtClean="0"/>
              <a:t>chronic inflammation </a:t>
            </a:r>
            <a:r>
              <a:rPr lang="en-IN" dirty="0" smtClean="0"/>
              <a:t>leads to increased plasma high sensitive C-reactive protein </a:t>
            </a:r>
            <a:r>
              <a:rPr lang="en-IN" b="1" dirty="0" smtClean="0"/>
              <a:t>(</a:t>
            </a:r>
            <a:r>
              <a:rPr lang="en-IN" b="1" dirty="0" err="1" smtClean="0"/>
              <a:t>hs</a:t>
            </a:r>
            <a:r>
              <a:rPr lang="en-IN" b="1" dirty="0" smtClean="0"/>
              <a:t>-CRP).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Classification of Lipoproteins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Depending on the density (by ultra centrifugation) or on the electrophoretic mobility, the lipoproteins in plasma are classified into </a:t>
            </a:r>
            <a:r>
              <a:rPr lang="en-IN" b="1" dirty="0" smtClean="0"/>
              <a:t>five</a:t>
            </a:r>
            <a:r>
              <a:rPr lang="en-IN" dirty="0" smtClean="0"/>
              <a:t> major types.</a:t>
            </a:r>
          </a:p>
          <a:p>
            <a:pPr>
              <a:buNone/>
            </a:pPr>
            <a:r>
              <a:rPr lang="fr-FR" b="1" dirty="0" smtClean="0"/>
              <a:t>1. Chylomicrons. </a:t>
            </a:r>
            <a:r>
              <a:rPr lang="fr-FR" dirty="0" err="1" smtClean="0"/>
              <a:t>Contains</a:t>
            </a:r>
            <a:r>
              <a:rPr lang="fr-FR" dirty="0" smtClean="0"/>
              <a:t> </a:t>
            </a:r>
            <a:r>
              <a:rPr lang="fr-FR" dirty="0" err="1" smtClean="0"/>
              <a:t>apoprotein</a:t>
            </a:r>
            <a:r>
              <a:rPr lang="fr-FR" dirty="0" smtClean="0"/>
              <a:t> </a:t>
            </a:r>
            <a:r>
              <a:rPr lang="fr-FR" u="sng" dirty="0" smtClean="0"/>
              <a:t>B-48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en-IN" b="1" dirty="0" smtClean="0"/>
              <a:t>2. Very low density lipoproteins (VLDL) or </a:t>
            </a:r>
            <a:r>
              <a:rPr lang="en-IN" dirty="0" err="1" smtClean="0"/>
              <a:t>prebetalipoproteins</a:t>
            </a:r>
            <a:r>
              <a:rPr lang="en-IN" dirty="0" smtClean="0"/>
              <a:t>. Main </a:t>
            </a:r>
            <a:r>
              <a:rPr lang="en-IN" dirty="0" err="1" smtClean="0"/>
              <a:t>apoprotein</a:t>
            </a:r>
            <a:r>
              <a:rPr lang="en-IN" dirty="0" smtClean="0"/>
              <a:t> is </a:t>
            </a:r>
            <a:r>
              <a:rPr lang="en-IN" u="sng" dirty="0" smtClean="0"/>
              <a:t>B-100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b="1" dirty="0" smtClean="0"/>
              <a:t>3. Intermediate density lipoproteins (IDL) or </a:t>
            </a:r>
            <a:r>
              <a:rPr lang="en-IN" dirty="0" smtClean="0"/>
              <a:t>broad-beta lipoproteins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Stage IV: Advancing fibrous plaque: </a:t>
            </a:r>
          </a:p>
          <a:p>
            <a:r>
              <a:rPr lang="en-IN" dirty="0" smtClean="0"/>
              <a:t>This leads to narrowing of vessel wall when proliferative changes occur. </a:t>
            </a:r>
          </a:p>
          <a:p>
            <a:r>
              <a:rPr lang="en-IN" dirty="0" smtClean="0"/>
              <a:t>The blood flow through the narrow lumen is more turbulent and there is tendency for clot formation.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764904"/>
          </a:xfrm>
        </p:spPr>
        <p:txBody>
          <a:bodyPr/>
          <a:lstStyle/>
          <a:p>
            <a:r>
              <a:rPr lang="en-IN" dirty="0" smtClean="0"/>
              <a:t>The sample of serum should be taken after 12-14 hours of </a:t>
            </a:r>
            <a:r>
              <a:rPr lang="en-IN" b="1" dirty="0" smtClean="0"/>
              <a:t>fasting </a:t>
            </a:r>
            <a:r>
              <a:rPr lang="en-IN" dirty="0" smtClean="0"/>
              <a:t>for lipid profile estimation.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715656" cy="37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tx1"/>
                </a:solidFill>
              </a:rPr>
              <a:t>RISK FACTORS FOR ATHEROSCLEROSIS &amp; CHD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Class 1: Modifiable risk factors, Interventions have been proved to lower CAD risk.</a:t>
            </a:r>
          </a:p>
          <a:p>
            <a:endParaRPr lang="en-IN" b="1" dirty="0" smtClean="0"/>
          </a:p>
          <a:p>
            <a:r>
              <a:rPr lang="en-IN" dirty="0" smtClean="0"/>
              <a:t>1. Cigarette smoking</a:t>
            </a:r>
          </a:p>
          <a:p>
            <a:r>
              <a:rPr lang="en-IN" dirty="0" smtClean="0"/>
              <a:t>2. High total cholesterol</a:t>
            </a:r>
          </a:p>
          <a:p>
            <a:r>
              <a:rPr lang="en-IN" dirty="0" smtClean="0"/>
              <a:t>3. High LDL cholesterol</a:t>
            </a:r>
          </a:p>
          <a:p>
            <a:r>
              <a:rPr lang="en-IN" dirty="0" smtClean="0"/>
              <a:t>4. Low HDL cholesterol</a:t>
            </a:r>
          </a:p>
          <a:p>
            <a:r>
              <a:rPr lang="en-IN" dirty="0" smtClean="0"/>
              <a:t>5. High fat/cholesterol diet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Class 2: Modifiable risk factors, Interventions are likely to lower CAD risk.</a:t>
            </a:r>
          </a:p>
          <a:p>
            <a:r>
              <a:rPr lang="en-IN" dirty="0" smtClean="0"/>
              <a:t>8. Lipoprotein (a) or </a:t>
            </a:r>
            <a:r>
              <a:rPr lang="en-IN" dirty="0" err="1" smtClean="0"/>
              <a:t>Lp</a:t>
            </a:r>
            <a:r>
              <a:rPr lang="en-IN" dirty="0" smtClean="0"/>
              <a:t>(a)</a:t>
            </a:r>
          </a:p>
          <a:p>
            <a:r>
              <a:rPr lang="en-IN" dirty="0" smtClean="0"/>
              <a:t>9. Diabetes mellitus</a:t>
            </a:r>
          </a:p>
          <a:p>
            <a:r>
              <a:rPr lang="en-IN" dirty="0" smtClean="0"/>
              <a:t>10. Hypertension</a:t>
            </a:r>
          </a:p>
          <a:p>
            <a:r>
              <a:rPr lang="en-IN" dirty="0" smtClean="0"/>
              <a:t>11. Physical inactivity</a:t>
            </a:r>
          </a:p>
          <a:p>
            <a:r>
              <a:rPr lang="en-IN" dirty="0" smtClean="0"/>
              <a:t>12. Obesity</a:t>
            </a:r>
          </a:p>
          <a:p>
            <a:r>
              <a:rPr lang="en-IN" dirty="0" smtClean="0"/>
              <a:t>13. High triglycerides</a:t>
            </a:r>
          </a:p>
          <a:p>
            <a:r>
              <a:rPr lang="en-IN" dirty="0" smtClean="0"/>
              <a:t>14. High homocysteine</a:t>
            </a:r>
          </a:p>
          <a:p>
            <a:r>
              <a:rPr lang="en-IN" dirty="0" smtClean="0"/>
              <a:t>15. Increased high-sensitivity-CRP (</a:t>
            </a:r>
            <a:r>
              <a:rPr lang="en-IN" dirty="0" err="1" smtClean="0"/>
              <a:t>hs</a:t>
            </a:r>
            <a:r>
              <a:rPr lang="en-IN" dirty="0" smtClean="0"/>
              <a:t>-CRP)</a:t>
            </a:r>
          </a:p>
          <a:p>
            <a:r>
              <a:rPr lang="en-IN" dirty="0" smtClean="0"/>
              <a:t>16. Stress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smtClean="0"/>
              <a:t>Class 3: </a:t>
            </a:r>
            <a:r>
              <a:rPr lang="en-IN" b="1" dirty="0" err="1" smtClean="0"/>
              <a:t>Nonmodifiable</a:t>
            </a:r>
            <a:r>
              <a:rPr lang="en-IN" b="1" dirty="0" smtClean="0"/>
              <a:t> risk factors.</a:t>
            </a:r>
          </a:p>
          <a:p>
            <a:endParaRPr lang="en-IN" dirty="0" smtClean="0"/>
          </a:p>
          <a:p>
            <a:r>
              <a:rPr lang="en-IN" dirty="0" smtClean="0"/>
              <a:t>17. Age</a:t>
            </a:r>
          </a:p>
          <a:p>
            <a:r>
              <a:rPr lang="en-IN" dirty="0" smtClean="0"/>
              <a:t>18. Male gender</a:t>
            </a:r>
          </a:p>
          <a:p>
            <a:r>
              <a:rPr lang="en-IN" dirty="0" smtClean="0"/>
              <a:t>19. Family history of CAD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2476872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 total cholesterol level below 200 mg/dl; </a:t>
            </a:r>
          </a:p>
          <a:p>
            <a:r>
              <a:rPr lang="en-IN" dirty="0" smtClean="0"/>
              <a:t>the LDL cholesterol (direct) below 100 mg/dl and </a:t>
            </a:r>
          </a:p>
          <a:p>
            <a:r>
              <a:rPr lang="en-IN" dirty="0" smtClean="0"/>
              <a:t>a non-HDL cholesterol below 130 mg/dl predicts no risk.</a:t>
            </a:r>
          </a:p>
          <a:p>
            <a:r>
              <a:rPr lang="en-IN" dirty="0" smtClean="0"/>
              <a:t>HDL-cholesterol should be more than 40 mg/dl in males and &gt;50 mg/dl in females.</a:t>
            </a:r>
          </a:p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645025"/>
            <a:ext cx="586383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If the ratio of total cholesterol / HDL is more than 3.5, it is dangerous.</a:t>
            </a:r>
          </a:p>
          <a:p>
            <a:r>
              <a:rPr lang="en-IN" dirty="0" smtClean="0"/>
              <a:t>Similarly, LDL:HDL ratio more than 2.5 is also detrimental.</a:t>
            </a:r>
          </a:p>
          <a:p>
            <a:r>
              <a:rPr lang="en-IN" dirty="0" smtClean="0"/>
              <a:t>Apo-A-I is a measure of HDL-cholesterol (good) and apo-B measures LDL-cholesterol (bad).</a:t>
            </a:r>
          </a:p>
          <a:p>
            <a:r>
              <a:rPr lang="en-IN" dirty="0" err="1" smtClean="0"/>
              <a:t>Lp</a:t>
            </a:r>
            <a:r>
              <a:rPr lang="en-IN" dirty="0" smtClean="0"/>
              <a:t>(a) Levels more than 30 mg/dl increase the risk 3 times; and when increased </a:t>
            </a:r>
            <a:r>
              <a:rPr lang="en-IN" dirty="0" err="1" smtClean="0"/>
              <a:t>Lp</a:t>
            </a:r>
            <a:r>
              <a:rPr lang="en-IN" dirty="0" smtClean="0"/>
              <a:t>(a) is associated with increased LDL, the risk is increased 6 times.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Risk from smoking is dose-dependant; depends on the age at which the person started smoking and the number of cigarettes smoked per day. </a:t>
            </a:r>
          </a:p>
          <a:p>
            <a:r>
              <a:rPr lang="en-IN" dirty="0" smtClean="0"/>
              <a:t>Smoking enhances oxidation of LDL, reduces HDL, increases CRP and augments aggregation and adhesion of platelets.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Diabetes is associated with an increase in small LDL particles, high TG, high cholesterol and low HDL levels – increased risk for CAD.</a:t>
            </a:r>
          </a:p>
          <a:p>
            <a:r>
              <a:rPr lang="en-IN" dirty="0" smtClean="0"/>
              <a:t>Person with </a:t>
            </a:r>
            <a:r>
              <a:rPr lang="en-IN" dirty="0" err="1" smtClean="0"/>
              <a:t>truncal</a:t>
            </a:r>
            <a:r>
              <a:rPr lang="en-IN" dirty="0" smtClean="0"/>
              <a:t> obesity are more prone to get myocardial infarction.</a:t>
            </a:r>
          </a:p>
          <a:p>
            <a:r>
              <a:rPr lang="en-IN" dirty="0" smtClean="0"/>
              <a:t>Obesity causes glucose intolerance, insulin resistance, hypertension and dyslipidemia.</a:t>
            </a:r>
          </a:p>
          <a:p>
            <a:r>
              <a:rPr lang="en-IN" dirty="0" smtClean="0"/>
              <a:t>Plasma homocysteine above 15 </a:t>
            </a:r>
            <a:r>
              <a:rPr lang="en-IN" dirty="0" err="1" smtClean="0"/>
              <a:t>micromol</a:t>
            </a:r>
            <a:r>
              <a:rPr lang="en-IN" dirty="0" smtClean="0"/>
              <a:t>/L will increase the risk of coronary artery disease and stroke at a younger age. Increased </a:t>
            </a:r>
            <a:r>
              <a:rPr lang="en-IN" dirty="0" err="1" smtClean="0"/>
              <a:t>hs</a:t>
            </a:r>
            <a:r>
              <a:rPr lang="en-IN" dirty="0" smtClean="0"/>
              <a:t>-CRP in blood is a predictor of future coronary events.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tx1"/>
                </a:solidFill>
              </a:rPr>
              <a:t>PREVENTION OF ATHEROSCLEROSIS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Lifestyle changes are required, which include regular exercise, balanced diet, cessation of smoking, maintaining proper weight, control of hypertension, diabetes and dyslipidemia. </a:t>
            </a:r>
          </a:p>
          <a:p>
            <a:r>
              <a:rPr lang="en-IN" dirty="0" smtClean="0"/>
              <a:t>The aim is to reduce total cholesterol below 180 mg/dl; to decrease LDL-cholesterol below 130 mg/dl and to keep HDL-cholesterol above 35 mg/dl.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4. Low density lipoproteins (LDL) or </a:t>
            </a:r>
            <a:r>
              <a:rPr lang="en-IN" dirty="0" err="1" smtClean="0"/>
              <a:t>betalipoproteins</a:t>
            </a:r>
            <a:r>
              <a:rPr lang="en-IN" dirty="0" smtClean="0"/>
              <a:t>.</a:t>
            </a:r>
            <a:r>
              <a:rPr lang="en-IN" b="1" dirty="0" smtClean="0"/>
              <a:t> </a:t>
            </a:r>
            <a:r>
              <a:rPr lang="en-IN" dirty="0" smtClean="0"/>
              <a:t>Major </a:t>
            </a:r>
            <a:r>
              <a:rPr lang="en-IN" dirty="0" err="1" smtClean="0"/>
              <a:t>apoprotein</a:t>
            </a:r>
            <a:r>
              <a:rPr lang="en-IN" dirty="0" smtClean="0"/>
              <a:t> in LDL is </a:t>
            </a:r>
            <a:r>
              <a:rPr lang="en-IN" u="sng" dirty="0" smtClean="0"/>
              <a:t>B-100.</a:t>
            </a:r>
          </a:p>
          <a:p>
            <a:pPr>
              <a:buNone/>
            </a:pPr>
            <a:r>
              <a:rPr lang="en-IN" b="1" dirty="0" smtClean="0"/>
              <a:t>5. High density lipoproteins (HDL) or </a:t>
            </a:r>
            <a:r>
              <a:rPr lang="en-IN" dirty="0" err="1" smtClean="0"/>
              <a:t>alphalipoproteins</a:t>
            </a:r>
            <a:r>
              <a:rPr lang="en-IN" dirty="0" smtClean="0"/>
              <a:t>. Major </a:t>
            </a:r>
            <a:r>
              <a:rPr lang="en-IN" dirty="0" err="1" smtClean="0"/>
              <a:t>apoprotein</a:t>
            </a:r>
            <a:r>
              <a:rPr lang="en-IN" dirty="0" smtClean="0"/>
              <a:t> in HDL is </a:t>
            </a:r>
            <a:r>
              <a:rPr lang="en-IN" u="sng" dirty="0" smtClean="0"/>
              <a:t>apo-A.</a:t>
            </a:r>
          </a:p>
          <a:p>
            <a:r>
              <a:rPr lang="en-IN" b="1" dirty="0" smtClean="0"/>
              <a:t>Free fatty acids (FFA) or </a:t>
            </a:r>
            <a:r>
              <a:rPr lang="en-IN" b="1" dirty="0" err="1" smtClean="0"/>
              <a:t>nonesterified</a:t>
            </a:r>
            <a:r>
              <a:rPr lang="en-IN" b="1" dirty="0" smtClean="0"/>
              <a:t> fatty acids (NEFA)</a:t>
            </a:r>
            <a:r>
              <a:rPr lang="en-IN" dirty="0" smtClean="0"/>
              <a:t> are complexed with albumin. FFAs are not generally included in the classification of lipoproteins, because they are loosely bound to the protein.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1. Reduce dietary cholesterol</a:t>
            </a:r>
          </a:p>
          <a:p>
            <a:r>
              <a:rPr lang="en-IN" dirty="0" smtClean="0"/>
              <a:t>Cholesterol in the diet should be kept less than 200 mg per day. Eggs and meat contain high cholesterol.</a:t>
            </a:r>
          </a:p>
          <a:p>
            <a:pPr>
              <a:buNone/>
            </a:pPr>
            <a:r>
              <a:rPr lang="en-IN" b="1" dirty="0" smtClean="0"/>
              <a:t>2. Vegetable oils and PUFA</a:t>
            </a:r>
          </a:p>
          <a:p>
            <a:r>
              <a:rPr lang="en-IN" dirty="0" smtClean="0"/>
              <a:t>Vegetable oils (e.g. sunflower oil) and fish oils contain polyunsaturated fatty acids (PUFA). </a:t>
            </a:r>
          </a:p>
          <a:p>
            <a:r>
              <a:rPr lang="en-IN" dirty="0" smtClean="0"/>
              <a:t>They are required for the esterification and final excretion of cholesterol. So PUFA is helpful to reduce cholesterol level in blood.</a:t>
            </a:r>
          </a:p>
          <a:p>
            <a:r>
              <a:rPr lang="en-IN" dirty="0" smtClean="0"/>
              <a:t>Omega-3 fatty acids from fish oils reduce LDL and decrease the risk of CAD. </a:t>
            </a: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3. Moderation in fat intake</a:t>
            </a:r>
          </a:p>
          <a:p>
            <a:r>
              <a:rPr lang="en-IN" dirty="0" smtClean="0"/>
              <a:t>20% of total calories may be obtained from fat, out of which about one-third from saturated, another one-third from mono-unsaturated and the rest one-third from poly unsaturated fatty acids. </a:t>
            </a:r>
          </a:p>
          <a:p>
            <a:r>
              <a:rPr lang="en-IN" dirty="0" smtClean="0"/>
              <a:t>The recommended daily allowance will be about 20-25 g of oils and about 2-3 g of PUFA per day for a normal adult.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4. Green leafy vegetables</a:t>
            </a:r>
          </a:p>
          <a:p>
            <a:r>
              <a:rPr lang="en-IN" dirty="0" smtClean="0"/>
              <a:t>Due to their high </a:t>
            </a:r>
            <a:r>
              <a:rPr lang="en-IN" dirty="0" err="1" smtClean="0"/>
              <a:t>fiber</a:t>
            </a:r>
            <a:r>
              <a:rPr lang="en-IN" dirty="0" smtClean="0"/>
              <a:t> content, leafy vegetables will increase the motility of bowels and reduce reabsorption of bile salts. </a:t>
            </a:r>
          </a:p>
          <a:p>
            <a:r>
              <a:rPr lang="en-IN" dirty="0" smtClean="0"/>
              <a:t>Vegetables also contain plant sterols (</a:t>
            </a:r>
            <a:r>
              <a:rPr lang="en-IN" dirty="0" err="1" smtClean="0"/>
              <a:t>sitosterol</a:t>
            </a:r>
            <a:r>
              <a:rPr lang="en-IN" dirty="0" smtClean="0"/>
              <a:t>) which decrease the absorption of cholesterol. </a:t>
            </a:r>
          </a:p>
          <a:p>
            <a:r>
              <a:rPr lang="en-IN" dirty="0" smtClean="0"/>
              <a:t>About 400 g/day of fruit and vegetables are desired.</a:t>
            </a: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5. Avoid sucrose and cigarette</a:t>
            </a:r>
          </a:p>
          <a:p>
            <a:r>
              <a:rPr lang="en-IN" dirty="0" smtClean="0"/>
              <a:t>Cigarette smoking is the most important modifiable risk factor for CAD. </a:t>
            </a:r>
          </a:p>
          <a:p>
            <a:r>
              <a:rPr lang="en-IN" dirty="0" smtClean="0"/>
              <a:t>Sucrose will raise plasma triglycerides. </a:t>
            </a:r>
          </a:p>
          <a:p>
            <a:endParaRPr lang="en-IN" dirty="0" smtClean="0"/>
          </a:p>
          <a:p>
            <a:pPr>
              <a:buNone/>
            </a:pPr>
            <a:r>
              <a:rPr lang="en-IN" b="1" dirty="0" smtClean="0"/>
              <a:t>6. Exercise</a:t>
            </a:r>
          </a:p>
          <a:p>
            <a:r>
              <a:rPr lang="en-IN" dirty="0" smtClean="0"/>
              <a:t>Regular moderate exercise (30 min per day) will lower LDL and raise HDL levels in blood. It will also reduce obesity.</a:t>
            </a:r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7. Avoid trans fatty acids (TFA)</a:t>
            </a:r>
          </a:p>
          <a:p>
            <a:r>
              <a:rPr lang="en-IN" dirty="0" smtClean="0"/>
              <a:t>Trans fatty acids (with double bonds having trans configuration) are formed during the partial hydrogenation of vegetable oils. </a:t>
            </a:r>
          </a:p>
          <a:p>
            <a:r>
              <a:rPr lang="en-IN" dirty="0" smtClean="0"/>
              <a:t>They are widely used in food industry because of their long shelf life. </a:t>
            </a:r>
          </a:p>
          <a:p>
            <a:r>
              <a:rPr lang="en-IN" dirty="0" smtClean="0"/>
              <a:t>More atherogenic than saturated fatty acids.</a:t>
            </a:r>
          </a:p>
          <a:p>
            <a:r>
              <a:rPr lang="en-IN" dirty="0" smtClean="0"/>
              <a:t>It increases catabolism of apo-A I, decreases HDL and increases LDL levels.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Plant-derived Products having Cholesterol-lowering Action</a:t>
            </a:r>
          </a:p>
          <a:p>
            <a:r>
              <a:rPr lang="en-IN" dirty="0" smtClean="0"/>
              <a:t>Plant-derived </a:t>
            </a:r>
            <a:r>
              <a:rPr lang="en-IN" dirty="0" err="1" smtClean="0"/>
              <a:t>fiber</a:t>
            </a:r>
            <a:r>
              <a:rPr lang="en-IN" dirty="0" smtClean="0"/>
              <a:t>: Reduces serum cholesterol</a:t>
            </a:r>
          </a:p>
          <a:p>
            <a:r>
              <a:rPr lang="en-IN" dirty="0" smtClean="0"/>
              <a:t>Legumes: Reduces cholesterol even on high fat diet</a:t>
            </a:r>
          </a:p>
          <a:p>
            <a:r>
              <a:rPr lang="en-IN" dirty="0" smtClean="0"/>
              <a:t>Onion and garlic: Reduce serum cholesterol and TG</a:t>
            </a:r>
          </a:p>
          <a:p>
            <a:pPr>
              <a:buFont typeface="Wingdings" pitchFamily="2" charset="2"/>
              <a:buChar char="Ø"/>
            </a:pPr>
            <a:r>
              <a:rPr lang="en-IN" b="1" dirty="0" err="1" smtClean="0"/>
              <a:t>Hypolipidemic</a:t>
            </a:r>
            <a:r>
              <a:rPr lang="en-IN" b="1" dirty="0" smtClean="0"/>
              <a:t> drugs</a:t>
            </a:r>
          </a:p>
          <a:p>
            <a:r>
              <a:rPr lang="en-IN" dirty="0" err="1" smtClean="0"/>
              <a:t>HMGCoA</a:t>
            </a:r>
            <a:r>
              <a:rPr lang="en-IN" dirty="0" smtClean="0"/>
              <a:t> reductase inhibitors</a:t>
            </a:r>
          </a:p>
          <a:p>
            <a:r>
              <a:rPr lang="nn-NO" dirty="0" smtClean="0"/>
              <a:t>Bile acid binding resins</a:t>
            </a:r>
          </a:p>
          <a:p>
            <a:r>
              <a:rPr lang="en-IN" dirty="0" smtClean="0"/>
              <a:t>Nicotinic acid</a:t>
            </a:r>
          </a:p>
          <a:p>
            <a:r>
              <a:rPr lang="en-IN" dirty="0" smtClean="0"/>
              <a:t>Aspirin</a:t>
            </a:r>
          </a:p>
          <a:p>
            <a:r>
              <a:rPr lang="en-IN" dirty="0" smtClean="0"/>
              <a:t>Anti-oxidants such as vitamin E</a:t>
            </a:r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PUFA, in excess, may be harmful</a:t>
            </a:r>
          </a:p>
          <a:p>
            <a:r>
              <a:rPr lang="en-IN" dirty="0" smtClean="0"/>
              <a:t>The optimum ratio of omega-6 to omega-3 fatty acids is 4:1. </a:t>
            </a:r>
          </a:p>
          <a:p>
            <a:r>
              <a:rPr lang="en-IN" dirty="0" smtClean="0"/>
              <a:t>Very high intake of omega-6 oils will cause lowering of HDL, elevation of plasma triglycerides, and will promote platelet aggregation. </a:t>
            </a:r>
          </a:p>
          <a:p>
            <a:r>
              <a:rPr lang="en-IN" dirty="0" smtClean="0"/>
              <a:t>Vegetable oils, containing PUFA are rich in omega- 6 variety; while ghee and butter are low in omega- 6.</a:t>
            </a:r>
            <a:endParaRPr lang="en-IN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MCQS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1. Major </a:t>
            </a:r>
            <a:r>
              <a:rPr lang="en-IN" dirty="0" err="1" smtClean="0"/>
              <a:t>apoprotein</a:t>
            </a:r>
            <a:r>
              <a:rPr lang="en-IN" dirty="0" smtClean="0"/>
              <a:t> in HDL is</a:t>
            </a:r>
          </a:p>
          <a:p>
            <a:endParaRPr lang="en-IN" dirty="0" smtClean="0"/>
          </a:p>
          <a:p>
            <a:r>
              <a:rPr lang="en-IN" dirty="0" smtClean="0"/>
              <a:t>A) </a:t>
            </a:r>
            <a:r>
              <a:rPr lang="en-IN" dirty="0" smtClean="0">
                <a:solidFill>
                  <a:srgbClr val="00B050"/>
                </a:solidFill>
              </a:rPr>
              <a:t>Apo A-1</a:t>
            </a:r>
          </a:p>
          <a:p>
            <a:r>
              <a:rPr lang="en-IN" dirty="0" smtClean="0"/>
              <a:t>B) Apo B – 100</a:t>
            </a:r>
          </a:p>
          <a:p>
            <a:r>
              <a:rPr lang="en-IN" dirty="0" smtClean="0"/>
              <a:t>C) Apo B -48</a:t>
            </a:r>
          </a:p>
          <a:p>
            <a:r>
              <a:rPr lang="en-IN" dirty="0" smtClean="0"/>
              <a:t>D) None of the above</a:t>
            </a:r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2. which cholesterol is Bad Cholesterol ?</a:t>
            </a:r>
          </a:p>
          <a:p>
            <a:endParaRPr lang="en-IN" dirty="0" smtClean="0"/>
          </a:p>
          <a:p>
            <a:r>
              <a:rPr lang="en-IN" dirty="0" smtClean="0"/>
              <a:t>A) HDL</a:t>
            </a:r>
          </a:p>
          <a:p>
            <a:r>
              <a:rPr lang="en-IN" dirty="0" smtClean="0"/>
              <a:t>B) </a:t>
            </a:r>
            <a:r>
              <a:rPr lang="en-IN" dirty="0" smtClean="0">
                <a:solidFill>
                  <a:srgbClr val="00B050"/>
                </a:solidFill>
              </a:rPr>
              <a:t>LDL</a:t>
            </a:r>
          </a:p>
          <a:p>
            <a:r>
              <a:rPr lang="en-IN" dirty="0" smtClean="0"/>
              <a:t>C) VLDL</a:t>
            </a:r>
          </a:p>
          <a:p>
            <a:r>
              <a:rPr lang="en-IN" dirty="0" smtClean="0"/>
              <a:t>D) TGs</a:t>
            </a:r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3. Apo B 48 is synthesized in </a:t>
            </a:r>
          </a:p>
          <a:p>
            <a:endParaRPr lang="en-IN" dirty="0" smtClean="0"/>
          </a:p>
          <a:p>
            <a:r>
              <a:rPr lang="en-IN" dirty="0" smtClean="0"/>
              <a:t>A) Liver</a:t>
            </a:r>
          </a:p>
          <a:p>
            <a:r>
              <a:rPr lang="en-IN" dirty="0" smtClean="0"/>
              <a:t>B) pancreas</a:t>
            </a:r>
          </a:p>
          <a:p>
            <a:r>
              <a:rPr lang="en-IN" dirty="0" smtClean="0"/>
              <a:t>C) </a:t>
            </a:r>
            <a:r>
              <a:rPr lang="en-IN" dirty="0" smtClean="0">
                <a:solidFill>
                  <a:srgbClr val="00B050"/>
                </a:solidFill>
              </a:rPr>
              <a:t>Intestine</a:t>
            </a:r>
          </a:p>
          <a:p>
            <a:r>
              <a:rPr lang="en-IN" dirty="0" smtClean="0"/>
              <a:t>D) Kidney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The lipoprotein molecules have a polar periphery made of proteins, polar heads of phospholipids and cholesterol. </a:t>
            </a:r>
          </a:p>
          <a:p>
            <a:r>
              <a:rPr lang="en-IN" dirty="0" smtClean="0"/>
              <a:t>The </a:t>
            </a:r>
            <a:r>
              <a:rPr lang="en-IN" u="sng" dirty="0" smtClean="0"/>
              <a:t>inner core </a:t>
            </a:r>
            <a:r>
              <a:rPr lang="en-IN" dirty="0" smtClean="0"/>
              <a:t>consists of the hydrophobic TAGs and tails of phospholipids. 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apoproteins</a:t>
            </a:r>
            <a:r>
              <a:rPr lang="en-IN" dirty="0" smtClean="0"/>
              <a:t> also increase the solubility of lipids.</a:t>
            </a:r>
            <a:endParaRPr lang="en-IN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4. Lipoproteins are separated by </a:t>
            </a:r>
          </a:p>
          <a:p>
            <a:endParaRPr lang="en-IN" dirty="0" smtClean="0"/>
          </a:p>
          <a:p>
            <a:r>
              <a:rPr lang="en-IN" dirty="0" smtClean="0"/>
              <a:t>A) Electrophoresis</a:t>
            </a:r>
          </a:p>
          <a:p>
            <a:r>
              <a:rPr lang="en-IN" dirty="0" smtClean="0"/>
              <a:t>B) Centrifugation</a:t>
            </a:r>
          </a:p>
          <a:p>
            <a:r>
              <a:rPr lang="en-IN" dirty="0" smtClean="0"/>
              <a:t>C) </a:t>
            </a:r>
            <a:r>
              <a:rPr lang="en-IN" dirty="0" smtClean="0">
                <a:solidFill>
                  <a:srgbClr val="00B050"/>
                </a:solidFill>
              </a:rPr>
              <a:t>Both</a:t>
            </a:r>
          </a:p>
          <a:p>
            <a:r>
              <a:rPr lang="en-IN" dirty="0" smtClean="0"/>
              <a:t>D) none</a:t>
            </a:r>
            <a:endParaRPr lang="en-IN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5. Trans fatty acids are less atherogenic </a:t>
            </a:r>
          </a:p>
          <a:p>
            <a:endParaRPr lang="en-IN" dirty="0" smtClean="0"/>
          </a:p>
          <a:p>
            <a:r>
              <a:rPr lang="en-IN" dirty="0" smtClean="0"/>
              <a:t>A) True</a:t>
            </a:r>
          </a:p>
          <a:p>
            <a:r>
              <a:rPr lang="en-IN" dirty="0" smtClean="0"/>
              <a:t>B) </a:t>
            </a:r>
            <a:r>
              <a:rPr lang="en-IN" dirty="0" smtClean="0">
                <a:solidFill>
                  <a:srgbClr val="00B050"/>
                </a:solidFill>
              </a:rPr>
              <a:t>False</a:t>
            </a:r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Separation by Ultracentrifugation</a:t>
            </a:r>
          </a:p>
          <a:p>
            <a:r>
              <a:rPr lang="en-IN" dirty="0" smtClean="0"/>
              <a:t>The lipoproteins are characterised on the basis of their </a:t>
            </a:r>
            <a:r>
              <a:rPr lang="en-IN" u="sng" dirty="0" smtClean="0"/>
              <a:t>density. </a:t>
            </a:r>
          </a:p>
          <a:p>
            <a:r>
              <a:rPr lang="en-IN" dirty="0" smtClean="0"/>
              <a:t>Fat is less dense than water; so fat floats on water. </a:t>
            </a:r>
          </a:p>
          <a:p>
            <a:r>
              <a:rPr lang="en-IN" dirty="0" smtClean="0"/>
              <a:t>Lipoproteins with high lipid content will have a low density and so float on centrifugation.</a:t>
            </a:r>
          </a:p>
          <a:p>
            <a:r>
              <a:rPr lang="en-IN" dirty="0" smtClean="0"/>
              <a:t>Those with high protein content will sediment easily and have a high density.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82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Separation by Electrophoresis</a:t>
            </a:r>
          </a:p>
          <a:p>
            <a:r>
              <a:rPr lang="en-IN" dirty="0" smtClean="0"/>
              <a:t>Those with higher protein content will move faster towards the anode and those with fewer proteins have minimum mobility.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2212" y="332656"/>
            <a:ext cx="5820473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1340768"/>
            <a:ext cx="8892480" cy="428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2479</TotalTime>
  <Words>2405</Words>
  <Application>Microsoft Office PowerPoint</Application>
  <PresentationFormat>On-screen Show (4:3)</PresentationFormat>
  <Paragraphs>225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Calibri</vt:lpstr>
      <vt:lpstr>Century Schoolbook</vt:lpstr>
      <vt:lpstr>Wingdings</vt:lpstr>
      <vt:lpstr>Wingdings 2</vt:lpstr>
      <vt:lpstr>Oriel</vt:lpstr>
      <vt:lpstr>Lipoproteins &amp; Atherosclerosis</vt:lpstr>
      <vt:lpstr>Lipoproteins</vt:lpstr>
      <vt:lpstr>Classification of Lipoproteins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Apo-lipoproteins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HYPOLIPOPROTEINEMIAS</vt:lpstr>
      <vt:lpstr>HYPERLIPIDEMIAS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Atherosclerosis</vt:lpstr>
      <vt:lpstr>PowerPoint Presentation</vt:lpstr>
      <vt:lpstr>PowerPoint Presentation</vt:lpstr>
      <vt:lpstr>PowerPoint Presentation</vt:lpstr>
      <vt:lpstr>PowerPoint Presentation</vt:lpstr>
      <vt:lpstr>RISK FACTORS FOR ATHEROSCLEROSIS &amp; CHD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PREVENTION OF ATHEROSCLEROSIS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MCQS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Cholesterol &amp; Lipoprotein -Structure and Function</dc:title>
  <dc:creator>lenovo</dc:creator>
  <cp:lastModifiedBy>Dell</cp:lastModifiedBy>
  <cp:revision>98</cp:revision>
  <dcterms:created xsi:type="dcterms:W3CDTF">2017-04-11T04:31:28Z</dcterms:created>
  <dcterms:modified xsi:type="dcterms:W3CDTF">2020-04-15T06:11:20Z</dcterms:modified>
</cp:coreProperties>
</file>