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307" r:id="rId7"/>
    <p:sldId id="309" r:id="rId8"/>
    <p:sldId id="261" r:id="rId9"/>
    <p:sldId id="262" r:id="rId10"/>
    <p:sldId id="263" r:id="rId11"/>
    <p:sldId id="304" r:id="rId12"/>
    <p:sldId id="265" r:id="rId13"/>
    <p:sldId id="268" r:id="rId14"/>
    <p:sldId id="269" r:id="rId15"/>
    <p:sldId id="266" r:id="rId16"/>
    <p:sldId id="267" r:id="rId17"/>
    <p:sldId id="303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05" r:id="rId36"/>
    <p:sldId id="287" r:id="rId37"/>
    <p:sldId id="288" r:id="rId38"/>
    <p:sldId id="289" r:id="rId39"/>
    <p:sldId id="290" r:id="rId40"/>
    <p:sldId id="300" r:id="rId41"/>
    <p:sldId id="291" r:id="rId42"/>
    <p:sldId id="292" r:id="rId43"/>
    <p:sldId id="302" r:id="rId44"/>
    <p:sldId id="293" r:id="rId45"/>
    <p:sldId id="295" r:id="rId46"/>
    <p:sldId id="296" r:id="rId47"/>
    <p:sldId id="297" r:id="rId48"/>
    <p:sldId id="298" r:id="rId49"/>
    <p:sldId id="306" r:id="rId50"/>
    <p:sldId id="299" r:id="rId51"/>
    <p:sldId id="294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74" autoAdjust="0"/>
  </p:normalViewPr>
  <p:slideViewPr>
    <p:cSldViewPr>
      <p:cViewPr varScale="1">
        <p:scale>
          <a:sx n="64" d="100"/>
          <a:sy n="64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49E1F-034C-456E-944E-9755E05DB0F5}" type="datetimeFigureOut">
              <a:rPr lang="en-US" smtClean="0"/>
              <a:pPr/>
              <a:t>2/7/2020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A632-FCDE-4248-BEFD-8EB67EBBBF5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041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 pitchFamily="18" charset="2"/>
              <a:buChar char="Þ"/>
            </a:pPr>
            <a:r>
              <a:rPr lang="en-US" b="0" u="sng" dirty="0" smtClean="0"/>
              <a:t>Obligatory urine volume</a:t>
            </a:r>
            <a:r>
              <a:rPr lang="en-US" b="0" dirty="0" smtClean="0"/>
              <a:t> :-  a normal 70 kg human must excrete about 600 </a:t>
            </a:r>
            <a:r>
              <a:rPr lang="en-US" b="0" dirty="0" err="1" smtClean="0"/>
              <a:t>mOsm</a:t>
            </a:r>
            <a:r>
              <a:rPr lang="en-US" b="0" dirty="0" smtClean="0"/>
              <a:t>/L of solute each day. If maximal urine concentrating ability is 1200 </a:t>
            </a:r>
            <a:r>
              <a:rPr lang="en-US" b="0" dirty="0" err="1" smtClean="0"/>
              <a:t>mOsm</a:t>
            </a:r>
            <a:r>
              <a:rPr lang="en-US" b="0" dirty="0" smtClean="0"/>
              <a:t>/L, the minimal volume of urine that must be excreted, called the obligatory urine volume, can be calculated as 600 </a:t>
            </a:r>
            <a:r>
              <a:rPr lang="en-US" b="0" dirty="0" err="1" smtClean="0"/>
              <a:t>mOsm</a:t>
            </a:r>
            <a:r>
              <a:rPr lang="en-US" b="0" dirty="0" smtClean="0"/>
              <a:t>/day/1200 </a:t>
            </a:r>
            <a:r>
              <a:rPr lang="en-US" b="0" dirty="0" err="1" smtClean="0"/>
              <a:t>mOsm</a:t>
            </a:r>
            <a:r>
              <a:rPr lang="en-US" b="0" dirty="0" smtClean="0"/>
              <a:t>/L = 0.5 L/day</a:t>
            </a:r>
          </a:p>
          <a:p>
            <a:endParaRPr lang="en-US" b="0" dirty="0" smtClean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AA632-FCDE-4248-BEFD-8EB67EBBBF5C}" type="slidenum">
              <a:rPr lang="en-IN" smtClean="0"/>
              <a:pPr/>
              <a:t>41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Thus to maintain the body fluid </a:t>
            </a:r>
            <a:r>
              <a:rPr lang="en-US" sz="1200" dirty="0" err="1" smtClean="0"/>
              <a:t>osmolarity</a:t>
            </a:r>
            <a:r>
              <a:rPr lang="en-US" sz="1200" dirty="0" smtClean="0"/>
              <a:t> this should happen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Any condition normal/abnormal threatens body fluid to become concentrated/diluted, if kidney system and ADH system working well it will regulate the </a:t>
            </a:r>
            <a:r>
              <a:rPr lang="en-US" sz="1200" dirty="0" err="1" smtClean="0"/>
              <a:t>osmolarity</a:t>
            </a:r>
            <a:r>
              <a:rPr lang="en-US" sz="1200" dirty="0" smtClean="0"/>
              <a:t> by  producing concentrated/diluted urine.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Normal </a:t>
            </a:r>
            <a:r>
              <a:rPr lang="en-US" dirty="0" err="1" smtClean="0"/>
              <a:t>osmolarity</a:t>
            </a:r>
            <a:r>
              <a:rPr lang="en-US" dirty="0" smtClean="0"/>
              <a:t> of body fluid is around 300 </a:t>
            </a:r>
            <a:r>
              <a:rPr lang="en-US" dirty="0" err="1" smtClean="0"/>
              <a:t>mOsm</a:t>
            </a:r>
            <a:r>
              <a:rPr lang="en-US" dirty="0" smtClean="0"/>
              <a:t>/L(290).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/>
              <a:t>Osmolarity</a:t>
            </a:r>
            <a:r>
              <a:rPr lang="en-US" dirty="0" smtClean="0"/>
              <a:t> of renal cortex is 300 then going towards </a:t>
            </a:r>
            <a:r>
              <a:rPr lang="en-US" dirty="0" err="1" smtClean="0"/>
              <a:t>medula</a:t>
            </a:r>
            <a:r>
              <a:rPr lang="en-US" dirty="0" smtClean="0"/>
              <a:t> it is increasing.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Multiplies medullary  interstitium </a:t>
            </a:r>
            <a:r>
              <a:rPr lang="en-US" sz="1200" dirty="0" err="1" smtClean="0"/>
              <a:t>osmolarity</a:t>
            </a:r>
            <a:r>
              <a:rPr lang="en-US" sz="1200" dirty="0" smtClean="0"/>
              <a:t> and responsible for hyperosmolarity and gradient in medulla</a:t>
            </a:r>
          </a:p>
          <a:p>
            <a:r>
              <a:rPr lang="en-US" sz="1200" dirty="0" smtClean="0"/>
              <a:t>Responsible for maintenance of the medullary gradient and hyperosmolarity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thick ascending  limb being impermeable to water but looses solute (at luminal surface Na-K-2Cl n at </a:t>
            </a:r>
            <a:r>
              <a:rPr lang="en-US" dirty="0" err="1" smtClean="0"/>
              <a:t>basolateral</a:t>
            </a:r>
            <a:r>
              <a:rPr lang="en-US" dirty="0" smtClean="0"/>
              <a:t> Na-K </a:t>
            </a:r>
            <a:r>
              <a:rPr lang="en-US" dirty="0" err="1" smtClean="0"/>
              <a:t>ATPase</a:t>
            </a:r>
            <a:r>
              <a:rPr lang="en-US" dirty="0" smtClean="0"/>
              <a:t> , K pump, </a:t>
            </a:r>
            <a:r>
              <a:rPr lang="en-US" dirty="0" err="1" smtClean="0"/>
              <a:t>Cl</a:t>
            </a:r>
            <a:r>
              <a:rPr lang="en-US" dirty="0" smtClean="0"/>
              <a:t> pump, Na pump) making med </a:t>
            </a:r>
            <a:r>
              <a:rPr lang="en-US" dirty="0" err="1" smtClean="0"/>
              <a:t>intrstm</a:t>
            </a:r>
            <a:r>
              <a:rPr lang="en-US" dirty="0" smtClean="0"/>
              <a:t> more </a:t>
            </a:r>
            <a:r>
              <a:rPr lang="en-US" dirty="0" err="1" smtClean="0"/>
              <a:t>hypermolar</a:t>
            </a:r>
            <a:r>
              <a:rPr lang="en-US" dirty="0" smtClean="0"/>
              <a:t> creating gradient of 200 </a:t>
            </a:r>
            <a:r>
              <a:rPr lang="en-US" dirty="0" err="1" smtClean="0"/>
              <a:t>mos</a:t>
            </a:r>
            <a:r>
              <a:rPr lang="en-US" dirty="0" smtClean="0"/>
              <a:t> every step with max 1200 </a:t>
            </a:r>
            <a:r>
              <a:rPr lang="en-US" dirty="0" err="1" smtClean="0"/>
              <a:t>mosm</a:t>
            </a:r>
            <a:r>
              <a:rPr lang="en-US" dirty="0" smtClean="0"/>
              <a:t>/l in med </a:t>
            </a:r>
            <a:r>
              <a:rPr lang="en-US" dirty="0" err="1" smtClean="0"/>
              <a:t>intrstm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buFont typeface="Symbol" pitchFamily="18" charset="2"/>
              <a:buAutoNum type="arabicPeriod"/>
            </a:pPr>
            <a:r>
              <a:rPr lang="en-US" sz="1200" dirty="0" smtClean="0"/>
              <a:t>Active transport of </a:t>
            </a:r>
            <a:r>
              <a:rPr lang="en-US" sz="1200" b="1" i="1" dirty="0" smtClean="0"/>
              <a:t>Na</a:t>
            </a:r>
            <a:r>
              <a:rPr lang="en-US" sz="1200" dirty="0" smtClean="0"/>
              <a:t>+ and co-transport of </a:t>
            </a:r>
            <a:r>
              <a:rPr lang="en-US" sz="1200" b="1" i="1" dirty="0" smtClean="0"/>
              <a:t>K+, </a:t>
            </a:r>
            <a:r>
              <a:rPr lang="en-US" sz="1200" b="1" i="1" dirty="0" err="1" smtClean="0"/>
              <a:t>Cl</a:t>
            </a:r>
            <a:r>
              <a:rPr lang="en-US" sz="1200" b="1" i="1" dirty="0" smtClean="0"/>
              <a:t>-</a:t>
            </a:r>
            <a:r>
              <a:rPr lang="en-US" sz="1200" dirty="0" smtClean="0"/>
              <a:t>, and other </a:t>
            </a:r>
            <a:r>
              <a:rPr lang="en-US" sz="1200" b="1" i="1" dirty="0" smtClean="0"/>
              <a:t>ions</a:t>
            </a:r>
            <a:r>
              <a:rPr lang="en-US" sz="1200" dirty="0" smtClean="0"/>
              <a:t> out of the </a:t>
            </a:r>
            <a:r>
              <a:rPr lang="en-US" sz="1200" i="1" dirty="0" smtClean="0"/>
              <a:t>thick portion of the ascending limb</a:t>
            </a:r>
            <a:r>
              <a:rPr lang="en-US" sz="1200" dirty="0" smtClean="0"/>
              <a:t> of LOH into the medullary interstitium</a:t>
            </a:r>
          </a:p>
          <a:p>
            <a:pPr marL="609600" indent="-609600">
              <a:buFont typeface="Symbol" pitchFamily="18" charset="2"/>
              <a:buAutoNum type="arabicPeriod"/>
            </a:pPr>
            <a:r>
              <a:rPr lang="en-US" sz="1200" dirty="0" smtClean="0"/>
              <a:t>Active transport of ions from the </a:t>
            </a:r>
            <a:r>
              <a:rPr lang="en-US" sz="1200" i="1" dirty="0" smtClean="0"/>
              <a:t>collecting ducts </a:t>
            </a:r>
            <a:r>
              <a:rPr lang="en-US" sz="1200" dirty="0" smtClean="0"/>
              <a:t>into the medullary interstitium.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 smtClean="0"/>
              <a:t>1. Assume that the loop of </a:t>
            </a:r>
            <a:r>
              <a:rPr lang="en-IN" sz="1200" dirty="0" err="1" smtClean="0"/>
              <a:t>Henle</a:t>
            </a:r>
            <a:r>
              <a:rPr lang="en-IN" sz="1200" dirty="0" smtClean="0"/>
              <a:t> is filled with fluid with a concentration of 300mOsm/L, the same as that leaving the proximal tubule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38492-7B94-4C68-BE92-1817B2962E5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B2D0A-B167-47B2-8544-891C022B6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81000" y="2362200"/>
            <a:ext cx="8321040" cy="762000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MECHANISM OF CONCENTRATION   AND DILUTION OF URINE</a:t>
            </a:r>
            <a:b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           </a:t>
            </a:r>
            <a:endParaRPr lang="en-IN" sz="32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97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Hyperosmolar</a:t>
            </a:r>
            <a:r>
              <a:rPr lang="en-US" sz="3200" b="1" dirty="0" smtClean="0">
                <a:solidFill>
                  <a:srgbClr val="FF0000"/>
                </a:solidFill>
              </a:rPr>
              <a:t> Medullary interstitium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66800"/>
            <a:ext cx="8933688" cy="5638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Created by:</a:t>
            </a:r>
          </a:p>
          <a:p>
            <a:pPr>
              <a:buNone/>
            </a:pPr>
            <a:r>
              <a:rPr lang="en-US" sz="2800" b="1" dirty="0" smtClean="0"/>
              <a:t>	</a:t>
            </a:r>
            <a:r>
              <a:rPr lang="en-US" sz="2800" dirty="0" smtClean="0"/>
              <a:t>1. Counter current multiplier (LOH)</a:t>
            </a:r>
          </a:p>
          <a:p>
            <a:pPr>
              <a:buNone/>
            </a:pPr>
            <a:r>
              <a:rPr lang="en-US" sz="2800" dirty="0" smtClean="0"/>
              <a:t>	2. Urea recycling in medulla</a:t>
            </a:r>
          </a:p>
          <a:p>
            <a:endParaRPr lang="en-US" sz="2800" dirty="0" smtClean="0"/>
          </a:p>
          <a:p>
            <a:r>
              <a:rPr lang="en-US" sz="2800" b="1" dirty="0" smtClean="0"/>
              <a:t>Maintained by:				</a:t>
            </a:r>
          </a:p>
          <a:p>
            <a:pPr>
              <a:buNone/>
            </a:pPr>
            <a:r>
              <a:rPr lang="en-US" sz="2800" b="1" dirty="0" smtClean="0"/>
              <a:t>	</a:t>
            </a:r>
            <a:r>
              <a:rPr lang="en-US" sz="2800" dirty="0" smtClean="0"/>
              <a:t>Counter current exchanger</a:t>
            </a:r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524000"/>
            <a:ext cx="432421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Content Placeholder 3" descr="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4469887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762000"/>
            <a:ext cx="800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Cortico</a:t>
            </a:r>
            <a:r>
              <a:rPr lang="en-US" dirty="0" smtClean="0"/>
              <a:t> </a:t>
            </a:r>
            <a:r>
              <a:rPr lang="en-US" dirty="0" err="1" smtClean="0"/>
              <a:t>papilary</a:t>
            </a:r>
            <a:r>
              <a:rPr lang="en-US" dirty="0" smtClean="0"/>
              <a:t> </a:t>
            </a:r>
            <a:r>
              <a:rPr lang="en-US" dirty="0" err="1" smtClean="0"/>
              <a:t>osmolar</a:t>
            </a:r>
            <a:r>
              <a:rPr lang="en-US" dirty="0" smtClean="0"/>
              <a:t> gradient</a:t>
            </a:r>
          </a:p>
          <a:p>
            <a:r>
              <a:rPr lang="en-US" dirty="0" smtClean="0"/>
              <a:t>Filtered fluid </a:t>
            </a:r>
            <a:r>
              <a:rPr lang="en-US" dirty="0" err="1" smtClean="0"/>
              <a:t>osm</a:t>
            </a:r>
            <a:r>
              <a:rPr lang="en-US" dirty="0" smtClean="0"/>
              <a:t> 300mosm/l</a:t>
            </a:r>
          </a:p>
          <a:p>
            <a:r>
              <a:rPr lang="en-US" dirty="0" smtClean="0"/>
              <a:t>65% solute Na,K,Cl,HCO3 and 100%G n AA with same amount of water reabsorbed in PCT, i.e. </a:t>
            </a:r>
            <a:r>
              <a:rPr lang="en-US" dirty="0" err="1" smtClean="0"/>
              <a:t>isoosmotic</a:t>
            </a:r>
            <a:r>
              <a:rPr lang="en-US" dirty="0" smtClean="0"/>
              <a:t> reabsorption</a:t>
            </a:r>
          </a:p>
          <a:p>
            <a:r>
              <a:rPr lang="en-US" dirty="0" smtClean="0"/>
              <a:t>Thus tubular fluid leaving PCT has same </a:t>
            </a:r>
            <a:r>
              <a:rPr lang="en-US" dirty="0" err="1" smtClean="0"/>
              <a:t>osmolrty</a:t>
            </a:r>
            <a:r>
              <a:rPr lang="en-US" dirty="0" smtClean="0"/>
              <a:t> </a:t>
            </a:r>
          </a:p>
          <a:p>
            <a:r>
              <a:rPr lang="en-US" dirty="0" smtClean="0"/>
              <a:t>Loop is important b/c if this was straight </a:t>
            </a:r>
            <a:r>
              <a:rPr lang="en-US" dirty="0" err="1" smtClean="0"/>
              <a:t>upto</a:t>
            </a:r>
            <a:r>
              <a:rPr lang="en-US" dirty="0" smtClean="0"/>
              <a:t> 1200 </a:t>
            </a:r>
            <a:r>
              <a:rPr lang="en-US" dirty="0" err="1" smtClean="0"/>
              <a:t>osmolrty</a:t>
            </a:r>
            <a:r>
              <a:rPr lang="en-US" dirty="0" smtClean="0"/>
              <a:t> of med </a:t>
            </a:r>
            <a:r>
              <a:rPr lang="en-US" dirty="0" err="1" smtClean="0"/>
              <a:t>inststm</a:t>
            </a:r>
            <a:r>
              <a:rPr lang="en-US" dirty="0" smtClean="0"/>
              <a:t> is not possible</a:t>
            </a:r>
          </a:p>
          <a:p>
            <a:r>
              <a:rPr lang="en-US" dirty="0" smtClean="0"/>
              <a:t>Descending thin limb by loosing water provides thick </a:t>
            </a:r>
            <a:r>
              <a:rPr lang="en-US" dirty="0" err="1" smtClean="0"/>
              <a:t>asc</a:t>
            </a:r>
            <a:r>
              <a:rPr lang="en-US" dirty="0" smtClean="0"/>
              <a:t> limb </a:t>
            </a:r>
            <a:r>
              <a:rPr lang="en-US" dirty="0" err="1" smtClean="0"/>
              <a:t>hyperosmolar</a:t>
            </a:r>
            <a:r>
              <a:rPr lang="en-US" dirty="0" smtClean="0"/>
              <a:t> fluid, thick </a:t>
            </a:r>
            <a:r>
              <a:rPr lang="en-US" dirty="0" err="1" smtClean="0"/>
              <a:t>asc</a:t>
            </a:r>
            <a:r>
              <a:rPr lang="en-US" dirty="0" smtClean="0"/>
              <a:t> limb being impermeable to water but looses solute (at luminal surface Na-K-2Cl n at </a:t>
            </a:r>
            <a:r>
              <a:rPr lang="en-US" dirty="0" err="1" smtClean="0"/>
              <a:t>basolateral</a:t>
            </a:r>
            <a:r>
              <a:rPr lang="en-US" dirty="0" smtClean="0"/>
              <a:t> Na-K </a:t>
            </a:r>
            <a:r>
              <a:rPr lang="en-US" dirty="0" err="1" smtClean="0"/>
              <a:t>ATPase</a:t>
            </a:r>
            <a:r>
              <a:rPr lang="en-US" dirty="0" smtClean="0"/>
              <a:t> , K pump, </a:t>
            </a:r>
            <a:r>
              <a:rPr lang="en-US" dirty="0" err="1" smtClean="0"/>
              <a:t>Cl</a:t>
            </a:r>
            <a:r>
              <a:rPr lang="en-US" dirty="0" smtClean="0"/>
              <a:t> pump, Na pump) making med </a:t>
            </a:r>
            <a:r>
              <a:rPr lang="en-US" dirty="0" err="1" smtClean="0"/>
              <a:t>intrstm</a:t>
            </a:r>
            <a:r>
              <a:rPr lang="en-US" dirty="0" smtClean="0"/>
              <a:t> more </a:t>
            </a:r>
            <a:r>
              <a:rPr lang="en-US" dirty="0" err="1" smtClean="0"/>
              <a:t>hypermolar</a:t>
            </a:r>
            <a:r>
              <a:rPr lang="en-US" dirty="0" smtClean="0"/>
              <a:t> creating gradient of 200 </a:t>
            </a:r>
            <a:r>
              <a:rPr lang="en-US" dirty="0" err="1" smtClean="0"/>
              <a:t>mos</a:t>
            </a:r>
            <a:r>
              <a:rPr lang="en-US" dirty="0" smtClean="0"/>
              <a:t> every step with max 1200 </a:t>
            </a:r>
            <a:r>
              <a:rPr lang="en-US" dirty="0" err="1" smtClean="0"/>
              <a:t>mosm</a:t>
            </a:r>
            <a:r>
              <a:rPr lang="en-US" dirty="0" smtClean="0"/>
              <a:t>/l in med </a:t>
            </a:r>
            <a:r>
              <a:rPr lang="en-US" dirty="0" err="1" smtClean="0"/>
              <a:t>intrstm</a:t>
            </a:r>
            <a:endParaRPr lang="en-US" dirty="0" smtClean="0"/>
          </a:p>
          <a:p>
            <a:r>
              <a:rPr lang="en-US" dirty="0" smtClean="0"/>
              <a:t>Counter current as fluid moving down in </a:t>
            </a:r>
            <a:r>
              <a:rPr lang="en-US" dirty="0" err="1" smtClean="0"/>
              <a:t>desc</a:t>
            </a:r>
            <a:r>
              <a:rPr lang="en-US" dirty="0" smtClean="0"/>
              <a:t> limb and up thru </a:t>
            </a:r>
            <a:r>
              <a:rPr lang="en-US" dirty="0" err="1" smtClean="0"/>
              <a:t>asc</a:t>
            </a:r>
            <a:r>
              <a:rPr lang="en-US" dirty="0" smtClean="0"/>
              <a:t> limb ↓↑. CC multiplier as multiplies med </a:t>
            </a:r>
            <a:r>
              <a:rPr lang="en-US" dirty="0" err="1" smtClean="0"/>
              <a:t>inrstm</a:t>
            </a:r>
            <a:r>
              <a:rPr lang="en-US" dirty="0" smtClean="0"/>
              <a:t> </a:t>
            </a:r>
            <a:r>
              <a:rPr lang="en-US" dirty="0" err="1" smtClean="0"/>
              <a:t>osmolarity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228600"/>
            <a:ext cx="8915400" cy="6477000"/>
          </a:xfrm>
        </p:spPr>
        <p:txBody>
          <a:bodyPr>
            <a:noAutofit/>
          </a:bodyPr>
          <a:lstStyle/>
          <a:p>
            <a:pPr marL="609600" indent="-609600">
              <a:lnSpc>
                <a:spcPct val="150000"/>
              </a:lnSpc>
              <a:buFont typeface="Symbol" pitchFamily="18" charset="2"/>
              <a:buChar char="Þ"/>
            </a:pPr>
            <a:r>
              <a:rPr lang="en-US" sz="2800" dirty="0" smtClean="0"/>
              <a:t>CCM depends on the special anatomical arrangement of LOH  and the Vasa recta, the specialized </a:t>
            </a:r>
            <a:r>
              <a:rPr lang="en-US" sz="2800" dirty="0" err="1" smtClean="0"/>
              <a:t>peritubular</a:t>
            </a:r>
            <a:r>
              <a:rPr lang="en-US" sz="2800" dirty="0" smtClean="0"/>
              <a:t> capillaries of the renal medulla.</a:t>
            </a:r>
          </a:p>
          <a:p>
            <a:pPr marL="609600" indent="-609600">
              <a:lnSpc>
                <a:spcPct val="150000"/>
              </a:lnSpc>
              <a:buFont typeface="Symbol" pitchFamily="18" charset="2"/>
              <a:buChar char="Þ"/>
            </a:pPr>
            <a:r>
              <a:rPr lang="en-US" sz="2800" b="1" dirty="0" smtClean="0"/>
              <a:t>The major factor that contribute are: </a:t>
            </a:r>
          </a:p>
          <a:p>
            <a:pPr marL="609600" indent="-609600">
              <a:lnSpc>
                <a:spcPct val="150000"/>
              </a:lnSpc>
              <a:buFont typeface="Symbol" pitchFamily="18" charset="2"/>
              <a:buAutoNum type="arabicPeriod"/>
            </a:pPr>
            <a:r>
              <a:rPr lang="en-US" sz="2800" dirty="0" smtClean="0"/>
              <a:t>Active transport of solutes out of the </a:t>
            </a:r>
            <a:r>
              <a:rPr lang="en-US" sz="2800" b="1" i="1" dirty="0" smtClean="0">
                <a:solidFill>
                  <a:srgbClr val="FF0000"/>
                </a:solidFill>
              </a:rPr>
              <a:t>thick portion of the ascending limb</a:t>
            </a:r>
            <a:r>
              <a:rPr lang="en-US" sz="2800" b="1" dirty="0" smtClean="0">
                <a:solidFill>
                  <a:srgbClr val="FF0000"/>
                </a:solidFill>
              </a:rPr>
              <a:t> of LOH</a:t>
            </a:r>
            <a:r>
              <a:rPr lang="en-US" sz="2800" b="1" dirty="0" smtClean="0"/>
              <a:t> </a:t>
            </a:r>
            <a:r>
              <a:rPr lang="en-US" sz="2800" dirty="0" smtClean="0"/>
              <a:t>into the medullary interstitium</a:t>
            </a:r>
          </a:p>
          <a:p>
            <a:pPr marL="609600" indent="-609600">
              <a:lnSpc>
                <a:spcPct val="150000"/>
              </a:lnSpc>
              <a:buFont typeface="Symbol" pitchFamily="18" charset="2"/>
              <a:buAutoNum type="arabicPeriod"/>
            </a:pPr>
            <a:r>
              <a:rPr lang="en-US" sz="2800" dirty="0" smtClean="0"/>
              <a:t>Active transport of ions from the </a:t>
            </a:r>
            <a:r>
              <a:rPr lang="en-US" sz="2800" i="1" dirty="0" smtClean="0"/>
              <a:t>collecting ducts </a:t>
            </a:r>
            <a:r>
              <a:rPr lang="en-US" sz="2800" dirty="0" smtClean="0"/>
              <a:t>into the medullary </a:t>
            </a:r>
            <a:r>
              <a:rPr lang="en-US" sz="2800" dirty="0" err="1" smtClean="0"/>
              <a:t>interstitium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  <a:p>
            <a:pPr marL="609600" indent="-609600">
              <a:lnSpc>
                <a:spcPct val="150000"/>
              </a:lnSpc>
              <a:buFont typeface="Symbol" pitchFamily="18" charset="2"/>
              <a:buAutoNum type="arabicPeriod"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685800"/>
            <a:ext cx="8382000" cy="5943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2800" dirty="0" smtClean="0"/>
              <a:t>3. Facilitated diffusion of </a:t>
            </a:r>
            <a:r>
              <a:rPr lang="en-US" sz="3200" b="1" i="1" dirty="0" smtClean="0">
                <a:solidFill>
                  <a:srgbClr val="FF0000"/>
                </a:solidFill>
              </a:rPr>
              <a:t>Urea</a:t>
            </a:r>
            <a:r>
              <a:rPr lang="en-US" sz="2800" dirty="0" smtClean="0"/>
              <a:t> from the </a:t>
            </a:r>
            <a:r>
              <a:rPr lang="en-US" sz="2800" i="1" dirty="0" smtClean="0"/>
              <a:t>IMCD</a:t>
            </a:r>
            <a:r>
              <a:rPr lang="en-US" sz="2800" dirty="0" smtClean="0"/>
              <a:t> into the medullary interstitium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dirty="0" smtClean="0"/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 smtClean="0"/>
              <a:t>4. Diffusion of only small amounts of </a:t>
            </a:r>
            <a:r>
              <a:rPr lang="en-US" sz="2800" b="1" i="1" dirty="0" smtClean="0"/>
              <a:t>water</a:t>
            </a:r>
            <a:r>
              <a:rPr lang="en-US" sz="2800" dirty="0" smtClean="0"/>
              <a:t> from the </a:t>
            </a:r>
            <a:r>
              <a:rPr lang="en-US" sz="2800" i="1" dirty="0" smtClean="0"/>
              <a:t>medullary tubules </a:t>
            </a:r>
            <a:r>
              <a:rPr lang="en-US" sz="2800" dirty="0" smtClean="0"/>
              <a:t>into the medullary interstitium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30027" y="0"/>
            <a:ext cx="7593529" cy="6400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7876" y="533400"/>
            <a:ext cx="8675802" cy="5029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6_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533400"/>
            <a:ext cx="8077200" cy="6324600"/>
          </a:xfrm>
        </p:spPr>
        <p:txBody>
          <a:bodyPr/>
          <a:lstStyle/>
          <a:p>
            <a:pPr>
              <a:buFont typeface="Symbol" pitchFamily="18" charset="2"/>
              <a:buChar char="Þ"/>
            </a:pPr>
            <a:r>
              <a:rPr lang="en-US" sz="2400" dirty="0" smtClean="0"/>
              <a:t>Special characteristics of loop of </a:t>
            </a:r>
            <a:r>
              <a:rPr lang="en-US" sz="2400" dirty="0" err="1" smtClean="0"/>
              <a:t>henle</a:t>
            </a:r>
            <a:r>
              <a:rPr lang="en-US" sz="2400" dirty="0" smtClean="0"/>
              <a:t> that cause solutes to be trapped in the renal medulla.</a:t>
            </a:r>
          </a:p>
          <a:p>
            <a:pPr>
              <a:buFont typeface="Symbol" pitchFamily="18" charset="2"/>
              <a:buChar char="Þ"/>
            </a:pPr>
            <a:r>
              <a:rPr lang="en-US" sz="2400" dirty="0" smtClean="0"/>
              <a:t>Steps involved in causing </a:t>
            </a:r>
            <a:r>
              <a:rPr lang="en-US" sz="2400" dirty="0" err="1" smtClean="0"/>
              <a:t>hyperosmotic</a:t>
            </a:r>
            <a:r>
              <a:rPr lang="en-US" sz="2400" dirty="0" smtClean="0"/>
              <a:t> renal medullary interstitium </a:t>
            </a:r>
          </a:p>
          <a:p>
            <a:pPr>
              <a:buFont typeface="Symbol" pitchFamily="18" charset="2"/>
              <a:buChar char="Þ"/>
            </a:pPr>
            <a:r>
              <a:rPr lang="en-US" sz="2400" dirty="0" smtClean="0"/>
              <a:t>Role of distal tubules and collecting ducts in excreting a concentrated urine.</a:t>
            </a:r>
          </a:p>
          <a:p>
            <a:pPr>
              <a:buFont typeface="Symbol" pitchFamily="18" charset="2"/>
              <a:buChar char="Þ"/>
            </a:pPr>
            <a:r>
              <a:rPr lang="en-US" sz="2400" dirty="0" smtClean="0"/>
              <a:t>Urea contributes to </a:t>
            </a:r>
            <a:r>
              <a:rPr lang="en-US" sz="2400" dirty="0" err="1" smtClean="0"/>
              <a:t>hyperosmotic</a:t>
            </a:r>
            <a:r>
              <a:rPr lang="en-US" sz="2400" dirty="0" smtClean="0"/>
              <a:t> renal medullary interstitium and to a concentrated urine.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Multiplication of the single effect</a:t>
            </a:r>
            <a:endParaRPr lang="en-IN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371599"/>
            <a:ext cx="8229600" cy="51292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accent4"/>
                </a:solidFill>
              </a:rPr>
              <a:t>Main characteristics of the components of counter current multiplier which play role in multiplication of single effect are</a:t>
            </a:r>
            <a:r>
              <a:rPr lang="en-US" sz="2400" dirty="0" smtClean="0"/>
              <a:t>:</a:t>
            </a:r>
          </a:p>
          <a:p>
            <a:pPr>
              <a:defRPr/>
            </a:pPr>
            <a:r>
              <a:rPr lang="en-US" sz="2400" dirty="0" smtClean="0"/>
              <a:t>High permeability of descending thin segment to water</a:t>
            </a:r>
          </a:p>
          <a:p>
            <a:pPr>
              <a:buFont typeface="Wingdings 3" pitchFamily="18" charset="2"/>
              <a:buNone/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Impermeability to water and ability to actively absorb solutes by thick ascending limb</a:t>
            </a:r>
          </a:p>
          <a:p>
            <a:pPr>
              <a:defRPr/>
            </a:pPr>
            <a:r>
              <a:rPr lang="en-US" sz="2400" dirty="0" smtClean="0"/>
              <a:t>In renal medulla all other tubular structures (except ascending limb) are in osmotic equilibrium.</a:t>
            </a:r>
            <a:endParaRPr lang="en-IN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INTRODUCTION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219200"/>
            <a:ext cx="8933688" cy="5638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Property of regulating the volume and </a:t>
            </a:r>
            <a:r>
              <a:rPr lang="en-US" sz="2800" dirty="0" err="1" smtClean="0"/>
              <a:t>osmolarity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Plasma </a:t>
            </a:r>
            <a:r>
              <a:rPr lang="en-US" sz="2800" dirty="0" err="1" smtClean="0"/>
              <a:t>osmolarity</a:t>
            </a:r>
            <a:r>
              <a:rPr lang="en-US" sz="2800" dirty="0" smtClean="0"/>
              <a:t> is 290 </a:t>
            </a:r>
            <a:r>
              <a:rPr lang="en-US" sz="2800" dirty="0" err="1" smtClean="0"/>
              <a:t>mOsm</a:t>
            </a:r>
            <a:r>
              <a:rPr lang="en-US" sz="2800" dirty="0" smtClean="0"/>
              <a:t>/L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Kidney can produce urine with </a:t>
            </a:r>
            <a:r>
              <a:rPr lang="en-US" sz="2800" dirty="0" err="1" smtClean="0"/>
              <a:t>osmolarity</a:t>
            </a:r>
            <a:r>
              <a:rPr lang="en-US" sz="2800" dirty="0" smtClean="0"/>
              <a:t> as low as 30 </a:t>
            </a:r>
            <a:r>
              <a:rPr lang="en-US" sz="2800" dirty="0" err="1" smtClean="0"/>
              <a:t>mOsm</a:t>
            </a:r>
            <a:r>
              <a:rPr lang="en-US" sz="2800" dirty="0" smtClean="0"/>
              <a:t>/L H</a:t>
            </a:r>
            <a:r>
              <a:rPr lang="en-US" sz="2000" dirty="0" smtClean="0"/>
              <a:t>2</a:t>
            </a:r>
            <a:r>
              <a:rPr lang="en-US" sz="2800" dirty="0" smtClean="0"/>
              <a:t>O to as high as 1400 </a:t>
            </a:r>
            <a:r>
              <a:rPr lang="en-US" sz="2800" dirty="0" err="1" smtClean="0"/>
              <a:t>mOsm</a:t>
            </a:r>
            <a:r>
              <a:rPr lang="en-US" sz="2800" dirty="0" smtClean="0"/>
              <a:t>/L H</a:t>
            </a:r>
            <a:r>
              <a:rPr lang="en-US" sz="2000" dirty="0" smtClean="0"/>
              <a:t>2</a:t>
            </a:r>
            <a:r>
              <a:rPr lang="en-US" sz="2800" dirty="0" smtClean="0"/>
              <a:t>O by changing the water excretion as high as 23 L/day to as low as 0.5 L/day, respectively . 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sz="quarter" idx="1"/>
          </p:nvPr>
        </p:nvSpPr>
        <p:spPr>
          <a:xfrm>
            <a:off x="228600" y="457200"/>
            <a:ext cx="8458200" cy="55499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Process of multiplication</a:t>
            </a:r>
          </a:p>
          <a:p>
            <a:pPr lvl="1">
              <a:buNone/>
            </a:pPr>
            <a:endParaRPr lang="en-US" sz="2800" dirty="0" smtClean="0"/>
          </a:p>
          <a:p>
            <a:pPr lvl="1">
              <a:buNone/>
            </a:pPr>
            <a:r>
              <a:rPr lang="en-US" sz="2800" dirty="0" smtClean="0"/>
              <a:t>- Understood by dividing the whole process in hypothetical steps.</a:t>
            </a:r>
          </a:p>
          <a:p>
            <a:pPr>
              <a:buNone/>
            </a:pPr>
            <a:r>
              <a:rPr lang="en-IN" sz="28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12480" cy="1295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1. LOH is filled with fluid with a concentration of 300mOsm/L</a:t>
            </a:r>
            <a:endParaRPr lang="en-IN" sz="2800" dirty="0">
              <a:solidFill>
                <a:srgbClr val="0070C0"/>
              </a:solidFill>
            </a:endParaRP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751597" y="1667969"/>
            <a:ext cx="4106403" cy="412323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2. Here, the active pump of the thick ascending limb of the LOH is turned on ,</a:t>
            </a:r>
            <a:endParaRPr lang="en-IN" sz="2800" dirty="0">
              <a:solidFill>
                <a:srgbClr val="0070C0"/>
              </a:solidFill>
            </a:endParaRPr>
          </a:p>
        </p:txBody>
      </p:sp>
      <p:sp>
        <p:nvSpPr>
          <p:cNvPr id="29698" name="Content Placeholder 1"/>
          <p:cNvSpPr>
            <a:spLocks noGrp="1"/>
          </p:cNvSpPr>
          <p:nvPr>
            <p:ph sz="quarter" idx="1"/>
          </p:nvPr>
        </p:nvSpPr>
        <p:spPr>
          <a:xfrm>
            <a:off x="4191000" y="1752600"/>
            <a:ext cx="4724400" cy="4364037"/>
          </a:xfrm>
        </p:spPr>
        <p:txBody>
          <a:bodyPr/>
          <a:lstStyle/>
          <a:p>
            <a:r>
              <a:rPr lang="en-US" dirty="0" smtClean="0"/>
              <a:t>So it reduces concentration inside the tubule and raising interstitial concentration.</a:t>
            </a:r>
            <a:endParaRPr lang="en-IN" dirty="0" smtClean="0"/>
          </a:p>
        </p:txBody>
      </p:sp>
      <p:pic>
        <p:nvPicPr>
          <p:cNvPr id="2970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551658"/>
            <a:ext cx="3965230" cy="459673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3.  Tubular fluid in Descending LOH and the interstitial fluid quickly reach osmotic equilibrium</a:t>
            </a:r>
            <a:endParaRPr lang="en-IN" sz="2800" dirty="0">
              <a:solidFill>
                <a:srgbClr val="0070C0"/>
              </a:solidFill>
            </a:endParaRPr>
          </a:p>
        </p:txBody>
      </p:sp>
      <p:sp>
        <p:nvSpPr>
          <p:cNvPr id="30722" name="Content Placeholder 1"/>
          <p:cNvSpPr>
            <a:spLocks noGrp="1"/>
          </p:cNvSpPr>
          <p:nvPr>
            <p:ph sz="quarter" idx="1"/>
          </p:nvPr>
        </p:nvSpPr>
        <p:spPr>
          <a:xfrm>
            <a:off x="4267200" y="1905000"/>
            <a:ext cx="4495800" cy="4643438"/>
          </a:xfrm>
        </p:spPr>
        <p:txBody>
          <a:bodyPr/>
          <a:lstStyle/>
          <a:p>
            <a:r>
              <a:rPr lang="en-US" dirty="0" smtClean="0"/>
              <a:t>Because of osmosis of water out of the descending limb, interstitial </a:t>
            </a:r>
            <a:r>
              <a:rPr lang="en-US" dirty="0" err="1" smtClean="0"/>
              <a:t>osmolarity</a:t>
            </a:r>
            <a:r>
              <a:rPr lang="en-US" dirty="0" smtClean="0"/>
              <a:t> is maintained at 400mOsm/L because continued transport of ions out of thick limb of LOH.</a:t>
            </a:r>
            <a:endParaRPr lang="en-IN" dirty="0" smtClean="0"/>
          </a:p>
        </p:txBody>
      </p:sp>
      <p:pic>
        <p:nvPicPr>
          <p:cNvPr id="3072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133600"/>
            <a:ext cx="3352800" cy="39634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372600" cy="9601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4. Additional flow of fluid into LOH from PCT, causes the </a:t>
            </a:r>
            <a:r>
              <a:rPr lang="en-US" sz="2400" b="1" dirty="0" err="1" smtClean="0">
                <a:solidFill>
                  <a:srgbClr val="002060"/>
                </a:solidFill>
              </a:rPr>
              <a:t>hyperosmotic</a:t>
            </a:r>
            <a:r>
              <a:rPr lang="en-US" sz="2400" b="1" dirty="0" smtClean="0">
                <a:solidFill>
                  <a:srgbClr val="002060"/>
                </a:solidFill>
              </a:rPr>
              <a:t> fluid in descending  LOH and then ascending LOH</a:t>
            </a:r>
            <a:endParaRPr lang="en-IN" sz="2400" b="1" dirty="0">
              <a:solidFill>
                <a:srgbClr val="002060"/>
              </a:solidFill>
            </a:endParaRPr>
          </a:p>
        </p:txBody>
      </p:sp>
      <p:sp>
        <p:nvSpPr>
          <p:cNvPr id="31746" name="Content Placeholder 1"/>
          <p:cNvSpPr>
            <a:spLocks noGrp="1"/>
          </p:cNvSpPr>
          <p:nvPr>
            <p:ph sz="quarter" idx="1"/>
          </p:nvPr>
        </p:nvSpPr>
        <p:spPr>
          <a:xfrm>
            <a:off x="4038600" y="1676400"/>
            <a:ext cx="4767263" cy="4500562"/>
          </a:xfrm>
        </p:spPr>
        <p:txBody>
          <a:bodyPr/>
          <a:lstStyle/>
          <a:p>
            <a:r>
              <a:rPr lang="en-US" dirty="0" smtClean="0"/>
              <a:t>Once fluid is in ascending LOH ,additional ions are pumped into interstitium, with water remaining behind until 200 </a:t>
            </a:r>
            <a:r>
              <a:rPr lang="en-US" dirty="0" err="1" smtClean="0"/>
              <a:t>mOsm</a:t>
            </a:r>
            <a:r>
              <a:rPr lang="en-US" dirty="0" smtClean="0"/>
              <a:t>/L osmotic gradient is established and interstitial fluid </a:t>
            </a:r>
            <a:r>
              <a:rPr lang="en-US" dirty="0" err="1" smtClean="0"/>
              <a:t>osmolarity</a:t>
            </a:r>
            <a:r>
              <a:rPr lang="en-US" dirty="0" smtClean="0"/>
              <a:t> rising to 500 </a:t>
            </a:r>
            <a:r>
              <a:rPr lang="en-US" dirty="0" err="1" smtClean="0"/>
              <a:t>mOsm</a:t>
            </a:r>
            <a:r>
              <a:rPr lang="en-US" dirty="0" smtClean="0"/>
              <a:t>/L</a:t>
            </a:r>
            <a:endParaRPr lang="en-IN" dirty="0" smtClean="0"/>
          </a:p>
        </p:txBody>
      </p:sp>
      <p:pic>
        <p:nvPicPr>
          <p:cNvPr id="3174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97773" y="2133600"/>
            <a:ext cx="3606122" cy="3352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52688" cy="9601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5. Interstitial fluid </a:t>
            </a:r>
            <a:r>
              <a:rPr lang="en-US" sz="2800" dirty="0" err="1" smtClean="0">
                <a:solidFill>
                  <a:srgbClr val="0070C0"/>
                </a:solidFill>
              </a:rPr>
              <a:t>osmolarity</a:t>
            </a:r>
            <a:r>
              <a:rPr lang="en-US" sz="2800" dirty="0" smtClean="0">
                <a:solidFill>
                  <a:srgbClr val="0070C0"/>
                </a:solidFill>
              </a:rPr>
              <a:t> rising to 500 </a:t>
            </a:r>
            <a:r>
              <a:rPr lang="en-US" sz="2800" dirty="0" err="1" smtClean="0">
                <a:solidFill>
                  <a:srgbClr val="0070C0"/>
                </a:solidFill>
              </a:rPr>
              <a:t>mOsm</a:t>
            </a:r>
            <a:r>
              <a:rPr lang="en-US" sz="2800" dirty="0" smtClean="0">
                <a:solidFill>
                  <a:srgbClr val="0070C0"/>
                </a:solidFill>
              </a:rPr>
              <a:t>/L</a:t>
            </a:r>
            <a:endParaRPr lang="en-IN" sz="2800" dirty="0">
              <a:solidFill>
                <a:srgbClr val="0070C0"/>
              </a:solidFill>
            </a:endParaRPr>
          </a:p>
        </p:txBody>
      </p:sp>
      <p:pic>
        <p:nvPicPr>
          <p:cNvPr id="3277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1905000"/>
            <a:ext cx="4233863" cy="411240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1"/>
          <p:cNvSpPr>
            <a:spLocks noGrp="1"/>
          </p:cNvSpPr>
          <p:nvPr>
            <p:ph sz="quarter" idx="1"/>
          </p:nvPr>
        </p:nvSpPr>
        <p:spPr>
          <a:xfrm>
            <a:off x="4114800" y="1676400"/>
            <a:ext cx="5029200" cy="4754562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6. </a:t>
            </a:r>
            <a:r>
              <a:rPr lang="en-US" dirty="0" smtClean="0"/>
              <a:t>In ascending LOH more and more ions are pumped into interstitium and osmotic gradient is established is 150 </a:t>
            </a:r>
            <a:r>
              <a:rPr lang="en-US" dirty="0" err="1" smtClean="0"/>
              <a:t>mOsmol</a:t>
            </a:r>
            <a:r>
              <a:rPr lang="en-US" dirty="0" smtClean="0"/>
              <a:t>/L</a:t>
            </a:r>
            <a:endParaRPr lang="en-IN" dirty="0" smtClean="0"/>
          </a:p>
          <a:p>
            <a:endParaRPr lang="en-IN" dirty="0" smtClean="0"/>
          </a:p>
        </p:txBody>
      </p:sp>
      <p:pic>
        <p:nvPicPr>
          <p:cNvPr id="3379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508460"/>
            <a:ext cx="3514725" cy="411922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5257800"/>
            <a:ext cx="749808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After step 6,as the </a:t>
            </a:r>
            <a:r>
              <a:rPr lang="en-US" sz="2000" dirty="0" err="1" smtClean="0">
                <a:solidFill>
                  <a:schemeClr val="tx1"/>
                </a:solidFill>
              </a:rPr>
              <a:t>hyperosmotic</a:t>
            </a:r>
            <a:r>
              <a:rPr lang="en-US" sz="2000" dirty="0" smtClean="0">
                <a:solidFill>
                  <a:schemeClr val="tx1"/>
                </a:solidFill>
              </a:rPr>
              <a:t> tubular fluid from the descending LOH into ascending LOH, still more solute is continuously pumped out of the tubules and deposited into medullary interstitium.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IN" sz="2000" dirty="0"/>
          </a:p>
        </p:txBody>
      </p:sp>
      <p:sp>
        <p:nvSpPr>
          <p:cNvPr id="34818" name="Content Placeholder 1"/>
          <p:cNvSpPr>
            <a:spLocks noGrp="1"/>
          </p:cNvSpPr>
          <p:nvPr>
            <p:ph sz="quarter" idx="1"/>
          </p:nvPr>
        </p:nvSpPr>
        <p:spPr>
          <a:xfrm>
            <a:off x="4267200" y="1066800"/>
            <a:ext cx="4572000" cy="4525962"/>
          </a:xfrm>
        </p:spPr>
        <p:txBody>
          <a:bodyPr/>
          <a:lstStyle/>
          <a:p>
            <a:r>
              <a:rPr lang="en-US" dirty="0" smtClean="0"/>
              <a:t>These steps are repeated over and over so medullary interstitium </a:t>
            </a:r>
            <a:r>
              <a:rPr lang="en-US" dirty="0" err="1" smtClean="0"/>
              <a:t>osmolariy</a:t>
            </a:r>
            <a:r>
              <a:rPr lang="en-US" dirty="0" smtClean="0"/>
              <a:t> is increased </a:t>
            </a:r>
            <a:r>
              <a:rPr lang="en-US" dirty="0" err="1" smtClean="0"/>
              <a:t>upto</a:t>
            </a:r>
            <a:r>
              <a:rPr lang="en-US" dirty="0" smtClean="0"/>
              <a:t> 1200 to 1400 </a:t>
            </a:r>
            <a:r>
              <a:rPr lang="en-US" dirty="0" err="1" smtClean="0"/>
              <a:t>mOsmol</a:t>
            </a:r>
            <a:r>
              <a:rPr lang="en-US" dirty="0" smtClean="0"/>
              <a:t>/L</a:t>
            </a:r>
            <a:endParaRPr lang="en-IN" dirty="0" smtClean="0"/>
          </a:p>
          <a:p>
            <a:endParaRPr lang="en-IN" dirty="0" smtClean="0"/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04800" y="846006"/>
            <a:ext cx="3955327" cy="389744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4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529584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1"/>
          <p:cNvSpPr>
            <a:spLocks noGrp="1"/>
          </p:cNvSpPr>
          <p:nvPr>
            <p:ph sz="quarter" idx="1"/>
          </p:nvPr>
        </p:nvSpPr>
        <p:spPr>
          <a:xfrm>
            <a:off x="0" y="1066800"/>
            <a:ext cx="8933688" cy="518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repetitive reabsorption of sodium chloride by the thick ascending LOH and continued inflow of new sodium chloride from the proximal tubule into the LOH is called the </a:t>
            </a:r>
            <a:r>
              <a:rPr lang="en-US" sz="2800" dirty="0" smtClean="0">
                <a:solidFill>
                  <a:srgbClr val="C00000"/>
                </a:solidFill>
              </a:rPr>
              <a:t>Counter Current Multiplier</a:t>
            </a:r>
            <a:endParaRPr lang="en-IN" sz="28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685800"/>
            <a:ext cx="9144000" cy="6172200"/>
          </a:xfrm>
        </p:spPr>
        <p:txBody>
          <a:bodyPr>
            <a:normAutofit lnSpcReduction="10000"/>
          </a:bodyPr>
          <a:lstStyle/>
          <a:p>
            <a:endParaRPr lang="en-US" b="1" dirty="0" smtClean="0"/>
          </a:p>
          <a:p>
            <a:r>
              <a:rPr lang="en-US" b="1" dirty="0" smtClean="0"/>
              <a:t>The kidneys possess unique property of regulating the </a:t>
            </a:r>
            <a:r>
              <a:rPr lang="en-US" dirty="0" smtClean="0"/>
              <a:t>volume and </a:t>
            </a:r>
            <a:r>
              <a:rPr lang="en-US" dirty="0" err="1" smtClean="0"/>
              <a:t>osmolarity</a:t>
            </a:r>
            <a:r>
              <a:rPr lang="en-US" dirty="0" smtClean="0"/>
              <a:t> of the urine by concentrating and diluting it as per need of the body. </a:t>
            </a:r>
          </a:p>
          <a:p>
            <a:r>
              <a:rPr lang="en-US" b="1" dirty="0" smtClean="0"/>
              <a:t>Purpose of concentration and dilution  of urine.</a:t>
            </a:r>
          </a:p>
          <a:p>
            <a:r>
              <a:rPr lang="en-US" dirty="0" smtClean="0"/>
              <a:t> is to maintain the </a:t>
            </a:r>
            <a:r>
              <a:rPr lang="en-US" dirty="0" err="1" smtClean="0"/>
              <a:t>osmolarity</a:t>
            </a:r>
            <a:r>
              <a:rPr lang="en-US" dirty="0" smtClean="0"/>
              <a:t> and volume of the body fluids within a narrow range, </a:t>
            </a:r>
          </a:p>
          <a:p>
            <a:r>
              <a:rPr lang="en-US" b="1" dirty="0" smtClean="0"/>
              <a:t>The kidney can produce urine with </a:t>
            </a:r>
            <a:r>
              <a:rPr lang="en-US" b="1" dirty="0" err="1" smtClean="0"/>
              <a:t>osmolarity</a:t>
            </a:r>
            <a:r>
              <a:rPr lang="en-US" b="1" dirty="0" smtClean="0"/>
              <a:t> as low as </a:t>
            </a:r>
            <a:r>
              <a:rPr lang="en-US" dirty="0" smtClean="0"/>
              <a:t>30 </a:t>
            </a:r>
            <a:r>
              <a:rPr lang="en-US" dirty="0" err="1" smtClean="0"/>
              <a:t>mOsm</a:t>
            </a:r>
            <a:r>
              <a:rPr lang="en-US" dirty="0" smtClean="0"/>
              <a:t>/L H 2O to as high as 1400 </a:t>
            </a:r>
            <a:r>
              <a:rPr lang="en-US" dirty="0" err="1" smtClean="0"/>
              <a:t>mOsm</a:t>
            </a:r>
            <a:r>
              <a:rPr lang="en-US" dirty="0" smtClean="0"/>
              <a:t>/L H 2O by changing the water excretion as high as 23.3  L/day to as low as 0.5 L/day, respectively . </a:t>
            </a:r>
          </a:p>
          <a:p>
            <a:r>
              <a:rPr lang="en-US" dirty="0" smtClean="0"/>
              <a:t>Principal factors. Principal factors responsible for </a:t>
            </a:r>
            <a:r>
              <a:rPr lang="en-US" dirty="0" err="1" smtClean="0"/>
              <a:t>mecha</a:t>
            </a:r>
            <a:r>
              <a:rPr lang="en-US" dirty="0" smtClean="0"/>
              <a:t>- </a:t>
            </a:r>
            <a:r>
              <a:rPr lang="en-US" dirty="0" err="1" smtClean="0"/>
              <a:t>nism</a:t>
            </a:r>
            <a:r>
              <a:rPr lang="en-US" dirty="0" smtClean="0"/>
              <a:t> of concentration  and dilution of urine are: </a:t>
            </a:r>
            <a:r>
              <a:rPr lang="en-US" dirty="0" err="1" smtClean="0"/>
              <a:t>Antidiuretic</a:t>
            </a:r>
            <a:r>
              <a:rPr lang="en-US" dirty="0" smtClean="0"/>
              <a:t> hormones and Hyperosmolarity and  </a:t>
            </a:r>
            <a:r>
              <a:rPr lang="en-US" dirty="0" err="1" smtClean="0"/>
              <a:t>osmolarity</a:t>
            </a:r>
            <a:r>
              <a:rPr lang="en-US" dirty="0" smtClean="0"/>
              <a:t> gradient in medullary interstitium of kidneys. 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7514"/>
            <a:ext cx="8534400" cy="57208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Counter Current Exchanger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609600"/>
            <a:ext cx="9067800" cy="457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Blood moving down in Vasa Recta it will gain solutes loosing </a:t>
            </a:r>
            <a:r>
              <a:rPr lang="en-US" sz="2800" dirty="0" smtClean="0"/>
              <a:t>water, </a:t>
            </a:r>
            <a:r>
              <a:rPr lang="en-US" sz="2800" dirty="0" smtClean="0"/>
              <a:t>going upward gain water and loose solutes thus maintaining medullary interstitium hyperosmolar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At the tip of vasa recta concentration becomes about 1200 </a:t>
            </a:r>
            <a:r>
              <a:rPr lang="en-US" sz="2800" dirty="0" err="1"/>
              <a:t>mOsmol</a:t>
            </a:r>
            <a:r>
              <a:rPr lang="en-US" sz="2800" dirty="0"/>
              <a:t>/L same as medullary </a:t>
            </a:r>
            <a:r>
              <a:rPr lang="en-US" sz="2800" dirty="0" err="1"/>
              <a:t>interstitium</a:t>
            </a:r>
            <a:endParaRPr lang="en-IN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57800" y="2819400"/>
            <a:ext cx="3886200" cy="4003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IN" dirty="0"/>
          </a:p>
        </p:txBody>
      </p:sp>
      <p:sp>
        <p:nvSpPr>
          <p:cNvPr id="41986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There are two special features of the renal medullary blood flow :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The medullary flow is low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Helps to minimize solute loss from the medullary interstitium</a:t>
            </a:r>
          </a:p>
          <a:p>
            <a:r>
              <a:rPr lang="en-US" sz="2800" dirty="0" err="1" smtClean="0">
                <a:solidFill>
                  <a:srgbClr val="FF0000"/>
                </a:solidFill>
              </a:rPr>
              <a:t>Vasa</a:t>
            </a:r>
            <a:r>
              <a:rPr lang="en-US" sz="2800" dirty="0" smtClean="0">
                <a:solidFill>
                  <a:srgbClr val="FF0000"/>
                </a:solidFill>
              </a:rPr>
              <a:t> recta serve as countercurrent exchangers :</a:t>
            </a:r>
          </a:p>
          <a:p>
            <a:r>
              <a:rPr lang="en-US" sz="2800" dirty="0" smtClean="0"/>
              <a:t>Minimizing washout of solute from the medullary interstitium</a:t>
            </a:r>
            <a:endParaRPr lang="en-IN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638"/>
            <a:ext cx="8153400" cy="1020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As blood descend into the medulla, it becomes progressively concentrated. It is mainly due to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44034" name="Content Placeholder 1"/>
          <p:cNvSpPr>
            <a:spLocks noGrp="1"/>
          </p:cNvSpPr>
          <p:nvPr>
            <p:ph sz="quarter" idx="1"/>
          </p:nvPr>
        </p:nvSpPr>
        <p:spPr>
          <a:xfrm>
            <a:off x="0" y="1295400"/>
            <a:ext cx="5029200" cy="5410200"/>
          </a:xfrm>
        </p:spPr>
        <p:txBody>
          <a:bodyPr/>
          <a:lstStyle/>
          <a:p>
            <a:r>
              <a:rPr lang="en-US" dirty="0" smtClean="0"/>
              <a:t>Solute entry from interstitium</a:t>
            </a:r>
          </a:p>
          <a:p>
            <a:r>
              <a:rPr lang="en-US" dirty="0" smtClean="0"/>
              <a:t>Partly by loss of water into the interstitium</a:t>
            </a:r>
          </a:p>
          <a:p>
            <a:r>
              <a:rPr lang="en-US" dirty="0" smtClean="0"/>
              <a:t>At the tip of </a:t>
            </a:r>
            <a:r>
              <a:rPr lang="en-US" dirty="0" err="1" smtClean="0"/>
              <a:t>vasa</a:t>
            </a:r>
            <a:r>
              <a:rPr lang="en-US" dirty="0" smtClean="0"/>
              <a:t> recta concentration becomes about 1200 </a:t>
            </a:r>
            <a:r>
              <a:rPr lang="en-US" dirty="0" err="1" smtClean="0"/>
              <a:t>mOsmol</a:t>
            </a:r>
            <a:r>
              <a:rPr lang="en-US" dirty="0" smtClean="0"/>
              <a:t>/L same as medullary interstitium</a:t>
            </a:r>
            <a:endParaRPr lang="en-IN" dirty="0" smtClean="0"/>
          </a:p>
        </p:txBody>
      </p:sp>
      <p:pic>
        <p:nvPicPr>
          <p:cNvPr id="4403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83858" y="914400"/>
            <a:ext cx="4360142" cy="4419600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1"/>
          <p:cNvSpPr>
            <a:spLocks noGrp="1"/>
          </p:cNvSpPr>
          <p:nvPr>
            <p:ph sz="quarter" idx="1"/>
          </p:nvPr>
        </p:nvSpPr>
        <p:spPr>
          <a:xfrm>
            <a:off x="609600" y="500063"/>
            <a:ext cx="8077200" cy="55070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 blood ascends back toward the </a:t>
            </a:r>
            <a:r>
              <a:rPr lang="en-US" sz="2800" dirty="0" err="1" smtClean="0"/>
              <a:t>cortex,it</a:t>
            </a:r>
            <a:r>
              <a:rPr lang="en-US" sz="2800" dirty="0" smtClean="0"/>
              <a:t> becomes progressively less concentrated as solutes diffuse back out into the medullary interstitium and as water moves into the </a:t>
            </a:r>
            <a:r>
              <a:rPr lang="en-US" sz="2800" dirty="0" err="1" smtClean="0"/>
              <a:t>vasa</a:t>
            </a:r>
            <a:r>
              <a:rPr lang="en-US" sz="2800" dirty="0" smtClean="0"/>
              <a:t> recta</a:t>
            </a:r>
          </a:p>
          <a:p>
            <a:r>
              <a:rPr lang="en-US" sz="2800" dirty="0" smtClean="0"/>
              <a:t>Thus the </a:t>
            </a:r>
            <a:r>
              <a:rPr lang="en-US" sz="2800" dirty="0" err="1" smtClean="0"/>
              <a:t>vasa</a:t>
            </a:r>
            <a:r>
              <a:rPr lang="en-US" sz="2800" dirty="0" smtClean="0"/>
              <a:t> recta do not create the medullary hyperosmolarity, but they do prevent it from being dissipated.</a:t>
            </a:r>
            <a:endParaRPr lang="en-IN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81000" y="1600202"/>
          <a:ext cx="8534400" cy="3276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99649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FF00"/>
                          </a:solidFill>
                        </a:rPr>
                        <a:t>CCMultiplier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rgbClr val="FFFF00"/>
                          </a:solidFill>
                        </a:rPr>
                        <a:t>CCExchanger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77692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 LOH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 </a:t>
                      </a:r>
                      <a:r>
                        <a:rPr lang="en-US" sz="2800" dirty="0" err="1" smtClean="0"/>
                        <a:t>Vasa</a:t>
                      </a:r>
                      <a:r>
                        <a:rPr lang="en-US" sz="2800" dirty="0" smtClean="0"/>
                        <a:t> Recta</a:t>
                      </a:r>
                      <a:endParaRPr lang="en-US" sz="2800" dirty="0"/>
                    </a:p>
                  </a:txBody>
                  <a:tcPr anchor="ctr"/>
                </a:tc>
              </a:tr>
              <a:tr h="92893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Active transport </a:t>
                      </a:r>
                      <a:r>
                        <a:rPr lang="en-US" sz="2800" baseline="0" dirty="0" smtClean="0"/>
                        <a:t>process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Passive </a:t>
                      </a:r>
                      <a:r>
                        <a:rPr lang="en-US" sz="2800" dirty="0" err="1" smtClean="0"/>
                        <a:t>trasport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process</a:t>
                      </a:r>
                      <a:endParaRPr lang="en-US" sz="2800" dirty="0"/>
                    </a:p>
                  </a:txBody>
                  <a:tcPr anchor="ctr"/>
                </a:tc>
              </a:tr>
              <a:tr h="57424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Generates hyperosmolarity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Maintains hyperosmolarity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7586" name="Picture 2" descr="C:\Users\User\Desktop\____67026577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9801" y="838200"/>
            <a:ext cx="72136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7772400" cy="81123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Role of Urea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609600"/>
            <a:ext cx="9144000" cy="4800600"/>
          </a:xfrm>
        </p:spPr>
        <p:txBody>
          <a:bodyPr>
            <a:noAutofit/>
          </a:bodyPr>
          <a:lstStyle/>
          <a:p>
            <a:r>
              <a:rPr lang="en-US" sz="2800" dirty="0"/>
              <a:t>When ADH is high </a:t>
            </a:r>
          </a:p>
          <a:p>
            <a:r>
              <a:rPr lang="en-US" sz="2800" dirty="0"/>
              <a:t>Inner Medullary CT absorbs large amount of urea. So development of medullary osmotic gradient 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5" descr="42"/>
          <p:cNvPicPr>
            <a:picLocks noChangeAspect="1" noChangeArrowheads="1"/>
          </p:cNvPicPr>
          <p:nvPr/>
        </p:nvPicPr>
        <p:blipFill rotWithShape="1">
          <a:blip r:embed="rId3"/>
          <a:srcRect l="12741" r="12149" b="5163"/>
          <a:stretch/>
        </p:blipFill>
        <p:spPr>
          <a:xfrm>
            <a:off x="2447778" y="2971800"/>
            <a:ext cx="6696222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685800"/>
            <a:ext cx="769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Role of urea</a:t>
            </a:r>
          </a:p>
          <a:p>
            <a:endParaRPr lang="en-US" sz="2400" dirty="0" smtClean="0"/>
          </a:p>
          <a:p>
            <a:r>
              <a:rPr lang="en-US" sz="2400" dirty="0" smtClean="0"/>
              <a:t>Thick ascending </a:t>
            </a:r>
            <a:r>
              <a:rPr lang="en-US" sz="2400" dirty="0" err="1" smtClean="0"/>
              <a:t>upto</a:t>
            </a:r>
            <a:r>
              <a:rPr lang="en-US" sz="2400" dirty="0" smtClean="0"/>
              <a:t> OMCD impermeable to urea.</a:t>
            </a:r>
          </a:p>
          <a:p>
            <a:r>
              <a:rPr lang="en-US" sz="2400" dirty="0" smtClean="0"/>
              <a:t>Thus by the time fluid reaches IMCD urea will concentrate it </a:t>
            </a:r>
          </a:p>
          <a:p>
            <a:r>
              <a:rPr lang="en-US" sz="2400" dirty="0" smtClean="0"/>
              <a:t>From IMCD Urea Transporter will transport urea in medullary interstitium making it further </a:t>
            </a:r>
            <a:r>
              <a:rPr lang="en-US" sz="2400" dirty="0" err="1" smtClean="0"/>
              <a:t>hyperosmolar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From </a:t>
            </a:r>
            <a:r>
              <a:rPr lang="en-US" sz="2400" dirty="0" err="1" smtClean="0"/>
              <a:t>medulary</a:t>
            </a:r>
            <a:r>
              <a:rPr lang="en-US" sz="2400" dirty="0" smtClean="0"/>
              <a:t> interstitium it will recycle though absorption in thin descending and ascending limb before getting excreted.</a:t>
            </a:r>
          </a:p>
          <a:p>
            <a:r>
              <a:rPr lang="en-US" sz="2400" dirty="0" smtClean="0"/>
              <a:t>Blood flow in cortical part is high while slow and less in medulla also helps in developing medulla </a:t>
            </a:r>
            <a:r>
              <a:rPr lang="en-US" sz="2400" dirty="0" err="1" smtClean="0"/>
              <a:t>hyperosmolar</a:t>
            </a:r>
            <a:r>
              <a:rPr lang="en-US" sz="2400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4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685800" y="438707"/>
            <a:ext cx="8309020" cy="580969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409688" cy="4873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Role of  ADH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685800"/>
            <a:ext cx="8717280" cy="54102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200" dirty="0" smtClean="0"/>
              <a:t>Stimulate ADH receptor to open AQP channel</a:t>
            </a:r>
          </a:p>
          <a:p>
            <a:pPr>
              <a:buFontTx/>
              <a:buChar char="-"/>
            </a:pPr>
            <a:r>
              <a:rPr lang="en-US" sz="3200" dirty="0" smtClean="0"/>
              <a:t>Stimulates Na-K-2Cl in thick ascending limb making </a:t>
            </a:r>
            <a:r>
              <a:rPr lang="en-US" sz="3200" dirty="0" err="1" smtClean="0"/>
              <a:t>hyperosmolar</a:t>
            </a:r>
            <a:r>
              <a:rPr lang="en-US" sz="3200" dirty="0" smtClean="0"/>
              <a:t> interstitium</a:t>
            </a:r>
          </a:p>
          <a:p>
            <a:pPr>
              <a:buFontTx/>
              <a:buChar char="-"/>
            </a:pPr>
            <a:r>
              <a:rPr lang="en-US" sz="3200" dirty="0" smtClean="0"/>
              <a:t>Stimulates urea transporter from IMCD</a:t>
            </a:r>
          </a:p>
          <a:p>
            <a:pPr>
              <a:buFontTx/>
              <a:buChar char="-"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4097" name="Picture 1" descr="C:\Users\User\Desktop\my excre lect\Mechanism+of+ADH+action+in+the+kidn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5424" y="2971800"/>
            <a:ext cx="4608576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838200"/>
            <a:ext cx="8458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 1. Why kidneys produce sometimes concentrated or  diluted urine?</a:t>
            </a:r>
          </a:p>
          <a:p>
            <a:r>
              <a:rPr lang="en-US" dirty="0" smtClean="0"/>
              <a:t>Q 2. How kidneys produce sometimes concentrated or  diluted urine?</a:t>
            </a:r>
          </a:p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1 When blood is getting hypoosmolar urine must have been hypoosmolar </a:t>
            </a:r>
          </a:p>
          <a:p>
            <a:r>
              <a:rPr lang="en-US" dirty="0" smtClean="0"/>
              <a:t>If any condition N/</a:t>
            </a:r>
            <a:r>
              <a:rPr lang="en-US" dirty="0" err="1" smtClean="0"/>
              <a:t>Abn</a:t>
            </a:r>
            <a:r>
              <a:rPr lang="en-US" dirty="0" smtClean="0"/>
              <a:t> threatens the body fluid to become concentrated/</a:t>
            </a:r>
            <a:r>
              <a:rPr lang="en-US" dirty="0" err="1" smtClean="0"/>
              <a:t>hyperosmolar</a:t>
            </a:r>
            <a:r>
              <a:rPr lang="en-US" dirty="0" smtClean="0"/>
              <a:t> if kidney system and ADH system working well it will regulate the </a:t>
            </a:r>
            <a:r>
              <a:rPr lang="en-US" dirty="0" err="1" smtClean="0"/>
              <a:t>osmolarity</a:t>
            </a:r>
            <a:r>
              <a:rPr lang="en-US" dirty="0" smtClean="0"/>
              <a:t> by  producing concentrated urine. Thus to maintain the body fluid </a:t>
            </a:r>
            <a:r>
              <a:rPr lang="en-US" dirty="0" err="1" smtClean="0"/>
              <a:t>osmolarity</a:t>
            </a:r>
            <a:r>
              <a:rPr lang="en-US" dirty="0" smtClean="0"/>
              <a:t> this should happen</a:t>
            </a:r>
          </a:p>
          <a:p>
            <a:endParaRPr lang="en-US" dirty="0" smtClean="0"/>
          </a:p>
          <a:p>
            <a:r>
              <a:rPr lang="en-US" dirty="0" err="1" smtClean="0"/>
              <a:t>Ans</a:t>
            </a:r>
            <a:r>
              <a:rPr lang="en-US" dirty="0" smtClean="0"/>
              <a:t> 2 Mechanisms which do this: requirements</a:t>
            </a:r>
          </a:p>
          <a:p>
            <a:r>
              <a:rPr lang="en-US" dirty="0" smtClean="0"/>
              <a:t>	(A). medullary interstitium should be </a:t>
            </a:r>
            <a:r>
              <a:rPr lang="en-US" dirty="0" err="1" smtClean="0"/>
              <a:t>hyperosmolar</a:t>
            </a:r>
            <a:r>
              <a:rPr lang="en-US" dirty="0" smtClean="0"/>
              <a:t> (</a:t>
            </a:r>
            <a:r>
              <a:rPr lang="en-US" dirty="0" err="1" smtClean="0"/>
              <a:t>cortico</a:t>
            </a:r>
            <a:r>
              <a:rPr lang="en-US" dirty="0" smtClean="0"/>
              <a:t> </a:t>
            </a:r>
            <a:r>
              <a:rPr lang="en-US" dirty="0" err="1" smtClean="0"/>
              <a:t>papilary</a:t>
            </a:r>
            <a:r>
              <a:rPr lang="en-US" dirty="0" smtClean="0"/>
              <a:t> </a:t>
            </a:r>
            <a:r>
              <a:rPr lang="en-US" dirty="0" err="1" smtClean="0"/>
              <a:t>osmolar</a:t>
            </a:r>
            <a:r>
              <a:rPr lang="en-US" dirty="0" smtClean="0"/>
              <a:t> gradient): Normal </a:t>
            </a:r>
            <a:r>
              <a:rPr lang="en-US" dirty="0" err="1" smtClean="0"/>
              <a:t>osmolarity</a:t>
            </a:r>
            <a:r>
              <a:rPr lang="en-US" dirty="0" smtClean="0"/>
              <a:t> of body fluid is around 300 </a:t>
            </a:r>
            <a:r>
              <a:rPr lang="en-US" dirty="0" err="1" smtClean="0"/>
              <a:t>mOsm</a:t>
            </a:r>
            <a:r>
              <a:rPr lang="en-US" dirty="0" smtClean="0"/>
              <a:t>/L(290). </a:t>
            </a:r>
            <a:r>
              <a:rPr lang="en-US" dirty="0" err="1" smtClean="0"/>
              <a:t>Osmolarity</a:t>
            </a:r>
            <a:r>
              <a:rPr lang="en-US" dirty="0" smtClean="0"/>
              <a:t> of renal cortex is 300 then going towards </a:t>
            </a:r>
            <a:r>
              <a:rPr lang="en-US" dirty="0" err="1" smtClean="0"/>
              <a:t>medula</a:t>
            </a:r>
            <a:r>
              <a:rPr lang="en-US" dirty="0" smtClean="0"/>
              <a:t> it is increasing.</a:t>
            </a:r>
          </a:p>
          <a:p>
            <a:r>
              <a:rPr lang="en-US" dirty="0" smtClean="0"/>
              <a:t>How med </a:t>
            </a:r>
            <a:r>
              <a:rPr lang="en-US" dirty="0" err="1" smtClean="0"/>
              <a:t>interst</a:t>
            </a:r>
            <a:r>
              <a:rPr lang="en-US" dirty="0" smtClean="0"/>
              <a:t> get </a:t>
            </a:r>
            <a:r>
              <a:rPr lang="en-US" dirty="0" err="1" smtClean="0"/>
              <a:t>hyperosmolar</a:t>
            </a:r>
            <a:r>
              <a:rPr lang="en-US" dirty="0" smtClean="0"/>
              <a:t>:</a:t>
            </a:r>
          </a:p>
          <a:p>
            <a:r>
              <a:rPr lang="en-US" dirty="0" smtClean="0"/>
              <a:t>			1. counter current multiplier (LOH)</a:t>
            </a:r>
          </a:p>
          <a:p>
            <a:r>
              <a:rPr lang="en-US" dirty="0" smtClean="0"/>
              <a:t>			2. urea recycling in medulla</a:t>
            </a:r>
          </a:p>
          <a:p>
            <a:r>
              <a:rPr lang="en-US" dirty="0" smtClean="0"/>
              <a:t>How MIH is maintained :</a:t>
            </a:r>
          </a:p>
          <a:p>
            <a:r>
              <a:rPr lang="en-US" dirty="0" smtClean="0"/>
              <a:t>			</a:t>
            </a:r>
            <a:r>
              <a:rPr lang="en-US" dirty="0" err="1" smtClean="0"/>
              <a:t>Vasa</a:t>
            </a:r>
            <a:r>
              <a:rPr lang="en-US" dirty="0" smtClean="0"/>
              <a:t> recta as </a:t>
            </a:r>
            <a:r>
              <a:rPr lang="en-US" dirty="0" err="1" smtClean="0"/>
              <a:t>CCExchanger</a:t>
            </a:r>
            <a:endParaRPr lang="en-US" dirty="0" smtClean="0"/>
          </a:p>
          <a:p>
            <a:r>
              <a:rPr lang="en-US" dirty="0" smtClean="0"/>
              <a:t>	(B) Role of ADH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3490" name="Picture 2" descr="C:\Users\User\Downloads\IMG_57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30000" contrast="20000"/>
          </a:blip>
          <a:srcRect l="7246" t="2899" r="4710" b="7247"/>
          <a:stretch>
            <a:fillRect/>
          </a:stretch>
        </p:blipFill>
        <p:spPr bwMode="auto">
          <a:xfrm>
            <a:off x="909483" y="609601"/>
            <a:ext cx="7167717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7548"/>
            <a:ext cx="8001000" cy="125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362200" y="852892"/>
            <a:ext cx="4038600" cy="600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0"/>
            <a:ext cx="76962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Disorders of urine concentrating ability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5029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Failure to produce ADH.  - Central Diabetes </a:t>
            </a:r>
            <a:r>
              <a:rPr lang="en-US" sz="3200" dirty="0" err="1"/>
              <a:t>I</a:t>
            </a:r>
            <a:r>
              <a:rPr lang="en-US" sz="3200" dirty="0" err="1" smtClean="0"/>
              <a:t>nsipidus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Inability of kidney to respond to ADH – </a:t>
            </a:r>
            <a:r>
              <a:rPr lang="en-US" sz="3200" dirty="0" err="1" smtClean="0"/>
              <a:t>Nephrogenic</a:t>
            </a:r>
            <a:r>
              <a:rPr lang="en-US" sz="3200" dirty="0" smtClean="0"/>
              <a:t> </a:t>
            </a:r>
            <a:r>
              <a:rPr lang="en-US" sz="3200" dirty="0"/>
              <a:t>D</a:t>
            </a:r>
            <a:r>
              <a:rPr lang="en-US" sz="3200" dirty="0" smtClean="0"/>
              <a:t>iabetes </a:t>
            </a:r>
            <a:r>
              <a:rPr lang="en-US" sz="3200" dirty="0" err="1"/>
              <a:t>I</a:t>
            </a:r>
            <a:r>
              <a:rPr lang="en-US" sz="3200" dirty="0" err="1" smtClean="0"/>
              <a:t>nsipidus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828800"/>
            <a:ext cx="7315200" cy="457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satMod val="130000"/>
                  </a:schemeClr>
                </a:solidFill>
                <a:latin typeface="Castellar" pitchFamily="18" charset="0"/>
              </a:rPr>
              <a:t>Counter current mechanisms</a:t>
            </a:r>
            <a:endParaRPr lang="en-US" sz="2800" dirty="0">
              <a:solidFill>
                <a:schemeClr val="tx2">
                  <a:satMod val="130000"/>
                </a:schemeClr>
              </a:solidFill>
              <a:latin typeface="Castellar" pitchFamily="18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208249"/>
              </p:ext>
            </p:extLst>
          </p:nvPr>
        </p:nvGraphicFramePr>
        <p:xfrm>
          <a:off x="3059113" y="3048000"/>
          <a:ext cx="30257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ackager Shell Object" showAsIcon="1" r:id="rId4" imgW="3025440" imgH="685440" progId="Package">
                  <p:embed/>
                </p:oleObj>
              </mc:Choice>
              <mc:Fallback>
                <p:oleObj name="Packager Shell Object" showAsIcon="1" r:id="rId4" imgW="3025440" imgH="68544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048000"/>
                        <a:ext cx="30257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72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/>
              <a:t>1) Counter current system is mainly feature of;</a:t>
            </a:r>
          </a:p>
          <a:p>
            <a:pPr>
              <a:lnSpc>
                <a:spcPct val="150000"/>
              </a:lnSpc>
              <a:buNone/>
            </a:pPr>
            <a:r>
              <a:rPr lang="en-US" sz="2800" b="1" dirty="0" smtClean="0"/>
              <a:t> </a:t>
            </a:r>
            <a:r>
              <a:rPr lang="en-US" sz="2800" dirty="0" smtClean="0"/>
              <a:t>a) Cortical nephron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/>
              <a:t> b) Juxtamedullary nephron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/>
              <a:t> c) a &amp; b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/>
              <a:t> d) </a:t>
            </a:r>
            <a:r>
              <a:rPr lang="en-US" sz="2800" dirty="0" err="1" smtClean="0"/>
              <a:t>Vasa</a:t>
            </a:r>
            <a:r>
              <a:rPr lang="en-US" sz="2800" dirty="0" smtClean="0"/>
              <a:t> recta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686800" cy="48768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3200" dirty="0" smtClean="0"/>
              <a:t> 2) . Diluting segment of nephron is ;</a:t>
            </a:r>
          </a:p>
          <a:p>
            <a:pPr marL="514350" indent="-514350">
              <a:buNone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PCT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Descending segment of Loop of </a:t>
            </a:r>
            <a:r>
              <a:rPr lang="en-US" sz="3200" dirty="0" err="1" smtClean="0"/>
              <a:t>Henle</a:t>
            </a: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Thick ascending segment of Loop of </a:t>
            </a:r>
            <a:r>
              <a:rPr lang="en-US" sz="3200" dirty="0" err="1" smtClean="0"/>
              <a:t>Henle</a:t>
            </a: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Thin &amp; Thick ascending segment of Loop of </a:t>
            </a:r>
            <a:r>
              <a:rPr lang="en-US" sz="3200" dirty="0" err="1" smtClean="0"/>
              <a:t>Henle</a:t>
            </a:r>
            <a:endParaRPr lang="en-US" sz="3200" dirty="0" smtClean="0"/>
          </a:p>
          <a:p>
            <a:pPr marL="514350" indent="-514350">
              <a:lnSpc>
                <a:spcPct val="150000"/>
              </a:lnSpc>
              <a:buNone/>
            </a:pPr>
            <a:endParaRPr lang="en-US" sz="3200" dirty="0" smtClean="0"/>
          </a:p>
          <a:p>
            <a:pPr marL="514350" indent="-514350">
              <a:buAutoNum type="alphaUcPeriod"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458200" cy="51054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3200" dirty="0" smtClean="0"/>
              <a:t>3). Normally a horizontal osmotic gradient of ___</a:t>
            </a:r>
            <a:r>
              <a:rPr lang="en-US" sz="3200" dirty="0" err="1" smtClean="0"/>
              <a:t>mosmol</a:t>
            </a:r>
            <a:r>
              <a:rPr lang="en-US" sz="3200" dirty="0" smtClean="0"/>
              <a:t>/L exists between ascending loop and </a:t>
            </a:r>
            <a:r>
              <a:rPr lang="en-US" sz="3200" dirty="0" err="1" smtClean="0"/>
              <a:t>medullary</a:t>
            </a:r>
            <a:r>
              <a:rPr lang="en-US" sz="3200" dirty="0" smtClean="0"/>
              <a:t> </a:t>
            </a:r>
            <a:r>
              <a:rPr lang="en-US" sz="3200" dirty="0" err="1" smtClean="0"/>
              <a:t>interstitium</a:t>
            </a:r>
            <a:r>
              <a:rPr lang="en-US" sz="3200" dirty="0" smtClean="0"/>
              <a:t>;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100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200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300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600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686800" cy="45720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3200" dirty="0" smtClean="0"/>
              <a:t>4). True about counter current exchange process in kidney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An active process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Depends on diffusion of water out of the </a:t>
            </a:r>
            <a:r>
              <a:rPr lang="en-US" sz="3200" dirty="0" err="1" smtClean="0"/>
              <a:t>Vasa</a:t>
            </a:r>
            <a:r>
              <a:rPr lang="en-US" sz="3200" dirty="0" smtClean="0"/>
              <a:t> recta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A  passive process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Depends on diffusion of solutes into the </a:t>
            </a:r>
            <a:r>
              <a:rPr lang="en-US" sz="3200" dirty="0" err="1" smtClean="0"/>
              <a:t>vasa</a:t>
            </a:r>
            <a:r>
              <a:rPr lang="en-US" sz="3200" dirty="0" smtClean="0"/>
              <a:t> recta</a:t>
            </a:r>
          </a:p>
          <a:p>
            <a:pPr marL="514350" indent="-514350">
              <a:buNone/>
            </a:pP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447800"/>
            <a:ext cx="8839200" cy="4876800"/>
          </a:xfrm>
        </p:spPr>
        <p:txBody>
          <a:bodyPr/>
          <a:lstStyle/>
          <a:p>
            <a:r>
              <a:rPr lang="en-US" sz="2800" b="1" dirty="0" smtClean="0"/>
              <a:t>4.Urinary concentrating ability of kidney is increased by: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A. ECFV contraction( decreased)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B. </a:t>
            </a:r>
            <a:r>
              <a:rPr lang="en-US" dirty="0"/>
              <a:t>I</a:t>
            </a:r>
            <a:r>
              <a:rPr lang="en-US" dirty="0" smtClean="0"/>
              <a:t>ncreased in RBF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C. Reduction in medullary </a:t>
            </a:r>
            <a:r>
              <a:rPr lang="en-US" dirty="0" err="1" smtClean="0"/>
              <a:t>hyperosmolality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D.Increase</a:t>
            </a:r>
            <a:r>
              <a:rPr lang="en-US" dirty="0" smtClean="0"/>
              <a:t> in GFR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57200"/>
            <a:ext cx="749808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Why kidneys produce sometimes concentrated  or  diluted urine?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81200"/>
            <a:ext cx="8305800" cy="42672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/>
              <a:t>When blood is getting hypoosmolar urine must have been hypoosmolar and vice versa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IN" sz="3200" dirty="0" smtClean="0"/>
              <a:t>5). The </a:t>
            </a:r>
            <a:r>
              <a:rPr lang="en-IN" sz="3200" dirty="0" err="1" smtClean="0"/>
              <a:t>hyperosmolarity</a:t>
            </a:r>
            <a:r>
              <a:rPr lang="en-IN" sz="3200" dirty="0" smtClean="0"/>
              <a:t> of the renal medulla is due to increased content of ;</a:t>
            </a:r>
          </a:p>
          <a:p>
            <a:pPr marL="514350" indent="-514350">
              <a:buNone/>
            </a:pPr>
            <a:endParaRPr lang="en-IN" sz="3200" dirty="0" smtClean="0"/>
          </a:p>
          <a:p>
            <a:pPr marL="514350" indent="-514350">
              <a:buAutoNum type="alphaUcPeriod"/>
            </a:pPr>
            <a:r>
              <a:rPr lang="en-US" sz="3200" dirty="0" smtClean="0"/>
              <a:t>Na+ &amp; Urea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K+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Glucose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Na+</a:t>
            </a:r>
          </a:p>
          <a:p>
            <a:pPr marL="514350" indent="-514350">
              <a:buAutoNum type="alphaUcPeriod"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828800"/>
            <a:ext cx="7498080" cy="17526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THANK  YOU….</a:t>
            </a:r>
            <a:br>
              <a:rPr 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How kidneys produce sometimes </a:t>
            </a:r>
            <a:r>
              <a:rPr lang="en-US" sz="3600" b="1" dirty="0" smtClean="0">
                <a:solidFill>
                  <a:srgbClr val="C00000"/>
                </a:solidFill>
              </a:rPr>
              <a:t>concentrated</a:t>
            </a:r>
            <a:r>
              <a:rPr lang="en-US" b="1" dirty="0" smtClean="0">
                <a:solidFill>
                  <a:srgbClr val="C00000"/>
                </a:solidFill>
              </a:rPr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47800"/>
            <a:ext cx="9067800" cy="4572000"/>
          </a:xfrm>
        </p:spPr>
        <p:txBody>
          <a:bodyPr/>
          <a:lstStyle/>
          <a:p>
            <a:r>
              <a:rPr lang="en-US" sz="2800" b="1" u="sng" dirty="0">
                <a:solidFill>
                  <a:srgbClr val="C00000"/>
                </a:solidFill>
              </a:rPr>
              <a:t>COUNTER CURRENT </a:t>
            </a:r>
            <a:r>
              <a:rPr lang="en-US" sz="2800" b="1" u="sng" dirty="0" smtClean="0">
                <a:solidFill>
                  <a:srgbClr val="C00000"/>
                </a:solidFill>
              </a:rPr>
              <a:t>MECHANISM</a:t>
            </a:r>
          </a:p>
          <a:p>
            <a:r>
              <a:rPr lang="en-US" sz="3200" dirty="0"/>
              <a:t>which refers to a system in which the inflow runs parallel to, counter to, and in close proximity to the outflow for some distance </a:t>
            </a:r>
            <a:endParaRPr lang="en-IN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067800" cy="4648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Principal factors required for mechanism of concentration and dilution of urine are:</a:t>
            </a:r>
          </a:p>
          <a:p>
            <a:pPr marL="0" indent="0" eaLnBrk="1" hangingPunct="1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1.ADH</a:t>
            </a:r>
          </a:p>
          <a:p>
            <a:pPr marL="0" indent="0" eaLnBrk="1" hangingPunct="1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2.Hyperosmolality and osmolality gradient in medullary </a:t>
            </a:r>
            <a:r>
              <a:rPr lang="en-US" sz="3600" dirty="0" err="1" smtClean="0">
                <a:solidFill>
                  <a:srgbClr val="FF0000"/>
                </a:solidFill>
              </a:rPr>
              <a:t>interstitium</a:t>
            </a:r>
            <a:r>
              <a:rPr lang="en-US" sz="3600" dirty="0" smtClean="0">
                <a:solidFill>
                  <a:srgbClr val="FF0000"/>
                </a:solidFill>
              </a:rPr>
              <a:t> of Kidneys</a:t>
            </a:r>
          </a:p>
          <a:p>
            <a:pPr eaLnBrk="1" hangingPunct="1">
              <a:buFont typeface="Arial" charset="0"/>
              <a:buNone/>
            </a:pPr>
            <a:endParaRPr lang="en-IN" sz="3600" dirty="0" smtClean="0">
              <a:solidFill>
                <a:srgbClr val="FF0000"/>
              </a:solidFill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Principal factors </a:t>
            </a:r>
            <a:br>
              <a:rPr lang="en-US" smtClean="0"/>
            </a:br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33696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685800"/>
            <a:ext cx="91440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	</a:t>
            </a:r>
            <a:r>
              <a:rPr lang="en-US" sz="3200" b="1" dirty="0" smtClean="0"/>
              <a:t>A</a:t>
            </a:r>
            <a:r>
              <a:rPr lang="en-US" sz="3200" dirty="0" smtClean="0"/>
              <a:t>. </a:t>
            </a:r>
            <a:r>
              <a:rPr lang="en-US" sz="3200" b="1" i="1" dirty="0" err="1" smtClean="0"/>
              <a:t>Hyperosmolar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Medullary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interstitium</a:t>
            </a:r>
            <a:endParaRPr lang="en-US" sz="3200" b="1" i="1" dirty="0" smtClean="0"/>
          </a:p>
          <a:p>
            <a:pPr>
              <a:buNone/>
            </a:pPr>
            <a:r>
              <a:rPr lang="en-US" sz="3200" dirty="0" smtClean="0"/>
              <a:t>	How MI get hyperosmolar?:</a:t>
            </a:r>
          </a:p>
          <a:p>
            <a:pPr>
              <a:buNone/>
            </a:pPr>
            <a:r>
              <a:rPr lang="en-US" sz="3200" dirty="0" smtClean="0">
                <a:solidFill>
                  <a:srgbClr val="002060"/>
                </a:solidFill>
              </a:rPr>
              <a:t>	1. Counter current multiplier (LOH)</a:t>
            </a:r>
          </a:p>
          <a:p>
            <a:pPr>
              <a:buNone/>
            </a:pPr>
            <a:r>
              <a:rPr lang="en-US" sz="3200" dirty="0" smtClean="0">
                <a:solidFill>
                  <a:srgbClr val="002060"/>
                </a:solidFill>
              </a:rPr>
              <a:t>	2. Urea recycling in medulla</a:t>
            </a:r>
          </a:p>
          <a:p>
            <a:r>
              <a:rPr lang="en-US" sz="3200" dirty="0" smtClean="0"/>
              <a:t>How MIH is maintained :	</a:t>
            </a:r>
          </a:p>
          <a:p>
            <a:r>
              <a:rPr lang="en-US" sz="3200" dirty="0" err="1" smtClean="0">
                <a:solidFill>
                  <a:srgbClr val="002060"/>
                </a:solidFill>
              </a:rPr>
              <a:t>Vasa</a:t>
            </a:r>
            <a:r>
              <a:rPr lang="en-US" sz="3200" dirty="0" smtClean="0">
                <a:solidFill>
                  <a:srgbClr val="002060"/>
                </a:solidFill>
              </a:rPr>
              <a:t> recta as Counter current exchanger</a:t>
            </a:r>
          </a:p>
          <a:p>
            <a:pPr>
              <a:buNone/>
            </a:pPr>
            <a:r>
              <a:rPr lang="en-US" sz="3200" b="1" i="1" dirty="0" smtClean="0"/>
              <a:t>	</a:t>
            </a:r>
            <a:r>
              <a:rPr lang="en-US" sz="3200" b="1" dirty="0" smtClean="0"/>
              <a:t>B</a:t>
            </a:r>
            <a:r>
              <a:rPr lang="en-US" sz="3200" b="1" i="1" dirty="0" smtClean="0"/>
              <a:t>. Role of ADH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7921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rgbClr val="C00000"/>
                </a:solidFill>
              </a:rPr>
              <a:t>COUNTER CURRENT </a:t>
            </a:r>
            <a:r>
              <a:rPr lang="en-US" sz="3200" b="1" u="sng" dirty="0">
                <a:solidFill>
                  <a:srgbClr val="C00000"/>
                </a:solidFill>
              </a:rPr>
              <a:t>MECHANISM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371600"/>
            <a:ext cx="8628888" cy="4876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Consists of two components:</a:t>
            </a:r>
          </a:p>
          <a:p>
            <a:r>
              <a:rPr lang="en-US" sz="3200" b="1" dirty="0" smtClean="0"/>
              <a:t>Counter current multiplier</a:t>
            </a:r>
          </a:p>
          <a:p>
            <a:pPr>
              <a:buNone/>
            </a:pPr>
            <a:r>
              <a:rPr lang="en-US" sz="3200" dirty="0" smtClean="0"/>
              <a:t>	- Formed by </a:t>
            </a:r>
            <a:r>
              <a:rPr lang="en-US" sz="3200" b="1" dirty="0" smtClean="0">
                <a:solidFill>
                  <a:srgbClr val="FF0000"/>
                </a:solidFill>
              </a:rPr>
              <a:t>LOH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3200" b="1" dirty="0" smtClean="0"/>
              <a:t>Counter current exchanger</a:t>
            </a:r>
          </a:p>
          <a:p>
            <a:pPr>
              <a:buNone/>
            </a:pPr>
            <a:r>
              <a:rPr lang="en-US" sz="3200" dirty="0" smtClean="0"/>
              <a:t>	- Formed by </a:t>
            </a:r>
            <a:r>
              <a:rPr lang="en-US" sz="3200" b="1" dirty="0">
                <a:solidFill>
                  <a:srgbClr val="FF0000"/>
                </a:solidFill>
              </a:rPr>
              <a:t>V</a:t>
            </a:r>
            <a:r>
              <a:rPr lang="en-US" sz="3200" b="1" dirty="0" smtClean="0">
                <a:solidFill>
                  <a:srgbClr val="FF0000"/>
                </a:solidFill>
              </a:rPr>
              <a:t>asa recta</a:t>
            </a:r>
          </a:p>
          <a:p>
            <a:pPr>
              <a:buNone/>
            </a:pPr>
            <a:r>
              <a:rPr lang="en-US" sz="2800" dirty="0" smtClean="0"/>
              <a:t>	</a:t>
            </a:r>
            <a:endParaRPr lang="en-IN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  <a:endParaRPr lang="en-IN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420</TotalTime>
  <Words>1726</Words>
  <Application>Microsoft Office PowerPoint</Application>
  <PresentationFormat>On-screen Show (4:3)</PresentationFormat>
  <Paragraphs>199</Paragraphs>
  <Slides>51</Slides>
  <Notes>11</Notes>
  <HiddenSlides>10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Equity</vt:lpstr>
      <vt:lpstr>Packager Shell Object</vt:lpstr>
      <vt:lpstr>MECHANISM OF CONCENTRATION   AND DILUTION OF URINE                        </vt:lpstr>
      <vt:lpstr>INTRODUCTION</vt:lpstr>
      <vt:lpstr>INTRODUCTION</vt:lpstr>
      <vt:lpstr>PowerPoint Presentation</vt:lpstr>
      <vt:lpstr>Why kidneys produce sometimes concentrated  or  diluted urine?</vt:lpstr>
      <vt:lpstr>How kidneys produce sometimes concentrated?</vt:lpstr>
      <vt:lpstr>Principal factors  </vt:lpstr>
      <vt:lpstr>PowerPoint Presentation</vt:lpstr>
      <vt:lpstr>COUNTER CURRENT MECHANISM</vt:lpstr>
      <vt:lpstr>Hyperosmolar Medullary interstitium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Multiplication of the single effect</vt:lpstr>
      <vt:lpstr>PowerPoint Presentation</vt:lpstr>
      <vt:lpstr>1. LOH is filled with fluid with a concentration of 300mOsm/L</vt:lpstr>
      <vt:lpstr>2. Here, the active pump of the thick ascending limb of the LOH is turned on ,</vt:lpstr>
      <vt:lpstr>3.  Tubular fluid in Descending LOH and the interstitial fluid quickly reach osmotic equilibrium</vt:lpstr>
      <vt:lpstr>     4. Additional flow of fluid into LOH from PCT, causes the hyperosmotic fluid in descending  LOH and then ascending LOH</vt:lpstr>
      <vt:lpstr>5. Interstitial fluid osmolarity rising to 500 mOsm/L</vt:lpstr>
      <vt:lpstr>PowerPoint Presentation</vt:lpstr>
      <vt:lpstr>After step 6,as the hyperosmotic tubular fluid from the descending LOH into ascending LOH, still more solute is continuously pumped out of the tubules and deposited into medullary interstitium. </vt:lpstr>
      <vt:lpstr>PowerPoint Presentation</vt:lpstr>
      <vt:lpstr>PowerPoint Presentation</vt:lpstr>
      <vt:lpstr>Counter Current Exchanger</vt:lpstr>
      <vt:lpstr>PowerPoint Presentation</vt:lpstr>
      <vt:lpstr>As blood descend into the medulla, it becomes progressively concentrated. It is mainly due to</vt:lpstr>
      <vt:lpstr>PowerPoint Presentation</vt:lpstr>
      <vt:lpstr>PowerPoint Presentation</vt:lpstr>
      <vt:lpstr>PowerPoint Presentation</vt:lpstr>
      <vt:lpstr>Role of Urea</vt:lpstr>
      <vt:lpstr>PowerPoint Presentation</vt:lpstr>
      <vt:lpstr>PowerPoint Presentation</vt:lpstr>
      <vt:lpstr>Role of  ADH </vt:lpstr>
      <vt:lpstr>PowerPoint Presentation</vt:lpstr>
      <vt:lpstr>PowerPoint Presentation</vt:lpstr>
      <vt:lpstr>PowerPoint Presentation</vt:lpstr>
      <vt:lpstr>Disorders of urine concentrating ability</vt:lpstr>
      <vt:lpstr>Counter current mechanisms</vt:lpstr>
      <vt:lpstr>MCQs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 YOU….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MECHANISM OF CONCENTRATION   AND DILUTION OF URINE</dc:title>
  <dc:creator>User</dc:creator>
  <cp:lastModifiedBy>LocalUser</cp:lastModifiedBy>
  <cp:revision>39</cp:revision>
  <dcterms:created xsi:type="dcterms:W3CDTF">2006-08-16T00:00:00Z</dcterms:created>
  <dcterms:modified xsi:type="dcterms:W3CDTF">2020-02-07T23:26:17Z</dcterms:modified>
</cp:coreProperties>
</file>