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7"/>
  </p:notesMasterIdLst>
  <p:sldIdLst>
    <p:sldId id="256" r:id="rId2"/>
    <p:sldId id="286" r:id="rId3"/>
    <p:sldId id="257" r:id="rId4"/>
    <p:sldId id="260" r:id="rId5"/>
    <p:sldId id="317" r:id="rId6"/>
    <p:sldId id="285" r:id="rId7"/>
    <p:sldId id="315" r:id="rId8"/>
    <p:sldId id="331" r:id="rId9"/>
    <p:sldId id="287" r:id="rId10"/>
    <p:sldId id="316" r:id="rId11"/>
    <p:sldId id="262" r:id="rId12"/>
    <p:sldId id="313" r:id="rId13"/>
    <p:sldId id="266" r:id="rId14"/>
    <p:sldId id="295" r:id="rId15"/>
    <p:sldId id="334" r:id="rId16"/>
    <p:sldId id="333" r:id="rId17"/>
    <p:sldId id="296" r:id="rId18"/>
    <p:sldId id="335" r:id="rId19"/>
    <p:sldId id="340" r:id="rId20"/>
    <p:sldId id="288" r:id="rId21"/>
    <p:sldId id="268" r:id="rId22"/>
    <p:sldId id="348" r:id="rId23"/>
    <p:sldId id="283" r:id="rId24"/>
    <p:sldId id="302" r:id="rId25"/>
    <p:sldId id="336" r:id="rId26"/>
    <p:sldId id="303" r:id="rId27"/>
    <p:sldId id="328" r:id="rId28"/>
    <p:sldId id="329" r:id="rId29"/>
    <p:sldId id="306" r:id="rId30"/>
    <p:sldId id="337" r:id="rId31"/>
    <p:sldId id="307" r:id="rId32"/>
    <p:sldId id="308" r:id="rId33"/>
    <p:sldId id="309" r:id="rId34"/>
    <p:sldId id="289" r:id="rId35"/>
    <p:sldId id="349" r:id="rId36"/>
    <p:sldId id="350" r:id="rId37"/>
    <p:sldId id="351" r:id="rId38"/>
    <p:sldId id="352" r:id="rId39"/>
    <p:sldId id="353" r:id="rId40"/>
    <p:sldId id="345" r:id="rId41"/>
    <p:sldId id="354" r:id="rId42"/>
    <p:sldId id="355" r:id="rId43"/>
    <p:sldId id="341" r:id="rId44"/>
    <p:sldId id="347" r:id="rId45"/>
    <p:sldId id="311" r:id="rId46"/>
    <p:sldId id="312" r:id="rId47"/>
    <p:sldId id="279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649" autoAdjust="0"/>
  </p:normalViewPr>
  <p:slideViewPr>
    <p:cSldViewPr>
      <p:cViewPr varScale="1">
        <p:scale>
          <a:sx n="68" d="100"/>
          <a:sy n="68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B44C-7135-4479-8DE3-F0B8E626BF6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DCCB-24B2-4A8D-9C60-D2EF8C6B7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DD42B-A0C5-4728-BC48-DB6580B1CE87}" type="slidenum">
              <a:rPr lang="en-US"/>
              <a:pPr/>
              <a:t>28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 lIns="89730" tIns="44865" rIns="89730" bIns="448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ADA68-3327-48B9-BB1F-E1D9AFF083C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17550"/>
            <a:ext cx="4568825" cy="34258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F59D-8BC8-4B84-80BD-C062E201F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33306D-E60D-435B-806A-67544B2D624A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diofrequency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58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Dr. Stani Francis  Ajay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Dept. of Respiratory Medicine</a:t>
            </a:r>
          </a:p>
          <a:p>
            <a:endParaRPr lang="en-US" dirty="0"/>
          </a:p>
        </p:txBody>
      </p:sp>
      <p:pic>
        <p:nvPicPr>
          <p:cNvPr id="4" name="Picture 43" descr="047005"/>
          <p:cNvPicPr>
            <a:picLocks noChangeAspect="1" noChangeArrowheads="1"/>
          </p:cNvPicPr>
          <p:nvPr/>
        </p:nvPicPr>
        <p:blipFill>
          <a:blip r:embed="rId2"/>
          <a:srcRect b="2673"/>
          <a:stretch>
            <a:fillRect/>
          </a:stretch>
        </p:blipFill>
        <p:spPr bwMode="auto">
          <a:xfrm>
            <a:off x="5257800" y="31242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Bronchial Asthma</a:t>
            </a:r>
            <a:endParaRPr lang="en-US" sz="4000" dirty="0"/>
          </a:p>
        </p:txBody>
      </p:sp>
      <p:pic>
        <p:nvPicPr>
          <p:cNvPr id="3074" name="Picture 2" descr="http://c.asstatic.com/images/1428588_634735449500556250-180_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5334000" cy="15144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Pathophysiology (Cont.)</a:t>
            </a:r>
            <a:endParaRPr lang="en-GB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6934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Airway wall swelling (mucosal edema)</a:t>
            </a:r>
          </a:p>
          <a:p>
            <a:pPr eaLnBrk="1" hangingPunct="1">
              <a:defRPr/>
            </a:pPr>
            <a:r>
              <a:rPr lang="en-US" sz="2800" dirty="0" smtClean="0"/>
              <a:t>Airway hyper responsiveness</a:t>
            </a:r>
          </a:p>
          <a:p>
            <a:pPr eaLnBrk="1" hangingPunct="1">
              <a:defRPr/>
            </a:pPr>
            <a:r>
              <a:rPr lang="en-US" sz="2800" dirty="0" smtClean="0"/>
              <a:t>Chronic changes</a:t>
            </a:r>
          </a:p>
          <a:p>
            <a:pPr eaLnBrk="1" hangingPunct="1">
              <a:defRPr/>
            </a:pPr>
            <a:r>
              <a:rPr lang="en-US" sz="2800" dirty="0" smtClean="0"/>
              <a:t>Hypertrophy of the smooth muscles, thickening of the basement membrane</a:t>
            </a:r>
          </a:p>
          <a:p>
            <a:pPr eaLnBrk="1" hangingPunct="1">
              <a:defRPr/>
            </a:pPr>
            <a:r>
              <a:rPr lang="en-US" sz="2800" dirty="0" smtClean="0"/>
              <a:t>Airway remodeling</a:t>
            </a:r>
          </a:p>
          <a:p>
            <a:pPr eaLnBrk="1" hangingPunct="1">
              <a:defRPr/>
            </a:pPr>
            <a:r>
              <a:rPr lang="en-US" sz="2800" dirty="0" smtClean="0"/>
              <a:t>There is good evidence that asthma occurs in families.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800" dirty="0" smtClean="0"/>
          </a:p>
        </p:txBody>
      </p:sp>
      <p:pic>
        <p:nvPicPr>
          <p:cNvPr id="75778" name="Picture 2" descr="http://www.sonomaasthma.org/display/test_2060asthm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"/>
            <a:ext cx="37338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406400" y="6194425"/>
            <a:ext cx="830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b" anchorCtr="1"/>
          <a:lstStyle/>
          <a:p>
            <a:pPr>
              <a:lnSpc>
                <a:spcPct val="90000"/>
              </a:lnSpc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Figure 13-2. </a:t>
            </a:r>
            <a:r>
              <a:rPr lang="en-GB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The immunologic mechanisms in asthma.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9925" y="312738"/>
            <a:ext cx="7785100" cy="5791200"/>
            <a:chOff x="422" y="197"/>
            <a:chExt cx="4904" cy="3648"/>
          </a:xfrm>
        </p:grpSpPr>
        <p:sp>
          <p:nvSpPr>
            <p:cNvPr id="6148" name="Rectangle 7"/>
            <p:cNvSpPr>
              <a:spLocks noChangeArrowheads="1"/>
            </p:cNvSpPr>
            <p:nvPr/>
          </p:nvSpPr>
          <p:spPr bwMode="auto">
            <a:xfrm>
              <a:off x="422" y="197"/>
              <a:ext cx="4904" cy="3648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49" name="Picture 6" descr="A02806-SN13-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" y="237"/>
              <a:ext cx="4790" cy="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50"/>
            <a:ext cx="6400800" cy="54673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 smtClean="0">
                <a:cs typeface="Majalla UI"/>
              </a:rPr>
              <a:t>Clinical features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cs typeface="Majalla UI"/>
              </a:rPr>
              <a:t>wheezing attacks </a:t>
            </a:r>
            <a:r>
              <a:rPr lang="en-US" sz="2400" dirty="0" smtClean="0">
                <a:cs typeface="Majalla UI"/>
              </a:rPr>
              <a:t>and </a:t>
            </a:r>
            <a:r>
              <a:rPr lang="en-US" sz="2400" b="1" dirty="0" smtClean="0">
                <a:cs typeface="Majalla UI"/>
              </a:rPr>
              <a:t>episodic shortness of breath</a:t>
            </a:r>
            <a:r>
              <a:rPr lang="en-US" sz="2400" dirty="0" smtClean="0">
                <a:cs typeface="Majalla UI"/>
              </a:rPr>
              <a:t>. Symptoms are usually worst during the night.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cs typeface="Majalla UI"/>
              </a:rPr>
              <a:t>Cough</a:t>
            </a:r>
            <a:r>
              <a:rPr lang="en-US" sz="2400" dirty="0" smtClean="0">
                <a:cs typeface="Majalla UI"/>
              </a:rPr>
              <a:t> is a frequent symptom that sometimes predominates and is often misdiagnosed as bronchitis.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Majalla UI"/>
              </a:rPr>
              <a:t>There is a wide range of variation in the frequency and duration of the attacks. Some patients have chronic symptoms. </a:t>
            </a:r>
          </a:p>
          <a:p>
            <a:pPr eaLnBrk="1" hangingPunct="1">
              <a:buFontTx/>
              <a:buNone/>
            </a:pPr>
            <a:r>
              <a:rPr lang="en-US" sz="2400" b="1" u="sng" dirty="0" smtClean="0">
                <a:cs typeface="Majalla UI"/>
              </a:rPr>
              <a:t>Clinical signs: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May be normal(in between the attacks).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Hyper inflation of chest , use of accessory muscles .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Expiratory </a:t>
            </a:r>
            <a:r>
              <a:rPr lang="en-US" sz="2400" dirty="0" err="1" smtClean="0">
                <a:cs typeface="Majalla UI"/>
              </a:rPr>
              <a:t>rhonchi</a:t>
            </a:r>
            <a:r>
              <a:rPr lang="en-US" sz="2400" dirty="0" smtClean="0">
                <a:cs typeface="Majalla UI"/>
              </a:rPr>
              <a:t> 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Associated signs as nasal polyps, flexural eczema.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Majalla UI"/>
            </a:endParaRPr>
          </a:p>
        </p:txBody>
      </p:sp>
      <p:pic>
        <p:nvPicPr>
          <p:cNvPr id="39938" name="Picture 2" descr="http://www.buzzle.com/img/articleImages/513763-36114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86000"/>
            <a:ext cx="215265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How To Diagnose Bronchial Asthma ?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Consultation skill</a:t>
            </a:r>
          </a:p>
          <a:p>
            <a:pPr eaLnBrk="1" hangingPunct="1">
              <a:defRPr/>
            </a:pPr>
            <a:r>
              <a:rPr lang="en-US" dirty="0" smtClean="0"/>
              <a:t>Relevant History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-Symptom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-history of allergic disease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-Family history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-Environmental history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-Exclusion of other medical condition</a:t>
            </a:r>
            <a:endParaRPr lang="en-GB" dirty="0" smtClean="0"/>
          </a:p>
        </p:txBody>
      </p:sp>
      <p:pic>
        <p:nvPicPr>
          <p:cNvPr id="4" name="Picture 3" descr="http://t1.gstatic.com/images?q=tbn:ANd9GcSpIG_jZuaq94piUXg19nUtHyNJs9Vg5iNxRmfZ_aG-53qG4Ix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002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441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2"/>
                </a:solidFill>
                <a:cs typeface="Majalla UI"/>
              </a:rPr>
              <a:t>Investigations :</a:t>
            </a:r>
            <a:br>
              <a:rPr lang="en-US" b="1" u="sng" dirty="0" smtClean="0">
                <a:solidFill>
                  <a:schemeClr val="accent2"/>
                </a:solidFill>
                <a:cs typeface="Majalla UI"/>
              </a:rPr>
            </a:br>
            <a:endParaRPr lang="en-US" dirty="0" smtClean="0">
              <a:solidFill>
                <a:schemeClr val="accent2"/>
              </a:solidFill>
              <a:cs typeface="Traditional Arabic" pitchFamily="2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5867400" cy="5324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Majalla UI"/>
              </a:rPr>
              <a:t>There is no single satisfactory diagnostic test for all asthmatic patients.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Majalla UI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romanUcPeriod"/>
              <a:defRPr/>
            </a:pPr>
            <a:r>
              <a:rPr lang="en-US" sz="2400" b="1" u="sng" dirty="0" smtClean="0">
                <a:cs typeface="Majalla UI"/>
              </a:rPr>
              <a:t>Respiratory function tests: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dirty="0" smtClean="0">
                <a:cs typeface="Majalla UI"/>
              </a:rPr>
              <a:t> Measurements of peak expiratory flow (PEF) . diurnal variation in PEF .</a:t>
            </a: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6096000" y="1371600"/>
          <a:ext cx="2819400" cy="3749675"/>
        </p:xfrm>
        <a:graphic>
          <a:graphicData uri="http://schemas.openxmlformats.org/presentationml/2006/ole">
            <p:oleObj spid="_x0000_s70657" name="Image" r:id="rId3" imgW="2743200" imgH="274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Lung function assessment</a:t>
            </a:r>
            <a:endParaRPr lang="en-GB" sz="4000" dirty="0">
              <a:solidFill>
                <a:schemeClr val="accent2"/>
              </a:solidFill>
            </a:endParaRP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152400" y="2590800"/>
          <a:ext cx="5029200" cy="4016375"/>
        </p:xfrm>
        <a:graphic>
          <a:graphicData uri="http://schemas.openxmlformats.org/presentationml/2006/ole">
            <p:oleObj spid="_x0000_s68610" name="Image" r:id="rId3" imgW="4572000" imgH="3657600" progId="">
              <p:embed/>
            </p:oleObj>
          </a:graphicData>
        </a:graphic>
      </p:graphicFrame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04800" y="838200"/>
            <a:ext cx="87630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Spirometry is the most helpful, preferred method for establishing        diagnosis.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Increase in FEV1 of &gt; 12% and 200 ml after inhaled bronchodilator.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Many asthma patients are negative and repeat testing is advised</a:t>
            </a:r>
            <a:endParaRPr lang="en-US" sz="2400" dirty="0" smtClean="0">
              <a:cs typeface="Majalla UI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362200"/>
            <a:ext cx="7162800" cy="1447800"/>
          </a:xfrm>
        </p:spPr>
        <p:txBody>
          <a:bodyPr/>
          <a:lstStyle/>
          <a:p>
            <a:pPr lvl="1">
              <a:buFontTx/>
              <a:buNone/>
            </a:pPr>
            <a:r>
              <a:rPr lang="en-GB" sz="3200" dirty="0"/>
              <a:t>	</a:t>
            </a:r>
            <a:r>
              <a:rPr lang="en-GB" sz="3200" i="1" dirty="0"/>
              <a:t>forced expiratory volume in 1 second</a:t>
            </a:r>
            <a:r>
              <a:rPr lang="en-GB" sz="3200" dirty="0"/>
              <a:t> (</a:t>
            </a:r>
            <a:r>
              <a:rPr lang="en-GB" sz="3200" b="1" dirty="0">
                <a:solidFill>
                  <a:srgbClr val="CC3399"/>
                </a:solidFill>
              </a:rPr>
              <a:t>FEV1</a:t>
            </a:r>
            <a:r>
              <a:rPr lang="en-GB" sz="3200" dirty="0"/>
              <a:t>) and </a:t>
            </a:r>
            <a:r>
              <a:rPr lang="en-GB" sz="3200" i="1" dirty="0"/>
              <a:t>peak expiratory flow</a:t>
            </a:r>
            <a:r>
              <a:rPr lang="en-GB" sz="3200" dirty="0"/>
              <a:t> (</a:t>
            </a:r>
            <a:r>
              <a:rPr lang="en-GB" sz="3200" b="1" dirty="0">
                <a:solidFill>
                  <a:srgbClr val="CC3399"/>
                </a:solidFill>
              </a:rPr>
              <a:t>PEF</a:t>
            </a:r>
            <a:r>
              <a:rPr lang="en-GB" sz="3200" dirty="0"/>
              <a:t>), </a:t>
            </a:r>
            <a:r>
              <a:rPr lang="en-GB" sz="3600" dirty="0"/>
              <a:t>which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105400" y="3886200"/>
            <a:ext cx="38862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/>
            <a:r>
              <a:rPr kumimoji="0" lang="en-GB" sz="3200" i="0">
                <a:latin typeface="Tahoma" pitchFamily="34" charset="0"/>
              </a:rPr>
              <a:t>are measured during spirometry at forced breathing-out.</a:t>
            </a:r>
          </a:p>
          <a:p>
            <a:pPr algn="l">
              <a:spcBef>
                <a:spcPct val="50000"/>
              </a:spcBef>
            </a:pPr>
            <a:endParaRPr lang="en-GB" sz="3200" i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9144000" cy="14478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	Increase in FEV1 and PEF after inhalation of bronchodilators (</a:t>
            </a:r>
            <a:r>
              <a:rPr lang="ru-RU">
                <a:latin typeface="Symbol" pitchFamily="18" charset="2"/>
              </a:rPr>
              <a:t>b</a:t>
            </a:r>
            <a:r>
              <a:rPr lang="ru-RU"/>
              <a:t>2-agonists) of 15% and more is specific for asthma.</a:t>
            </a:r>
            <a:endParaRPr lang="en-GB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57200" y="533400"/>
          <a:ext cx="7772400" cy="4589463"/>
        </p:xfrm>
        <a:graphic>
          <a:graphicData uri="http://schemas.openxmlformats.org/presentationml/2006/ole">
            <p:oleObj spid="_x0000_s67586" name="Image" r:id="rId3" imgW="7315200" imgH="4572000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86106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cs typeface="Majalla UI"/>
              </a:rPr>
              <a:t>2.</a:t>
            </a:r>
            <a:r>
              <a:rPr lang="en-US" sz="2400" b="1" dirty="0" smtClean="0">
                <a:cs typeface="Majalla UI"/>
              </a:rPr>
              <a:t> </a:t>
            </a:r>
            <a:r>
              <a:rPr lang="en-US" sz="2400" b="1" u="sng" dirty="0" smtClean="0">
                <a:cs typeface="Majalla UI"/>
              </a:rPr>
              <a:t>Blood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 Patients with asthma may have an increase in the number of </a:t>
            </a:r>
            <a:r>
              <a:rPr lang="en-US" sz="2400" dirty="0" err="1" smtClean="0">
                <a:cs typeface="Majalla UI"/>
              </a:rPr>
              <a:t>eosinophils</a:t>
            </a:r>
            <a:r>
              <a:rPr lang="en-US" sz="2400" dirty="0" smtClean="0">
                <a:cs typeface="Majalla UI"/>
              </a:rPr>
              <a:t> in peripheral blood (&gt; 0.4 × 109/L).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3. </a:t>
            </a:r>
            <a:r>
              <a:rPr lang="en-US" b="1" u="sng" dirty="0" smtClean="0"/>
              <a:t>Sputum examination</a:t>
            </a:r>
          </a:p>
          <a:p>
            <a:pPr lvl="2">
              <a:defRPr/>
            </a:pPr>
            <a:r>
              <a:rPr lang="en-US" sz="2400" dirty="0" err="1" smtClean="0"/>
              <a:t>Eosinophils</a:t>
            </a:r>
            <a:endParaRPr lang="en-US" sz="2400" dirty="0" smtClean="0"/>
          </a:p>
          <a:p>
            <a:pPr lvl="2">
              <a:defRPr/>
            </a:pPr>
            <a:r>
              <a:rPr lang="en-US" sz="2400" dirty="0" smtClean="0"/>
              <a:t>Charcot-Leyden crystals </a:t>
            </a:r>
          </a:p>
          <a:p>
            <a:pPr>
              <a:buNone/>
              <a:defRPr/>
            </a:pPr>
            <a:r>
              <a:rPr lang="en-US" sz="2400" dirty="0" smtClean="0"/>
              <a:t>                      Needle shaped crystals -</a:t>
            </a:r>
          </a:p>
          <a:p>
            <a:pPr>
              <a:buNone/>
              <a:defRPr/>
            </a:pPr>
            <a:r>
              <a:rPr lang="en-US" sz="2400" dirty="0" smtClean="0"/>
              <a:t>                      Represents breakdown products of </a:t>
            </a:r>
            <a:r>
              <a:rPr lang="en-US" sz="2400" dirty="0" err="1" smtClean="0"/>
              <a:t>eosinophils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lvl="2">
              <a:defRPr/>
            </a:pPr>
            <a:r>
              <a:rPr lang="en-US" sz="2400" dirty="0" smtClean="0"/>
              <a:t>Casts of mucus from small airways</a:t>
            </a:r>
          </a:p>
          <a:p>
            <a:pPr lvl="3">
              <a:buNone/>
              <a:defRPr/>
            </a:pPr>
            <a:r>
              <a:rPr lang="en-US" sz="2400" dirty="0" smtClean="0"/>
              <a:t>called </a:t>
            </a:r>
            <a:r>
              <a:rPr lang="en-US" sz="2400" dirty="0" err="1" smtClean="0"/>
              <a:t>Kirschman</a:t>
            </a:r>
            <a:r>
              <a:rPr lang="en-US" sz="2400" dirty="0" smtClean="0"/>
              <a:t> spirals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</p:txBody>
      </p:sp>
      <p:pic>
        <p:nvPicPr>
          <p:cNvPr id="5" name="Picture 5" descr="Charcot-Leyden_Cryst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1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5715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4.Radiologic Findings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2743200"/>
            <a:ext cx="42672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Chest radiograph</a:t>
            </a:r>
          </a:p>
          <a:p>
            <a:pPr eaLnBrk="1" hangingPunct="1">
              <a:defRPr/>
            </a:pPr>
            <a:r>
              <a:rPr lang="en-US" dirty="0" smtClean="0"/>
              <a:t>Increased </a:t>
            </a:r>
            <a:r>
              <a:rPr lang="en-US" dirty="0" err="1" smtClean="0"/>
              <a:t>anteroposterior</a:t>
            </a:r>
            <a:r>
              <a:rPr lang="en-US" dirty="0" smtClean="0"/>
              <a:t> diameter</a:t>
            </a:r>
          </a:p>
          <a:p>
            <a:pPr eaLnBrk="1" hangingPunct="1">
              <a:defRPr/>
            </a:pPr>
            <a:r>
              <a:rPr lang="en-US" dirty="0" smtClean="0"/>
              <a:t>Translucent (dark) lung fields</a:t>
            </a:r>
          </a:p>
          <a:p>
            <a:pPr eaLnBrk="1" hangingPunct="1">
              <a:defRPr/>
            </a:pPr>
            <a:r>
              <a:rPr lang="en-US" dirty="0" smtClean="0"/>
              <a:t>Depressed or flattened diaphragm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7" descr="A02806-SN13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14600"/>
            <a:ext cx="4003675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219200"/>
            <a:ext cx="86868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There are no diagnostic features of asthma on the chest X-ray, although over inflation is characteristic during an acute episode or in chronic severe disease.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A chest X-ray may be helpful in excluding a </a:t>
            </a:r>
            <a:r>
              <a:rPr lang="en-US" sz="2400" dirty="0" err="1" smtClean="0">
                <a:cs typeface="Majalla UI"/>
              </a:rPr>
              <a:t>pneumothorax</a:t>
            </a:r>
            <a:r>
              <a:rPr lang="en-US" sz="2400" dirty="0" smtClean="0">
                <a:cs typeface="Majalla UI"/>
              </a:rPr>
              <a:t>, which can occur as a complication. </a:t>
            </a:r>
            <a:endParaRPr lang="en-US" sz="2400" b="1" dirty="0" smtClean="0">
              <a:cs typeface="Majalla U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572000" cy="5486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accent2"/>
                </a:solidFill>
                <a:cs typeface="Majalla UI"/>
              </a:rPr>
              <a:t>5.</a:t>
            </a:r>
            <a:r>
              <a:rPr lang="en-US" sz="2800" b="1" u="sng" dirty="0" smtClean="0">
                <a:cs typeface="Majalla UI"/>
              </a:rPr>
              <a:t>Skin tests:</a:t>
            </a:r>
          </a:p>
          <a:p>
            <a:pPr>
              <a:buNone/>
            </a:pPr>
            <a:r>
              <a:rPr lang="en-US" sz="2800" dirty="0" smtClean="0">
                <a:cs typeface="Majalla UI"/>
              </a:rPr>
              <a:t> Skin-prick tests should be performed in all cases of asthma to help identify allergic causes. </a:t>
            </a:r>
          </a:p>
          <a:p>
            <a:pPr>
              <a:lnSpc>
                <a:spcPct val="80000"/>
              </a:lnSpc>
            </a:pPr>
            <a:endParaRPr lang="en-US" sz="2800" dirty="0" smtClean="0">
              <a:cs typeface="Majalla UI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810000"/>
            <a:ext cx="44958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chemeClr val="accent2"/>
                </a:solidFill>
              </a:rPr>
              <a:t>6.</a:t>
            </a:r>
            <a:r>
              <a:rPr lang="en-US" sz="2400" b="1" u="sng" dirty="0" smtClean="0"/>
              <a:t>Bronchoprovaction testing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Methacholine</a:t>
            </a:r>
            <a:r>
              <a:rPr lang="en-US" sz="2400" dirty="0" smtClean="0"/>
              <a:t>, histamine or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inhaled </a:t>
            </a:r>
            <a:r>
              <a:rPr lang="en-US" sz="2400" dirty="0" err="1" smtClean="0"/>
              <a:t>mannitol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.</a:t>
            </a:r>
          </a:p>
        </p:txBody>
      </p:sp>
      <p:pic>
        <p:nvPicPr>
          <p:cNvPr id="90114" name="Picture 2" descr="http://www.allergyclinic.co.uk/images/skinprick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8600"/>
            <a:ext cx="3457575" cy="2314575"/>
          </a:xfrm>
          <a:prstGeom prst="rect">
            <a:avLst/>
          </a:prstGeom>
          <a:noFill/>
        </p:spPr>
      </p:pic>
      <p:pic>
        <p:nvPicPr>
          <p:cNvPr id="90116" name="Picture 4" descr="https://s3.amazonaws.com/healthtap-public/ht-staging/user_answer/reference_image/7031/large/Asthma.jpeg?13449398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916D-FCA0-44A4-8EAE-4CC98600BB45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557338"/>
            <a:ext cx="4953000" cy="4114800"/>
          </a:xfrm>
        </p:spPr>
        <p:txBody>
          <a:bodyPr/>
          <a:lstStyle/>
          <a:p>
            <a:r>
              <a:rPr lang="en-US" altLang="ar-SA" b="1"/>
              <a:t>Definition</a:t>
            </a:r>
          </a:p>
          <a:p>
            <a:r>
              <a:rPr lang="en-US" altLang="ar-SA" b="1"/>
              <a:t>Epidemiology</a:t>
            </a:r>
          </a:p>
          <a:p>
            <a:r>
              <a:rPr lang="en-US" altLang="ar-SA" b="1"/>
              <a:t>Risk factors </a:t>
            </a:r>
          </a:p>
          <a:p>
            <a:r>
              <a:rPr lang="en-US" altLang="ar-SA" b="1"/>
              <a:t>Pathology &amp; pathogenesis</a:t>
            </a:r>
          </a:p>
          <a:p>
            <a:r>
              <a:rPr lang="en-US" altLang="ar-SA" b="1"/>
              <a:t>Diagnosis</a:t>
            </a:r>
          </a:p>
          <a:p>
            <a:r>
              <a:rPr lang="en-US" altLang="ar-SA" b="1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68E0-0F9C-4ACA-B49D-997DC3CDD75D}" type="slidenum">
              <a:rPr lang="ar-SA" altLang="en-US"/>
              <a:pPr/>
              <a:t>20</a:t>
            </a:fld>
            <a:endParaRPr lang="en-US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2"/>
                </a:solidFill>
              </a:rPr>
              <a:t>Questions to Consider in the Diagnosis of Asthma</a:t>
            </a:r>
            <a:endParaRPr lang="en-GB" sz="4000" b="1" u="sng" dirty="0">
              <a:solidFill>
                <a:schemeClr val="accent2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Recurrent attacks of wheezing?</a:t>
            </a:r>
          </a:p>
          <a:p>
            <a:pPr>
              <a:lnSpc>
                <a:spcPct val="90000"/>
              </a:lnSpc>
            </a:pPr>
            <a:r>
              <a:rPr lang="en-US" b="1"/>
              <a:t>Troublesome cough at night?</a:t>
            </a:r>
          </a:p>
          <a:p>
            <a:pPr>
              <a:lnSpc>
                <a:spcPct val="90000"/>
              </a:lnSpc>
            </a:pPr>
            <a:r>
              <a:rPr lang="en-US" b="1"/>
              <a:t>Wheeze or cough after exercise?</a:t>
            </a:r>
          </a:p>
          <a:p>
            <a:pPr>
              <a:lnSpc>
                <a:spcPct val="90000"/>
              </a:lnSpc>
            </a:pPr>
            <a:r>
              <a:rPr lang="en-US" b="1"/>
              <a:t>Wheeze or tightness after exposure to allergens or pollutants?</a:t>
            </a:r>
          </a:p>
          <a:p>
            <a:pPr>
              <a:lnSpc>
                <a:spcPct val="90000"/>
              </a:lnSpc>
            </a:pPr>
            <a:r>
              <a:rPr lang="en-US" b="1"/>
              <a:t>Does the cold “go to the chest” or take more than 10 days to clear?</a:t>
            </a:r>
          </a:p>
          <a:p>
            <a:pPr>
              <a:lnSpc>
                <a:spcPct val="90000"/>
              </a:lnSpc>
            </a:pPr>
            <a:r>
              <a:rPr lang="en-US" b="1"/>
              <a:t>Are symptoms improved by asthma treatment?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8534400" cy="17224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Classify Asthma Severity</a:t>
            </a:r>
            <a:endParaRPr lang="en-GB" sz="5400" dirty="0" smtClean="0">
              <a:solidFill>
                <a:schemeClr val="accent1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057400"/>
            <a:ext cx="8534400" cy="4572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4400" dirty="0" smtClean="0"/>
              <a:t>Mild intermittent Asthma (step1)</a:t>
            </a:r>
            <a:r>
              <a:rPr lang="en-US" sz="36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3600" dirty="0" smtClean="0">
                <a:sym typeface="Symbol" pitchFamily="18" charset="2"/>
              </a:rPr>
              <a:t>                  Symptoms &lt; than twice weekly</a:t>
            </a: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Mild persistent Asthma (step2)</a:t>
            </a:r>
            <a:r>
              <a:rPr lang="en-US" sz="36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3600" dirty="0" smtClean="0">
                <a:sym typeface="Symbol" pitchFamily="18" charset="2"/>
              </a:rPr>
              <a:t>                  Symptoms &gt; than twice</a:t>
            </a:r>
            <a:r>
              <a:rPr lang="en-US" sz="2400" dirty="0" smtClean="0">
                <a:sym typeface="Symbol" pitchFamily="18" charset="2"/>
              </a:rPr>
              <a:t> weekly</a:t>
            </a:r>
            <a:r>
              <a:rPr lang="en-US" sz="3600" dirty="0" smtClean="0">
                <a:sym typeface="Symbol" pitchFamily="18" charset="2"/>
              </a:rPr>
              <a:t> </a:t>
            </a: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Moderate persistent Asthma (step3)</a:t>
            </a:r>
            <a:r>
              <a:rPr lang="en-US" sz="40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4000" dirty="0" smtClean="0">
                <a:sym typeface="Symbol" pitchFamily="18" charset="2"/>
              </a:rPr>
              <a:t>                </a:t>
            </a:r>
            <a:r>
              <a:rPr lang="en-US" dirty="0" smtClean="0">
                <a:sym typeface="Symbol" pitchFamily="18" charset="2"/>
              </a:rPr>
              <a:t>Daily symptoms</a:t>
            </a:r>
            <a:endParaRPr lang="en-US" dirty="0" smtClean="0"/>
          </a:p>
          <a:p>
            <a:pPr>
              <a:defRPr/>
            </a:pPr>
            <a:r>
              <a:rPr lang="en-US" sz="4400" dirty="0" smtClean="0"/>
              <a:t>Severe </a:t>
            </a:r>
            <a:r>
              <a:rPr lang="en-US" sz="4400" dirty="0" err="1" smtClean="0"/>
              <a:t>persistentAsthma</a:t>
            </a:r>
            <a:r>
              <a:rPr lang="en-US" sz="4400" dirty="0" smtClean="0"/>
              <a:t>(step4)</a:t>
            </a:r>
          </a:p>
          <a:p>
            <a:pPr marL="742950" indent="-742950">
              <a:buNone/>
              <a:defRPr/>
            </a:pPr>
            <a:r>
              <a:rPr lang="en-US" dirty="0" smtClean="0">
                <a:sym typeface="Symbol" pitchFamily="18" charset="2"/>
              </a:rPr>
              <a:t>                        Continual symptoms</a:t>
            </a:r>
          </a:p>
          <a:p>
            <a:pPr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From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McCance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KL,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Huether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SE: </a:t>
            </a:r>
            <a:r>
              <a:rPr lang="en-US" sz="22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Pathophysiology</a:t>
            </a:r>
            <a:r>
              <a:rPr lang="en-US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The biologic basis for disease in adults and children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ed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4, St. Louis, 2002, Mosby</a:t>
            </a: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  <a:p>
            <a:pPr eaLnBrk="1" hangingPunct="1">
              <a:defRPr/>
            </a:pPr>
            <a:endParaRPr lang="en-GB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</a:rPr>
              <a:t>Exercise-Induced Asthma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000" dirty="0" smtClean="0">
                <a:cs typeface="Arial" pitchFamily="34" charset="0"/>
              </a:rPr>
              <a:t>EIB  It occurs when bronchial tubes constrict about 5 minutes after beginning exercise. </a:t>
            </a:r>
            <a:r>
              <a:rPr lang="en-US" sz="1600" dirty="0" smtClean="0">
                <a:cs typeface="Arial" pitchFamily="34" charset="0"/>
              </a:rPr>
              <a:t/>
            </a:r>
            <a:br>
              <a:rPr lang="en-US" sz="1600" dirty="0" smtClean="0">
                <a:cs typeface="Arial" pitchFamily="34" charset="0"/>
              </a:rPr>
            </a:br>
            <a:endParaRPr lang="en-US" sz="1600" dirty="0" smtClean="0"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1600" dirty="0" smtClean="0"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1600" dirty="0" smtClean="0">
                <a:cs typeface="Arial" pitchFamily="34" charset="0"/>
              </a:rPr>
              <a:t/>
            </a:r>
            <a:br>
              <a:rPr lang="en-US" sz="1600" dirty="0" smtClean="0">
                <a:cs typeface="Arial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symptoms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r>
              <a:rPr lang="en-US" sz="2000" dirty="0" smtClean="0">
                <a:cs typeface="Arial" pitchFamily="34" charset="0"/>
              </a:rPr>
              <a:t/>
            </a:r>
            <a:br>
              <a:rPr lang="en-US" sz="2000" dirty="0" smtClean="0">
                <a:cs typeface="Arial" pitchFamily="34" charset="0"/>
              </a:rPr>
            </a:br>
            <a:endParaRPr lang="en-US" sz="160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>
                <a:cs typeface="Arial" pitchFamily="34" charset="0"/>
              </a:rPr>
              <a:t>Are limited to periods of sustained physical activity or vigorous exercise that lasts a few minutes or longer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>
                <a:cs typeface="Arial" pitchFamily="34" charset="0"/>
              </a:rPr>
              <a:t>May be relieved by a period of rest, although they may persist for minutes or hours after stopping exercising 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447800"/>
            <a:ext cx="3749040" cy="16764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Treatment:</a:t>
            </a:r>
          </a:p>
          <a:p>
            <a:pPr eaLnBrk="1" hangingPunct="1"/>
            <a:r>
              <a:rPr lang="en-US" sz="2000" dirty="0" smtClean="0"/>
              <a:t>Short acting bronchodilator prior to exercise</a:t>
            </a:r>
          </a:p>
          <a:p>
            <a:pPr eaLnBrk="1" hangingPunct="1"/>
            <a:r>
              <a:rPr lang="en-US" sz="2000" b="1" i="1" dirty="0" smtClean="0"/>
              <a:t>No daily treatment required</a:t>
            </a:r>
          </a:p>
        </p:txBody>
      </p:sp>
      <p:pic>
        <p:nvPicPr>
          <p:cNvPr id="86020" name="Picture 4" descr="Exercise-induced asth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05200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1676400"/>
            <a:ext cx="510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Diagnostic Challenges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381000"/>
            <a:ext cx="4267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Cough variant asthma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Chronic cough, often at night</a:t>
            </a:r>
          </a:p>
          <a:p>
            <a:pPr eaLnBrk="1" hangingPunct="1">
              <a:defRPr/>
            </a:pPr>
            <a:r>
              <a:rPr lang="en-US" dirty="0" smtClean="0"/>
              <a:t>Exercise induced </a:t>
            </a:r>
            <a:r>
              <a:rPr lang="en-US" dirty="0" err="1" smtClean="0"/>
              <a:t>bronchospasm</a:t>
            </a:r>
            <a:endParaRPr lang="en-US" dirty="0" smtClean="0"/>
          </a:p>
          <a:p>
            <a:pPr lvl="1" eaLnBrk="1" hangingPunct="1">
              <a:buNone/>
              <a:defRPr/>
            </a:pPr>
            <a:r>
              <a:rPr lang="en-US" dirty="0" smtClean="0"/>
              <a:t>Exercise challenge</a:t>
            </a:r>
          </a:p>
          <a:p>
            <a:pPr eaLnBrk="1" hangingPunct="1">
              <a:defRPr/>
            </a:pPr>
            <a:r>
              <a:rPr lang="en-US" dirty="0" smtClean="0"/>
              <a:t>Asthma in the elderly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COPD </a:t>
            </a:r>
            <a:r>
              <a:rPr lang="en-US" dirty="0" err="1" smtClean="0"/>
              <a:t>vs</a:t>
            </a:r>
            <a:r>
              <a:rPr lang="en-US" dirty="0" smtClean="0"/>
              <a:t> asthma</a:t>
            </a:r>
          </a:p>
          <a:p>
            <a:pPr eaLnBrk="1" hangingPunct="1">
              <a:defRPr/>
            </a:pPr>
            <a:r>
              <a:rPr lang="en-US" dirty="0" smtClean="0"/>
              <a:t>Occupational asthma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correlate symptoms with occupation</a:t>
            </a:r>
          </a:p>
        </p:txBody>
      </p:sp>
      <p:pic>
        <p:nvPicPr>
          <p:cNvPr id="4" name="Picture 3" descr="http://static.toondoo.com/public/m/e/e/meerasapra/toons/cool-cartoon-126029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67200"/>
            <a:ext cx="662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2400" cy="69215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Differential diagnosis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5181600" cy="3276600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cardiac</a:t>
            </a:r>
            <a:r>
              <a:rPr lang="ru-RU" sz="3600" dirty="0"/>
              <a:t>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uremic</a:t>
            </a:r>
            <a:r>
              <a:rPr lang="ru-RU" sz="3600" dirty="0"/>
              <a:t>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hysteric </a:t>
            </a:r>
            <a:r>
              <a:rPr lang="ru-RU" sz="3600" dirty="0"/>
              <a:t>asthma</a:t>
            </a:r>
            <a:r>
              <a:rPr lang="ru-RU" sz="3600" dirty="0" smtClean="0"/>
              <a:t>,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systemic vasculitis</a:t>
            </a:r>
            <a:r>
              <a:rPr lang="ru-RU" sz="3600" dirty="0" smtClean="0"/>
              <a:t>,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broncho-carcinoma,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carcinoid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chronic obstructive lung diseases.</a:t>
            </a:r>
            <a:r>
              <a:rPr lang="ru-RU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1CA-7C32-4329-BDCA-F31DADE71F45}" type="slidenum">
              <a:rPr lang="ar-SA" altLang="en-US"/>
              <a:pPr/>
              <a:t>25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US" altLang="ar-SA" b="1" u="sng" dirty="0">
                <a:solidFill>
                  <a:schemeClr val="accent2"/>
                </a:solidFill>
              </a:rPr>
              <a:t>Treatment Goals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181600" cy="4924425"/>
          </a:xfrm>
        </p:spPr>
        <p:txBody>
          <a:bodyPr>
            <a:normAutofit lnSpcReduction="10000"/>
          </a:bodyPr>
          <a:lstStyle/>
          <a:p>
            <a:r>
              <a:rPr lang="en-US" altLang="ar-SA" b="1" dirty="0"/>
              <a:t>Achieve and maintain control of </a:t>
            </a:r>
            <a:r>
              <a:rPr lang="en-US" altLang="ar-SA" b="1" dirty="0" smtClean="0"/>
              <a:t>symptoms</a:t>
            </a:r>
            <a:r>
              <a:rPr lang="en-US" dirty="0" smtClean="0"/>
              <a:t> night and day</a:t>
            </a:r>
            <a:endParaRPr lang="en-US" altLang="ar-SA" b="1" dirty="0"/>
          </a:p>
          <a:p>
            <a:r>
              <a:rPr lang="en-US" altLang="ar-SA" b="1" dirty="0"/>
              <a:t>Maintain normal activity levels, including </a:t>
            </a:r>
            <a:r>
              <a:rPr lang="en-US" altLang="ar-SA" b="1" dirty="0" smtClean="0"/>
              <a:t>exercise</a:t>
            </a:r>
          </a:p>
          <a:p>
            <a:r>
              <a:rPr lang="en-US" dirty="0" smtClean="0"/>
              <a:t>Have productive and physically active life</a:t>
            </a:r>
          </a:p>
          <a:p>
            <a:r>
              <a:rPr lang="en-US" altLang="ar-SA" b="1" dirty="0" smtClean="0"/>
              <a:t>Maintain </a:t>
            </a:r>
            <a:r>
              <a:rPr lang="en-US" altLang="ar-SA" b="1" dirty="0"/>
              <a:t>pulmonary function as close to normal as possible</a:t>
            </a:r>
          </a:p>
          <a:p>
            <a:r>
              <a:rPr lang="en-US" altLang="ar-SA" b="1" dirty="0"/>
              <a:t>Prevent asthma exacerbations</a:t>
            </a:r>
          </a:p>
          <a:p>
            <a:r>
              <a:rPr lang="en-US" altLang="ar-SA" b="1" dirty="0"/>
              <a:t>Avoid adverse effects from asthma medications</a:t>
            </a:r>
          </a:p>
          <a:p>
            <a:r>
              <a:rPr lang="en-US" altLang="ar-SA" b="1" dirty="0"/>
              <a:t>Prevent asthma mortality</a:t>
            </a:r>
          </a:p>
          <a:p>
            <a:endParaRPr lang="en-US" altLang="ar-SA" b="1" dirty="0"/>
          </a:p>
        </p:txBody>
      </p:sp>
      <p:pic>
        <p:nvPicPr>
          <p:cNvPr id="72706" name="Picture 2" descr="http://t0.gstatic.com/images?q=tbn:ANd9GcRT7KpdHj-fhDMfMOdrNMFwQglEfS6EyJDRGk1-83T6EsCLrxGm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3581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Drug therapy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04800" y="1295400"/>
            <a:ext cx="44196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Antiinflammatory drugs</a:t>
            </a:r>
          </a:p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(basic)</a:t>
            </a:r>
            <a:endParaRPr lang="en-GB" i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876800" y="1295400"/>
            <a:ext cx="38862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Bronchodilators</a:t>
            </a:r>
            <a:endParaRPr lang="en-GB" i="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04800" y="7620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2 drug categories are used: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52400" y="2667000"/>
            <a:ext cx="2770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Are divided into:</a:t>
            </a:r>
            <a:endParaRPr lang="en-GB" i="0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2133600" y="2362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57200" y="3352800"/>
            <a:ext cx="3962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hormone-containing</a:t>
            </a:r>
          </a:p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(corticosteroids)</a:t>
            </a:r>
            <a:r>
              <a:rPr kumimoji="0" lang="ru-RU" i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kumimoji="0" lang="en-GB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457200" y="4724400"/>
            <a:ext cx="4038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nonhormone-containing</a:t>
            </a:r>
          </a:p>
          <a:p>
            <a:r>
              <a:rPr kumimoji="0" lang="ru-RU" sz="2800" i="0" dirty="0">
                <a:solidFill>
                  <a:schemeClr val="tx2"/>
                </a:solidFill>
                <a:latin typeface="Tahoma" pitchFamily="34" charset="0"/>
              </a:rPr>
              <a:t> (cromones, leukotriene </a:t>
            </a:r>
          </a:p>
          <a:p>
            <a:r>
              <a:rPr kumimoji="0" lang="ru-RU" sz="2800" i="0" dirty="0">
                <a:solidFill>
                  <a:schemeClr val="tx2"/>
                </a:solidFill>
                <a:latin typeface="Tahoma" pitchFamily="34" charset="0"/>
              </a:rPr>
              <a:t>receptor antagonists)</a:t>
            </a:r>
            <a:r>
              <a:rPr kumimoji="0" lang="ru-RU" i="0" dirty="0"/>
              <a:t> </a:t>
            </a:r>
            <a:endParaRPr kumimoji="0" lang="en-GB" i="0" dirty="0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705600" y="2743200"/>
            <a:ext cx="194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3 groups</a:t>
            </a:r>
            <a:r>
              <a:rPr lang="en-US" sz="2800" i="0">
                <a:latin typeface="Tahoma" pitchFamily="34" charset="0"/>
              </a:rPr>
              <a:t>:</a:t>
            </a:r>
            <a:endParaRPr lang="en-GB" i="0"/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6400800" y="2362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5410200" y="4343400"/>
            <a:ext cx="3505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anticholinergic drugs</a:t>
            </a:r>
            <a:r>
              <a:rPr kumimoji="0" lang="ru-RU" i="0"/>
              <a:t> </a:t>
            </a:r>
            <a:endParaRPr kumimoji="0" lang="en-GB" i="0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5410200" y="3505200"/>
            <a:ext cx="350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2-agonists</a:t>
            </a:r>
            <a:endParaRPr kumimoji="0" lang="en-GB" i="0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5410200" y="5334000"/>
            <a:ext cx="350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methylxanthines</a:t>
            </a:r>
            <a:endParaRPr kumimoji="0" lang="en-GB" sz="2800" i="0">
              <a:latin typeface="Tahoma" pitchFamily="34" charset="0"/>
            </a:endParaRPr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4953000" y="38100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4953000" y="56388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4953000" y="46482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4953000" y="2438400"/>
            <a:ext cx="0" cy="320040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rationale for combination therapy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1066800"/>
            <a:ext cx="8763000" cy="5791200"/>
          </a:xfrm>
          <a:prstGeom prst="rect">
            <a:avLst/>
          </a:prstGeom>
          <a:noFill/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444625" y="276225"/>
            <a:ext cx="6232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19125" y="347663"/>
            <a:ext cx="78311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BIOLOGICAL RATIONALE FOR COMBINATION THERPAY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2"/>
          <p:cNvSpPr>
            <a:spLocks noChangeShapeType="1"/>
          </p:cNvSpPr>
          <p:nvPr/>
        </p:nvSpPr>
        <p:spPr bwMode="auto">
          <a:xfrm>
            <a:off x="5314950" y="363855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 flipH="1" flipV="1">
            <a:off x="5257800" y="2743200"/>
            <a:ext cx="57149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 flipH="1">
            <a:off x="4235450" y="4392613"/>
            <a:ext cx="731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4176713" y="4718050"/>
            <a:ext cx="731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3897313" y="5308600"/>
            <a:ext cx="1349375" cy="2730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172"/>
              </a:cxn>
              <a:cxn ang="0">
                <a:pos x="956" y="172"/>
              </a:cxn>
              <a:cxn ang="0">
                <a:pos x="956" y="0"/>
              </a:cxn>
            </a:cxnLst>
            <a:rect l="0" t="0" r="r" b="b"/>
            <a:pathLst>
              <a:path w="956" h="172">
                <a:moveTo>
                  <a:pt x="0" y="24"/>
                </a:moveTo>
                <a:lnTo>
                  <a:pt x="0" y="172"/>
                </a:lnTo>
                <a:lnTo>
                  <a:pt x="956" y="172"/>
                </a:lnTo>
                <a:lnTo>
                  <a:pt x="95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blackWhite">
          <a:xfrm>
            <a:off x="4914900" y="3852863"/>
            <a:ext cx="3089275" cy="158432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blackWhite">
          <a:xfrm>
            <a:off x="1120775" y="3852863"/>
            <a:ext cx="3089275" cy="158115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blackWhite">
          <a:xfrm>
            <a:off x="2286000" y="533400"/>
            <a:ext cx="2143125" cy="22098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Smooth </a:t>
            </a:r>
            <a:br>
              <a:rPr lang="en-GB" altLang="en-US" sz="1600" dirty="0">
                <a:latin typeface="Arial" pitchFamily="34" charset="0"/>
              </a:rPr>
            </a:br>
            <a:r>
              <a:rPr lang="en-GB" altLang="en-US" sz="1600" dirty="0">
                <a:latin typeface="Arial" pitchFamily="34" charset="0"/>
              </a:rPr>
              <a:t>muscle </a:t>
            </a:r>
          </a:p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dysfunction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blackWhite">
          <a:xfrm>
            <a:off x="4191000" y="457200"/>
            <a:ext cx="2057400" cy="22098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Airway </a:t>
            </a:r>
          </a:p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inflammation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4914900" y="3863975"/>
            <a:ext cx="26781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Inflammatory cell infiltration/activation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Mucosal edema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Cellular proliferation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Epithelial damage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Basement membrane thickening</a:t>
            </a: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3276600" y="358140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1676400" y="3886200"/>
            <a:ext cx="2514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Bronchoconstriction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Bronchial </a:t>
            </a:r>
            <a:r>
              <a:rPr lang="en-GB" altLang="en-US" sz="1200">
                <a:latin typeface="Arial" pitchFamily="34" charset="0"/>
              </a:rPr>
              <a:t>hyperreactivity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Hyperplasia/Hypertrophy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Inflammatory mediator release</a:t>
            </a: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4540250" y="56007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1676400" y="2819400"/>
            <a:ext cx="1595438" cy="65405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3276600" y="2819400"/>
            <a:ext cx="0" cy="7315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 flipH="1">
            <a:off x="1681163" y="3857625"/>
            <a:ext cx="1587" cy="157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1173163" y="4035425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1173163" y="3873500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1325563" y="4532313"/>
            <a:ext cx="163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GB" altLang="en-US" sz="1600"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1173163" y="4508500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7473950" y="42592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blackWhite">
          <a:xfrm>
            <a:off x="2971800" y="5867400"/>
            <a:ext cx="3124200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Symptoms/Exacerbations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152400" y="22860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Long-Acting </a:t>
            </a:r>
            <a:br>
              <a:rPr lang="en-GB" altLang="en-US" sz="1600" dirty="0">
                <a:latin typeface="Arial" pitchFamily="34" charset="0"/>
              </a:rPr>
            </a:br>
            <a:r>
              <a:rPr lang="en-GB" altLang="en-US" sz="1600" dirty="0">
                <a:latin typeface="Arial" pitchFamily="34" charset="0"/>
                <a:sym typeface="Symbol" pitchFamily="18" charset="2"/>
              </a:rPr>
              <a:t>Beta</a:t>
            </a:r>
            <a:r>
              <a:rPr lang="en-GB" altLang="en-US" sz="1600" baseline="-25000" dirty="0">
                <a:latin typeface="Arial" pitchFamily="34" charset="0"/>
                <a:sym typeface="Symbol" pitchFamily="18" charset="2"/>
              </a:rPr>
              <a:t>2</a:t>
            </a:r>
            <a:r>
              <a:rPr lang="en-GB" altLang="en-US" sz="1600" dirty="0">
                <a:latin typeface="Arial" pitchFamily="34" charset="0"/>
                <a:sym typeface="Symbol" pitchFamily="18" charset="2"/>
              </a:rPr>
              <a:t>-Agonists</a:t>
            </a:r>
            <a:endParaRPr lang="en-GB" altLang="en-US" sz="1600" dirty="0">
              <a:latin typeface="Arial" pitchFamily="34" charset="0"/>
            </a:endParaRPr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>
            <a:off x="7443788" y="3854450"/>
            <a:ext cx="0" cy="159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>
            <a:off x="3048000" y="3505200"/>
            <a:ext cx="457200" cy="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Line 28"/>
          <p:cNvSpPr>
            <a:spLocks noChangeShapeType="1"/>
          </p:cNvSpPr>
          <p:nvPr/>
        </p:nvSpPr>
        <p:spPr bwMode="auto">
          <a:xfrm>
            <a:off x="3048000" y="3352800"/>
            <a:ext cx="457200" cy="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5" name="Line 29"/>
          <p:cNvSpPr>
            <a:spLocks noChangeShapeType="1"/>
          </p:cNvSpPr>
          <p:nvPr/>
        </p:nvSpPr>
        <p:spPr bwMode="invGray">
          <a:xfrm>
            <a:off x="5181600" y="3352800"/>
            <a:ext cx="457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6" name="Line 30"/>
          <p:cNvSpPr>
            <a:spLocks noChangeShapeType="1"/>
          </p:cNvSpPr>
          <p:nvPr/>
        </p:nvSpPr>
        <p:spPr bwMode="invGray">
          <a:xfrm>
            <a:off x="5181600" y="3505200"/>
            <a:ext cx="457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7" name="Line 31"/>
          <p:cNvSpPr>
            <a:spLocks noChangeShapeType="1"/>
          </p:cNvSpPr>
          <p:nvPr/>
        </p:nvSpPr>
        <p:spPr bwMode="invGray">
          <a:xfrm flipH="1">
            <a:off x="5511800" y="2841625"/>
            <a:ext cx="1806575" cy="7302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6426200" y="2236788"/>
            <a:ext cx="2098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67" tIns="48983" rIns="97967" bIns="48983">
            <a:spAutoFit/>
          </a:bodyPr>
          <a:lstStyle/>
          <a:p>
            <a:pPr algn="ctr" defTabSz="979488" eaLnBrk="0" hangingPunct="0"/>
            <a:r>
              <a:rPr lang="en-GB" altLang="en-US" sz="1600">
                <a:latin typeface="Arial" pitchFamily="34" charset="0"/>
              </a:rPr>
              <a:t>Inhaled Corticosteroids</a:t>
            </a:r>
          </a:p>
        </p:txBody>
      </p:sp>
      <p:sp>
        <p:nvSpPr>
          <p:cNvPr id="116769" name="Text Box 33"/>
          <p:cNvSpPr txBox="1">
            <a:spLocks noChangeArrowheads="1"/>
          </p:cNvSpPr>
          <p:nvPr/>
        </p:nvSpPr>
        <p:spPr bwMode="auto">
          <a:xfrm>
            <a:off x="1377950" y="40386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  <a:endParaRPr lang="en-GB" altLang="en-US" sz="1600">
              <a:solidFill>
                <a:srgbClr val="00FF99"/>
              </a:solidFill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70" name="Text Box 34"/>
          <p:cNvSpPr txBox="1">
            <a:spLocks noChangeArrowheads="1"/>
          </p:cNvSpPr>
          <p:nvPr/>
        </p:nvSpPr>
        <p:spPr bwMode="auto">
          <a:xfrm>
            <a:off x="1377950" y="42814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  <a:endParaRPr lang="en-GB" altLang="en-US" sz="1600">
              <a:solidFill>
                <a:srgbClr val="00FF99"/>
              </a:solidFill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71" name="Text Box 35"/>
          <p:cNvSpPr txBox="1">
            <a:spLocks noChangeArrowheads="1"/>
          </p:cNvSpPr>
          <p:nvPr/>
        </p:nvSpPr>
        <p:spPr bwMode="auto">
          <a:xfrm>
            <a:off x="1377950" y="451167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2" name="Text Box 36"/>
          <p:cNvSpPr txBox="1">
            <a:spLocks noChangeArrowheads="1"/>
          </p:cNvSpPr>
          <p:nvPr/>
        </p:nvSpPr>
        <p:spPr bwMode="auto">
          <a:xfrm>
            <a:off x="7673975" y="382111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7673975" y="425926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7673975" y="444976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7673975" y="4657725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6" name="Text Box 40"/>
          <p:cNvSpPr txBox="1">
            <a:spLocks noChangeArrowheads="1"/>
          </p:cNvSpPr>
          <p:nvPr/>
        </p:nvSpPr>
        <p:spPr bwMode="auto">
          <a:xfrm>
            <a:off x="7673975" y="4865688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3746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Bronchodilators</a:t>
            </a:r>
            <a:endParaRPr lang="en-GB"/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762000" y="990600"/>
            <a:ext cx="2514600" cy="1143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3200" b="1" i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2-agonists</a:t>
            </a:r>
            <a:endParaRPr kumimoji="0" lang="en-GB" sz="2800" i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5943600" y="990600"/>
            <a:ext cx="3048000" cy="1143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Anticholinergic</a:t>
            </a:r>
          </a:p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 drugs</a:t>
            </a:r>
            <a:endParaRPr kumimoji="0" lang="en-GB" sz="2800" i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429000" y="3352800"/>
            <a:ext cx="21336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Smooth </a:t>
            </a:r>
          </a:p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muscle </a:t>
            </a:r>
          </a:p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relaxation</a:t>
            </a:r>
            <a:endParaRPr lang="en-GB" i="0"/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828800" y="21336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6172200" y="21336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0" y="2590800"/>
            <a:ext cx="2987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i="0">
                <a:latin typeface="Tahoma" pitchFamily="34" charset="0"/>
              </a:rPr>
              <a:t>Stimulates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i="0">
                <a:latin typeface="Symbol" pitchFamily="18" charset="2"/>
              </a:rPr>
              <a:t>b</a:t>
            </a:r>
            <a:r>
              <a:rPr lang="en-GB" i="0">
                <a:latin typeface="Tahoma" pitchFamily="34" charset="0"/>
              </a:rPr>
              <a:t>2-adrenergic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 receptors of bronchi</a:t>
            </a:r>
            <a:endParaRPr lang="en-GB" i="0"/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2971800" y="3276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6019800" y="2667000"/>
            <a:ext cx="20272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reduce tonus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of vagus</a:t>
            </a:r>
            <a:endParaRPr lang="en-GB" i="0"/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5486400" y="32766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AutoShape 13"/>
          <p:cNvSpPr>
            <a:spLocks noChangeArrowheads="1"/>
          </p:cNvSpPr>
          <p:nvPr/>
        </p:nvSpPr>
        <p:spPr bwMode="auto">
          <a:xfrm>
            <a:off x="381000" y="4724400"/>
            <a:ext cx="3581400" cy="1371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Methylxanthines</a:t>
            </a:r>
            <a:endParaRPr kumimoji="0" lang="en-GB" i="0"/>
          </a:p>
        </p:txBody>
      </p:sp>
      <p:graphicFrame>
        <p:nvGraphicFramePr>
          <p:cNvPr id="74766" name="Object 14"/>
          <p:cNvGraphicFramePr>
            <a:graphicFrameLocks noChangeAspect="1"/>
          </p:cNvGraphicFramePr>
          <p:nvPr/>
        </p:nvGraphicFramePr>
        <p:xfrm>
          <a:off x="3505200" y="990600"/>
          <a:ext cx="1905000" cy="2362200"/>
        </p:xfrm>
        <a:graphic>
          <a:graphicData uri="http://schemas.openxmlformats.org/presentationml/2006/ole">
            <p:oleObj spid="_x0000_s22530" name="Image" r:id="rId3" imgW="914400" imgH="1828800" progId="">
              <p:embed/>
            </p:oleObj>
          </a:graphicData>
        </a:graphic>
      </p:graphicFrame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4495800" y="5181600"/>
            <a:ext cx="360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i="0">
                <a:latin typeface="Tahoma" pitchFamily="34" charset="0"/>
              </a:rPr>
              <a:t>inhibit phosphodiesterase</a:t>
            </a:r>
            <a:endParaRPr kumimoji="0" lang="en-GB" i="0"/>
          </a:p>
        </p:txBody>
      </p:sp>
      <p:sp>
        <p:nvSpPr>
          <p:cNvPr id="74768" name="AutoShape 16"/>
          <p:cNvSpPr>
            <a:spLocks noChangeArrowheads="1"/>
          </p:cNvSpPr>
          <p:nvPr/>
        </p:nvSpPr>
        <p:spPr bwMode="auto">
          <a:xfrm>
            <a:off x="3810000" y="5257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AutoShape 18"/>
          <p:cNvSpPr>
            <a:spLocks noChangeArrowheads="1"/>
          </p:cNvSpPr>
          <p:nvPr/>
        </p:nvSpPr>
        <p:spPr bwMode="auto">
          <a:xfrm>
            <a:off x="4419600" y="4572000"/>
            <a:ext cx="485775" cy="609600"/>
          </a:xfrm>
          <a:prstGeom prst="upArrow">
            <a:avLst>
              <a:gd name="adj1" fmla="val 50000"/>
              <a:gd name="adj2" fmla="val 3137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76200" y="2590800"/>
            <a:ext cx="2895600" cy="12700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343400" y="5181600"/>
            <a:ext cx="3886200" cy="5334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6019800" y="2590800"/>
            <a:ext cx="1905000" cy="9906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chemeClr val="accent1"/>
                </a:solidFill>
              </a:rPr>
              <a:t>Defining  Asthma</a:t>
            </a:r>
            <a:endParaRPr lang="en-US" sz="40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381000" y="1524000"/>
          <a:ext cx="3543300" cy="4530725"/>
        </p:xfrm>
        <a:graphic>
          <a:graphicData uri="http://schemas.openxmlformats.org/presentationml/2006/ole">
            <p:oleObj spid="_x0000_s1026" name="Scanned Photo" r:id="rId3" imgW="3962953" imgH="5068007" progId="">
              <p:embed/>
            </p:oleObj>
          </a:graphicData>
        </a:graphic>
      </p:graphicFrame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38200" y="6172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Netter’s Anatomy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1600200"/>
            <a:ext cx="4953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dirty="0"/>
              <a:t>Obstructive lung disease with characteristics of:</a:t>
            </a:r>
            <a:r>
              <a:rPr lang="en-US" altLang="en-US" dirty="0"/>
              <a:t>	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Airway obstruction;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reversible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    most </a:t>
            </a:r>
            <a:r>
              <a:rPr lang="en-US" altLang="en-US" sz="2400" dirty="0"/>
              <a:t>patients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Chronic airway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inflammation </a:t>
            </a:r>
            <a:r>
              <a:rPr lang="en-US" altLang="en-US" sz="2400" dirty="0">
                <a:solidFill>
                  <a:schemeClr val="tx2"/>
                </a:solidFill>
              </a:rPr>
              <a:t>(</a:t>
            </a:r>
            <a:r>
              <a:rPr lang="en-US" altLang="en-US" sz="2400" dirty="0" err="1">
                <a:solidFill>
                  <a:schemeClr val="tx2"/>
                </a:solidFill>
              </a:rPr>
              <a:t>eosinophils</a:t>
            </a:r>
            <a:r>
              <a:rPr lang="en-US" altLang="en-US" sz="2400" dirty="0">
                <a:solidFill>
                  <a:schemeClr val="tx2"/>
                </a:solidFill>
              </a:rPr>
              <a:t>)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Increased airway responsiveness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4724400"/>
            <a:ext cx="463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/>
              <a:t>Onset of symptoms can occur at any 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NAEP - Guidelines for the Diagnosis and Management of Asthma 1991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D42E-289E-4CE9-B23C-75B6F0B97530}" type="slidenum">
              <a:rPr lang="ar-SA" altLang="en-US"/>
              <a:pPr/>
              <a:t>30</a:t>
            </a:fld>
            <a:endParaRPr lang="en-US" altLang="en-US"/>
          </a:p>
        </p:txBody>
      </p:sp>
      <p:pic>
        <p:nvPicPr>
          <p:cNvPr id="117765" name="Picture 5" descr="inha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8913"/>
            <a:ext cx="3097213" cy="2519362"/>
          </a:xfrm>
          <a:prstGeom prst="rect">
            <a:avLst/>
          </a:prstGeom>
          <a:noFill/>
        </p:spPr>
      </p:pic>
      <p:pic>
        <p:nvPicPr>
          <p:cNvPr id="117769" name="Picture 9" descr="turbohaler%20dec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852738"/>
            <a:ext cx="2952750" cy="3744912"/>
          </a:xfrm>
          <a:prstGeom prst="rect">
            <a:avLst/>
          </a:prstGeom>
          <a:noFill/>
        </p:spPr>
      </p:pic>
      <p:pic>
        <p:nvPicPr>
          <p:cNvPr id="117773" name="Picture 13" descr="inhaler_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60350"/>
            <a:ext cx="3744913" cy="2881313"/>
          </a:xfrm>
          <a:prstGeom prst="rect">
            <a:avLst/>
          </a:prstGeom>
          <a:noFill/>
        </p:spPr>
      </p:pic>
      <p:pic>
        <p:nvPicPr>
          <p:cNvPr id="117775" name="Picture 15" descr="0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357563"/>
            <a:ext cx="4248150" cy="3167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5791200"/>
          </a:xfrm>
        </p:spPr>
        <p:txBody>
          <a:bodyPr/>
          <a:lstStyle/>
          <a:p>
            <a:r>
              <a:rPr lang="ru-RU" sz="3600" b="1" dirty="0">
                <a:solidFill>
                  <a:srgbClr val="009900"/>
                </a:solidFill>
              </a:rPr>
              <a:t>Inhaled </a:t>
            </a:r>
            <a:r>
              <a:rPr lang="ru-RU" sz="3600" b="1" dirty="0">
                <a:solidFill>
                  <a:srgbClr val="009900"/>
                </a:solidFill>
                <a:latin typeface="Symbol" pitchFamily="18" charset="2"/>
              </a:rPr>
              <a:t>b</a:t>
            </a:r>
            <a:r>
              <a:rPr lang="ru-RU" sz="3600" b="1" dirty="0">
                <a:solidFill>
                  <a:srgbClr val="009900"/>
                </a:solidFill>
              </a:rPr>
              <a:t>2-agonists</a:t>
            </a:r>
            <a:r>
              <a:rPr lang="ru-RU" sz="3600" dirty="0">
                <a:solidFill>
                  <a:srgbClr val="009900"/>
                </a:solidFill>
              </a:rPr>
              <a:t> </a:t>
            </a:r>
            <a:r>
              <a:rPr lang="ru-RU" sz="3600" dirty="0"/>
              <a:t>are the basic drug group among bronchodilators.</a:t>
            </a:r>
            <a:r>
              <a:rPr lang="ru-RU" dirty="0"/>
              <a:t> </a:t>
            </a:r>
          </a:p>
          <a:p>
            <a:pPr>
              <a:buFontTx/>
              <a:buNone/>
            </a:pPr>
            <a:r>
              <a:rPr lang="ru-RU" dirty="0"/>
              <a:t>		</a:t>
            </a:r>
          </a:p>
          <a:p>
            <a:pPr lvl="1"/>
            <a:r>
              <a:rPr lang="ru-RU" sz="3200" b="1" dirty="0"/>
              <a:t>Short-acting</a:t>
            </a:r>
            <a:r>
              <a:rPr lang="ru-RU" sz="3200" dirty="0"/>
              <a:t> (duration of action 5-6 h) </a:t>
            </a:r>
            <a:r>
              <a:rPr lang="ru-RU" sz="3200" i="1" dirty="0" smtClean="0"/>
              <a:t>salbutamol</a:t>
            </a:r>
            <a:r>
              <a:rPr lang="ru-RU" sz="3200" i="1" dirty="0"/>
              <a:t>, </a:t>
            </a:r>
            <a:r>
              <a:rPr lang="ru-RU" sz="3200" i="1" dirty="0" smtClean="0"/>
              <a:t>fenoterol</a:t>
            </a:r>
            <a:endParaRPr lang="ru-RU" sz="3200" dirty="0"/>
          </a:p>
          <a:p>
            <a:pPr lvl="1"/>
            <a:r>
              <a:rPr lang="ru-RU" sz="3200" b="1" dirty="0"/>
              <a:t>Long-acting</a:t>
            </a:r>
            <a:r>
              <a:rPr lang="ru-RU" sz="3200" dirty="0"/>
              <a:t> (&gt; 12 h) </a:t>
            </a:r>
            <a:r>
              <a:rPr lang="ru-RU" sz="3200" dirty="0">
                <a:latin typeface="Symbol" pitchFamily="18" charset="2"/>
              </a:rPr>
              <a:t>b</a:t>
            </a:r>
            <a:r>
              <a:rPr lang="ru-RU" sz="3200" dirty="0"/>
              <a:t>2-agonists  - </a:t>
            </a:r>
            <a:r>
              <a:rPr lang="ru-RU" sz="3200" i="1" dirty="0"/>
              <a:t>salmoterol, </a:t>
            </a:r>
            <a:r>
              <a:rPr lang="ru-RU" sz="3200" i="1" dirty="0" smtClean="0"/>
              <a:t>farmoterol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638800"/>
          </a:xfrm>
        </p:spPr>
        <p:txBody>
          <a:bodyPr/>
          <a:lstStyle/>
          <a:p>
            <a:r>
              <a:rPr lang="ru-RU" sz="3000" b="1" dirty="0">
                <a:solidFill>
                  <a:srgbClr val="009900"/>
                </a:solidFill>
              </a:rPr>
              <a:t>Anticholinergic drugs</a:t>
            </a:r>
            <a:r>
              <a:rPr lang="ru-RU" sz="3000" dirty="0"/>
              <a:t> (</a:t>
            </a:r>
            <a:r>
              <a:rPr lang="ru-RU" sz="3000" i="1" dirty="0"/>
              <a:t>ipratropium bromide, atrovent, troventol</a:t>
            </a:r>
            <a:r>
              <a:rPr lang="ru-RU" sz="3000" dirty="0" smtClean="0"/>
              <a:t>)</a:t>
            </a:r>
            <a:endParaRPr lang="en-US" sz="3000" dirty="0" smtClean="0"/>
          </a:p>
          <a:p>
            <a:endParaRPr lang="ru-RU" sz="3000" dirty="0"/>
          </a:p>
          <a:p>
            <a:endParaRPr lang="ru-RU" sz="3000" dirty="0"/>
          </a:p>
          <a:p>
            <a:r>
              <a:rPr lang="ru-RU" sz="3000" b="1" dirty="0">
                <a:solidFill>
                  <a:srgbClr val="009900"/>
                </a:solidFill>
              </a:rPr>
              <a:t>Methylxanthines</a:t>
            </a:r>
            <a:r>
              <a:rPr lang="ru-RU" sz="3000" dirty="0"/>
              <a:t> </a:t>
            </a:r>
            <a:r>
              <a:rPr lang="en-US" sz="3000" dirty="0"/>
              <a:t>in </a:t>
            </a:r>
            <a:r>
              <a:rPr lang="ru-RU" sz="3000" dirty="0"/>
              <a:t>compari</a:t>
            </a:r>
            <a:r>
              <a:rPr lang="en-US" sz="3000" dirty="0"/>
              <a:t>son</a:t>
            </a:r>
            <a:r>
              <a:rPr lang="ru-RU" sz="3000" dirty="0"/>
              <a:t> with other bronchodilators have the less bronchodilating potential. There are </a:t>
            </a:r>
            <a:r>
              <a:rPr lang="ru-RU" sz="3000" b="1" dirty="0"/>
              <a:t>long-acting</a:t>
            </a:r>
            <a:r>
              <a:rPr lang="ru-RU" sz="3000" dirty="0"/>
              <a:t> (&gt;12 h) - (</a:t>
            </a:r>
            <a:r>
              <a:rPr lang="ru-RU" sz="3000" i="1" dirty="0"/>
              <a:t>theopec, theolong, theodur, euphilong)</a:t>
            </a:r>
            <a:r>
              <a:rPr lang="ru-RU" sz="3000" dirty="0"/>
              <a:t>  as well as </a:t>
            </a:r>
            <a:r>
              <a:rPr lang="ru-RU" sz="3000" b="1" dirty="0"/>
              <a:t>short-acting</a:t>
            </a:r>
            <a:r>
              <a:rPr lang="ru-RU" sz="3000" dirty="0"/>
              <a:t> (</a:t>
            </a:r>
            <a:r>
              <a:rPr lang="ru-RU" sz="3000" i="1" dirty="0"/>
              <a:t>aminophylline, theophylline</a:t>
            </a:r>
            <a:r>
              <a:rPr lang="ru-RU" sz="3000" dirty="0"/>
              <a:t>) drugs in this group.</a:t>
            </a:r>
            <a:r>
              <a:rPr lang="ru-RU" sz="2800" dirty="0"/>
              <a:t> </a:t>
            </a:r>
            <a:endParaRPr lang="en-GB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334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r>
              <a:rPr lang="ru-RU" sz="2800" b="1" dirty="0">
                <a:solidFill>
                  <a:srgbClr val="009900"/>
                </a:solidFill>
              </a:rPr>
              <a:t>Combined inhaled drugs</a:t>
            </a:r>
            <a:r>
              <a:rPr lang="ru-RU" sz="2800" dirty="0"/>
              <a:t> (corticosteroids with </a:t>
            </a:r>
            <a:r>
              <a:rPr lang="ru-RU" sz="2800" dirty="0">
                <a:latin typeface="Symbol" pitchFamily="18" charset="2"/>
              </a:rPr>
              <a:t>b</a:t>
            </a:r>
            <a:r>
              <a:rPr lang="ru-RU" sz="2800" dirty="0"/>
              <a:t>2-agonists) – </a:t>
            </a:r>
            <a:r>
              <a:rPr lang="ru-RU" sz="2800" i="1" dirty="0"/>
              <a:t>seretid, simbicort</a:t>
            </a:r>
            <a:r>
              <a:rPr lang="ru-RU" sz="2800" dirty="0"/>
              <a:t> – with use of </a:t>
            </a:r>
            <a:r>
              <a:rPr lang="ru-RU" sz="2800" b="1" dirty="0"/>
              <a:t>delivery devices</a:t>
            </a:r>
            <a:r>
              <a:rPr lang="ru-RU" sz="2800" dirty="0"/>
              <a:t> (nebulasers, turbuhalers, </a:t>
            </a:r>
            <a:r>
              <a:rPr lang="ru-RU" sz="2800" dirty="0" smtClean="0"/>
              <a:t>spa</a:t>
            </a:r>
            <a:r>
              <a:rPr lang="en-US" sz="2800" dirty="0" smtClean="0">
                <a:latin typeface="Calisto MT" pitchFamily="18" charset="0"/>
              </a:rPr>
              <a:t>c</a:t>
            </a:r>
            <a:r>
              <a:rPr lang="ru-RU" sz="2800" dirty="0" smtClean="0"/>
              <a:t>ers</a:t>
            </a:r>
            <a:r>
              <a:rPr lang="ru-RU" sz="2800" dirty="0"/>
              <a:t>, spinhalers, sinchroners) enhance the effectiveness of asthma therapy.</a:t>
            </a:r>
            <a:endParaRPr lang="en-GB" dirty="0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5029200" y="2895600"/>
          <a:ext cx="3352800" cy="3297238"/>
        </p:xfrm>
        <a:graphic>
          <a:graphicData uri="http://schemas.openxmlformats.org/presentationml/2006/ole">
            <p:oleObj spid="_x0000_s23554" name="Image" r:id="rId3" imgW="1828800" imgH="2743200" progId="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685800" y="2895600"/>
          <a:ext cx="3352800" cy="3346450"/>
        </p:xfrm>
        <a:graphic>
          <a:graphicData uri="http://schemas.openxmlformats.org/presentationml/2006/ole">
            <p:oleObj spid="_x0000_s23555" name="Image" r:id="rId4" imgW="1828800" imgH="1828800" progId="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F4F4-8D1C-4D43-BB58-7299CBC3939F}" type="slidenum">
              <a:rPr lang="ar-SA" altLang="en-US"/>
              <a:pPr/>
              <a:t>34</a:t>
            </a:fld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folHlink"/>
                </a:solidFill>
              </a:rPr>
              <a:t>Relievers</a:t>
            </a:r>
            <a:endParaRPr lang="en-GB" b="1" u="sng">
              <a:solidFill>
                <a:schemeClr val="folHlink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FF"/>
                </a:solidFill>
              </a:rPr>
              <a:t>Rapid- acting </a:t>
            </a:r>
            <a:r>
              <a:rPr lang="en-US" b="1">
                <a:solidFill>
                  <a:srgbClr val="FF00FF"/>
                </a:solidFill>
                <a:latin typeface="Symbol" pitchFamily="18" charset="2"/>
              </a:rPr>
              <a:t>b</a:t>
            </a:r>
            <a:r>
              <a:rPr lang="en-US" b="1">
                <a:solidFill>
                  <a:srgbClr val="FF00FF"/>
                </a:solidFill>
              </a:rPr>
              <a:t>2-agonists</a:t>
            </a:r>
            <a:r>
              <a:rPr lang="en-US" b="1"/>
              <a:t>			</a:t>
            </a:r>
          </a:p>
          <a:p>
            <a:r>
              <a:rPr lang="en-US" b="1"/>
              <a:t>Anticholinergics					</a:t>
            </a:r>
          </a:p>
          <a:p>
            <a:r>
              <a:rPr lang="en-US" b="1"/>
              <a:t>Systemic glucocorticoids			</a:t>
            </a:r>
          </a:p>
          <a:p>
            <a:r>
              <a:rPr lang="en-US" b="1"/>
              <a:t>Theophylline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Stepwise Approach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43800" cy="5181600"/>
          </a:xfrm>
        </p:spPr>
        <p:txBody>
          <a:bodyPr/>
          <a:lstStyle/>
          <a:p>
            <a:r>
              <a:rPr lang="en-US" dirty="0"/>
              <a:t>Review treatment every 1 to 6 months, and gradually step down treatment</a:t>
            </a:r>
          </a:p>
          <a:p>
            <a:r>
              <a:rPr lang="en-US" dirty="0"/>
              <a:t>If asthma controlled not maintained, then a step up in treatment may be warranted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Acute Severe Asthma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b="1" smtClean="0"/>
              <a:t>Acute severe asthma, or </a:t>
            </a:r>
            <a:r>
              <a:rPr lang="en-US" sz="2400" b="1" i="1" smtClean="0">
                <a:solidFill>
                  <a:srgbClr val="FF3300"/>
                </a:solidFill>
              </a:rPr>
              <a:t>"status asthmaticus",</a:t>
            </a:r>
            <a:r>
              <a:rPr lang="en-US" sz="2400" b="1" smtClean="0"/>
              <a:t> is a devastating clinical condition ultimately resulting in life-threatening hypoxaemia that  does not respond well to immediate care</a:t>
            </a:r>
          </a:p>
          <a:p>
            <a:pPr eaLnBrk="1" hangingPunct="1"/>
            <a:endParaRPr lang="en-US" sz="2400" b="1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400" b="1" smtClean="0">
                <a:solidFill>
                  <a:schemeClr val="tx2"/>
                </a:solidFill>
                <a:cs typeface="Arial" pitchFamily="34" charset="0"/>
              </a:rPr>
              <a:t>Life-threatening features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Silent chest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Cyanosis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Bradycardia (especially despite β</a:t>
            </a:r>
            <a:r>
              <a:rPr lang="en-US" sz="2400" baseline="-30000" smtClean="0">
                <a:cs typeface="Arial" pitchFamily="34" charset="0"/>
              </a:rPr>
              <a:t>2</a:t>
            </a:r>
            <a:r>
              <a:rPr lang="en-US" sz="2400" smtClean="0">
                <a:cs typeface="Arial" pitchFamily="34" charset="0"/>
              </a:rPr>
              <a:t> agonist)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Exhausted appearance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PEFR &lt;30% of predicted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 smtClean="0">
                <a:cs typeface="Arial" pitchFamily="34" charset="0"/>
              </a:rPr>
              <a:t>Immediate management: </a:t>
            </a:r>
            <a:br>
              <a:rPr lang="en-US" sz="3600" smtClean="0">
                <a:cs typeface="Arial" pitchFamily="34" charset="0"/>
              </a:rPr>
            </a:br>
            <a:endParaRPr lang="en-US" sz="3600" smtClean="0">
              <a:cs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Oxygen</a:t>
            </a:r>
            <a:r>
              <a:rPr lang="en-US" sz="2400" smtClean="0">
                <a:cs typeface="Arial" pitchFamily="34" charset="0"/>
              </a:rPr>
              <a:t> therapy by tight fitting facemask (60%). </a:t>
            </a:r>
          </a:p>
          <a:p>
            <a:pPr eaLnBrk="1" hangingPunct="1"/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Nebulised salbutamol</a:t>
            </a:r>
            <a:r>
              <a:rPr lang="en-US" sz="2400" smtClean="0">
                <a:cs typeface="Arial" pitchFamily="34" charset="0"/>
              </a:rPr>
              <a:t> 2.5 +/- 0.5mg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 ipratropium</a:t>
            </a:r>
            <a:endParaRPr lang="en-US" sz="2400" smtClean="0">
              <a:cs typeface="Arial" pitchFamily="34" charset="0"/>
            </a:endParaRPr>
          </a:p>
          <a:p>
            <a:pPr eaLnBrk="1" hangingPunct="1"/>
            <a:r>
              <a:rPr lang="en-US" sz="2400" smtClean="0">
                <a:cs typeface="Arial" pitchFamily="34" charset="0"/>
              </a:rPr>
              <a:t>Start </a:t>
            </a:r>
            <a:r>
              <a:rPr lang="en-US" sz="2400" b="1" smtClean="0">
                <a:cs typeface="Arial" pitchFamily="34" charset="0"/>
              </a:rPr>
              <a:t>Glucocorticoid</a:t>
            </a:r>
            <a:r>
              <a:rPr lang="en-US" sz="2400" smtClean="0">
                <a:cs typeface="Arial" pitchFamily="34" charset="0"/>
              </a:rPr>
              <a:t> therapy - 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Prednisolone </a:t>
            </a:r>
            <a:r>
              <a:rPr lang="en-US" sz="2400" smtClean="0">
                <a:cs typeface="Arial" pitchFamily="34" charset="0"/>
              </a:rPr>
              <a:t>30-60mg p.o. or 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Hydrocortisone </a:t>
            </a:r>
            <a:r>
              <a:rPr lang="en-US" sz="2400" smtClean="0">
                <a:cs typeface="Arial" pitchFamily="34" charset="0"/>
              </a:rPr>
              <a:t>200mg i.v.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 Urgent chest X-ray to exclude </a:t>
            </a:r>
            <a:r>
              <a:rPr lang="en-US" sz="2400" b="1" smtClean="0">
                <a:cs typeface="Arial" pitchFamily="34" charset="0"/>
              </a:rPr>
              <a:t>pneumothorax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Urgent blood gas</a:t>
            </a:r>
          </a:p>
          <a:p>
            <a:pPr eaLnBrk="1" hangingPunct="1"/>
            <a:r>
              <a:rPr lang="en-US" sz="2400" b="1" smtClean="0">
                <a:cs typeface="Arial" pitchFamily="34" charset="0"/>
              </a:rPr>
              <a:t>Reassess in 15 min</a:t>
            </a:r>
            <a:r>
              <a:rPr lang="en-US" sz="2400" smtClean="0">
                <a:cs typeface="Arial" pitchFamily="34" charset="0"/>
              </a:rPr>
              <a:t> or if life-threatening features appear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Consider i.v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. Aminophylline</a:t>
            </a:r>
            <a:r>
              <a:rPr lang="en-US" sz="2400" smtClean="0">
                <a:cs typeface="Arial" pitchFamily="34" charset="0"/>
              </a:rPr>
              <a:t> if life-threatening features or fails to improve after 15-30 minutes</a:t>
            </a:r>
            <a:r>
              <a:rPr lang="en-US" sz="240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400" smtClean="0">
              <a:cs typeface="Arial" pitchFamily="34" charset="0"/>
            </a:endParaRPr>
          </a:p>
          <a:p>
            <a:pPr eaLnBrk="1" hangingPunct="1"/>
            <a:r>
              <a:rPr lang="en-US" sz="2400" b="1" smtClean="0">
                <a:cs typeface="Arial" pitchFamily="34" charset="0"/>
              </a:rPr>
              <a:t>Ventillation Support</a:t>
            </a:r>
          </a:p>
          <a:p>
            <a:pPr eaLnBrk="1" hangingPunct="1"/>
            <a:endParaRPr lang="en-US" sz="2400" b="1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C132-53DB-42B6-949C-FC443C79DBD5}" type="slidenum">
              <a:rPr lang="ar-SA" altLang="en-US"/>
              <a:pPr/>
              <a:t>39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ar-SA" sz="3600" b="1" u="sng" dirty="0">
                <a:solidFill>
                  <a:schemeClr val="accent3"/>
                </a:solidFill>
              </a:rPr>
              <a:t>Factors Affecting Compliance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2133600"/>
          </a:xfrm>
        </p:spPr>
        <p:txBody>
          <a:bodyPr/>
          <a:lstStyle/>
          <a:p>
            <a:r>
              <a:rPr lang="en-US" altLang="ar-SA" b="1" dirty="0"/>
              <a:t>Route of drug administration (oral </a:t>
            </a:r>
            <a:r>
              <a:rPr lang="en-US" altLang="ar-SA" b="1" dirty="0" err="1"/>
              <a:t>vs</a:t>
            </a:r>
            <a:r>
              <a:rPr lang="en-US" altLang="ar-SA" b="1" dirty="0"/>
              <a:t> inhaled)</a:t>
            </a:r>
          </a:p>
          <a:p>
            <a:r>
              <a:rPr lang="en-US" altLang="ar-SA" b="1" dirty="0"/>
              <a:t>Complexity of drug regimen</a:t>
            </a:r>
          </a:p>
          <a:p>
            <a:r>
              <a:rPr lang="en-US" altLang="ar-SA" b="1" dirty="0"/>
              <a:t>Side effects of medications</a:t>
            </a:r>
          </a:p>
          <a:p>
            <a:r>
              <a:rPr lang="en-US" altLang="ar-SA" b="1" dirty="0"/>
              <a:t>Support of family and health care professionals</a:t>
            </a:r>
          </a:p>
          <a:p>
            <a:endParaRPr lang="en-US" altLang="ar-SA" b="1" dirty="0"/>
          </a:p>
          <a:p>
            <a:endParaRPr lang="en-US" altLang="ar-SA" b="1" dirty="0"/>
          </a:p>
        </p:txBody>
      </p:sp>
      <p:sp>
        <p:nvSpPr>
          <p:cNvPr id="5" name="Rectangle 4"/>
          <p:cNvSpPr/>
          <p:nvPr/>
        </p:nvSpPr>
        <p:spPr>
          <a:xfrm>
            <a:off x="1143000" y="34290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chemeClr val="accent2"/>
                </a:solidFill>
                <a:latin typeface="Franklin Gothic Medium Cond" pitchFamily="34" charset="0"/>
              </a:rPr>
              <a:t>Reasons for Poor Asthma Control</a:t>
            </a:r>
            <a:endParaRPr lang="en-US" sz="3600" u="sng" dirty="0">
              <a:solidFill>
                <a:schemeClr val="accent2"/>
              </a:solidFill>
              <a:latin typeface="Franklin Gothic Medium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3434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I</a:t>
            </a:r>
            <a:r>
              <a:rPr lang="en-US" sz="2400" dirty="0" smtClean="0"/>
              <a:t>nhaler Technique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C</a:t>
            </a:r>
            <a:r>
              <a:rPr lang="en-US" sz="2400" dirty="0" smtClean="0"/>
              <a:t>ompliance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E</a:t>
            </a:r>
            <a:r>
              <a:rPr lang="en-US" sz="2400" dirty="0" smtClean="0"/>
              <a:t>nvironment</a:t>
            </a:r>
          </a:p>
          <a:p>
            <a:r>
              <a:rPr lang="en-US" sz="2400" dirty="0" smtClean="0"/>
              <a:t>Also assess for an alternative diagnosis</a:t>
            </a:r>
          </a:p>
          <a:p>
            <a:r>
              <a:rPr lang="en-US" sz="2400" dirty="0" smtClean="0"/>
              <a:t>“All that wheezes is not asthma, and not all asthma wheezes”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Etiology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762000" y="2057400"/>
            <a:ext cx="49530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Extrinsic asthma</a:t>
            </a:r>
          </a:p>
          <a:p>
            <a:pPr lvl="1" eaLnBrk="1" hangingPunct="1">
              <a:defRPr/>
            </a:pPr>
            <a:r>
              <a:rPr lang="en-US" dirty="0" smtClean="0"/>
              <a:t>Allergic or atopic asthma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3200" dirty="0" smtClean="0"/>
              <a:t>Intrinsic asthma</a:t>
            </a:r>
          </a:p>
          <a:p>
            <a:pPr lvl="1" eaLnBrk="1" hangingPunct="1">
              <a:defRPr/>
            </a:pPr>
            <a:r>
              <a:rPr lang="en-US" dirty="0" err="1" smtClean="0"/>
              <a:t>Nonallergic</a:t>
            </a:r>
            <a:r>
              <a:rPr lang="en-US" dirty="0" smtClean="0"/>
              <a:t> or </a:t>
            </a:r>
            <a:r>
              <a:rPr lang="en-US" dirty="0" err="1" smtClean="0"/>
              <a:t>nonatopic</a:t>
            </a:r>
            <a:r>
              <a:rPr lang="en-US" dirty="0" smtClean="0"/>
              <a:t> asthma</a:t>
            </a:r>
          </a:p>
        </p:txBody>
      </p:sp>
      <p:pic>
        <p:nvPicPr>
          <p:cNvPr id="69634" name="Picture 2" descr="http://www.yourentmd.com/allergy/allergy_385x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33400"/>
            <a:ext cx="3667125" cy="24860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Refractory Asthma</a:t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 American Thoracic Society defined asthma as severe and refractory if the patient meets at least one of the following major criteria:</a:t>
            </a:r>
          </a:p>
          <a:p>
            <a:pPr fontAlgn="base"/>
            <a:r>
              <a:rPr lang="en-US" dirty="0" smtClean="0"/>
              <a:t>Takes oral corticosteroids continuously or nearly continuously (&gt; 50% of year)</a:t>
            </a:r>
          </a:p>
          <a:p>
            <a:pPr fontAlgn="base"/>
            <a:r>
              <a:rPr lang="en-US" dirty="0" smtClean="0"/>
              <a:t>Takes high-dose inhaled corticosteroids.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    Newer treatment modalities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4572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i="1" dirty="0" smtClean="0"/>
              <a:t>bronchial </a:t>
            </a:r>
            <a:r>
              <a:rPr lang="en-US" sz="3000" b="1" i="1" dirty="0" err="1" smtClean="0"/>
              <a:t>thermoplasty</a:t>
            </a:r>
            <a:r>
              <a:rPr lang="en-US" sz="3000" b="1" dirty="0" smtClean="0"/>
              <a:t> </a:t>
            </a:r>
          </a:p>
          <a:p>
            <a:endParaRPr lang="en-US" sz="3000" b="1" dirty="0" smtClean="0"/>
          </a:p>
          <a:p>
            <a:r>
              <a:rPr lang="en-US" dirty="0" smtClean="0"/>
              <a:t> it involves three sessions of bronchoscopy, each lasting up to 1 hour, during which the smooth muscle layer is methodically ablated from the airway using radiofrequency energy.</a:t>
            </a:r>
          </a:p>
          <a:p>
            <a:endParaRPr lang="en-US" dirty="0" smtClean="0"/>
          </a:p>
          <a:p>
            <a:r>
              <a:rPr lang="en-US" dirty="0" smtClean="0"/>
              <a:t> delivery of controlled, therapeutic </a:t>
            </a:r>
            <a:r>
              <a:rPr lang="en-US" u="sng" dirty="0" smtClean="0">
                <a:hlinkClick r:id="rId3" tooltip="Radiofrequency"/>
              </a:rPr>
              <a:t>radiofrequency</a:t>
            </a:r>
            <a:r>
              <a:rPr lang="en-US" dirty="0" smtClean="0"/>
              <a:t> energy to the airway wall, thus heating the tissue and reducing the amount of smooth muscle present in the airway wall.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fontAlgn="base">
              <a:buNone/>
            </a:pPr>
            <a:r>
              <a:rPr lang="en-US" sz="1900" dirty="0" smtClean="0"/>
              <a:t>Miller JD, Cox </a:t>
            </a:r>
            <a:r>
              <a:rPr lang="en-US" sz="1900" dirty="0" err="1" smtClean="0"/>
              <a:t>G,Vincic</a:t>
            </a:r>
            <a:r>
              <a:rPr lang="en-US" sz="1900" dirty="0" smtClean="0"/>
              <a:t> </a:t>
            </a:r>
            <a:r>
              <a:rPr lang="en-US" sz="1900" dirty="0" err="1" smtClean="0"/>
              <a:t>L,Lombard</a:t>
            </a:r>
            <a:r>
              <a:rPr lang="en-US" sz="1900" dirty="0" smtClean="0"/>
              <a:t> </a:t>
            </a:r>
            <a:r>
              <a:rPr lang="en-US" sz="1900" dirty="0" err="1" smtClean="0"/>
              <a:t>CM,Loomas</a:t>
            </a:r>
            <a:r>
              <a:rPr lang="en-US" sz="1900" dirty="0" smtClean="0"/>
              <a:t> </a:t>
            </a:r>
            <a:r>
              <a:rPr lang="en-US" sz="1900" dirty="0" err="1" smtClean="0"/>
              <a:t>BE,Danek</a:t>
            </a:r>
            <a:r>
              <a:rPr lang="en-US" sz="1900" dirty="0" smtClean="0"/>
              <a:t> CJ</a:t>
            </a:r>
          </a:p>
          <a:p>
            <a:pPr>
              <a:buNone/>
            </a:pPr>
            <a:r>
              <a:rPr lang="en-US" sz="1900" dirty="0" smtClean="0"/>
              <a:t>. A prospective feasibility study of bronchial </a:t>
            </a:r>
            <a:r>
              <a:rPr lang="en-US" sz="1900" dirty="0" err="1" smtClean="0"/>
              <a:t>thermoplasty</a:t>
            </a:r>
            <a:r>
              <a:rPr lang="en-US" sz="1900" dirty="0" smtClean="0"/>
              <a:t> in the human </a:t>
            </a:r>
            <a:r>
              <a:rPr lang="en-US" sz="1900" dirty="0" err="1" smtClean="0"/>
              <a:t>airway.Chest</a:t>
            </a:r>
            <a:r>
              <a:rPr lang="en-US" sz="1900" dirty="0" smtClean="0"/>
              <a:t> 2005; 127:1999–2006.</a:t>
            </a:r>
            <a:endParaRPr lang="en-US" sz="1900" dirty="0"/>
          </a:p>
        </p:txBody>
      </p:sp>
      <p:graphicFrame>
        <p:nvGraphicFramePr>
          <p:cNvPr id="96258" name="Object 4"/>
          <p:cNvGraphicFramePr>
            <a:graphicFrameLocks noChangeAspect="1"/>
          </p:cNvGraphicFramePr>
          <p:nvPr/>
        </p:nvGraphicFramePr>
        <p:xfrm>
          <a:off x="4572000" y="1752600"/>
          <a:ext cx="4343400" cy="4343400"/>
        </p:xfrm>
        <a:graphic>
          <a:graphicData uri="http://schemas.openxmlformats.org/presentationml/2006/ole">
            <p:oleObj spid="_x0000_s94210" name="Photo Editor Photo" r:id="rId4" imgW="3809524" imgH="2895238" progId="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thbr-78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11505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i="1" dirty="0" smtClean="0">
                <a:solidFill>
                  <a:schemeClr val="accent1"/>
                </a:solidFill>
              </a:rPr>
              <a:t>Evidence based medicine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6" name="AutoShape 4" descr="http://t3.gstatic.com/images?q=tbn:ANd9GcQ49Ux9ww4jjgKvj_HgDYN-BkV6fQ-jl2nCyPJdOEk4kXR1Us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EFFECTIVENESS AND SAFETY OF BRONCHIAL THERMOPLASTY IN THE TREATMENT OF SEVERE ASTHMA: A MULTICENTER, RANDOMIZED, DOUBLE-BLIND, SHAM-CONTROLLED CLINICAL TRIAL. AM J RESPIR CRIT CARE MED 181:116–124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762000" y="1447800"/>
          <a:ext cx="8001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82"/>
                <a:gridCol w="2196353"/>
                <a:gridCol w="2667000"/>
                <a:gridCol w="1647265"/>
              </a:tblGrid>
              <a:tr h="495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CASTRO M, RUBIN et 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AIR2 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Level 2Evidence</a:t>
                      </a:r>
                      <a:endParaRPr lang="en-IN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Asthma Quality of Life Questionnaire (AQLQ) scores during 12 months after treatment with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 sham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Possible scores range from 1 (worst) to 7 (best). A change of 0.5 points is considered clinically meaningful</a:t>
                      </a:r>
                      <a:endParaRPr lang="en-IN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This  study showed that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was feasible,  relatively safe, and produced better clinical outcomes in patients with severe asthma when medical therapies did not control their symptoms.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Prognosis</a:t>
            </a:r>
            <a:endParaRPr lang="en-GB" b="1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495800"/>
          </a:xfrm>
        </p:spPr>
        <p:txBody>
          <a:bodyPr/>
          <a:lstStyle/>
          <a:p>
            <a:pPr lvl="1" algn="just"/>
            <a:endParaRPr lang="en-GB" b="1"/>
          </a:p>
          <a:p>
            <a:r>
              <a:rPr lang="ru-RU" sz="3600"/>
              <a:t>In case of early detection and adequate treatment the prognosis for the disease is favo</a:t>
            </a:r>
            <a:r>
              <a:rPr lang="en-US" sz="3600"/>
              <a:t>u</a:t>
            </a:r>
            <a:r>
              <a:rPr lang="ru-RU" sz="3600"/>
              <a:t>rable. </a:t>
            </a:r>
          </a:p>
          <a:p>
            <a:r>
              <a:rPr lang="ru-RU" sz="3600"/>
              <a:t>It becomes serious in severe persistent and poorly controlled (insensitive for corticosteroids) asthma.</a:t>
            </a:r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7556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Prophylaxis</a:t>
            </a:r>
            <a:endParaRPr lang="en-GB" b="1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5334000" cy="4343400"/>
          </a:xfrm>
        </p:spPr>
        <p:txBody>
          <a:bodyPr>
            <a:normAutofit fontScale="92500" lnSpcReduction="10000"/>
          </a:bodyPr>
          <a:lstStyle/>
          <a:p>
            <a:pPr lvl="1" algn="just">
              <a:buFontTx/>
              <a:buNone/>
            </a:pPr>
            <a:r>
              <a:rPr lang="en-GB" b="1" dirty="0"/>
              <a:t>	</a:t>
            </a:r>
            <a:r>
              <a:rPr lang="en-GB" sz="3600" b="1" dirty="0"/>
              <a:t>Preservation of the environment, healthy life-style</a:t>
            </a:r>
            <a:r>
              <a:rPr lang="en-GB" sz="3600" dirty="0"/>
              <a:t> (smoking cessation, physical training) – are the basis of primary asthma prophylaxis. These measures in combination with adequate drug therapy are effective for secondary prophylaxis.</a:t>
            </a:r>
            <a:r>
              <a:rPr lang="en-GB" dirty="0"/>
              <a:t> </a:t>
            </a:r>
          </a:p>
          <a:p>
            <a:pPr lvl="1" algn="just"/>
            <a:endParaRPr lang="en-GB" dirty="0"/>
          </a:p>
          <a:p>
            <a:endParaRPr lang="en-GB" dirty="0"/>
          </a:p>
        </p:txBody>
      </p:sp>
      <p:pic>
        <p:nvPicPr>
          <p:cNvPr id="76802" name="Picture 2" descr="http://apertavia.com/wp-content/uploads/2010/11/ast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90600"/>
            <a:ext cx="3352800" cy="490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58674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Asthma is an inflammatory disease</a:t>
            </a:r>
          </a:p>
          <a:p>
            <a:pPr eaLnBrk="1" hangingPunct="1">
              <a:defRPr/>
            </a:pPr>
            <a:r>
              <a:rPr lang="en-US" dirty="0" smtClean="0"/>
              <a:t>Environmental factors are important</a:t>
            </a:r>
          </a:p>
          <a:p>
            <a:pPr eaLnBrk="1" hangingPunct="1">
              <a:defRPr/>
            </a:pPr>
            <a:r>
              <a:rPr lang="en-US" dirty="0" smtClean="0"/>
              <a:t>Objective measures are needed</a:t>
            </a:r>
          </a:p>
          <a:p>
            <a:pPr eaLnBrk="1" hangingPunct="1">
              <a:defRPr/>
            </a:pPr>
            <a:r>
              <a:rPr lang="en-US" dirty="0" smtClean="0"/>
              <a:t>Health education is crucial</a:t>
            </a:r>
          </a:p>
          <a:p>
            <a:pPr eaLnBrk="1" hangingPunct="1">
              <a:defRPr/>
            </a:pPr>
            <a:r>
              <a:rPr lang="en-US" dirty="0" smtClean="0"/>
              <a:t>Emphasis on recognition and avoidance of triggers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" name="Picture 3" descr="http://t1.gstatic.com/images?q=tbn:ANd9GcTxKcK6blF4RKtYDyuDw5WJSmNAuqYOSqgVh_OwnztZTp1cN3k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76400"/>
            <a:ext cx="3057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3810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u="sng" dirty="0" smtClean="0">
                <a:solidFill>
                  <a:schemeClr val="accent2"/>
                </a:solidFill>
              </a:rPr>
              <a:t>Key Messages</a:t>
            </a:r>
            <a:endParaRPr lang="en-US" sz="4800" b="1" i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MCQ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Leukotriene</a:t>
            </a:r>
            <a:r>
              <a:rPr lang="en-US" sz="2000" dirty="0" smtClean="0"/>
              <a:t> antagonist, in comparison to other classes of drugs used in treating asthma, has a therapeutic efficacy comparable to which ONE of the following?</a:t>
            </a:r>
          </a:p>
          <a:p>
            <a:pPr>
              <a:buNone/>
            </a:pPr>
            <a:r>
              <a:rPr lang="en-US" sz="2000" dirty="0" smtClean="0"/>
              <a:t>(A) Long acting beta agonist.</a:t>
            </a:r>
          </a:p>
          <a:p>
            <a:pPr>
              <a:buNone/>
            </a:pPr>
            <a:r>
              <a:rPr lang="en-US" sz="2000" dirty="0" smtClean="0"/>
              <a:t>(B) Short acting beta agonist.</a:t>
            </a:r>
          </a:p>
          <a:p>
            <a:pPr>
              <a:buNone/>
            </a:pPr>
            <a:r>
              <a:rPr lang="en-US" sz="2000" dirty="0" smtClean="0"/>
              <a:t>(C) Low dose inhaled steroids.</a:t>
            </a:r>
          </a:p>
          <a:p>
            <a:pPr>
              <a:buNone/>
            </a:pPr>
            <a:r>
              <a:rPr lang="en-US" sz="2000" dirty="0" smtClean="0"/>
              <a:t>(D) High dose inhaled steroids.</a:t>
            </a:r>
          </a:p>
          <a:p>
            <a:pPr>
              <a:buNone/>
            </a:pPr>
            <a:r>
              <a:rPr lang="en-US" sz="2000" dirty="0" smtClean="0"/>
              <a:t>(E) Oral steroids.</a:t>
            </a:r>
          </a:p>
          <a:p>
            <a:pPr>
              <a:buNone/>
            </a:pPr>
            <a:r>
              <a:rPr lang="en-US" sz="2400" dirty="0" smtClean="0"/>
              <a:t>2. Which of the following is the CORRECT use of oral prednisolone for an exacerbation of asthma in a medium to high risk asthma patient?</a:t>
            </a:r>
          </a:p>
          <a:p>
            <a:pPr>
              <a:buNone/>
            </a:pPr>
            <a:r>
              <a:rPr lang="en-US" sz="2400" dirty="0" smtClean="0"/>
              <a:t>(A) Prednisolone 10 mg every morning for 5-7 days.</a:t>
            </a:r>
          </a:p>
          <a:p>
            <a:pPr>
              <a:buNone/>
            </a:pPr>
            <a:r>
              <a:rPr lang="en-US" sz="2400" dirty="0" smtClean="0"/>
              <a:t>(B) Prednisolone 5 mg every morning for 2 weeks.</a:t>
            </a:r>
          </a:p>
          <a:p>
            <a:pPr>
              <a:buNone/>
            </a:pPr>
            <a:r>
              <a:rPr lang="en-US" sz="2400" dirty="0" smtClean="0"/>
              <a:t>(C) Alternate day </a:t>
            </a:r>
            <a:r>
              <a:rPr lang="en-US" sz="2400" dirty="0" err="1" smtClean="0"/>
              <a:t>prednisolong</a:t>
            </a:r>
            <a:r>
              <a:rPr lang="en-US" sz="2400" dirty="0" smtClean="0"/>
              <a:t> 5 mg in the morning for 2 weeks.</a:t>
            </a:r>
          </a:p>
          <a:p>
            <a:pPr>
              <a:buNone/>
            </a:pPr>
            <a:r>
              <a:rPr lang="en-US" sz="2400" dirty="0" smtClean="0"/>
              <a:t>(D) Prednisolone 60 mg per day for 3 days and tailing off over a week.</a:t>
            </a:r>
          </a:p>
          <a:p>
            <a:pPr>
              <a:buNone/>
            </a:pPr>
            <a:r>
              <a:rPr lang="en-US" sz="2400" dirty="0" smtClean="0"/>
              <a:t>(E) None of the above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868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600" dirty="0" smtClean="0"/>
              <a:t>3.Which of the following is a key pathological feature of bronchial asthma?</a:t>
            </a:r>
          </a:p>
          <a:p>
            <a:pPr>
              <a:buNone/>
            </a:pPr>
            <a:r>
              <a:rPr lang="en-US" sz="3600" dirty="0" smtClean="0"/>
              <a:t>(A) Airway epithelium destruction occurs.</a:t>
            </a:r>
          </a:p>
          <a:p>
            <a:pPr>
              <a:buNone/>
            </a:pPr>
            <a:r>
              <a:rPr lang="en-US" sz="3600" dirty="0" smtClean="0"/>
              <a:t>(B) Diffusing lung capacity for carbon monoxide is typically low.</a:t>
            </a:r>
          </a:p>
          <a:p>
            <a:pPr>
              <a:buNone/>
            </a:pPr>
            <a:r>
              <a:rPr lang="en-US" sz="3600" dirty="0" smtClean="0"/>
              <a:t>(C) Neutrophils and macrophages take part in the inflammatory cascade.</a:t>
            </a:r>
          </a:p>
          <a:p>
            <a:pPr>
              <a:buNone/>
            </a:pPr>
            <a:r>
              <a:rPr lang="en-US" sz="3600" dirty="0" smtClean="0"/>
              <a:t>(D) Emphysema is a constant feature.</a:t>
            </a:r>
          </a:p>
          <a:p>
            <a:pPr>
              <a:buNone/>
            </a:pPr>
            <a:r>
              <a:rPr lang="en-US" sz="3600" dirty="0" smtClean="0"/>
              <a:t>(E) None of the above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4. . Which of the following is clinical feature of bronchial asthma?</a:t>
            </a:r>
          </a:p>
          <a:p>
            <a:pPr>
              <a:buNone/>
            </a:pPr>
            <a:r>
              <a:rPr lang="en-US" sz="3600" dirty="0" smtClean="0"/>
              <a:t>(A) Flattening of the diaphragm.</a:t>
            </a:r>
          </a:p>
          <a:p>
            <a:pPr>
              <a:buNone/>
            </a:pPr>
            <a:r>
              <a:rPr lang="en-US" sz="3600" dirty="0" smtClean="0"/>
              <a:t>(B) Increased </a:t>
            </a:r>
            <a:r>
              <a:rPr lang="en-US" sz="3600" dirty="0" err="1" smtClean="0"/>
              <a:t>retrosternal</a:t>
            </a:r>
            <a:r>
              <a:rPr lang="en-US" sz="3600" dirty="0" smtClean="0"/>
              <a:t> space on the chest X-ray.</a:t>
            </a:r>
          </a:p>
          <a:p>
            <a:pPr>
              <a:buNone/>
            </a:pPr>
            <a:r>
              <a:rPr lang="en-US" sz="3600" dirty="0" smtClean="0"/>
              <a:t>(C) Exhaled nitric oxide greater than 16 parts per billion.</a:t>
            </a:r>
          </a:p>
          <a:p>
            <a:pPr>
              <a:buNone/>
            </a:pPr>
            <a:r>
              <a:rPr lang="en-US" sz="3600" dirty="0" smtClean="0"/>
              <a:t>(D) Lung hyperinflation.</a:t>
            </a:r>
          </a:p>
          <a:p>
            <a:pPr>
              <a:buNone/>
            </a:pPr>
            <a:r>
              <a:rPr lang="en-US" sz="3600" dirty="0" smtClean="0"/>
              <a:t>(E) </a:t>
            </a:r>
            <a:r>
              <a:rPr lang="en-US" sz="3600" dirty="0" err="1" smtClean="0"/>
              <a:t>Bullae</a:t>
            </a:r>
            <a:r>
              <a:rPr lang="en-US" sz="3600" dirty="0" smtClean="0"/>
              <a:t> on chest CT.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 5. Which of the following is a feature of “allergic asthma”?</a:t>
            </a:r>
          </a:p>
          <a:p>
            <a:pPr>
              <a:buNone/>
            </a:pPr>
            <a:r>
              <a:rPr lang="en-US" sz="3600" dirty="0" smtClean="0"/>
              <a:t>(A) The </a:t>
            </a:r>
            <a:r>
              <a:rPr lang="en-US" sz="3600" dirty="0" err="1" smtClean="0"/>
              <a:t>bronchospasm</a:t>
            </a:r>
            <a:r>
              <a:rPr lang="en-US" sz="3600" dirty="0" smtClean="0"/>
              <a:t> is triggered by intrinsic allergens.</a:t>
            </a:r>
          </a:p>
          <a:p>
            <a:pPr>
              <a:buNone/>
            </a:pPr>
            <a:r>
              <a:rPr lang="en-US" sz="3600" dirty="0" smtClean="0"/>
              <a:t>(B) Most children with asthma are atopic and </a:t>
            </a:r>
            <a:r>
              <a:rPr lang="en-US" sz="3600" dirty="0" err="1" smtClean="0"/>
              <a:t>IgG</a:t>
            </a:r>
            <a:r>
              <a:rPr lang="en-US" sz="3600" dirty="0" smtClean="0"/>
              <a:t> </a:t>
            </a:r>
            <a:r>
              <a:rPr lang="en-US" sz="3600" dirty="0" err="1" smtClean="0"/>
              <a:t>sensitisation</a:t>
            </a:r>
            <a:r>
              <a:rPr lang="en-US" sz="3600" dirty="0" smtClean="0"/>
              <a:t> is common.</a:t>
            </a:r>
          </a:p>
          <a:p>
            <a:pPr>
              <a:buNone/>
            </a:pPr>
            <a:r>
              <a:rPr lang="en-US" sz="3600" dirty="0" smtClean="0"/>
              <a:t>(C) Extrinsic asthma is the predominant form of the disease among adults with late onset asthma.</a:t>
            </a:r>
          </a:p>
          <a:p>
            <a:pPr>
              <a:buNone/>
            </a:pPr>
            <a:r>
              <a:rPr lang="en-US" sz="3600" dirty="0" smtClean="0"/>
              <a:t>(D) </a:t>
            </a:r>
            <a:r>
              <a:rPr lang="en-US" sz="3600" dirty="0" err="1" smtClean="0"/>
              <a:t>Sensitisation</a:t>
            </a:r>
            <a:r>
              <a:rPr lang="en-US" sz="3600" dirty="0" smtClean="0"/>
              <a:t> to one or more indoor allergens carries the strongest risk factor for asthma in the population.</a:t>
            </a:r>
          </a:p>
          <a:p>
            <a:pPr>
              <a:buNone/>
            </a:pPr>
            <a:r>
              <a:rPr lang="en-US" sz="3600" dirty="0" smtClean="0"/>
              <a:t>(E) None of the above is correct.</a:t>
            </a:r>
          </a:p>
          <a:p>
            <a:pPr>
              <a:buNone/>
            </a:pPr>
            <a:r>
              <a:rPr lang="en-US" sz="3600" dirty="0" smtClean="0"/>
              <a:t> 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609600"/>
            <a:ext cx="5943600" cy="5334000"/>
          </a:xfrm>
        </p:spPr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GB" dirty="0"/>
              <a:t>			</a:t>
            </a:r>
            <a:endParaRPr lang="en-GB" dirty="0" smtClean="0"/>
          </a:p>
          <a:p>
            <a:pPr lvl="1">
              <a:buFontTx/>
              <a:buNone/>
            </a:pPr>
            <a:endParaRPr lang="en-GB" dirty="0" smtClean="0"/>
          </a:p>
          <a:p>
            <a:pPr lvl="1">
              <a:buFontTx/>
              <a:buNone/>
            </a:pPr>
            <a:r>
              <a:rPr lang="en-GB" sz="2800" dirty="0" smtClean="0"/>
              <a:t>Genetic </a:t>
            </a:r>
            <a:r>
              <a:rPr lang="en-GB" sz="2800" dirty="0"/>
              <a:t>abnormalities which lead to excessive production of allergen-specific antibodies (</a:t>
            </a:r>
            <a:r>
              <a:rPr lang="en-GB" sz="2800" dirty="0" err="1"/>
              <a:t>Ig</a:t>
            </a:r>
            <a:r>
              <a:rPr lang="en-GB" sz="2800" dirty="0"/>
              <a:t> E) is called </a:t>
            </a:r>
            <a:r>
              <a:rPr lang="en-GB" sz="2800" b="1" dirty="0" err="1"/>
              <a:t>atopy</a:t>
            </a:r>
            <a:r>
              <a:rPr lang="en-GB" sz="2800" b="1" dirty="0"/>
              <a:t>  -</a:t>
            </a:r>
            <a:r>
              <a:rPr lang="en-GB" sz="2800" dirty="0"/>
              <a:t> significant factor in asthma genesis in many patients. A lot of cases of </a:t>
            </a:r>
            <a:r>
              <a:rPr lang="en-GB" sz="2800" dirty="0" err="1"/>
              <a:t>atopy</a:t>
            </a:r>
            <a:r>
              <a:rPr lang="en-GB" sz="2800" dirty="0"/>
              <a:t> are inherited, and recent epidemiological studies showed steady increase in number of people with high serum level of  </a:t>
            </a:r>
            <a:r>
              <a:rPr lang="en-GB" sz="2800" dirty="0" err="1"/>
              <a:t>Ig</a:t>
            </a:r>
            <a:r>
              <a:rPr lang="en-GB" sz="2800" dirty="0"/>
              <a:t> E. </a:t>
            </a:r>
          </a:p>
          <a:p>
            <a:pPr>
              <a:buFontTx/>
              <a:buNone/>
            </a:pPr>
            <a:r>
              <a:rPr lang="ru-RU" sz="2800" dirty="0"/>
              <a:t>		</a:t>
            </a:r>
            <a:endParaRPr lang="en-GB" sz="2800" dirty="0"/>
          </a:p>
        </p:txBody>
      </p:sp>
      <p:pic>
        <p:nvPicPr>
          <p:cNvPr id="78850" name="Picture 2" descr="http://img.tebyan.net/big/1384/02/15625215322734201206159152072251324919180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95400"/>
            <a:ext cx="2971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6.characteristic pathological changes in asthma include all except </a:t>
            </a:r>
          </a:p>
          <a:p>
            <a:pPr>
              <a:buNone/>
            </a:pPr>
            <a:r>
              <a:rPr lang="en-US" dirty="0" smtClean="0"/>
              <a:t>     A  inflammatory cell infiltration </a:t>
            </a:r>
          </a:p>
          <a:p>
            <a:pPr>
              <a:buNone/>
            </a:pPr>
            <a:r>
              <a:rPr lang="en-US" dirty="0" smtClean="0"/>
              <a:t>     B edema of the mucosa</a:t>
            </a:r>
          </a:p>
          <a:p>
            <a:pPr>
              <a:buNone/>
            </a:pPr>
            <a:r>
              <a:rPr lang="en-US" dirty="0" smtClean="0"/>
              <a:t>     C hypertrophy of bronchial smooth  muscle </a:t>
            </a:r>
          </a:p>
          <a:p>
            <a:pPr>
              <a:buNone/>
            </a:pPr>
            <a:r>
              <a:rPr lang="de-DE" dirty="0" smtClean="0"/>
              <a:t>     D  alveolar edema </a:t>
            </a:r>
            <a:endParaRPr lang="en-US" dirty="0" smtClean="0"/>
          </a:p>
          <a:p>
            <a:pPr>
              <a:buNone/>
            </a:pPr>
            <a:r>
              <a:rPr lang="de-DE" dirty="0" smtClean="0"/>
              <a:t>     E mucus plugging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Which </a:t>
            </a:r>
            <a:r>
              <a:rPr lang="en-US" dirty="0" smtClean="0"/>
              <a:t>of the following is recommended as the initial and primary therapy in patients with persistent asthma?</a:t>
            </a:r>
          </a:p>
          <a:p>
            <a:pPr>
              <a:buNone/>
            </a:pPr>
            <a:r>
              <a:rPr lang="en-US" dirty="0" smtClean="0"/>
              <a:t>(A) Inhaled </a:t>
            </a:r>
            <a:r>
              <a:rPr lang="en-US" dirty="0" err="1" smtClean="0"/>
              <a:t>salmeterol</a:t>
            </a:r>
            <a:r>
              <a:rPr lang="en-US" dirty="0" smtClean="0"/>
              <a:t> </a:t>
            </a:r>
            <a:r>
              <a:rPr lang="en-US" dirty="0" err="1" smtClean="0"/>
              <a:t>xinafoate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(B) Inhaled </a:t>
            </a:r>
            <a:r>
              <a:rPr lang="en-US" dirty="0" err="1" smtClean="0"/>
              <a:t>ipratropium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(C) </a:t>
            </a:r>
            <a:r>
              <a:rPr lang="en-US" dirty="0" smtClean="0"/>
              <a:t>Inhaled </a:t>
            </a:r>
            <a:r>
              <a:rPr lang="en-US" dirty="0" err="1" smtClean="0"/>
              <a:t>formeterol</a:t>
            </a:r>
            <a:r>
              <a:rPr lang="en-US" dirty="0" smtClean="0"/>
              <a:t> </a:t>
            </a:r>
            <a:r>
              <a:rPr lang="en-US" dirty="0" err="1" smtClean="0"/>
              <a:t>fumarate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(D) </a:t>
            </a:r>
            <a:r>
              <a:rPr lang="en-US" dirty="0" smtClean="0"/>
              <a:t>Inhaled corticosteroids.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2: </a:t>
            </a:r>
            <a:r>
              <a:rPr lang="en-US" dirty="0" smtClean="0"/>
              <a:t>What device is used with inhalers to maximize the amount medication delivered to the lungs?</a:t>
            </a:r>
          </a:p>
          <a:p>
            <a:pPr fontAlgn="base">
              <a:buNone/>
            </a:pPr>
            <a:r>
              <a:rPr lang="en-US" dirty="0" smtClean="0"/>
              <a:t>A. Stretcher</a:t>
            </a:r>
          </a:p>
          <a:p>
            <a:pPr fontAlgn="base">
              <a:buNone/>
            </a:pPr>
            <a:r>
              <a:rPr lang="en-US" dirty="0" smtClean="0"/>
              <a:t>B. Spacer</a:t>
            </a:r>
          </a:p>
          <a:p>
            <a:pPr fontAlgn="base">
              <a:buNone/>
            </a:pPr>
            <a:r>
              <a:rPr lang="en-US" dirty="0" smtClean="0"/>
              <a:t>C. </a:t>
            </a:r>
            <a:r>
              <a:rPr lang="en-US" dirty="0" err="1" smtClean="0"/>
              <a:t>Enducer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D. Shunt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Salbutamol</a:t>
            </a:r>
            <a:r>
              <a:rPr lang="en-US" dirty="0" smtClean="0"/>
              <a:t> is a/an:</a:t>
            </a:r>
          </a:p>
          <a:p>
            <a:pPr fontAlgn="base">
              <a:buNone/>
            </a:pPr>
            <a:r>
              <a:rPr lang="en-US" dirty="0" smtClean="0"/>
              <a:t>A. Beta 2 agonist</a:t>
            </a:r>
          </a:p>
          <a:p>
            <a:pPr fontAlgn="base">
              <a:buNone/>
            </a:pPr>
            <a:r>
              <a:rPr lang="en-US" dirty="0" smtClean="0"/>
              <a:t>B. Beta 2 antagonist</a:t>
            </a:r>
          </a:p>
          <a:p>
            <a:pPr fontAlgn="base">
              <a:buNone/>
            </a:pPr>
            <a:r>
              <a:rPr lang="en-US" dirty="0" smtClean="0"/>
              <a:t>C. Corticosteroid</a:t>
            </a:r>
          </a:p>
          <a:p>
            <a:pPr fontAlgn="base">
              <a:buNone/>
            </a:pPr>
            <a:r>
              <a:rPr lang="en-US" dirty="0" smtClean="0"/>
              <a:t>D. </a:t>
            </a:r>
            <a:r>
              <a:rPr lang="en-US" dirty="0" err="1" smtClean="0"/>
              <a:t>Leukotreine</a:t>
            </a:r>
            <a:r>
              <a:rPr lang="en-US" dirty="0" smtClean="0"/>
              <a:t> receptor antagonist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4. ______ </a:t>
            </a:r>
            <a:r>
              <a:rPr lang="en-US" dirty="0" smtClean="0"/>
              <a:t>is a </a:t>
            </a:r>
            <a:r>
              <a:rPr lang="en-US" dirty="0" err="1" smtClean="0"/>
              <a:t>recognised</a:t>
            </a:r>
            <a:r>
              <a:rPr lang="en-US" dirty="0" smtClean="0"/>
              <a:t> complication of long term corticosteroid therapy</a:t>
            </a:r>
          </a:p>
          <a:p>
            <a:pPr fontAlgn="base">
              <a:buNone/>
            </a:pPr>
            <a:r>
              <a:rPr lang="en-US" dirty="0" smtClean="0"/>
              <a:t>A. Osteoporosis</a:t>
            </a:r>
          </a:p>
          <a:p>
            <a:pPr fontAlgn="base">
              <a:buNone/>
            </a:pPr>
            <a:r>
              <a:rPr lang="en-US" dirty="0" smtClean="0"/>
              <a:t>B. </a:t>
            </a:r>
            <a:r>
              <a:rPr lang="en-US" dirty="0" err="1" smtClean="0"/>
              <a:t>Haemoptysis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C. Asthma</a:t>
            </a:r>
          </a:p>
          <a:p>
            <a:pPr fontAlgn="base">
              <a:buNone/>
            </a:pPr>
            <a:r>
              <a:rPr lang="en-US" dirty="0" smtClean="0"/>
              <a:t>D. Heart disease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5. Which </a:t>
            </a:r>
            <a:r>
              <a:rPr lang="en-US" dirty="0" smtClean="0"/>
              <a:t>of the following drugs is not administered via inhalation</a:t>
            </a:r>
          </a:p>
          <a:p>
            <a:pPr fontAlgn="base">
              <a:buNone/>
            </a:pPr>
            <a:r>
              <a:rPr lang="en-US" dirty="0" smtClean="0"/>
              <a:t>A. </a:t>
            </a:r>
            <a:r>
              <a:rPr lang="en-US" dirty="0" err="1" smtClean="0"/>
              <a:t>Ipratropium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B. </a:t>
            </a:r>
            <a:r>
              <a:rPr lang="en-US" dirty="0" err="1" smtClean="0"/>
              <a:t>Beclomethasone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Prednisolone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D. </a:t>
            </a:r>
            <a:r>
              <a:rPr lang="en-US" dirty="0" err="1" smtClean="0"/>
              <a:t>Salbutamol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Intrinsic Asthma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Nonallergic</a:t>
            </a:r>
            <a:r>
              <a:rPr lang="en-US" sz="3200" dirty="0" smtClean="0"/>
              <a:t> or </a:t>
            </a:r>
            <a:r>
              <a:rPr lang="en-US" sz="3200" dirty="0" err="1" smtClean="0"/>
              <a:t>Nonatopic</a:t>
            </a:r>
            <a:r>
              <a:rPr lang="en-US" sz="3200" dirty="0" smtClean="0"/>
              <a:t> Asthma)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600200" y="1524000"/>
            <a:ext cx="4724400" cy="4572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Infections</a:t>
            </a:r>
          </a:p>
          <a:p>
            <a:pPr eaLnBrk="1" hangingPunct="1">
              <a:defRPr/>
            </a:pPr>
            <a:r>
              <a:rPr lang="en-US" dirty="0" smtClean="0"/>
              <a:t>Exercise and cold air</a:t>
            </a:r>
          </a:p>
          <a:p>
            <a:pPr eaLnBrk="1" hangingPunct="1">
              <a:defRPr/>
            </a:pPr>
            <a:r>
              <a:rPr lang="en-US" dirty="0" smtClean="0"/>
              <a:t>Industrial pollutants or occupational exposure</a:t>
            </a:r>
          </a:p>
          <a:p>
            <a:pPr eaLnBrk="1" hangingPunct="1">
              <a:defRPr/>
            </a:pPr>
            <a:r>
              <a:rPr lang="en-US" dirty="0" smtClean="0"/>
              <a:t>Drugs, food additives, and food preservatives</a:t>
            </a:r>
          </a:p>
          <a:p>
            <a:pPr eaLnBrk="1" hangingPunct="1">
              <a:defRPr/>
            </a:pPr>
            <a:r>
              <a:rPr lang="en-US" dirty="0" err="1" smtClean="0"/>
              <a:t>Gastroesophageal</a:t>
            </a:r>
            <a:r>
              <a:rPr lang="en-US" dirty="0" smtClean="0"/>
              <a:t> reflux</a:t>
            </a:r>
          </a:p>
          <a:p>
            <a:pPr eaLnBrk="1" hangingPunct="1">
              <a:defRPr/>
            </a:pPr>
            <a:r>
              <a:rPr lang="en-US" dirty="0" smtClean="0"/>
              <a:t>Sleep (nocturnal asthma)</a:t>
            </a:r>
          </a:p>
          <a:p>
            <a:pPr eaLnBrk="1" hangingPunct="1">
              <a:defRPr/>
            </a:pPr>
            <a:r>
              <a:rPr lang="en-US" dirty="0" smtClean="0"/>
              <a:t>Emotional stress</a:t>
            </a:r>
          </a:p>
          <a:p>
            <a:pPr eaLnBrk="1" hangingPunct="1">
              <a:defRPr/>
            </a:pPr>
            <a:r>
              <a:rPr lang="en-US" dirty="0" smtClean="0"/>
              <a:t>Premenstrual asthma</a:t>
            </a:r>
          </a:p>
        </p:txBody>
      </p:sp>
      <p:sp>
        <p:nvSpPr>
          <p:cNvPr id="43010" name="AutoShape 2" descr="http://t0.gstatic.com/images?q=tbn:ANd9GcT3tDvoPVmqb5S6tekZ6dpjl-LO0hUMzb927n2LRq9TwAPYVU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 descr="http://t3.gstatic.com/images?q=tbn:ANd9GcTtDIeO_-VUqx9P4MWxnJA5GWURVI3NmZEKidEyn3G5QkjsrgT9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0"/>
            <a:ext cx="2971800" cy="2133600"/>
          </a:xfrm>
          <a:prstGeom prst="rect">
            <a:avLst/>
          </a:prstGeom>
          <a:noFill/>
        </p:spPr>
      </p:pic>
      <p:pic>
        <p:nvPicPr>
          <p:cNvPr id="43018" name="Picture 10" descr="http://t3.gstatic.com/images?q=tbn:ANd9GcRNVQbTBxWt7gKWhP2N5Ng8DDewbomO5tP6TWvjIB8nmGyNeG0g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1981200" cy="23050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0"/>
            <a:ext cx="4267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Pathophysiology</a:t>
            </a: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838200"/>
            <a:ext cx="5105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3810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                Trigger </a:t>
            </a:r>
            <a:r>
              <a:rPr lang="en-US" sz="2800" dirty="0"/>
              <a:t>Factor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7526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                     </a:t>
            </a:r>
            <a:r>
              <a:rPr lang="en-US" sz="2800" dirty="0" smtClean="0"/>
              <a:t>Mast </a:t>
            </a:r>
            <a:r>
              <a:rPr lang="en-US" sz="2800" dirty="0"/>
              <a:t>cell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3200400"/>
            <a:ext cx="388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Mediators : </a:t>
            </a:r>
            <a:r>
              <a:rPr lang="en-US" sz="2000" dirty="0" err="1"/>
              <a:t>histamine,prostaglandin,leukotrienes</a:t>
            </a:r>
            <a:r>
              <a:rPr lang="en-US" sz="2000" dirty="0" smtClean="0"/>
              <a:t>,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as </a:t>
            </a:r>
            <a:r>
              <a:rPr lang="en-US" sz="2000" dirty="0"/>
              <a:t>well as cytokines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47244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Sustained Inflammatory response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60198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Contraction of airway smooth muscles (</a:t>
            </a:r>
            <a:r>
              <a:rPr lang="en-US" sz="2400" dirty="0" err="1"/>
              <a:t>Bronchoconstriction</a:t>
            </a:r>
            <a:endParaRPr lang="en-US" sz="2400" dirty="0"/>
          </a:p>
        </p:txBody>
      </p:sp>
      <p:sp>
        <p:nvSpPr>
          <p:cNvPr id="15" name="Down Arrow 14"/>
          <p:cNvSpPr/>
          <p:nvPr/>
        </p:nvSpPr>
        <p:spPr>
          <a:xfrm>
            <a:off x="1981200" y="1219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905000" y="2667000"/>
            <a:ext cx="484632" cy="457200"/>
          </a:xfrm>
          <a:prstGeom prst="downArrow">
            <a:avLst>
              <a:gd name="adj1" fmla="val 385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81200" y="4267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905000" y="5562600"/>
            <a:ext cx="484632" cy="457200"/>
          </a:xfrm>
          <a:prstGeom prst="downArrow">
            <a:avLst>
              <a:gd name="adj1" fmla="val 442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 descr="http://www.healthyoncare.com/wp-content/uploads/2012/12/Asthma-Facts-and-Fig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Some allergens which may cause asthma</a:t>
            </a:r>
            <a:endParaRPr lang="ru-RU" b="1"/>
          </a:p>
        </p:txBody>
      </p:sp>
      <p:pic>
        <p:nvPicPr>
          <p:cNvPr id="40965" name="Picture 5" descr="HH0166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1447800" cy="1119188"/>
          </a:xfrm>
          <a:prstGeom prst="rect">
            <a:avLst/>
          </a:prstGeom>
          <a:noFill/>
        </p:spPr>
      </p:pic>
      <p:pic>
        <p:nvPicPr>
          <p:cNvPr id="40966" name="Picture 6" descr="PE026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057400"/>
            <a:ext cx="1203325" cy="1357313"/>
          </a:xfrm>
          <a:prstGeom prst="rect">
            <a:avLst/>
          </a:prstGeom>
          <a:noFill/>
        </p:spPr>
      </p:pic>
      <p:pic>
        <p:nvPicPr>
          <p:cNvPr id="40968" name="Picture 8" descr="HM0016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800600"/>
            <a:ext cx="1143000" cy="808038"/>
          </a:xfrm>
          <a:prstGeom prst="rect">
            <a:avLst/>
          </a:prstGeom>
          <a:noFill/>
        </p:spPr>
      </p:pic>
      <p:pic>
        <p:nvPicPr>
          <p:cNvPr id="40969" name="Picture 9" descr="BD08911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505200"/>
            <a:ext cx="1371600" cy="1290638"/>
          </a:xfrm>
          <a:prstGeom prst="rect">
            <a:avLst/>
          </a:prstGeom>
          <a:noFill/>
        </p:spPr>
      </p:pic>
      <p:pic>
        <p:nvPicPr>
          <p:cNvPr id="40970" name="Picture 10" descr="NA01441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2057400"/>
            <a:ext cx="1089025" cy="1228725"/>
          </a:xfrm>
          <a:prstGeom prst="rect">
            <a:avLst/>
          </a:prstGeom>
          <a:noFill/>
        </p:spPr>
      </p:pic>
      <p:pic>
        <p:nvPicPr>
          <p:cNvPr id="40971" name="Picture 11" descr="BS0055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419600"/>
            <a:ext cx="1676400" cy="1244600"/>
          </a:xfrm>
          <a:prstGeom prst="rect">
            <a:avLst/>
          </a:prstGeom>
          <a:noFill/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28600" y="1676400"/>
            <a:ext cx="381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H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ouse-dust mites which live in carpets, mattresses and upholstered furniture</a:t>
            </a:r>
            <a:r>
              <a:rPr lang="ru-RU" i="0"/>
              <a:t> 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715000" y="1524000"/>
            <a:ext cx="3048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S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pittle, excrements,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hair and fur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of domestic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animals</a:t>
            </a:r>
            <a:r>
              <a:rPr lang="ru-RU" i="0"/>
              <a:t> 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733800" y="3352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P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lant pollen</a:t>
            </a:r>
            <a:r>
              <a:rPr lang="ru-RU" i="0">
                <a:cs typeface="Times New Roman" pitchFamily="18" charset="0"/>
              </a:rPr>
              <a:t> 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505200" y="4648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i="0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505200" y="4419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i="0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3124200" y="4419600"/>
            <a:ext cx="281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0">
                <a:latin typeface="Tahoma" pitchFamily="34" charset="0"/>
                <a:cs typeface="Times New Roman" pitchFamily="18" charset="0"/>
              </a:rPr>
              <a:t>Pharmacological 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a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gents (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enzymes, antibiotics, vaccines, serums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)</a:t>
            </a:r>
            <a:r>
              <a:rPr lang="ru-RU" i="0"/>
              <a:t> 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6019800" y="4343400"/>
            <a:ext cx="2971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0">
                <a:cs typeface="Times New Roman" pitchFamily="18" charset="0"/>
              </a:rPr>
              <a:t>	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F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ood 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components (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stabilizers, genetically modified products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)</a:t>
            </a:r>
            <a:r>
              <a:rPr lang="ru-RU" i="0"/>
              <a:t> 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28600" y="4267200"/>
            <a:ext cx="129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D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ust of book depo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-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sitories</a:t>
            </a:r>
            <a:r>
              <a:rPr lang="ru-RU" i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40981" name="Object 21"/>
          <p:cNvGraphicFramePr>
            <a:graphicFrameLocks noChangeAspect="1"/>
          </p:cNvGraphicFramePr>
          <p:nvPr/>
        </p:nvGraphicFramePr>
        <p:xfrm>
          <a:off x="1752600" y="2895600"/>
          <a:ext cx="771525" cy="769938"/>
        </p:xfrm>
        <a:graphic>
          <a:graphicData uri="http://schemas.openxmlformats.org/presentationml/2006/ole">
            <p:oleObj spid="_x0000_s65538" name="Image" r:id="rId9" imgW="914400" imgH="914400" progId="">
              <p:embed/>
            </p:oleObj>
          </a:graphicData>
        </a:graphic>
      </p:graphicFrame>
      <p:graphicFrame>
        <p:nvGraphicFramePr>
          <p:cNvPr id="40984" name="Object 24"/>
          <p:cNvGraphicFramePr>
            <a:graphicFrameLocks noChangeAspect="1"/>
          </p:cNvGraphicFramePr>
          <p:nvPr/>
        </p:nvGraphicFramePr>
        <p:xfrm>
          <a:off x="4138613" y="4306888"/>
          <a:ext cx="9525" cy="923925"/>
        </p:xfrm>
        <a:graphic>
          <a:graphicData uri="http://schemas.openxmlformats.org/presentationml/2006/ole">
            <p:oleObj spid="_x0000_s65539" name="Image" r:id="rId10" imgW="0" imgH="914400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ADA9-D8C4-4504-8B0D-C83ABDBA6625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219200" y="1143000"/>
            <a:ext cx="64770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3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1066800"/>
            <a:ext cx="8534400" cy="5711825"/>
            <a:chOff x="240" y="672"/>
            <a:chExt cx="5376" cy="3598"/>
          </a:xfrm>
        </p:grpSpPr>
        <p:pic>
          <p:nvPicPr>
            <p:cNvPr id="158727" name="Picture 7" descr="barnes 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672"/>
              <a:ext cx="5376" cy="35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8728" name="Text Box 8"/>
            <p:cNvSpPr txBox="1">
              <a:spLocks noChangeArrowheads="1"/>
            </p:cNvSpPr>
            <p:nvPr/>
          </p:nvSpPr>
          <p:spPr bwMode="auto">
            <a:xfrm>
              <a:off x="4176" y="4128"/>
              <a:ext cx="1344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Source:  Peter J. Barnes, MD</a:t>
              </a:r>
            </a:p>
          </p:txBody>
        </p:sp>
      </p:grp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3058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800">
                <a:solidFill>
                  <a:srgbClr val="FFFF00"/>
                </a:solidFill>
                <a:latin typeface="Tahoma" pitchFamily="34" charset="0"/>
              </a:rPr>
              <a:t>Mechanisms:  Asthma Inflammation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807</TotalTime>
  <Words>1884</Words>
  <Application>Microsoft Office PowerPoint</Application>
  <PresentationFormat>On-screen Show (4:3)</PresentationFormat>
  <Paragraphs>393</Paragraphs>
  <Slides>55</Slides>
  <Notes>2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Equity</vt:lpstr>
      <vt:lpstr>Scanned Photo</vt:lpstr>
      <vt:lpstr>Image</vt:lpstr>
      <vt:lpstr>Photo Editor Photo</vt:lpstr>
      <vt:lpstr>Slide 1</vt:lpstr>
      <vt:lpstr>Slide 2</vt:lpstr>
      <vt:lpstr>Defining  Asthma</vt:lpstr>
      <vt:lpstr>Etiology</vt:lpstr>
      <vt:lpstr>Slide 5</vt:lpstr>
      <vt:lpstr>Intrinsic Asthma (Nonallergic or Nonatopic Asthma)</vt:lpstr>
      <vt:lpstr>Pathophysiology</vt:lpstr>
      <vt:lpstr>Some allergens which may cause asthma</vt:lpstr>
      <vt:lpstr>Slide 9</vt:lpstr>
      <vt:lpstr>Pathophysiology (Cont.)</vt:lpstr>
      <vt:lpstr>Slide 11</vt:lpstr>
      <vt:lpstr>Slide 12</vt:lpstr>
      <vt:lpstr>How To Diagnose Bronchial Asthma ?</vt:lpstr>
      <vt:lpstr>Investigations : </vt:lpstr>
      <vt:lpstr>Lung function assessment</vt:lpstr>
      <vt:lpstr>Slide 16</vt:lpstr>
      <vt:lpstr>Slide 17</vt:lpstr>
      <vt:lpstr> 4.Radiologic Findings</vt:lpstr>
      <vt:lpstr>Slide 19</vt:lpstr>
      <vt:lpstr>Questions to Consider in the Diagnosis of Asthma</vt:lpstr>
      <vt:lpstr>Classify Asthma Severity</vt:lpstr>
      <vt:lpstr>Exercise-Induced Asthma</vt:lpstr>
      <vt:lpstr>Diagnostic Challenges</vt:lpstr>
      <vt:lpstr>Differential diagnosis</vt:lpstr>
      <vt:lpstr>Treatment Goals</vt:lpstr>
      <vt:lpstr>Drug therapy</vt:lpstr>
      <vt:lpstr>Slide 27</vt:lpstr>
      <vt:lpstr>Slide 28</vt:lpstr>
      <vt:lpstr>Bronchodilators</vt:lpstr>
      <vt:lpstr>Slide 30</vt:lpstr>
      <vt:lpstr>Slide 31</vt:lpstr>
      <vt:lpstr>Slide 32</vt:lpstr>
      <vt:lpstr>Slide 33</vt:lpstr>
      <vt:lpstr>Relievers</vt:lpstr>
      <vt:lpstr>Stepwise Approach</vt:lpstr>
      <vt:lpstr>Slide 36</vt:lpstr>
      <vt:lpstr>Acute Severe Asthma</vt:lpstr>
      <vt:lpstr>Immediate management:  </vt:lpstr>
      <vt:lpstr>Factors Affecting Compliance</vt:lpstr>
      <vt:lpstr>Refractory Asthma </vt:lpstr>
      <vt:lpstr>    Newer treatment modalities </vt:lpstr>
      <vt:lpstr>Slide 42</vt:lpstr>
      <vt:lpstr>      Evidence based medicine</vt:lpstr>
      <vt:lpstr>EFFECTIVENESS AND SAFETY OF BRONCHIAL THERMOPLASTY IN THE TREATMENT OF SEVERE ASTHMA: A MULTICENTER, RANDOMIZED, DOUBLE-BLIND, SHAM-CONTROLLED CLINICAL TRIAL. AM J RESPIR CRIT CARE MED 181:116–124. </vt:lpstr>
      <vt:lpstr>Prognosis</vt:lpstr>
      <vt:lpstr>Prophylaxis</vt:lpstr>
      <vt:lpstr>Slide 47</vt:lpstr>
      <vt:lpstr>                MCQ </vt:lpstr>
      <vt:lpstr>Slide 49</vt:lpstr>
      <vt:lpstr>Slide 50</vt:lpstr>
      <vt:lpstr>MCQ:</vt:lpstr>
      <vt:lpstr>Slide 52</vt:lpstr>
      <vt:lpstr>Slide 53</vt:lpstr>
      <vt:lpstr>Slide 54</vt:lpstr>
      <vt:lpstr>Slide 55</vt:lpstr>
    </vt:vector>
  </TitlesOfParts>
  <Company>dhiraj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Bronchial Asthma</dc:title>
  <dc:creator>tbchestopd</dc:creator>
  <cp:lastModifiedBy>admin</cp:lastModifiedBy>
  <cp:revision>80</cp:revision>
  <dcterms:created xsi:type="dcterms:W3CDTF">2013-04-16T05:25:59Z</dcterms:created>
  <dcterms:modified xsi:type="dcterms:W3CDTF">2015-02-16T06:16:31Z</dcterms:modified>
</cp:coreProperties>
</file>