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9" r:id="rId3"/>
    <p:sldId id="260" r:id="rId4"/>
    <p:sldId id="350" r:id="rId5"/>
    <p:sldId id="261" r:id="rId6"/>
    <p:sldId id="270" r:id="rId7"/>
    <p:sldId id="271" r:id="rId8"/>
    <p:sldId id="281" r:id="rId9"/>
    <p:sldId id="283" r:id="rId10"/>
    <p:sldId id="284" r:id="rId11"/>
    <p:sldId id="290" r:id="rId12"/>
    <p:sldId id="285" r:id="rId13"/>
    <p:sldId id="286" r:id="rId14"/>
    <p:sldId id="292" r:id="rId15"/>
    <p:sldId id="287" r:id="rId16"/>
    <p:sldId id="274" r:id="rId17"/>
    <p:sldId id="275" r:id="rId18"/>
    <p:sldId id="293" r:id="rId19"/>
    <p:sldId id="277" r:id="rId20"/>
    <p:sldId id="278" r:id="rId21"/>
    <p:sldId id="279" r:id="rId22"/>
    <p:sldId id="280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47" r:id="rId51"/>
    <p:sldId id="348" r:id="rId52"/>
    <p:sldId id="349" r:id="rId53"/>
    <p:sldId id="343" r:id="rId54"/>
    <p:sldId id="344" r:id="rId55"/>
    <p:sldId id="345" r:id="rId56"/>
    <p:sldId id="34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144C3-A3EB-49C3-ADD3-9C439F025DC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279F14DB-CFB4-434D-89A2-A77E156626E2}">
      <dgm:prSet phldrT="[Text]"/>
      <dgm:spPr/>
      <dgm:t>
        <a:bodyPr/>
        <a:lstStyle/>
        <a:p>
          <a:r>
            <a:rPr lang="en-US" dirty="0" smtClean="0"/>
            <a:t>SOUNDENERGY</a:t>
          </a:r>
          <a:endParaRPr lang="en-US" dirty="0"/>
        </a:p>
      </dgm:t>
    </dgm:pt>
    <dgm:pt modelId="{1DEB5354-5934-44AC-99B5-1CF919CA57EC}" type="parTrans" cxnId="{23F0F880-79F0-4E4A-A13A-1C6D67B3A159}">
      <dgm:prSet/>
      <dgm:spPr/>
      <dgm:t>
        <a:bodyPr/>
        <a:lstStyle/>
        <a:p>
          <a:endParaRPr lang="en-US"/>
        </a:p>
      </dgm:t>
    </dgm:pt>
    <dgm:pt modelId="{8D46406C-11B8-4F05-8BA4-DFDB13105902}" type="sibTrans" cxnId="{23F0F880-79F0-4E4A-A13A-1C6D67B3A159}">
      <dgm:prSet/>
      <dgm:spPr/>
      <dgm:t>
        <a:bodyPr/>
        <a:lstStyle/>
        <a:p>
          <a:endParaRPr lang="en-US"/>
        </a:p>
      </dgm:t>
    </dgm:pt>
    <dgm:pt modelId="{4C0A0517-3ABA-4D26-B63C-23421B76DF17}">
      <dgm:prSet phldrT="[Text]"/>
      <dgm:spPr/>
      <dgm:t>
        <a:bodyPr/>
        <a:lstStyle/>
        <a:p>
          <a:r>
            <a:rPr lang="en-US" dirty="0" smtClean="0"/>
            <a:t>MECHANICAL ENERGY</a:t>
          </a:r>
          <a:endParaRPr lang="en-US" dirty="0"/>
        </a:p>
      </dgm:t>
    </dgm:pt>
    <dgm:pt modelId="{AF460B1C-7900-4FD3-BF7B-DCE8D2ACD391}" type="parTrans" cxnId="{DD6CA756-744E-4123-B53B-7EED7BFEC9E0}">
      <dgm:prSet/>
      <dgm:spPr/>
      <dgm:t>
        <a:bodyPr/>
        <a:lstStyle/>
        <a:p>
          <a:endParaRPr lang="en-US"/>
        </a:p>
      </dgm:t>
    </dgm:pt>
    <dgm:pt modelId="{E67161ED-4EAB-4407-A6C1-49807899B872}" type="sibTrans" cxnId="{DD6CA756-744E-4123-B53B-7EED7BFEC9E0}">
      <dgm:prSet/>
      <dgm:spPr/>
      <dgm:t>
        <a:bodyPr/>
        <a:lstStyle/>
        <a:p>
          <a:endParaRPr lang="en-US"/>
        </a:p>
      </dgm:t>
    </dgm:pt>
    <dgm:pt modelId="{199F7CAB-1B8A-409F-9838-661D4662EF6D}">
      <dgm:prSet phldrT="[Text]"/>
      <dgm:spPr/>
      <dgm:t>
        <a:bodyPr/>
        <a:lstStyle/>
        <a:p>
          <a:r>
            <a:rPr lang="en-US" dirty="0" smtClean="0"/>
            <a:t>ELECTRICAL ENERGY</a:t>
          </a:r>
          <a:endParaRPr lang="en-US" dirty="0"/>
        </a:p>
      </dgm:t>
    </dgm:pt>
    <dgm:pt modelId="{7FB5837F-D07D-484D-82B5-0120191B9721}" type="parTrans" cxnId="{EBEB68F9-5976-4F1F-9B5E-BE66390AD390}">
      <dgm:prSet/>
      <dgm:spPr/>
      <dgm:t>
        <a:bodyPr/>
        <a:lstStyle/>
        <a:p>
          <a:endParaRPr lang="en-US"/>
        </a:p>
      </dgm:t>
    </dgm:pt>
    <dgm:pt modelId="{EFC874D6-E762-4C21-8AD9-355F8CBA9D5A}" type="sibTrans" cxnId="{EBEB68F9-5976-4F1F-9B5E-BE66390AD390}">
      <dgm:prSet/>
      <dgm:spPr/>
      <dgm:t>
        <a:bodyPr/>
        <a:lstStyle/>
        <a:p>
          <a:endParaRPr lang="en-US"/>
        </a:p>
      </dgm:t>
    </dgm:pt>
    <dgm:pt modelId="{AF298FD4-62FC-44FA-B7CB-D282D9F5A8FA}" type="pres">
      <dgm:prSet presAssocID="{3C2144C3-A3EB-49C3-ADD3-9C439F025DC4}" presName="CompostProcess" presStyleCnt="0">
        <dgm:presLayoutVars>
          <dgm:dir/>
          <dgm:resizeHandles val="exact"/>
        </dgm:presLayoutVars>
      </dgm:prSet>
      <dgm:spPr/>
    </dgm:pt>
    <dgm:pt modelId="{4CE831AB-85AF-436E-8CB7-2CC99451BBAE}" type="pres">
      <dgm:prSet presAssocID="{3C2144C3-A3EB-49C3-ADD3-9C439F025DC4}" presName="arrow" presStyleLbl="bgShp" presStyleIdx="0" presStyleCnt="1"/>
      <dgm:spPr/>
    </dgm:pt>
    <dgm:pt modelId="{4B4426C2-C806-40DE-95D1-4B63D0972B77}" type="pres">
      <dgm:prSet presAssocID="{3C2144C3-A3EB-49C3-ADD3-9C439F025DC4}" presName="linearProcess" presStyleCnt="0"/>
      <dgm:spPr/>
    </dgm:pt>
    <dgm:pt modelId="{224AFC40-4A6A-4B4D-A4F2-3E1C9542E02E}" type="pres">
      <dgm:prSet presAssocID="{279F14DB-CFB4-434D-89A2-A77E156626E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491B5-8E89-4689-8EE9-5721F92A9FD7}" type="pres">
      <dgm:prSet presAssocID="{8D46406C-11B8-4F05-8BA4-DFDB13105902}" presName="sibTrans" presStyleCnt="0"/>
      <dgm:spPr/>
    </dgm:pt>
    <dgm:pt modelId="{67C6D6D8-CD7E-43EF-AA94-1A9D09D7C010}" type="pres">
      <dgm:prSet presAssocID="{4C0A0517-3ABA-4D26-B63C-23421B76DF1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34DBF-EC74-46DC-A73D-A642847B2504}" type="pres">
      <dgm:prSet presAssocID="{E67161ED-4EAB-4407-A6C1-49807899B872}" presName="sibTrans" presStyleCnt="0"/>
      <dgm:spPr/>
    </dgm:pt>
    <dgm:pt modelId="{4B505F5E-D0DA-457C-8819-4C667A354EDC}" type="pres">
      <dgm:prSet presAssocID="{199F7CAB-1B8A-409F-9838-661D4662EF6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035CA7-7103-42FD-BC50-2E34B1016F09}" type="presOf" srcId="{3C2144C3-A3EB-49C3-ADD3-9C439F025DC4}" destId="{AF298FD4-62FC-44FA-B7CB-D282D9F5A8FA}" srcOrd="0" destOrd="0" presId="urn:microsoft.com/office/officeart/2005/8/layout/hProcess9"/>
    <dgm:cxn modelId="{5CAE1F78-DCB0-4557-8DDD-DFA0C0F4050E}" type="presOf" srcId="{4C0A0517-3ABA-4D26-B63C-23421B76DF17}" destId="{67C6D6D8-CD7E-43EF-AA94-1A9D09D7C010}" srcOrd="0" destOrd="0" presId="urn:microsoft.com/office/officeart/2005/8/layout/hProcess9"/>
    <dgm:cxn modelId="{EBEB68F9-5976-4F1F-9B5E-BE66390AD390}" srcId="{3C2144C3-A3EB-49C3-ADD3-9C439F025DC4}" destId="{199F7CAB-1B8A-409F-9838-661D4662EF6D}" srcOrd="2" destOrd="0" parTransId="{7FB5837F-D07D-484D-82B5-0120191B9721}" sibTransId="{EFC874D6-E762-4C21-8AD9-355F8CBA9D5A}"/>
    <dgm:cxn modelId="{3CDE402F-7A69-4C45-8742-2484A5972908}" type="presOf" srcId="{199F7CAB-1B8A-409F-9838-661D4662EF6D}" destId="{4B505F5E-D0DA-457C-8819-4C667A354EDC}" srcOrd="0" destOrd="0" presId="urn:microsoft.com/office/officeart/2005/8/layout/hProcess9"/>
    <dgm:cxn modelId="{D0D1AA94-6EBB-4BCC-A3B5-F10E835C60F8}" type="presOf" srcId="{279F14DB-CFB4-434D-89A2-A77E156626E2}" destId="{224AFC40-4A6A-4B4D-A4F2-3E1C9542E02E}" srcOrd="0" destOrd="0" presId="urn:microsoft.com/office/officeart/2005/8/layout/hProcess9"/>
    <dgm:cxn modelId="{DD6CA756-744E-4123-B53B-7EED7BFEC9E0}" srcId="{3C2144C3-A3EB-49C3-ADD3-9C439F025DC4}" destId="{4C0A0517-3ABA-4D26-B63C-23421B76DF17}" srcOrd="1" destOrd="0" parTransId="{AF460B1C-7900-4FD3-BF7B-DCE8D2ACD391}" sibTransId="{E67161ED-4EAB-4407-A6C1-49807899B872}"/>
    <dgm:cxn modelId="{23F0F880-79F0-4E4A-A13A-1C6D67B3A159}" srcId="{3C2144C3-A3EB-49C3-ADD3-9C439F025DC4}" destId="{279F14DB-CFB4-434D-89A2-A77E156626E2}" srcOrd="0" destOrd="0" parTransId="{1DEB5354-5934-44AC-99B5-1CF919CA57EC}" sibTransId="{8D46406C-11B8-4F05-8BA4-DFDB13105902}"/>
    <dgm:cxn modelId="{F712F1B4-9055-4A44-93BC-E111BF334D41}" type="presParOf" srcId="{AF298FD4-62FC-44FA-B7CB-D282D9F5A8FA}" destId="{4CE831AB-85AF-436E-8CB7-2CC99451BBAE}" srcOrd="0" destOrd="0" presId="urn:microsoft.com/office/officeart/2005/8/layout/hProcess9"/>
    <dgm:cxn modelId="{A32D0731-3BD8-4C78-B4DD-641C4F6AF50D}" type="presParOf" srcId="{AF298FD4-62FC-44FA-B7CB-D282D9F5A8FA}" destId="{4B4426C2-C806-40DE-95D1-4B63D0972B77}" srcOrd="1" destOrd="0" presId="urn:microsoft.com/office/officeart/2005/8/layout/hProcess9"/>
    <dgm:cxn modelId="{41910FE8-C4BE-4183-BF0D-A689B8C7775B}" type="presParOf" srcId="{4B4426C2-C806-40DE-95D1-4B63D0972B77}" destId="{224AFC40-4A6A-4B4D-A4F2-3E1C9542E02E}" srcOrd="0" destOrd="0" presId="urn:microsoft.com/office/officeart/2005/8/layout/hProcess9"/>
    <dgm:cxn modelId="{54507EFC-3E25-4BAC-BADE-1B4252711F4B}" type="presParOf" srcId="{4B4426C2-C806-40DE-95D1-4B63D0972B77}" destId="{5C2491B5-8E89-4689-8EE9-5721F92A9FD7}" srcOrd="1" destOrd="0" presId="urn:microsoft.com/office/officeart/2005/8/layout/hProcess9"/>
    <dgm:cxn modelId="{63040FEB-AD1E-4AF9-B795-FCF46BBD0CA3}" type="presParOf" srcId="{4B4426C2-C806-40DE-95D1-4B63D0972B77}" destId="{67C6D6D8-CD7E-43EF-AA94-1A9D09D7C010}" srcOrd="2" destOrd="0" presId="urn:microsoft.com/office/officeart/2005/8/layout/hProcess9"/>
    <dgm:cxn modelId="{CF3FD481-4C39-4696-BD96-DF845DD0BC6F}" type="presParOf" srcId="{4B4426C2-C806-40DE-95D1-4B63D0972B77}" destId="{76634DBF-EC74-46DC-A73D-A642847B2504}" srcOrd="3" destOrd="0" presId="urn:microsoft.com/office/officeart/2005/8/layout/hProcess9"/>
    <dgm:cxn modelId="{FADFC15F-EDBD-4010-A48C-582E38B29FBE}" type="presParOf" srcId="{4B4426C2-C806-40DE-95D1-4B63D0972B77}" destId="{4B505F5E-D0DA-457C-8819-4C667A354E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1FD94-ACCF-42BA-B551-CE96BD70DEB4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28A04-997C-49FD-9370-5EB5324610A9}">
      <dgm:prSet phldrT="[Text]"/>
      <dgm:spPr/>
      <dgm:t>
        <a:bodyPr/>
        <a:lstStyle/>
        <a:p>
          <a:r>
            <a:rPr lang="en-US" dirty="0" smtClean="0"/>
            <a:t>IMPEDENCE  MATCHING</a:t>
          </a:r>
          <a:endParaRPr lang="en-US" dirty="0"/>
        </a:p>
      </dgm:t>
    </dgm:pt>
    <dgm:pt modelId="{E207EE43-DDB7-4E0C-8530-BC983E29BFF8}" type="parTrans" cxnId="{BDC8BF4E-C1EE-4A15-A980-81672FCC67C5}">
      <dgm:prSet/>
      <dgm:spPr/>
      <dgm:t>
        <a:bodyPr/>
        <a:lstStyle/>
        <a:p>
          <a:endParaRPr lang="en-US"/>
        </a:p>
      </dgm:t>
    </dgm:pt>
    <dgm:pt modelId="{355EDDD5-A852-4ADB-B9BA-276C20B0F4DB}" type="sibTrans" cxnId="{BDC8BF4E-C1EE-4A15-A980-81672FCC67C5}">
      <dgm:prSet/>
      <dgm:spPr/>
      <dgm:t>
        <a:bodyPr/>
        <a:lstStyle/>
        <a:p>
          <a:endParaRPr lang="en-US"/>
        </a:p>
      </dgm:t>
    </dgm:pt>
    <dgm:pt modelId="{29E2B522-C8FA-449B-B5BF-3EB9E983E2B0}">
      <dgm:prSet phldrT="[Text]"/>
      <dgm:spPr/>
      <dgm:t>
        <a:bodyPr/>
        <a:lstStyle/>
        <a:p>
          <a:r>
            <a:rPr lang="en-US" dirty="0" smtClean="0"/>
            <a:t>ATTENUATION</a:t>
          </a:r>
          <a:endParaRPr lang="en-US" dirty="0"/>
        </a:p>
      </dgm:t>
    </dgm:pt>
    <dgm:pt modelId="{0CB2344C-74A1-45A7-BCD8-D39ECFA6089F}" type="parTrans" cxnId="{BED48046-EB43-495F-89A2-EA3A323D878F}">
      <dgm:prSet/>
      <dgm:spPr/>
      <dgm:t>
        <a:bodyPr/>
        <a:lstStyle/>
        <a:p>
          <a:endParaRPr lang="en-US"/>
        </a:p>
      </dgm:t>
    </dgm:pt>
    <dgm:pt modelId="{92178246-BF8D-4FF2-BBDA-3B731351DEFD}" type="sibTrans" cxnId="{BED48046-EB43-495F-89A2-EA3A323D878F}">
      <dgm:prSet/>
      <dgm:spPr/>
      <dgm:t>
        <a:bodyPr/>
        <a:lstStyle/>
        <a:p>
          <a:endParaRPr lang="en-US"/>
        </a:p>
      </dgm:t>
    </dgm:pt>
    <dgm:pt modelId="{32494AEC-CF28-4CD9-83C4-14ED5D4BDDFB}">
      <dgm:prSet phldrT="[Text]"/>
      <dgm:spPr/>
      <dgm:t>
        <a:bodyPr/>
        <a:lstStyle/>
        <a:p>
          <a:r>
            <a:rPr lang="en-US" dirty="0" smtClean="0"/>
            <a:t>PHASE DIFFERENCIAL EFFECT</a:t>
          </a:r>
          <a:endParaRPr lang="en-US" dirty="0"/>
        </a:p>
      </dgm:t>
    </dgm:pt>
    <dgm:pt modelId="{69E4AECC-5351-4464-B95F-F04622277978}" type="parTrans" cxnId="{BC812653-1644-47FC-926C-B4A0880FA27C}">
      <dgm:prSet/>
      <dgm:spPr/>
      <dgm:t>
        <a:bodyPr/>
        <a:lstStyle/>
        <a:p>
          <a:endParaRPr lang="en-US"/>
        </a:p>
      </dgm:t>
    </dgm:pt>
    <dgm:pt modelId="{C0BF6273-E89E-49A1-AF0F-F2312C8DF632}" type="sibTrans" cxnId="{BC812653-1644-47FC-926C-B4A0880FA27C}">
      <dgm:prSet/>
      <dgm:spPr/>
      <dgm:t>
        <a:bodyPr/>
        <a:lstStyle/>
        <a:p>
          <a:endParaRPr lang="en-US"/>
        </a:p>
      </dgm:t>
    </dgm:pt>
    <dgm:pt modelId="{A5F99F7C-11F2-4E3C-8BC9-CC8D43DECADB}" type="pres">
      <dgm:prSet presAssocID="{E831FD94-ACCF-42BA-B551-CE96BD70DE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76F9A-A22E-4104-BE73-F4B229883D20}" type="pres">
      <dgm:prSet presAssocID="{8ED28A04-997C-49FD-9370-5EB5324610A9}" presName="parentLin" presStyleCnt="0"/>
      <dgm:spPr/>
    </dgm:pt>
    <dgm:pt modelId="{FF0D1067-420F-4765-A74B-978D6883E4E4}" type="pres">
      <dgm:prSet presAssocID="{8ED28A04-997C-49FD-9370-5EB5324610A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67CF42-257E-4FC2-A352-539786D3057E}" type="pres">
      <dgm:prSet presAssocID="{8ED28A04-997C-49FD-9370-5EB5324610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FBC28-F4C9-49EF-858B-57AE55A68C8A}" type="pres">
      <dgm:prSet presAssocID="{8ED28A04-997C-49FD-9370-5EB5324610A9}" presName="negativeSpace" presStyleCnt="0"/>
      <dgm:spPr/>
    </dgm:pt>
    <dgm:pt modelId="{D657EBBE-B13A-48F1-81B5-8DD6AE4779E5}" type="pres">
      <dgm:prSet presAssocID="{8ED28A04-997C-49FD-9370-5EB5324610A9}" presName="childText" presStyleLbl="conFgAcc1" presStyleIdx="0" presStyleCnt="3">
        <dgm:presLayoutVars>
          <dgm:bulletEnabled val="1"/>
        </dgm:presLayoutVars>
      </dgm:prSet>
      <dgm:spPr/>
    </dgm:pt>
    <dgm:pt modelId="{24F2758E-A971-41A0-B0AC-5AA1D1060988}" type="pres">
      <dgm:prSet presAssocID="{355EDDD5-A852-4ADB-B9BA-276C20B0F4DB}" presName="spaceBetweenRectangles" presStyleCnt="0"/>
      <dgm:spPr/>
    </dgm:pt>
    <dgm:pt modelId="{00184338-035C-48F3-A7A2-B0382763DFB5}" type="pres">
      <dgm:prSet presAssocID="{29E2B522-C8FA-449B-B5BF-3EB9E983E2B0}" presName="parentLin" presStyleCnt="0"/>
      <dgm:spPr/>
    </dgm:pt>
    <dgm:pt modelId="{CF5B7CE5-0815-459C-B803-FF7EC987E018}" type="pres">
      <dgm:prSet presAssocID="{29E2B522-C8FA-449B-B5BF-3EB9E983E2B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5B801B1-9ABC-4B2E-A9BE-C04CCDC798EA}" type="pres">
      <dgm:prSet presAssocID="{29E2B522-C8FA-449B-B5BF-3EB9E983E2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E7ED4-25A9-4D70-B9A5-AF2A7D5E6515}" type="pres">
      <dgm:prSet presAssocID="{29E2B522-C8FA-449B-B5BF-3EB9E983E2B0}" presName="negativeSpace" presStyleCnt="0"/>
      <dgm:spPr/>
    </dgm:pt>
    <dgm:pt modelId="{6B90711A-1705-47DD-A1A6-B42869353DD1}" type="pres">
      <dgm:prSet presAssocID="{29E2B522-C8FA-449B-B5BF-3EB9E983E2B0}" presName="childText" presStyleLbl="conFgAcc1" presStyleIdx="1" presStyleCnt="3">
        <dgm:presLayoutVars>
          <dgm:bulletEnabled val="1"/>
        </dgm:presLayoutVars>
      </dgm:prSet>
      <dgm:spPr/>
    </dgm:pt>
    <dgm:pt modelId="{51C9FFD6-C0E8-4ECA-BFD4-986A52A0F6C8}" type="pres">
      <dgm:prSet presAssocID="{92178246-BF8D-4FF2-BBDA-3B731351DEFD}" presName="spaceBetweenRectangles" presStyleCnt="0"/>
      <dgm:spPr/>
    </dgm:pt>
    <dgm:pt modelId="{86371D5A-8E99-4C5A-A188-F6F3A5A90EAF}" type="pres">
      <dgm:prSet presAssocID="{32494AEC-CF28-4CD9-83C4-14ED5D4BDDFB}" presName="parentLin" presStyleCnt="0"/>
      <dgm:spPr/>
    </dgm:pt>
    <dgm:pt modelId="{A6330D7F-9026-4CD8-BC72-8AD91077176E}" type="pres">
      <dgm:prSet presAssocID="{32494AEC-CF28-4CD9-83C4-14ED5D4BDDF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B90C2C8-50DF-4DF8-84D8-2776AC1C0291}" type="pres">
      <dgm:prSet presAssocID="{32494AEC-CF28-4CD9-83C4-14ED5D4BDD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D22FC-B240-470B-B317-59E378DB0043}" type="pres">
      <dgm:prSet presAssocID="{32494AEC-CF28-4CD9-83C4-14ED5D4BDDFB}" presName="negativeSpace" presStyleCnt="0"/>
      <dgm:spPr/>
    </dgm:pt>
    <dgm:pt modelId="{55791822-F250-44E1-ACB2-D5A331E8BE84}" type="pres">
      <dgm:prSet presAssocID="{32494AEC-CF28-4CD9-83C4-14ED5D4BDD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D48046-EB43-495F-89A2-EA3A323D878F}" srcId="{E831FD94-ACCF-42BA-B551-CE96BD70DEB4}" destId="{29E2B522-C8FA-449B-B5BF-3EB9E983E2B0}" srcOrd="1" destOrd="0" parTransId="{0CB2344C-74A1-45A7-BCD8-D39ECFA6089F}" sibTransId="{92178246-BF8D-4FF2-BBDA-3B731351DEFD}"/>
    <dgm:cxn modelId="{BC812653-1644-47FC-926C-B4A0880FA27C}" srcId="{E831FD94-ACCF-42BA-B551-CE96BD70DEB4}" destId="{32494AEC-CF28-4CD9-83C4-14ED5D4BDDFB}" srcOrd="2" destOrd="0" parTransId="{69E4AECC-5351-4464-B95F-F04622277978}" sibTransId="{C0BF6273-E89E-49A1-AF0F-F2312C8DF632}"/>
    <dgm:cxn modelId="{0CA52D39-A059-4C35-9B67-C1292747EB44}" type="presOf" srcId="{E831FD94-ACCF-42BA-B551-CE96BD70DEB4}" destId="{A5F99F7C-11F2-4E3C-8BC9-CC8D43DECADB}" srcOrd="0" destOrd="0" presId="urn:microsoft.com/office/officeart/2005/8/layout/list1"/>
    <dgm:cxn modelId="{BDC8BF4E-C1EE-4A15-A980-81672FCC67C5}" srcId="{E831FD94-ACCF-42BA-B551-CE96BD70DEB4}" destId="{8ED28A04-997C-49FD-9370-5EB5324610A9}" srcOrd="0" destOrd="0" parTransId="{E207EE43-DDB7-4E0C-8530-BC983E29BFF8}" sibTransId="{355EDDD5-A852-4ADB-B9BA-276C20B0F4DB}"/>
    <dgm:cxn modelId="{CAFAFC42-C62B-49FA-B30F-9FB5B7956A14}" type="presOf" srcId="{8ED28A04-997C-49FD-9370-5EB5324610A9}" destId="{FF0D1067-420F-4765-A74B-978D6883E4E4}" srcOrd="0" destOrd="0" presId="urn:microsoft.com/office/officeart/2005/8/layout/list1"/>
    <dgm:cxn modelId="{6424EDA7-3CF4-417B-B854-FB74ED63777C}" type="presOf" srcId="{29E2B522-C8FA-449B-B5BF-3EB9E983E2B0}" destId="{CF5B7CE5-0815-459C-B803-FF7EC987E018}" srcOrd="0" destOrd="0" presId="urn:microsoft.com/office/officeart/2005/8/layout/list1"/>
    <dgm:cxn modelId="{8A201C9E-3312-4228-BDA5-EA9B05E45B56}" type="presOf" srcId="{29E2B522-C8FA-449B-B5BF-3EB9E983E2B0}" destId="{35B801B1-9ABC-4B2E-A9BE-C04CCDC798EA}" srcOrd="1" destOrd="0" presId="urn:microsoft.com/office/officeart/2005/8/layout/list1"/>
    <dgm:cxn modelId="{6E98E19D-E8D3-4D10-9E29-9B58355C8F27}" type="presOf" srcId="{32494AEC-CF28-4CD9-83C4-14ED5D4BDDFB}" destId="{8B90C2C8-50DF-4DF8-84D8-2776AC1C0291}" srcOrd="1" destOrd="0" presId="urn:microsoft.com/office/officeart/2005/8/layout/list1"/>
    <dgm:cxn modelId="{4DCAC8CC-825B-4F99-86D6-C3EE5C0088A9}" type="presOf" srcId="{32494AEC-CF28-4CD9-83C4-14ED5D4BDDFB}" destId="{A6330D7F-9026-4CD8-BC72-8AD91077176E}" srcOrd="0" destOrd="0" presId="urn:microsoft.com/office/officeart/2005/8/layout/list1"/>
    <dgm:cxn modelId="{B85013F2-18FC-4522-BB5F-4756C102957F}" type="presOf" srcId="{8ED28A04-997C-49FD-9370-5EB5324610A9}" destId="{7067CF42-257E-4FC2-A352-539786D3057E}" srcOrd="1" destOrd="0" presId="urn:microsoft.com/office/officeart/2005/8/layout/list1"/>
    <dgm:cxn modelId="{746A6669-421C-4961-BE93-B9302868412D}" type="presParOf" srcId="{A5F99F7C-11F2-4E3C-8BC9-CC8D43DECADB}" destId="{D9676F9A-A22E-4104-BE73-F4B229883D20}" srcOrd="0" destOrd="0" presId="urn:microsoft.com/office/officeart/2005/8/layout/list1"/>
    <dgm:cxn modelId="{25438D64-7206-4272-92C0-70CA2D9ABA3D}" type="presParOf" srcId="{D9676F9A-A22E-4104-BE73-F4B229883D20}" destId="{FF0D1067-420F-4765-A74B-978D6883E4E4}" srcOrd="0" destOrd="0" presId="urn:microsoft.com/office/officeart/2005/8/layout/list1"/>
    <dgm:cxn modelId="{C44C5E63-FD3E-4DB0-A6D6-E7C0CB30EEAB}" type="presParOf" srcId="{D9676F9A-A22E-4104-BE73-F4B229883D20}" destId="{7067CF42-257E-4FC2-A352-539786D3057E}" srcOrd="1" destOrd="0" presId="urn:microsoft.com/office/officeart/2005/8/layout/list1"/>
    <dgm:cxn modelId="{E076DF7E-33ED-47A9-A77E-335879EC92C4}" type="presParOf" srcId="{A5F99F7C-11F2-4E3C-8BC9-CC8D43DECADB}" destId="{492FBC28-F4C9-49EF-858B-57AE55A68C8A}" srcOrd="1" destOrd="0" presId="urn:microsoft.com/office/officeart/2005/8/layout/list1"/>
    <dgm:cxn modelId="{34895BF7-E29D-42F7-A327-A7562187ED0D}" type="presParOf" srcId="{A5F99F7C-11F2-4E3C-8BC9-CC8D43DECADB}" destId="{D657EBBE-B13A-48F1-81B5-8DD6AE4779E5}" srcOrd="2" destOrd="0" presId="urn:microsoft.com/office/officeart/2005/8/layout/list1"/>
    <dgm:cxn modelId="{F12985CF-5037-4EB7-A6C0-1CD944BD69D2}" type="presParOf" srcId="{A5F99F7C-11F2-4E3C-8BC9-CC8D43DECADB}" destId="{24F2758E-A971-41A0-B0AC-5AA1D1060988}" srcOrd="3" destOrd="0" presId="urn:microsoft.com/office/officeart/2005/8/layout/list1"/>
    <dgm:cxn modelId="{01796284-C943-40A0-8B61-0C75F483ADCF}" type="presParOf" srcId="{A5F99F7C-11F2-4E3C-8BC9-CC8D43DECADB}" destId="{00184338-035C-48F3-A7A2-B0382763DFB5}" srcOrd="4" destOrd="0" presId="urn:microsoft.com/office/officeart/2005/8/layout/list1"/>
    <dgm:cxn modelId="{7742BB7C-7369-4B36-A550-B290BA7B12AA}" type="presParOf" srcId="{00184338-035C-48F3-A7A2-B0382763DFB5}" destId="{CF5B7CE5-0815-459C-B803-FF7EC987E018}" srcOrd="0" destOrd="0" presId="urn:microsoft.com/office/officeart/2005/8/layout/list1"/>
    <dgm:cxn modelId="{5CBF7544-51F1-4E45-B57A-55C28E580545}" type="presParOf" srcId="{00184338-035C-48F3-A7A2-B0382763DFB5}" destId="{35B801B1-9ABC-4B2E-A9BE-C04CCDC798EA}" srcOrd="1" destOrd="0" presId="urn:microsoft.com/office/officeart/2005/8/layout/list1"/>
    <dgm:cxn modelId="{7EB5D26E-F1AB-4B41-B10D-D0F73809CD67}" type="presParOf" srcId="{A5F99F7C-11F2-4E3C-8BC9-CC8D43DECADB}" destId="{9F1E7ED4-25A9-4D70-B9A5-AF2A7D5E6515}" srcOrd="5" destOrd="0" presId="urn:microsoft.com/office/officeart/2005/8/layout/list1"/>
    <dgm:cxn modelId="{A10BE390-1502-4B73-A536-329E0935974F}" type="presParOf" srcId="{A5F99F7C-11F2-4E3C-8BC9-CC8D43DECADB}" destId="{6B90711A-1705-47DD-A1A6-B42869353DD1}" srcOrd="6" destOrd="0" presId="urn:microsoft.com/office/officeart/2005/8/layout/list1"/>
    <dgm:cxn modelId="{3E4739B5-E44A-4D38-92B6-9AD8B58B0F58}" type="presParOf" srcId="{A5F99F7C-11F2-4E3C-8BC9-CC8D43DECADB}" destId="{51C9FFD6-C0E8-4ECA-BFD4-986A52A0F6C8}" srcOrd="7" destOrd="0" presId="urn:microsoft.com/office/officeart/2005/8/layout/list1"/>
    <dgm:cxn modelId="{DBC94C47-12BA-4BA5-A3F5-79892DE95CD7}" type="presParOf" srcId="{A5F99F7C-11F2-4E3C-8BC9-CC8D43DECADB}" destId="{86371D5A-8E99-4C5A-A188-F6F3A5A90EAF}" srcOrd="8" destOrd="0" presId="urn:microsoft.com/office/officeart/2005/8/layout/list1"/>
    <dgm:cxn modelId="{8B7A96F8-05C0-4AB9-B977-6F62A1394B04}" type="presParOf" srcId="{86371D5A-8E99-4C5A-A188-F6F3A5A90EAF}" destId="{A6330D7F-9026-4CD8-BC72-8AD91077176E}" srcOrd="0" destOrd="0" presId="urn:microsoft.com/office/officeart/2005/8/layout/list1"/>
    <dgm:cxn modelId="{04EA3C33-72B1-417D-8815-8D3357AEBD1E}" type="presParOf" srcId="{86371D5A-8E99-4C5A-A188-F6F3A5A90EAF}" destId="{8B90C2C8-50DF-4DF8-84D8-2776AC1C0291}" srcOrd="1" destOrd="0" presId="urn:microsoft.com/office/officeart/2005/8/layout/list1"/>
    <dgm:cxn modelId="{F9D77139-2DF9-4F14-93A2-5586C598F273}" type="presParOf" srcId="{A5F99F7C-11F2-4E3C-8BC9-CC8D43DECADB}" destId="{409D22FC-B240-470B-B317-59E378DB0043}" srcOrd="9" destOrd="0" presId="urn:microsoft.com/office/officeart/2005/8/layout/list1"/>
    <dgm:cxn modelId="{85D621BA-455C-4C05-A5FF-C10B8BCAB9CB}" type="presParOf" srcId="{A5F99F7C-11F2-4E3C-8BC9-CC8D43DECADB}" destId="{55791822-F250-44E1-ACB2-D5A331E8BE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B7C52E-1C67-46DF-B76B-2A92ADFB2D1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F17685-474C-4022-A801-C974048E9F2F}">
      <dgm:prSet phldrT="[Text]"/>
      <dgm:spPr/>
      <dgm:t>
        <a:bodyPr/>
        <a:lstStyle/>
        <a:p>
          <a:pPr algn="just"/>
          <a:r>
            <a:rPr lang="en-US" dirty="0" smtClean="0"/>
            <a:t>           </a:t>
          </a:r>
          <a:r>
            <a:rPr lang="en-US" b="1" dirty="0" smtClean="0">
              <a:solidFill>
                <a:srgbClr val="FFFF00"/>
              </a:solidFill>
            </a:rPr>
            <a:t>Area of tympanic membrane relative to oval window</a:t>
          </a:r>
          <a:endParaRPr lang="en-US" b="1" dirty="0">
            <a:solidFill>
              <a:srgbClr val="FFFF00"/>
            </a:solidFill>
          </a:endParaRPr>
        </a:p>
      </dgm:t>
    </dgm:pt>
    <dgm:pt modelId="{C6851C1C-F40A-4454-844D-49F935F80A21}" type="parTrans" cxnId="{F3688291-DEA5-482A-8405-F030E0250A2F}">
      <dgm:prSet/>
      <dgm:spPr/>
      <dgm:t>
        <a:bodyPr/>
        <a:lstStyle/>
        <a:p>
          <a:endParaRPr lang="en-US"/>
        </a:p>
      </dgm:t>
    </dgm:pt>
    <dgm:pt modelId="{8566B1D7-6935-44AB-B678-6F657ED4D222}" type="sibTrans" cxnId="{F3688291-DEA5-482A-8405-F030E0250A2F}">
      <dgm:prSet/>
      <dgm:spPr/>
      <dgm:t>
        <a:bodyPr/>
        <a:lstStyle/>
        <a:p>
          <a:endParaRPr lang="en-US"/>
        </a:p>
      </dgm:t>
    </dgm:pt>
    <dgm:pt modelId="{FE8D1F7B-BB31-44E3-8073-33D962A3234A}">
      <dgm:prSet phldrT="[Text]"/>
      <dgm:spPr/>
      <dgm:t>
        <a:bodyPr/>
        <a:lstStyle/>
        <a:p>
          <a:r>
            <a:rPr lang="en-US" dirty="0" smtClean="0"/>
            <a:t>55 mm</a:t>
          </a:r>
          <a:r>
            <a:rPr lang="en-US" baseline="30000" dirty="0" smtClean="0"/>
            <a:t>2</a:t>
          </a:r>
          <a:r>
            <a:rPr lang="en-US" baseline="0" dirty="0" smtClean="0"/>
            <a:t> is of tympanic membrane</a:t>
          </a:r>
          <a:endParaRPr lang="en-US" baseline="0" dirty="0"/>
        </a:p>
      </dgm:t>
    </dgm:pt>
    <dgm:pt modelId="{8866A474-D1F9-4480-950E-319A05AFB819}" type="parTrans" cxnId="{8A6E0119-9D5D-4DF0-AC50-19CF6AEDB9B0}">
      <dgm:prSet/>
      <dgm:spPr/>
      <dgm:t>
        <a:bodyPr/>
        <a:lstStyle/>
        <a:p>
          <a:endParaRPr lang="en-US"/>
        </a:p>
      </dgm:t>
    </dgm:pt>
    <dgm:pt modelId="{C9EE0467-00B1-4375-B5F0-C7AB38F47507}" type="sibTrans" cxnId="{8A6E0119-9D5D-4DF0-AC50-19CF6AEDB9B0}">
      <dgm:prSet/>
      <dgm:spPr/>
      <dgm:t>
        <a:bodyPr/>
        <a:lstStyle/>
        <a:p>
          <a:endParaRPr lang="en-US"/>
        </a:p>
      </dgm:t>
    </dgm:pt>
    <dgm:pt modelId="{73835B23-11E0-4077-A48E-651E1DD7B7DA}">
      <dgm:prSet phldrT="[Text]"/>
      <dgm:spPr/>
      <dgm:t>
        <a:bodyPr/>
        <a:lstStyle/>
        <a:p>
          <a:r>
            <a:rPr lang="en-US" dirty="0" smtClean="0"/>
            <a:t>3.2 mm</a:t>
          </a:r>
          <a:r>
            <a:rPr lang="en-US" baseline="30000" dirty="0" smtClean="0"/>
            <a:t>2</a:t>
          </a:r>
          <a:r>
            <a:rPr lang="en-US" dirty="0" smtClean="0"/>
            <a:t> is of oval window</a:t>
          </a:r>
          <a:endParaRPr lang="en-US" dirty="0"/>
        </a:p>
      </dgm:t>
    </dgm:pt>
    <dgm:pt modelId="{E79D7443-AC1A-438D-B628-0F68C68773FE}" type="parTrans" cxnId="{F2C0BB37-F722-4A12-ADCE-41DE868379D7}">
      <dgm:prSet/>
      <dgm:spPr/>
      <dgm:t>
        <a:bodyPr/>
        <a:lstStyle/>
        <a:p>
          <a:endParaRPr lang="en-US"/>
        </a:p>
      </dgm:t>
    </dgm:pt>
    <dgm:pt modelId="{04147D88-5274-4B59-B7FE-1467802E32EF}" type="sibTrans" cxnId="{F2C0BB37-F722-4A12-ADCE-41DE868379D7}">
      <dgm:prSet/>
      <dgm:spPr/>
      <dgm:t>
        <a:bodyPr/>
        <a:lstStyle/>
        <a:p>
          <a:endParaRPr lang="en-US"/>
        </a:p>
      </dgm:t>
    </dgm:pt>
    <dgm:pt modelId="{26C32CD8-712E-4EC2-98D7-06AD27604C77}">
      <dgm:prSet phldrT="[Text]"/>
      <dgm:spPr/>
      <dgm:t>
        <a:bodyPr/>
        <a:lstStyle/>
        <a:p>
          <a:pPr algn="just"/>
          <a:r>
            <a:rPr lang="en-US" dirty="0" smtClean="0"/>
            <a:t>                   </a:t>
          </a:r>
          <a:r>
            <a:rPr lang="en-US" b="1" dirty="0" smtClean="0">
              <a:solidFill>
                <a:srgbClr val="FFFF00"/>
              </a:solidFill>
            </a:rPr>
            <a:t> The lever action of middle ear </a:t>
          </a:r>
          <a:r>
            <a:rPr lang="en-US" b="1" dirty="0" err="1" smtClean="0">
              <a:solidFill>
                <a:srgbClr val="FFFF00"/>
              </a:solidFill>
            </a:rPr>
            <a:t>ossicles</a:t>
          </a:r>
          <a:endParaRPr lang="en-US" b="1" dirty="0">
            <a:solidFill>
              <a:srgbClr val="FFFF00"/>
            </a:solidFill>
          </a:endParaRPr>
        </a:p>
      </dgm:t>
    </dgm:pt>
    <dgm:pt modelId="{27446455-026A-4EDB-A76E-B6E6238E4811}" type="parTrans" cxnId="{E3690640-674E-4A0A-8C26-CCF50D18CCD1}">
      <dgm:prSet/>
      <dgm:spPr/>
      <dgm:t>
        <a:bodyPr/>
        <a:lstStyle/>
        <a:p>
          <a:endParaRPr lang="en-US"/>
        </a:p>
      </dgm:t>
    </dgm:pt>
    <dgm:pt modelId="{4516E623-DBAF-4611-9E92-A737C21FDAF7}" type="sibTrans" cxnId="{E3690640-674E-4A0A-8C26-CCF50D18CCD1}">
      <dgm:prSet/>
      <dgm:spPr/>
      <dgm:t>
        <a:bodyPr/>
        <a:lstStyle/>
        <a:p>
          <a:endParaRPr lang="en-US"/>
        </a:p>
      </dgm:t>
    </dgm:pt>
    <dgm:pt modelId="{B6A03A33-789A-4A77-B766-A4C827BE8A31}">
      <dgm:prSet phldrT="[Text]"/>
      <dgm:spPr/>
      <dgm:t>
        <a:bodyPr/>
        <a:lstStyle/>
        <a:p>
          <a:r>
            <a:rPr lang="en-US" dirty="0" smtClean="0"/>
            <a:t>     All </a:t>
          </a:r>
          <a:r>
            <a:rPr lang="en-US" dirty="0" err="1" smtClean="0"/>
            <a:t>osscicles</a:t>
          </a:r>
          <a:r>
            <a:rPr lang="en-US" dirty="0" smtClean="0"/>
            <a:t> </a:t>
          </a:r>
          <a:r>
            <a:rPr lang="en-US" dirty="0" err="1" smtClean="0"/>
            <a:t>combindly</a:t>
          </a:r>
          <a:r>
            <a:rPr lang="en-US" dirty="0" smtClean="0"/>
            <a:t> Act like a handle of the door </a:t>
          </a:r>
          <a:endParaRPr lang="en-US" dirty="0"/>
        </a:p>
      </dgm:t>
    </dgm:pt>
    <dgm:pt modelId="{5B843CB3-92E5-4974-B845-52FD9A60789C}" type="parTrans" cxnId="{C88D145D-7757-4150-A7A3-A3B6E0C852BD}">
      <dgm:prSet/>
      <dgm:spPr/>
      <dgm:t>
        <a:bodyPr/>
        <a:lstStyle/>
        <a:p>
          <a:endParaRPr lang="en-US"/>
        </a:p>
      </dgm:t>
    </dgm:pt>
    <dgm:pt modelId="{AFFC6A06-C7F2-445F-B2CF-D48A3D37ACD1}" type="sibTrans" cxnId="{C88D145D-7757-4150-A7A3-A3B6E0C852BD}">
      <dgm:prSet/>
      <dgm:spPr/>
      <dgm:t>
        <a:bodyPr/>
        <a:lstStyle/>
        <a:p>
          <a:endParaRPr lang="en-US"/>
        </a:p>
      </dgm:t>
    </dgm:pt>
    <dgm:pt modelId="{C5EC2BF1-2D29-4E9B-8900-20C54F80423D}">
      <dgm:prSet phldrT="[Text]" phldr="1"/>
      <dgm:spPr/>
      <dgm:t>
        <a:bodyPr/>
        <a:lstStyle/>
        <a:p>
          <a:endParaRPr lang="en-US" dirty="0"/>
        </a:p>
      </dgm:t>
    </dgm:pt>
    <dgm:pt modelId="{13219152-3267-4E3D-91CA-1BA55FF45179}" type="parTrans" cxnId="{4E5E1978-7166-420D-A044-82385AC80A52}">
      <dgm:prSet/>
      <dgm:spPr/>
      <dgm:t>
        <a:bodyPr/>
        <a:lstStyle/>
        <a:p>
          <a:endParaRPr lang="en-US"/>
        </a:p>
      </dgm:t>
    </dgm:pt>
    <dgm:pt modelId="{C2E7F54A-8DBF-4421-80CE-D0E3FDD6F0D4}" type="sibTrans" cxnId="{4E5E1978-7166-420D-A044-82385AC80A52}">
      <dgm:prSet/>
      <dgm:spPr/>
      <dgm:t>
        <a:bodyPr/>
        <a:lstStyle/>
        <a:p>
          <a:endParaRPr lang="en-US"/>
        </a:p>
      </dgm:t>
    </dgm:pt>
    <dgm:pt modelId="{0E6357FD-25AA-483A-84FC-029BAD64737A}">
      <dgm:prSet phldrT="[Text]"/>
      <dgm:spPr/>
      <dgm:t>
        <a:bodyPr/>
        <a:lstStyle/>
        <a:p>
          <a:pPr algn="just"/>
          <a:r>
            <a:rPr lang="en-US" dirty="0" smtClean="0"/>
            <a:t>                        </a:t>
          </a:r>
          <a:r>
            <a:rPr lang="en-US" b="1" dirty="0" smtClean="0">
              <a:solidFill>
                <a:srgbClr val="FFFF00"/>
              </a:solidFill>
            </a:rPr>
            <a:t>The shape of tympanic membrane</a:t>
          </a:r>
          <a:endParaRPr lang="en-US" b="1" dirty="0">
            <a:solidFill>
              <a:srgbClr val="FFFF00"/>
            </a:solidFill>
          </a:endParaRPr>
        </a:p>
      </dgm:t>
    </dgm:pt>
    <dgm:pt modelId="{3ACB7B65-F34D-4DBF-8F5D-209712D34BDC}" type="parTrans" cxnId="{BF9DFA31-DD88-4778-8871-9273BF112F74}">
      <dgm:prSet/>
      <dgm:spPr/>
      <dgm:t>
        <a:bodyPr/>
        <a:lstStyle/>
        <a:p>
          <a:endParaRPr lang="en-US"/>
        </a:p>
      </dgm:t>
    </dgm:pt>
    <dgm:pt modelId="{C1E9C7DA-27BC-4DFF-B134-3958F4FD6F32}" type="sibTrans" cxnId="{BF9DFA31-DD88-4778-8871-9273BF112F74}">
      <dgm:prSet/>
      <dgm:spPr/>
      <dgm:t>
        <a:bodyPr/>
        <a:lstStyle/>
        <a:p>
          <a:endParaRPr lang="en-US"/>
        </a:p>
      </dgm:t>
    </dgm:pt>
    <dgm:pt modelId="{EEEEFE93-115C-4F4A-B255-2C1F76C6B5F0}">
      <dgm:prSet phldrT="[Text]"/>
      <dgm:spPr/>
      <dgm:t>
        <a:bodyPr/>
        <a:lstStyle/>
        <a:p>
          <a:r>
            <a:rPr lang="en-US" dirty="0" smtClean="0"/>
            <a:t>UMBO condense the sound waves to the </a:t>
          </a:r>
          <a:r>
            <a:rPr lang="en-US" dirty="0" err="1" smtClean="0"/>
            <a:t>osscicles</a:t>
          </a:r>
          <a:r>
            <a:rPr lang="en-US" dirty="0" smtClean="0"/>
            <a:t> </a:t>
          </a:r>
          <a:endParaRPr lang="en-US" dirty="0"/>
        </a:p>
      </dgm:t>
    </dgm:pt>
    <dgm:pt modelId="{27C795EA-870C-4B63-91A3-114AACCEBD3B}" type="parTrans" cxnId="{271DB4A6-0D2C-4636-B131-E57706ECB464}">
      <dgm:prSet/>
      <dgm:spPr/>
      <dgm:t>
        <a:bodyPr/>
        <a:lstStyle/>
        <a:p>
          <a:endParaRPr lang="en-US"/>
        </a:p>
      </dgm:t>
    </dgm:pt>
    <dgm:pt modelId="{C06C4BA6-15C2-48FB-A723-5D0129AE5ACC}" type="sibTrans" cxnId="{271DB4A6-0D2C-4636-B131-E57706ECB464}">
      <dgm:prSet/>
      <dgm:spPr/>
      <dgm:t>
        <a:bodyPr/>
        <a:lstStyle/>
        <a:p>
          <a:endParaRPr lang="en-US"/>
        </a:p>
      </dgm:t>
    </dgm:pt>
    <dgm:pt modelId="{03439C50-E36E-46E6-AD6B-7DEB3172A71F}">
      <dgm:prSet phldrT="[Text]" phldr="1"/>
      <dgm:spPr/>
      <dgm:t>
        <a:bodyPr/>
        <a:lstStyle/>
        <a:p>
          <a:endParaRPr lang="en-US" dirty="0"/>
        </a:p>
      </dgm:t>
    </dgm:pt>
    <dgm:pt modelId="{2880D285-6F7B-44A1-9ADA-DD2D8625872D}" type="parTrans" cxnId="{3F5446AE-919F-446E-92B5-A580FA66560C}">
      <dgm:prSet/>
      <dgm:spPr/>
      <dgm:t>
        <a:bodyPr/>
        <a:lstStyle/>
        <a:p>
          <a:endParaRPr lang="en-US"/>
        </a:p>
      </dgm:t>
    </dgm:pt>
    <dgm:pt modelId="{BEC8CF93-6434-4466-A4E9-A4700C809011}" type="sibTrans" cxnId="{3F5446AE-919F-446E-92B5-A580FA66560C}">
      <dgm:prSet/>
      <dgm:spPr/>
      <dgm:t>
        <a:bodyPr/>
        <a:lstStyle/>
        <a:p>
          <a:endParaRPr lang="en-US"/>
        </a:p>
      </dgm:t>
    </dgm:pt>
    <dgm:pt modelId="{49B91AC5-1DAA-49BC-9470-BF9211D8C23F}" type="pres">
      <dgm:prSet presAssocID="{22B7C52E-1C67-46DF-B76B-2A92ADFB2D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DB34BF-9A2D-49D7-A45E-4F31A977D6B6}" type="pres">
      <dgm:prSet presAssocID="{0E6357FD-25AA-483A-84FC-029BAD64737A}" presName="boxAndChildren" presStyleCnt="0"/>
      <dgm:spPr/>
    </dgm:pt>
    <dgm:pt modelId="{397B205B-D923-4F1D-97D0-BBFD7014528D}" type="pres">
      <dgm:prSet presAssocID="{0E6357FD-25AA-483A-84FC-029BAD64737A}" presName="parentTextBox" presStyleLbl="node1" presStyleIdx="0" presStyleCnt="3"/>
      <dgm:spPr/>
      <dgm:t>
        <a:bodyPr/>
        <a:lstStyle/>
        <a:p>
          <a:endParaRPr lang="en-US"/>
        </a:p>
      </dgm:t>
    </dgm:pt>
    <dgm:pt modelId="{A774F6F8-931C-4CE4-9EEB-C8423A08965A}" type="pres">
      <dgm:prSet presAssocID="{0E6357FD-25AA-483A-84FC-029BAD64737A}" presName="entireBox" presStyleLbl="node1" presStyleIdx="0" presStyleCnt="3"/>
      <dgm:spPr/>
      <dgm:t>
        <a:bodyPr/>
        <a:lstStyle/>
        <a:p>
          <a:endParaRPr lang="en-US"/>
        </a:p>
      </dgm:t>
    </dgm:pt>
    <dgm:pt modelId="{EE14AC7A-B0AF-4AEC-913B-CB88EAF5A28D}" type="pres">
      <dgm:prSet presAssocID="{0E6357FD-25AA-483A-84FC-029BAD64737A}" presName="descendantBox" presStyleCnt="0"/>
      <dgm:spPr/>
    </dgm:pt>
    <dgm:pt modelId="{8E7FCD6C-CC52-467A-B7A6-B0321B2C3BC7}" type="pres">
      <dgm:prSet presAssocID="{EEEEFE93-115C-4F4A-B255-2C1F76C6B5F0}" presName="childTextBox" presStyleLbl="fgAccFollowNode1" presStyleIdx="0" presStyleCnt="6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4403A-EFCD-44B3-9C06-A2F5EC5963D6}" type="pres">
      <dgm:prSet presAssocID="{03439C50-E36E-46E6-AD6B-7DEB3172A71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59D0B-F4C9-4B71-B1BA-48050883AECA}" type="pres">
      <dgm:prSet presAssocID="{4516E623-DBAF-4611-9E92-A737C21FDAF7}" presName="sp" presStyleCnt="0"/>
      <dgm:spPr/>
    </dgm:pt>
    <dgm:pt modelId="{E76C8131-46D6-4F4A-9C8A-53E0527AA638}" type="pres">
      <dgm:prSet presAssocID="{26C32CD8-712E-4EC2-98D7-06AD27604C77}" presName="arrowAndChildren" presStyleCnt="0"/>
      <dgm:spPr/>
    </dgm:pt>
    <dgm:pt modelId="{10F7963E-2D0C-48E5-BAC2-229A23ACF388}" type="pres">
      <dgm:prSet presAssocID="{26C32CD8-712E-4EC2-98D7-06AD27604C77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CCACDC6-ADC7-45D3-A9D9-7DCF0AD435E2}" type="pres">
      <dgm:prSet presAssocID="{26C32CD8-712E-4EC2-98D7-06AD27604C77}" presName="arrow" presStyleLbl="node1" presStyleIdx="1" presStyleCnt="3"/>
      <dgm:spPr/>
      <dgm:t>
        <a:bodyPr/>
        <a:lstStyle/>
        <a:p>
          <a:endParaRPr lang="en-US"/>
        </a:p>
      </dgm:t>
    </dgm:pt>
    <dgm:pt modelId="{FD3CA4A0-B407-4A2C-A498-DEAFB517DFD4}" type="pres">
      <dgm:prSet presAssocID="{26C32CD8-712E-4EC2-98D7-06AD27604C77}" presName="descendantArrow" presStyleCnt="0"/>
      <dgm:spPr/>
    </dgm:pt>
    <dgm:pt modelId="{87B19E0E-E9AF-47A8-B510-7DA7BDE9A91E}" type="pres">
      <dgm:prSet presAssocID="{B6A03A33-789A-4A77-B766-A4C827BE8A31}" presName="childTextArrow" presStyleLbl="fgAccFollowNode1" presStyleIdx="2" presStyleCnt="6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0B5B3-4465-4416-A251-F7DFAAB01453}" type="pres">
      <dgm:prSet presAssocID="{C5EC2BF1-2D29-4E9B-8900-20C54F80423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C4142-DF87-4FDC-A258-0D1A331C1376}" type="pres">
      <dgm:prSet presAssocID="{8566B1D7-6935-44AB-B678-6F657ED4D222}" presName="sp" presStyleCnt="0"/>
      <dgm:spPr/>
    </dgm:pt>
    <dgm:pt modelId="{2FD2728C-0B05-4C4C-96B5-22ABA6A0008C}" type="pres">
      <dgm:prSet presAssocID="{FDF17685-474C-4022-A801-C974048E9F2F}" presName="arrowAndChildren" presStyleCnt="0"/>
      <dgm:spPr/>
    </dgm:pt>
    <dgm:pt modelId="{4C28C73F-751B-4D98-BAA4-8679AF7A4806}" type="pres">
      <dgm:prSet presAssocID="{FDF17685-474C-4022-A801-C974048E9F2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31892AA-D4E1-46A6-9A65-89BC255FCC2E}" type="pres">
      <dgm:prSet presAssocID="{FDF17685-474C-4022-A801-C974048E9F2F}" presName="arrow" presStyleLbl="node1" presStyleIdx="2" presStyleCnt="3"/>
      <dgm:spPr/>
      <dgm:t>
        <a:bodyPr/>
        <a:lstStyle/>
        <a:p>
          <a:endParaRPr lang="en-US"/>
        </a:p>
      </dgm:t>
    </dgm:pt>
    <dgm:pt modelId="{C16E634F-202B-4B7D-8624-92D4B45593B2}" type="pres">
      <dgm:prSet presAssocID="{FDF17685-474C-4022-A801-C974048E9F2F}" presName="descendantArrow" presStyleCnt="0"/>
      <dgm:spPr/>
    </dgm:pt>
    <dgm:pt modelId="{FE6B70FD-A396-42D5-9375-0A58E374838F}" type="pres">
      <dgm:prSet presAssocID="{FE8D1F7B-BB31-44E3-8073-33D962A3234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E830B-1A40-4D26-A5CE-F1C57A15AD86}" type="pres">
      <dgm:prSet presAssocID="{73835B23-11E0-4077-A48E-651E1DD7B7DA}" presName="childTextArrow" presStyleLbl="fgAccFollowNode1" presStyleIdx="5" presStyleCnt="6" custScaleX="111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645868-00A1-43FC-BFD4-B398F50C77EF}" type="presOf" srcId="{0E6357FD-25AA-483A-84FC-029BAD64737A}" destId="{A774F6F8-931C-4CE4-9EEB-C8423A08965A}" srcOrd="1" destOrd="0" presId="urn:microsoft.com/office/officeart/2005/8/layout/process4"/>
    <dgm:cxn modelId="{EAF68D8B-1186-4BBD-86F7-883EFF7E70FA}" type="presOf" srcId="{22B7C52E-1C67-46DF-B76B-2A92ADFB2D1D}" destId="{49B91AC5-1DAA-49BC-9470-BF9211D8C23F}" srcOrd="0" destOrd="0" presId="urn:microsoft.com/office/officeart/2005/8/layout/process4"/>
    <dgm:cxn modelId="{6C1C19A0-E1AF-4183-A2A9-EBBF4EA59192}" type="presOf" srcId="{FDF17685-474C-4022-A801-C974048E9F2F}" destId="{131892AA-D4E1-46A6-9A65-89BC255FCC2E}" srcOrd="1" destOrd="0" presId="urn:microsoft.com/office/officeart/2005/8/layout/process4"/>
    <dgm:cxn modelId="{D5B4FBF3-109B-4F57-8BAE-B19D21BBDCE4}" type="presOf" srcId="{B6A03A33-789A-4A77-B766-A4C827BE8A31}" destId="{87B19E0E-E9AF-47A8-B510-7DA7BDE9A91E}" srcOrd="0" destOrd="0" presId="urn:microsoft.com/office/officeart/2005/8/layout/process4"/>
    <dgm:cxn modelId="{8A6E0119-9D5D-4DF0-AC50-19CF6AEDB9B0}" srcId="{FDF17685-474C-4022-A801-C974048E9F2F}" destId="{FE8D1F7B-BB31-44E3-8073-33D962A3234A}" srcOrd="0" destOrd="0" parTransId="{8866A474-D1F9-4480-950E-319A05AFB819}" sibTransId="{C9EE0467-00B1-4375-B5F0-C7AB38F47507}"/>
    <dgm:cxn modelId="{24A8907D-7F48-4C61-9B24-507CE7F81690}" type="presOf" srcId="{EEEEFE93-115C-4F4A-B255-2C1F76C6B5F0}" destId="{8E7FCD6C-CC52-467A-B7A6-B0321B2C3BC7}" srcOrd="0" destOrd="0" presId="urn:microsoft.com/office/officeart/2005/8/layout/process4"/>
    <dgm:cxn modelId="{C88D145D-7757-4150-A7A3-A3B6E0C852BD}" srcId="{26C32CD8-712E-4EC2-98D7-06AD27604C77}" destId="{B6A03A33-789A-4A77-B766-A4C827BE8A31}" srcOrd="0" destOrd="0" parTransId="{5B843CB3-92E5-4974-B845-52FD9A60789C}" sibTransId="{AFFC6A06-C7F2-445F-B2CF-D48A3D37ACD1}"/>
    <dgm:cxn modelId="{BA18A912-590E-4F05-90F3-45723DCD02DC}" type="presOf" srcId="{03439C50-E36E-46E6-AD6B-7DEB3172A71F}" destId="{2464403A-EFCD-44B3-9C06-A2F5EC5963D6}" srcOrd="0" destOrd="0" presId="urn:microsoft.com/office/officeart/2005/8/layout/process4"/>
    <dgm:cxn modelId="{5ECEA3DD-393D-4319-986E-50CEA9340563}" type="presOf" srcId="{26C32CD8-712E-4EC2-98D7-06AD27604C77}" destId="{10F7963E-2D0C-48E5-BAC2-229A23ACF388}" srcOrd="0" destOrd="0" presId="urn:microsoft.com/office/officeart/2005/8/layout/process4"/>
    <dgm:cxn modelId="{F86F1C6C-D5AB-4343-9C45-FE872735F847}" type="presOf" srcId="{FDF17685-474C-4022-A801-C974048E9F2F}" destId="{4C28C73F-751B-4D98-BAA4-8679AF7A4806}" srcOrd="0" destOrd="0" presId="urn:microsoft.com/office/officeart/2005/8/layout/process4"/>
    <dgm:cxn modelId="{F2C0BB37-F722-4A12-ADCE-41DE868379D7}" srcId="{FDF17685-474C-4022-A801-C974048E9F2F}" destId="{73835B23-11E0-4077-A48E-651E1DD7B7DA}" srcOrd="1" destOrd="0" parTransId="{E79D7443-AC1A-438D-B628-0F68C68773FE}" sibTransId="{04147D88-5274-4B59-B7FE-1467802E32EF}"/>
    <dgm:cxn modelId="{BF9DFA31-DD88-4778-8871-9273BF112F74}" srcId="{22B7C52E-1C67-46DF-B76B-2A92ADFB2D1D}" destId="{0E6357FD-25AA-483A-84FC-029BAD64737A}" srcOrd="2" destOrd="0" parTransId="{3ACB7B65-F34D-4DBF-8F5D-209712D34BDC}" sibTransId="{C1E9C7DA-27BC-4DFF-B134-3958F4FD6F32}"/>
    <dgm:cxn modelId="{DCB8D0DD-47EE-4D92-BEF8-04F877AE6EC3}" type="presOf" srcId="{C5EC2BF1-2D29-4E9B-8900-20C54F80423D}" destId="{7730B5B3-4465-4416-A251-F7DFAAB01453}" srcOrd="0" destOrd="0" presId="urn:microsoft.com/office/officeart/2005/8/layout/process4"/>
    <dgm:cxn modelId="{7CE635FB-06BC-46AF-B1FF-3C5D77F0EE1A}" type="presOf" srcId="{26C32CD8-712E-4EC2-98D7-06AD27604C77}" destId="{BCCACDC6-ADC7-45D3-A9D9-7DCF0AD435E2}" srcOrd="1" destOrd="0" presId="urn:microsoft.com/office/officeart/2005/8/layout/process4"/>
    <dgm:cxn modelId="{E3690640-674E-4A0A-8C26-CCF50D18CCD1}" srcId="{22B7C52E-1C67-46DF-B76B-2A92ADFB2D1D}" destId="{26C32CD8-712E-4EC2-98D7-06AD27604C77}" srcOrd="1" destOrd="0" parTransId="{27446455-026A-4EDB-A76E-B6E6238E4811}" sibTransId="{4516E623-DBAF-4611-9E92-A737C21FDAF7}"/>
    <dgm:cxn modelId="{92845067-11C6-4060-BD72-EE9F84CEF046}" type="presOf" srcId="{0E6357FD-25AA-483A-84FC-029BAD64737A}" destId="{397B205B-D923-4F1D-97D0-BBFD7014528D}" srcOrd="0" destOrd="0" presId="urn:microsoft.com/office/officeart/2005/8/layout/process4"/>
    <dgm:cxn modelId="{F3688291-DEA5-482A-8405-F030E0250A2F}" srcId="{22B7C52E-1C67-46DF-B76B-2A92ADFB2D1D}" destId="{FDF17685-474C-4022-A801-C974048E9F2F}" srcOrd="0" destOrd="0" parTransId="{C6851C1C-F40A-4454-844D-49F935F80A21}" sibTransId="{8566B1D7-6935-44AB-B678-6F657ED4D222}"/>
    <dgm:cxn modelId="{8C8AAF07-E685-463C-B21B-FA30D23CC869}" type="presOf" srcId="{FE8D1F7B-BB31-44E3-8073-33D962A3234A}" destId="{FE6B70FD-A396-42D5-9375-0A58E374838F}" srcOrd="0" destOrd="0" presId="urn:microsoft.com/office/officeart/2005/8/layout/process4"/>
    <dgm:cxn modelId="{4E5E1978-7166-420D-A044-82385AC80A52}" srcId="{26C32CD8-712E-4EC2-98D7-06AD27604C77}" destId="{C5EC2BF1-2D29-4E9B-8900-20C54F80423D}" srcOrd="1" destOrd="0" parTransId="{13219152-3267-4E3D-91CA-1BA55FF45179}" sibTransId="{C2E7F54A-8DBF-4421-80CE-D0E3FDD6F0D4}"/>
    <dgm:cxn modelId="{3F5446AE-919F-446E-92B5-A580FA66560C}" srcId="{0E6357FD-25AA-483A-84FC-029BAD64737A}" destId="{03439C50-E36E-46E6-AD6B-7DEB3172A71F}" srcOrd="1" destOrd="0" parTransId="{2880D285-6F7B-44A1-9ADA-DD2D8625872D}" sibTransId="{BEC8CF93-6434-4466-A4E9-A4700C809011}"/>
    <dgm:cxn modelId="{271DB4A6-0D2C-4636-B131-E57706ECB464}" srcId="{0E6357FD-25AA-483A-84FC-029BAD64737A}" destId="{EEEEFE93-115C-4F4A-B255-2C1F76C6B5F0}" srcOrd="0" destOrd="0" parTransId="{27C795EA-870C-4B63-91A3-114AACCEBD3B}" sibTransId="{C06C4BA6-15C2-48FB-A723-5D0129AE5ACC}"/>
    <dgm:cxn modelId="{E87C2C1C-120F-45D9-98BE-8F53786F384B}" type="presOf" srcId="{73835B23-11E0-4077-A48E-651E1DD7B7DA}" destId="{BCAE830B-1A40-4D26-A5CE-F1C57A15AD86}" srcOrd="0" destOrd="0" presId="urn:microsoft.com/office/officeart/2005/8/layout/process4"/>
    <dgm:cxn modelId="{534BFBC9-9BBE-47DB-94DB-1A7DD7C14567}" type="presParOf" srcId="{49B91AC5-1DAA-49BC-9470-BF9211D8C23F}" destId="{4BDB34BF-9A2D-49D7-A45E-4F31A977D6B6}" srcOrd="0" destOrd="0" presId="urn:microsoft.com/office/officeart/2005/8/layout/process4"/>
    <dgm:cxn modelId="{A4CD7484-7F6B-4C28-984F-8B29E6E783A7}" type="presParOf" srcId="{4BDB34BF-9A2D-49D7-A45E-4F31A977D6B6}" destId="{397B205B-D923-4F1D-97D0-BBFD7014528D}" srcOrd="0" destOrd="0" presId="urn:microsoft.com/office/officeart/2005/8/layout/process4"/>
    <dgm:cxn modelId="{949CEA20-D389-43DC-9920-840BBC6F69DA}" type="presParOf" srcId="{4BDB34BF-9A2D-49D7-A45E-4F31A977D6B6}" destId="{A774F6F8-931C-4CE4-9EEB-C8423A08965A}" srcOrd="1" destOrd="0" presId="urn:microsoft.com/office/officeart/2005/8/layout/process4"/>
    <dgm:cxn modelId="{78F8DD93-29C1-46F7-80F8-F96156A2AD1B}" type="presParOf" srcId="{4BDB34BF-9A2D-49D7-A45E-4F31A977D6B6}" destId="{EE14AC7A-B0AF-4AEC-913B-CB88EAF5A28D}" srcOrd="2" destOrd="0" presId="urn:microsoft.com/office/officeart/2005/8/layout/process4"/>
    <dgm:cxn modelId="{A76A3462-3A68-420C-BFF6-F3054190E837}" type="presParOf" srcId="{EE14AC7A-B0AF-4AEC-913B-CB88EAF5A28D}" destId="{8E7FCD6C-CC52-467A-B7A6-B0321B2C3BC7}" srcOrd="0" destOrd="0" presId="urn:microsoft.com/office/officeart/2005/8/layout/process4"/>
    <dgm:cxn modelId="{DBE2A27E-52A3-49D0-A03A-0EC673F8C7A4}" type="presParOf" srcId="{EE14AC7A-B0AF-4AEC-913B-CB88EAF5A28D}" destId="{2464403A-EFCD-44B3-9C06-A2F5EC5963D6}" srcOrd="1" destOrd="0" presId="urn:microsoft.com/office/officeart/2005/8/layout/process4"/>
    <dgm:cxn modelId="{2B8CE113-1C23-4857-A881-75AAE9900912}" type="presParOf" srcId="{49B91AC5-1DAA-49BC-9470-BF9211D8C23F}" destId="{1A859D0B-F4C9-4B71-B1BA-48050883AECA}" srcOrd="1" destOrd="0" presId="urn:microsoft.com/office/officeart/2005/8/layout/process4"/>
    <dgm:cxn modelId="{6D0110B7-C510-4052-8903-94D6658CEE5C}" type="presParOf" srcId="{49B91AC5-1DAA-49BC-9470-BF9211D8C23F}" destId="{E76C8131-46D6-4F4A-9C8A-53E0527AA638}" srcOrd="2" destOrd="0" presId="urn:microsoft.com/office/officeart/2005/8/layout/process4"/>
    <dgm:cxn modelId="{C1A532D6-18EF-490C-B13F-CCBC93632668}" type="presParOf" srcId="{E76C8131-46D6-4F4A-9C8A-53E0527AA638}" destId="{10F7963E-2D0C-48E5-BAC2-229A23ACF388}" srcOrd="0" destOrd="0" presId="urn:microsoft.com/office/officeart/2005/8/layout/process4"/>
    <dgm:cxn modelId="{B9A13B16-6EE2-46BF-A8C7-5A5A9907D814}" type="presParOf" srcId="{E76C8131-46D6-4F4A-9C8A-53E0527AA638}" destId="{BCCACDC6-ADC7-45D3-A9D9-7DCF0AD435E2}" srcOrd="1" destOrd="0" presId="urn:microsoft.com/office/officeart/2005/8/layout/process4"/>
    <dgm:cxn modelId="{D26DD7DE-7DD9-4A0D-AEB1-B39BB07DA4BA}" type="presParOf" srcId="{E76C8131-46D6-4F4A-9C8A-53E0527AA638}" destId="{FD3CA4A0-B407-4A2C-A498-DEAFB517DFD4}" srcOrd="2" destOrd="0" presId="urn:microsoft.com/office/officeart/2005/8/layout/process4"/>
    <dgm:cxn modelId="{63FF00D6-284A-4EF9-BAC8-A8E57EEC222E}" type="presParOf" srcId="{FD3CA4A0-B407-4A2C-A498-DEAFB517DFD4}" destId="{87B19E0E-E9AF-47A8-B510-7DA7BDE9A91E}" srcOrd="0" destOrd="0" presId="urn:microsoft.com/office/officeart/2005/8/layout/process4"/>
    <dgm:cxn modelId="{937820D2-7711-4A60-8E14-9947E4178424}" type="presParOf" srcId="{FD3CA4A0-B407-4A2C-A498-DEAFB517DFD4}" destId="{7730B5B3-4465-4416-A251-F7DFAAB01453}" srcOrd="1" destOrd="0" presId="urn:microsoft.com/office/officeart/2005/8/layout/process4"/>
    <dgm:cxn modelId="{DBB12C52-834B-4495-BF20-583935606E98}" type="presParOf" srcId="{49B91AC5-1DAA-49BC-9470-BF9211D8C23F}" destId="{44DC4142-DF87-4FDC-A258-0D1A331C1376}" srcOrd="3" destOrd="0" presId="urn:microsoft.com/office/officeart/2005/8/layout/process4"/>
    <dgm:cxn modelId="{F5A57470-83D2-43CD-9EF0-99C8D8A43216}" type="presParOf" srcId="{49B91AC5-1DAA-49BC-9470-BF9211D8C23F}" destId="{2FD2728C-0B05-4C4C-96B5-22ABA6A0008C}" srcOrd="4" destOrd="0" presId="urn:microsoft.com/office/officeart/2005/8/layout/process4"/>
    <dgm:cxn modelId="{7046997B-0D2E-4BAF-ACB9-B01BFB601181}" type="presParOf" srcId="{2FD2728C-0B05-4C4C-96B5-22ABA6A0008C}" destId="{4C28C73F-751B-4D98-BAA4-8679AF7A4806}" srcOrd="0" destOrd="0" presId="urn:microsoft.com/office/officeart/2005/8/layout/process4"/>
    <dgm:cxn modelId="{78BAB07E-A7A1-4B51-A278-4665D126A46F}" type="presParOf" srcId="{2FD2728C-0B05-4C4C-96B5-22ABA6A0008C}" destId="{131892AA-D4E1-46A6-9A65-89BC255FCC2E}" srcOrd="1" destOrd="0" presId="urn:microsoft.com/office/officeart/2005/8/layout/process4"/>
    <dgm:cxn modelId="{DCEA824F-3B99-4752-B629-8B509FA06D30}" type="presParOf" srcId="{2FD2728C-0B05-4C4C-96B5-22ABA6A0008C}" destId="{C16E634F-202B-4B7D-8624-92D4B45593B2}" srcOrd="2" destOrd="0" presId="urn:microsoft.com/office/officeart/2005/8/layout/process4"/>
    <dgm:cxn modelId="{BABF0F23-EAEA-4895-9C5E-C051EA150C30}" type="presParOf" srcId="{C16E634F-202B-4B7D-8624-92D4B45593B2}" destId="{FE6B70FD-A396-42D5-9375-0A58E374838F}" srcOrd="0" destOrd="0" presId="urn:microsoft.com/office/officeart/2005/8/layout/process4"/>
    <dgm:cxn modelId="{542CDF47-E656-4B81-B427-894ADA199ADE}" type="presParOf" srcId="{C16E634F-202B-4B7D-8624-92D4B45593B2}" destId="{BCAE830B-1A40-4D26-A5CE-F1C57A15AD8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831AB-85AF-436E-8CB7-2CC99451BBAE}">
      <dsp:nvSpPr>
        <dsp:cNvPr id="0" name=""/>
        <dsp:cNvSpPr/>
      </dsp:nvSpPr>
      <dsp:spPr>
        <a:xfrm>
          <a:off x="445769" y="0"/>
          <a:ext cx="5052060" cy="2590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AFC40-4A6A-4B4D-A4F2-3E1C9542E02E}">
      <dsp:nvSpPr>
        <dsp:cNvPr id="0" name=""/>
        <dsp:cNvSpPr/>
      </dsp:nvSpPr>
      <dsp:spPr>
        <a:xfrm>
          <a:off x="4353" y="777240"/>
          <a:ext cx="1913096" cy="1036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SOUNDENERGY</a:t>
          </a:r>
          <a:endParaRPr lang="en-US" sz="2000" kern="1200" dirty="0"/>
        </a:p>
      </dsp:txBody>
      <dsp:txXfrm>
        <a:off x="54942" y="827829"/>
        <a:ext cx="1811918" cy="935142"/>
      </dsp:txXfrm>
    </dsp:sp>
    <dsp:sp modelId="{67C6D6D8-CD7E-43EF-AA94-1A9D09D7C010}">
      <dsp:nvSpPr>
        <dsp:cNvPr id="0" name=""/>
        <dsp:cNvSpPr/>
      </dsp:nvSpPr>
      <dsp:spPr>
        <a:xfrm>
          <a:off x="2015251" y="777240"/>
          <a:ext cx="1913096" cy="1036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 ENERGY</a:t>
          </a:r>
          <a:endParaRPr lang="en-US" sz="2000" kern="1200" dirty="0"/>
        </a:p>
      </dsp:txBody>
      <dsp:txXfrm>
        <a:off x="2065840" y="827829"/>
        <a:ext cx="1811918" cy="935142"/>
      </dsp:txXfrm>
    </dsp:sp>
    <dsp:sp modelId="{4B505F5E-D0DA-457C-8819-4C667A354EDC}">
      <dsp:nvSpPr>
        <dsp:cNvPr id="0" name=""/>
        <dsp:cNvSpPr/>
      </dsp:nvSpPr>
      <dsp:spPr>
        <a:xfrm>
          <a:off x="4026150" y="777240"/>
          <a:ext cx="1913096" cy="1036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ELECTRICAL ENERGY</a:t>
          </a:r>
          <a:endParaRPr lang="en-US" sz="2000" kern="1200" dirty="0"/>
        </a:p>
      </dsp:txBody>
      <dsp:txXfrm>
        <a:off x="4076739" y="827829"/>
        <a:ext cx="1811918" cy="935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7EBBE-B13A-48F1-81B5-8DD6AE4779E5}">
      <dsp:nvSpPr>
        <dsp:cNvPr id="0" name=""/>
        <dsp:cNvSpPr/>
      </dsp:nvSpPr>
      <dsp:spPr>
        <a:xfrm>
          <a:off x="0" y="543260"/>
          <a:ext cx="86868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7CF42-257E-4FC2-A352-539786D3057E}">
      <dsp:nvSpPr>
        <dsp:cNvPr id="0" name=""/>
        <dsp:cNvSpPr/>
      </dsp:nvSpPr>
      <dsp:spPr>
        <a:xfrm>
          <a:off x="434340" y="41420"/>
          <a:ext cx="608076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IMPEDENCE  MATCHING</a:t>
          </a:r>
          <a:endParaRPr lang="en-US" sz="3400" kern="1200" dirty="0"/>
        </a:p>
      </dsp:txBody>
      <dsp:txXfrm>
        <a:off x="483336" y="90416"/>
        <a:ext cx="5982768" cy="905688"/>
      </dsp:txXfrm>
    </dsp:sp>
    <dsp:sp modelId="{6B90711A-1705-47DD-A1A6-B42869353DD1}">
      <dsp:nvSpPr>
        <dsp:cNvPr id="0" name=""/>
        <dsp:cNvSpPr/>
      </dsp:nvSpPr>
      <dsp:spPr>
        <a:xfrm>
          <a:off x="0" y="2085501"/>
          <a:ext cx="86868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801B1-9ABC-4B2E-A9BE-C04CCDC798EA}">
      <dsp:nvSpPr>
        <dsp:cNvPr id="0" name=""/>
        <dsp:cNvSpPr/>
      </dsp:nvSpPr>
      <dsp:spPr>
        <a:xfrm>
          <a:off x="434340" y="1583661"/>
          <a:ext cx="608076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ATTENUATION</a:t>
          </a:r>
          <a:endParaRPr lang="en-US" sz="3400" kern="1200" dirty="0"/>
        </a:p>
      </dsp:txBody>
      <dsp:txXfrm>
        <a:off x="483336" y="1632657"/>
        <a:ext cx="5982768" cy="905688"/>
      </dsp:txXfrm>
    </dsp:sp>
    <dsp:sp modelId="{55791822-F250-44E1-ACB2-D5A331E8BE84}">
      <dsp:nvSpPr>
        <dsp:cNvPr id="0" name=""/>
        <dsp:cNvSpPr/>
      </dsp:nvSpPr>
      <dsp:spPr>
        <a:xfrm>
          <a:off x="0" y="3627741"/>
          <a:ext cx="86868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0C2C8-50DF-4DF8-84D8-2776AC1C0291}">
      <dsp:nvSpPr>
        <dsp:cNvPr id="0" name=""/>
        <dsp:cNvSpPr/>
      </dsp:nvSpPr>
      <dsp:spPr>
        <a:xfrm>
          <a:off x="434340" y="3125900"/>
          <a:ext cx="608076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PHASE DIFFERENCIAL EFFECT</a:t>
          </a:r>
          <a:endParaRPr lang="en-US" sz="3400" kern="1200" dirty="0"/>
        </a:p>
      </dsp:txBody>
      <dsp:txXfrm>
        <a:off x="483336" y="3174896"/>
        <a:ext cx="5982768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4F6F8-931C-4CE4-9EEB-C8423A08965A}">
      <dsp:nvSpPr>
        <dsp:cNvPr id="0" name=""/>
        <dsp:cNvSpPr/>
      </dsp:nvSpPr>
      <dsp:spPr>
        <a:xfrm>
          <a:off x="0" y="3406931"/>
          <a:ext cx="8143900" cy="111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                       </a:t>
          </a:r>
          <a:r>
            <a:rPr lang="en-US" sz="2100" b="1" kern="1200" dirty="0" smtClean="0">
              <a:solidFill>
                <a:srgbClr val="FFFF00"/>
              </a:solidFill>
            </a:rPr>
            <a:t>The shape of tympanic membrane</a:t>
          </a:r>
          <a:endParaRPr lang="en-US" sz="2100" b="1" kern="1200" dirty="0">
            <a:solidFill>
              <a:srgbClr val="FFFF00"/>
            </a:solidFill>
          </a:endParaRPr>
        </a:p>
      </dsp:txBody>
      <dsp:txXfrm>
        <a:off x="0" y="3406931"/>
        <a:ext cx="8143900" cy="603844"/>
      </dsp:txXfrm>
    </dsp:sp>
    <dsp:sp modelId="{8E7FCD6C-CC52-467A-B7A6-B0321B2C3BC7}">
      <dsp:nvSpPr>
        <dsp:cNvPr id="0" name=""/>
        <dsp:cNvSpPr/>
      </dsp:nvSpPr>
      <dsp:spPr>
        <a:xfrm>
          <a:off x="994" y="3988411"/>
          <a:ext cx="7754201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UMBO condense the sound waves to the </a:t>
          </a:r>
          <a:r>
            <a:rPr lang="en-US" sz="2000" kern="1200" dirty="0" err="1" smtClean="0"/>
            <a:t>osscicles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994" y="3988411"/>
        <a:ext cx="7754201" cy="514386"/>
      </dsp:txXfrm>
    </dsp:sp>
    <dsp:sp modelId="{2464403A-EFCD-44B3-9C06-A2F5EC5963D6}">
      <dsp:nvSpPr>
        <dsp:cNvPr id="0" name=""/>
        <dsp:cNvSpPr/>
      </dsp:nvSpPr>
      <dsp:spPr>
        <a:xfrm>
          <a:off x="7755195" y="3988411"/>
          <a:ext cx="38771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7755195" y="3988411"/>
        <a:ext cx="387710" cy="514386"/>
      </dsp:txXfrm>
    </dsp:sp>
    <dsp:sp modelId="{BCCACDC6-ADC7-45D3-A9D9-7DCF0AD435E2}">
      <dsp:nvSpPr>
        <dsp:cNvPr id="0" name=""/>
        <dsp:cNvSpPr/>
      </dsp:nvSpPr>
      <dsp:spPr>
        <a:xfrm rot="10800000">
          <a:off x="0" y="1703865"/>
          <a:ext cx="81439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                  </a:t>
          </a:r>
          <a:r>
            <a:rPr lang="en-US" sz="2100" b="1" kern="1200" dirty="0" smtClean="0">
              <a:solidFill>
                <a:srgbClr val="FFFF00"/>
              </a:solidFill>
            </a:rPr>
            <a:t> The lever action of middle ear </a:t>
          </a:r>
          <a:r>
            <a:rPr lang="en-US" sz="2100" b="1" kern="1200" dirty="0" err="1" smtClean="0">
              <a:solidFill>
                <a:srgbClr val="FFFF00"/>
              </a:solidFill>
            </a:rPr>
            <a:t>ossicles</a:t>
          </a:r>
          <a:endParaRPr lang="en-US" sz="2100" b="1" kern="1200" dirty="0">
            <a:solidFill>
              <a:srgbClr val="FFFF00"/>
            </a:solidFill>
          </a:endParaRPr>
        </a:p>
      </dsp:txBody>
      <dsp:txXfrm rot="-10800000">
        <a:off x="0" y="1703865"/>
        <a:ext cx="8143900" cy="603663"/>
      </dsp:txXfrm>
    </dsp:sp>
    <dsp:sp modelId="{87B19E0E-E9AF-47A8-B510-7DA7BDE9A91E}">
      <dsp:nvSpPr>
        <dsp:cNvPr id="0" name=""/>
        <dsp:cNvSpPr/>
      </dsp:nvSpPr>
      <dsp:spPr>
        <a:xfrm>
          <a:off x="994" y="2307529"/>
          <a:ext cx="7754201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   All </a:t>
          </a:r>
          <a:r>
            <a:rPr lang="en-US" sz="2000" kern="1200" dirty="0" err="1" smtClean="0"/>
            <a:t>osscicles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combindly</a:t>
          </a:r>
          <a:r>
            <a:rPr lang="en-US" sz="2000" kern="1200" dirty="0" smtClean="0"/>
            <a:t> Act like a handle of the door </a:t>
          </a:r>
          <a:endParaRPr lang="en-US" sz="2000" kern="1200" dirty="0"/>
        </a:p>
      </dsp:txBody>
      <dsp:txXfrm>
        <a:off x="994" y="2307529"/>
        <a:ext cx="7754201" cy="514231"/>
      </dsp:txXfrm>
    </dsp:sp>
    <dsp:sp modelId="{7730B5B3-4465-4416-A251-F7DFAAB01453}">
      <dsp:nvSpPr>
        <dsp:cNvPr id="0" name=""/>
        <dsp:cNvSpPr/>
      </dsp:nvSpPr>
      <dsp:spPr>
        <a:xfrm>
          <a:off x="7755195" y="2307529"/>
          <a:ext cx="38771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7755195" y="2307529"/>
        <a:ext cx="387710" cy="514231"/>
      </dsp:txXfrm>
    </dsp:sp>
    <dsp:sp modelId="{131892AA-D4E1-46A6-9A65-89BC255FCC2E}">
      <dsp:nvSpPr>
        <dsp:cNvPr id="0" name=""/>
        <dsp:cNvSpPr/>
      </dsp:nvSpPr>
      <dsp:spPr>
        <a:xfrm rot="10800000">
          <a:off x="0" y="799"/>
          <a:ext cx="81439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          </a:t>
          </a:r>
          <a:r>
            <a:rPr lang="en-US" sz="2100" b="1" kern="1200" dirty="0" smtClean="0">
              <a:solidFill>
                <a:srgbClr val="FFFF00"/>
              </a:solidFill>
            </a:rPr>
            <a:t>Area of tympanic membrane relative to oval window</a:t>
          </a:r>
          <a:endParaRPr lang="en-US" sz="2100" b="1" kern="1200" dirty="0">
            <a:solidFill>
              <a:srgbClr val="FFFF00"/>
            </a:solidFill>
          </a:endParaRPr>
        </a:p>
      </dsp:txBody>
      <dsp:txXfrm rot="-10800000">
        <a:off x="0" y="799"/>
        <a:ext cx="8143900" cy="603663"/>
      </dsp:txXfrm>
    </dsp:sp>
    <dsp:sp modelId="{FE6B70FD-A396-42D5-9375-0A58E374838F}">
      <dsp:nvSpPr>
        <dsp:cNvPr id="0" name=""/>
        <dsp:cNvSpPr/>
      </dsp:nvSpPr>
      <dsp:spPr>
        <a:xfrm>
          <a:off x="923" y="604463"/>
          <a:ext cx="3853241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55 mm</a:t>
          </a:r>
          <a:r>
            <a:rPr lang="en-US" sz="2000" kern="1200" baseline="30000" dirty="0" smtClean="0"/>
            <a:t>2</a:t>
          </a:r>
          <a:r>
            <a:rPr lang="en-US" sz="2000" kern="1200" baseline="0" dirty="0" smtClean="0"/>
            <a:t> is of tympanic membrane</a:t>
          </a:r>
          <a:endParaRPr lang="en-US" sz="2000" kern="1200" baseline="0" dirty="0"/>
        </a:p>
      </dsp:txBody>
      <dsp:txXfrm>
        <a:off x="923" y="604463"/>
        <a:ext cx="3853241" cy="514231"/>
      </dsp:txXfrm>
    </dsp:sp>
    <dsp:sp modelId="{BCAE830B-1A40-4D26-A5CE-F1C57A15AD86}">
      <dsp:nvSpPr>
        <dsp:cNvPr id="0" name=""/>
        <dsp:cNvSpPr/>
      </dsp:nvSpPr>
      <dsp:spPr>
        <a:xfrm>
          <a:off x="3854164" y="604463"/>
          <a:ext cx="4288812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3.2 mm</a:t>
          </a:r>
          <a:r>
            <a:rPr lang="en-US" sz="2000" kern="1200" baseline="30000" dirty="0" smtClean="0"/>
            <a:t>2</a:t>
          </a:r>
          <a:r>
            <a:rPr lang="en-US" sz="2000" kern="1200" dirty="0" smtClean="0"/>
            <a:t> is of oval window</a:t>
          </a:r>
          <a:endParaRPr lang="en-US" sz="2000" kern="1200" dirty="0"/>
        </a:p>
      </dsp:txBody>
      <dsp:txXfrm>
        <a:off x="3854164" y="604463"/>
        <a:ext cx="4288812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D511-357C-411A-9A60-E89BF2F117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463F3-F76E-49DA-A405-EC9C8866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5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7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4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7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1ACA-EE47-4188-8BCF-FEA1E78527A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8B13-4580-4AC3-965B-D76A0AF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networking.techtarget.com/sDefinition/0,,sid7_gci212986,00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VISUAL PATHWAY-II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0247-F027-4159-9362-BC91669EB594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preganglionic fibers (the </a:t>
            </a:r>
            <a:r>
              <a:rPr lang="en-US" sz="2800" b="1" i="1" dirty="0" err="1"/>
              <a:t>Edinger-Westphal</a:t>
            </a:r>
            <a:r>
              <a:rPr lang="en-US" sz="2800" b="1" i="1" dirty="0"/>
              <a:t> nucleus </a:t>
            </a:r>
            <a:r>
              <a:rPr lang="en-US" sz="2800" i="1" dirty="0"/>
              <a:t>- </a:t>
            </a:r>
            <a:r>
              <a:rPr lang="en-US" sz="2800" dirty="0"/>
              <a:t>the visceral nucleus portion of 3</a:t>
            </a:r>
            <a:r>
              <a:rPr lang="en-US" sz="2800" baseline="30000" dirty="0"/>
              <a:t>rd</a:t>
            </a:r>
            <a:r>
              <a:rPr lang="en-US" sz="2800" dirty="0"/>
              <a:t> CN)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pass in 3rd</a:t>
            </a:r>
            <a:r>
              <a:rPr lang="en-US" sz="2800" i="1" dirty="0"/>
              <a:t> nerve</a:t>
            </a:r>
            <a:r>
              <a:rPr lang="en-US" sz="28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800" i="1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dirty="0" err="1"/>
              <a:t>ciliary</a:t>
            </a:r>
            <a:r>
              <a:rPr lang="en-US" sz="2800" b="1" i="1" dirty="0"/>
              <a:t> ganglion </a:t>
            </a:r>
            <a:r>
              <a:rPr lang="en-US" sz="2800" dirty="0"/>
              <a:t>(behind the eye)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 synapse with postganglionic parasympathetic neurons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8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send fibers through </a:t>
            </a:r>
            <a:r>
              <a:rPr lang="en-US" sz="2800" b="1" i="1" dirty="0" err="1"/>
              <a:t>ciliary</a:t>
            </a:r>
            <a:r>
              <a:rPr lang="en-US" sz="2800" b="1" i="1" dirty="0"/>
              <a:t> nerves</a:t>
            </a:r>
            <a:r>
              <a:rPr lang="en-US" sz="2800" b="1" dirty="0"/>
              <a:t> </a:t>
            </a:r>
            <a:r>
              <a:rPr lang="en-US" sz="2800" dirty="0"/>
              <a:t>into the eyeball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8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excite 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b="1" dirty="0" err="1" smtClean="0"/>
              <a:t>Ciliary</a:t>
            </a:r>
            <a:r>
              <a:rPr lang="en-US" sz="2800" b="1" dirty="0" smtClean="0"/>
              <a:t> </a:t>
            </a:r>
            <a:r>
              <a:rPr lang="en-US" sz="2800" b="1" dirty="0"/>
              <a:t>muscle </a:t>
            </a:r>
            <a:r>
              <a:rPr lang="en-US" sz="2800" dirty="0"/>
              <a:t>that controls focusing of the eye </a:t>
            </a:r>
            <a:r>
              <a:rPr lang="en-US" sz="2800" dirty="0" smtClean="0"/>
              <a:t>lens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800" b="1" dirty="0" smtClean="0"/>
              <a:t>Sphincter </a:t>
            </a:r>
            <a:r>
              <a:rPr lang="en-US" sz="2800" b="1" dirty="0" err="1" smtClean="0"/>
              <a:t>pupillae</a:t>
            </a:r>
            <a:r>
              <a:rPr lang="en-US" sz="2800" b="1" dirty="0" smtClean="0"/>
              <a:t>  muscle </a:t>
            </a:r>
            <a:r>
              <a:rPr lang="en-US" sz="2800" dirty="0" smtClean="0"/>
              <a:t>of </a:t>
            </a:r>
            <a:r>
              <a:rPr lang="en-US" sz="2800" dirty="0"/>
              <a:t>the iris that constricts the pupil</a:t>
            </a:r>
          </a:p>
        </p:txBody>
      </p:sp>
    </p:spTree>
    <p:extLst>
      <p:ext uri="{BB962C8B-B14F-4D97-AF65-F5344CB8AC3E}">
        <p14:creationId xmlns:p14="http://schemas.microsoft.com/office/powerpoint/2010/main" val="30247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709" y="6356350"/>
            <a:ext cx="2300091" cy="365125"/>
          </a:xfrm>
        </p:spPr>
        <p:txBody>
          <a:bodyPr/>
          <a:lstStyle/>
          <a:p>
            <a:fld id="{C3CB2B47-A572-40FB-8382-37FDAE59CB93}" type="slidenum">
              <a:rPr lang="en-US" altLang="en-US" sz="1400"/>
              <a:pPr/>
              <a:t>11</a:t>
            </a:fld>
            <a:endParaRPr lang="en-US" altLang="en-US" sz="1400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21" y="76200"/>
            <a:ext cx="8871779" cy="1143000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The </a:t>
            </a:r>
            <a:r>
              <a:rPr lang="en-US" sz="4800" b="1" dirty="0" smtClean="0">
                <a:latin typeface="+mn-lt"/>
              </a:rPr>
              <a:t>Sympathetic Supply</a:t>
            </a:r>
            <a:endParaRPr lang="en-US" sz="4800" b="1" dirty="0">
              <a:latin typeface="+mn-lt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8006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 err="1"/>
              <a:t>intermediolateral</a:t>
            </a:r>
            <a:r>
              <a:rPr lang="en-US" sz="2400" i="1" dirty="0"/>
              <a:t> horn cells</a:t>
            </a:r>
            <a:r>
              <a:rPr lang="en-US" sz="2400" dirty="0"/>
              <a:t> of T1 of the </a:t>
            </a:r>
            <a:r>
              <a:rPr lang="en-US" sz="2400" b="1" dirty="0"/>
              <a:t>Spinal cord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sympathetic chain</a:t>
            </a:r>
            <a:r>
              <a:rPr lang="en-US" sz="24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4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upward to the </a:t>
            </a:r>
            <a:r>
              <a:rPr lang="en-US" sz="2400" b="1" i="1" dirty="0"/>
              <a:t>superior cervical ganglion</a:t>
            </a:r>
            <a:endParaRPr lang="en-US" sz="24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4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synapse with postganglionic neurons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↓</a:t>
            </a:r>
            <a:r>
              <a:rPr lang="en-US" sz="24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innervate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radial fibers of the iris (which open the pupil</a:t>
            </a:r>
            <a:r>
              <a:rPr lang="en-US" sz="2400" b="1" dirty="0" smtClean="0"/>
              <a:t>) and </a:t>
            </a:r>
            <a:r>
              <a:rPr lang="en-US" sz="2400" b="1" dirty="0" err="1"/>
              <a:t>extraocular</a:t>
            </a:r>
            <a:r>
              <a:rPr lang="en-US" sz="2400" b="1" dirty="0"/>
              <a:t> muscles of the eye</a:t>
            </a:r>
          </a:p>
        </p:txBody>
      </p:sp>
    </p:spTree>
    <p:extLst>
      <p:ext uri="{BB962C8B-B14F-4D97-AF65-F5344CB8AC3E}">
        <p14:creationId xmlns:p14="http://schemas.microsoft.com/office/powerpoint/2010/main" val="32136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22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Control of Pupillary Diameter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6612" y="80803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MIOSIS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75212" y="1371600"/>
            <a:ext cx="4040188" cy="3951288"/>
          </a:xfrm>
        </p:spPr>
        <p:txBody>
          <a:bodyPr>
            <a:noAutofit/>
          </a:bodyPr>
          <a:lstStyle/>
          <a:p>
            <a:r>
              <a:rPr lang="en-US" sz="2800" dirty="0" smtClean="0"/>
              <a:t>Stimulation </a:t>
            </a:r>
            <a:r>
              <a:rPr lang="en-US" sz="2800" dirty="0"/>
              <a:t>of the parasympathetic nerves </a:t>
            </a:r>
          </a:p>
          <a:p>
            <a:r>
              <a:rPr lang="en-US" sz="2800" dirty="0"/>
              <a:t>excites the pupillary sphincter </a:t>
            </a:r>
            <a:r>
              <a:rPr lang="en-US" sz="2800" dirty="0" smtClean="0"/>
              <a:t>muscle</a:t>
            </a:r>
            <a:endParaRPr lang="en-US" sz="2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77825" y="7620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MYDRIASIS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77825" y="1412874"/>
            <a:ext cx="4041775" cy="3951288"/>
          </a:xfrm>
        </p:spPr>
        <p:txBody>
          <a:bodyPr>
            <a:normAutofit/>
          </a:bodyPr>
          <a:lstStyle/>
          <a:p>
            <a:r>
              <a:rPr lang="en-US" sz="2800" dirty="0"/>
              <a:t>stimulation of the sympathetic nerves </a:t>
            </a:r>
          </a:p>
          <a:p>
            <a:r>
              <a:rPr lang="en-US" sz="2800" dirty="0"/>
              <a:t>excites the radial fibers of the iris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59475"/>
            <a:ext cx="2133600" cy="365125"/>
          </a:xfrm>
        </p:spPr>
        <p:txBody>
          <a:bodyPr/>
          <a:lstStyle/>
          <a:p>
            <a:fld id="{C93E1E48-271B-42AE-B665-9EF47A10FB4F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5" name="Picture 2" descr="D:\SBKS LECTURE\MBBS\JAYNA LEC SS\images\alk-pupilometr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305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CF72-2CE8-4211-8A3C-2AFCCB481E3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Constriction Reflexes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1816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dirty="0" smtClean="0">
                <a:solidFill>
                  <a:srgbClr val="0070C0"/>
                </a:solidFill>
              </a:rPr>
              <a:t>1. Light reflex-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Light is thrown in one eye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Constriction of pupil of the same eye (</a:t>
            </a:r>
            <a:r>
              <a:rPr lang="en-US" b="1" dirty="0" smtClean="0"/>
              <a:t>direct light reflex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Constriction of pupil of the opposite eye (</a:t>
            </a:r>
            <a:r>
              <a:rPr lang="en-US" b="1" dirty="0" smtClean="0"/>
              <a:t>indirect or consensual light reflex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D:\SBKS LECTURE\MBBS\JAYNA LEC SS\images\s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b="1" smtClean="0"/>
              <a:t>Clinical importance:</a:t>
            </a:r>
          </a:p>
          <a:p>
            <a:pPr>
              <a:lnSpc>
                <a:spcPct val="80000"/>
              </a:lnSpc>
            </a:pPr>
            <a:r>
              <a:rPr lang="en-US" smtClean="0"/>
              <a:t>During day light constriction so light to macula only and good vision</a:t>
            </a:r>
          </a:p>
          <a:p>
            <a:pPr>
              <a:lnSpc>
                <a:spcPct val="80000"/>
              </a:lnSpc>
            </a:pPr>
            <a:r>
              <a:rPr lang="en-US" smtClean="0"/>
              <a:t>Certain head injury and alcoholism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0247-F027-4159-9362-BC91669EB5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C9DB-93B5-4E25-8529-881F371D195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+mn-lt"/>
              </a:rPr>
              <a:t>Pathway </a:t>
            </a:r>
            <a:r>
              <a:rPr lang="en-US" b="1" dirty="0">
                <a:solidFill>
                  <a:srgbClr val="92D050"/>
                </a:solidFill>
                <a:latin typeface="+mn-lt"/>
              </a:rPr>
              <a:t>of light reflex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315200" cy="5334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Receptors of retina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Optic nerve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Optic </a:t>
            </a:r>
            <a:r>
              <a:rPr lang="en-US" sz="1800" b="1" dirty="0" err="1"/>
              <a:t>chiasma</a:t>
            </a:r>
            <a:endParaRPr lang="en-US" sz="18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Optic </a:t>
            </a:r>
            <a:r>
              <a:rPr lang="en-US" sz="1800" b="1" dirty="0" smtClean="0"/>
              <a:t>tract</a:t>
            </a:r>
            <a:endParaRPr lang="en-US" sz="18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err="1">
                <a:solidFill>
                  <a:srgbClr val="FF0000"/>
                </a:solidFill>
              </a:rPr>
              <a:t>Pretectal</a:t>
            </a:r>
            <a:r>
              <a:rPr lang="en-US" sz="1800" b="1" dirty="0">
                <a:solidFill>
                  <a:srgbClr val="FF0000"/>
                </a:solidFill>
              </a:rPr>
              <a:t> nucleus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err="1"/>
              <a:t>Edinger</a:t>
            </a:r>
            <a:r>
              <a:rPr lang="en-US" sz="1800" b="1" dirty="0"/>
              <a:t> </a:t>
            </a:r>
            <a:r>
              <a:rPr lang="en-US" sz="1800" b="1" dirty="0" err="1"/>
              <a:t>Wastphal</a:t>
            </a:r>
            <a:r>
              <a:rPr lang="en-US" sz="1800" b="1" dirty="0"/>
              <a:t> nucleus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err="1"/>
              <a:t>Oculomotor</a:t>
            </a:r>
            <a:r>
              <a:rPr lang="en-US" sz="1800" b="1" dirty="0"/>
              <a:t> nerve (parasympathetic)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err="1"/>
              <a:t>Ciliary</a:t>
            </a:r>
            <a:r>
              <a:rPr lang="en-US" sz="1800" b="1" dirty="0"/>
              <a:t> ganglion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Short </a:t>
            </a:r>
            <a:r>
              <a:rPr lang="en-US" sz="1800" b="1" dirty="0" err="1"/>
              <a:t>ciliary</a:t>
            </a:r>
            <a:r>
              <a:rPr lang="en-US" sz="1800" b="1" dirty="0"/>
              <a:t> nerve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Sphincter </a:t>
            </a:r>
            <a:r>
              <a:rPr lang="en-US" sz="1800" b="1" dirty="0" err="1"/>
              <a:t>pupillae</a:t>
            </a:r>
            <a:r>
              <a:rPr lang="en-US" sz="1800" b="1" dirty="0"/>
              <a:t> muscle causing constriction of pupil</a:t>
            </a:r>
          </a:p>
        </p:txBody>
      </p:sp>
    </p:spTree>
    <p:extLst>
      <p:ext uri="{BB962C8B-B14F-4D97-AF65-F5344CB8AC3E}">
        <p14:creationId xmlns:p14="http://schemas.microsoft.com/office/powerpoint/2010/main" val="13475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 Pawan\Desktop\op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924800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3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6294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rgbClr val="0070C0"/>
                </a:solidFill>
              </a:rPr>
              <a:t>Accommodation reflex:-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It’s the ability of eye to focus distant object as well as near object.</a:t>
            </a:r>
          </a:p>
          <a:p>
            <a:pPr lvl="1"/>
            <a:r>
              <a:rPr lang="en-US" dirty="0" smtClean="0"/>
              <a:t>It is necessary for highest degree of visual acuity.</a:t>
            </a:r>
          </a:p>
          <a:p>
            <a:pPr lvl="1"/>
            <a:r>
              <a:rPr lang="en-US" dirty="0" smtClean="0"/>
              <a:t>When one focuses on nearby object 3 reactions occur called accommodation convergence reaction (near response)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Constriction of both the pupils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Convergence of both the eyes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Contraction of ciliary muscle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increased curvature of lens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increased diopteric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567-8E88-4501-8CBB-25DDD62A4E0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+mn-lt"/>
              </a:rPr>
              <a:t>Pathway for accommodation reflex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914400"/>
            <a:ext cx="6781800" cy="5791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Receptors (of retina)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Optic nerve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Optic </a:t>
            </a:r>
            <a:r>
              <a:rPr lang="en-US" sz="1600" b="1" dirty="0" err="1"/>
              <a:t>chiasma</a:t>
            </a:r>
            <a:endParaRPr lang="en-US" sz="16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Optic tract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Lateral geniculate body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Visual cortex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Frontal eye field (area 8)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Internal capsule to opposite side </a:t>
            </a:r>
            <a:r>
              <a:rPr lang="en-US" sz="1600" b="1" dirty="0" err="1">
                <a:solidFill>
                  <a:srgbClr val="FF0000"/>
                </a:solidFill>
              </a:rPr>
              <a:t>Edinger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Westphal</a:t>
            </a:r>
            <a:r>
              <a:rPr lang="en-US" sz="1600" b="1" dirty="0">
                <a:solidFill>
                  <a:srgbClr val="FF0000"/>
                </a:solidFill>
              </a:rPr>
              <a:t> Nucleus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err="1"/>
              <a:t>Oculomotor</a:t>
            </a:r>
            <a:r>
              <a:rPr lang="en-US" sz="1600" b="1" dirty="0"/>
              <a:t> nerve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err="1"/>
              <a:t>Ciliary</a:t>
            </a:r>
            <a:r>
              <a:rPr lang="en-US" sz="1600" b="1" dirty="0"/>
              <a:t> ganglion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err="1"/>
              <a:t>Ciliary</a:t>
            </a:r>
            <a:r>
              <a:rPr lang="en-US" sz="1600" b="1" dirty="0"/>
              <a:t> nerves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err="1">
                <a:solidFill>
                  <a:srgbClr val="002060"/>
                </a:solidFill>
              </a:rPr>
              <a:t>Ciliary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muscles, Sphincter </a:t>
            </a:r>
            <a:r>
              <a:rPr lang="en-US" sz="1600" b="1" dirty="0" err="1">
                <a:solidFill>
                  <a:srgbClr val="002060"/>
                </a:solidFill>
              </a:rPr>
              <a:t>pupillae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muscle, Medial Recti 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Dilatation reflexes:-</a:t>
            </a:r>
            <a:endParaRPr lang="en-US" dirty="0" smtClean="0">
              <a:solidFill>
                <a:srgbClr val="7030A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Light withdrawal reflex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Psycho sensory reflex: </a:t>
            </a:r>
            <a:r>
              <a:rPr lang="en-US" dirty="0" smtClean="0"/>
              <a:t>due to fear, anxiety (sympathetic stimulation)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 smtClean="0"/>
              <a:t>Cilio</a:t>
            </a:r>
            <a:r>
              <a:rPr lang="en-US" b="1" dirty="0" smtClean="0"/>
              <a:t>-spinal reflex: </a:t>
            </a:r>
            <a:r>
              <a:rPr lang="en-US" dirty="0" smtClean="0"/>
              <a:t>pinching the nape of neck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pressure on cervical sympathetic trunk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Dilatation of pupil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870" r="8194"/>
          <a:stretch/>
        </p:blipFill>
        <p:spPr bwMode="auto">
          <a:xfrm>
            <a:off x="1905000" y="152400"/>
            <a:ext cx="5486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0247-F027-4159-9362-BC91669EB5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Abnormal reflexes:-</a:t>
            </a:r>
            <a:endParaRPr lang="en-US" dirty="0" smtClean="0">
              <a:solidFill>
                <a:srgbClr val="C00000"/>
              </a:solidFill>
            </a:endParaRPr>
          </a:p>
          <a:p>
            <a:pPr marL="1005840" lvl="3" indent="-548640">
              <a:buFont typeface="+mj-lt"/>
              <a:buAutoNum type="arabicPeriod"/>
            </a:pPr>
            <a:r>
              <a:rPr lang="en-US" sz="2800" b="1" dirty="0" smtClean="0">
                <a:solidFill>
                  <a:srgbClr val="7030A0"/>
                </a:solidFill>
              </a:rPr>
              <a:t>Argyll Robertson pupil</a:t>
            </a:r>
            <a:r>
              <a:rPr lang="en-US" sz="2800" b="1" dirty="0" smtClean="0"/>
              <a:t>: </a:t>
            </a:r>
            <a:r>
              <a:rPr lang="en-US" sz="2800" dirty="0" smtClean="0"/>
              <a:t>Light reflex absent; accommodation reflex present</a:t>
            </a:r>
          </a:p>
          <a:p>
            <a:pPr marL="1405890" lvl="3" indent="-548640"/>
            <a:r>
              <a:rPr lang="en-US" sz="2800" dirty="0" smtClean="0"/>
              <a:t>Size of pupil is less than normal, pupil dilates poorly to atropine</a:t>
            </a:r>
          </a:p>
          <a:p>
            <a:pPr marL="1405890" lvl="3" indent="-548640"/>
            <a:r>
              <a:rPr lang="en-US" sz="2800" dirty="0" smtClean="0"/>
              <a:t>Lesion at pretectal region, optic pathway but EW nucleus is normal.</a:t>
            </a:r>
          </a:p>
          <a:p>
            <a:pPr marL="1405890" lvl="3" indent="-548640"/>
            <a:r>
              <a:rPr lang="en-US" sz="2800" b="1" dirty="0" smtClean="0"/>
              <a:t>Causes: </a:t>
            </a:r>
            <a:r>
              <a:rPr lang="en-US" sz="2800" dirty="0" smtClean="0"/>
              <a:t>Tabes dorsalis (CNS syphilis), alcoholism, encephalitis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2484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rgbClr val="7030A0"/>
                </a:solidFill>
              </a:rPr>
              <a:t>Opposite of AR pupil</a:t>
            </a:r>
            <a:r>
              <a:rPr lang="en-US" b="1" dirty="0" smtClean="0"/>
              <a:t>:- </a:t>
            </a:r>
            <a:r>
              <a:rPr lang="en-US" dirty="0" smtClean="0"/>
              <a:t>Light reflex present; accommodation reflex absent</a:t>
            </a:r>
          </a:p>
          <a:p>
            <a:pPr lvl="1"/>
            <a:r>
              <a:rPr lang="en-US" b="1" dirty="0" smtClean="0"/>
              <a:t>Causes: </a:t>
            </a:r>
            <a:r>
              <a:rPr lang="en-US" dirty="0" smtClean="0"/>
              <a:t>Diphtheria, uncontrolled DM, meningitis</a:t>
            </a:r>
          </a:p>
          <a:p>
            <a:pPr marL="514350" indent="-514350">
              <a:buAutoNum type="arabicPeriod" startAt="3"/>
            </a:pPr>
            <a:r>
              <a:rPr lang="en-US" b="1" dirty="0" smtClean="0">
                <a:solidFill>
                  <a:srgbClr val="7030A0"/>
                </a:solidFill>
              </a:rPr>
              <a:t>Hutchinsonian pupil:- </a:t>
            </a:r>
            <a:r>
              <a:rPr lang="en-US" dirty="0" smtClean="0"/>
              <a:t>First pupil constricts and then dilates on the side of lesion</a:t>
            </a:r>
          </a:p>
          <a:p>
            <a:pPr lvl="1"/>
            <a:r>
              <a:rPr lang="en-US" b="1" dirty="0" smtClean="0"/>
              <a:t>Causes: </a:t>
            </a:r>
            <a:r>
              <a:rPr lang="en-US" dirty="0" smtClean="0"/>
              <a:t>Hemorrhage from middle meningeal artery causing raised intra cranial pressure</a:t>
            </a:r>
          </a:p>
          <a:p>
            <a:pPr marL="514350" indent="-514350">
              <a:buAutoNum type="arabicPeriod" startAt="4"/>
            </a:pPr>
            <a:r>
              <a:rPr lang="en-US" b="1" dirty="0" smtClean="0">
                <a:solidFill>
                  <a:srgbClr val="7030A0"/>
                </a:solidFill>
              </a:rPr>
              <a:t>Wernicke’s hemianopic pupil</a:t>
            </a:r>
            <a:r>
              <a:rPr lang="en-US" b="1" dirty="0" smtClean="0"/>
              <a:t>:- </a:t>
            </a:r>
            <a:r>
              <a:rPr lang="en-US" dirty="0" smtClean="0"/>
              <a:t>Damage to retina on nasal or temporal side causing loss of light reflex on that side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686800" cy="60198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n-US" b="1" dirty="0" smtClean="0">
                <a:solidFill>
                  <a:srgbClr val="7030A0"/>
                </a:solidFill>
              </a:rPr>
              <a:t>Myotonic or Holmes Adie pupil</a:t>
            </a:r>
            <a:r>
              <a:rPr lang="en-US" b="1" dirty="0" smtClean="0"/>
              <a:t>:- </a:t>
            </a:r>
            <a:r>
              <a:rPr lang="en-US" dirty="0" smtClean="0"/>
              <a:t>Unilateral dilatation or constriction of pupil,</a:t>
            </a:r>
          </a:p>
          <a:p>
            <a:pPr lvl="1"/>
            <a:r>
              <a:rPr lang="en-US" dirty="0" smtClean="0"/>
              <a:t>Similar to AR pupil but dilates with atropine</a:t>
            </a:r>
          </a:p>
          <a:p>
            <a:pPr lvl="1"/>
            <a:r>
              <a:rPr lang="en-US" dirty="0" smtClean="0"/>
              <a:t>Females more prone</a:t>
            </a:r>
          </a:p>
          <a:p>
            <a:pPr lvl="1"/>
            <a:r>
              <a:rPr lang="en-US" dirty="0" smtClean="0"/>
              <a:t>Deep reflexes absent</a:t>
            </a:r>
          </a:p>
          <a:p>
            <a:pPr lvl="1"/>
            <a:r>
              <a:rPr lang="en-US" dirty="0" smtClean="0"/>
              <a:t>Cause: Idiopathic</a:t>
            </a:r>
          </a:p>
          <a:p>
            <a:pPr marL="514350" indent="-514350">
              <a:buAutoNum type="arabicPeriod" startAt="6"/>
            </a:pPr>
            <a:r>
              <a:rPr lang="en-US" b="1" dirty="0" smtClean="0">
                <a:solidFill>
                  <a:srgbClr val="7030A0"/>
                </a:solidFill>
              </a:rPr>
              <a:t>Horner’s syndrome</a:t>
            </a:r>
            <a:r>
              <a:rPr lang="en-US" b="1" dirty="0" smtClean="0"/>
              <a:t>:- </a:t>
            </a:r>
            <a:r>
              <a:rPr lang="en-US" dirty="0" smtClean="0"/>
              <a:t>Damage to cervical sympathetic fibers leading to ptosis, miosis, anhydrosis, dilatation of blood vessels on the same side (face + head), mild enophthalmos (sunken eye), loss of </a:t>
            </a:r>
            <a:r>
              <a:rPr lang="en-US" dirty="0" err="1" smtClean="0"/>
              <a:t>cilio</a:t>
            </a:r>
            <a:r>
              <a:rPr lang="en-US" dirty="0" smtClean="0"/>
              <a:t>-spinal reflex.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1"/>
            <a:ext cx="9001156" cy="28955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</a:t>
            </a:r>
            <a:r>
              <a:rPr lang="en-US" sz="4400" b="1" i="1" u="sng" dirty="0" smtClean="0">
                <a:latin typeface="Algerian" pitchFamily="82" charset="0"/>
              </a:rPr>
              <a:t> </a:t>
            </a:r>
            <a:r>
              <a:rPr lang="en-US" sz="4400" b="1" i="1" u="sng" dirty="0" smtClean="0">
                <a:solidFill>
                  <a:srgbClr val="C00000"/>
                </a:solidFill>
                <a:latin typeface="Algerian" pitchFamily="82" charset="0"/>
              </a:rPr>
              <a:t>EAR</a:t>
            </a:r>
          </a:p>
          <a:p>
            <a:pPr algn="ctr">
              <a:buNone/>
            </a:pPr>
            <a:r>
              <a:rPr lang="en-US" sz="3500" dirty="0" smtClean="0">
                <a:solidFill>
                  <a:srgbClr val="C00000"/>
                </a:solidFill>
                <a:latin typeface="Algerian" pitchFamily="82" charset="0"/>
              </a:rPr>
              <a:t>organ for heARING AND EQUILLIBRIUM</a:t>
            </a:r>
            <a:endParaRPr lang="en-US" sz="3500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4" name="Picture 6" descr="10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3071834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65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PHYSILOGICAL  ANATOMY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 smtClean="0"/>
              <a:t>It is divided in to THREE parts.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External ear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Middle ear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Internal ear.</a:t>
            </a:r>
          </a:p>
        </p:txBody>
      </p:sp>
    </p:spTree>
    <p:extLst>
      <p:ext uri="{BB962C8B-B14F-4D97-AF65-F5344CB8AC3E}">
        <p14:creationId xmlns:p14="http://schemas.microsoft.com/office/powerpoint/2010/main" val="34484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EAR AS A TRANSDUCER</a:t>
            </a:r>
            <a:endParaRPr lang="en-US" dirty="0"/>
          </a:p>
        </p:txBody>
      </p:sp>
      <p:pic>
        <p:nvPicPr>
          <p:cNvPr id="6" name="Content Placeholder 5" descr="gray907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676400"/>
            <a:ext cx="1897811" cy="167640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027" name="Sound"/>
          <p:cNvSpPr>
            <a:spLocks noEditPoints="1" noChangeArrowheads="1"/>
          </p:cNvSpPr>
          <p:nvPr/>
        </p:nvSpPr>
        <p:spPr bwMode="auto">
          <a:xfrm>
            <a:off x="609600" y="1600200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2590800" y="1066800"/>
          <a:ext cx="5943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07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74" y="762000"/>
            <a:ext cx="8005026" cy="4800600"/>
          </a:xfrm>
        </p:spPr>
        <p:txBody>
          <a:bodyPr/>
          <a:lstStyle/>
          <a:p>
            <a:r>
              <a:rPr lang="en-US" dirty="0" smtClean="0"/>
              <a:t>Sound is a form of energy that propagates in the form of waves</a:t>
            </a:r>
          </a:p>
          <a:p>
            <a:r>
              <a:rPr lang="en-US" dirty="0" smtClean="0"/>
              <a:t>The speed of sound depend on the medium through which the wave pass</a:t>
            </a:r>
          </a:p>
          <a:p>
            <a:r>
              <a:rPr lang="sr-Cyrl-CS" dirty="0" smtClean="0"/>
              <a:t>The sound frequencies audible to humans range from about 20 to a maximum of 20,000 Hz </a:t>
            </a:r>
            <a:endParaRPr lang="en-US" dirty="0" smtClean="0"/>
          </a:p>
          <a:p>
            <a:r>
              <a:rPr lang="en-US" dirty="0" smtClean="0"/>
              <a:t>The loudness can be measured in decibel: 20-90 db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0_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44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EXTERNAL EAR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00" y="1214422"/>
            <a:ext cx="8143900" cy="535785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/>
              <a:t>The external ear or the outer ear includes the </a:t>
            </a:r>
            <a:r>
              <a:rPr lang="en-US" dirty="0" smtClean="0">
                <a:solidFill>
                  <a:srgbClr val="FF0000"/>
                </a:solidFill>
              </a:rPr>
              <a:t>PINNA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EXTERNAL AUDITORY </a:t>
            </a:r>
            <a:r>
              <a:rPr lang="en-US" dirty="0" smtClean="0">
                <a:solidFill>
                  <a:srgbClr val="FF0000"/>
                </a:solidFill>
              </a:rPr>
              <a:t>CANAL.</a:t>
            </a:r>
            <a:endParaRPr lang="en-US" dirty="0" smtClean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>
                <a:solidFill>
                  <a:srgbClr val="00B050"/>
                </a:solidFill>
              </a:rPr>
              <a:t>THE PINNA </a:t>
            </a:r>
            <a:r>
              <a:rPr lang="en-US" dirty="0" smtClean="0"/>
              <a:t>:- it is </a:t>
            </a:r>
            <a:r>
              <a:rPr lang="en-US" dirty="0" err="1" smtClean="0"/>
              <a:t>f</a:t>
            </a:r>
            <a:r>
              <a:rPr lang="en-US" dirty="0" err="1" smtClean="0">
                <a:solidFill>
                  <a:srgbClr val="00B050"/>
                </a:solidFill>
              </a:rPr>
              <a:t>ibrocartilaginous</a:t>
            </a:r>
            <a:r>
              <a:rPr lang="en-US" dirty="0" smtClean="0"/>
              <a:t> expanded portion covered with skin projecting from the side of the head.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It helps to </a:t>
            </a:r>
            <a:r>
              <a:rPr lang="en-US" i="1" dirty="0" smtClean="0">
                <a:solidFill>
                  <a:srgbClr val="00B050"/>
                </a:solidFill>
              </a:rPr>
              <a:t>COLLECT SOUND WAVES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TO </a:t>
            </a:r>
            <a:r>
              <a:rPr lang="en-US" i="1" dirty="0" smtClean="0">
                <a:solidFill>
                  <a:srgbClr val="00B050"/>
                </a:solidFill>
              </a:rPr>
              <a:t>LOCALIZE THE SOURCE OF SOUND</a:t>
            </a:r>
            <a:r>
              <a:rPr lang="en-US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57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EXTERNAL EAR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00" y="1142984"/>
            <a:ext cx="7786742" cy="535785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EXTERNAL AUDITORY </a:t>
            </a:r>
            <a:r>
              <a:rPr lang="en-US" dirty="0" smtClean="0">
                <a:solidFill>
                  <a:srgbClr val="FF0000"/>
                </a:solidFill>
              </a:rPr>
              <a:t>CANAL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OUTER EAR CANAL.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It is 2.5 cm long runs forwards and inwards (medially) and helps in </a:t>
            </a:r>
            <a:r>
              <a:rPr lang="en-US" b="1" dirty="0" smtClean="0">
                <a:solidFill>
                  <a:srgbClr val="00B050"/>
                </a:solidFill>
              </a:rPr>
              <a:t>TRANSPORTING THE SOUND WAVES TO THE MIDDLE EAR.</a:t>
            </a:r>
          </a:p>
        </p:txBody>
      </p:sp>
    </p:spTree>
    <p:extLst>
      <p:ext uri="{BB962C8B-B14F-4D97-AF65-F5344CB8AC3E}">
        <p14:creationId xmlns:p14="http://schemas.microsoft.com/office/powerpoint/2010/main" val="28435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Role of external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1142984"/>
            <a:ext cx="8019288" cy="5105416"/>
          </a:xfrm>
        </p:spPr>
        <p:txBody>
          <a:bodyPr/>
          <a:lstStyle/>
          <a:p>
            <a:r>
              <a:rPr lang="en-US" dirty="0" err="1" smtClean="0"/>
              <a:t>Pinna</a:t>
            </a:r>
            <a:r>
              <a:rPr lang="en-US" dirty="0" smtClean="0"/>
              <a:t>- </a:t>
            </a:r>
            <a:r>
              <a:rPr lang="en-US" dirty="0" err="1" smtClean="0"/>
              <a:t>concha</a:t>
            </a:r>
            <a:r>
              <a:rPr lang="en-US" dirty="0" smtClean="0"/>
              <a:t> system catches sound over large area and concentrate it to smaller area of ext. auditory </a:t>
            </a:r>
            <a:r>
              <a:rPr lang="en-US" dirty="0" err="1" smtClean="0"/>
              <a:t>meatus</a:t>
            </a:r>
            <a:r>
              <a:rPr lang="en-US" dirty="0" smtClean="0"/>
              <a:t> and increases the total energy available to the tympanic membrane</a:t>
            </a:r>
          </a:p>
          <a:p>
            <a:r>
              <a:rPr lang="en-US" dirty="0" smtClean="0"/>
              <a:t>Sound localization</a:t>
            </a:r>
          </a:p>
          <a:p>
            <a:endParaRPr lang="en-US" dirty="0"/>
          </a:p>
        </p:txBody>
      </p:sp>
      <p:pic>
        <p:nvPicPr>
          <p:cNvPr id="4" name="Picture 2" descr="http://www.logtaudio.nl/images/ear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56" y="4214818"/>
            <a:ext cx="6915169" cy="2271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6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150"/>
            <a:ext cx="8095488" cy="1643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EXTERNAL AUDITORY CANAL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OUTER EAR CANAL.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498080" cy="48006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It is </a:t>
            </a:r>
            <a:r>
              <a:rPr lang="en-US" dirty="0" smtClean="0">
                <a:solidFill>
                  <a:srgbClr val="7030A0"/>
                </a:solidFill>
              </a:rPr>
              <a:t>lined with skin which secret ear wax from</a:t>
            </a:r>
            <a:r>
              <a:rPr lang="en-US" dirty="0" smtClean="0"/>
              <a:t> </a:t>
            </a:r>
            <a:r>
              <a:rPr lang="en-US" b="1" i="1" u="sng" dirty="0" smtClean="0">
                <a:solidFill>
                  <a:srgbClr val="00B050"/>
                </a:solidFill>
              </a:rPr>
              <a:t>CERUMINOUS GLANDS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And oil from </a:t>
            </a:r>
            <a:r>
              <a:rPr lang="en-US" dirty="0" smtClean="0">
                <a:solidFill>
                  <a:srgbClr val="00B050"/>
                </a:solidFill>
              </a:rPr>
              <a:t>sebaceous gland </a:t>
            </a:r>
            <a:r>
              <a:rPr lang="en-US" dirty="0" smtClean="0"/>
              <a:t>which by </a:t>
            </a:r>
            <a:r>
              <a:rPr lang="en-US" b="1" dirty="0" smtClean="0">
                <a:solidFill>
                  <a:srgbClr val="7030A0"/>
                </a:solidFill>
              </a:rPr>
              <a:t>TRAPPING THE FOREIGN BODIES KEEP THE EAR CANAL CLEAR.</a:t>
            </a:r>
          </a:p>
          <a:p>
            <a:pPr algn="just">
              <a:lnSpc>
                <a:spcPct val="200000"/>
              </a:lnSpc>
            </a:pPr>
            <a:endParaRPr lang="en-IN" dirty="0" smtClean="0"/>
          </a:p>
          <a:p>
            <a:pPr>
              <a:lnSpc>
                <a:spcPct val="20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25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02401-052-f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32000"/>
          </a:blip>
          <a:srcRect/>
          <a:stretch>
            <a:fillRect/>
          </a:stretch>
        </p:blipFill>
        <p:spPr>
          <a:xfrm>
            <a:off x="0" y="-71462"/>
            <a:ext cx="9144000" cy="692946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193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MIDDLE EAR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00" y="1249362"/>
            <a:ext cx="8143900" cy="5410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It is a air filled chamber and consists of the following parts:-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1) </a:t>
            </a:r>
            <a:r>
              <a:rPr lang="en-US" b="1" u="sng" dirty="0" smtClean="0"/>
              <a:t>Tympanic membrane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2) </a:t>
            </a:r>
            <a:r>
              <a:rPr lang="en-US" b="1" u="sng" dirty="0" smtClean="0"/>
              <a:t>Ear </a:t>
            </a:r>
            <a:r>
              <a:rPr lang="en-US" b="1" u="sng" dirty="0" err="1" smtClean="0"/>
              <a:t>ossicles</a:t>
            </a:r>
            <a:endParaRPr lang="en-US" b="1" u="sng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3)</a:t>
            </a:r>
            <a:r>
              <a:rPr lang="en-US" b="1" u="sng" dirty="0" err="1" smtClean="0"/>
              <a:t>Phayngotympanic</a:t>
            </a:r>
            <a:r>
              <a:rPr lang="en-US" b="1" u="sng" dirty="0" smtClean="0"/>
              <a:t> tube </a:t>
            </a:r>
            <a:r>
              <a:rPr lang="en-US" dirty="0" smtClean="0"/>
              <a:t>or </a:t>
            </a:r>
            <a:r>
              <a:rPr lang="en-US" b="1" dirty="0" smtClean="0"/>
              <a:t>E</a:t>
            </a:r>
            <a:r>
              <a:rPr lang="en-US" b="1" u="sng" dirty="0" smtClean="0"/>
              <a:t>ustachian tube</a:t>
            </a:r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val="33060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0_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32" cy="685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5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498080" cy="1143000"/>
          </a:xfrm>
        </p:spPr>
        <p:txBody>
          <a:bodyPr/>
          <a:lstStyle/>
          <a:p>
            <a:r>
              <a:rPr lang="en-US" dirty="0" smtClean="0"/>
              <a:t>Tympanic membrane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5984"/>
            <a:ext cx="8143900" cy="564357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It consists of connective tissue covered with </a:t>
            </a:r>
            <a:r>
              <a:rPr lang="en-US" b="1" i="1" dirty="0" smtClean="0"/>
              <a:t>skin on the outside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chemeClr val="tx2"/>
                </a:solidFill>
              </a:rPr>
              <a:t>mucous membrane on the inside.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It has the shape of </a:t>
            </a:r>
            <a:r>
              <a:rPr lang="en-US" dirty="0" smtClean="0">
                <a:solidFill>
                  <a:srgbClr val="FF0000"/>
                </a:solidFill>
              </a:rPr>
              <a:t>a swallow funnel with centre </a:t>
            </a:r>
            <a:r>
              <a:rPr lang="en-US" b="1" u="sng" dirty="0" smtClean="0">
                <a:solidFill>
                  <a:srgbClr val="00B050"/>
                </a:solidFill>
              </a:rPr>
              <a:t>(UMBO) </a:t>
            </a:r>
            <a:r>
              <a:rPr lang="en-US" dirty="0" smtClean="0">
                <a:solidFill>
                  <a:srgbClr val="FF0000"/>
                </a:solidFill>
              </a:rPr>
              <a:t>pointing inwards</a:t>
            </a:r>
            <a:r>
              <a:rPr lang="en-US" dirty="0" smtClean="0"/>
              <a:t> and is </a:t>
            </a:r>
            <a:r>
              <a:rPr lang="en-US" b="1" u="sng" dirty="0" smtClean="0">
                <a:solidFill>
                  <a:srgbClr val="00B050"/>
                </a:solidFill>
              </a:rPr>
              <a:t>kept in this position by the handle of the </a:t>
            </a:r>
            <a:r>
              <a:rPr lang="en-US" b="1" u="sng" dirty="0" err="1" smtClean="0">
                <a:solidFill>
                  <a:srgbClr val="00B050"/>
                </a:solidFill>
              </a:rPr>
              <a:t>malleus</a:t>
            </a:r>
            <a:r>
              <a:rPr lang="en-US" b="1" u="sng" dirty="0" smtClean="0">
                <a:solidFill>
                  <a:srgbClr val="00B050"/>
                </a:solidFill>
              </a:rPr>
              <a:t>.</a:t>
            </a:r>
            <a:endParaRPr lang="en-IN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7929618" cy="66294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It acts as a resonator</a:t>
            </a:r>
            <a:r>
              <a:rPr lang="en-US" b="1" u="sng" dirty="0" smtClean="0"/>
              <a:t> 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dirty="0" smtClean="0"/>
              <a:t>i.e. it starts vibrating  (in and out movement)  when the sound waves strike.</a:t>
            </a:r>
          </a:p>
          <a:p>
            <a:pPr algn="just">
              <a:lnSpc>
                <a:spcPct val="20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It critically dampens </a:t>
            </a:r>
            <a:r>
              <a:rPr lang="en-US" dirty="0" smtClean="0"/>
              <a:t>( stops the vibrations of ) the sound waves i.e. as soon as the sound waves will stop stretching the tympanic membrane its vibrations are stopped almost immediately.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2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98080" cy="1065836"/>
          </a:xfrm>
        </p:spPr>
        <p:txBody>
          <a:bodyPr/>
          <a:lstStyle/>
          <a:p>
            <a:r>
              <a:rPr lang="en-US" dirty="0" smtClean="0"/>
              <a:t>Ear </a:t>
            </a:r>
            <a:r>
              <a:rPr lang="en-US" dirty="0" err="1" smtClean="0"/>
              <a:t>ossicles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4422"/>
            <a:ext cx="7933588" cy="526257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dirty="0" smtClean="0"/>
              <a:t>There are three minute bony (ear) </a:t>
            </a:r>
            <a:r>
              <a:rPr lang="en-US" dirty="0" err="1" smtClean="0"/>
              <a:t>ossicles</a:t>
            </a:r>
            <a:r>
              <a:rPr lang="en-US" dirty="0" smtClean="0"/>
              <a:t> </a:t>
            </a:r>
          </a:p>
          <a:p>
            <a:pPr algn="just">
              <a:lnSpc>
                <a:spcPct val="200000"/>
              </a:lnSpc>
            </a:pPr>
            <a:r>
              <a:rPr lang="en-US" b="1" dirty="0" err="1" smtClean="0">
                <a:solidFill>
                  <a:srgbClr val="00B050"/>
                </a:solidFill>
              </a:rPr>
              <a:t>Malleus</a:t>
            </a:r>
            <a:r>
              <a:rPr lang="en-US" b="1" dirty="0" smtClean="0">
                <a:solidFill>
                  <a:srgbClr val="00B050"/>
                </a:solidFill>
              </a:rPr>
              <a:t> (hammer)        </a:t>
            </a:r>
          </a:p>
          <a:p>
            <a:pPr algn="just">
              <a:lnSpc>
                <a:spcPct val="200000"/>
              </a:lnSpc>
            </a:pPr>
            <a:r>
              <a:rPr lang="en-US" b="1" dirty="0" err="1" smtClean="0">
                <a:solidFill>
                  <a:srgbClr val="7030A0"/>
                </a:solidFill>
              </a:rPr>
              <a:t>Incus</a:t>
            </a:r>
            <a:r>
              <a:rPr lang="en-US" b="1" dirty="0" smtClean="0">
                <a:solidFill>
                  <a:srgbClr val="7030A0"/>
                </a:solidFill>
              </a:rPr>
              <a:t> (anvil)</a:t>
            </a:r>
          </a:p>
          <a:p>
            <a:pPr algn="just"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Stapes (stirrup)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b="1" dirty="0" smtClean="0"/>
              <a:t>They extend across the cavity from the tympanic membrane to the oval window</a:t>
            </a:r>
            <a:r>
              <a:rPr lang="en-US" dirty="0" smtClean="0"/>
              <a:t>.</a:t>
            </a:r>
            <a:endParaRPr lang="en-IN" dirty="0"/>
          </a:p>
        </p:txBody>
      </p:sp>
      <p:pic>
        <p:nvPicPr>
          <p:cNvPr id="1026" name="Picture 2" descr="C:\Users\Geetanjali Purohit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52" y="2071678"/>
            <a:ext cx="4286248" cy="2864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8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71546"/>
            <a:ext cx="7498080" cy="517685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FUNCTIONS :- </a:t>
            </a:r>
          </a:p>
          <a:p>
            <a:pPr algn="just">
              <a:lnSpc>
                <a:spcPct val="20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It acts as pressure receiver </a:t>
            </a:r>
            <a:r>
              <a:rPr lang="en-US" dirty="0" smtClean="0"/>
              <a:t>i.e.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it is extremely sensitive to pressure changes produced by sound waves on its external surface.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Ossicles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has main role in impedance matching. 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498080" cy="1143000"/>
          </a:xfrm>
        </p:spPr>
        <p:txBody>
          <a:bodyPr/>
          <a:lstStyle/>
          <a:p>
            <a:r>
              <a:rPr lang="en-US" dirty="0" smtClean="0"/>
              <a:t>Ear </a:t>
            </a:r>
            <a:r>
              <a:rPr lang="en-US" dirty="0" err="1" smtClean="0"/>
              <a:t>ossicles</a:t>
            </a:r>
            <a:endParaRPr lang="en-IN" dirty="0"/>
          </a:p>
        </p:txBody>
      </p:sp>
      <p:pic>
        <p:nvPicPr>
          <p:cNvPr id="5122" name="Picture 2" descr="C:\Users\Geetanjali Purohit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0298" y="76200"/>
            <a:ext cx="2476502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0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524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EUSTACHIAN TUBE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43900" cy="5410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It is 4-5cm in length and connects the middle ear cavity with the pharynx.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b="1" i="1" u="sng" dirty="0" smtClean="0">
                <a:solidFill>
                  <a:srgbClr val="002060"/>
                </a:solidFill>
              </a:rPr>
              <a:t>serves to equalize the pressure </a:t>
            </a:r>
            <a:r>
              <a:rPr lang="en-US" dirty="0" smtClean="0"/>
              <a:t>on the two sides of the tympanic membrane when atmospheric pressure decrease </a:t>
            </a:r>
            <a:r>
              <a:rPr lang="en-US" b="1" dirty="0" smtClean="0">
                <a:solidFill>
                  <a:srgbClr val="7030A0"/>
                </a:solidFill>
              </a:rPr>
              <a:t>(high altitude) </a:t>
            </a:r>
            <a:r>
              <a:rPr lang="en-US" dirty="0" smtClean="0"/>
              <a:t>or increase </a:t>
            </a:r>
            <a:r>
              <a:rPr lang="en-US" b="1" dirty="0" smtClean="0">
                <a:solidFill>
                  <a:srgbClr val="00B050"/>
                </a:solidFill>
              </a:rPr>
              <a:t>( deep sea diving).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In common cold </a:t>
            </a:r>
            <a:r>
              <a:rPr lang="en-US" b="1" dirty="0" smtClean="0"/>
              <a:t>impairment </a:t>
            </a:r>
            <a:r>
              <a:rPr lang="en-US" b="1" dirty="0" smtClean="0"/>
              <a:t>causes the temporary hearing defects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518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0247-F027-4159-9362-BC91669EB5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Ear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Geetanjali Purohit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7298"/>
            <a:ext cx="8543956" cy="4738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05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SKELETAL MUSCLES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143900" cy="50720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FF0000"/>
                </a:solidFill>
              </a:rPr>
              <a:t>TENSOR TYMPANI </a:t>
            </a:r>
            <a:r>
              <a:rPr lang="en-US" dirty="0" smtClean="0"/>
              <a:t>:-</a:t>
            </a:r>
            <a:r>
              <a:rPr lang="en-IN" dirty="0" smtClean="0"/>
              <a:t> it is </a:t>
            </a:r>
            <a:r>
              <a:rPr lang="en-IN" dirty="0" smtClean="0">
                <a:solidFill>
                  <a:srgbClr val="FF0000"/>
                </a:solidFill>
              </a:rPr>
              <a:t>attached to the neck of </a:t>
            </a:r>
            <a:r>
              <a:rPr lang="en-IN" dirty="0" err="1" smtClean="0">
                <a:solidFill>
                  <a:srgbClr val="FF0000"/>
                </a:solidFill>
              </a:rPr>
              <a:t>malleus</a:t>
            </a:r>
            <a:r>
              <a:rPr lang="en-IN" dirty="0" smtClean="0"/>
              <a:t>. Supplied by V CN. It attach with tympanic </a:t>
            </a:r>
            <a:r>
              <a:rPr lang="en-IN" dirty="0" err="1" smtClean="0"/>
              <a:t>mem</a:t>
            </a:r>
            <a:r>
              <a:rPr lang="en-IN" dirty="0" smtClean="0"/>
              <a:t> through </a:t>
            </a:r>
            <a:r>
              <a:rPr lang="en-IN" dirty="0" err="1" smtClean="0"/>
              <a:t>malleus</a:t>
            </a:r>
            <a:r>
              <a:rPr lang="en-IN" dirty="0" smtClean="0"/>
              <a:t>. </a:t>
            </a:r>
          </a:p>
          <a:p>
            <a:pPr>
              <a:lnSpc>
                <a:spcPct val="200000"/>
              </a:lnSpc>
            </a:pPr>
            <a:r>
              <a:rPr lang="en-IN" dirty="0" smtClean="0"/>
              <a:t>Its contraction increases the tension of tympanic membrane thus it </a:t>
            </a:r>
            <a:r>
              <a:rPr lang="en-IN" b="1" dirty="0" smtClean="0">
                <a:solidFill>
                  <a:srgbClr val="7030A0"/>
                </a:solidFill>
              </a:rPr>
              <a:t>keeps the tympanic membrane firmly attached</a:t>
            </a:r>
            <a:r>
              <a:rPr lang="en-IN" dirty="0" smtClean="0"/>
              <a:t>. Paralysis can cause hearing defects.</a:t>
            </a:r>
            <a:br>
              <a:rPr lang="en-IN" dirty="0" smtClean="0"/>
            </a:br>
            <a:r>
              <a:rPr lang="en-IN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09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7166"/>
            <a:ext cx="7862150" cy="63579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STAPEDIUS:- </a:t>
            </a:r>
            <a:r>
              <a:rPr lang="en-US" dirty="0" smtClean="0"/>
              <a:t>It is attached to </a:t>
            </a:r>
            <a:r>
              <a:rPr lang="en-US" dirty="0" smtClean="0">
                <a:solidFill>
                  <a:srgbClr val="FF0000"/>
                </a:solidFill>
              </a:rPr>
              <a:t>the neck of the stapes. Supplied by VII CN.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On contraction it </a:t>
            </a:r>
            <a:r>
              <a:rPr lang="en-US" dirty="0" smtClean="0">
                <a:solidFill>
                  <a:srgbClr val="FF0000"/>
                </a:solidFill>
              </a:rPr>
              <a:t>pulls the foot plate of the stapes out from the oval window. Prevents excess movement of stapes. Paralysis can cause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hyperacusis</a:t>
            </a:r>
          </a:p>
        </p:txBody>
      </p:sp>
      <p:pic>
        <p:nvPicPr>
          <p:cNvPr id="8194" name="Picture 2" descr="C:\Users\Geetanjali Purohit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02" y="4000504"/>
            <a:ext cx="5000660" cy="285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7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FUNCTIONS OF MIDDLE 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600619"/>
              </p:ext>
            </p:extLst>
          </p:nvPr>
        </p:nvGraphicFramePr>
        <p:xfrm>
          <a:off x="1524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8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5724532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Impedence</a:t>
            </a:r>
            <a:r>
              <a:rPr lang="en-US" sz="4000" dirty="0" smtClean="0"/>
              <a:t> mismatch</a:t>
            </a:r>
            <a:endParaRPr lang="en-US" sz="4000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035"/>
          <a:stretch>
            <a:fillRect/>
          </a:stretch>
        </p:blipFill>
        <p:spPr bwMode="auto">
          <a:xfrm>
            <a:off x="5643570" y="2214554"/>
            <a:ext cx="350043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2428868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THERE WAS NO MIDDLE EAR SYSTEM ,99% OF SOUND WAVES WOULD HAVE REFLECTED BACK FROM OVAL WINDOW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43504" y="271462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0100" y="4429132"/>
            <a:ext cx="411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MIDDLE EAR BY ITS IMPEDENCE MATCHING PROPERTY ALLOWS 60% OF SOUND ENERGY TO DISSIPATE IN INNER EAR</a:t>
            </a:r>
            <a:endParaRPr lang="en-US" sz="2000" b="1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5114901" y="5038732"/>
            <a:ext cx="838199" cy="52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1" name="Picture 3" descr="C:\Users\compaq\Pictures\The_man_pushing_the_wall_by_27Kingd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5052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646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“Impedance Matching” by the middle  ear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002890"/>
              </p:ext>
            </p:extLst>
          </p:nvPr>
        </p:nvGraphicFramePr>
        <p:xfrm>
          <a:off x="600076" y="1554163"/>
          <a:ext cx="81439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solidFill>
                  <a:schemeClr val="tx2"/>
                </a:solidFill>
              </a:rPr>
              <a:t>HYDRAULIC ACTION </a:t>
            </a:r>
            <a:r>
              <a:rPr lang="en-US" sz="3400" u="sng" dirty="0" smtClean="0">
                <a:solidFill>
                  <a:srgbClr val="C00000"/>
                </a:solidFill>
              </a:rPr>
              <a:t>OF </a:t>
            </a:r>
            <a:r>
              <a:rPr lang="en-US" sz="3400" u="sng" dirty="0" smtClean="0">
                <a:solidFill>
                  <a:srgbClr val="C00000"/>
                </a:solidFill>
              </a:rPr>
              <a:t>TYMPANIC</a:t>
            </a:r>
            <a:br>
              <a:rPr lang="en-US" sz="3400" u="sng" dirty="0" smtClean="0">
                <a:solidFill>
                  <a:srgbClr val="C00000"/>
                </a:solidFill>
              </a:rPr>
            </a:br>
            <a:r>
              <a:rPr lang="en-US" sz="3400" u="sng" dirty="0" smtClean="0">
                <a:solidFill>
                  <a:srgbClr val="C00000"/>
                </a:solidFill>
              </a:rPr>
              <a:t> </a:t>
            </a:r>
            <a:r>
              <a:rPr lang="en-US" sz="3400" u="sng" dirty="0" smtClean="0">
                <a:solidFill>
                  <a:srgbClr val="C00000"/>
                </a:solidFill>
              </a:rPr>
              <a:t>MEMBRANE</a:t>
            </a:r>
            <a:endParaRPr lang="en-US" sz="3400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19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area of tympanic membrane 55mm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Area of stapes footplate is 3.2mm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Effective areal ratio is 17:1</a:t>
            </a:r>
          </a:p>
          <a:p>
            <a:r>
              <a:rPr lang="en-US" dirty="0" smtClean="0"/>
              <a:t>Thus by focusing sound pressure from large area of tympanic membrane to small area of oval window the effectiveness of energy transfer is increased </a:t>
            </a:r>
            <a:endParaRPr lang="en-US" dirty="0"/>
          </a:p>
        </p:txBody>
      </p:sp>
      <p:pic>
        <p:nvPicPr>
          <p:cNvPr id="64514" name="Picture 2" descr="C:\Users\compaq\Pictures\lev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85860"/>
            <a:ext cx="2590800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Lever action of </a:t>
            </a:r>
            <a:r>
              <a:rPr lang="en-US" i="1" dirty="0" err="1" smtClean="0">
                <a:solidFill>
                  <a:srgbClr val="C00000"/>
                </a:solidFill>
              </a:rPr>
              <a:t>ossicles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3990"/>
            <a:ext cx="4038600" cy="4929222"/>
          </a:xfrm>
        </p:spPr>
        <p:txBody>
          <a:bodyPr>
            <a:noAutofit/>
          </a:bodyPr>
          <a:lstStyle/>
          <a:p>
            <a:r>
              <a:rPr lang="en-US" sz="2800" dirty="0" smtClean="0"/>
              <a:t>Handle of </a:t>
            </a:r>
            <a:r>
              <a:rPr lang="en-US" sz="2800" dirty="0" err="1" smtClean="0"/>
              <a:t>malleus</a:t>
            </a:r>
            <a:r>
              <a:rPr lang="en-US" sz="2800" dirty="0" smtClean="0"/>
              <a:t> is 1.3 times longer than long process of </a:t>
            </a:r>
            <a:r>
              <a:rPr lang="en-US" sz="2800" dirty="0" err="1" smtClean="0"/>
              <a:t>incus</a:t>
            </a: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Overall this produces a lever action that converts low pressure with a long lever action to high pressure with a short lever action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t="-2582" r="711" b="30038"/>
          <a:stretch>
            <a:fillRect/>
          </a:stretch>
        </p:blipFill>
        <p:spPr bwMode="auto">
          <a:xfrm>
            <a:off x="4267200" y="1371600"/>
            <a:ext cx="47244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4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i="1" u="sng" dirty="0" smtClean="0"/>
              <a:t>Attenuation reflex</a:t>
            </a:r>
            <a:r>
              <a:rPr lang="en-US" dirty="0" smtClean="0"/>
              <a:t>- </a:t>
            </a:r>
            <a:r>
              <a:rPr lang="en-US" sz="2700" dirty="0" smtClean="0">
                <a:solidFill>
                  <a:srgbClr val="C00000"/>
                </a:solidFill>
              </a:rPr>
              <a:t>Attenuation is a general term that refers to any reduction in the strength of a </a:t>
            </a:r>
            <a:r>
              <a:rPr lang="en-US" sz="2700" dirty="0" smtClean="0">
                <a:solidFill>
                  <a:srgbClr val="C00000"/>
                </a:solidFill>
                <a:hlinkClick r:id="rId2"/>
              </a:rPr>
              <a:t>signal</a:t>
            </a:r>
            <a:r>
              <a:rPr lang="en-US" sz="2700" dirty="0" smtClean="0">
                <a:solidFill>
                  <a:srgbClr val="C00000"/>
                </a:solidFill>
              </a:rPr>
              <a:t/>
            </a:r>
            <a:br>
              <a:rPr lang="en-US" sz="2700" dirty="0" smtClean="0">
                <a:solidFill>
                  <a:srgbClr val="C00000"/>
                </a:solidFill>
              </a:rPr>
            </a:b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472" y="214290"/>
            <a:ext cx="8362216" cy="66437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r>
              <a:rPr lang="en-US" sz="5800" dirty="0" smtClean="0"/>
              <a:t>When loud sounds are transmitted through the </a:t>
            </a:r>
            <a:r>
              <a:rPr lang="en-US" sz="5800" dirty="0" err="1" smtClean="0"/>
              <a:t>ossicular</a:t>
            </a:r>
            <a:r>
              <a:rPr lang="en-US" sz="5800" dirty="0" smtClean="0"/>
              <a:t> system</a:t>
            </a:r>
          </a:p>
          <a:p>
            <a:r>
              <a:rPr lang="en-US" sz="5800" dirty="0" smtClean="0"/>
              <a:t>The tensor tympani muscle pulls the handle of the </a:t>
            </a:r>
            <a:r>
              <a:rPr lang="en-US" sz="5800" dirty="0" err="1" smtClean="0"/>
              <a:t>malleus</a:t>
            </a:r>
            <a:r>
              <a:rPr lang="en-US" sz="5800" dirty="0" smtClean="0"/>
              <a:t> inward while the </a:t>
            </a:r>
            <a:r>
              <a:rPr lang="en-US" sz="5800" dirty="0" err="1" smtClean="0"/>
              <a:t>stapedius</a:t>
            </a:r>
            <a:r>
              <a:rPr lang="en-US" sz="5800" dirty="0" smtClean="0"/>
              <a:t> muscle pulls the stapes outward.</a:t>
            </a:r>
          </a:p>
          <a:p>
            <a:r>
              <a:rPr lang="en-US" sz="5800" dirty="0" smtClean="0"/>
              <a:t>These two forces cause the entire </a:t>
            </a:r>
            <a:r>
              <a:rPr lang="en-US" sz="5800" dirty="0" err="1" smtClean="0"/>
              <a:t>ossicular</a:t>
            </a:r>
            <a:r>
              <a:rPr lang="en-US" sz="5800" dirty="0" smtClean="0"/>
              <a:t> system to develop increased rigidity, thus greatly reducing the </a:t>
            </a:r>
            <a:r>
              <a:rPr lang="en-US" sz="5800" dirty="0" err="1" smtClean="0"/>
              <a:t>ossicular</a:t>
            </a:r>
            <a:r>
              <a:rPr lang="en-US" sz="5800" dirty="0" smtClean="0"/>
              <a:t> conduction of loud sound</a:t>
            </a:r>
          </a:p>
          <a:p>
            <a:r>
              <a:rPr lang="en-US" sz="5800" dirty="0" smtClean="0"/>
              <a:t>This is k/as Attenuation reflex. </a:t>
            </a:r>
          </a:p>
          <a:p>
            <a:r>
              <a:rPr lang="en-US" sz="5800" dirty="0" smtClean="0"/>
              <a:t>This occurs after a latent period of only </a:t>
            </a:r>
            <a:r>
              <a:rPr lang="en-US" sz="5800" b="1" dirty="0" smtClean="0"/>
              <a:t>40 to 80 ms to cause contraction of the middle ear muscles</a:t>
            </a:r>
            <a:r>
              <a:rPr lang="en-US" sz="5800" dirty="0" smtClean="0"/>
              <a:t>. Sudden loud sound like gut shot, bomb explosion can not protect the ear and causes deafness</a:t>
            </a:r>
            <a:endParaRPr lang="en-US" sz="5800" i="1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Function of attenuation reflex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47800"/>
            <a:ext cx="8433654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b="1" i="1" dirty="0" smtClean="0"/>
              <a:t>protect the cochlea </a:t>
            </a:r>
            <a:r>
              <a:rPr lang="en-US" i="1" dirty="0" smtClean="0"/>
              <a:t>from damaging vibrations </a:t>
            </a:r>
            <a:r>
              <a:rPr lang="en-US" dirty="0" smtClean="0"/>
              <a:t>caused by excessively </a:t>
            </a:r>
            <a:r>
              <a:rPr lang="en-US" b="1" dirty="0" smtClean="0"/>
              <a:t>loud sound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b="1" i="1" dirty="0" smtClean="0"/>
              <a:t>mask low-frequency sounds </a:t>
            </a:r>
            <a:r>
              <a:rPr lang="en-US" i="1" dirty="0" smtClean="0"/>
              <a:t>in loud </a:t>
            </a:r>
            <a:r>
              <a:rPr lang="en-US" dirty="0" smtClean="0"/>
              <a:t>environments. This usually removes a major share of the background </a:t>
            </a:r>
            <a:r>
              <a:rPr lang="en-US" dirty="0" smtClean="0"/>
              <a:t>noise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i="1" dirty="0" smtClean="0"/>
              <a:t>decrease a person’s hearing sensitivity to his or her own speech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78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CDEF-D91D-4C7F-8664-1B65ED92524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Lesions in the Optic Pathway</a:t>
            </a:r>
            <a:r>
              <a:rPr lang="en-US"/>
              <a:t>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402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Hemianopia</a:t>
            </a:r>
            <a:r>
              <a:rPr lang="en-US" sz="2800" dirty="0"/>
              <a:t>: loss of vision in one half of visual </a:t>
            </a:r>
            <a:r>
              <a:rPr lang="en-US" sz="2800" dirty="0" smtClean="0"/>
              <a:t>field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Homonymous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hemianopia</a:t>
            </a:r>
            <a:r>
              <a:rPr lang="en-US" sz="2800" dirty="0"/>
              <a:t>: when similar half of both the fields are blind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Ex: loss of the right or the left half of the field of the vision in both the </a:t>
            </a:r>
            <a:r>
              <a:rPr lang="en-US" sz="2800" dirty="0" smtClean="0"/>
              <a:t>eyes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Heteronymous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hemianopia</a:t>
            </a:r>
            <a:r>
              <a:rPr lang="en-US" sz="2800" dirty="0"/>
              <a:t>: when different </a:t>
            </a:r>
            <a:r>
              <a:rPr lang="en-US" sz="2800" dirty="0" smtClean="0"/>
              <a:t>half </a:t>
            </a:r>
            <a:r>
              <a:rPr lang="en-US" sz="2800" dirty="0"/>
              <a:t>of the field of vision are lost in two eyes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Ex: </a:t>
            </a:r>
            <a:r>
              <a:rPr lang="en-US" sz="2800" dirty="0" err="1"/>
              <a:t>bitemporal</a:t>
            </a:r>
            <a:r>
              <a:rPr lang="en-US" sz="2800" dirty="0"/>
              <a:t> or </a:t>
            </a:r>
            <a:r>
              <a:rPr lang="en-US" sz="2800" dirty="0" err="1" smtClean="0"/>
              <a:t>binasal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chemeClr val="hlink"/>
                </a:solidFill>
              </a:rPr>
              <a:t>Quadrantanopia</a:t>
            </a:r>
            <a:r>
              <a:rPr lang="en-US" sz="2800" dirty="0"/>
              <a:t>: 1/4th of the visual field is lost</a:t>
            </a:r>
          </a:p>
        </p:txBody>
      </p:sp>
    </p:spTree>
    <p:extLst>
      <p:ext uri="{BB962C8B-B14F-4D97-AF65-F5344CB8AC3E}">
        <p14:creationId xmlns:p14="http://schemas.microsoft.com/office/powerpoint/2010/main" val="34964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6705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	CCES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229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Stimulation of Parasympathetic pathway to eye leads to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Miosis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Mydriasis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Ptosis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Enophthalmos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b="1" dirty="0" smtClean="0"/>
              <a:t>. Absence of Light reflex and presence of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 err="1" smtClean="0"/>
              <a:t>Accomodation</a:t>
            </a:r>
            <a:r>
              <a:rPr lang="en-US" b="1" dirty="0" smtClean="0"/>
              <a:t> reflex is known as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Marcus Gun Pupil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Hutchison’s Pupil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Argyll </a:t>
            </a:r>
            <a:r>
              <a:rPr lang="en-US" dirty="0" smtClean="0"/>
              <a:t>Robertson pupil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Home </a:t>
            </a:r>
            <a:r>
              <a:rPr lang="en-US" dirty="0" err="1" smtClean="0"/>
              <a:t>Adies</a:t>
            </a:r>
            <a:r>
              <a:rPr lang="en-US" dirty="0" smtClean="0"/>
              <a:t> Pupil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762000"/>
            <a:ext cx="7498080" cy="52482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Middle ear infection may follow a throat infection because: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 A) Auditory (Eustachian) tube opens into the base of the inner ear</a:t>
            </a:r>
          </a:p>
          <a:p>
            <a:pPr>
              <a:buNone/>
            </a:pPr>
            <a:r>
              <a:rPr lang="en-US" dirty="0" smtClean="0"/>
              <a:t>B) Pharyngeal (throat) mucosa is continuous with the mucosa of the middle ear</a:t>
            </a:r>
          </a:p>
          <a:p>
            <a:pPr>
              <a:buNone/>
            </a:pPr>
            <a:r>
              <a:rPr lang="en-US" dirty="0" smtClean="0"/>
              <a:t>C) Sphenoid sinus opens into the tympanic cavity of the middle ear</a:t>
            </a:r>
          </a:p>
          <a:p>
            <a:pPr>
              <a:buNone/>
            </a:pPr>
            <a:r>
              <a:rPr lang="en-US" dirty="0" smtClean="0"/>
              <a:t>D) </a:t>
            </a:r>
            <a:r>
              <a:rPr lang="en-US" dirty="0" smtClean="0"/>
              <a:t>Vestibulo cochlear </a:t>
            </a:r>
            <a:r>
              <a:rPr lang="en-US" dirty="0" smtClean="0"/>
              <a:t>nerve passes through the tympanic cavity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498080" cy="4800600"/>
          </a:xfrm>
        </p:spPr>
        <p:txBody>
          <a:bodyPr/>
          <a:lstStyle/>
          <a:p>
            <a:pPr marL="539496" indent="-457200">
              <a:buNone/>
            </a:pPr>
            <a:r>
              <a:rPr lang="en-US" dirty="0" smtClean="0"/>
              <a:t>4. </a:t>
            </a:r>
            <a:r>
              <a:rPr lang="en-US" b="1" dirty="0" smtClean="0">
                <a:latin typeface="Calibri" pitchFamily="34" charset="0"/>
              </a:rPr>
              <a:t>The oval window is </a:t>
            </a:r>
            <a:r>
              <a:rPr lang="en-US" b="1" dirty="0" smtClean="0">
                <a:latin typeface="Calibri" pitchFamily="34" charset="0"/>
              </a:rPr>
              <a:t>closed by:</a:t>
            </a:r>
            <a:endParaRPr lang="en-US" b="1" dirty="0" smtClean="0">
              <a:latin typeface="Calibri" pitchFamily="34" charset="0"/>
            </a:endParaRPr>
          </a:p>
          <a:p>
            <a:pPr marL="539496" indent="-457200">
              <a:buNone/>
            </a:pPr>
            <a:endParaRPr lang="en-US" dirty="0" smtClean="0">
              <a:latin typeface="Calibri" pitchFamily="34" charset="0"/>
            </a:endParaRPr>
          </a:p>
          <a:p>
            <a:pPr marL="539496" indent="-457200">
              <a:buNone/>
            </a:pPr>
            <a:r>
              <a:rPr lang="en-US" dirty="0" smtClean="0">
                <a:latin typeface="Calibri" pitchFamily="34" charset="0"/>
              </a:rPr>
              <a:t>   A) </a:t>
            </a:r>
            <a:r>
              <a:rPr lang="en-US" dirty="0">
                <a:latin typeface="Calibri" pitchFamily="34" charset="0"/>
              </a:rPr>
              <a:t>Tympanic membrane </a:t>
            </a:r>
            <a:endParaRPr lang="en-US" dirty="0" smtClean="0">
              <a:latin typeface="Calibri" pitchFamily="34" charset="0"/>
            </a:endParaRPr>
          </a:p>
          <a:p>
            <a:pPr marL="539496" indent="-457200">
              <a:buNone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  B) Handle of Malleus </a:t>
            </a:r>
          </a:p>
          <a:p>
            <a:pPr marL="539496" indent="-457200">
              <a:buNone/>
            </a:pPr>
            <a:r>
              <a:rPr lang="en-US" dirty="0" smtClean="0">
                <a:latin typeface="Calibri" pitchFamily="34" charset="0"/>
              </a:rPr>
              <a:t>   </a:t>
            </a:r>
            <a:r>
              <a:rPr lang="en-US" dirty="0" smtClean="0">
                <a:latin typeface="Calibri" pitchFamily="34" charset="0"/>
              </a:rPr>
              <a:t>C) </a:t>
            </a:r>
            <a:r>
              <a:rPr lang="en-US" dirty="0" smtClean="0">
                <a:latin typeface="Calibri" pitchFamily="34" charset="0"/>
              </a:rPr>
              <a:t>Body of Incus</a:t>
            </a:r>
            <a:r>
              <a:rPr lang="en-US" dirty="0" smtClean="0">
                <a:latin typeface="Calibri" pitchFamily="34" charset="0"/>
              </a:rPr>
              <a:t> </a:t>
            </a:r>
          </a:p>
          <a:p>
            <a:pPr marL="539496" indent="-457200">
              <a:buNone/>
            </a:pPr>
            <a:r>
              <a:rPr lang="en-US" dirty="0" smtClean="0">
                <a:latin typeface="Calibri" pitchFamily="34" charset="0"/>
              </a:rPr>
              <a:t>   D) </a:t>
            </a:r>
            <a:r>
              <a:rPr lang="en-US" dirty="0" smtClean="0">
                <a:latin typeface="Calibri" pitchFamily="34" charset="0"/>
              </a:rPr>
              <a:t>Footplate of Stapes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85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4525963"/>
          </a:xfrm>
        </p:spPr>
        <p:txBody>
          <a:bodyPr/>
          <a:lstStyle/>
          <a:p>
            <a:pPr marL="596646" indent="-514350">
              <a:buNone/>
            </a:pPr>
            <a:r>
              <a:rPr lang="en-US" b="1" dirty="0" smtClean="0"/>
              <a:t>5. Impedance matching is the function of :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   A) Middle ear </a:t>
            </a:r>
          </a:p>
          <a:p>
            <a:pPr marL="596646" indent="-514350">
              <a:buNone/>
            </a:pPr>
            <a:r>
              <a:rPr lang="en-US" dirty="0" smtClean="0"/>
              <a:t>  B) External Ear  </a:t>
            </a:r>
          </a:p>
          <a:p>
            <a:pPr marL="596646" indent="-514350">
              <a:buNone/>
            </a:pPr>
            <a:r>
              <a:rPr lang="en-US" dirty="0" smtClean="0"/>
              <a:t>  C) Inner ear  </a:t>
            </a:r>
          </a:p>
          <a:p>
            <a:pPr marL="596646" indent="-514350">
              <a:buNone/>
            </a:pPr>
            <a:r>
              <a:rPr lang="en-US" dirty="0" smtClean="0"/>
              <a:t>  D) Ear whole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sz="4400" b="1" u="sng" dirty="0" smtClean="0">
              <a:solidFill>
                <a:schemeClr val="accent1"/>
              </a:solidFill>
              <a:latin typeface="Algerian" pitchFamily="82" charset="0"/>
            </a:endParaRPr>
          </a:p>
          <a:p>
            <a:pPr algn="ctr">
              <a:buNone/>
            </a:pPr>
            <a:endParaRPr lang="en-US" sz="4400" b="1" u="sng" dirty="0" smtClean="0">
              <a:solidFill>
                <a:schemeClr val="accent1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4400" b="1" u="sng" dirty="0" smtClean="0">
                <a:solidFill>
                  <a:schemeClr val="accent1"/>
                </a:solidFill>
                <a:latin typeface="Algerian" pitchFamily="82" charset="0"/>
              </a:rPr>
              <a:t>Thank you</a:t>
            </a:r>
            <a:endParaRPr lang="en-US" sz="4400" b="1" u="sng" dirty="0">
              <a:solidFill>
                <a:schemeClr val="accent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89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0821" y="135537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left optic nerve: Total blindness of left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eye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316" y="224206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right optic nerve: Total blindness of right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eye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4300" y="3088287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lateral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in left side of optic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chiasma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: Left nasal hemianopia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810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lateral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right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side of optic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chiasma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right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nasal hemianopia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114300" y="4495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lateral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in both sides of optic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chiasma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Binasal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hemianopia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821" y="49646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medial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in optic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chiasma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Bitemporal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hemianopia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63" y="5727395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left optic radiation: Right homonymous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hemianopia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8" y="627355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Lesion of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right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optic radiation: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left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homonymous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hemianopia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0247-F027-4159-9362-BC91669EB5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04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78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Times New Roman"/>
                        </a:rPr>
                        <a:t>Site of the lesion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Times New Roman"/>
                        </a:rPr>
                        <a:t>Defect in vision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Optic nerve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Unilateral blindness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(Ipsilateral)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Optic chiasma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(central crossed fibers)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Bitemporal heteronymous hemianopia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Optic chiasma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(uncrossed fibers)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Binasal heteronymous hemianopia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8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Optic tract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Contralateral homonymous hemianopia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Optic radiation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(involving both, superior and inferior fascicles)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Contralateral homonymous hemianopia with macular sparing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Optic radiation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(involving superior fascicles only- parietal lobe lesion)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Contralateral 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homonymous quadrantanopia (lower quadrant- ‘pie on the floor’) with macular sparing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Optic radiation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Times New Roman"/>
                        </a:rPr>
                        <a:t>(involving inferior fascicles only- temporal lobe lesion)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Contralateral 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homonymous quadrantanopia (upper quadrant- ‘pie in the sky’) with macular sparing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2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64008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B050"/>
                </a:solidFill>
              </a:rPr>
              <a:t>Collaterals of Visual pathway</a:t>
            </a:r>
            <a:r>
              <a:rPr lang="en-IN" b="1" dirty="0" smtClean="0">
                <a:solidFill>
                  <a:srgbClr val="00B050"/>
                </a:solidFill>
              </a:rPr>
              <a:t>:-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b="1" dirty="0" smtClean="0"/>
              <a:t>Superior Colliculus:- </a:t>
            </a:r>
          </a:p>
          <a:p>
            <a:pPr lvl="2"/>
            <a:r>
              <a:rPr lang="en-US" dirty="0" smtClean="0"/>
              <a:t>Responsible for rapid conjugate eye movements.</a:t>
            </a:r>
          </a:p>
          <a:p>
            <a:pPr lvl="1"/>
            <a:r>
              <a:rPr lang="en-US" b="1" dirty="0" smtClean="0"/>
              <a:t>Pre-</a:t>
            </a:r>
            <a:r>
              <a:rPr lang="en-US" b="1" dirty="0" err="1" smtClean="0"/>
              <a:t>tectal</a:t>
            </a:r>
            <a:r>
              <a:rPr lang="en-US" b="1" dirty="0" smtClean="0"/>
              <a:t> nuclei:-</a:t>
            </a:r>
          </a:p>
          <a:p>
            <a:pPr lvl="2"/>
            <a:r>
              <a:rPr lang="en-US" dirty="0" smtClean="0"/>
              <a:t>Responsible for light reflex.</a:t>
            </a:r>
          </a:p>
          <a:p>
            <a:pPr lvl="1"/>
            <a:r>
              <a:rPr lang="en-US" b="1" dirty="0" smtClean="0"/>
              <a:t>Ventral LGB:-</a:t>
            </a:r>
          </a:p>
          <a:p>
            <a:pPr lvl="2"/>
            <a:r>
              <a:rPr lang="en-US" dirty="0" smtClean="0"/>
              <a:t>Responsible for emotion and behavior.</a:t>
            </a:r>
          </a:p>
          <a:p>
            <a:pPr lvl="1"/>
            <a:r>
              <a:rPr lang="en-US" b="1" dirty="0" smtClean="0"/>
              <a:t>Suprachiasmatic nucleus of hypothalamus:-</a:t>
            </a:r>
          </a:p>
          <a:p>
            <a:pPr lvl="2"/>
            <a:r>
              <a:rPr lang="en-US" dirty="0" smtClean="0"/>
              <a:t>Responsible for circadian rhythm.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1ED9-F7A3-4053-8675-C3C98C250DC6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02756" name="Picture 4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678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The Parasympathetic </a:t>
            </a:r>
          </a:p>
        </p:txBody>
      </p:sp>
    </p:spTree>
    <p:extLst>
      <p:ext uri="{BB962C8B-B14F-4D97-AF65-F5344CB8AC3E}">
        <p14:creationId xmlns:p14="http://schemas.microsoft.com/office/powerpoint/2010/main" val="25070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2002</Words>
  <Application>Microsoft Office PowerPoint</Application>
  <PresentationFormat>On-screen Show (4:3)</PresentationFormat>
  <Paragraphs>313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VISUAL PATHWAY-II</vt:lpstr>
      <vt:lpstr>PowerPoint Presentation</vt:lpstr>
      <vt:lpstr>PowerPoint Presentation</vt:lpstr>
      <vt:lpstr>PowerPoint Presentation</vt:lpstr>
      <vt:lpstr>Lesions in the Optic Pathway </vt:lpstr>
      <vt:lpstr>PowerPoint Presentation</vt:lpstr>
      <vt:lpstr>PowerPoint Presentation</vt:lpstr>
      <vt:lpstr>PowerPoint Presentation</vt:lpstr>
      <vt:lpstr>The Parasympathetic </vt:lpstr>
      <vt:lpstr>PowerPoint Presentation</vt:lpstr>
      <vt:lpstr>The Sympathetic Supply</vt:lpstr>
      <vt:lpstr>Control of Pupillary Diameter</vt:lpstr>
      <vt:lpstr>Constriction Reflexes</vt:lpstr>
      <vt:lpstr>PowerPoint Presentation</vt:lpstr>
      <vt:lpstr>Pathway of light reflex</vt:lpstr>
      <vt:lpstr>PowerPoint Presentation</vt:lpstr>
      <vt:lpstr>PowerPoint Presentation</vt:lpstr>
      <vt:lpstr>Pathway for accommodation reflex</vt:lpstr>
      <vt:lpstr>PowerPoint Presentation</vt:lpstr>
      <vt:lpstr>PowerPoint Presentation</vt:lpstr>
      <vt:lpstr>PowerPoint Presentation</vt:lpstr>
      <vt:lpstr>PowerPoint Presentation</vt:lpstr>
      <vt:lpstr>           </vt:lpstr>
      <vt:lpstr>PHYSILOGICAL  ANATOMY</vt:lpstr>
      <vt:lpstr>EAR AS A TRANSDUCER</vt:lpstr>
      <vt:lpstr>PowerPoint Presentation</vt:lpstr>
      <vt:lpstr>PowerPoint Presentation</vt:lpstr>
      <vt:lpstr>THE EXTERNAL EAR</vt:lpstr>
      <vt:lpstr>THE EXTERNAL EAR</vt:lpstr>
      <vt:lpstr>Role of external ear</vt:lpstr>
      <vt:lpstr>EXTERNAL AUDITORY CANAL OR OUTER EAR CANAL. </vt:lpstr>
      <vt:lpstr>PowerPoint Presentation</vt:lpstr>
      <vt:lpstr>THE MIDDLE EAR </vt:lpstr>
      <vt:lpstr>PowerPoint Presentation</vt:lpstr>
      <vt:lpstr>Tympanic membrane</vt:lpstr>
      <vt:lpstr>PowerPoint Presentation</vt:lpstr>
      <vt:lpstr>Ear ossicles</vt:lpstr>
      <vt:lpstr>Ear ossicles</vt:lpstr>
      <vt:lpstr>EUSTACHIAN TUBE</vt:lpstr>
      <vt:lpstr>Middle Ear Muscles</vt:lpstr>
      <vt:lpstr>TWO SKELETAL MUSCLES</vt:lpstr>
      <vt:lpstr>PowerPoint Presentation</vt:lpstr>
      <vt:lpstr>FUNCTIONS OF MIDDLE EAR</vt:lpstr>
      <vt:lpstr>Impedence mismatch</vt:lpstr>
      <vt:lpstr>“Impedance Matching” by the middle  ear System</vt:lpstr>
      <vt:lpstr>HYDRAULIC ACTION OF TYMPANIC  MEMBRANE</vt:lpstr>
      <vt:lpstr>Lever action of ossicles </vt:lpstr>
      <vt:lpstr>Attenuation reflex- Attenuation is a general term that refers to any reduction in the strength of a signal </vt:lpstr>
      <vt:lpstr>Function of attenuation reflex</vt:lpstr>
      <vt:lpstr> CCES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PATHWAY-II</dc:title>
  <dc:creator>DELL</dc:creator>
  <cp:lastModifiedBy>DELL</cp:lastModifiedBy>
  <cp:revision>59</cp:revision>
  <dcterms:created xsi:type="dcterms:W3CDTF">2018-04-22T10:03:04Z</dcterms:created>
  <dcterms:modified xsi:type="dcterms:W3CDTF">2018-04-23T04:20:48Z</dcterms:modified>
</cp:coreProperties>
</file>