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18186-7CBD-4F71-AFB9-ADDA34999E27}" type="datetimeFigureOut">
              <a:rPr lang="en-GB" smtClean="0"/>
              <a:pPr/>
              <a:t>18/08/2020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92014-4942-4889-BBD0-466C8BD3D2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8173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34707-F370-4E2D-A6FE-5109199767BA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1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5C7D27E-8A90-42DD-A308-95646159F422}" type="slidenum">
              <a:rPr lang="en-US" altLang="en-US">
                <a:solidFill>
                  <a:srgbClr val="000000"/>
                </a:solidFill>
                <a:latin typeface="Calibri" pitchFamily="34" charset="0"/>
              </a:rPr>
              <a:pPr/>
              <a:t>32</a:t>
            </a:fld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12E4E57-672C-47A4-9ABB-8E0CB988FBFD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34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AFCEEC9-4323-4693-8395-505AED4FD6D6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35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52BF62-CF6F-407A-9272-B7C76BF19FED}" type="slidenum">
              <a:rPr lang="en-US" altLang="en-US">
                <a:solidFill>
                  <a:srgbClr val="000000"/>
                </a:solidFill>
                <a:latin typeface="Calibri" pitchFamily="34" charset="0"/>
              </a:rPr>
              <a:pPr/>
              <a:t>36</a:t>
            </a:fld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D568197-75A6-42B6-B5E1-8F8A72A13A35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37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20365B5-E69A-4C25-8B50-88E2E2FE3628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38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AA9A210-3F14-4818-A104-6B186D60F280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39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9C0F1E3-0606-4241-A6EA-39EC4B5762FB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40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A844A7A-00A5-4C54-9AD6-40A5AAC3D334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41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2D71E88-B877-4674-95D4-006B91ECCFFE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42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F70C31E-B510-4D6B-B046-A6E9C6AD71E5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7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187C93D-533D-4EF4-8A62-7C9D2DD6E6BE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44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C3D9750-33AB-4FAA-9351-6FE72C80D391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45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9AF298-C3D4-444F-BB8B-89C8328460EC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46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B2BB9CC-A31B-45D7-BF20-EFDC03E6DC65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47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9A53125-3C9C-4FD2-9886-0BCD0F0083AF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48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9A0A89F-E072-4D05-A8DA-ECB2FD934AB5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20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F2AFEC5-64C4-45C8-9BE2-8B5EEB1CAE17}" type="slidenum">
              <a:rPr lang="en-US" altLang="en-US">
                <a:solidFill>
                  <a:srgbClr val="000000"/>
                </a:solidFill>
                <a:latin typeface="Calibri" pitchFamily="34" charset="0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EF4D5E0-C04C-4BDE-BDA6-D6B07774CEE7}" type="slidenum">
              <a:rPr lang="en-US" altLang="en-US">
                <a:solidFill>
                  <a:srgbClr val="000000"/>
                </a:solidFill>
                <a:latin typeface="Calibri" pitchFamily="34" charset="0"/>
              </a:rPr>
              <a:pPr/>
              <a:t>23</a:t>
            </a:fld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05B130E-A2D7-4CCD-BF73-8C1A919D3C8B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25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78FF7F8-7F57-4D24-9B25-0D0F3E63AE2C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26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EC277AD-AF30-4AD2-AB74-537B4689765A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27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52C74EB-226B-4F01-A903-1E8D7295D93D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31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21049A-FF86-4898-ABC5-2D44C7690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669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3B6AB9F-3C0D-4F41-A8D7-95E611C2A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5200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4BFC80-0E45-44FA-9730-141430F5B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11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7A72C8F-4919-4C59-862F-BFC82DEF6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2473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CC21D9-63ED-4330-926B-18CBEE120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873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332B9F2-71AE-4CDA-A4A4-5B332095A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983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B2479F1-4885-4D50-8A2F-7A5CF5A97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5745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FFB7489-2006-4313-8AB4-5D2BBC0A4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868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01768D1-6E4E-4B82-82D5-8642436CD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3015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426275E-3858-4C8C-817B-EB688AC5C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712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1F145DB-F638-45E0-9BCB-032109C08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9221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6A68CD1-2265-47F4-8133-08BBCB211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9060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D93A-3EA8-449E-A619-38524460D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1539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B0FD4-570E-47CD-8616-8728B2DA0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846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trike="noStrike" spc="60" baseline="0">
                <a:solidFill>
                  <a:srgbClr val="FFFFFF"/>
                </a:solidFill>
                <a:latin typeface="Arial Narrow"/>
              </a:defRPr>
            </a:lvl1pPr>
          </a:lstStyle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rgbClr val="FFFFFF"/>
                </a:solidFill>
                <a:latin typeface="Arial Narrow"/>
              </a:defRPr>
            </a:lvl1pPr>
          </a:lstStyle>
          <a:p>
            <a:pPr>
              <a:defRPr/>
            </a:pPr>
            <a:r>
              <a:rPr lang="en-US"/>
              <a:t>PGLC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aseline="0">
                <a:solidFill>
                  <a:srgbClr val="FFFFFF"/>
                </a:solidFill>
                <a:latin typeface="Arial Narrow"/>
              </a:defRPr>
            </a:lvl1pPr>
          </a:lstStyle>
          <a:p>
            <a:pPr>
              <a:defRPr/>
            </a:pPr>
            <a:fld id="{275BED92-A066-45B0-8E47-94B2A8902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5535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2897840"/>
            <a:ext cx="7162800" cy="120032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</a:rPr>
              <a:t>TB SPINE IN ADULTS</a:t>
            </a:r>
          </a:p>
          <a:p>
            <a:pPr>
              <a:defRPr/>
            </a:pP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2316163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322263" y="4179888"/>
            <a:ext cx="6002337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kern="0" dirty="0">
                <a:solidFill>
                  <a:srgbClr val="FFFFFF"/>
                </a:solidFill>
                <a:latin typeface="Arial" pitchFamily="34" charset="0"/>
              </a:rPr>
              <a:t>Dr. </a:t>
            </a:r>
            <a:r>
              <a:rPr lang="en-US" b="1" kern="0" dirty="0" err="1" smtClean="0">
                <a:solidFill>
                  <a:srgbClr val="FFFFFF"/>
                </a:solidFill>
                <a:latin typeface="Arial" pitchFamily="34" charset="0"/>
              </a:rPr>
              <a:t>Rishit</a:t>
            </a:r>
            <a:r>
              <a:rPr lang="en-US" b="1" kern="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b="1" kern="0" dirty="0" err="1" smtClean="0">
                <a:solidFill>
                  <a:srgbClr val="FFFFFF"/>
                </a:solidFill>
                <a:latin typeface="Arial" pitchFamily="34" charset="0"/>
              </a:rPr>
              <a:t>Soni</a:t>
            </a:r>
            <a:endParaRPr lang="en-US" b="1" kern="0" dirty="0">
              <a:solidFill>
                <a:srgbClr val="FFFFFF"/>
              </a:solidFill>
              <a:latin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Arial" pitchFamily="34" charset="0"/>
              </a:rPr>
              <a:t>MS </a:t>
            </a:r>
            <a:r>
              <a:rPr lang="en-US" b="1" kern="0" dirty="0">
                <a:solidFill>
                  <a:srgbClr val="FFFFFF"/>
                </a:solidFill>
                <a:latin typeface="Arial" pitchFamily="34" charset="0"/>
              </a:rPr>
              <a:t>ORTHO</a:t>
            </a:r>
          </a:p>
          <a:p>
            <a:pPr>
              <a:lnSpc>
                <a:spcPct val="150000"/>
              </a:lnSpc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Arial" pitchFamily="34" charset="0"/>
              </a:rPr>
              <a:t>ASSISTANT </a:t>
            </a:r>
            <a:r>
              <a:rPr lang="en-US" b="1" kern="0" dirty="0">
                <a:solidFill>
                  <a:srgbClr val="FFFFFF"/>
                </a:solidFill>
                <a:latin typeface="Arial" pitchFamily="34" charset="0"/>
              </a:rPr>
              <a:t>PROFESSOR</a:t>
            </a:r>
          </a:p>
          <a:p>
            <a:pPr>
              <a:lnSpc>
                <a:spcPct val="150000"/>
              </a:lnSpc>
              <a:defRPr/>
            </a:pPr>
            <a:r>
              <a:rPr lang="en-US" b="1" kern="0" dirty="0">
                <a:solidFill>
                  <a:srgbClr val="FFFFFF"/>
                </a:solidFill>
                <a:latin typeface="Arial" pitchFamily="34" charset="0"/>
              </a:rPr>
              <a:t>DEPT. OF ORTHOPAEDICS</a:t>
            </a:r>
          </a:p>
          <a:p>
            <a:pPr>
              <a:lnSpc>
                <a:spcPct val="150000"/>
              </a:lnSpc>
              <a:defRPr/>
            </a:pPr>
            <a:r>
              <a:rPr lang="en-US" b="1" kern="0" dirty="0">
                <a:solidFill>
                  <a:srgbClr val="FFFFFF"/>
                </a:solidFill>
                <a:latin typeface="Arial" pitchFamily="34" charset="0"/>
              </a:rPr>
              <a:t>SUMANDEEP VIDYAPEETH, PIPARIA, VADODARA</a:t>
            </a:r>
            <a:endParaRPr lang="en-US" sz="2000" b="1" kern="0" dirty="0">
              <a:solidFill>
                <a:srgbClr val="FFFFFF"/>
              </a:solidFill>
              <a:latin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 pitchFamily="34" charset="0"/>
              </a:rPr>
              <a:t>                     </a:t>
            </a:r>
          </a:p>
        </p:txBody>
      </p:sp>
      <p:pic>
        <p:nvPicPr>
          <p:cNvPr id="16395" name="Picture 12" descr="C:\Users\Aditya\Desktop\Imag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5625"/>
            <a:ext cx="219868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54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21 JAN1UARY 2018</a:t>
            </a: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PGLC 2018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1E4CF20-089C-4197-915B-6C1D7C4900F8}" type="slidenum">
              <a:rPr lang="en-US" altLang="en-US" smtClean="0">
                <a:solidFill>
                  <a:srgbClr val="FFFFFF"/>
                </a:solidFill>
              </a:rPr>
              <a:pPr/>
              <a:t>10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2560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03" t="9897" r="25342" b="8136"/>
          <a:stretch>
            <a:fillRect/>
          </a:stretch>
        </p:blipFill>
        <p:spPr bwMode="auto">
          <a:xfrm>
            <a:off x="47625" y="609600"/>
            <a:ext cx="4667250" cy="45847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9"/>
          <p:cNvSpPr txBox="1">
            <a:spLocks/>
          </p:cNvSpPr>
          <p:nvPr/>
        </p:nvSpPr>
        <p:spPr>
          <a:xfrm>
            <a:off x="381000" y="4800600"/>
            <a:ext cx="7924800" cy="11430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all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sz="4400" b="1" dirty="0" smtClean="0">
                <a:solidFill>
                  <a:srgbClr val="FFFFFF"/>
                </a:solidFill>
              </a:rPr>
              <a:t>PATHOLOGY</a:t>
            </a:r>
            <a:endParaRPr lang="en-GB" sz="4400" b="1" dirty="0">
              <a:solidFill>
                <a:srgbClr val="FFFFFF"/>
              </a:solidFill>
            </a:endParaRPr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0288" y="1219200"/>
            <a:ext cx="4249737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41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Blood  supply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700" y="1524000"/>
            <a:ext cx="6019800" cy="41148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2400" b="1" dirty="0" smtClean="0"/>
              <a:t>1 anterior spinal artery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1" dirty="0" smtClean="0"/>
              <a:t>2 posterior spinal arteries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1" dirty="0" smtClean="0"/>
              <a:t>Radicular arteries reinforce these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1" dirty="0" smtClean="0"/>
              <a:t>2 segmental arteries on each side supply each vertebrae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1" dirty="0" err="1" smtClean="0"/>
              <a:t>Prevertebral</a:t>
            </a:r>
            <a:r>
              <a:rPr lang="en-GB" sz="2400" b="1" dirty="0" smtClean="0"/>
              <a:t> venous plexus (</a:t>
            </a:r>
            <a:r>
              <a:rPr lang="en-GB" sz="2400" b="1" dirty="0" err="1" smtClean="0"/>
              <a:t>Brescet</a:t>
            </a:r>
            <a:r>
              <a:rPr lang="en-GB" sz="2400" b="1" dirty="0" smtClean="0"/>
              <a:t> – Batson)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1" dirty="0"/>
              <a:t>Thrombosis of artery supplying spinal cord (Artery of </a:t>
            </a:r>
            <a:r>
              <a:rPr lang="en-GB" sz="2400" b="1" dirty="0" err="1" smtClean="0"/>
              <a:t>AdamKiewz</a:t>
            </a:r>
            <a:r>
              <a:rPr lang="en-GB" sz="2400" b="1" dirty="0"/>
              <a:t>) (At D9-10 level)</a:t>
            </a:r>
          </a:p>
          <a:p>
            <a:pPr>
              <a:buFont typeface="Arial" pitchFamily="34" charset="0"/>
              <a:buChar char="•"/>
              <a:defRPr/>
            </a:pPr>
            <a:endParaRPr lang="en-GB" sz="2400" b="1" dirty="0"/>
          </a:p>
        </p:txBody>
      </p:sp>
      <p:sp>
        <p:nvSpPr>
          <p:cNvPr id="60418" name="Date Placeholder 1"/>
          <p:cNvSpPr>
            <a:spLocks noGrp="1"/>
          </p:cNvSpPr>
          <p:nvPr>
            <p:ph type="dt" sz="quarter" idx="14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21 JAN1UARY 2018</a:t>
            </a:r>
          </a:p>
        </p:txBody>
      </p:sp>
      <p:sp>
        <p:nvSpPr>
          <p:cNvPr id="60419" name="Footer Placeholder 2"/>
          <p:cNvSpPr>
            <a:spLocks noGrp="1"/>
          </p:cNvSpPr>
          <p:nvPr>
            <p:ph type="ftr" sz="quarter" idx="1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PGLC 2018</a:t>
            </a:r>
          </a:p>
        </p:txBody>
      </p:sp>
      <p:sp>
        <p:nvSpPr>
          <p:cNvPr id="26630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6C7FE91-BDC7-4F5D-9A35-1A17770292F3}" type="slidenum">
              <a:rPr lang="en-US" altLang="en-US" smtClean="0">
                <a:solidFill>
                  <a:srgbClr val="FFFFFF"/>
                </a:solidFill>
              </a:rPr>
              <a:pPr/>
              <a:t>11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45" t="33781" r="40475" b="21397"/>
          <a:stretch>
            <a:fillRect/>
          </a:stretch>
        </p:blipFill>
        <p:spPr bwMode="auto">
          <a:xfrm>
            <a:off x="5580063" y="279400"/>
            <a:ext cx="3563937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968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/>
        <p:txBody>
          <a:bodyPr bIns="91440"/>
          <a:lstStyle/>
          <a:p>
            <a:pPr algn="ctr" eaLnBrk="1" hangingPunct="1">
              <a:defRPr/>
            </a:pPr>
            <a:r>
              <a:rPr lang="en-US" smtClean="0"/>
              <a:t>BOVINE T.B.</a:t>
            </a:r>
            <a:endParaRPr lang="en-IN" smtClean="0"/>
          </a:p>
        </p:txBody>
      </p:sp>
      <p:sp>
        <p:nvSpPr>
          <p:cNvPr id="8195" name="Content Placeholder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000" smtClean="0"/>
              <a:t>Abdomen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300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000" smtClean="0"/>
              <a:t>Pelvic venous plexus</a:t>
            </a:r>
          </a:p>
          <a:p>
            <a:pPr algn="ctr" eaLnBrk="1" hangingPunct="1">
              <a:defRPr/>
            </a:pPr>
            <a:endParaRPr lang="en-US" sz="300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000" smtClean="0"/>
              <a:t>Vertebrae </a:t>
            </a:r>
            <a:endParaRPr lang="en-IN" sz="3000" smtClean="0"/>
          </a:p>
        </p:txBody>
      </p:sp>
      <p:sp>
        <p:nvSpPr>
          <p:cNvPr id="4" name="Down Arrow 3"/>
          <p:cNvSpPr/>
          <p:nvPr/>
        </p:nvSpPr>
        <p:spPr>
          <a:xfrm>
            <a:off x="4419600" y="2286000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IN" b="1" dirty="0">
              <a:solidFill>
                <a:srgbClr val="FFFFFF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448175" y="3521075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276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195B9B7-83FC-4A5D-AF94-509742EC00FD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2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pathology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GB" sz="2800" b="1" dirty="0" smtClean="0"/>
              <a:t>TB Bacilli </a:t>
            </a:r>
            <a:r>
              <a:rPr lang="en-GB" sz="2800" b="1" dirty="0" err="1" smtClean="0"/>
              <a:t>phagocytosed</a:t>
            </a:r>
            <a:r>
              <a:rPr lang="en-GB" sz="2800" b="1" dirty="0" smtClean="0"/>
              <a:t> by the </a:t>
            </a:r>
            <a:r>
              <a:rPr lang="en-GB" sz="2800" b="1" dirty="0" err="1" smtClean="0"/>
              <a:t>monnuclear</a:t>
            </a:r>
            <a:r>
              <a:rPr lang="en-GB" sz="2800" b="1" dirty="0" smtClean="0"/>
              <a:t> cells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b="1" dirty="0" err="1" smtClean="0"/>
              <a:t>Epitheloid</a:t>
            </a:r>
            <a:r>
              <a:rPr lang="en-GB" sz="2800" b="1" dirty="0" smtClean="0"/>
              <a:t> cell formation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b="1" dirty="0" err="1" smtClean="0"/>
              <a:t>Langhans</a:t>
            </a:r>
            <a:r>
              <a:rPr lang="en-GB" sz="2800" b="1" dirty="0" smtClean="0"/>
              <a:t> giant cell formation by fusion of </a:t>
            </a:r>
            <a:r>
              <a:rPr lang="en-GB" sz="2800" b="1" dirty="0" err="1" smtClean="0"/>
              <a:t>epitheliod</a:t>
            </a:r>
            <a:r>
              <a:rPr lang="en-GB" sz="2800" b="1" dirty="0" smtClean="0"/>
              <a:t> cells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b="1" dirty="0" smtClean="0"/>
              <a:t>Lymphocytes form a ring around the lesion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b="1" dirty="0" smtClean="0"/>
              <a:t>Tubercle formation</a:t>
            </a:r>
            <a:endParaRPr lang="en-GB" sz="28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28678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BCA576-5424-41C6-B62D-1FD26F8CBF91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13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89" t="37604" r="78011" b="29681"/>
          <a:stretch>
            <a:fillRect/>
          </a:stretch>
        </p:blipFill>
        <p:spPr bwMode="auto">
          <a:xfrm>
            <a:off x="381000" y="1524000"/>
            <a:ext cx="550863" cy="331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335" t="61604" b="14864"/>
          <a:stretch>
            <a:fillRect/>
          </a:stretch>
        </p:blipFill>
        <p:spPr bwMode="auto">
          <a:xfrm>
            <a:off x="5562600" y="4333875"/>
            <a:ext cx="30480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653"/>
          <a:stretch>
            <a:fillRect/>
          </a:stretch>
        </p:blipFill>
        <p:spPr bwMode="auto">
          <a:xfrm>
            <a:off x="2879725" y="285750"/>
            <a:ext cx="283845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16" b="39478"/>
          <a:stretch>
            <a:fillRect/>
          </a:stretch>
        </p:blipFill>
        <p:spPr bwMode="auto">
          <a:xfrm>
            <a:off x="6019800" y="285750"/>
            <a:ext cx="259080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59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/>
        <p:txBody>
          <a:bodyPr bIns="91440"/>
          <a:lstStyle/>
          <a:p>
            <a:pPr algn="ctr" eaLnBrk="1" hangingPunct="1">
              <a:defRPr/>
            </a:pPr>
            <a:r>
              <a:rPr lang="en-US" smtClean="0"/>
              <a:t>TWO TYPES OF AFFECTION</a:t>
            </a:r>
            <a:endParaRPr lang="en-IN" smtClean="0"/>
          </a:p>
        </p:txBody>
      </p:sp>
      <p:sp>
        <p:nvSpPr>
          <p:cNvPr id="9219" name="Content Placeholder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en-US" sz="3000" smtClean="0"/>
              <a:t>In children the blood supply is central to the vertebrae. That is why the affection is </a:t>
            </a:r>
            <a:r>
              <a:rPr lang="en-US" sz="3000" b="1" smtClean="0"/>
              <a:t>central</a:t>
            </a:r>
            <a:r>
              <a:rPr lang="en-US" sz="3000" smtClean="0"/>
              <a:t>. </a:t>
            </a:r>
          </a:p>
          <a:p>
            <a:pPr algn="just" eaLnBrk="1" hangingPunct="1">
              <a:defRPr/>
            </a:pPr>
            <a:endParaRPr lang="en-US" sz="3000" smtClean="0"/>
          </a:p>
          <a:p>
            <a:pPr algn="just" eaLnBrk="1" hangingPunct="1">
              <a:defRPr/>
            </a:pPr>
            <a:r>
              <a:rPr lang="en-US" sz="3000" smtClean="0"/>
              <a:t>In adults the blood supply is paradiscal that is why the affection is </a:t>
            </a:r>
            <a:r>
              <a:rPr lang="en-US" sz="3000" b="1" smtClean="0"/>
              <a:t>paradiscal</a:t>
            </a:r>
            <a:r>
              <a:rPr lang="en-US" sz="3000" smtClean="0"/>
              <a:t>. </a:t>
            </a:r>
            <a:endParaRPr lang="en-IN" sz="300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61" t="25832" r="36076" b="19795"/>
          <a:stretch>
            <a:fillRect/>
          </a:stretch>
        </p:blipFill>
        <p:spPr bwMode="auto">
          <a:xfrm>
            <a:off x="990600" y="4343400"/>
            <a:ext cx="2154238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5" t="26373" r="35114" b="20880"/>
          <a:stretch>
            <a:fillRect/>
          </a:stretch>
        </p:blipFill>
        <p:spPr bwMode="auto">
          <a:xfrm>
            <a:off x="3962400" y="4513263"/>
            <a:ext cx="40227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2970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11280F7-8AC4-4089-B335-8E90F139AEEF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7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/>
        <p:txBody>
          <a:bodyPr bIns="91440"/>
          <a:lstStyle/>
          <a:p>
            <a:pPr algn="ctr" eaLnBrk="1" hangingPunct="1">
              <a:defRPr/>
            </a:pPr>
            <a:r>
              <a:rPr lang="en-US" smtClean="0"/>
              <a:t>PATHOLOGY</a:t>
            </a:r>
            <a:endParaRPr lang="en-IN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895600" y="1752600"/>
            <a:ext cx="6096000" cy="4114800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100" dirty="0" err="1" smtClean="0"/>
              <a:t>Bacteraemia</a:t>
            </a:r>
            <a:endParaRPr lang="en-US" sz="3100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100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100" dirty="0" smtClean="0"/>
              <a:t>Deposition in Bone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en-US" sz="3100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100" dirty="0" smtClean="0"/>
              <a:t>Necrosis + </a:t>
            </a:r>
            <a:r>
              <a:rPr lang="en-US" sz="3100" dirty="0" err="1" smtClean="0"/>
              <a:t>Casseation</a:t>
            </a:r>
            <a:r>
              <a:rPr lang="en-US" sz="3100" dirty="0" smtClean="0"/>
              <a:t> with Hyperemia (increased blood supply)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100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100" dirty="0" smtClean="0"/>
              <a:t>Cavity in the bone</a:t>
            </a:r>
            <a:endParaRPr lang="en-IN" sz="3100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100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100" dirty="0" smtClean="0"/>
              <a:t>Surrounding Osteoporosis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000" dirty="0" smtClean="0"/>
          </a:p>
        </p:txBody>
      </p:sp>
      <p:sp>
        <p:nvSpPr>
          <p:cNvPr id="4" name="Down Arrow 3"/>
          <p:cNvSpPr/>
          <p:nvPr/>
        </p:nvSpPr>
        <p:spPr>
          <a:xfrm>
            <a:off x="5832475" y="2163763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5832475" y="2951163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832475" y="3930650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IN">
              <a:solidFill>
                <a:srgbClr val="FFFFFF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832475" y="4691063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IN">
              <a:solidFill>
                <a:srgbClr val="FFFFFF"/>
              </a:solidFill>
            </a:endParaRPr>
          </a:p>
        </p:txBody>
      </p:sp>
      <p:pic>
        <p:nvPicPr>
          <p:cNvPr id="307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77" r="3983"/>
          <a:stretch>
            <a:fillRect/>
          </a:stretch>
        </p:blipFill>
        <p:spPr bwMode="auto">
          <a:xfrm>
            <a:off x="609600" y="2163763"/>
            <a:ext cx="22098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30731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4752B94-E9AC-49CB-B4A8-999613F8A69B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9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/>
        <p:txBody>
          <a:bodyPr bIns="91440"/>
          <a:lstStyle/>
          <a:p>
            <a:pPr algn="ctr" eaLnBrk="1" hangingPunct="1">
              <a:defRPr/>
            </a:pPr>
            <a:r>
              <a:rPr lang="en-US" dirty="0" smtClean="0"/>
              <a:t>PATHOLOGY CONTD… …</a:t>
            </a:r>
            <a:endParaRPr lang="en-IN" dirty="0" smtClean="0"/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000" dirty="0" smtClean="0"/>
              <a:t>Weight bearing stimulus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30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000" smtClean="0"/>
              <a:t>Collapse of vertebrae</a:t>
            </a:r>
            <a:endParaRPr lang="en-IN" sz="3000" smtClean="0"/>
          </a:p>
        </p:txBody>
      </p:sp>
      <p:sp>
        <p:nvSpPr>
          <p:cNvPr id="4" name="Down Arrow 3"/>
          <p:cNvSpPr/>
          <p:nvPr/>
        </p:nvSpPr>
        <p:spPr>
          <a:xfrm>
            <a:off x="4724400" y="2590800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IN">
              <a:solidFill>
                <a:srgbClr val="FFFFFF"/>
              </a:solidFill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955675"/>
            <a:ext cx="2493962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82"/>
          <a:stretch>
            <a:fillRect/>
          </a:stretch>
        </p:blipFill>
        <p:spPr bwMode="auto">
          <a:xfrm>
            <a:off x="6400800" y="803275"/>
            <a:ext cx="2538413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3175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5B43FB3-A9F8-424C-86E9-3B5D00CDA3FF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4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A175BB1-50BB-4F69-9B2B-4465167B7053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17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89" t="36542" r="44588" b="28548"/>
          <a:stretch>
            <a:fillRect/>
          </a:stretch>
        </p:blipFill>
        <p:spPr bwMode="auto">
          <a:xfrm>
            <a:off x="990600" y="457200"/>
            <a:ext cx="3260725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4750" y="457200"/>
            <a:ext cx="3265488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96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600" b="1" dirty="0" smtClean="0"/>
              <a:t>FOUR PATTERNS</a:t>
            </a:r>
            <a:endParaRPr lang="en-GB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+mj-lt"/>
              <a:buAutoNum type="arabicPeriod"/>
              <a:defRPr/>
            </a:pPr>
            <a:r>
              <a:rPr lang="en-GB" sz="2400" b="1" dirty="0" smtClean="0"/>
              <a:t>PARADISCAL (COMMONEST)</a:t>
            </a:r>
          </a:p>
          <a:p>
            <a:pPr>
              <a:buFont typeface="+mj-lt"/>
              <a:buAutoNum type="arabicPeriod"/>
              <a:defRPr/>
            </a:pPr>
            <a:r>
              <a:rPr lang="en-GB" sz="2400" b="1" dirty="0" smtClean="0"/>
              <a:t>CENTRAL</a:t>
            </a:r>
          </a:p>
          <a:p>
            <a:pPr>
              <a:buFont typeface="+mj-lt"/>
              <a:buAutoNum type="arabicPeriod"/>
              <a:defRPr/>
            </a:pPr>
            <a:r>
              <a:rPr lang="en-GB" sz="2400" b="1" dirty="0" smtClean="0"/>
              <a:t>ANTERIOR</a:t>
            </a:r>
          </a:p>
          <a:p>
            <a:pPr>
              <a:buFont typeface="+mj-lt"/>
              <a:buAutoNum type="arabicPeriod"/>
              <a:defRPr/>
            </a:pPr>
            <a:r>
              <a:rPr lang="en-GB" sz="2400" b="1" dirty="0" smtClean="0"/>
              <a:t>APPENDICEAL</a:t>
            </a:r>
          </a:p>
          <a:p>
            <a:pPr>
              <a:buFont typeface="+mj-lt"/>
              <a:buAutoNum type="arabicPeriod"/>
              <a:defRPr/>
            </a:pPr>
            <a:r>
              <a:rPr lang="en-GB" sz="2400" b="1" dirty="0" smtClean="0"/>
              <a:t>FACETAL</a:t>
            </a:r>
          </a:p>
          <a:p>
            <a:pPr>
              <a:buFont typeface="Arial" pitchFamily="34" charset="0"/>
              <a:buChar char="•"/>
              <a:defRPr/>
            </a:pP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33798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D20EC13-3AC4-4489-83F3-0EC0FF7FFAB4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318" r="2020" b="11993"/>
          <a:stretch>
            <a:fillRect/>
          </a:stretch>
        </p:blipFill>
        <p:spPr bwMode="auto">
          <a:xfrm>
            <a:off x="4724400" y="1295400"/>
            <a:ext cx="4114800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71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480060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/>
              <a:t>SIGNS &amp; SYMPTOMS</a:t>
            </a:r>
            <a:endParaRPr lang="en-GB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1931CC7-7BF5-4930-B698-ED9A82BD3A04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6"/>
          <a:stretch>
            <a:fillRect/>
          </a:stretch>
        </p:blipFill>
        <p:spPr bwMode="auto">
          <a:xfrm>
            <a:off x="5524500" y="152400"/>
            <a:ext cx="3157538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4"/>
          <a:stretch>
            <a:fillRect/>
          </a:stretch>
        </p:blipFill>
        <p:spPr bwMode="auto">
          <a:xfrm>
            <a:off x="685800" y="538163"/>
            <a:ext cx="3657600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386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434340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GB" sz="4000" b="1" dirty="0" smtClean="0"/>
              <a:t>EPIDEMIOLOGY</a:t>
            </a:r>
            <a:endParaRPr lang="en-GB" sz="4000" b="1" dirty="0"/>
          </a:p>
        </p:txBody>
      </p:sp>
      <p:sp>
        <p:nvSpPr>
          <p:cNvPr id="1741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2040EAF-151E-45B6-B88E-17F8878531EA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39" t="6400" r="31583" b="8656"/>
          <a:stretch>
            <a:fillRect/>
          </a:stretch>
        </p:blipFill>
        <p:spPr bwMode="auto">
          <a:xfrm>
            <a:off x="5105400" y="457200"/>
            <a:ext cx="3917950" cy="539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82958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600" b="1" dirty="0" smtClean="0"/>
              <a:t>SIGNS &amp; SYMPTOMS</a:t>
            </a:r>
            <a:endParaRPr lang="en-GB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04800" y="2286000"/>
            <a:ext cx="6705600" cy="41148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GB" sz="2800" b="1" dirty="0" smtClean="0"/>
              <a:t>CONSTITUTIONAL: Fever, night pain, weight loss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b="1" dirty="0" smtClean="0"/>
              <a:t>LOCAL: cold abscess, sinuses, fistula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b="1" dirty="0" smtClean="0"/>
              <a:t>SPINE DEFORMITY: Kyphosis &amp; Scoliosis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b="1" dirty="0" smtClean="0"/>
              <a:t>NEUROLOGICAL: Motor deficits &amp; Sensory deficits, flexor spasms, brisk reflexes, bladder involvement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35846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001774E-B92D-432E-B5D3-D319B5BF79BB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20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358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2850" y="304800"/>
            <a:ext cx="27305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88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CFC17DA-9793-4172-AE86-D4D1907B7774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21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2"/>
          <a:srcRect l="21469" t="36488" r="49265" b="26840"/>
          <a:stretch>
            <a:fillRect/>
          </a:stretch>
        </p:blipFill>
        <p:spPr bwMode="auto">
          <a:xfrm>
            <a:off x="457200" y="228600"/>
            <a:ext cx="6781800" cy="4529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457200" y="4762500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KNUCKLE KYPHOSIS: Forward bending of one or more vertebrae causing small kyphus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ANGULAR KYPHOSIS: Wedge collapse of more than three vertebral bodies</a:t>
            </a:r>
          </a:p>
        </p:txBody>
      </p:sp>
    </p:spTree>
    <p:extLst>
      <p:ext uri="{BB962C8B-B14F-4D97-AF65-F5344CB8AC3E}">
        <p14:creationId xmlns:p14="http://schemas.microsoft.com/office/powerpoint/2010/main" xmlns="" val="29000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6836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TUBERCULOUS SPINE WITH PARAPLEGIA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066800"/>
            <a:ext cx="8229600" cy="480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800" dirty="0" smtClean="0"/>
              <a:t>INCIDENCE: 10 – 30%</a:t>
            </a:r>
          </a:p>
          <a:p>
            <a:pPr>
              <a:defRPr/>
            </a:pPr>
            <a:r>
              <a:rPr lang="en-GB" sz="2800" dirty="0" smtClean="0"/>
              <a:t>DORSAL SPINE: Most commonly involved</a:t>
            </a:r>
          </a:p>
          <a:p>
            <a:pPr>
              <a:defRPr/>
            </a:pPr>
            <a:r>
              <a:rPr lang="en-GB" sz="2800" dirty="0" smtClean="0"/>
              <a:t>Motor functions affected more than sensory</a:t>
            </a:r>
          </a:p>
          <a:p>
            <a:pPr>
              <a:defRPr/>
            </a:pPr>
            <a:r>
              <a:rPr lang="en-GB" sz="2800" dirty="0" smtClean="0"/>
              <a:t>Sense of position and vibration last to disappear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 smtClean="0"/>
              <a:t>PATHOLOGY: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 smtClean="0"/>
              <a:t>INFLAMMATORY EDEMA: vascular stasis, toxins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 smtClean="0"/>
              <a:t>EXTRADURAL MASS: Vertebral body </a:t>
            </a:r>
            <a:r>
              <a:rPr lang="en-GB" sz="2800" dirty="0" err="1" smtClean="0"/>
              <a:t>osteitis</a:t>
            </a:r>
            <a:r>
              <a:rPr lang="en-GB" sz="2800" dirty="0" smtClean="0"/>
              <a:t>, abscess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400" b="1" dirty="0" smtClean="0"/>
              <a:t>Extradural granulation → contraction / </a:t>
            </a:r>
            <a:r>
              <a:rPr lang="en-GB" sz="2400" b="1" dirty="0" err="1" smtClean="0"/>
              <a:t>cicatrization</a:t>
            </a:r>
            <a:r>
              <a:rPr lang="en-GB" sz="2400" b="1" dirty="0" smtClean="0"/>
              <a:t> → </a:t>
            </a:r>
            <a:r>
              <a:rPr lang="en-GB" sz="2400" b="1" dirty="0" err="1" smtClean="0"/>
              <a:t>Peridural</a:t>
            </a:r>
            <a:r>
              <a:rPr lang="en-GB" sz="2400" b="1" dirty="0" smtClean="0"/>
              <a:t> fibrosis → recurrent paraplegia</a:t>
            </a:r>
          </a:p>
          <a:p>
            <a:pPr marL="0" indent="0">
              <a:buFont typeface="Arial" charset="0"/>
              <a:buNone/>
              <a:defRPr/>
            </a:pPr>
            <a:endParaRPr lang="en-GB" sz="2400" dirty="0" smtClean="0"/>
          </a:p>
          <a:p>
            <a:pPr>
              <a:defRPr/>
            </a:pP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21 JAN1UARY 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PGLC 2018</a:t>
            </a:r>
          </a:p>
        </p:txBody>
      </p:sp>
      <p:sp>
        <p:nvSpPr>
          <p:cNvPr id="37894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B59AAEF-4B13-40A9-9044-9B50ACFAEE90}" type="slidenum">
              <a:rPr lang="en-US" altLang="en-US" smtClean="0">
                <a:solidFill>
                  <a:srgbClr val="000000"/>
                </a:solidFill>
                <a:latin typeface="Verdana" pitchFamily="34" charset="0"/>
              </a:rPr>
              <a:pPr/>
              <a:t>22</a:t>
            </a:fld>
            <a:endParaRPr lang="en-US" altLang="en-US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5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Seddon’s</a:t>
            </a:r>
            <a:r>
              <a:rPr lang="en-GB" dirty="0" smtClean="0"/>
              <a:t> classification of </a:t>
            </a:r>
            <a:r>
              <a:rPr lang="en-GB" dirty="0" err="1" smtClean="0"/>
              <a:t>tb</a:t>
            </a:r>
            <a:r>
              <a:rPr lang="en-GB" dirty="0" smtClean="0"/>
              <a:t> paraplegia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21 JAN1UARY 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PGLC 2018</a:t>
            </a:r>
          </a:p>
        </p:txBody>
      </p:sp>
      <p:sp>
        <p:nvSpPr>
          <p:cNvPr id="3891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92DE66E-B66E-4739-B060-81B56DDF65AB}" type="slidenum">
              <a:rPr lang="en-US" altLang="en-US" smtClean="0">
                <a:solidFill>
                  <a:srgbClr val="000000"/>
                </a:solidFill>
                <a:latin typeface="Verdana" pitchFamily="34" charset="0"/>
              </a:rPr>
              <a:pPr/>
              <a:t>23</a:t>
            </a:fld>
            <a:endParaRPr lang="en-US" altLang="en-US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918" name="TextBox 5"/>
          <p:cNvSpPr txBox="1">
            <a:spLocks noChangeArrowheads="1"/>
          </p:cNvSpPr>
          <p:nvPr/>
        </p:nvSpPr>
        <p:spPr bwMode="auto">
          <a:xfrm>
            <a:off x="266700" y="1541463"/>
            <a:ext cx="3924300" cy="37846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smtClean="0">
                <a:solidFill>
                  <a:srgbClr val="FFFFFF"/>
                </a:solidFill>
              </a:rPr>
              <a:t>GROUP 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smtClean="0">
                <a:solidFill>
                  <a:srgbClr val="FFFFFF"/>
                </a:solidFill>
              </a:rPr>
              <a:t>EARLY ONSET PARAPLEGIA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smtClean="0">
                <a:solidFill>
                  <a:srgbClr val="FFFFFF"/>
                </a:solidFill>
              </a:rPr>
              <a:t>ACTIVE DISEASE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smtClean="0">
                <a:solidFill>
                  <a:srgbClr val="FFFFFF"/>
                </a:solidFill>
              </a:rPr>
              <a:t>&lt; 2 YEARS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smtClean="0">
                <a:solidFill>
                  <a:srgbClr val="FFFFFF"/>
                </a:solidFill>
              </a:rPr>
              <a:t>PATHOLOGY: INFLAMMATORY EDEMA, CASEOUS ABSCESS, GRANULATION TISSUE, CORD ISCHEMIA</a:t>
            </a:r>
          </a:p>
        </p:txBody>
      </p:sp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4648200" y="1506538"/>
            <a:ext cx="3886200" cy="39703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rgbClr val="FFFFFF"/>
                </a:solidFill>
              </a:rPr>
              <a:t>GROUP B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LATE ONSET PARAPLEGIA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HEALED DZ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&gt;2 YRS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RECRUDESCENCE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MECHANICAL PRESSURE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SEQUESTRA, DEBRIS, INTERNAL GIBBUS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CANAL STENOSIS</a:t>
            </a:r>
          </a:p>
        </p:txBody>
      </p:sp>
    </p:spTree>
    <p:extLst>
      <p:ext uri="{BB962C8B-B14F-4D97-AF65-F5344CB8AC3E}">
        <p14:creationId xmlns:p14="http://schemas.microsoft.com/office/powerpoint/2010/main" xmlns="" val="61983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464820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/>
              <a:t>Laboratory   investigations</a:t>
            </a:r>
            <a:endParaRPr lang="en-GB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3994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2BDDB18-4B64-4485-A3E0-EFAB56B8F6D3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3994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2414588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31" b="17560"/>
          <a:stretch>
            <a:fillRect/>
          </a:stretch>
        </p:blipFill>
        <p:spPr bwMode="auto">
          <a:xfrm>
            <a:off x="2743200" y="609600"/>
            <a:ext cx="602297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2170113" cy="34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176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ZIEHL – NEELSEN STAINING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z="2800" dirty="0" smtClean="0"/>
              <a:t>Quick and inexpensive method</a:t>
            </a:r>
          </a:p>
          <a:p>
            <a:pPr>
              <a:defRPr/>
            </a:pPr>
            <a:r>
              <a:rPr lang="en-GB" sz="2800" dirty="0" smtClean="0"/>
              <a:t>Acid fast bacilli</a:t>
            </a:r>
          </a:p>
          <a:p>
            <a:pPr>
              <a:defRPr/>
            </a:pPr>
            <a:r>
              <a:rPr lang="en-GB" sz="2800" dirty="0" smtClean="0"/>
              <a:t>Positive in 50 % of cases</a:t>
            </a:r>
          </a:p>
          <a:p>
            <a:pPr>
              <a:defRPr/>
            </a:pPr>
            <a:r>
              <a:rPr lang="en-GB" sz="2800" dirty="0" smtClean="0"/>
              <a:t>Culture &amp; Drug sensitivity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40966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1E162E0-409F-490C-A751-FFAEE938BF8D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25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95600"/>
            <a:ext cx="2474913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50" y="3906838"/>
            <a:ext cx="304165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52400"/>
            <a:ext cx="155098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22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177" t="31677" r="5099" b="45282"/>
          <a:stretch>
            <a:fillRect/>
          </a:stretch>
        </p:blipFill>
        <p:spPr bwMode="auto">
          <a:xfrm>
            <a:off x="6477000" y="304800"/>
            <a:ext cx="2362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Mantoux</a:t>
            </a:r>
            <a:r>
              <a:rPr lang="en-GB" dirty="0" smtClean="0"/>
              <a:t> test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382000" cy="4114800"/>
          </a:xfrm>
        </p:spPr>
        <p:txBody>
          <a:bodyPr/>
          <a:lstStyle/>
          <a:p>
            <a:pPr>
              <a:defRPr/>
            </a:pPr>
            <a:r>
              <a:rPr lang="en-GB" sz="3200" dirty="0" smtClean="0"/>
              <a:t>Tuberculin test</a:t>
            </a:r>
          </a:p>
          <a:p>
            <a:pPr>
              <a:defRPr/>
            </a:pPr>
            <a:r>
              <a:rPr lang="en-GB" sz="3200" dirty="0" smtClean="0"/>
              <a:t>Purified protein derivative PPD</a:t>
            </a:r>
          </a:p>
          <a:p>
            <a:pPr>
              <a:defRPr/>
            </a:pPr>
            <a:r>
              <a:rPr lang="en-GB" sz="3200" dirty="0" smtClean="0"/>
              <a:t>Positive in 84 – 95% patients who are HIV negative</a:t>
            </a:r>
          </a:p>
          <a:p>
            <a:pPr>
              <a:defRPr/>
            </a:pPr>
            <a:r>
              <a:rPr lang="en-GB" sz="3200" dirty="0" smtClean="0"/>
              <a:t>Negative in 20% patients with active </a:t>
            </a:r>
            <a:r>
              <a:rPr lang="en-GB" sz="3200" dirty="0" err="1" smtClean="0"/>
              <a:t>dz</a:t>
            </a:r>
            <a:endParaRPr lang="en-GB" sz="3200" dirty="0" smtClean="0"/>
          </a:p>
          <a:p>
            <a:pPr>
              <a:defRPr/>
            </a:pPr>
            <a:endParaRPr lang="en-GB" sz="3200" dirty="0"/>
          </a:p>
          <a:p>
            <a:pPr marL="0" indent="0">
              <a:buFont typeface="Arial" charset="0"/>
              <a:buNone/>
              <a:defRPr/>
            </a:pPr>
            <a:r>
              <a:rPr lang="en-GB" sz="3200" dirty="0"/>
              <a:t>ESR: non specific</a:t>
            </a:r>
          </a:p>
          <a:p>
            <a:pPr>
              <a:defRPr/>
            </a:pPr>
            <a:endParaRPr lang="en-GB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41991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ADD045-236E-4786-A6D6-06F22EE63142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26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75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Recent advances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343400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ELISA: mycobacterial antigen 6, sensitivity 60-80% </a:t>
            </a:r>
          </a:p>
          <a:p>
            <a:pPr>
              <a:defRPr/>
            </a:pPr>
            <a:r>
              <a:rPr lang="en-GB" sz="2400" dirty="0" smtClean="0"/>
              <a:t>PCR: sensitivity 40%</a:t>
            </a:r>
          </a:p>
          <a:p>
            <a:pPr>
              <a:defRPr/>
            </a:pPr>
            <a:r>
              <a:rPr lang="en-GB" sz="2400" dirty="0" err="1" smtClean="0"/>
              <a:t>Brucella</a:t>
            </a:r>
            <a:r>
              <a:rPr lang="en-GB" sz="2400" dirty="0" smtClean="0"/>
              <a:t> complement fixation test</a:t>
            </a:r>
          </a:p>
          <a:p>
            <a:pPr>
              <a:defRPr/>
            </a:pPr>
            <a:r>
              <a:rPr lang="en-GB" sz="2400" dirty="0" smtClean="0"/>
              <a:t>IFN IGRA (Interferon Gamma Release assays): highly accurate &amp; rapid &lt; 24 </a:t>
            </a:r>
            <a:r>
              <a:rPr lang="en-GB" sz="2400" dirty="0" err="1" smtClean="0"/>
              <a:t>hrs</a:t>
            </a:r>
            <a:endParaRPr lang="en-GB" sz="2400" dirty="0" smtClean="0"/>
          </a:p>
          <a:p>
            <a:pPr>
              <a:defRPr/>
            </a:pPr>
            <a:r>
              <a:rPr lang="en-GB" sz="2400" dirty="0" smtClean="0"/>
              <a:t>ESAT -6, CFP – 10</a:t>
            </a:r>
          </a:p>
          <a:p>
            <a:pPr>
              <a:defRPr/>
            </a:pPr>
            <a:r>
              <a:rPr lang="en-GB" sz="2400" dirty="0" err="1" smtClean="0"/>
              <a:t>Genexpert</a:t>
            </a:r>
            <a:r>
              <a:rPr lang="en-GB" sz="2400" dirty="0" smtClean="0"/>
              <a:t>: MDR TB, XDR TB, RR TB</a:t>
            </a:r>
          </a:p>
          <a:p>
            <a:pPr>
              <a:defRPr/>
            </a:pPr>
            <a:r>
              <a:rPr lang="en-GB" sz="2400" dirty="0" err="1" smtClean="0"/>
              <a:t>Truenet</a:t>
            </a:r>
            <a:r>
              <a:rPr lang="en-GB" sz="2400" dirty="0" smtClean="0"/>
              <a:t>: MDR TB, XDR TB, RR TB</a:t>
            </a:r>
          </a:p>
          <a:p>
            <a:pPr marL="0" indent="0">
              <a:buFont typeface="Arial" charset="0"/>
              <a:buNone/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43014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F5DAECA-0EE7-4574-8010-C8E22A89250A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27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30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9725"/>
            <a:ext cx="1897063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8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E74659E-35FC-4368-8372-B03D7CCBD9C3}" type="slidenum">
              <a:rPr lang="en-US" smtClean="0">
                <a:solidFill>
                  <a:srgbClr val="FFFFFF"/>
                </a:solidFill>
              </a:rPr>
              <a:pPr/>
              <a:t>28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2413"/>
            <a:ext cx="2551113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663"/>
            <a:ext cx="29908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8" y="381000"/>
            <a:ext cx="309403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73438"/>
            <a:ext cx="317817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270250"/>
            <a:ext cx="275590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100" y="3086100"/>
            <a:ext cx="1752600" cy="330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756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A9C88D3-3215-42D5-AD6A-3296ADC4AC9F}" type="slidenum">
              <a:rPr lang="en-US" smtClean="0">
                <a:solidFill>
                  <a:srgbClr val="FFFFFF"/>
                </a:solidFill>
              </a:rPr>
              <a:pPr/>
              <a:t>29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6588"/>
            <a:ext cx="7239000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673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/>
              <a:t>HISTORICAL    ASPECTS</a:t>
            </a:r>
            <a:endParaRPr lang="en-GB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52400" y="1600200"/>
            <a:ext cx="8991600" cy="46482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GB" sz="2800" dirty="0" smtClean="0"/>
              <a:t>TB: </a:t>
            </a:r>
            <a:r>
              <a:rPr lang="en-GB" sz="2800" b="1" dirty="0" smtClean="0"/>
              <a:t>Oldest</a:t>
            </a:r>
            <a:r>
              <a:rPr lang="en-GB" sz="2800" dirty="0" smtClean="0"/>
              <a:t> recognised disease of mankind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b="1" dirty="0" smtClean="0"/>
              <a:t>India</a:t>
            </a:r>
            <a:r>
              <a:rPr lang="en-GB" sz="2800" dirty="0" smtClean="0"/>
              <a:t>: </a:t>
            </a:r>
            <a:r>
              <a:rPr lang="en-GB" sz="2800" dirty="0" err="1" smtClean="0"/>
              <a:t>Rigveda</a:t>
            </a:r>
            <a:r>
              <a:rPr lang="en-GB" sz="2800" dirty="0" smtClean="0"/>
              <a:t> and </a:t>
            </a:r>
            <a:r>
              <a:rPr lang="en-GB" sz="2800" dirty="0" err="1" smtClean="0"/>
              <a:t>Atharvaveda</a:t>
            </a:r>
            <a:r>
              <a:rPr lang="en-GB" sz="2800" dirty="0" smtClean="0"/>
              <a:t> (3500-1800 BC) :                       “</a:t>
            </a:r>
            <a:r>
              <a:rPr lang="en-GB" sz="2800" dirty="0" smtClean="0">
                <a:solidFill>
                  <a:srgbClr val="FFFF00"/>
                </a:solidFill>
              </a:rPr>
              <a:t>YASKSHM</a:t>
            </a:r>
            <a:r>
              <a:rPr lang="en-GB" sz="2800" dirty="0" smtClean="0"/>
              <a:t>A”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b="1" dirty="0" smtClean="0"/>
              <a:t>Greco-Roman</a:t>
            </a:r>
            <a:r>
              <a:rPr lang="en-GB" sz="2800" dirty="0" smtClean="0"/>
              <a:t> – PHTHYSIS / CONSUMPTION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dirty="0" smtClean="0"/>
              <a:t>Evidence of spinal TB dates back to </a:t>
            </a:r>
            <a:r>
              <a:rPr lang="en-GB" sz="2800" b="1" dirty="0" smtClean="0"/>
              <a:t>Egyptian times</a:t>
            </a:r>
            <a:r>
              <a:rPr lang="en-GB" sz="2800" dirty="0" smtClean="0"/>
              <a:t> and has been documented in 5000-year-old mummies.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800" dirty="0" smtClean="0"/>
              <a:t>In 1779, </a:t>
            </a:r>
            <a:r>
              <a:rPr lang="en-GB" sz="2800" b="1" dirty="0" smtClean="0"/>
              <a:t>Percival </a:t>
            </a:r>
            <a:r>
              <a:rPr lang="en-GB" sz="2800" b="1" dirty="0" err="1" smtClean="0"/>
              <a:t>Pott</a:t>
            </a:r>
            <a:r>
              <a:rPr lang="en-GB" sz="2800" b="1" dirty="0" smtClean="0"/>
              <a:t> </a:t>
            </a:r>
            <a:r>
              <a:rPr lang="en-GB" sz="2800" dirty="0" smtClean="0"/>
              <a:t>published the first modern description of spinal deformity and paraplegia resulting from spinal TB.</a:t>
            </a:r>
          </a:p>
          <a:p>
            <a:pPr>
              <a:buFont typeface="Arial" pitchFamily="34" charset="0"/>
              <a:buChar char="•"/>
              <a:defRPr/>
            </a:pPr>
            <a:endParaRPr lang="en-GB" dirty="0" smtClean="0"/>
          </a:p>
          <a:p>
            <a:pPr>
              <a:buFont typeface="Arial" pitchFamily="34" charset="0"/>
              <a:buChar char="•"/>
              <a:defRPr/>
            </a:pPr>
            <a:endParaRPr lang="en-GB" dirty="0"/>
          </a:p>
        </p:txBody>
      </p:sp>
      <p:sp>
        <p:nvSpPr>
          <p:cNvPr id="18438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5664A41-9CAD-4594-B76B-DE3C26FF24E5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3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439" name="Rectangle 3"/>
          <p:cNvSpPr>
            <a:spLocks noChangeArrowheads="1"/>
          </p:cNvSpPr>
          <p:nvPr/>
        </p:nvSpPr>
        <p:spPr bwMode="auto">
          <a:xfrm>
            <a:off x="762000" y="41417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8440" name="Picture 7" descr="tbspine-deformity with grow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3175" y="26988"/>
            <a:ext cx="2695575" cy="18780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40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88950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GB" sz="3200" b="1" dirty="0" smtClean="0"/>
              <a:t>RADIOLOGICAL    INVESTIGATIONS</a:t>
            </a:r>
            <a:endParaRPr lang="en-GB" sz="32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4608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4A8C469-4C3C-477B-910D-8FF0A1FA2206}" type="slidenum">
              <a:rPr lang="en-US" smtClean="0">
                <a:solidFill>
                  <a:srgbClr val="FFFFFF"/>
                </a:solidFill>
              </a:rPr>
              <a:pPr/>
              <a:t>30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460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72" t="6142" r="22887" b="7150"/>
          <a:stretch>
            <a:fillRect/>
          </a:stretch>
        </p:blipFill>
        <p:spPr bwMode="auto">
          <a:xfrm>
            <a:off x="4038600" y="755650"/>
            <a:ext cx="475456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28" t="2628" r="2791" b="64928"/>
          <a:stretch>
            <a:fillRect/>
          </a:stretch>
        </p:blipFill>
        <p:spPr bwMode="auto">
          <a:xfrm>
            <a:off x="457200" y="2514600"/>
            <a:ext cx="3268663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1" t="4301" r="58421" b="5190"/>
          <a:stretch>
            <a:fillRect/>
          </a:stretch>
        </p:blipFill>
        <p:spPr bwMode="auto">
          <a:xfrm>
            <a:off x="457200" y="312738"/>
            <a:ext cx="2211388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979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/>
          </p:cNvSpPr>
          <p:nvPr/>
        </p:nvSpPr>
        <p:spPr bwMode="auto">
          <a:xfrm>
            <a:off x="685800" y="762000"/>
            <a:ext cx="7772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 1. PLAIN RADIOGRAPH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 2. MRI SPINE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 3. CT SCAN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 4. BONE SCAN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TB bacilli are rarely found in CSF, therefore imaging plays pivotal role in suggesting the diagnosis.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4710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868EBDC-60B7-4F2F-AC19-3A4163765CD6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31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253" t="50000"/>
          <a:stretch>
            <a:fillRect/>
          </a:stretch>
        </p:blipFill>
        <p:spPr bwMode="auto">
          <a:xfrm>
            <a:off x="685800" y="3886200"/>
            <a:ext cx="1814513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773488"/>
            <a:ext cx="27781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93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ChangeArrowheads="1"/>
          </p:cNvSpPr>
          <p:nvPr/>
        </p:nvSpPr>
        <p:spPr bwMode="auto">
          <a:xfrm>
            <a:off x="441325" y="4114800"/>
            <a:ext cx="8458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In thoracic region, the longitudinal ligaments limit the abscess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seen in the radiogram as a </a:t>
            </a:r>
            <a:r>
              <a:rPr lang="en-US" altLang="en-US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fusiform radiopaque shadow </a:t>
            </a: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at or just below the level of the involved vertebra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may reach the anterior chest wall in the parasternal area by tracking via the intercostal vessels.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21 JAN1UARY 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PGLC 2018</a:t>
            </a:r>
          </a:p>
        </p:txBody>
      </p:sp>
      <p:sp>
        <p:nvSpPr>
          <p:cNvPr id="4813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17A86D0-CA12-43FB-AB73-9919642A45B2}" type="slidenum">
              <a:rPr lang="en-US" altLang="en-US" smtClean="0">
                <a:solidFill>
                  <a:srgbClr val="000000"/>
                </a:solidFill>
                <a:latin typeface="Verdana" pitchFamily="34" charset="0"/>
              </a:rPr>
              <a:pPr/>
              <a:t>32</a:t>
            </a:fld>
            <a:endParaRPr lang="en-US" altLang="en-US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7" t="4222" r="9685" b="5405"/>
          <a:stretch>
            <a:fillRect/>
          </a:stretch>
        </p:blipFill>
        <p:spPr bwMode="auto">
          <a:xfrm>
            <a:off x="357188" y="533400"/>
            <a:ext cx="468312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6" descr="DSCN819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85838"/>
            <a:ext cx="3657600" cy="27447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21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Spine at risk sign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52400" y="1600200"/>
            <a:ext cx="3733800" cy="4876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sz="1900" b="1" dirty="0" smtClean="0"/>
              <a:t>Y = a + </a:t>
            </a:r>
            <a:r>
              <a:rPr lang="en-GB" sz="1900" b="1" dirty="0" err="1" smtClean="0"/>
              <a:t>bX</a:t>
            </a:r>
            <a:r>
              <a:rPr lang="en-GB" sz="1900" b="1" dirty="0" smtClean="0"/>
              <a:t> </a:t>
            </a:r>
          </a:p>
          <a:p>
            <a:pPr>
              <a:defRPr/>
            </a:pPr>
            <a:r>
              <a:rPr lang="en-GB" sz="1900" dirty="0" smtClean="0"/>
              <a:t>Y is the final angle of the deformity, </a:t>
            </a:r>
          </a:p>
          <a:p>
            <a:pPr>
              <a:defRPr/>
            </a:pPr>
            <a:r>
              <a:rPr lang="en-GB" sz="1900" dirty="0" smtClean="0"/>
              <a:t>X is the amount of initial loss of vertebral body, </a:t>
            </a:r>
          </a:p>
          <a:p>
            <a:pPr>
              <a:defRPr/>
            </a:pPr>
            <a:r>
              <a:rPr lang="en-GB" sz="1900" dirty="0" smtClean="0"/>
              <a:t>and a and b are constants (5.5 and 30.5, respectively).</a:t>
            </a:r>
          </a:p>
          <a:p>
            <a:pPr>
              <a:defRPr/>
            </a:pPr>
            <a:r>
              <a:rPr lang="en-GB" sz="1900" dirty="0" smtClean="0"/>
              <a:t>With their formula, the final angle of the </a:t>
            </a:r>
            <a:r>
              <a:rPr lang="en-GB" sz="1900" dirty="0" err="1" smtClean="0"/>
              <a:t>gibbus</a:t>
            </a:r>
            <a:r>
              <a:rPr lang="en-GB" sz="1900" dirty="0" smtClean="0"/>
              <a:t> was predictable,</a:t>
            </a:r>
          </a:p>
          <a:p>
            <a:pPr>
              <a:defRPr/>
            </a:pPr>
            <a:r>
              <a:rPr lang="en-GB" sz="1900" dirty="0" smtClean="0"/>
              <a:t>with 90% accuracy in the patients treated </a:t>
            </a:r>
            <a:r>
              <a:rPr lang="en-GB" sz="1900" dirty="0" err="1" smtClean="0"/>
              <a:t>nonsurgically</a:t>
            </a:r>
            <a:r>
              <a:rPr lang="en-GB" sz="1900" dirty="0" smtClean="0"/>
              <a:t>.</a:t>
            </a:r>
          </a:p>
          <a:p>
            <a:pPr>
              <a:defRPr/>
            </a:pPr>
            <a:r>
              <a:rPr lang="en-GB" sz="1900" dirty="0" smtClean="0"/>
              <a:t>If the predicted angle is excessive, early operation should be considered.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1900" i="1" dirty="0" err="1" smtClean="0">
                <a:solidFill>
                  <a:srgbClr val="FFC000"/>
                </a:solidFill>
              </a:rPr>
              <a:t>Rajasekaran</a:t>
            </a:r>
            <a:r>
              <a:rPr lang="en-GB" sz="1900" i="1" dirty="0" smtClean="0">
                <a:solidFill>
                  <a:srgbClr val="FFC000"/>
                </a:solidFill>
              </a:rPr>
              <a:t> and </a:t>
            </a:r>
            <a:r>
              <a:rPr lang="en-GB" sz="1900" i="1" dirty="0" err="1" smtClean="0">
                <a:solidFill>
                  <a:srgbClr val="FFC000"/>
                </a:solidFill>
              </a:rPr>
              <a:t>Soundarapandian</a:t>
            </a:r>
            <a:endParaRPr lang="en-GB" sz="1900" i="1" dirty="0" smtClean="0">
              <a:solidFill>
                <a:srgbClr val="FFC00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49158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784E2B0-56DE-46C0-9EC0-E70ADF120F6B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33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35" t="14256" r="1579" b="3934"/>
          <a:stretch>
            <a:fillRect/>
          </a:stretch>
        </p:blipFill>
        <p:spPr bwMode="auto">
          <a:xfrm>
            <a:off x="3771900" y="1371600"/>
            <a:ext cx="5337175" cy="32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08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64" r="8749" b="30859"/>
          <a:stretch>
            <a:fillRect/>
          </a:stretch>
        </p:blipFill>
        <p:spPr bwMode="auto">
          <a:xfrm>
            <a:off x="914400" y="685800"/>
            <a:ext cx="76962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5018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57D29FE-557D-4658-97AF-31586F0F6BFB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34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12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ChangeArrowheads="1"/>
          </p:cNvSpPr>
          <p:nvPr/>
        </p:nvSpPr>
        <p:spPr bwMode="auto">
          <a:xfrm>
            <a:off x="685800" y="533400"/>
            <a:ext cx="7848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Verdana" pitchFamily="34" charset="0"/>
              </a:rPr>
              <a:t>MRI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MRI is the modality of choice as delineates leptomeningeal disease better, direct evaluation of intramedullary lesions,associated osseous signal change and epidural abscesses.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Typical (spondylo-discitis) and atypical (spondylitis without discitis) types.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5120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B9F202A-F511-4E0A-9D6D-42A162FC8BB3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35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5479" name="Picture 7"/>
          <p:cNvPicPr>
            <a:picLocks noChangeAspect="1" noChangeArrowheads="1"/>
          </p:cNvPicPr>
          <p:nvPr/>
        </p:nvPicPr>
        <p:blipFill rotWithShape="1">
          <a:blip r:embed="rId3"/>
          <a:srcRect l="10765" t="4835" r="12883" b="62402"/>
          <a:stretch/>
        </p:blipFill>
        <p:spPr bwMode="auto">
          <a:xfrm>
            <a:off x="36513" y="4408488"/>
            <a:ext cx="4459287" cy="1339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548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0100" y="4451350"/>
            <a:ext cx="4533900" cy="12557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3504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Tuberculous</a:t>
            </a:r>
            <a:r>
              <a:rPr lang="en-GB" dirty="0" smtClean="0"/>
              <a:t>  spondylitis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z="2400" dirty="0" err="1" smtClean="0"/>
              <a:t>Paraspinal</a:t>
            </a:r>
            <a:r>
              <a:rPr lang="en-GB" sz="2400" dirty="0" smtClean="0"/>
              <a:t> lesion</a:t>
            </a:r>
          </a:p>
          <a:p>
            <a:pPr>
              <a:defRPr/>
            </a:pPr>
            <a:r>
              <a:rPr lang="en-GB" sz="2400" dirty="0" smtClean="0"/>
              <a:t>Abnormal signal intensity</a:t>
            </a:r>
          </a:p>
          <a:p>
            <a:pPr>
              <a:defRPr/>
            </a:pPr>
            <a:r>
              <a:rPr lang="en-GB" sz="2400" dirty="0" smtClean="0"/>
              <a:t>Ring enhancing abscess wall</a:t>
            </a:r>
          </a:p>
          <a:p>
            <a:pPr>
              <a:defRPr/>
            </a:pPr>
            <a:r>
              <a:rPr lang="en-GB" sz="2400" dirty="0" err="1" smtClean="0"/>
              <a:t>Subligamentous</a:t>
            </a:r>
            <a:r>
              <a:rPr lang="en-GB" sz="2400" dirty="0" smtClean="0"/>
              <a:t> spread to vertebral bodies</a:t>
            </a:r>
          </a:p>
          <a:p>
            <a:pPr>
              <a:defRPr/>
            </a:pPr>
            <a:r>
              <a:rPr lang="en-GB" sz="2400" dirty="0" smtClean="0"/>
              <a:t>Multiple / skip vertebral bodies involved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52230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A7BA7D4-087B-462C-AC21-6E7F7B1AE725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36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24" t="8080" r="38377" b="45959"/>
          <a:stretch>
            <a:fillRect/>
          </a:stretch>
        </p:blipFill>
        <p:spPr bwMode="auto">
          <a:xfrm>
            <a:off x="6248400" y="533400"/>
            <a:ext cx="25558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22" t="10699" r="1128" b="45959"/>
          <a:stretch>
            <a:fillRect/>
          </a:stretch>
        </p:blipFill>
        <p:spPr bwMode="auto">
          <a:xfrm>
            <a:off x="725488" y="4149725"/>
            <a:ext cx="2519362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49" t="8080" r="74416" b="45959"/>
          <a:stretch>
            <a:fillRect/>
          </a:stretch>
        </p:blipFill>
        <p:spPr bwMode="auto">
          <a:xfrm>
            <a:off x="6535738" y="3341688"/>
            <a:ext cx="1981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33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457200" y="533400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1596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Paravertebral   abscess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990600"/>
            <a:ext cx="8458200" cy="50292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sz="3000" dirty="0" smtClean="0"/>
              <a:t>With collapse of the vertebral body, </a:t>
            </a:r>
            <a:r>
              <a:rPr lang="en-GB" sz="3000" dirty="0" err="1" smtClean="0"/>
              <a:t>tuberculous</a:t>
            </a:r>
            <a:r>
              <a:rPr lang="en-GB" sz="3000" dirty="0" smtClean="0"/>
              <a:t> granulation tissue, </a:t>
            </a:r>
            <a:r>
              <a:rPr lang="en-GB" sz="3000" dirty="0" err="1" smtClean="0"/>
              <a:t>caseous</a:t>
            </a:r>
            <a:r>
              <a:rPr lang="en-GB" sz="3000" dirty="0" smtClean="0"/>
              <a:t> matter, and necrotic bone accumulate beneath the anterior longitudinal ligament.</a:t>
            </a:r>
          </a:p>
          <a:p>
            <a:pPr>
              <a:defRPr/>
            </a:pPr>
            <a:endParaRPr lang="en-GB" sz="2400" dirty="0" smtClean="0"/>
          </a:p>
          <a:p>
            <a:pPr>
              <a:defRPr/>
            </a:pPr>
            <a:r>
              <a:rPr lang="en-GB" sz="3000" dirty="0" smtClean="0"/>
              <a:t>Gravitate along the </a:t>
            </a:r>
            <a:r>
              <a:rPr lang="en-GB" sz="3000" dirty="0" err="1" smtClean="0"/>
              <a:t>fascial</a:t>
            </a:r>
            <a:r>
              <a:rPr lang="en-GB" sz="3000" dirty="0" smtClean="0"/>
              <a:t> planes and present externally at some distance from the site of the original lesion.</a:t>
            </a:r>
          </a:p>
          <a:p>
            <a:pPr>
              <a:defRPr/>
            </a:pPr>
            <a:endParaRPr lang="en-GB" sz="3000" dirty="0" smtClean="0"/>
          </a:p>
          <a:p>
            <a:pPr>
              <a:defRPr/>
            </a:pPr>
            <a:r>
              <a:rPr lang="en-GB" sz="3000" dirty="0" smtClean="0"/>
              <a:t>In lumbar region, along the psoas </a:t>
            </a:r>
            <a:r>
              <a:rPr lang="en-GB" sz="3000" dirty="0" err="1" smtClean="0"/>
              <a:t>fascial</a:t>
            </a:r>
            <a:r>
              <a:rPr lang="en-GB" sz="3000" dirty="0" smtClean="0"/>
              <a:t> sheath points into the groin just below the inguinal ligament</a:t>
            </a:r>
            <a:r>
              <a:rPr lang="en-GB" sz="3000" dirty="0"/>
              <a:t>. </a:t>
            </a:r>
          </a:p>
          <a:p>
            <a:pPr>
              <a:defRPr/>
            </a:pPr>
            <a:r>
              <a:rPr lang="en-GB" sz="2800" dirty="0"/>
              <a:t>Cervical --- posterior to </a:t>
            </a:r>
            <a:r>
              <a:rPr lang="en-GB" sz="2800" dirty="0" err="1"/>
              <a:t>esophagus</a:t>
            </a:r>
            <a:r>
              <a:rPr lang="en-GB" sz="2800" dirty="0"/>
              <a:t> / oropharynx / </a:t>
            </a:r>
            <a:r>
              <a:rPr lang="en-GB" sz="2800" dirty="0" err="1"/>
              <a:t>nasopharynx</a:t>
            </a:r>
            <a:endParaRPr lang="en-GB" sz="2800" dirty="0"/>
          </a:p>
          <a:p>
            <a:pPr>
              <a:defRPr/>
            </a:pPr>
            <a:r>
              <a:rPr lang="en-GB" sz="2800" dirty="0"/>
              <a:t>Dorsal --- along the </a:t>
            </a:r>
            <a:r>
              <a:rPr lang="en-GB" sz="2800" dirty="0" smtClean="0"/>
              <a:t>ribs</a:t>
            </a:r>
            <a:endParaRPr lang="en-GB" sz="2800" dirty="0"/>
          </a:p>
          <a:p>
            <a:pPr>
              <a:defRPr/>
            </a:pPr>
            <a:r>
              <a:rPr lang="en-GB" sz="2800" dirty="0"/>
              <a:t>DL / Lumbar --- along psoas sheath --- psoas abscess</a:t>
            </a:r>
            <a:endParaRPr lang="en-GB" sz="2800" dirty="0" smtClean="0"/>
          </a:p>
          <a:p>
            <a:pPr>
              <a:defRPr/>
            </a:pP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53255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D2B9AEA-B40C-4C3F-8D9B-BC4842E42CA9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37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73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" t="17673" r="64082" b="47461"/>
          <a:stretch>
            <a:fillRect/>
          </a:stretch>
        </p:blipFill>
        <p:spPr bwMode="auto">
          <a:xfrm>
            <a:off x="309563" y="1479550"/>
            <a:ext cx="2900362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err="1" smtClean="0"/>
              <a:t>Paradiscal</a:t>
            </a:r>
            <a:r>
              <a:rPr lang="en-GB" b="1" dirty="0" smtClean="0"/>
              <a:t> lesions</a:t>
            </a:r>
            <a:endParaRPr lang="en-GB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542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9681343-9A5A-4A85-A929-4872F1518D2A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38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42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90" t="37727" r="32880" b="27467"/>
          <a:stretch>
            <a:fillRect/>
          </a:stretch>
        </p:blipFill>
        <p:spPr bwMode="auto">
          <a:xfrm>
            <a:off x="5257800" y="609600"/>
            <a:ext cx="3478213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921" t="63857" r="5035" b="2885"/>
          <a:stretch>
            <a:fillRect/>
          </a:stretch>
        </p:blipFill>
        <p:spPr bwMode="auto">
          <a:xfrm>
            <a:off x="3048000" y="3886200"/>
            <a:ext cx="2989263" cy="2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81" name="TextBox 4"/>
          <p:cNvSpPr txBox="1">
            <a:spLocks noChangeArrowheads="1"/>
          </p:cNvSpPr>
          <p:nvPr/>
        </p:nvSpPr>
        <p:spPr bwMode="auto">
          <a:xfrm>
            <a:off x="609600" y="40386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Coronal plane</a:t>
            </a:r>
          </a:p>
        </p:txBody>
      </p:sp>
      <p:sp>
        <p:nvSpPr>
          <p:cNvPr id="54282" name="TextBox 5"/>
          <p:cNvSpPr txBox="1">
            <a:spLocks noChangeArrowheads="1"/>
          </p:cNvSpPr>
          <p:nvPr/>
        </p:nvSpPr>
        <p:spPr bwMode="auto">
          <a:xfrm>
            <a:off x="6477000" y="38862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Sagittal plane</a:t>
            </a:r>
          </a:p>
        </p:txBody>
      </p:sp>
      <p:sp>
        <p:nvSpPr>
          <p:cNvPr id="54283" name="TextBox 6"/>
          <p:cNvSpPr txBox="1">
            <a:spLocks noChangeArrowheads="1"/>
          </p:cNvSpPr>
          <p:nvPr/>
        </p:nvSpPr>
        <p:spPr bwMode="auto">
          <a:xfrm>
            <a:off x="3810000" y="3684588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Axial plane</a:t>
            </a:r>
          </a:p>
        </p:txBody>
      </p:sp>
    </p:spTree>
    <p:extLst>
      <p:ext uri="{BB962C8B-B14F-4D97-AF65-F5344CB8AC3E}">
        <p14:creationId xmlns:p14="http://schemas.microsoft.com/office/powerpoint/2010/main" xmlns="" val="197725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95" r="36781" b="9253"/>
          <a:stretch>
            <a:fillRect/>
          </a:stretch>
        </p:blipFill>
        <p:spPr bwMode="auto">
          <a:xfrm>
            <a:off x="152400" y="1428750"/>
            <a:ext cx="5621338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Anterior lesions</a:t>
            </a:r>
            <a:endParaRPr lang="en-GB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553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4C87D70-5CD0-4B74-A6A8-C663E57A49DD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39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53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383" t="39275"/>
          <a:stretch>
            <a:fillRect/>
          </a:stretch>
        </p:blipFill>
        <p:spPr bwMode="auto">
          <a:xfrm>
            <a:off x="6249988" y="2830513"/>
            <a:ext cx="2652712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38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FB93A16-A0B1-434F-B878-5C8A42411750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4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32" t="36026" r="42509" b="26344"/>
          <a:stretch>
            <a:fillRect/>
          </a:stretch>
        </p:blipFill>
        <p:spPr bwMode="auto">
          <a:xfrm>
            <a:off x="304800" y="200025"/>
            <a:ext cx="86106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Rectangle 3"/>
          <p:cNvSpPr>
            <a:spLocks noChangeArrowheads="1"/>
          </p:cNvSpPr>
          <p:nvPr/>
        </p:nvSpPr>
        <p:spPr bwMode="auto">
          <a:xfrm>
            <a:off x="457200" y="5075238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  <a:latin typeface="Arial" charset="0"/>
              </a:rPr>
              <a:t>• </a:t>
            </a:r>
            <a:r>
              <a:rPr lang="en-GB" b="1" smtClean="0">
                <a:solidFill>
                  <a:srgbClr val="FFFFFF"/>
                </a:solidFill>
                <a:latin typeface="Arial" charset="0"/>
              </a:rPr>
              <a:t>According to WHO(2006), about one third of the world’s population is infected by Mycobacterium TB,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rgbClr val="FFFFFF"/>
                </a:solidFill>
                <a:latin typeface="Arial" charset="0"/>
              </a:rPr>
              <a:t>and 9 million individuals develop TB each year.</a:t>
            </a:r>
          </a:p>
        </p:txBody>
      </p:sp>
    </p:spTree>
    <p:extLst>
      <p:ext uri="{BB962C8B-B14F-4D97-AF65-F5344CB8AC3E}">
        <p14:creationId xmlns:p14="http://schemas.microsoft.com/office/powerpoint/2010/main" xmlns="" val="370926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487" t="21584" r="3040" b="7587"/>
          <a:stretch>
            <a:fillRect/>
          </a:stretch>
        </p:blipFill>
        <p:spPr bwMode="auto">
          <a:xfrm>
            <a:off x="5110163" y="1677988"/>
            <a:ext cx="2668587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b="1" dirty="0" smtClean="0"/>
              <a:t>Central   lesions</a:t>
            </a:r>
            <a:endParaRPr lang="en-GB" sz="32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563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4934B62-AFFB-48D5-8DBB-D1285A12EBA0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40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63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37" r="60788" b="7002"/>
          <a:stretch>
            <a:fillRect/>
          </a:stretch>
        </p:blipFill>
        <p:spPr bwMode="auto">
          <a:xfrm>
            <a:off x="914400" y="1803400"/>
            <a:ext cx="2868613" cy="37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177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err="1" smtClean="0"/>
              <a:t>Appendicial</a:t>
            </a:r>
            <a:r>
              <a:rPr lang="en-GB" b="1" dirty="0" smtClean="0"/>
              <a:t> lesions</a:t>
            </a:r>
            <a:endParaRPr lang="en-GB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5734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A74E7CC-4127-474A-BC07-84F38C6230D3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41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73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9" t="20042" r="54959" b="3780"/>
          <a:stretch>
            <a:fillRect/>
          </a:stretch>
        </p:blipFill>
        <p:spPr bwMode="auto">
          <a:xfrm>
            <a:off x="1143000" y="1674813"/>
            <a:ext cx="3006725" cy="39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6" t="3584" r="6342" b="13571"/>
          <a:stretch>
            <a:fillRect/>
          </a:stretch>
        </p:blipFill>
        <p:spPr bwMode="auto">
          <a:xfrm>
            <a:off x="4572000" y="1674813"/>
            <a:ext cx="3606800" cy="314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13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381000" y="3810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FFFFFF"/>
              </a:solidFill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FFFFFF"/>
                </a:solidFill>
                <a:latin typeface="Verdana" pitchFamily="34" charset="0"/>
              </a:rPr>
              <a:t>1. </a:t>
            </a:r>
            <a:r>
              <a:rPr lang="en-US" altLang="en-US" sz="2800" dirty="0" err="1">
                <a:solidFill>
                  <a:srgbClr val="FFFFFF"/>
                </a:solidFill>
                <a:latin typeface="Verdana" pitchFamily="34" charset="0"/>
              </a:rPr>
              <a:t>Intradural</a:t>
            </a:r>
            <a:r>
              <a:rPr lang="en-US" altLang="en-US" sz="2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Verdana" pitchFamily="34" charset="0"/>
              </a:rPr>
              <a:t>extramedullary</a:t>
            </a:r>
            <a:r>
              <a:rPr lang="en-US" altLang="en-US" sz="2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Verdana" pitchFamily="34" charset="0"/>
              </a:rPr>
              <a:t>tuberculoma</a:t>
            </a:r>
            <a:endParaRPr lang="en-US" altLang="en-US" sz="2800" dirty="0">
              <a:solidFill>
                <a:srgbClr val="FFFFFF"/>
              </a:solidFill>
              <a:latin typeface="Verdana" pitchFamily="34" charset="0"/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altLang="en-US" sz="2800" dirty="0">
              <a:solidFill>
                <a:srgbClr val="FFFFFF"/>
              </a:solidFill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FFFFFF"/>
              </a:solidFill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FFFFFF"/>
                </a:solidFill>
                <a:latin typeface="Verdana" pitchFamily="34" charset="0"/>
              </a:rPr>
              <a:t>2. Spinal </a:t>
            </a:r>
            <a:r>
              <a:rPr lang="en-US" altLang="en-US" sz="2800" dirty="0" err="1">
                <a:solidFill>
                  <a:srgbClr val="FFFFFF"/>
                </a:solidFill>
                <a:latin typeface="Verdana" pitchFamily="34" charset="0"/>
              </a:rPr>
              <a:t>Arachnoiditis</a:t>
            </a:r>
            <a:endParaRPr lang="en-US" altLang="en-US" sz="2800" dirty="0">
              <a:solidFill>
                <a:srgbClr val="FFFFFF"/>
              </a:solidFill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FFFFFF"/>
              </a:solidFill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800" dirty="0">
              <a:solidFill>
                <a:srgbClr val="FFFFFF"/>
              </a:solidFill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dirty="0">
                <a:solidFill>
                  <a:srgbClr val="FFFFFF"/>
                </a:solidFill>
                <a:latin typeface="Verdana" pitchFamily="34" charset="0"/>
              </a:rPr>
              <a:t>3. Secondary </a:t>
            </a:r>
            <a:r>
              <a:rPr lang="en-GB" altLang="en-US" sz="2800" dirty="0" err="1">
                <a:solidFill>
                  <a:srgbClr val="FFFFFF"/>
                </a:solidFill>
                <a:latin typeface="Verdana" pitchFamily="34" charset="0"/>
              </a:rPr>
              <a:t>intraspinal</a:t>
            </a:r>
            <a:r>
              <a:rPr lang="en-GB" altLang="en-US" sz="2800" dirty="0">
                <a:solidFill>
                  <a:srgbClr val="FFFFFF"/>
                </a:solidFill>
                <a:latin typeface="Verdana" pitchFamily="34" charset="0"/>
              </a:rPr>
              <a:t> extension from   </a:t>
            </a:r>
            <a:r>
              <a:rPr lang="en-GB" altLang="en-US" sz="2800" dirty="0" err="1">
                <a:solidFill>
                  <a:srgbClr val="FFFFFF"/>
                </a:solidFill>
                <a:latin typeface="Verdana" pitchFamily="34" charset="0"/>
              </a:rPr>
              <a:t>tuberculous</a:t>
            </a:r>
            <a:r>
              <a:rPr lang="en-GB" altLang="en-US" sz="2800" dirty="0">
                <a:solidFill>
                  <a:srgbClr val="FFFFFF"/>
                </a:solidFill>
                <a:latin typeface="Verdana" pitchFamily="34" charset="0"/>
              </a:rPr>
              <a:t> spondylitis.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5837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F427B3C-31DD-45A3-B18A-19D7EB4AFA42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42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84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DSCN8212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90" r="7224" b="12135"/>
          <a:stretch>
            <a:fillRect/>
          </a:stretch>
        </p:blipFill>
        <p:spPr bwMode="auto">
          <a:xfrm>
            <a:off x="495300" y="515938"/>
            <a:ext cx="2819400" cy="24558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6" descr="DSCN8207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45"/>
          <a:stretch>
            <a:fillRect/>
          </a:stretch>
        </p:blipFill>
        <p:spPr bwMode="auto">
          <a:xfrm>
            <a:off x="304800" y="4038600"/>
            <a:ext cx="4267200" cy="2605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396" name="Rectangle 7"/>
          <p:cNvSpPr>
            <a:spLocks noChangeArrowheads="1"/>
          </p:cNvSpPr>
          <p:nvPr/>
        </p:nvSpPr>
        <p:spPr bwMode="auto">
          <a:xfrm>
            <a:off x="5373688" y="823913"/>
            <a:ext cx="3735387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FFFF"/>
                </a:solidFill>
                <a:latin typeface="Arial" charset="0"/>
              </a:rPr>
              <a:t>CT SCAN: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b="1" i="1" smtClean="0">
                <a:solidFill>
                  <a:srgbClr val="FFFFFF"/>
                </a:solidFill>
                <a:latin typeface="Arial" charset="0"/>
              </a:rPr>
              <a:t>Unilateral + central  C1- C2 destructions.</a:t>
            </a:r>
          </a:p>
        </p:txBody>
      </p:sp>
      <p:pic>
        <p:nvPicPr>
          <p:cNvPr id="59397" name="Picture 8" descr="DSCN82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47" r="2963" b="6419"/>
          <a:stretch>
            <a:fillRect/>
          </a:stretch>
        </p:blipFill>
        <p:spPr bwMode="auto">
          <a:xfrm>
            <a:off x="5103813" y="3276600"/>
            <a:ext cx="3963987" cy="3352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398" name="Oval 9"/>
          <p:cNvSpPr>
            <a:spLocks noChangeArrowheads="1"/>
          </p:cNvSpPr>
          <p:nvPr/>
        </p:nvSpPr>
        <p:spPr bwMode="auto">
          <a:xfrm>
            <a:off x="1371600" y="1524000"/>
            <a:ext cx="1066800" cy="990600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399" name="Line 10"/>
          <p:cNvSpPr>
            <a:spLocks noChangeShapeType="1"/>
          </p:cNvSpPr>
          <p:nvPr/>
        </p:nvSpPr>
        <p:spPr bwMode="auto">
          <a:xfrm>
            <a:off x="1295400" y="1905000"/>
            <a:ext cx="2209800" cy="0"/>
          </a:xfrm>
          <a:prstGeom prst="line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9400" name="Picture 13" descr="DSCN8214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17"/>
          <a:stretch>
            <a:fillRect/>
          </a:stretch>
        </p:blipFill>
        <p:spPr bwMode="auto">
          <a:xfrm>
            <a:off x="3376613" y="296863"/>
            <a:ext cx="189071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59403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1FA1B7-276E-4168-B680-5ADAA5F9C51D}" type="slidenum">
              <a:rPr lang="en-US" smtClean="0">
                <a:solidFill>
                  <a:srgbClr val="FFFFFF"/>
                </a:solidFill>
              </a:rPr>
              <a:pPr/>
              <a:t>43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92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6042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1A184CD-27F7-4636-B434-98E1A424533D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44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1000" y="685800"/>
          <a:ext cx="84582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548"/>
                <a:gridCol w="4687252"/>
                <a:gridCol w="2819400"/>
              </a:tblGrid>
              <a:tr h="83226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Sr. No.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MRI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CT Scan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83226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1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 smtClean="0"/>
                        <a:t>Discitis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 smtClean="0"/>
                        <a:t>Craniovertebral</a:t>
                      </a:r>
                      <a:r>
                        <a:rPr lang="en-GB" sz="2400" b="1" dirty="0" smtClean="0"/>
                        <a:t> junction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83226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2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Extradural abscesses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 smtClean="0"/>
                        <a:t>Cervico</a:t>
                      </a:r>
                      <a:r>
                        <a:rPr lang="en-GB" sz="2400" b="1" dirty="0" smtClean="0"/>
                        <a:t>-dorsal region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8218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3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Skip lesions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Sacrum</a:t>
                      </a:r>
                      <a:r>
                        <a:rPr lang="en-GB" sz="2400" b="1" baseline="0" dirty="0" smtClean="0"/>
                        <a:t> 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8218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4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 smtClean="0"/>
                        <a:t>Intradural</a:t>
                      </a:r>
                      <a:r>
                        <a:rPr lang="en-GB" sz="2400" b="1" dirty="0" smtClean="0"/>
                        <a:t> involvement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 smtClean="0"/>
                        <a:t>Sacro</a:t>
                      </a:r>
                      <a:r>
                        <a:rPr lang="en-GB" sz="2400" b="1" dirty="0" smtClean="0"/>
                        <a:t>-iliac joints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8218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5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 smtClean="0"/>
                        <a:t>Arachanoiditis</a:t>
                      </a:r>
                      <a:r>
                        <a:rPr lang="en-GB" sz="2400" b="1" dirty="0" smtClean="0"/>
                        <a:t> 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Calcified abscess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83226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6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Vertebral</a:t>
                      </a:r>
                      <a:r>
                        <a:rPr lang="en-GB" sz="2400" b="1" baseline="0" dirty="0" smtClean="0"/>
                        <a:t> body involvement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Patterns</a:t>
                      </a:r>
                      <a:r>
                        <a:rPr lang="en-GB" sz="2400" b="1" baseline="0" dirty="0" smtClean="0"/>
                        <a:t> of bony destruction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8218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7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No</a:t>
                      </a:r>
                      <a:r>
                        <a:rPr lang="en-GB" sz="2400" b="1" baseline="0" dirty="0" smtClean="0"/>
                        <a:t> radiation exposure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Radiation exposure</a:t>
                      </a:r>
                      <a:endParaRPr lang="en-GB" sz="2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0608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6144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5D369BE-A897-4323-92D3-1140A12AA57B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45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228600"/>
          <a:ext cx="800100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037"/>
                <a:gridCol w="1908495"/>
                <a:gridCol w="1541477"/>
                <a:gridCol w="3816991"/>
              </a:tblGrid>
              <a:tr h="793569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Sr. No.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Stage 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Duration 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 smtClean="0"/>
                        <a:t>Clinico</a:t>
                      </a:r>
                      <a:r>
                        <a:rPr lang="en-GB" sz="2400" b="1" baseline="0" dirty="0" smtClean="0"/>
                        <a:t> radiological feature</a:t>
                      </a:r>
                      <a:endParaRPr lang="en-GB" sz="2400" b="1" dirty="0"/>
                    </a:p>
                  </a:txBody>
                  <a:tcPr/>
                </a:tc>
              </a:tr>
              <a:tr h="793569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1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Pre destructive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&lt; 2 months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 smtClean="0"/>
                        <a:t>Paraspinal</a:t>
                      </a:r>
                      <a:r>
                        <a:rPr lang="en-GB" sz="2400" b="1" dirty="0" smtClean="0"/>
                        <a:t> muscle spasm</a:t>
                      </a:r>
                    </a:p>
                  </a:txBody>
                  <a:tcPr/>
                </a:tc>
              </a:tr>
              <a:tr h="1498963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2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Early destructive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2-4 months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/>
                        <a:t>Reduced disc</a:t>
                      </a:r>
                      <a:r>
                        <a:rPr lang="pt-BR" sz="2400" b="1" baseline="0" dirty="0" smtClean="0"/>
                        <a:t> space</a:t>
                      </a:r>
                      <a:endParaRPr lang="pt-BR" sz="2400" b="1" dirty="0" smtClean="0"/>
                    </a:p>
                    <a:p>
                      <a:r>
                        <a:rPr lang="pt-BR" sz="2400" b="1" dirty="0" smtClean="0"/>
                        <a:t>MRI: marrow edema</a:t>
                      </a:r>
                    </a:p>
                    <a:p>
                      <a:r>
                        <a:rPr lang="pt-BR" sz="2400" b="1" dirty="0" smtClean="0"/>
                        <a:t>CT: marginal vertebral erosion</a:t>
                      </a:r>
                    </a:p>
                    <a:p>
                      <a:endParaRPr lang="en-GB" sz="2400" b="1" dirty="0"/>
                    </a:p>
                  </a:txBody>
                  <a:tcPr/>
                </a:tc>
              </a:tr>
              <a:tr h="1146266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3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Mild kyphosis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4 – 9 months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2 – 3 vertebrae involved</a:t>
                      </a:r>
                    </a:p>
                    <a:p>
                      <a:r>
                        <a:rPr lang="en-GB" sz="2400" b="1" dirty="0" smtClean="0"/>
                        <a:t>(K: 10 – 30°)</a:t>
                      </a:r>
                    </a:p>
                    <a:p>
                      <a:endParaRPr lang="en-GB" sz="2400" b="1" dirty="0"/>
                    </a:p>
                  </a:txBody>
                  <a:tcPr/>
                </a:tc>
              </a:tr>
              <a:tr h="1146266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4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Moderate kyphosis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6 – 24 months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/>
                        <a:buNone/>
                      </a:pPr>
                      <a:r>
                        <a:rPr lang="de-DE" sz="2400" b="1" dirty="0" smtClean="0"/>
                        <a:t>&gt;</a:t>
                      </a:r>
                      <a:r>
                        <a:rPr lang="de-DE" sz="2400" b="1" baseline="0" dirty="0" smtClean="0"/>
                        <a:t> </a:t>
                      </a:r>
                      <a:r>
                        <a:rPr lang="de-DE" sz="2400" b="1" dirty="0" smtClean="0"/>
                        <a:t>3 vertebrae </a:t>
                      </a:r>
                    </a:p>
                    <a:p>
                      <a:pPr marL="0" indent="0">
                        <a:buFont typeface="Wingdings"/>
                        <a:buNone/>
                      </a:pPr>
                      <a:r>
                        <a:rPr lang="de-DE" sz="2400" b="1" dirty="0" smtClean="0"/>
                        <a:t>(K: 30 - 60°)</a:t>
                      </a:r>
                    </a:p>
                    <a:p>
                      <a:endParaRPr lang="en-GB" sz="2400" b="1" dirty="0"/>
                    </a:p>
                  </a:txBody>
                  <a:tcPr/>
                </a:tc>
              </a:tr>
              <a:tr h="793569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5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Severe kyphosis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&gt; 2 years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&gt; 3 vertebrae (K: &gt; 60°)</a:t>
                      </a:r>
                    </a:p>
                    <a:p>
                      <a:endParaRPr lang="en-GB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7225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020762"/>
          </a:xfrm>
        </p:spPr>
        <p:txBody>
          <a:bodyPr/>
          <a:lstStyle/>
          <a:p>
            <a:pPr>
              <a:defRPr/>
            </a:pPr>
            <a:r>
              <a:rPr lang="en-GB" b="1" dirty="0" smtClean="0"/>
              <a:t>Differential diagnosis</a:t>
            </a:r>
            <a:endParaRPr lang="en-GB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81000" y="1447800"/>
            <a:ext cx="8610600" cy="4114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800" dirty="0" smtClean="0"/>
              <a:t>Infections: pyogenic, </a:t>
            </a:r>
            <a:r>
              <a:rPr lang="en-GB" sz="2800" dirty="0" err="1" smtClean="0"/>
              <a:t>brucella</a:t>
            </a:r>
            <a:r>
              <a:rPr lang="en-GB" sz="2800" dirty="0" smtClean="0"/>
              <a:t>, </a:t>
            </a:r>
            <a:r>
              <a:rPr lang="en-GB" sz="2800" dirty="0" err="1" smtClean="0"/>
              <a:t>actinomycetes</a:t>
            </a:r>
            <a:r>
              <a:rPr lang="en-GB" sz="2800" dirty="0" smtClean="0"/>
              <a:t>, </a:t>
            </a:r>
            <a:r>
              <a:rPr lang="en-GB" sz="2800" dirty="0" err="1" smtClean="0"/>
              <a:t>cryptococcous</a:t>
            </a:r>
            <a:endParaRPr lang="en-GB" sz="2800" dirty="0" smtClean="0"/>
          </a:p>
          <a:p>
            <a:pPr>
              <a:defRPr/>
            </a:pPr>
            <a:r>
              <a:rPr lang="en-GB" sz="2800" dirty="0" smtClean="0"/>
              <a:t>Neuropathic</a:t>
            </a:r>
          </a:p>
          <a:p>
            <a:pPr>
              <a:defRPr/>
            </a:pPr>
            <a:r>
              <a:rPr lang="en-GB" sz="2800" dirty="0" smtClean="0"/>
              <a:t>Neoplastic: lymphoma, metastasis</a:t>
            </a:r>
          </a:p>
          <a:p>
            <a:pPr>
              <a:defRPr/>
            </a:pPr>
            <a:r>
              <a:rPr lang="en-GB" sz="2800" dirty="0" smtClean="0"/>
              <a:t>Degenerative</a:t>
            </a:r>
          </a:p>
          <a:p>
            <a:pPr marL="0" indent="0">
              <a:buFont typeface="Arial" charset="0"/>
              <a:buNone/>
              <a:defRPr/>
            </a:pPr>
            <a:endParaRPr lang="en-GB" sz="2800" dirty="0"/>
          </a:p>
          <a:p>
            <a:pPr marL="0" indent="0">
              <a:buFont typeface="Arial" charset="0"/>
              <a:buNone/>
              <a:defRPr/>
            </a:pPr>
            <a:r>
              <a:rPr lang="en-GB" sz="3200" b="1" i="1" u="sng" dirty="0" smtClean="0">
                <a:solidFill>
                  <a:srgbClr val="FF0000"/>
                </a:solidFill>
              </a:rPr>
              <a:t>Good disc is a bad news, bad disc is a good news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2800" dirty="0" smtClean="0"/>
              <a:t>Biopsy has to be done for confirming the diagnosis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62470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946633C-9A28-447E-9B70-5578EC8463C4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46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10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6349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1B4FF63-0710-4BE1-ABF2-AB3B1D900D37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47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609600"/>
          <a:ext cx="8001000" cy="5181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25"/>
                <a:gridCol w="4333875"/>
                <a:gridCol w="2667000"/>
              </a:tblGrid>
              <a:tr h="83382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SR NO.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bg1"/>
                          </a:solidFill>
                        </a:rPr>
                        <a:t>TUBERCULAR</a:t>
                      </a:r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bg1"/>
                          </a:solidFill>
                        </a:rPr>
                        <a:t>PYOGENIC</a:t>
                      </a:r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830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Duration</a:t>
                      </a:r>
                      <a:r>
                        <a:rPr lang="en-GB" sz="1800" b="1" baseline="0" dirty="0" smtClean="0"/>
                        <a:t> of h</a:t>
                      </a:r>
                      <a:r>
                        <a:rPr lang="en-GB" sz="1800" b="1" dirty="0" smtClean="0"/>
                        <a:t>istory:</a:t>
                      </a:r>
                      <a:r>
                        <a:rPr lang="en-GB" sz="1800" b="1" baseline="0" dirty="0" smtClean="0"/>
                        <a:t> months to years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Days to months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830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2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Pulmonary TB:</a:t>
                      </a:r>
                      <a:r>
                        <a:rPr lang="en-GB" sz="1800" b="1" baseline="0" dirty="0" smtClean="0"/>
                        <a:t> 60%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0%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830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3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Dorsal spine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Lumbar spine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830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4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&gt; 3 vertebrae</a:t>
                      </a:r>
                      <a:r>
                        <a:rPr lang="en-GB" sz="1800" b="1" baseline="0" dirty="0" smtClean="0"/>
                        <a:t> 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Mostly 1 vertebrae 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830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5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Disc involved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Disc not involved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830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6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Vertebral collapse – 67%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21 %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830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7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Bone destruction: 73%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48%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830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8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Posterior elements involved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Not involved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8308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9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Skip lesions present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Absent </a:t>
                      </a:r>
                      <a:endParaRPr lang="en-GB" sz="18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573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838200" y="685800"/>
            <a:ext cx="7772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COMPLICATIONS OF SPINAL TUBERCULOSIS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Paraplegia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Cold abscess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Spinal deformity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Sinuses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Secondary infection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Amyloid disease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Fatality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6451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A9AF5E-AAEE-48A1-9217-18AAEBB17B68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48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81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4000" b="1" dirty="0" smtClean="0"/>
              <a:t>INDIA</a:t>
            </a:r>
            <a:endParaRPr lang="en-GB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486400" cy="41148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3600" dirty="0" smtClean="0"/>
              <a:t>1/5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Of total world population of TB patients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 smtClean="0"/>
              <a:t>Highest  burden in world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/>
              <a:t>3</a:t>
            </a:r>
            <a:r>
              <a:rPr lang="en-GB" sz="3600" dirty="0" smtClean="0"/>
              <a:t> million </a:t>
            </a:r>
            <a:r>
              <a:rPr lang="en-GB" sz="3600" dirty="0" err="1" smtClean="0"/>
              <a:t>radiologically</a:t>
            </a:r>
            <a:r>
              <a:rPr lang="en-GB" sz="3600" dirty="0" smtClean="0"/>
              <a:t> proven cases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 smtClean="0"/>
              <a:t>1-3% of all involve skeletal system</a:t>
            </a:r>
            <a:endParaRPr lang="en-GB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20486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5BE7CD9-A79D-4CD9-94EF-B4A4CCEBCA4A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5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04" t="43837" r="40312" b="18892"/>
          <a:stretch>
            <a:fillRect/>
          </a:stretch>
        </p:blipFill>
        <p:spPr bwMode="auto">
          <a:xfrm>
            <a:off x="5410200" y="228600"/>
            <a:ext cx="3635375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41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23FB61A-FA08-4200-A7C6-AFFD7AA4B0EC}" type="slidenum">
              <a:rPr lang="en-US" altLang="en-US" smtClean="0">
                <a:solidFill>
                  <a:srgbClr val="BCB372"/>
                </a:solidFill>
                <a:latin typeface="Verdana" pitchFamily="34" charset="0"/>
              </a:rPr>
              <a:pPr/>
              <a:t>6</a:t>
            </a:fld>
            <a:endParaRPr lang="en-US" altLang="en-US" smtClean="0">
              <a:solidFill>
                <a:srgbClr val="BCB372"/>
              </a:solidFill>
              <a:latin typeface="Verdana" pitchFamily="34" charset="0"/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222"/>
          <a:stretch>
            <a:fillRect/>
          </a:stretch>
        </p:blipFill>
        <p:spPr bwMode="auto">
          <a:xfrm>
            <a:off x="6592888" y="838200"/>
            <a:ext cx="25511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3"/>
          <a:stretch>
            <a:fillRect/>
          </a:stretch>
        </p:blipFill>
        <p:spPr bwMode="auto">
          <a:xfrm>
            <a:off x="4811713" y="838200"/>
            <a:ext cx="1627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" y="838200"/>
          <a:ext cx="4621214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607"/>
                <a:gridCol w="2310607"/>
              </a:tblGrid>
              <a:tr h="83488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Estimates</a:t>
                      </a:r>
                      <a:r>
                        <a:rPr lang="en-GB" b="1" baseline="0" dirty="0" smtClean="0"/>
                        <a:t> of TB burden (2016)</a:t>
                      </a:r>
                      <a:endParaRPr lang="en-GB" b="1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Number</a:t>
                      </a:r>
                      <a:endParaRPr lang="en-GB" b="1" dirty="0"/>
                    </a:p>
                  </a:txBody>
                  <a:tcPr marL="91443" marR="91443"/>
                </a:tc>
              </a:tr>
              <a:tr h="572052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Incidence of TB cases </a:t>
                      </a:r>
                      <a:endParaRPr lang="en-GB" b="1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2.79 million</a:t>
                      </a:r>
                      <a:endParaRPr lang="en-GB" b="1" dirty="0"/>
                    </a:p>
                  </a:txBody>
                  <a:tcPr marL="91443" marR="91443"/>
                </a:tc>
              </a:tr>
              <a:tr h="572052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TB</a:t>
                      </a:r>
                      <a:r>
                        <a:rPr lang="en-GB" b="1" baseline="0" dirty="0" smtClean="0"/>
                        <a:t> + HIV</a:t>
                      </a:r>
                      <a:endParaRPr lang="en-GB" b="1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87000</a:t>
                      </a:r>
                      <a:endParaRPr lang="en-GB" b="1" dirty="0"/>
                    </a:p>
                  </a:txBody>
                  <a:tcPr marL="91443" marR="91443"/>
                </a:tc>
              </a:tr>
              <a:tr h="572052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MDR / RR TB</a:t>
                      </a:r>
                      <a:endParaRPr lang="en-GB" b="1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147000</a:t>
                      </a:r>
                      <a:endParaRPr lang="en-GB" b="1" dirty="0"/>
                    </a:p>
                  </a:txBody>
                  <a:tcPr marL="91443" marR="91443"/>
                </a:tc>
              </a:tr>
              <a:tr h="572052"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marL="91443" marR="91443"/>
                </a:tc>
              </a:tr>
              <a:tr h="572052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Mortality</a:t>
                      </a:r>
                      <a:r>
                        <a:rPr lang="en-GB" b="1" baseline="0" dirty="0" smtClean="0"/>
                        <a:t> of TB cases</a:t>
                      </a:r>
                      <a:endParaRPr lang="en-GB" b="1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435000</a:t>
                      </a:r>
                      <a:endParaRPr lang="en-GB" b="1" dirty="0"/>
                    </a:p>
                  </a:txBody>
                  <a:tcPr marL="91443" marR="91443"/>
                </a:tc>
              </a:tr>
              <a:tr h="572052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/>
                        <a:t>MortalityTB</a:t>
                      </a:r>
                      <a:r>
                        <a:rPr lang="en-GB" b="1" dirty="0" smtClean="0"/>
                        <a:t> + HIV</a:t>
                      </a:r>
                      <a:endParaRPr lang="en-GB" b="1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12000</a:t>
                      </a:r>
                      <a:endParaRPr lang="en-GB" b="1" dirty="0"/>
                    </a:p>
                  </a:txBody>
                  <a:tcPr marL="91443" marR="91443"/>
                </a:tc>
              </a:tr>
            </a:tbl>
          </a:graphicData>
        </a:graphic>
      </p:graphicFrame>
      <p:pic>
        <p:nvPicPr>
          <p:cNvPr id="2153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3" r="4324"/>
          <a:stretch>
            <a:fillRect/>
          </a:stretch>
        </p:blipFill>
        <p:spPr bwMode="auto">
          <a:xfrm>
            <a:off x="4778375" y="1676400"/>
            <a:ext cx="43703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08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ChangeArrowheads="1"/>
          </p:cNvSpPr>
          <p:nvPr/>
        </p:nvSpPr>
        <p:spPr bwMode="auto">
          <a:xfrm>
            <a:off x="539750" y="152400"/>
            <a:ext cx="7461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Vertebral TB is the </a:t>
            </a:r>
            <a:r>
              <a:rPr lang="en-US" altLang="en-US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most common </a:t>
            </a: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form of skeletal TB and accounts for 50% of all cases of skeletal TB.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Almost 30% are from</a:t>
            </a:r>
            <a:r>
              <a:rPr lang="en-US" altLang="en-US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pediatric </a:t>
            </a: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group.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Every day </a:t>
            </a:r>
            <a:r>
              <a:rPr lang="en-US" altLang="en-US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100</a:t>
            </a: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 die of tuberculosis in India.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• Neurological complications are the most crippling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complications</a:t>
            </a: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 of spinal TB ( Incidence : 10 to 43%).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PGLC 2018</a:t>
            </a:r>
          </a:p>
        </p:txBody>
      </p:sp>
      <p:sp>
        <p:nvSpPr>
          <p:cNvPr id="2253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77092F4-E7CE-4B33-ADBE-E3892A521976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7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2534" name="Picture 5" descr="tbspine-gibbus-+absce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85" b="9477"/>
          <a:stretch>
            <a:fillRect/>
          </a:stretch>
        </p:blipFill>
        <p:spPr bwMode="auto">
          <a:xfrm>
            <a:off x="6705600" y="1412875"/>
            <a:ext cx="2279650" cy="3460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807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Predisposing factors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2400" b="1" dirty="0" smtClean="0"/>
              <a:t>GENERAL </a:t>
            </a:r>
          </a:p>
          <a:p>
            <a:pPr>
              <a:buFont typeface="+mj-lt"/>
              <a:buAutoNum type="arabicPeriod"/>
              <a:defRPr/>
            </a:pPr>
            <a:r>
              <a:rPr lang="en-GB" sz="2400" b="1" dirty="0" smtClean="0"/>
              <a:t>MALNUTRITION</a:t>
            </a:r>
          </a:p>
          <a:p>
            <a:pPr>
              <a:buFont typeface="+mj-lt"/>
              <a:buAutoNum type="arabicPeriod"/>
              <a:defRPr/>
            </a:pPr>
            <a:r>
              <a:rPr lang="en-GB" sz="2400" b="1" dirty="0" smtClean="0"/>
              <a:t>POOR SANITATION</a:t>
            </a:r>
          </a:p>
          <a:p>
            <a:pPr>
              <a:buFont typeface="+mj-lt"/>
              <a:buAutoNum type="arabicPeriod"/>
              <a:defRPr/>
            </a:pPr>
            <a:r>
              <a:rPr lang="en-GB" sz="2400" b="1" dirty="0" smtClean="0"/>
              <a:t>OVERCROWDED AREAS</a:t>
            </a:r>
          </a:p>
          <a:p>
            <a:pPr>
              <a:buFont typeface="+mj-lt"/>
              <a:buAutoNum type="arabicPeriod"/>
              <a:defRPr/>
            </a:pPr>
            <a:r>
              <a:rPr lang="en-GB" sz="2400" b="1" dirty="0" smtClean="0"/>
              <a:t>CLOSE CONTACT WITH TB PATIENTS</a:t>
            </a:r>
          </a:p>
          <a:p>
            <a:pPr>
              <a:buFont typeface="+mj-lt"/>
              <a:buAutoNum type="arabicPeriod"/>
              <a:defRPr/>
            </a:pPr>
            <a:r>
              <a:rPr lang="en-GB" sz="2400" b="1" dirty="0" smtClean="0"/>
              <a:t>EXANTHEMATOUS FEVERS</a:t>
            </a:r>
          </a:p>
          <a:p>
            <a:pPr>
              <a:buFont typeface="+mj-lt"/>
              <a:buAutoNum type="arabicPeriod"/>
              <a:defRPr/>
            </a:pPr>
            <a:r>
              <a:rPr lang="en-GB" sz="2400" b="1" dirty="0" smtClean="0"/>
              <a:t>IMMUNODEFECIENCY STATES: HIV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400" b="1" dirty="0" smtClean="0"/>
              <a:t>LOCAL – TRAUMA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GB" sz="2400" b="1" dirty="0"/>
              <a:t> </a:t>
            </a:r>
            <a:r>
              <a:rPr lang="en-GB" sz="2400" b="1" dirty="0" smtClean="0"/>
              <a:t>                     ISCHEMIC NECROSIS</a:t>
            </a:r>
          </a:p>
          <a:p>
            <a:pPr>
              <a:buFont typeface="+mj-lt"/>
              <a:buAutoNum type="arabicPeriod"/>
              <a:defRPr/>
            </a:pPr>
            <a:endParaRPr lang="en-GB" dirty="0" smtClean="0"/>
          </a:p>
          <a:p>
            <a:pPr>
              <a:buFont typeface="+mj-lt"/>
              <a:buAutoNum type="arabicPeriod"/>
              <a:defRPr/>
            </a:pP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PGLC 2018</a:t>
            </a:r>
            <a:endParaRPr lang="en-US" dirty="0"/>
          </a:p>
        </p:txBody>
      </p:sp>
      <p:sp>
        <p:nvSpPr>
          <p:cNvPr id="23558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B3EF094-D256-4E8F-9781-C588F26E5D6F}" type="slidenum">
              <a:rPr lang="en-US" altLang="en-US" smtClean="0">
                <a:solidFill>
                  <a:srgbClr val="FFFFFF"/>
                </a:solidFill>
                <a:latin typeface="Verdana" pitchFamily="34" charset="0"/>
              </a:rPr>
              <a:pPr/>
              <a:t>8</a:t>
            </a:fld>
            <a:endParaRPr lang="en-US" alt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76338"/>
            <a:ext cx="2938463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2" t="20232" r="29723" b="25215"/>
          <a:stretch>
            <a:fillRect/>
          </a:stretch>
        </p:blipFill>
        <p:spPr bwMode="auto">
          <a:xfrm>
            <a:off x="5821363" y="3514725"/>
            <a:ext cx="28702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105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 JAN1UARY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PGLC 2018</a:t>
            </a: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E796EC8-BB3E-40DC-8430-6459FE01BC33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/>
              <a:t>REGIONAL DISTRIBUTION</a:t>
            </a:r>
            <a:endParaRPr lang="en-GB" sz="36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1808163"/>
          <a:ext cx="6629400" cy="3824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543"/>
                <a:gridCol w="3811904"/>
                <a:gridCol w="1905953"/>
              </a:tblGrid>
              <a:tr h="36574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Sr. No.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Region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Percentage</a:t>
                      </a:r>
                      <a:endParaRPr lang="en-GB" sz="1800" b="1" dirty="0"/>
                    </a:p>
                  </a:txBody>
                  <a:tcPr marT="45710" marB="45710"/>
                </a:tc>
              </a:tr>
              <a:tr h="49407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CERVICAL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12</a:t>
                      </a:r>
                      <a:endParaRPr lang="en-GB" sz="1800" b="1" dirty="0"/>
                    </a:p>
                  </a:txBody>
                  <a:tcPr marT="45710" marB="45710"/>
                </a:tc>
              </a:tr>
              <a:tr h="49407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2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CERVICODORSAL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5</a:t>
                      </a:r>
                      <a:endParaRPr lang="en-GB" sz="1800" b="1" dirty="0"/>
                    </a:p>
                  </a:txBody>
                  <a:tcPr marT="45710" marB="45710"/>
                </a:tc>
              </a:tr>
              <a:tr h="494078"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/>
                        <a:t>3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DORSAL</a:t>
                      </a:r>
                      <a:endParaRPr lang="en-GB" sz="1800" b="1" dirty="0"/>
                    </a:p>
                  </a:txBody>
                  <a:tcPr marT="45710" marB="4571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42</a:t>
                      </a:r>
                      <a:endParaRPr lang="en-GB" sz="1800" b="1" dirty="0"/>
                    </a:p>
                  </a:txBody>
                  <a:tcPr marT="45710" marB="45710">
                    <a:solidFill>
                      <a:schemeClr val="tx2"/>
                    </a:solidFill>
                  </a:tcPr>
                </a:tc>
              </a:tr>
              <a:tr h="49407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4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DORSOLUMBAR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12</a:t>
                      </a:r>
                      <a:endParaRPr lang="en-GB" sz="1800" b="1" dirty="0"/>
                    </a:p>
                  </a:txBody>
                  <a:tcPr marT="45710" marB="45710"/>
                </a:tc>
              </a:tr>
              <a:tr h="49407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5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LUMBAR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26</a:t>
                      </a:r>
                      <a:endParaRPr lang="en-GB" sz="1800" b="1" dirty="0"/>
                    </a:p>
                  </a:txBody>
                  <a:tcPr marT="45710" marB="45710"/>
                </a:tc>
              </a:tr>
              <a:tr h="49407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6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LUMBOSACRAL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3</a:t>
                      </a:r>
                      <a:endParaRPr lang="en-GB" sz="1800" b="1" dirty="0"/>
                    </a:p>
                  </a:txBody>
                  <a:tcPr marT="45710" marB="45710"/>
                </a:tc>
              </a:tr>
              <a:tr h="49407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7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SACRUM &amp;</a:t>
                      </a:r>
                      <a:r>
                        <a:rPr lang="en-GB" sz="1800" b="1" baseline="0" dirty="0" smtClean="0"/>
                        <a:t> SACROILIAC JOINTS</a:t>
                      </a:r>
                      <a:endParaRPr lang="en-GB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</a:t>
                      </a:r>
                      <a:endParaRPr lang="en-GB" sz="1800" b="1" dirty="0"/>
                    </a:p>
                  </a:txBody>
                  <a:tcPr marT="45710" marB="45710"/>
                </a:tc>
              </a:tr>
            </a:tbl>
          </a:graphicData>
        </a:graphic>
      </p:graphicFrame>
      <p:pic>
        <p:nvPicPr>
          <p:cNvPr id="246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26" r="39502"/>
          <a:stretch>
            <a:fillRect/>
          </a:stretch>
        </p:blipFill>
        <p:spPr bwMode="auto">
          <a:xfrm>
            <a:off x="7239000" y="-3175"/>
            <a:ext cx="1447800" cy="626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76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1656</Words>
  <Application>Microsoft Office PowerPoint</Application>
  <PresentationFormat>On-screen Show (4:3)</PresentationFormat>
  <Paragraphs>511</Paragraphs>
  <Slides>48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1_Horizon</vt:lpstr>
      <vt:lpstr>Slide 1</vt:lpstr>
      <vt:lpstr>EPIDEMIOLOGY</vt:lpstr>
      <vt:lpstr>HISTORICAL    ASPECTS</vt:lpstr>
      <vt:lpstr>Slide 4</vt:lpstr>
      <vt:lpstr>INDIA</vt:lpstr>
      <vt:lpstr>Slide 6</vt:lpstr>
      <vt:lpstr>Slide 7</vt:lpstr>
      <vt:lpstr>Predisposing factors</vt:lpstr>
      <vt:lpstr>REGIONAL DISTRIBUTION</vt:lpstr>
      <vt:lpstr>Slide 10</vt:lpstr>
      <vt:lpstr>Blood  supply</vt:lpstr>
      <vt:lpstr>BOVINE T.B.</vt:lpstr>
      <vt:lpstr>pathology</vt:lpstr>
      <vt:lpstr>TWO TYPES OF AFFECTION</vt:lpstr>
      <vt:lpstr>PATHOLOGY</vt:lpstr>
      <vt:lpstr>PATHOLOGY CONTD… …</vt:lpstr>
      <vt:lpstr>Slide 17</vt:lpstr>
      <vt:lpstr>FOUR PATTERNS</vt:lpstr>
      <vt:lpstr>SIGNS &amp; SYMPTOMS</vt:lpstr>
      <vt:lpstr>SIGNS &amp; SYMPTOMS</vt:lpstr>
      <vt:lpstr>Slide 21</vt:lpstr>
      <vt:lpstr>TUBERCULOUS SPINE WITH PARAPLEGIA</vt:lpstr>
      <vt:lpstr>Seddon’s classification of tb paraplegia</vt:lpstr>
      <vt:lpstr>Laboratory   investigations</vt:lpstr>
      <vt:lpstr>ZIEHL – NEELSEN STAINING</vt:lpstr>
      <vt:lpstr>Mantoux test</vt:lpstr>
      <vt:lpstr>Recent advances</vt:lpstr>
      <vt:lpstr>Slide 28</vt:lpstr>
      <vt:lpstr>Slide 29</vt:lpstr>
      <vt:lpstr>RADIOLOGICAL    INVESTIGATIONS</vt:lpstr>
      <vt:lpstr>Slide 31</vt:lpstr>
      <vt:lpstr>Slide 32</vt:lpstr>
      <vt:lpstr>Spine at risk sign</vt:lpstr>
      <vt:lpstr>Slide 34</vt:lpstr>
      <vt:lpstr>Slide 35</vt:lpstr>
      <vt:lpstr>Tuberculous  spondylitis</vt:lpstr>
      <vt:lpstr>Paravertebral   abscess</vt:lpstr>
      <vt:lpstr>Paradiscal lesions</vt:lpstr>
      <vt:lpstr>Anterior lesions</vt:lpstr>
      <vt:lpstr>Central   lesions</vt:lpstr>
      <vt:lpstr>Appendicial lesions</vt:lpstr>
      <vt:lpstr>Slide 42</vt:lpstr>
      <vt:lpstr>Slide 43</vt:lpstr>
      <vt:lpstr>Slide 44</vt:lpstr>
      <vt:lpstr>Slide 45</vt:lpstr>
      <vt:lpstr>Differential diagnosis</vt:lpstr>
      <vt:lpstr>Slide 47</vt:lpstr>
      <vt:lpstr>Slide 48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Aditya</dc:creator>
  <cp:lastModifiedBy>user</cp:lastModifiedBy>
  <cp:revision>5</cp:revision>
  <dcterms:created xsi:type="dcterms:W3CDTF">2006-08-16T00:00:00Z</dcterms:created>
  <dcterms:modified xsi:type="dcterms:W3CDTF">2020-08-18T04:34:29Z</dcterms:modified>
</cp:coreProperties>
</file>