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8" r:id="rId3"/>
    <p:sldId id="409" r:id="rId4"/>
    <p:sldId id="389" r:id="rId5"/>
    <p:sldId id="430" r:id="rId6"/>
    <p:sldId id="400" r:id="rId7"/>
    <p:sldId id="401" r:id="rId8"/>
    <p:sldId id="429" r:id="rId9"/>
    <p:sldId id="402" r:id="rId10"/>
    <p:sldId id="403" r:id="rId11"/>
    <p:sldId id="404" r:id="rId12"/>
    <p:sldId id="320" r:id="rId13"/>
    <p:sldId id="262" r:id="rId14"/>
    <p:sldId id="319" r:id="rId15"/>
    <p:sldId id="431" r:id="rId16"/>
    <p:sldId id="408" r:id="rId17"/>
    <p:sldId id="368" r:id="rId18"/>
    <p:sldId id="392" r:id="rId19"/>
    <p:sldId id="396" r:id="rId20"/>
    <p:sldId id="399" r:id="rId21"/>
    <p:sldId id="393" r:id="rId22"/>
    <p:sldId id="397" r:id="rId23"/>
    <p:sldId id="394" r:id="rId24"/>
    <p:sldId id="365" r:id="rId25"/>
    <p:sldId id="367" r:id="rId26"/>
    <p:sldId id="432" r:id="rId27"/>
    <p:sldId id="416" r:id="rId28"/>
    <p:sldId id="417" r:id="rId29"/>
    <p:sldId id="418" r:id="rId30"/>
    <p:sldId id="419" r:id="rId31"/>
    <p:sldId id="322" r:id="rId32"/>
    <p:sldId id="323" r:id="rId33"/>
    <p:sldId id="332" r:id="rId34"/>
    <p:sldId id="324" r:id="rId35"/>
    <p:sldId id="434" r:id="rId36"/>
    <p:sldId id="413" r:id="rId37"/>
    <p:sldId id="415" r:id="rId38"/>
    <p:sldId id="266" r:id="rId39"/>
    <p:sldId id="411" r:id="rId40"/>
    <p:sldId id="424" r:id="rId41"/>
    <p:sldId id="425" r:id="rId42"/>
    <p:sldId id="426" r:id="rId43"/>
    <p:sldId id="427" r:id="rId44"/>
    <p:sldId id="428" r:id="rId45"/>
    <p:sldId id="333" r:id="rId46"/>
    <p:sldId id="334" r:id="rId47"/>
    <p:sldId id="357" r:id="rId48"/>
    <p:sldId id="363" r:id="rId49"/>
    <p:sldId id="364" r:id="rId50"/>
    <p:sldId id="353" r:id="rId51"/>
    <p:sldId id="345" r:id="rId52"/>
    <p:sldId id="346" r:id="rId53"/>
    <p:sldId id="383" r:id="rId54"/>
    <p:sldId id="384" r:id="rId55"/>
    <p:sldId id="406" r:id="rId56"/>
    <p:sldId id="269" r:id="rId57"/>
    <p:sldId id="369" r:id="rId58"/>
    <p:sldId id="338" r:id="rId59"/>
    <p:sldId id="388" r:id="rId60"/>
    <p:sldId id="433" r:id="rId61"/>
    <p:sldId id="339" r:id="rId62"/>
    <p:sldId id="340" r:id="rId63"/>
    <p:sldId id="423" r:id="rId64"/>
    <p:sldId id="420" r:id="rId65"/>
    <p:sldId id="421" r:id="rId66"/>
    <p:sldId id="371" r:id="rId67"/>
    <p:sldId id="382" r:id="rId68"/>
    <p:sldId id="379" r:id="rId69"/>
    <p:sldId id="380" r:id="rId70"/>
    <p:sldId id="381" r:id="rId71"/>
    <p:sldId id="299" r:id="rId72"/>
    <p:sldId id="373" r:id="rId73"/>
    <p:sldId id="301" r:id="rId74"/>
    <p:sldId id="302" r:id="rId75"/>
    <p:sldId id="303" r:id="rId76"/>
    <p:sldId id="30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7ACBF-4A2E-48D7-82CC-642CA8AF6B7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C3DC-70B0-4282-BFA1-CB2386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794823-4B39-47A4-9788-359B3CC6908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47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D876C0-864B-4F30-94D1-475F8A8EC27E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47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37095-2C1E-49CF-84CC-D5D2BAC9CA6A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9A13A-FCDB-4A58-8FA2-78AF7AE38F5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8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3D48-1FEB-4492-B64A-6CEFD6E7960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9B02-7589-436D-9145-A0B11CEE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Physiology of </a:t>
            </a:r>
            <a:r>
              <a:rPr lang="en-US" b="1" i="1" dirty="0" smtClean="0">
                <a:solidFill>
                  <a:srgbClr val="C00000"/>
                </a:solidFill>
              </a:rPr>
              <a:t>Taste </a:t>
            </a:r>
            <a:r>
              <a:rPr lang="en-US" b="1" i="1" dirty="0" smtClean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Smell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Jayna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Devalia</a:t>
            </a:r>
            <a:endParaRPr lang="en-US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(M.B.B.S., M.D. Physiology) 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Tutor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Department of Physiology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D:\SBKS LECTURE\MBBS\JAYNA LEC SS\image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657600" cy="267018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r\Downloads\special; senc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71" y="123371"/>
            <a:ext cx="3686629" cy="2696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03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Salt 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000" dirty="0">
                <a:ea typeface="ＭＳ Ｐゴシック" pitchFamily="34" charset="-128"/>
                <a:cs typeface="Times New Roman" pitchFamily="18" charset="0"/>
              </a:rPr>
              <a:t>caused by ionized salts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/>
              <a:t>e.g. of pure salty taste is </a:t>
            </a:r>
            <a:r>
              <a:rPr lang="en-US" u="sng" dirty="0" err="1">
                <a:solidFill>
                  <a:schemeClr val="hlink"/>
                </a:solidFill>
              </a:rPr>
              <a:t>Nacl</a:t>
            </a:r>
            <a:r>
              <a:rPr lang="en-US" u="sng" dirty="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Entry of Na+ </a:t>
            </a:r>
            <a:r>
              <a:rPr lang="en-US" dirty="0" smtClean="0"/>
              <a:t>intracellular </a:t>
            </a:r>
            <a:r>
              <a:rPr lang="en-US" dirty="0"/>
              <a:t>cause depolarization of receptor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 </a:t>
            </a:r>
            <a:r>
              <a:rPr lang="en-US" b="1" u="sng" dirty="0">
                <a:solidFill>
                  <a:srgbClr val="FF0000"/>
                </a:solidFill>
              </a:rPr>
              <a:t>Bitter :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Bitter taste produced by many types of </a:t>
            </a:r>
            <a:r>
              <a:rPr lang="en-US" dirty="0" smtClean="0"/>
              <a:t>substances mainly alkaloids.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e.g. Quinine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Caffeine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Morphine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Nicotine. 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Strychnine   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172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4. </a:t>
            </a:r>
            <a:r>
              <a:rPr lang="en-US" sz="3600" b="1" u="sng" dirty="0" smtClean="0">
                <a:solidFill>
                  <a:srgbClr val="FF0000"/>
                </a:solidFill>
              </a:rPr>
              <a:t>Sweet </a:t>
            </a:r>
            <a:r>
              <a:rPr lang="en-US" sz="3600" b="1" u="sng" dirty="0">
                <a:solidFill>
                  <a:srgbClr val="FF0000"/>
                </a:solidFill>
              </a:rPr>
              <a:t>taste :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Entirely </a:t>
            </a:r>
            <a:r>
              <a:rPr lang="en-US" sz="3400" dirty="0"/>
              <a:t>due to organic compounds.</a:t>
            </a:r>
          </a:p>
          <a:p>
            <a:r>
              <a:rPr lang="en-US" sz="3400" dirty="0"/>
              <a:t>e.g. glucose</a:t>
            </a:r>
          </a:p>
          <a:p>
            <a:pPr>
              <a:buFont typeface="Wingdings" pitchFamily="2" charset="2"/>
              <a:buNone/>
            </a:pPr>
            <a:r>
              <a:rPr lang="en-US" sz="3400" dirty="0"/>
              <a:t>          Sucrose</a:t>
            </a:r>
          </a:p>
          <a:p>
            <a:pPr>
              <a:buFont typeface="Wingdings" pitchFamily="2" charset="2"/>
              <a:buNone/>
            </a:pPr>
            <a:r>
              <a:rPr lang="en-US" sz="3400" dirty="0"/>
              <a:t>          Fructose</a:t>
            </a:r>
            <a:r>
              <a:rPr lang="en-US" sz="3400" dirty="0" smtClean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5. </a:t>
            </a:r>
            <a:r>
              <a:rPr lang="en-US" sz="3600" b="1" u="sng" dirty="0" smtClean="0">
                <a:solidFill>
                  <a:srgbClr val="FF0000"/>
                </a:solidFill>
              </a:rPr>
              <a:t>Umami </a:t>
            </a:r>
            <a:r>
              <a:rPr lang="en-US" sz="3600" b="1" u="sng" dirty="0">
                <a:solidFill>
                  <a:srgbClr val="FF0000"/>
                </a:solidFill>
              </a:rPr>
              <a:t>Taste. </a:t>
            </a:r>
            <a:endParaRPr lang="en-US" sz="3600" b="1" u="sng" dirty="0" smtClean="0">
              <a:solidFill>
                <a:srgbClr val="FF0000"/>
              </a:solidFill>
            </a:endParaRPr>
          </a:p>
          <a:p>
            <a:r>
              <a:rPr lang="en-US" sz="3400" i="1" dirty="0" smtClean="0"/>
              <a:t>Umami </a:t>
            </a:r>
            <a:r>
              <a:rPr lang="en-US" sz="3400" dirty="0"/>
              <a:t>is a Japanese word (</a:t>
            </a:r>
            <a:r>
              <a:rPr lang="en-US" sz="3400" dirty="0" smtClean="0"/>
              <a:t>meaning “</a:t>
            </a:r>
            <a:r>
              <a:rPr lang="en-US" sz="3400" dirty="0"/>
              <a:t>delicious”) designating a pleasant taste sensation that </a:t>
            </a:r>
            <a:r>
              <a:rPr lang="en-US" sz="3400" dirty="0" smtClean="0"/>
              <a:t>is qualitatively </a:t>
            </a:r>
            <a:r>
              <a:rPr lang="en-US" sz="3400" dirty="0"/>
              <a:t>different from sour, salty, sweet, or bitter</a:t>
            </a:r>
            <a:r>
              <a:rPr lang="en-US" sz="3400" dirty="0" smtClean="0"/>
              <a:t>.</a:t>
            </a:r>
          </a:p>
          <a:p>
            <a:endParaRPr lang="en-US" sz="3400" dirty="0" smtClean="0"/>
          </a:p>
          <a:p>
            <a:r>
              <a:rPr lang="en-US" sz="3400" dirty="0" smtClean="0"/>
              <a:t>It </a:t>
            </a:r>
            <a:r>
              <a:rPr lang="en-US" sz="3400" dirty="0"/>
              <a:t>is triggered particularly by the monosodium glutamate (MSG) used so extensively in Asian cooking. The taste is pleasant and sweet but differs from the standard sweet taste. </a:t>
            </a:r>
            <a:r>
              <a:rPr lang="en-US" sz="3400" dirty="0" smtClean="0"/>
              <a:t> </a:t>
            </a:r>
          </a:p>
          <a:p>
            <a:endParaRPr lang="en-US" sz="3400" dirty="0" smtClean="0"/>
          </a:p>
          <a:p>
            <a:r>
              <a:rPr lang="en-US" sz="3400" dirty="0"/>
              <a:t>Umami taste is due to the activation of a </a:t>
            </a:r>
            <a:r>
              <a:rPr lang="en-US" sz="3400" dirty="0" smtClean="0"/>
              <a:t>metabotropic </a:t>
            </a:r>
            <a:r>
              <a:rPr lang="en-US" sz="3400" dirty="0"/>
              <a:t>glutamate receptor, mGluR4, in the taste buds.</a:t>
            </a:r>
          </a:p>
        </p:txBody>
      </p:sp>
    </p:spTree>
    <p:extLst>
      <p:ext uri="{BB962C8B-B14F-4D97-AF65-F5344CB8AC3E}">
        <p14:creationId xmlns:p14="http://schemas.microsoft.com/office/powerpoint/2010/main" val="4126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u="sng" dirty="0"/>
              <a:t>Sensation of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Receptor for taste sensation is </a:t>
            </a:r>
            <a:r>
              <a:rPr lang="en-US" b="1" u="sng" dirty="0">
                <a:solidFill>
                  <a:schemeClr val="hlink"/>
                </a:solidFill>
              </a:rPr>
              <a:t>TASTE BUD</a:t>
            </a:r>
            <a:r>
              <a:rPr lang="en-US" b="1" u="sng" dirty="0"/>
              <a:t>.</a:t>
            </a:r>
          </a:p>
          <a:p>
            <a:r>
              <a:rPr lang="en-US" dirty="0"/>
              <a:t>Taste buds are </a:t>
            </a:r>
            <a:r>
              <a:rPr lang="en-US" b="1" u="sng" dirty="0">
                <a:solidFill>
                  <a:schemeClr val="hlink"/>
                </a:solidFill>
              </a:rPr>
              <a:t>chemoreceptors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sz="3600" b="1" u="sng" dirty="0">
                <a:solidFill>
                  <a:srgbClr val="FF00FF"/>
                </a:solidFill>
              </a:rPr>
              <a:t>Location: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1. Dorsum &amp; edges of tongue.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2.Epiglottis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3.Soft Palate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dirty="0" smtClean="0"/>
              <a:t>4.Pharynx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/>
              <a:t>Taste buds are present on the </a:t>
            </a:r>
            <a:r>
              <a:rPr lang="en-US" b="1" u="sng" dirty="0">
                <a:solidFill>
                  <a:schemeClr val="hlink"/>
                </a:solidFill>
              </a:rPr>
              <a:t>papillae.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r>
              <a:rPr lang="en-US" dirty="0"/>
              <a:t>Papillae are </a:t>
            </a:r>
            <a:r>
              <a:rPr lang="en-US" dirty="0">
                <a:solidFill>
                  <a:schemeClr val="hlink"/>
                </a:solidFill>
              </a:rPr>
              <a:t>small projections</a:t>
            </a:r>
            <a:r>
              <a:rPr lang="en-US" dirty="0"/>
              <a:t> present on anterior 2/3</a:t>
            </a:r>
            <a:r>
              <a:rPr lang="en-US" baseline="30000" dirty="0"/>
              <a:t>rd</a:t>
            </a:r>
            <a:r>
              <a:rPr lang="en-US" dirty="0"/>
              <a:t> of tongue.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u="sng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Location of Taste Buds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458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53735"/>
              </a:buClr>
            </a:pPr>
            <a:r>
              <a:rPr lang="en-US" altLang="en-US" sz="2800" dirty="0" smtClean="0">
                <a:ea typeface="ＭＳ Ｐゴシック" pitchFamily="34" charset="-128"/>
                <a:cs typeface="Times New Roman" pitchFamily="18" charset="0"/>
              </a:rPr>
              <a:t>Found on Four</a:t>
            </a:r>
            <a:r>
              <a:rPr lang="en-US" altLang="en-US" sz="2800" b="1" i="1" dirty="0" smtClean="0">
                <a:ea typeface="ＭＳ Ｐゴシック" pitchFamily="34" charset="-128"/>
                <a:cs typeface="Times New Roman" pitchFamily="18" charset="0"/>
              </a:rPr>
              <a:t> types of papillae </a:t>
            </a:r>
            <a:r>
              <a:rPr lang="en-US" altLang="en-US" sz="2800" dirty="0" smtClean="0">
                <a:ea typeface="ＭＳ Ｐゴシック" pitchFamily="34" charset="-128"/>
                <a:cs typeface="Times New Roman" pitchFamily="18" charset="0"/>
              </a:rPr>
              <a:t>of the tongue.</a:t>
            </a:r>
          </a:p>
          <a:p>
            <a:pPr>
              <a:buClr>
                <a:srgbClr val="953735"/>
              </a:buClr>
            </a:pPr>
            <a:endParaRPr lang="en-US" alt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Fungiform </a:t>
            </a:r>
            <a:r>
              <a:rPr lang="en-US" sz="2800" b="1" u="sng" dirty="0">
                <a:solidFill>
                  <a:srgbClr val="FF0000"/>
                </a:solidFill>
              </a:rPr>
              <a:t>Papillae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 </a:t>
            </a:r>
            <a:r>
              <a:rPr lang="en-US" sz="2800" dirty="0"/>
              <a:t>Present at the tip of </a:t>
            </a:r>
            <a:r>
              <a:rPr lang="en-US" sz="2800" dirty="0" smtClean="0"/>
              <a:t>tongue.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2. </a:t>
            </a:r>
            <a:r>
              <a:rPr lang="en-US" sz="2800" b="1" u="sng" dirty="0" smtClean="0">
                <a:solidFill>
                  <a:srgbClr val="FF0000"/>
                </a:solidFill>
              </a:rPr>
              <a:t>Circumvallate </a:t>
            </a:r>
            <a:r>
              <a:rPr lang="en-US" sz="2800" b="1" u="sng" dirty="0">
                <a:solidFill>
                  <a:srgbClr val="FF0000"/>
                </a:solidFill>
              </a:rPr>
              <a:t>Papillae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Present </a:t>
            </a:r>
            <a:r>
              <a:rPr lang="en-US" sz="2800" dirty="0"/>
              <a:t>in the shape of “v” at the back of tongue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b="1" u="sng" dirty="0" smtClean="0">
                <a:solidFill>
                  <a:srgbClr val="FF0000"/>
                </a:solidFill>
              </a:rPr>
              <a:t>Foliate </a:t>
            </a:r>
            <a:r>
              <a:rPr lang="en-US" sz="2800" b="1" u="sng" dirty="0">
                <a:solidFill>
                  <a:srgbClr val="FF0000"/>
                </a:solidFill>
              </a:rPr>
              <a:t>Papillae</a:t>
            </a:r>
            <a:r>
              <a:rPr lang="en-US" sz="2800" b="1" u="sng" dirty="0">
                <a:solidFill>
                  <a:srgbClr val="FF00FF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/>
              <a:t>Present </a:t>
            </a:r>
            <a:r>
              <a:rPr lang="en-US" sz="2800" dirty="0"/>
              <a:t>at </a:t>
            </a:r>
            <a:r>
              <a:rPr lang="en-US" sz="2800" dirty="0" err="1" smtClean="0"/>
              <a:t>postero</a:t>
            </a:r>
            <a:r>
              <a:rPr lang="en-US" sz="2800" dirty="0" smtClean="0"/>
              <a:t> lateral </a:t>
            </a:r>
            <a:r>
              <a:rPr lang="en-US" sz="2800" dirty="0"/>
              <a:t>aspect of tongue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4.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Filiform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papillae</a:t>
            </a:r>
            <a:r>
              <a:rPr lang="en-US" sz="2800" b="1" dirty="0">
                <a:solidFill>
                  <a:srgbClr val="FF00FF"/>
                </a:solidFill>
              </a:rPr>
              <a:t>: </a:t>
            </a:r>
            <a:r>
              <a:rPr lang="en-US" sz="2800" dirty="0" smtClean="0"/>
              <a:t>Present </a:t>
            </a:r>
            <a:r>
              <a:rPr lang="en-US" sz="2800" dirty="0"/>
              <a:t>as diverging rows to the left &amp; right of midline. Do not contain taste buds.</a:t>
            </a:r>
          </a:p>
        </p:txBody>
      </p:sp>
    </p:spTree>
    <p:extLst>
      <p:ext uri="{BB962C8B-B14F-4D97-AF65-F5344CB8AC3E}">
        <p14:creationId xmlns:p14="http://schemas.microsoft.com/office/powerpoint/2010/main" val="18873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000641D5-F855-1C70-84A9809EC588EF21_arc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http://universe-review.ca/I10-85-papill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34094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SBKS LECTURE\MBBS\JAYNA LEC SS\images\taste-buds-fungiform-papillae-vallate-papilla-gustatory-hairs-stratified-squamous-epithelium-of-tongue-taste-fibers-of-cranial-ne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SBKS LECTURE\MBBS\JAYNA LEC SS\images\Taste-Special-Senses-Anatomy-and-Physiolog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4" t="24973" r="1737" b="12592"/>
          <a:stretch/>
        </p:blipFill>
        <p:spPr bwMode="auto">
          <a:xfrm>
            <a:off x="5410200" y="335280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5715000"/>
            <a:ext cx="2286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SBKS LECTURE\MBBS\JAYNA LEC SS\images\7304349_f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915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229600" cy="868362"/>
          </a:xfrm>
        </p:spPr>
        <p:txBody>
          <a:bodyPr/>
          <a:lstStyle/>
          <a:p>
            <a:r>
              <a:rPr lang="en-US" dirty="0" smtClean="0"/>
              <a:t>Taste Bud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8B4132"/>
                </a:solidFill>
                <a:ea typeface="ＭＳ Ｐゴシック" pitchFamily="34" charset="-128"/>
              </a:rPr>
              <a:t>Taste buds</a:t>
            </a:r>
            <a:r>
              <a:rPr lang="en-US" altLang="en-US" dirty="0">
                <a:solidFill>
                  <a:srgbClr val="8B4132"/>
                </a:solidFill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contain the receptors for taste which is present on the walls of papillae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Human tongue has 3,000–10,000  taste buds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Average life of a taste bud is  10 days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2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taste bud is composed of about 50 modified epithelial cells, some of which are supporting cells called </a:t>
            </a:r>
            <a:r>
              <a:rPr lang="en-US" b="1" i="1" dirty="0" err="1">
                <a:solidFill>
                  <a:srgbClr val="FF0000"/>
                </a:solidFill>
              </a:rPr>
              <a:t>sustentacular</a:t>
            </a:r>
            <a:r>
              <a:rPr lang="en-US" b="1" i="1" dirty="0">
                <a:solidFill>
                  <a:srgbClr val="FF0000"/>
                </a:solidFill>
              </a:rPr>
              <a:t> cells </a:t>
            </a:r>
            <a:r>
              <a:rPr lang="en-US" dirty="0"/>
              <a:t>and others of which are </a:t>
            </a:r>
            <a:r>
              <a:rPr lang="en-US" i="1" dirty="0"/>
              <a:t>taste cells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outer tips of the taste cells are arranged around a minute </a:t>
            </a:r>
            <a:r>
              <a:rPr lang="en-US" b="1" i="1" dirty="0">
                <a:solidFill>
                  <a:srgbClr val="FF0000"/>
                </a:solidFill>
              </a:rPr>
              <a:t>taste pore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tip of each taste cell, several </a:t>
            </a:r>
            <a:r>
              <a:rPr lang="en-US" b="1" i="1" dirty="0">
                <a:solidFill>
                  <a:srgbClr val="FF0000"/>
                </a:solidFill>
              </a:rPr>
              <a:t>microvilli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i="1" dirty="0">
                <a:solidFill>
                  <a:srgbClr val="FF0000"/>
                </a:solidFill>
              </a:rPr>
              <a:t>taste hairs</a:t>
            </a:r>
            <a:r>
              <a:rPr lang="en-US" dirty="0"/>
              <a:t>, protrude outward into the taste pore to approach the cavity of the mouth. These microvilli provide the receptor surface for taste.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200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Taste and Smell Sensation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5638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separate </a:t>
            </a:r>
            <a:r>
              <a:rPr lang="en-US" dirty="0" smtClean="0"/>
              <a:t>undesirable or lethal foods from </a:t>
            </a:r>
            <a:r>
              <a:rPr lang="en-US" dirty="0"/>
              <a:t>those that are </a:t>
            </a:r>
            <a:r>
              <a:rPr lang="en-US" dirty="0" smtClean="0"/>
              <a:t>pleasant to </a:t>
            </a:r>
            <a:r>
              <a:rPr lang="en-US" dirty="0"/>
              <a:t>eat and nutritious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They </a:t>
            </a:r>
            <a:r>
              <a:rPr lang="en-US" dirty="0" smtClean="0"/>
              <a:t> elicit physiological responses </a:t>
            </a:r>
            <a:r>
              <a:rPr lang="en-US" dirty="0"/>
              <a:t>that are </a:t>
            </a:r>
            <a:r>
              <a:rPr lang="en-US" dirty="0" smtClean="0"/>
              <a:t>involved  in </a:t>
            </a:r>
            <a:r>
              <a:rPr lang="en-US" dirty="0"/>
              <a:t>digestion and utilization of foods.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</a:t>
            </a:r>
            <a:r>
              <a:rPr lang="en-US" dirty="0"/>
              <a:t>animals to recognize the proximity of other </a:t>
            </a:r>
            <a:r>
              <a:rPr lang="en-US" dirty="0" smtClean="0"/>
              <a:t>animals or </a:t>
            </a:r>
            <a:r>
              <a:rPr lang="en-US" dirty="0"/>
              <a:t>even individuals among animals.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Finally</a:t>
            </a:r>
            <a:r>
              <a:rPr lang="en-US" dirty="0"/>
              <a:t>, both senses </a:t>
            </a:r>
            <a:r>
              <a:rPr lang="en-US" dirty="0" smtClean="0"/>
              <a:t>are  strongly </a:t>
            </a:r>
            <a:r>
              <a:rPr lang="en-US" dirty="0"/>
              <a:t>tied to primitive emotional and behavioral </a:t>
            </a:r>
            <a:r>
              <a:rPr lang="en-US" dirty="0" smtClean="0"/>
              <a:t>functions of </a:t>
            </a:r>
            <a:r>
              <a:rPr lang="en-US" dirty="0"/>
              <a:t>our nervous systems.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2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Physiology of Taste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dirty="0" smtClean="0"/>
              <a:t>Taste </a:t>
            </a:r>
            <a:r>
              <a:rPr lang="en-US" dirty="0"/>
              <a:t>producing substance first gets dissolved into the oral fluid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2. Then forms attachment with the receptor of </a:t>
            </a:r>
            <a:r>
              <a:rPr lang="en-US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gustatory </a:t>
            </a:r>
            <a:r>
              <a:rPr lang="en-US" dirty="0"/>
              <a:t>cells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3. This </a:t>
            </a:r>
            <a:r>
              <a:rPr lang="en-US" dirty="0"/>
              <a:t>attachment produces </a:t>
            </a:r>
            <a:r>
              <a:rPr lang="en-US" b="1" dirty="0" smtClean="0">
                <a:solidFill>
                  <a:srgbClr val="FF0000"/>
                </a:solidFill>
              </a:rPr>
              <a:t>Generator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/>
              <a:t>in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the </a:t>
            </a:r>
            <a:r>
              <a:rPr lang="en-US" dirty="0"/>
              <a:t>gustatory cells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 Action </a:t>
            </a:r>
            <a:r>
              <a:rPr lang="en-US" b="1" dirty="0">
                <a:solidFill>
                  <a:srgbClr val="FF0000"/>
                </a:solidFill>
              </a:rPr>
              <a:t>potential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developed in sensory nerves.</a:t>
            </a:r>
          </a:p>
        </p:txBody>
      </p:sp>
    </p:spTree>
    <p:extLst>
      <p:ext uri="{BB962C8B-B14F-4D97-AF65-F5344CB8AC3E}">
        <p14:creationId xmlns:p14="http://schemas.microsoft.com/office/powerpoint/2010/main" val="27123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8392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 of Stimulation of Taste Buds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Receptor Potential: </a:t>
            </a:r>
            <a:r>
              <a:rPr lang="en-US" dirty="0" smtClean="0"/>
              <a:t>The </a:t>
            </a:r>
            <a:r>
              <a:rPr lang="en-US" dirty="0"/>
              <a:t>membrane of the taste </a:t>
            </a:r>
            <a:r>
              <a:rPr lang="en-US" dirty="0" smtClean="0"/>
              <a:t>cell, like </a:t>
            </a:r>
            <a:r>
              <a:rPr lang="en-US" dirty="0"/>
              <a:t>that of most other sensory receptor cells, is </a:t>
            </a:r>
            <a:r>
              <a:rPr lang="en-US" dirty="0" smtClean="0"/>
              <a:t>negatively charged </a:t>
            </a:r>
            <a:r>
              <a:rPr lang="en-US" dirty="0"/>
              <a:t>on the inside with respect to the outside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mechanism by which taste sensation is produced is by binding of the taste chemical to a protein receptor molecule that lies on the outer surface of the taste receptor cell near to or protruding through a villus membrane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Application of a taste substance to the taste hairs </a:t>
            </a:r>
            <a:r>
              <a:rPr lang="en-US" dirty="0" smtClean="0"/>
              <a:t>causes partial </a:t>
            </a:r>
            <a:r>
              <a:rPr lang="en-US" dirty="0"/>
              <a:t>loss of this negative </a:t>
            </a:r>
            <a:r>
              <a:rPr lang="en-US" dirty="0" smtClean="0"/>
              <a:t>potential—that </a:t>
            </a:r>
            <a:r>
              <a:rPr lang="en-US" dirty="0"/>
              <a:t>is, the taste </a:t>
            </a:r>
            <a:r>
              <a:rPr lang="en-US" dirty="0" smtClean="0"/>
              <a:t>cell </a:t>
            </a:r>
            <a:r>
              <a:rPr lang="en-US" dirty="0"/>
              <a:t>becomes </a:t>
            </a:r>
            <a:r>
              <a:rPr lang="en-US" i="1" dirty="0"/>
              <a:t>depolarized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i="1" dirty="0"/>
              <a:t>change in electrical potential </a:t>
            </a:r>
            <a:r>
              <a:rPr lang="en-US" dirty="0"/>
              <a:t>in the </a:t>
            </a:r>
            <a:r>
              <a:rPr lang="en-US" dirty="0" smtClean="0"/>
              <a:t>taste cell </a:t>
            </a:r>
            <a:r>
              <a:rPr lang="en-US" dirty="0"/>
              <a:t>is called the </a:t>
            </a:r>
            <a:r>
              <a:rPr lang="en-US" i="1" dirty="0"/>
              <a:t>receptor potential </a:t>
            </a:r>
            <a:r>
              <a:rPr lang="en-US" dirty="0"/>
              <a:t>for taste.</a:t>
            </a:r>
          </a:p>
        </p:txBody>
      </p:sp>
    </p:spTree>
    <p:extLst>
      <p:ext uri="{BB962C8B-B14F-4D97-AF65-F5344CB8AC3E}">
        <p14:creationId xmlns:p14="http://schemas.microsoft.com/office/powerpoint/2010/main" val="24301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type of receptor protein in each taste villus determines the type of taste that will be perceived </a:t>
            </a:r>
            <a:r>
              <a:rPr lang="en-US" dirty="0" smtClean="0"/>
              <a:t>The receptors are of two major types of receptors: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Ligand-gated channels (</a:t>
            </a:r>
            <a:r>
              <a:rPr lang="en-US" b="1" dirty="0" err="1" smtClean="0">
                <a:solidFill>
                  <a:srgbClr val="FF0000"/>
                </a:solidFill>
              </a:rPr>
              <a:t>ionotropic</a:t>
            </a:r>
            <a:r>
              <a:rPr lang="en-US" b="1" dirty="0" smtClean="0">
                <a:solidFill>
                  <a:srgbClr val="FF0000"/>
                </a:solidFill>
              </a:rPr>
              <a:t> receptors)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. GPCRs (metabotropic receptors).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Salt and sour tastes are triggered by activation of </a:t>
            </a:r>
            <a:r>
              <a:rPr lang="en-US" dirty="0" err="1"/>
              <a:t>ionotropic</a:t>
            </a:r>
            <a:r>
              <a:rPr lang="en-US" dirty="0"/>
              <a:t> receptors;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</a:t>
            </a:r>
            <a:r>
              <a:rPr lang="en-US" dirty="0"/>
              <a:t>, bitter, and umami tastes are triggered by activation of metabotropic receptors.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accent6"/>
                </a:solidFill>
              </a:rPr>
              <a:t>Ligand-gated </a:t>
            </a:r>
            <a:r>
              <a:rPr lang="en-US" b="1" dirty="0">
                <a:solidFill>
                  <a:schemeClr val="accent6"/>
                </a:solidFill>
              </a:rPr>
              <a:t>channels </a:t>
            </a:r>
            <a:r>
              <a:rPr lang="en-US" b="1" dirty="0" smtClean="0">
                <a:solidFill>
                  <a:schemeClr val="accent6"/>
                </a:solidFill>
              </a:rPr>
              <a:t>(inotropic receptors)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/>
              <a:t>opens ion channels, which allows </a:t>
            </a:r>
            <a:r>
              <a:rPr lang="en-US" dirty="0" smtClean="0"/>
              <a:t>positively charged </a:t>
            </a:r>
            <a:r>
              <a:rPr lang="en-US" dirty="0"/>
              <a:t>sodium ions or hydrogen ions to enter and </a:t>
            </a:r>
            <a:r>
              <a:rPr lang="en-US" dirty="0" smtClean="0"/>
              <a:t>depolarize the </a:t>
            </a:r>
            <a:r>
              <a:rPr lang="en-US" dirty="0"/>
              <a:t>normal negativity of the cell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chemeClr val="accent6"/>
                </a:solidFill>
              </a:rPr>
              <a:t>GPCRs (metabotropic </a:t>
            </a:r>
            <a:r>
              <a:rPr lang="en-US" b="1" dirty="0" smtClean="0">
                <a:solidFill>
                  <a:schemeClr val="accent6"/>
                </a:solidFill>
              </a:rPr>
              <a:t>receptors):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portions of the receptor protein molecules that protrude through the apical  membranes activate </a:t>
            </a:r>
            <a:r>
              <a:rPr lang="en-US" i="1" dirty="0"/>
              <a:t>second-messenger transmitter substances </a:t>
            </a:r>
            <a:r>
              <a:rPr lang="en-US" dirty="0"/>
              <a:t>inside the taste cells, and these second messengers cause intracellular chemical changes that elicit the taste signals.</a:t>
            </a:r>
          </a:p>
        </p:txBody>
      </p:sp>
    </p:spTree>
    <p:extLst>
      <p:ext uri="{BB962C8B-B14F-4D97-AF65-F5344CB8AC3E}">
        <p14:creationId xmlns:p14="http://schemas.microsoft.com/office/powerpoint/2010/main" val="435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Gustatory 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SBKS LECTURE\MBBS\JAYNA LEC SS\images\F44B752C-CE19-4E34-9FEF-94887758DF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7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SBKS LECTURE\MBBS\JAYNA LEC SS\images\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SBKS LECTURE\MBBS\JAYNA LEC SS\images\F4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8"/>
          <a:stretch/>
        </p:blipFill>
        <p:spPr bwMode="auto">
          <a:xfrm>
            <a:off x="381000" y="3048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093200" cy="1143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Sour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09718" y="1271574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 extracellular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H+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138610" y="1771640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09718" y="2271706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 Na+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&amp; K+ permeability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138610" y="2771772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09718" y="3343276"/>
            <a:ext cx="5429288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Depolarization of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taste receptor cells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138610" y="3771904"/>
            <a:ext cx="484632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24032" y="4343408"/>
            <a:ext cx="492922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Neurotransmitter secretion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138610" y="4772036"/>
            <a:ext cx="484632" cy="64294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81156" y="5414978"/>
            <a:ext cx="542928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Stimulation of afferent nerve fibers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47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093200" cy="1143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salt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85918" y="1500174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 extracellular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Na+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214810" y="2000240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85918" y="2500306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 Na+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permeability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214810" y="3000372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85918" y="3571876"/>
            <a:ext cx="5429288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Depolarization of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taste receptor cells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214810" y="4000504"/>
            <a:ext cx="484632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00232" y="4572008"/>
            <a:ext cx="492922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Neurotransmitter secretion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214810" y="5000636"/>
            <a:ext cx="484632" cy="64294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57356" y="5643578"/>
            <a:ext cx="542928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Stimulation of afferent nerve fibers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1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093200" cy="1143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Bitter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85918" y="1500174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Activation of receptors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214810" y="2000240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85918" y="2500306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Dissociation of G-protein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214810" y="3000372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85918" y="3571876"/>
            <a:ext cx="5429288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Activation of </a:t>
            </a:r>
            <a:r>
              <a:rPr lang="en-US" sz="2400" dirty="0" err="1" smtClean="0">
                <a:latin typeface="+mj-lt"/>
              </a:rPr>
              <a:t>phospholipase</a:t>
            </a:r>
            <a:r>
              <a:rPr lang="en-US" sz="2400" dirty="0" smtClean="0">
                <a:latin typeface="+mj-lt"/>
              </a:rPr>
              <a:t> C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214810" y="4000504"/>
            <a:ext cx="484632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00232" y="4572008"/>
            <a:ext cx="492922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Increase IP3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214810" y="5000636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57356" y="5500702"/>
            <a:ext cx="5429288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Ca2+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5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09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taste </a:t>
            </a:r>
            <a:endParaRPr lang="e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r\Downloads\special; sence\eeb42f859d30bd5d29705497d0875c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3340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72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093200" cy="1143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Sweet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85918" y="1500174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Activation of receptors</a:t>
            </a:r>
            <a:endParaRPr kumimoji="0" lang="en-I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214810" y="2000240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85918" y="2500306"/>
            <a:ext cx="535785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Dissociation of G-protein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214810" y="3000372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85918" y="3571876"/>
            <a:ext cx="5429288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Activation of </a:t>
            </a:r>
            <a:r>
              <a:rPr lang="en-US" sz="2400" dirty="0" err="1" smtClean="0">
                <a:latin typeface="+mj-lt"/>
              </a:rPr>
              <a:t>adenylyl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cyclase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214810" y="4000504"/>
            <a:ext cx="484632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00232" y="4572008"/>
            <a:ext cx="4929222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Increase cyclic AMP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214810" y="5000636"/>
            <a:ext cx="484632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57356" y="5500702"/>
            <a:ext cx="542928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</a:rPr>
              <a:t>Depolarization &amp; neurotransmitter secretion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8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/>
              <a:t>TASTE PATHWAY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. Sensory fibers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anterior </a:t>
            </a:r>
            <a:r>
              <a:rPr lang="en-US" b="1" dirty="0" smtClean="0">
                <a:solidFill>
                  <a:srgbClr val="FF0000"/>
                </a:solidFill>
              </a:rPr>
              <a:t>2/3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of tongue run in Lingual </a:t>
            </a:r>
            <a:r>
              <a:rPr lang="en-US" dirty="0" smtClean="0"/>
              <a:t>nerve which continued as chorda tympani nerve; </a:t>
            </a:r>
            <a:r>
              <a:rPr lang="en-US" dirty="0"/>
              <a:t>Branch of VII nerve.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Fibres</a:t>
            </a:r>
            <a:r>
              <a:rPr lang="en-US" dirty="0"/>
              <a:t> from </a:t>
            </a:r>
            <a:r>
              <a:rPr lang="en-US" b="1" dirty="0">
                <a:solidFill>
                  <a:srgbClr val="FF0000"/>
                </a:solidFill>
              </a:rPr>
              <a:t>posterior 1/3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of tongue run in IX nerve.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From </a:t>
            </a:r>
            <a:r>
              <a:rPr lang="en-US" b="1" dirty="0">
                <a:solidFill>
                  <a:srgbClr val="FF0000"/>
                </a:solidFill>
              </a:rPr>
              <a:t>epiglottis &amp; Palate </a:t>
            </a:r>
            <a:r>
              <a:rPr lang="en-US" dirty="0"/>
              <a:t>run in X nerve.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All these </a:t>
            </a:r>
            <a:r>
              <a:rPr lang="en-US" sz="3600" dirty="0" err="1"/>
              <a:t>fibres</a:t>
            </a:r>
            <a:r>
              <a:rPr lang="en-US" sz="3600" dirty="0"/>
              <a:t> end in the </a:t>
            </a:r>
            <a:r>
              <a:rPr lang="en-US" sz="3600" b="1" dirty="0">
                <a:solidFill>
                  <a:srgbClr val="FF0000"/>
                </a:solidFill>
              </a:rPr>
              <a:t>NTS</a:t>
            </a:r>
            <a:r>
              <a:rPr lang="en-US" sz="3600" dirty="0">
                <a:solidFill>
                  <a:srgbClr val="FF00FF"/>
                </a:solidFill>
              </a:rPr>
              <a:t> </a:t>
            </a:r>
            <a:r>
              <a:rPr lang="en-US" sz="3600" dirty="0"/>
              <a:t>{nucleus </a:t>
            </a:r>
            <a:r>
              <a:rPr lang="en-US" sz="3600" dirty="0" err="1"/>
              <a:t>tractus</a:t>
            </a:r>
            <a:r>
              <a:rPr lang="en-US" sz="3600" dirty="0"/>
              <a:t>  </a:t>
            </a:r>
            <a:r>
              <a:rPr lang="en-US" sz="3600" dirty="0" err="1"/>
              <a:t>solitarius</a:t>
            </a:r>
            <a:r>
              <a:rPr lang="en-US" sz="3600" dirty="0"/>
              <a:t>}in the medulla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2nd order neuron  arise from here &amp; reach the </a:t>
            </a:r>
            <a:r>
              <a:rPr lang="en-US" sz="3600" b="1" dirty="0">
                <a:solidFill>
                  <a:srgbClr val="FF0000"/>
                </a:solidFill>
              </a:rPr>
              <a:t>thalamus</a:t>
            </a:r>
            <a:r>
              <a:rPr lang="en-US" sz="3600" dirty="0">
                <a:solidFill>
                  <a:srgbClr val="FF00FF"/>
                </a:solidFill>
              </a:rPr>
              <a:t> </a:t>
            </a:r>
            <a:r>
              <a:rPr lang="en-US" sz="3600" dirty="0"/>
              <a:t>via medial </a:t>
            </a:r>
            <a:r>
              <a:rPr lang="en-US" sz="3600" dirty="0" err="1"/>
              <a:t>leminiscus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From thalamus 3</a:t>
            </a:r>
            <a:r>
              <a:rPr lang="en-US" sz="3600" baseline="30000" dirty="0"/>
              <a:t>rd</a:t>
            </a:r>
            <a:r>
              <a:rPr lang="en-US" sz="3600" dirty="0"/>
              <a:t> order neuron arise &amp; end in the sensory </a:t>
            </a:r>
            <a:r>
              <a:rPr lang="en-US" sz="3600" dirty="0" smtClean="0"/>
              <a:t>cortex </a:t>
            </a:r>
            <a:r>
              <a:rPr lang="en-US" sz="3600" b="1" dirty="0" smtClean="0">
                <a:solidFill>
                  <a:srgbClr val="FF0000"/>
                </a:solidFill>
              </a:rPr>
              <a:t>in post central </a:t>
            </a:r>
            <a:r>
              <a:rPr lang="en-US" sz="3600" b="1" dirty="0" err="1" smtClean="0">
                <a:solidFill>
                  <a:srgbClr val="FF0000"/>
                </a:solidFill>
              </a:rPr>
              <a:t>gyrus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62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11"/>
          <a:stretch/>
        </p:blipFill>
        <p:spPr bwMode="auto">
          <a:xfrm>
            <a:off x="609600" y="152400"/>
            <a:ext cx="7848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8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gust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1"/>
            <a:ext cx="8229600" cy="27504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Factors </a:t>
            </a:r>
            <a:r>
              <a:rPr lang="en-US" dirty="0" smtClean="0">
                <a:solidFill>
                  <a:schemeClr val="tx2"/>
                </a:solidFill>
              </a:rPr>
              <a:t> affecting  taste  sensation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48700" cy="6553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sz="2800" b="1" u="sng" dirty="0" smtClean="0">
                <a:solidFill>
                  <a:srgbClr val="FF3399"/>
                </a:solidFill>
              </a:rPr>
              <a:t>Area of stimulation-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400" dirty="0" smtClean="0"/>
              <a:t>Threshold for taste decreases as area of application of stimulus increases.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3399"/>
                </a:solidFill>
              </a:rPr>
              <a:t>2) </a:t>
            </a:r>
            <a:r>
              <a:rPr lang="en-US" sz="2800" b="1" u="sng" dirty="0" smtClean="0">
                <a:solidFill>
                  <a:srgbClr val="FF3399"/>
                </a:solidFill>
              </a:rPr>
              <a:t>Temperature of substance-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Maximum sensitivity to taste is obtained at 30-40 degree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3399"/>
                </a:solidFill>
              </a:rPr>
              <a:t>3)</a:t>
            </a:r>
            <a:r>
              <a:rPr lang="en-US" sz="2800" b="1" u="sng" dirty="0" smtClean="0">
                <a:solidFill>
                  <a:srgbClr val="FF3399"/>
                </a:solidFill>
              </a:rPr>
              <a:t> Olfaction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  <a:r>
              <a:rPr lang="en-US" sz="2800" dirty="0" smtClean="0"/>
              <a:t>–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As it affects flavor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FF3399"/>
                </a:solidFill>
              </a:rPr>
              <a:t>4) Individual variation-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400" dirty="0" smtClean="0"/>
              <a:t>Decrease in taste sensitivity in older people due to atrophy of taste buds.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3399"/>
                </a:solidFill>
              </a:rPr>
              <a:t>5</a:t>
            </a:r>
            <a:r>
              <a:rPr lang="en-US" sz="2800" b="1" dirty="0">
                <a:solidFill>
                  <a:srgbClr val="FF3399"/>
                </a:solidFill>
              </a:rPr>
              <a:t>)</a:t>
            </a:r>
            <a:r>
              <a:rPr lang="en-US" sz="2800" b="1" u="sng" dirty="0">
                <a:solidFill>
                  <a:srgbClr val="FF3399"/>
                </a:solidFill>
              </a:rPr>
              <a:t> Sex-</a:t>
            </a:r>
            <a:r>
              <a:rPr lang="en-US" sz="2800" b="1" dirty="0">
                <a:solidFill>
                  <a:srgbClr val="FF3399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women are more sensitive to sweet and salt and less sensitive to sour than men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3399"/>
                </a:solidFill>
              </a:rPr>
              <a:t>6) </a:t>
            </a:r>
            <a:r>
              <a:rPr lang="en-US" sz="2800" b="1" u="sng" dirty="0">
                <a:solidFill>
                  <a:srgbClr val="FF3399"/>
                </a:solidFill>
              </a:rPr>
              <a:t>Affective nature of taste-</a:t>
            </a:r>
            <a:r>
              <a:rPr lang="en-US" sz="2800" b="1" dirty="0">
                <a:solidFill>
                  <a:srgbClr val="FF3399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400" dirty="0"/>
              <a:t>Pleasantness and unpleasantness are called affective attributes of a sensation. These make an individual select or reject food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Example: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400" dirty="0"/>
              <a:t>Sweet is unpleasant at very low </a:t>
            </a:r>
            <a:r>
              <a:rPr lang="en-US" sz="2400" dirty="0" err="1"/>
              <a:t>conc</a:t>
            </a:r>
            <a:r>
              <a:rPr lang="en-US" sz="2400" dirty="0"/>
              <a:t> but very pleasant at high </a:t>
            </a:r>
            <a:r>
              <a:rPr lang="en-US" sz="2400" dirty="0" err="1"/>
              <a:t>conc</a:t>
            </a:r>
            <a:r>
              <a:rPr lang="en-US" sz="2400" dirty="0"/>
              <a:t> and sour and bitter are pleasant at low </a:t>
            </a:r>
            <a:r>
              <a:rPr lang="en-US" sz="2400" dirty="0" err="1"/>
              <a:t>conc</a:t>
            </a:r>
            <a:r>
              <a:rPr lang="en-US" sz="2400" dirty="0"/>
              <a:t> but very unpleasant at high conc.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buNone/>
            </a:pPr>
            <a:endParaRPr lang="en-IN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650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726"/>
            <a:ext cx="8610600" cy="65198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7</a:t>
            </a:r>
            <a:r>
              <a:rPr lang="en-US" sz="2800" b="1" dirty="0" smtClean="0">
                <a:solidFill>
                  <a:srgbClr val="FF3399"/>
                </a:solidFill>
              </a:rPr>
              <a:t>) </a:t>
            </a:r>
            <a:r>
              <a:rPr lang="en-US" sz="2800" b="1" u="sng" dirty="0" smtClean="0">
                <a:solidFill>
                  <a:srgbClr val="FF3399"/>
                </a:solidFill>
              </a:rPr>
              <a:t>Taste preference and control of diet-</a:t>
            </a:r>
            <a:r>
              <a:rPr lang="en-US" sz="2800" dirty="0" smtClean="0"/>
              <a:t>. </a:t>
            </a: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en-US" sz="2800" b="1" dirty="0" err="1" smtClean="0">
                <a:solidFill>
                  <a:srgbClr val="7030A0"/>
                </a:solidFill>
              </a:rPr>
              <a:t>Adrenalectomized</a:t>
            </a:r>
            <a:r>
              <a:rPr lang="en-US" sz="2800" b="1" dirty="0" smtClean="0">
                <a:solidFill>
                  <a:srgbClr val="7030A0"/>
                </a:solidFill>
              </a:rPr>
              <a:t> animals: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As salt and water content is lost so more preference to salt water than to pure water.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b) DM: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An animal given injections of </a:t>
            </a:r>
            <a:r>
              <a:rPr lang="en-US" sz="2400" b="1" dirty="0" smtClean="0"/>
              <a:t>excessive amounts of insulin develops a depleted</a:t>
            </a:r>
            <a:r>
              <a:rPr lang="en-US" sz="2400" dirty="0" smtClean="0"/>
              <a:t> </a:t>
            </a:r>
            <a:r>
              <a:rPr lang="en-US" sz="2400" b="1" dirty="0" smtClean="0"/>
              <a:t>blood sugar,</a:t>
            </a:r>
            <a:r>
              <a:rPr lang="en-US" sz="2400" dirty="0" smtClean="0"/>
              <a:t> and the animal automatically chooses the </a:t>
            </a:r>
            <a:r>
              <a:rPr lang="en-US" sz="2400" b="1" dirty="0" smtClean="0"/>
              <a:t>sweetest food</a:t>
            </a:r>
            <a:r>
              <a:rPr lang="en-US" sz="2400" dirty="0" smtClean="0"/>
              <a:t> from among many samples.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c) </a:t>
            </a:r>
            <a:r>
              <a:rPr lang="en-US" sz="2800" b="1" dirty="0" smtClean="0">
                <a:solidFill>
                  <a:srgbClr val="7030A0"/>
                </a:solidFill>
              </a:rPr>
              <a:t>Calcium depleted </a:t>
            </a:r>
            <a:r>
              <a:rPr lang="en-US" sz="2800" b="1" dirty="0" err="1" smtClean="0">
                <a:solidFill>
                  <a:srgbClr val="7030A0"/>
                </a:solidFill>
              </a:rPr>
              <a:t>parathyroidectomized</a:t>
            </a:r>
            <a:r>
              <a:rPr lang="en-US" sz="2800" b="1" dirty="0" smtClean="0">
                <a:solidFill>
                  <a:srgbClr val="7030A0"/>
                </a:solidFill>
              </a:rPr>
              <a:t> animals: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Automatically choose drinking water with a high concentration of </a:t>
            </a:r>
            <a:r>
              <a:rPr lang="en-US" sz="2400" b="1" dirty="0" smtClean="0"/>
              <a:t>calcium chloride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r>
              <a:rPr lang="en-US" sz="2400" b="1" dirty="0">
                <a:solidFill>
                  <a:srgbClr val="FF3399"/>
                </a:solidFill>
              </a:rPr>
              <a:t>8)</a:t>
            </a:r>
            <a:r>
              <a:rPr lang="en-US" sz="2400" b="1" u="sng" dirty="0">
                <a:solidFill>
                  <a:srgbClr val="FF3399"/>
                </a:solidFill>
              </a:rPr>
              <a:t> Adaptation</a:t>
            </a:r>
            <a:r>
              <a:rPr lang="en-US" sz="2400" dirty="0"/>
              <a:t>-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Taste buds adapt quickly to a particular taste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FF3399"/>
                </a:solidFill>
              </a:rPr>
              <a:t>9) </a:t>
            </a:r>
            <a:r>
              <a:rPr lang="en-US" sz="2400" b="1" u="sng" dirty="0">
                <a:solidFill>
                  <a:srgbClr val="FF3399"/>
                </a:solidFill>
              </a:rPr>
              <a:t>Interaction between taste producing substances affect taste sensation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</a:rPr>
              <a:t>Example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Very sour lemon juice tastes good when mixed with sugar</a:t>
            </a:r>
            <a:endParaRPr lang="en-IN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144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APPLIED  PHYSIOLOGY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Ageusia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:loss of taste sensation </a:t>
            </a:r>
          </a:p>
          <a:p>
            <a:r>
              <a:rPr lang="en-US" dirty="0" smtClean="0"/>
              <a:t>Temporary loss due to drugs captopril &amp; </a:t>
            </a:r>
            <a:r>
              <a:rPr lang="en-US" dirty="0" err="1" smtClean="0"/>
              <a:t>pencillamine</a:t>
            </a:r>
            <a:r>
              <a:rPr lang="en-US" dirty="0" smtClean="0"/>
              <a:t>, </a:t>
            </a:r>
            <a:r>
              <a:rPr lang="en-US" dirty="0" err="1" smtClean="0"/>
              <a:t>vit</a:t>
            </a:r>
            <a:r>
              <a:rPr lang="en-US" dirty="0" smtClean="0"/>
              <a:t> B12 or zinc </a:t>
            </a:r>
            <a:r>
              <a:rPr lang="en-US" dirty="0" err="1" smtClean="0"/>
              <a:t>defeciency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Damage to lingual or 9 CN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b="1" dirty="0" err="1">
                <a:solidFill>
                  <a:srgbClr val="FF0000"/>
                </a:solidFill>
              </a:rPr>
              <a:t>H</a:t>
            </a:r>
            <a:r>
              <a:rPr lang="en-US" b="1" dirty="0" err="1" smtClean="0">
                <a:solidFill>
                  <a:srgbClr val="FF0000"/>
                </a:solidFill>
              </a:rPr>
              <a:t>ypogeusia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: decreased sensation due to ageing and tobacco abuse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3) </a:t>
            </a:r>
            <a:r>
              <a:rPr lang="en-US" b="1" dirty="0" err="1" smtClean="0">
                <a:solidFill>
                  <a:srgbClr val="FF0000"/>
                </a:solidFill>
              </a:rPr>
              <a:t>Dysgeusia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</a:rPr>
              <a:t>Parageusia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Unpleasant and disturbance  in taste perception of metallic, rancid taste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4) </a:t>
            </a:r>
            <a:r>
              <a:rPr lang="en-US" b="1" u="sng" dirty="0" smtClean="0">
                <a:solidFill>
                  <a:srgbClr val="FF0000"/>
                </a:solidFill>
              </a:rPr>
              <a:t>Familial </a:t>
            </a:r>
            <a:r>
              <a:rPr lang="en-US" b="1" u="sng" dirty="0" err="1" smtClean="0">
                <a:solidFill>
                  <a:srgbClr val="FF0000"/>
                </a:solidFill>
              </a:rPr>
              <a:t>dysautonomia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Inability to recognize by taste even saturated solutions of reference taste producing substances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Postural hypotension, absence of </a:t>
            </a:r>
            <a:r>
              <a:rPr lang="en-US" sz="2400" dirty="0" err="1" smtClean="0"/>
              <a:t>lacrimation</a:t>
            </a:r>
            <a:r>
              <a:rPr lang="en-US" sz="2400" dirty="0" smtClean="0"/>
              <a:t>, </a:t>
            </a:r>
            <a:r>
              <a:rPr lang="en-US" sz="2400" dirty="0" err="1" smtClean="0"/>
              <a:t>hyporeflexia</a:t>
            </a:r>
            <a:r>
              <a:rPr lang="en-US" sz="2400" dirty="0" smtClean="0"/>
              <a:t>, insensitivity to temp. &amp; noxious stimulation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5) </a:t>
            </a:r>
            <a:r>
              <a:rPr lang="en-US" b="1" u="sng" dirty="0" smtClean="0">
                <a:solidFill>
                  <a:srgbClr val="FF0000"/>
                </a:solidFill>
              </a:rPr>
              <a:t>Selective taste blindness-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Marked rise in threshold to bitter taste of </a:t>
            </a:r>
            <a:r>
              <a:rPr lang="en-US" sz="2400" dirty="0" err="1" smtClean="0"/>
              <a:t>phenythiourea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No taste blindness to other bitter taste substances or sweet, salt or sour substances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31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Taste is mainly a function of the </a:t>
            </a:r>
            <a:r>
              <a:rPr lang="en-US" b="1" i="1" dirty="0">
                <a:solidFill>
                  <a:srgbClr val="FF0000"/>
                </a:solidFill>
              </a:rPr>
              <a:t>taste buds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in the </a:t>
            </a:r>
            <a:r>
              <a:rPr lang="en-US" dirty="0" smtClean="0"/>
              <a:t>mouth.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addition</a:t>
            </a:r>
            <a:r>
              <a:rPr lang="en-US" dirty="0" smtClean="0"/>
              <a:t>, the </a:t>
            </a:r>
            <a:r>
              <a:rPr lang="en-US" dirty="0"/>
              <a:t>texture of food, as detected by tactual senses of </a:t>
            </a:r>
            <a:r>
              <a:rPr lang="en-US" dirty="0" smtClean="0"/>
              <a:t>the mouth</a:t>
            </a:r>
            <a:r>
              <a:rPr lang="en-US" dirty="0"/>
              <a:t>, and the presence of substances in the food </a:t>
            </a:r>
            <a:r>
              <a:rPr lang="en-US" dirty="0" smtClean="0"/>
              <a:t>that stimulate </a:t>
            </a:r>
            <a:r>
              <a:rPr lang="en-US" dirty="0"/>
              <a:t>pain endings, such as pepper, greatly alter </a:t>
            </a:r>
            <a:r>
              <a:rPr lang="en-US" dirty="0" smtClean="0"/>
              <a:t>the taste </a:t>
            </a:r>
            <a:r>
              <a:rPr lang="en-US" dirty="0"/>
              <a:t>experience. 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Flavor</a:t>
            </a:r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/>
              <a:t>Complex </a:t>
            </a:r>
            <a:r>
              <a:rPr lang="en-US" b="1" i="1" dirty="0"/>
              <a:t>sensation comprising taste, </a:t>
            </a:r>
            <a:r>
              <a:rPr lang="en-US" b="1" i="1" dirty="0" smtClean="0"/>
              <a:t>odor, </a:t>
            </a:r>
            <a:r>
              <a:rPr lang="en-US" b="1" i="1" dirty="0"/>
              <a:t>roughness or smoothness, hotness or coldness, pungent or blandness.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dirty="0" smtClean="0"/>
              <a:t>Taste buds are present in all of the following papillae </a:t>
            </a:r>
            <a:r>
              <a:rPr lang="en-US" b="1" i="1" dirty="0" smtClean="0"/>
              <a:t>except</a:t>
            </a:r>
            <a:r>
              <a:rPr lang="en-US" b="1" dirty="0" smtClean="0"/>
              <a:t>:</a:t>
            </a:r>
          </a:p>
          <a:p>
            <a:pPr marL="514350" indent="-514350">
              <a:buAutoNum type="arabicParenR"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Fungiform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Circumvillate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Vallate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Filiform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2) </a:t>
            </a:r>
            <a:r>
              <a:rPr lang="en-US" b="1" dirty="0" smtClean="0"/>
              <a:t>Which one of the following structure is not related with taste pathway 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 Glossopharyngeal</a:t>
            </a:r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Vagus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 Hypoglossal</a:t>
            </a:r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Postcentral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</a:t>
            </a:r>
            <a:r>
              <a:rPr lang="en-US" b="1" dirty="0" smtClean="0"/>
              <a:t> Which of the following is not a primary taste sensation??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Pungent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Sweet</a:t>
            </a:r>
          </a:p>
          <a:p>
            <a:pPr marL="514350" indent="-514350">
              <a:buAutoNum type="alphaUcPeriod"/>
            </a:pPr>
            <a:r>
              <a:rPr lang="en-US" dirty="0" smtClean="0"/>
              <a:t>Salty</a:t>
            </a:r>
          </a:p>
          <a:p>
            <a:pPr marL="514350" indent="-514350">
              <a:buAutoNum type="alphaUcPeriod"/>
            </a:pPr>
            <a:r>
              <a:rPr lang="en-US" dirty="0" smtClean="0"/>
              <a:t>Sour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4) The absence of sense of taste is known as: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) Anosmia</a:t>
            </a:r>
          </a:p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Hypogeusia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Ageusia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Dysgeusia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5) Not a true match of taste with the substance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lphaUcParenR"/>
            </a:pPr>
            <a:r>
              <a:rPr lang="en-US" dirty="0" smtClean="0"/>
              <a:t>Sour: Hydrochloric acid</a:t>
            </a:r>
          </a:p>
          <a:p>
            <a:pPr marL="514350" indent="-514350">
              <a:buAutoNum type="alphaUcParenR"/>
            </a:pPr>
            <a:r>
              <a:rPr lang="en-US" dirty="0" smtClean="0"/>
              <a:t>Salty: Sodium chloride</a:t>
            </a:r>
          </a:p>
          <a:p>
            <a:pPr marL="514350" indent="-514350">
              <a:buAutoNum type="alphaUcParenR"/>
            </a:pPr>
            <a:r>
              <a:rPr lang="en-US" dirty="0" smtClean="0"/>
              <a:t>Bitter: Nicotine</a:t>
            </a:r>
          </a:p>
          <a:p>
            <a:pPr marL="514350" indent="-514350">
              <a:buAutoNum type="alphaUcParenR"/>
            </a:pPr>
            <a:r>
              <a:rPr lang="en-US" dirty="0" smtClean="0"/>
              <a:t>Sweet: Strychnine</a:t>
            </a:r>
          </a:p>
        </p:txBody>
      </p:sp>
    </p:spTree>
    <p:extLst>
      <p:ext uri="{BB962C8B-B14F-4D97-AF65-F5344CB8AC3E}">
        <p14:creationId xmlns:p14="http://schemas.microsoft.com/office/powerpoint/2010/main" val="40735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09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olfaction </a:t>
            </a:r>
            <a:endParaRPr lang="en-I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ad-smell-stinks-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8715436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5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Olfaction 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nap ITC" pitchFamily="82" charset="0"/>
              </a:rPr>
              <a:t>Macrosomatic</a:t>
            </a:r>
            <a:r>
              <a:rPr lang="en-US" sz="3600" dirty="0" smtClean="0">
                <a:solidFill>
                  <a:srgbClr val="FF0000"/>
                </a:solidFill>
                <a:latin typeface="Snap ITC" pitchFamily="82" charset="0"/>
              </a:rPr>
              <a:t> </a:t>
            </a:r>
            <a:endParaRPr lang="en-IN" sz="36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7" name="Content Placeholder 6" descr="boxer-dog-smells-flowers-funn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4040188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nap ITC" pitchFamily="82" charset="0"/>
              </a:rPr>
              <a:t>Microsomatic</a:t>
            </a:r>
            <a:r>
              <a:rPr lang="en-US" sz="3600" dirty="0" smtClean="0">
                <a:solidFill>
                  <a:srgbClr val="FF0000"/>
                </a:solidFill>
                <a:latin typeface="Snap ITC" pitchFamily="82" charset="0"/>
              </a:rPr>
              <a:t> </a:t>
            </a:r>
            <a:endParaRPr lang="en-IN" sz="3600" dirty="0">
              <a:solidFill>
                <a:srgbClr val="FF0000"/>
              </a:solidFill>
              <a:latin typeface="Snap ITC" pitchFamily="82" charset="0"/>
            </a:endParaRPr>
          </a:p>
        </p:txBody>
      </p:sp>
      <p:pic>
        <p:nvPicPr>
          <p:cNvPr id="8" name="Content Placeholder 7" descr="f7015920143f73680fbe92e1200298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357430"/>
            <a:ext cx="4071966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90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charset="0"/>
              </a:rPr>
              <a:t>Functions of Smell</a:t>
            </a:r>
            <a:br>
              <a:rPr lang="en-US" dirty="0">
                <a:cs typeface="Arial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52578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FF0066"/>
              </a:buClr>
              <a:buSzPct val="180000"/>
              <a:buNone/>
            </a:pPr>
            <a:r>
              <a:rPr lang="en-US" dirty="0">
                <a:cs typeface="Arial" charset="0"/>
              </a:rPr>
              <a:t> Least understood of all senses and poorly developed in humans.</a:t>
            </a:r>
          </a:p>
          <a:p>
            <a:pPr>
              <a:buClr>
                <a:srgbClr val="FF0066"/>
              </a:buClr>
              <a:buSzPct val="180000"/>
            </a:pPr>
            <a:endParaRPr lang="en-US" dirty="0">
              <a:cs typeface="Arial" charset="0"/>
            </a:endParaRP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 smtClean="0">
                <a:cs typeface="Arial" charset="0"/>
              </a:rPr>
              <a:t>Gatekeepers </a:t>
            </a:r>
            <a:r>
              <a:rPr lang="en-US" dirty="0">
                <a:cs typeface="Arial" charset="0"/>
              </a:rPr>
              <a:t>(good in, bad reject)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Orient in </a:t>
            </a:r>
            <a:r>
              <a:rPr lang="en-US" dirty="0" smtClean="0">
                <a:cs typeface="Arial" charset="0"/>
              </a:rPr>
              <a:t>space</a:t>
            </a:r>
            <a:endParaRPr lang="en-US" dirty="0">
              <a:cs typeface="Arial" charset="0"/>
            </a:endParaRP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Guide to find other animals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Guide to find food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Sex</a:t>
            </a:r>
            <a:endParaRPr lang="en-US" dirty="0">
              <a:cs typeface="Arial" charset="0"/>
            </a:endParaRP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Humans, perfumes indicate still important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Detect spoiled food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Fire</a:t>
            </a:r>
          </a:p>
          <a:p>
            <a:pPr>
              <a:buClr>
                <a:srgbClr val="0000CC"/>
              </a:buClr>
              <a:buSzPct val="180000"/>
              <a:buFontTx/>
              <a:buChar char="•"/>
            </a:pPr>
            <a:r>
              <a:rPr lang="en-US" dirty="0">
                <a:cs typeface="Arial" charset="0"/>
              </a:rPr>
              <a:t> Anosmia</a:t>
            </a:r>
          </a:p>
          <a:p>
            <a:pPr>
              <a:buClr>
                <a:srgbClr val="0000CC"/>
              </a:buClr>
              <a:buSzPct val="180000"/>
            </a:pPr>
            <a:endParaRPr lang="en-US" dirty="0">
              <a:cs typeface="Arial" charset="0"/>
            </a:endParaRPr>
          </a:p>
          <a:p>
            <a:pPr marL="0" indent="0">
              <a:buNone/>
            </a:pPr>
            <a:endParaRPr lang="en-US" dirty="0">
              <a:solidFill>
                <a:srgbClr val="CCFF66"/>
              </a:solidFill>
              <a:cs typeface="Arial" charset="0"/>
            </a:endParaRPr>
          </a:p>
        </p:txBody>
      </p:sp>
      <p:pic>
        <p:nvPicPr>
          <p:cNvPr id="9" name="Picture 7" descr="http://chadhyams.files.wordpress.com/2012/04/kidsmelling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357563"/>
            <a:ext cx="3271838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chris.pirillo.com/wp-content/uploads/2010/07/Sm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795338"/>
            <a:ext cx="32718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Contents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1) Olfactory receptors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2) Olfactory transduction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3) Olfactory Pathway 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3) Applied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437"/>
            <a:ext cx="86868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Olfactory receptors situated in </a:t>
            </a:r>
            <a:r>
              <a:rPr lang="en-US" b="1" i="1" dirty="0" smtClean="0">
                <a:solidFill>
                  <a:srgbClr val="FF0000"/>
                </a:solidFill>
              </a:rPr>
              <a:t>olfactory mucus membrane</a:t>
            </a:r>
            <a:r>
              <a:rPr lang="en-US" dirty="0" smtClean="0"/>
              <a:t> that lines upper part of nostril.</a:t>
            </a:r>
            <a:r>
              <a:rPr lang="en-US" dirty="0">
                <a:cs typeface="Arial" charset="0"/>
              </a:rPr>
              <a:t> 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/>
              <a:t>Olfactory mucus membrane consist of 10-20 millions of olfactory receptor cells supported by </a:t>
            </a:r>
            <a:r>
              <a:rPr lang="en-US" dirty="0" err="1"/>
              <a:t>sustentacular</a:t>
            </a:r>
            <a:r>
              <a:rPr lang="en-US" dirty="0"/>
              <a:t> cells</a:t>
            </a:r>
            <a:r>
              <a:rPr lang="en-US" dirty="0" smtClean="0"/>
              <a:t>.</a:t>
            </a:r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Olfactory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receptors </a:t>
            </a:r>
            <a:r>
              <a:rPr lang="en-US" dirty="0">
                <a:cs typeface="Arial" charset="0"/>
              </a:rPr>
              <a:t>are actual neurons (Bipolar) but they can regenerate every around 30- 45 </a:t>
            </a:r>
            <a:r>
              <a:rPr lang="en-US" dirty="0" smtClean="0">
                <a:cs typeface="Arial" charset="0"/>
              </a:rPr>
              <a:t>days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and contains  the 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cilia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that have 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odorant-binding proteins</a:t>
            </a:r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Mucosa contains mucus secreting </a:t>
            </a:r>
            <a:r>
              <a:rPr lang="en-US" b="1" i="1" dirty="0" smtClean="0">
                <a:solidFill>
                  <a:srgbClr val="FF0000"/>
                </a:solidFill>
              </a:rPr>
              <a:t>Bowman’s glands.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Taste is a Function of the Taste Bud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13 possible chemical receptors in taste buds.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2 for sodium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2 for potassium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chloride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adenosine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err="1" smtClean="0">
                <a:ea typeface="ＭＳ Ｐゴシック" pitchFamily="-107" charset="-128"/>
                <a:cs typeface="Times New Roman" pitchFamily="18" charset="0"/>
              </a:rPr>
              <a:t>inosine</a:t>
            </a:r>
            <a:endParaRPr lang="en-US" dirty="0" smtClean="0">
              <a:ea typeface="ＭＳ Ｐゴシック" pitchFamily="-107" charset="-128"/>
              <a:cs typeface="Times New Roman" pitchFamily="18" charset="0"/>
            </a:endParaRP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2 sweet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2 bitter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glutamate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ea typeface="ＭＳ Ｐゴシック" pitchFamily="-107" charset="-128"/>
                <a:cs typeface="Times New Roman" pitchFamily="18" charset="0"/>
              </a:rPr>
              <a:t>hydrogen ion</a:t>
            </a:r>
          </a:p>
        </p:txBody>
      </p:sp>
    </p:spTree>
    <p:extLst>
      <p:ext uri="{BB962C8B-B14F-4D97-AF65-F5344CB8AC3E}">
        <p14:creationId xmlns:p14="http://schemas.microsoft.com/office/powerpoint/2010/main" val="24244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Olfactory Mucosa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C:\MedAssist\PPTtoMHHE\33_ol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9067800" cy="550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7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4475"/>
            <a:ext cx="9144000" cy="523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Olfaction: Sense of Smell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965200"/>
            <a:ext cx="3276599" cy="5892800"/>
          </a:xfrm>
        </p:spPr>
        <p:txBody>
          <a:bodyPr>
            <a:noAutofit/>
          </a:bodyPr>
          <a:lstStyle/>
          <a:p>
            <a:pPr eaLnBrk="1" hangingPunct="1">
              <a:buClr>
                <a:srgbClr val="FF3300"/>
              </a:buClr>
              <a:buSzPct val="180000"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Olfactory receptor- a bipolar neuron </a:t>
            </a:r>
            <a:r>
              <a:rPr lang="en-US" sz="2200" dirty="0" smtClean="0">
                <a:cs typeface="Arial" charset="0"/>
              </a:rPr>
              <a:t>with cilia called olfactory hairs: </a:t>
            </a:r>
            <a:r>
              <a:rPr lang="en-US" sz="2200" b="1" dirty="0" smtClean="0">
                <a:cs typeface="Arial" charset="0"/>
              </a:rPr>
              <a:t>Respond to chemical stimulation of an odorant molecule.</a:t>
            </a:r>
          </a:p>
          <a:p>
            <a:pPr lvl="1" eaLnBrk="1" hangingPunct="1">
              <a:buClr>
                <a:srgbClr val="FF3300"/>
              </a:buClr>
              <a:buSzPct val="180000"/>
            </a:pPr>
            <a:endParaRPr lang="en-US" sz="2200" dirty="0" smtClean="0">
              <a:cs typeface="Arial" charset="0"/>
            </a:endParaRPr>
          </a:p>
          <a:p>
            <a:pPr eaLnBrk="1" hangingPunct="1">
              <a:buClr>
                <a:srgbClr val="FF3300"/>
              </a:buClr>
              <a:buSzPct val="180000"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Supporting cells- </a:t>
            </a:r>
            <a:r>
              <a:rPr lang="en-US" sz="2200" b="1" dirty="0" smtClean="0">
                <a:cs typeface="Arial" charset="0"/>
              </a:rPr>
              <a:t>provide support and nourishment.</a:t>
            </a:r>
          </a:p>
          <a:p>
            <a:pPr eaLnBrk="1" hangingPunct="1">
              <a:buClr>
                <a:srgbClr val="FF3300"/>
              </a:buClr>
              <a:buSzPct val="180000"/>
            </a:pPr>
            <a:endParaRPr lang="en-US" sz="2200" b="1" dirty="0" smtClean="0">
              <a:cs typeface="Arial" charset="0"/>
            </a:endParaRPr>
          </a:p>
          <a:p>
            <a:pPr eaLnBrk="1" hangingPunct="1">
              <a:buClr>
                <a:srgbClr val="FF3300"/>
              </a:buClr>
              <a:buSzPct val="180000"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Basal cells- </a:t>
            </a:r>
            <a:r>
              <a:rPr lang="en-US" sz="2200" b="1" dirty="0" smtClean="0">
                <a:cs typeface="Arial" charset="0"/>
              </a:rPr>
              <a:t>replace olfactory receptors.</a:t>
            </a:r>
          </a:p>
          <a:p>
            <a:pPr eaLnBrk="1" hangingPunct="1">
              <a:buClr>
                <a:srgbClr val="FF3300"/>
              </a:buClr>
              <a:buSzPct val="180000"/>
            </a:pPr>
            <a:endParaRPr lang="en-US" sz="2200" b="1" dirty="0" smtClean="0">
              <a:cs typeface="Arial" charset="0"/>
            </a:endParaRPr>
          </a:p>
          <a:p>
            <a:pPr eaLnBrk="1" hangingPunct="1">
              <a:buClr>
                <a:srgbClr val="FF3300"/>
              </a:buClr>
              <a:buSzPct val="180000"/>
            </a:pPr>
            <a:endParaRPr lang="en-US" sz="2200" b="1" dirty="0" smtClean="0">
              <a:cs typeface="Arial" charset="0"/>
            </a:endParaRPr>
          </a:p>
        </p:txBody>
      </p:sp>
      <p:pic>
        <p:nvPicPr>
          <p:cNvPr id="25604" name="Picture 6" descr="17_01ab"/>
          <p:cNvPicPr>
            <a:picLocks noChangeAspect="1" noChangeArrowheads="1"/>
          </p:cNvPicPr>
          <p:nvPr/>
        </p:nvPicPr>
        <p:blipFill>
          <a:blip r:embed="rId2" cstate="print"/>
          <a:srcRect l="42532" b="11739"/>
          <a:stretch>
            <a:fillRect/>
          </a:stretch>
        </p:blipFill>
        <p:spPr bwMode="auto">
          <a:xfrm>
            <a:off x="3352800" y="795338"/>
            <a:ext cx="56388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5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figure_10_50_l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b="7323"/>
          <a:stretch>
            <a:fillRect/>
          </a:stretch>
        </p:blipFill>
        <p:spPr>
          <a:xfrm>
            <a:off x="76200" y="479425"/>
            <a:ext cx="8894762" cy="6073775"/>
          </a:xfrm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Olfaction</a:t>
            </a:r>
          </a:p>
        </p:txBody>
      </p:sp>
    </p:spTree>
    <p:extLst>
      <p:ext uri="{BB962C8B-B14F-4D97-AF65-F5344CB8AC3E}">
        <p14:creationId xmlns:p14="http://schemas.microsoft.com/office/powerpoint/2010/main" val="14818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What substances can be smelled?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715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 smtClean="0">
                <a:ea typeface="ＭＳ Ｐゴシック" pitchFamily="-107" charset="-128"/>
                <a:cs typeface="Times New Roman" pitchFamily="18" charset="0"/>
              </a:rPr>
              <a:t>Substance must be volatile so that it can be sniffed into nostrils.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endParaRPr lang="en-US" sz="2800" dirty="0" smtClean="0">
              <a:ea typeface="ＭＳ Ｐゴシック" pitchFamily="-107" charset="-128"/>
              <a:cs typeface="Times New Roman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 smtClean="0">
                <a:ea typeface="ＭＳ Ｐゴシック" pitchFamily="-107" charset="-128"/>
                <a:cs typeface="Times New Roman" pitchFamily="18" charset="0"/>
              </a:rPr>
              <a:t>Substance must be water soluble to penetrate the mucus to reach the olfactory cells.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endParaRPr lang="en-US" sz="2800" dirty="0" smtClean="0">
              <a:ea typeface="ＭＳ Ｐゴシック" pitchFamily="-107" charset="-128"/>
              <a:cs typeface="Times New Roman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 smtClean="0">
                <a:ea typeface="ＭＳ Ｐゴシック" pitchFamily="-107" charset="-128"/>
                <a:cs typeface="Times New Roman" pitchFamily="18" charset="0"/>
              </a:rPr>
              <a:t>Substance must be at least slightly lipid soluble to interact with the membrane.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endParaRPr lang="en-US" sz="2800" dirty="0" smtClean="0">
              <a:ea typeface="ＭＳ Ｐゴシック" pitchFamily="-107" charset="-128"/>
              <a:cs typeface="Times New Roman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 smtClean="0">
                <a:ea typeface="ＭＳ Ｐゴシック" pitchFamily="-107" charset="-128"/>
                <a:cs typeface="Times New Roman" pitchFamily="18" charset="0"/>
              </a:rPr>
              <a:t>Olfactory receptors adapt very slowly. But olfactory sensation itself adapts  rapidly. Hence, must involve a central mechanism.</a:t>
            </a:r>
          </a:p>
        </p:txBody>
      </p:sp>
    </p:spTree>
    <p:extLst>
      <p:ext uri="{BB962C8B-B14F-4D97-AF65-F5344CB8AC3E}">
        <p14:creationId xmlns:p14="http://schemas.microsoft.com/office/powerpoint/2010/main" val="18511918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Primary Sensations of Smell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err="1" smtClean="0">
                <a:ea typeface="ＭＳ Ｐゴシック" pitchFamily="-107" charset="-128"/>
                <a:cs typeface="Times New Roman" pitchFamily="18" charset="0"/>
              </a:rPr>
              <a:t>Camphoraceous</a:t>
            </a:r>
            <a:endParaRPr lang="en-US" sz="3200" dirty="0" smtClean="0">
              <a:ea typeface="ＭＳ Ｐゴシック" pitchFamily="-107" charset="-128"/>
              <a:cs typeface="Times New Roman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smtClean="0">
                <a:ea typeface="ＭＳ Ｐゴシック" pitchFamily="-107" charset="-128"/>
                <a:cs typeface="Times New Roman" pitchFamily="18" charset="0"/>
              </a:rPr>
              <a:t>Musky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smtClean="0">
                <a:ea typeface="ＭＳ Ｐゴシック" pitchFamily="-107" charset="-128"/>
                <a:cs typeface="Times New Roman" pitchFamily="18" charset="0"/>
              </a:rPr>
              <a:t>Floral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err="1" smtClean="0">
                <a:ea typeface="ＭＳ Ｐゴシック" pitchFamily="-107" charset="-128"/>
                <a:cs typeface="Times New Roman" pitchFamily="18" charset="0"/>
              </a:rPr>
              <a:t>Pepperminty</a:t>
            </a:r>
            <a:endParaRPr lang="en-US" sz="3200" dirty="0" smtClean="0">
              <a:ea typeface="ＭＳ Ｐゴシック" pitchFamily="-107" charset="-128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smtClean="0">
                <a:ea typeface="ＭＳ Ｐゴシック" pitchFamily="-107" charset="-128"/>
                <a:cs typeface="Times New Roman" pitchFamily="18" charset="0"/>
              </a:rPr>
              <a:t>Ethereal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smtClean="0">
                <a:ea typeface="ＭＳ Ｐゴシック" pitchFamily="-107" charset="-128"/>
                <a:cs typeface="Times New Roman" pitchFamily="18" charset="0"/>
              </a:rPr>
              <a:t>Pungent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3200" dirty="0" smtClean="0">
                <a:ea typeface="ＭＳ Ｐゴシック" pitchFamily="-107" charset="-128"/>
                <a:cs typeface="Times New Roman" pitchFamily="18" charset="0"/>
              </a:rPr>
              <a:t>Putrid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7391400" cy="1384995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cs typeface="Times New Roman" panose="02020603050405020304" pitchFamily="18" charset="0"/>
              </a:rPr>
              <a:t>These are based on psychological testing.  It is certain that the list does not represent true primary sensations of smell.  </a:t>
            </a:r>
          </a:p>
        </p:txBody>
      </p:sp>
    </p:spTree>
    <p:extLst>
      <p:ext uri="{BB962C8B-B14F-4D97-AF65-F5344CB8AC3E}">
        <p14:creationId xmlns:p14="http://schemas.microsoft.com/office/powerpoint/2010/main" val="151021823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From Odorant To Action Potential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The membrane potential inside </a:t>
            </a:r>
            <a:r>
              <a:rPr lang="en-US" sz="2800" dirty="0" err="1" smtClean="0"/>
              <a:t>unstimulated</a:t>
            </a:r>
            <a:r>
              <a:rPr lang="en-US" sz="2800" dirty="0" smtClean="0"/>
              <a:t>  olfactory cells averages </a:t>
            </a:r>
            <a:r>
              <a:rPr lang="en-US" sz="2800" dirty="0"/>
              <a:t>about </a:t>
            </a:r>
            <a:r>
              <a:rPr lang="en-US" sz="2800" b="1" dirty="0"/>
              <a:t>−55 millivolts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Most odorants cause </a:t>
            </a:r>
            <a:r>
              <a:rPr lang="en-US" sz="2800" i="1" dirty="0"/>
              <a:t>depolarization </a:t>
            </a:r>
            <a:r>
              <a:rPr lang="en-US" sz="2800" dirty="0"/>
              <a:t>of the </a:t>
            </a:r>
            <a:r>
              <a:rPr lang="en-US" sz="2800" dirty="0" smtClean="0"/>
              <a:t>olfactory cell  membrane</a:t>
            </a:r>
            <a:r>
              <a:rPr lang="en-US" sz="2800" dirty="0"/>
              <a:t>, decreasing the negative potential in </a:t>
            </a:r>
            <a:r>
              <a:rPr lang="en-US" sz="2800" dirty="0" smtClean="0"/>
              <a:t>the cell </a:t>
            </a:r>
            <a:r>
              <a:rPr lang="en-US" sz="2800" dirty="0"/>
              <a:t>from the normal level of </a:t>
            </a:r>
            <a:r>
              <a:rPr lang="en-US" sz="2800" b="1" dirty="0"/>
              <a:t>−55 millivolts to −30 </a:t>
            </a:r>
            <a:r>
              <a:rPr lang="en-US" sz="2800" b="1" dirty="0" smtClean="0"/>
              <a:t>millivolts or </a:t>
            </a:r>
            <a:r>
              <a:rPr lang="en-US" sz="2800" b="1" dirty="0"/>
              <a:t>le</a:t>
            </a:r>
            <a:r>
              <a:rPr lang="en-US" sz="2800" dirty="0"/>
              <a:t>ss—that is, changing the voltage in the </a:t>
            </a:r>
            <a:r>
              <a:rPr lang="en-US" sz="2800" dirty="0" smtClean="0"/>
              <a:t>positive direction</a:t>
            </a:r>
            <a:r>
              <a:rPr lang="en-US" sz="2800" dirty="0"/>
              <a:t>. Along with this, the number of action </a:t>
            </a:r>
            <a:r>
              <a:rPr lang="en-US" sz="2800" dirty="0" smtClean="0"/>
              <a:t>potentials increases </a:t>
            </a:r>
            <a:r>
              <a:rPr lang="en-US" sz="2800" dirty="0"/>
              <a:t>to 20 to 30 per second, which is a high </a:t>
            </a:r>
            <a:r>
              <a:rPr lang="en-US" sz="2800" dirty="0" smtClean="0"/>
              <a:t>rate for </a:t>
            </a:r>
            <a:r>
              <a:rPr lang="en-US" sz="2800" dirty="0"/>
              <a:t>the minute olfactory nerve fibers.</a:t>
            </a:r>
          </a:p>
        </p:txBody>
      </p:sp>
    </p:spTree>
    <p:extLst>
      <p:ext uri="{BB962C8B-B14F-4D97-AF65-F5344CB8AC3E}">
        <p14:creationId xmlns:p14="http://schemas.microsoft.com/office/powerpoint/2010/main" val="3114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92213"/>
            <a:ext cx="394493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228600" y="2441801"/>
            <a:ext cx="4419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8B4132"/>
                </a:solidFill>
              </a:rPr>
              <a:t>Odorant-binding </a:t>
            </a:r>
            <a:r>
              <a:rPr lang="en-US" altLang="en-US" sz="2800" b="1" dirty="0" smtClean="0">
                <a:solidFill>
                  <a:srgbClr val="8B4132"/>
                </a:solidFill>
              </a:rPr>
              <a:t>receptors  </a:t>
            </a:r>
            <a:r>
              <a:rPr lang="en-US" altLang="en-US" sz="2800" dirty="0" smtClean="0"/>
              <a:t>are</a:t>
            </a:r>
            <a:r>
              <a:rPr lang="en-US" altLang="en-US" sz="2800" b="1" dirty="0" smtClean="0"/>
              <a:t> </a:t>
            </a:r>
            <a:r>
              <a:rPr lang="en-US" altLang="en-US" sz="2800" dirty="0"/>
              <a:t>located on cilia  </a:t>
            </a:r>
            <a:endParaRPr lang="en-US" altLang="en-US" sz="2800" dirty="0">
              <a:solidFill>
                <a:srgbClr val="8B4132"/>
              </a:solidFill>
            </a:endParaRPr>
          </a:p>
        </p:txBody>
      </p:sp>
      <p:sp>
        <p:nvSpPr>
          <p:cNvPr id="24580" name="Rectangle 1029"/>
          <p:cNvSpPr>
            <a:spLocks noChangeArrowheads="1"/>
          </p:cNvSpPr>
          <p:nvPr/>
        </p:nvSpPr>
        <p:spPr bwMode="auto">
          <a:xfrm>
            <a:off x="149225" y="3753076"/>
            <a:ext cx="4495800" cy="24191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/>
              <a:t>Binding induces G-protein activation of </a:t>
            </a:r>
            <a:r>
              <a:rPr lang="en-US" altLang="en-US" sz="2800" dirty="0" err="1"/>
              <a:t>adenyl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cyclase</a:t>
            </a:r>
            <a:r>
              <a:rPr lang="en-US" altLang="en-US" sz="2800" dirty="0"/>
              <a:t>, which causes formation of </a:t>
            </a:r>
            <a:r>
              <a:rPr lang="en-US" altLang="en-US" sz="2800" dirty="0" err="1"/>
              <a:t>cAMP</a:t>
            </a:r>
            <a:r>
              <a:rPr lang="en-US" altLang="en-US" sz="2800" dirty="0"/>
              <a:t>.  The </a:t>
            </a:r>
            <a:r>
              <a:rPr lang="en-US" altLang="en-US" sz="2800" dirty="0" err="1"/>
              <a:t>cAMP</a:t>
            </a:r>
            <a:r>
              <a:rPr lang="en-US" altLang="en-US" sz="2800" dirty="0"/>
              <a:t> opens sodium channels causing depolarization.</a:t>
            </a:r>
          </a:p>
        </p:txBody>
      </p:sp>
      <p:sp>
        <p:nvSpPr>
          <p:cNvPr id="24581" name="Line 1030"/>
          <p:cNvSpPr>
            <a:spLocks noChangeShapeType="1"/>
          </p:cNvSpPr>
          <p:nvPr/>
        </p:nvSpPr>
        <p:spPr bwMode="auto">
          <a:xfrm>
            <a:off x="4297363" y="5524500"/>
            <a:ext cx="914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028"/>
          <p:cNvSpPr>
            <a:spLocks noChangeShapeType="1"/>
          </p:cNvSpPr>
          <p:nvPr/>
        </p:nvSpPr>
        <p:spPr bwMode="auto">
          <a:xfrm>
            <a:off x="3200400" y="3276600"/>
            <a:ext cx="1905000" cy="701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533400" y="2159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From Odorant To Action Potential</a:t>
            </a:r>
            <a:endParaRPr lang="en-US" alt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BKS LECTURE\MBBS\JAYNA LEC SS\images\figure_33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Olfactory pathway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6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187325"/>
            <a:ext cx="9144000" cy="5238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latin typeface="Arial" charset="0"/>
                <a:cs typeface="Arial" charset="0"/>
              </a:rPr>
              <a:t>Olfactory Epithelium and Olfactory Receptors</a:t>
            </a:r>
          </a:p>
        </p:txBody>
      </p:sp>
      <p:pic>
        <p:nvPicPr>
          <p:cNvPr id="27651" name="Picture 6" descr="17_01ab"/>
          <p:cNvPicPr>
            <a:picLocks noChangeAspect="1" noChangeArrowheads="1"/>
          </p:cNvPicPr>
          <p:nvPr/>
        </p:nvPicPr>
        <p:blipFill>
          <a:blip r:embed="rId2" cstate="print"/>
          <a:srcRect b="11739"/>
          <a:stretch>
            <a:fillRect/>
          </a:stretch>
        </p:blipFill>
        <p:spPr bwMode="auto">
          <a:xfrm>
            <a:off x="0" y="1295400"/>
            <a:ext cx="904875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2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Modalities of Taste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36637"/>
            <a:ext cx="8229600" cy="5592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ea typeface="ＭＳ Ｐゴシック" pitchFamily="-107" charset="-128"/>
              </a:rPr>
              <a:t>Can perceive hundreds of different </a:t>
            </a:r>
            <a:r>
              <a:rPr lang="en-US" sz="3600" dirty="0" smtClean="0">
                <a:ea typeface="ＭＳ Ｐゴシック" pitchFamily="-107" charset="-128"/>
              </a:rPr>
              <a:t>tastes</a:t>
            </a:r>
          </a:p>
          <a:p>
            <a:pPr marL="0" indent="0">
              <a:lnSpc>
                <a:spcPct val="90000"/>
              </a:lnSpc>
              <a:buClr>
                <a:schemeClr val="accent2">
                  <a:lumMod val="75000"/>
                </a:schemeClr>
              </a:buClr>
              <a:buNone/>
              <a:defRPr/>
            </a:pPr>
            <a:endParaRPr lang="en-US" sz="3600" dirty="0">
              <a:ea typeface="ＭＳ Ｐゴシック" pitchFamily="-107" charset="-128"/>
            </a:endParaRPr>
          </a:p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ea typeface="ＭＳ Ｐゴシック" pitchFamily="-107" charset="-128"/>
              </a:rPr>
              <a:t>All are various combinations of the five primary taste </a:t>
            </a:r>
            <a:r>
              <a:rPr lang="en-US" sz="3600" dirty="0" smtClean="0">
                <a:ea typeface="ＭＳ Ｐゴシック" pitchFamily="-107" charset="-128"/>
              </a:rPr>
              <a:t>sensations </a:t>
            </a:r>
            <a:r>
              <a:rPr lang="en-US" sz="3600" dirty="0">
                <a:ea typeface="ＭＳ Ｐゴシック" pitchFamily="-107" charset="-128"/>
              </a:rPr>
              <a:t>Similar to the perception of </a:t>
            </a:r>
            <a:r>
              <a:rPr lang="en-US" sz="3600" dirty="0" smtClean="0">
                <a:ea typeface="ＭＳ Ｐゴシック" pitchFamily="-107" charset="-128"/>
              </a:rPr>
              <a:t>color</a:t>
            </a:r>
          </a:p>
          <a:p>
            <a:pPr marL="0" indent="0">
              <a:buNone/>
            </a:pPr>
            <a:endParaRPr lang="en-US" sz="3600" dirty="0" smtClean="0">
              <a:ea typeface="ＭＳ Ｐゴシック" pitchFamily="-107" charset="-128"/>
            </a:endParaRPr>
          </a:p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b="1" dirty="0">
                <a:solidFill>
                  <a:srgbClr val="FF0000"/>
                </a:solidFill>
              </a:rPr>
              <a:t>Sweet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   2. Sour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   3. Salty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   4. </a:t>
            </a:r>
            <a:r>
              <a:rPr lang="en-US" sz="3600" b="1" dirty="0" smtClean="0">
                <a:solidFill>
                  <a:srgbClr val="FF0000"/>
                </a:solidFill>
              </a:rPr>
              <a:t>Bitter</a:t>
            </a:r>
          </a:p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5. Umami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85800" y="204788"/>
            <a:ext cx="762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cs typeface="Times New Roman" pitchFamily="18" charset="0"/>
              </a:rPr>
              <a:t>The olfactory membrane and bulb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8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C:\Users\Rajesh desai\Desktop\2015-04-13 09.21.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44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desai\Desktop\2015-04-13 09.22.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841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093200" cy="1143000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Vomeronasal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 (VNO)</a:t>
            </a:r>
            <a:endParaRPr lang="en-IN" dirty="0"/>
          </a:p>
        </p:txBody>
      </p:sp>
      <p:pic>
        <p:nvPicPr>
          <p:cNvPr id="4" name="Picture 2" descr="C:\Users\Mr\Downloads\special; sence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13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Pouch like structure found along nasal septum in rodents &amp; other animals.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Receptors present are concerned with perception of </a:t>
            </a:r>
            <a:r>
              <a:rPr lang="en-US" sz="2400" dirty="0" err="1" smtClean="0"/>
              <a:t>odour</a:t>
            </a:r>
            <a:r>
              <a:rPr lang="en-US" sz="2400" dirty="0" smtClean="0"/>
              <a:t> that eliminates from </a:t>
            </a:r>
            <a:r>
              <a:rPr lang="en-US" sz="2400" b="1" i="1" dirty="0" smtClean="0">
                <a:solidFill>
                  <a:srgbClr val="FF0000"/>
                </a:solidFill>
              </a:rPr>
              <a:t>pheromones</a:t>
            </a:r>
            <a:r>
              <a:rPr lang="en-US" sz="2400" dirty="0" smtClean="0"/>
              <a:t> &amp; foodstuffs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Related to food &amp; sex behavior of animals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Nerve fibers from VNO project to accessory olfactory bulb &amp; then in the amygdala &amp; hypothalamus.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Pheromones: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Hormone like substances which emit </a:t>
            </a:r>
            <a:r>
              <a:rPr lang="en-US" sz="2400" dirty="0" err="1"/>
              <a:t>odour</a:t>
            </a:r>
            <a:r>
              <a:rPr lang="en-US" sz="2400" dirty="0"/>
              <a:t> &amp; produce hormonal, behavior &amp; physiological changes in other animal of same species.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Secretion mainly during mating season only.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So role of pheromones is to provide close relationship between smell &amp; sexual function.</a:t>
            </a:r>
            <a:endParaRPr lang="en-IN" sz="20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299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 OF  HIGHER  CENTERS 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357301"/>
              </p:ext>
            </p:extLst>
          </p:nvPr>
        </p:nvGraphicFramePr>
        <p:xfrm>
          <a:off x="228600" y="1127760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1"/>
                <a:gridCol w="5708469"/>
              </a:tblGrid>
              <a:tr h="504003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1334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Anterior Olfactory nucleus</a:t>
                      </a:r>
                      <a:endParaRPr lang="en-IN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Transfer olfactory memories from one side to other side</a:t>
                      </a:r>
                      <a:endParaRPr lang="en-IN" sz="2800" b="1" dirty="0" smtClean="0"/>
                    </a:p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1334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Piriform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cortex</a:t>
                      </a:r>
                      <a:endParaRPr lang="en-IN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 smtClean="0"/>
                        <a:t>Olfactory discrimination</a:t>
                      </a:r>
                      <a:endParaRPr lang="en-IN" sz="2800" b="1" dirty="0" smtClean="0"/>
                    </a:p>
                    <a:p>
                      <a:pPr lvl="0" algn="ctr"/>
                      <a:r>
                        <a:rPr lang="en-US" sz="2800" b="1" dirty="0" smtClean="0"/>
                        <a:t>Conscious perception</a:t>
                      </a:r>
                      <a:endParaRPr lang="en-IN" sz="2800" b="1" dirty="0" smtClean="0"/>
                    </a:p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Amygdala</a:t>
                      </a:r>
                      <a:endParaRPr lang="en-IN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Emotional response to olfactory stimuli</a:t>
                      </a:r>
                      <a:endParaRPr lang="en-IN" sz="2800" b="1" dirty="0" smtClean="0"/>
                    </a:p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919064"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</a:rPr>
                        <a:t>Entorrhinal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cortex</a:t>
                      </a:r>
                      <a:endParaRPr lang="en-IN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Concerned with olfactory memories </a:t>
                      </a:r>
                      <a:endParaRPr lang="en-IN" sz="2800" b="1" dirty="0" smtClean="0"/>
                    </a:p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23875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rial" charset="0"/>
                <a:cs typeface="Arial" charset="0"/>
              </a:rPr>
              <a:t>Orbitofrontal Cortex</a:t>
            </a:r>
          </a:p>
        </p:txBody>
      </p:sp>
      <p:pic>
        <p:nvPicPr>
          <p:cNvPr id="33795" name="Picture 2" descr="http://graulab.tamu.edu/J-Grau/Psyc340/Figures/PFC.Bear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079500"/>
            <a:ext cx="879475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2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763588"/>
            <a:ext cx="74930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23875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rial" charset="0"/>
                <a:cs typeface="Arial" charset="0"/>
              </a:rPr>
              <a:t>Neural Pathways for Olfaction</a:t>
            </a:r>
          </a:p>
        </p:txBody>
      </p:sp>
    </p:spTree>
    <p:extLst>
      <p:ext uri="{BB962C8B-B14F-4D97-AF65-F5344CB8AC3E}">
        <p14:creationId xmlns:p14="http://schemas.microsoft.com/office/powerpoint/2010/main" val="9048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5338" y="1592263"/>
            <a:ext cx="55213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2250"/>
            <a:ext cx="8534400" cy="768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Transmission Of Smell Sensation To CNS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0" y="1217613"/>
            <a:ext cx="284174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cs typeface="Times New Roman" pitchFamily="18" charset="0"/>
              </a:rPr>
              <a:t>Olfactory nerve is </a:t>
            </a:r>
          </a:p>
          <a:p>
            <a:pPr eaLnBrk="1" hangingPunct="1"/>
            <a:r>
              <a:rPr lang="en-US" altLang="en-US" sz="2400">
                <a:cs typeface="Times New Roman" pitchFamily="18" charset="0"/>
              </a:rPr>
              <a:t>the first cranial nerve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2589213"/>
            <a:ext cx="23700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cs typeface="Times New Roman" pitchFamily="18" charset="0"/>
              </a:rPr>
              <a:t>Medial (old) </a:t>
            </a: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and lateral (new) </a:t>
            </a: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olfactory area</a:t>
            </a:r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2438400" y="1743075"/>
            <a:ext cx="4495800" cy="2514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2133600" y="2895600"/>
            <a:ext cx="36576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5791200" y="3886200"/>
            <a:ext cx="6096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>
            <a:off x="5791200" y="3886200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p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4"/>
          <p:cNvSpPr>
            <a:spLocks/>
          </p:cNvSpPr>
          <p:nvPr/>
        </p:nvSpPr>
        <p:spPr bwMode="auto">
          <a:xfrm>
            <a:off x="1042988" y="2382838"/>
            <a:ext cx="2830512" cy="958850"/>
          </a:xfrm>
          <a:custGeom>
            <a:avLst/>
            <a:gdLst>
              <a:gd name="T0" fmla="*/ 2147483647 w 1783"/>
              <a:gd name="T1" fmla="*/ 2147483647 h 604"/>
              <a:gd name="T2" fmla="*/ 2147483647 w 1783"/>
              <a:gd name="T3" fmla="*/ 2147483647 h 604"/>
              <a:gd name="T4" fmla="*/ 2147483647 w 1783"/>
              <a:gd name="T5" fmla="*/ 2147483647 h 604"/>
              <a:gd name="T6" fmla="*/ 2147483647 w 1783"/>
              <a:gd name="T7" fmla="*/ 2147483647 h 604"/>
              <a:gd name="T8" fmla="*/ 2147483647 w 1783"/>
              <a:gd name="T9" fmla="*/ 2147483647 h 604"/>
              <a:gd name="T10" fmla="*/ 2147483647 w 1783"/>
              <a:gd name="T11" fmla="*/ 2147483647 h 604"/>
              <a:gd name="T12" fmla="*/ 2147483647 w 1783"/>
              <a:gd name="T13" fmla="*/ 2147483647 h 604"/>
              <a:gd name="T14" fmla="*/ 2147483647 w 1783"/>
              <a:gd name="T15" fmla="*/ 2147483647 h 604"/>
              <a:gd name="T16" fmla="*/ 2147483647 w 1783"/>
              <a:gd name="T17" fmla="*/ 2147483647 h 604"/>
              <a:gd name="T18" fmla="*/ 2147483647 w 1783"/>
              <a:gd name="T19" fmla="*/ 2147483647 h 604"/>
              <a:gd name="T20" fmla="*/ 2147483647 w 1783"/>
              <a:gd name="T21" fmla="*/ 2147483647 h 6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3"/>
              <a:gd name="T34" fmla="*/ 0 h 604"/>
              <a:gd name="T35" fmla="*/ 1783 w 1783"/>
              <a:gd name="T36" fmla="*/ 604 h 6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3" h="604">
                <a:moveTo>
                  <a:pt x="1602" y="166"/>
                </a:moveTo>
                <a:cubicBezTo>
                  <a:pt x="1469" y="150"/>
                  <a:pt x="1337" y="135"/>
                  <a:pt x="1239" y="120"/>
                </a:cubicBezTo>
                <a:cubicBezTo>
                  <a:pt x="1141" y="105"/>
                  <a:pt x="1103" y="90"/>
                  <a:pt x="1012" y="75"/>
                </a:cubicBezTo>
                <a:cubicBezTo>
                  <a:pt x="921" y="60"/>
                  <a:pt x="786" y="38"/>
                  <a:pt x="695" y="30"/>
                </a:cubicBezTo>
                <a:cubicBezTo>
                  <a:pt x="604" y="22"/>
                  <a:pt x="559" y="30"/>
                  <a:pt x="468" y="30"/>
                </a:cubicBezTo>
                <a:cubicBezTo>
                  <a:pt x="377" y="30"/>
                  <a:pt x="218" y="0"/>
                  <a:pt x="150" y="30"/>
                </a:cubicBezTo>
                <a:cubicBezTo>
                  <a:pt x="82" y="60"/>
                  <a:pt x="75" y="143"/>
                  <a:pt x="60" y="211"/>
                </a:cubicBezTo>
                <a:cubicBezTo>
                  <a:pt x="45" y="279"/>
                  <a:pt x="0" y="378"/>
                  <a:pt x="60" y="438"/>
                </a:cubicBezTo>
                <a:cubicBezTo>
                  <a:pt x="120" y="498"/>
                  <a:pt x="279" y="551"/>
                  <a:pt x="423" y="574"/>
                </a:cubicBezTo>
                <a:cubicBezTo>
                  <a:pt x="567" y="597"/>
                  <a:pt x="695" y="604"/>
                  <a:pt x="922" y="574"/>
                </a:cubicBezTo>
                <a:cubicBezTo>
                  <a:pt x="1149" y="544"/>
                  <a:pt x="1466" y="468"/>
                  <a:pt x="1783" y="393"/>
                </a:cubicBezTo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Oval 5"/>
          <p:cNvSpPr>
            <a:spLocks noChangeArrowheads="1"/>
          </p:cNvSpPr>
          <p:nvPr/>
        </p:nvSpPr>
        <p:spPr bwMode="auto">
          <a:xfrm>
            <a:off x="1476375" y="2959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68" name="Oval 8"/>
          <p:cNvSpPr>
            <a:spLocks noChangeArrowheads="1"/>
          </p:cNvSpPr>
          <p:nvPr/>
        </p:nvSpPr>
        <p:spPr bwMode="auto">
          <a:xfrm>
            <a:off x="5756275" y="321627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69" name="Oval 9"/>
          <p:cNvSpPr>
            <a:spLocks noChangeArrowheads="1"/>
          </p:cNvSpPr>
          <p:nvPr/>
        </p:nvSpPr>
        <p:spPr bwMode="auto">
          <a:xfrm>
            <a:off x="6804025" y="32480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70" name="Oval 10"/>
          <p:cNvSpPr>
            <a:spLocks noChangeArrowheads="1"/>
          </p:cNvSpPr>
          <p:nvPr/>
        </p:nvSpPr>
        <p:spPr bwMode="auto">
          <a:xfrm>
            <a:off x="5795963" y="43275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71" name="Oval 11"/>
          <p:cNvSpPr>
            <a:spLocks noChangeArrowheads="1"/>
          </p:cNvSpPr>
          <p:nvPr/>
        </p:nvSpPr>
        <p:spPr bwMode="auto">
          <a:xfrm>
            <a:off x="5795963" y="55514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72" name="Freeform 14"/>
          <p:cNvSpPr>
            <a:spLocks/>
          </p:cNvSpPr>
          <p:nvPr/>
        </p:nvSpPr>
        <p:spPr bwMode="auto">
          <a:xfrm>
            <a:off x="1547813" y="2803525"/>
            <a:ext cx="4248150" cy="371475"/>
          </a:xfrm>
          <a:custGeom>
            <a:avLst/>
            <a:gdLst>
              <a:gd name="T0" fmla="*/ 0 w 3357"/>
              <a:gd name="T1" fmla="*/ 2147483647 h 234"/>
              <a:gd name="T2" fmla="*/ 2147483647 w 3357"/>
              <a:gd name="T3" fmla="*/ 2147483647 h 234"/>
              <a:gd name="T4" fmla="*/ 2147483647 w 3357"/>
              <a:gd name="T5" fmla="*/ 2147483647 h 234"/>
              <a:gd name="T6" fmla="*/ 2147483647 w 3357"/>
              <a:gd name="T7" fmla="*/ 2147483647 h 234"/>
              <a:gd name="T8" fmla="*/ 2147483647 w 3357"/>
              <a:gd name="T9" fmla="*/ 2147483647 h 234"/>
              <a:gd name="T10" fmla="*/ 2147483647 w 3357"/>
              <a:gd name="T11" fmla="*/ 2147483647 h 234"/>
              <a:gd name="T12" fmla="*/ 2147483647 w 3357"/>
              <a:gd name="T13" fmla="*/ 2147483647 h 234"/>
              <a:gd name="T14" fmla="*/ 2147483647 w 3357"/>
              <a:gd name="T15" fmla="*/ 2147483647 h 234"/>
              <a:gd name="T16" fmla="*/ 2147483647 w 3357"/>
              <a:gd name="T17" fmla="*/ 2147483647 h 234"/>
              <a:gd name="T18" fmla="*/ 2147483647 w 3357"/>
              <a:gd name="T19" fmla="*/ 2147483647 h 234"/>
              <a:gd name="T20" fmla="*/ 2147483647 w 3357"/>
              <a:gd name="T21" fmla="*/ 2147483647 h 2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57"/>
              <a:gd name="T34" fmla="*/ 0 h 234"/>
              <a:gd name="T35" fmla="*/ 3357 w 3357"/>
              <a:gd name="T36" fmla="*/ 234 h 2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57" h="234">
                <a:moveTo>
                  <a:pt x="0" y="144"/>
                </a:moveTo>
                <a:cubicBezTo>
                  <a:pt x="64" y="128"/>
                  <a:pt x="128" y="113"/>
                  <a:pt x="181" y="98"/>
                </a:cubicBezTo>
                <a:cubicBezTo>
                  <a:pt x="234" y="83"/>
                  <a:pt x="264" y="68"/>
                  <a:pt x="317" y="53"/>
                </a:cubicBezTo>
                <a:cubicBezTo>
                  <a:pt x="370" y="38"/>
                  <a:pt x="431" y="15"/>
                  <a:pt x="499" y="8"/>
                </a:cubicBezTo>
                <a:cubicBezTo>
                  <a:pt x="567" y="1"/>
                  <a:pt x="620" y="8"/>
                  <a:pt x="726" y="8"/>
                </a:cubicBezTo>
                <a:cubicBezTo>
                  <a:pt x="832" y="8"/>
                  <a:pt x="991" y="8"/>
                  <a:pt x="1134" y="8"/>
                </a:cubicBezTo>
                <a:cubicBezTo>
                  <a:pt x="1277" y="8"/>
                  <a:pt x="1292" y="8"/>
                  <a:pt x="1587" y="8"/>
                </a:cubicBezTo>
                <a:cubicBezTo>
                  <a:pt x="1882" y="8"/>
                  <a:pt x="2631" y="8"/>
                  <a:pt x="2903" y="8"/>
                </a:cubicBezTo>
                <a:cubicBezTo>
                  <a:pt x="3175" y="8"/>
                  <a:pt x="3152" y="0"/>
                  <a:pt x="3220" y="8"/>
                </a:cubicBezTo>
                <a:cubicBezTo>
                  <a:pt x="3288" y="16"/>
                  <a:pt x="3288" y="15"/>
                  <a:pt x="3311" y="53"/>
                </a:cubicBezTo>
                <a:cubicBezTo>
                  <a:pt x="3334" y="91"/>
                  <a:pt x="3345" y="162"/>
                  <a:pt x="3357" y="2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Freeform 16"/>
          <p:cNvSpPr>
            <a:spLocks/>
          </p:cNvSpPr>
          <p:nvPr/>
        </p:nvSpPr>
        <p:spPr bwMode="auto">
          <a:xfrm>
            <a:off x="5724525" y="2816225"/>
            <a:ext cx="1152525" cy="360363"/>
          </a:xfrm>
          <a:custGeom>
            <a:avLst/>
            <a:gdLst>
              <a:gd name="T0" fmla="*/ 0 w 363"/>
              <a:gd name="T1" fmla="*/ 0 h 227"/>
              <a:gd name="T2" fmla="*/ 2147483647 w 363"/>
              <a:gd name="T3" fmla="*/ 2147483647 h 227"/>
              <a:gd name="T4" fmla="*/ 2147483647 w 363"/>
              <a:gd name="T5" fmla="*/ 2147483647 h 227"/>
              <a:gd name="T6" fmla="*/ 0 60000 65536"/>
              <a:gd name="T7" fmla="*/ 0 60000 65536"/>
              <a:gd name="T8" fmla="*/ 0 60000 65536"/>
              <a:gd name="T9" fmla="*/ 0 w 363"/>
              <a:gd name="T10" fmla="*/ 0 h 227"/>
              <a:gd name="T11" fmla="*/ 363 w 363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27">
                <a:moveTo>
                  <a:pt x="0" y="0"/>
                </a:moveTo>
                <a:cubicBezTo>
                  <a:pt x="106" y="4"/>
                  <a:pt x="212" y="8"/>
                  <a:pt x="272" y="46"/>
                </a:cubicBezTo>
                <a:cubicBezTo>
                  <a:pt x="332" y="84"/>
                  <a:pt x="347" y="155"/>
                  <a:pt x="363" y="2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Freeform 19"/>
          <p:cNvSpPr>
            <a:spLocks/>
          </p:cNvSpPr>
          <p:nvPr/>
        </p:nvSpPr>
        <p:spPr bwMode="auto">
          <a:xfrm flipH="1">
            <a:off x="5827713" y="3384550"/>
            <a:ext cx="69850" cy="933450"/>
          </a:xfrm>
          <a:custGeom>
            <a:avLst/>
            <a:gdLst>
              <a:gd name="T0" fmla="*/ 2147483647 w 91"/>
              <a:gd name="T1" fmla="*/ 0 h 545"/>
              <a:gd name="T2" fmla="*/ 2147483647 w 91"/>
              <a:gd name="T3" fmla="*/ 2147483647 h 545"/>
              <a:gd name="T4" fmla="*/ 0 w 91"/>
              <a:gd name="T5" fmla="*/ 2147483647 h 545"/>
              <a:gd name="T6" fmla="*/ 0 60000 65536"/>
              <a:gd name="T7" fmla="*/ 0 60000 65536"/>
              <a:gd name="T8" fmla="*/ 0 60000 65536"/>
              <a:gd name="T9" fmla="*/ 0 w 91"/>
              <a:gd name="T10" fmla="*/ 0 h 545"/>
              <a:gd name="T11" fmla="*/ 91 w 91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545">
                <a:moveTo>
                  <a:pt x="91" y="0"/>
                </a:moveTo>
                <a:cubicBezTo>
                  <a:pt x="75" y="136"/>
                  <a:pt x="60" y="272"/>
                  <a:pt x="45" y="363"/>
                </a:cubicBezTo>
                <a:cubicBezTo>
                  <a:pt x="30" y="454"/>
                  <a:pt x="15" y="499"/>
                  <a:pt x="0" y="5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Freeform 20"/>
          <p:cNvSpPr>
            <a:spLocks/>
          </p:cNvSpPr>
          <p:nvPr/>
        </p:nvSpPr>
        <p:spPr bwMode="auto">
          <a:xfrm>
            <a:off x="5940425" y="3390900"/>
            <a:ext cx="936625" cy="865188"/>
          </a:xfrm>
          <a:custGeom>
            <a:avLst/>
            <a:gdLst>
              <a:gd name="T0" fmla="*/ 2147483647 w 499"/>
              <a:gd name="T1" fmla="*/ 0 h 545"/>
              <a:gd name="T2" fmla="*/ 2147483647 w 499"/>
              <a:gd name="T3" fmla="*/ 2147483647 h 545"/>
              <a:gd name="T4" fmla="*/ 0 w 499"/>
              <a:gd name="T5" fmla="*/ 2147483647 h 545"/>
              <a:gd name="T6" fmla="*/ 0 60000 65536"/>
              <a:gd name="T7" fmla="*/ 0 60000 65536"/>
              <a:gd name="T8" fmla="*/ 0 60000 65536"/>
              <a:gd name="T9" fmla="*/ 0 w 499"/>
              <a:gd name="T10" fmla="*/ 0 h 545"/>
              <a:gd name="T11" fmla="*/ 499 w 4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545">
                <a:moveTo>
                  <a:pt x="499" y="0"/>
                </a:moveTo>
                <a:cubicBezTo>
                  <a:pt x="472" y="68"/>
                  <a:pt x="445" y="136"/>
                  <a:pt x="362" y="227"/>
                </a:cubicBezTo>
                <a:cubicBezTo>
                  <a:pt x="279" y="318"/>
                  <a:pt x="139" y="431"/>
                  <a:pt x="0" y="54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22"/>
          <p:cNvSpPr>
            <a:spLocks noChangeShapeType="1"/>
          </p:cNvSpPr>
          <p:nvPr/>
        </p:nvSpPr>
        <p:spPr bwMode="auto">
          <a:xfrm flipH="1">
            <a:off x="5819775" y="447198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Freeform 26"/>
          <p:cNvSpPr>
            <a:spLocks/>
          </p:cNvSpPr>
          <p:nvPr/>
        </p:nvSpPr>
        <p:spPr bwMode="auto">
          <a:xfrm>
            <a:off x="1331913" y="3103563"/>
            <a:ext cx="157162" cy="503237"/>
          </a:xfrm>
          <a:custGeom>
            <a:avLst/>
            <a:gdLst>
              <a:gd name="T0" fmla="*/ 0 w 99"/>
              <a:gd name="T1" fmla="*/ 2147483647 h 317"/>
              <a:gd name="T2" fmla="*/ 2147483647 w 99"/>
              <a:gd name="T3" fmla="*/ 2147483647 h 317"/>
              <a:gd name="T4" fmla="*/ 2147483647 w 99"/>
              <a:gd name="T5" fmla="*/ 2147483647 h 317"/>
              <a:gd name="T6" fmla="*/ 2147483647 w 99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317"/>
              <a:gd name="T14" fmla="*/ 99 w 99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317">
                <a:moveTo>
                  <a:pt x="0" y="317"/>
                </a:moveTo>
                <a:cubicBezTo>
                  <a:pt x="15" y="268"/>
                  <a:pt x="30" y="219"/>
                  <a:pt x="45" y="181"/>
                </a:cubicBezTo>
                <a:cubicBezTo>
                  <a:pt x="60" y="143"/>
                  <a:pt x="83" y="121"/>
                  <a:pt x="91" y="91"/>
                </a:cubicBezTo>
                <a:cubicBezTo>
                  <a:pt x="99" y="61"/>
                  <a:pt x="95" y="30"/>
                  <a:pt x="9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Oval 6"/>
          <p:cNvSpPr>
            <a:spLocks noChangeArrowheads="1"/>
          </p:cNvSpPr>
          <p:nvPr/>
        </p:nvSpPr>
        <p:spPr bwMode="auto">
          <a:xfrm>
            <a:off x="1331913" y="3343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79" name="Text Box 27"/>
          <p:cNvSpPr txBox="1">
            <a:spLocks noChangeArrowheads="1"/>
          </p:cNvSpPr>
          <p:nvPr/>
        </p:nvSpPr>
        <p:spPr bwMode="auto">
          <a:xfrm>
            <a:off x="755650" y="1997075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Mitral cells in the olfactory bulb</a:t>
            </a:r>
          </a:p>
        </p:txBody>
      </p:sp>
      <p:sp>
        <p:nvSpPr>
          <p:cNvPr id="36880" name="Text Box 28"/>
          <p:cNvSpPr txBox="1">
            <a:spLocks noChangeArrowheads="1"/>
          </p:cNvSpPr>
          <p:nvPr/>
        </p:nvSpPr>
        <p:spPr bwMode="auto">
          <a:xfrm>
            <a:off x="611188" y="4084638"/>
            <a:ext cx="2944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Olfactory receptor neurones</a:t>
            </a:r>
          </a:p>
        </p:txBody>
      </p:sp>
      <p:sp>
        <p:nvSpPr>
          <p:cNvPr id="36881" name="Text Box 29"/>
          <p:cNvSpPr txBox="1">
            <a:spLocks noChangeArrowheads="1"/>
          </p:cNvSpPr>
          <p:nvPr/>
        </p:nvSpPr>
        <p:spPr bwMode="auto">
          <a:xfrm>
            <a:off x="4699000" y="3130550"/>
            <a:ext cx="1182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Piriform cortex</a:t>
            </a:r>
          </a:p>
        </p:txBody>
      </p:sp>
      <p:sp>
        <p:nvSpPr>
          <p:cNvPr id="36882" name="Text Box 30"/>
          <p:cNvSpPr txBox="1">
            <a:spLocks noChangeArrowheads="1"/>
          </p:cNvSpPr>
          <p:nvPr/>
        </p:nvSpPr>
        <p:spPr bwMode="auto">
          <a:xfrm>
            <a:off x="7019925" y="3148013"/>
            <a:ext cx="1163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Amygdala</a:t>
            </a:r>
          </a:p>
        </p:txBody>
      </p:sp>
      <p:sp>
        <p:nvSpPr>
          <p:cNvPr id="36883" name="Text Box 31"/>
          <p:cNvSpPr txBox="1">
            <a:spLocks noChangeArrowheads="1"/>
          </p:cNvSpPr>
          <p:nvPr/>
        </p:nvSpPr>
        <p:spPr bwMode="auto">
          <a:xfrm>
            <a:off x="4716463" y="4229100"/>
            <a:ext cx="1141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Thalamus</a:t>
            </a:r>
          </a:p>
        </p:txBody>
      </p:sp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5148263" y="5767388"/>
            <a:ext cx="143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Orbitofrontal cortex</a:t>
            </a:r>
          </a:p>
        </p:txBody>
      </p:sp>
      <p:sp>
        <p:nvSpPr>
          <p:cNvPr id="36885" name="Text Box 34"/>
          <p:cNvSpPr txBox="1">
            <a:spLocks noChangeArrowheads="1"/>
          </p:cNvSpPr>
          <p:nvPr/>
        </p:nvSpPr>
        <p:spPr bwMode="auto">
          <a:xfrm>
            <a:off x="4787900" y="1808163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Conscious discrimination</a:t>
            </a:r>
          </a:p>
        </p:txBody>
      </p:sp>
      <p:sp>
        <p:nvSpPr>
          <p:cNvPr id="36886" name="Text Box 35"/>
          <p:cNvSpPr txBox="1">
            <a:spLocks noChangeArrowheads="1"/>
          </p:cNvSpPr>
          <p:nvPr/>
        </p:nvSpPr>
        <p:spPr bwMode="auto">
          <a:xfrm>
            <a:off x="6588125" y="1808163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CC00"/>
                </a:solidFill>
                <a:latin typeface="Arial" charset="0"/>
                <a:cs typeface="Arial" charset="0"/>
              </a:rPr>
              <a:t>Emotional response</a:t>
            </a:r>
          </a:p>
        </p:txBody>
      </p:sp>
      <p:sp>
        <p:nvSpPr>
          <p:cNvPr id="36887" name="Rectangle 36"/>
          <p:cNvSpPr>
            <a:spLocks noChangeArrowheads="1"/>
          </p:cNvSpPr>
          <p:nvPr/>
        </p:nvSpPr>
        <p:spPr bwMode="auto">
          <a:xfrm>
            <a:off x="4787900" y="1519238"/>
            <a:ext cx="1584325" cy="2305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88" name="Rectangle 37"/>
          <p:cNvSpPr>
            <a:spLocks noChangeArrowheads="1"/>
          </p:cNvSpPr>
          <p:nvPr/>
        </p:nvSpPr>
        <p:spPr bwMode="auto">
          <a:xfrm>
            <a:off x="6516688" y="1519238"/>
            <a:ext cx="1655762" cy="230505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36889" name="Line 38"/>
          <p:cNvSpPr>
            <a:spLocks noChangeShapeType="1"/>
          </p:cNvSpPr>
          <p:nvPr/>
        </p:nvSpPr>
        <p:spPr bwMode="auto">
          <a:xfrm flipH="1">
            <a:off x="5924550" y="4479925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39"/>
          <p:cNvSpPr>
            <a:spLocks noChangeShapeType="1"/>
          </p:cNvSpPr>
          <p:nvPr/>
        </p:nvSpPr>
        <p:spPr bwMode="auto">
          <a:xfrm>
            <a:off x="1116013" y="2311400"/>
            <a:ext cx="2873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40"/>
          <p:cNvSpPr>
            <a:spLocks noChangeShapeType="1"/>
          </p:cNvSpPr>
          <p:nvPr/>
        </p:nvSpPr>
        <p:spPr bwMode="auto">
          <a:xfrm>
            <a:off x="1547813" y="3463925"/>
            <a:ext cx="2873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CCFF66"/>
                </a:solidFill>
                <a:latin typeface="Arial" charset="0"/>
                <a:cs typeface="Arial" charset="0"/>
              </a:rPr>
              <a:t>Neural Pathways for Olfaction</a:t>
            </a:r>
          </a:p>
        </p:txBody>
      </p:sp>
    </p:spTree>
    <p:extLst>
      <p:ext uri="{BB962C8B-B14F-4D97-AF65-F5344CB8AC3E}">
        <p14:creationId xmlns:p14="http://schemas.microsoft.com/office/powerpoint/2010/main" val="20276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Applied 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Anosmia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loss of sensation of smell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Hyposmia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–reduction in olfactory sensation due to constant exposure to a particular odor.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Hyperosmia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increased olfactory sensation due to adrenal insufficiency.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Causes:</a:t>
            </a:r>
            <a:endParaRPr lang="en-US" dirty="0"/>
          </a:p>
          <a:p>
            <a:r>
              <a:rPr lang="en-US" dirty="0" smtClean="0"/>
              <a:t>Simple </a:t>
            </a:r>
            <a:r>
              <a:rPr lang="en-US" dirty="0"/>
              <a:t>nasal congestion or nasal polyps. </a:t>
            </a:r>
            <a:endParaRPr lang="en-US" dirty="0" smtClean="0"/>
          </a:p>
          <a:p>
            <a:r>
              <a:rPr lang="en-US" dirty="0" smtClean="0"/>
              <a:t>Damage </a:t>
            </a:r>
            <a:r>
              <a:rPr lang="en-US" dirty="0"/>
              <a:t>to the olfactory nerves due to fractures of the cribriform plate or head </a:t>
            </a:r>
            <a:r>
              <a:rPr lang="en-US" dirty="0" smtClean="0"/>
              <a:t>trauma</a:t>
            </a:r>
          </a:p>
          <a:p>
            <a:r>
              <a:rPr lang="en-US" dirty="0" smtClean="0"/>
              <a:t>Tumors </a:t>
            </a:r>
            <a:r>
              <a:rPr lang="en-US" dirty="0"/>
              <a:t>such as </a:t>
            </a:r>
            <a:r>
              <a:rPr lang="en-US" dirty="0" err="1"/>
              <a:t>neuroblastomas</a:t>
            </a:r>
            <a:r>
              <a:rPr lang="en-US" dirty="0"/>
              <a:t> or </a:t>
            </a:r>
            <a:r>
              <a:rPr lang="en-US" dirty="0" err="1"/>
              <a:t>meningiomas</a:t>
            </a:r>
            <a:r>
              <a:rPr lang="en-US" dirty="0"/>
              <a:t>, and respiratory tract infections (such as abscesses)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7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1) Smell, not true is: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has no relay in thalamus</a:t>
            </a:r>
          </a:p>
          <a:p>
            <a:pPr marL="514350" indent="-514350">
              <a:buAutoNum type="alphaUcPeriod"/>
            </a:pPr>
            <a:r>
              <a:rPr lang="en-US" dirty="0" smtClean="0"/>
              <a:t>Its receptors are in direct contact with the external environment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Highly developed in men</a:t>
            </a:r>
          </a:p>
          <a:p>
            <a:pPr marL="514350" indent="-514350">
              <a:buAutoNum type="alphaUcPeriod"/>
            </a:pPr>
            <a:r>
              <a:rPr lang="en-US" dirty="0" smtClean="0"/>
              <a:t>Its receptors are </a:t>
            </a:r>
            <a:r>
              <a:rPr lang="en-US" dirty="0" err="1" smtClean="0"/>
              <a:t>telereceptors</a:t>
            </a:r>
            <a:r>
              <a:rPr lang="en-US" dirty="0" smtClean="0"/>
              <a:t>  as well as chemoreceptors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2) Which one of the following brain center Does not receives smell senses: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A) thalamus </a:t>
            </a:r>
          </a:p>
          <a:p>
            <a:pPr marL="0" indent="0">
              <a:buNone/>
            </a:pPr>
            <a:r>
              <a:rPr lang="en-US" dirty="0" smtClean="0"/>
              <a:t>B) olfactory cortex via the hypothalamus</a:t>
            </a:r>
          </a:p>
          <a:p>
            <a:pPr marL="0" indent="0">
              <a:buNone/>
            </a:pPr>
            <a:r>
              <a:rPr lang="en-US" dirty="0" smtClean="0"/>
              <a:t>C) olfactory cortex via the mitral cells </a:t>
            </a:r>
          </a:p>
          <a:p>
            <a:pPr marL="0" indent="0">
              <a:buNone/>
            </a:pPr>
            <a:r>
              <a:rPr lang="en-US" dirty="0" smtClean="0"/>
              <a:t>D) cerebral post central </a:t>
            </a:r>
            <a:r>
              <a:rPr lang="en-US" dirty="0" err="1" smtClean="0"/>
              <a:t>gyrus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3) Types of cells not present in the olfactory bulb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Mitral and </a:t>
            </a:r>
            <a:r>
              <a:rPr lang="en-US" dirty="0" err="1" smtClean="0"/>
              <a:t>tuffed</a:t>
            </a:r>
            <a:r>
              <a:rPr lang="en-US" dirty="0" smtClean="0"/>
              <a:t> cells</a:t>
            </a:r>
          </a:p>
          <a:p>
            <a:pPr marL="514350" indent="-514350">
              <a:buAutoNum type="alphaUcParenR"/>
            </a:pPr>
            <a:r>
              <a:rPr lang="en-US" dirty="0" smtClean="0"/>
              <a:t>Granule cells</a:t>
            </a:r>
          </a:p>
          <a:p>
            <a:pPr marL="514350" indent="-514350">
              <a:buAutoNum type="alphaUcParenR"/>
            </a:pPr>
            <a:r>
              <a:rPr lang="en-US" dirty="0" smtClean="0"/>
              <a:t>Supporting cells</a:t>
            </a:r>
          </a:p>
          <a:p>
            <a:pPr marL="514350" indent="-514350">
              <a:buAutoNum type="alphaUcParenR"/>
            </a:pPr>
            <a:r>
              <a:rPr lang="en-US" dirty="0" err="1" smtClean="0"/>
              <a:t>Periglomerular</a:t>
            </a:r>
            <a:r>
              <a:rPr lang="en-US" dirty="0" smtClean="0"/>
              <a:t> short axon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4) which one of the following terms is used for absence of the sense of smell: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Ageusia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B) Anosmia</a:t>
            </a:r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Hyposmia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Dysosmia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5) Role of higher centers in all of the following except: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Anterior Olfactory Nucleus: transfers memory from one side to other</a:t>
            </a:r>
          </a:p>
          <a:p>
            <a:pPr marL="514350" indent="-514350">
              <a:buAutoNum type="alphaUcParenR"/>
            </a:pPr>
            <a:r>
              <a:rPr lang="en-US" dirty="0" err="1" smtClean="0"/>
              <a:t>Piriform</a:t>
            </a:r>
            <a:r>
              <a:rPr lang="en-US" dirty="0"/>
              <a:t>:</a:t>
            </a:r>
            <a:r>
              <a:rPr lang="en-US" dirty="0" smtClean="0"/>
              <a:t> Discrimination and conscious perception</a:t>
            </a:r>
          </a:p>
          <a:p>
            <a:pPr marL="514350" indent="-514350">
              <a:buAutoNum type="alphaUcParenR"/>
            </a:pPr>
            <a:r>
              <a:rPr lang="en-US" dirty="0" smtClean="0"/>
              <a:t>Amygdala :Emotional responses to olfactory stimuli</a:t>
            </a:r>
          </a:p>
          <a:p>
            <a:pPr marL="514350" indent="-514350">
              <a:buAutoNum type="alphaUcParenR"/>
            </a:pPr>
            <a:r>
              <a:rPr lang="en-US" dirty="0" err="1" smtClean="0"/>
              <a:t>Entorrhinal</a:t>
            </a:r>
            <a:r>
              <a:rPr lang="en-US" dirty="0" smtClean="0"/>
              <a:t> cortex: Initiate sneezing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tonguebi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0530" t="15914" r="8182" b="5850"/>
          <a:stretch/>
        </p:blipFill>
        <p:spPr bwMode="auto">
          <a:xfrm>
            <a:off x="1600200" y="152400"/>
            <a:ext cx="5424714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0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3237"/>
            <a:ext cx="8382000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Sweet &amp; salt </a:t>
            </a:r>
            <a:r>
              <a:rPr lang="en-US" dirty="0" smtClean="0"/>
              <a:t>sensibilities </a:t>
            </a:r>
            <a:r>
              <a:rPr lang="en-US" dirty="0"/>
              <a:t>at the tip.</a:t>
            </a:r>
          </a:p>
          <a:p>
            <a:pPr>
              <a:lnSpc>
                <a:spcPct val="90000"/>
              </a:lnSpc>
            </a:pPr>
            <a:r>
              <a:rPr lang="en-US" dirty="0"/>
              <a:t>Sour at the sides.</a:t>
            </a:r>
          </a:p>
          <a:p>
            <a:pPr>
              <a:lnSpc>
                <a:spcPct val="90000"/>
              </a:lnSpc>
            </a:pPr>
            <a:r>
              <a:rPr lang="en-US" dirty="0"/>
              <a:t>Bitter at the back.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  1.  </a:t>
            </a:r>
            <a:r>
              <a:rPr lang="en-US" b="1" u="sng" dirty="0">
                <a:solidFill>
                  <a:srgbClr val="FF0000"/>
                </a:solidFill>
              </a:rPr>
              <a:t>Sour :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>
                <a:ea typeface="ＭＳ Ｐゴシック" pitchFamily="34" charset="-128"/>
                <a:cs typeface="Times New Roman" pitchFamily="18" charset="0"/>
              </a:rPr>
              <a:t>Caused </a:t>
            </a: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by acid </a:t>
            </a:r>
            <a:r>
              <a:rPr lang="en-US" altLang="en-US" dirty="0" smtClean="0">
                <a:ea typeface="ＭＳ Ｐゴシック" pitchFamily="34" charset="-128"/>
                <a:cs typeface="Times New Roman" pitchFamily="18" charset="0"/>
              </a:rPr>
              <a:t>concentration (</a:t>
            </a:r>
            <a:r>
              <a:rPr lang="en-US" dirty="0" smtClean="0"/>
              <a:t>H</a:t>
            </a:r>
            <a:r>
              <a:rPr lang="en-US" dirty="0"/>
              <a:t>+ ion </a:t>
            </a:r>
            <a:r>
              <a:rPr lang="en-US" dirty="0" smtClean="0"/>
              <a:t>concentration)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Degree of sourness is proportional to the H+ ion concentration</a:t>
            </a:r>
            <a:r>
              <a:rPr lang="en-US" sz="2800" dirty="0" smtClean="0"/>
              <a:t>. More acidic the solution more sourness is there.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Acids increase intracellular H+ ion concentration &amp; cause depolarization</a:t>
            </a:r>
            <a:r>
              <a:rPr lang="en-US" sz="3600" dirty="0"/>
              <a:t>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2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2563</Words>
  <Application>Microsoft Office PowerPoint</Application>
  <PresentationFormat>On-screen Show (4:3)</PresentationFormat>
  <Paragraphs>396</Paragraphs>
  <Slides>76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Physiology of Taste and Smell</vt:lpstr>
      <vt:lpstr>Taste and Smell Sensation</vt:lpstr>
      <vt:lpstr>Physiology of taste </vt:lpstr>
      <vt:lpstr>PowerPoint Presentation</vt:lpstr>
      <vt:lpstr>Taste is a Function of the Taste Bud</vt:lpstr>
      <vt:lpstr>Modalities of Taste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Sensation of Taste</vt:lpstr>
      <vt:lpstr>Location of Taste Buds</vt:lpstr>
      <vt:lpstr>PowerPoint Presentation</vt:lpstr>
      <vt:lpstr>PowerPoint Presentation</vt:lpstr>
      <vt:lpstr>PowerPoint Presentation</vt:lpstr>
      <vt:lpstr>PowerPoint Presentation</vt:lpstr>
      <vt:lpstr>Taste Bud</vt:lpstr>
      <vt:lpstr>PowerPoint Presentation</vt:lpstr>
      <vt:lpstr>Physiology of Taste</vt:lpstr>
      <vt:lpstr>Mechanism of Stimulation of Taste Buds </vt:lpstr>
      <vt:lpstr>PowerPoint Presentation</vt:lpstr>
      <vt:lpstr>PowerPoint Presentation</vt:lpstr>
      <vt:lpstr>Gustatory Transduction</vt:lpstr>
      <vt:lpstr>PowerPoint Presentation</vt:lpstr>
      <vt:lpstr>PowerPoint Presentation</vt:lpstr>
      <vt:lpstr>1) Sour </vt:lpstr>
      <vt:lpstr>2) salt</vt:lpstr>
      <vt:lpstr>3) Bitter</vt:lpstr>
      <vt:lpstr>4) Sweet</vt:lpstr>
      <vt:lpstr>TASTE PATHWAY</vt:lpstr>
      <vt:lpstr>PowerPoint Presentation</vt:lpstr>
      <vt:lpstr>PowerPoint Presentation</vt:lpstr>
      <vt:lpstr>PowerPoint Presentation</vt:lpstr>
      <vt:lpstr>Factors  affecting  taste  sensation </vt:lpstr>
      <vt:lpstr>PowerPoint Presentation</vt:lpstr>
      <vt:lpstr>PowerPoint Presentation</vt:lpstr>
      <vt:lpstr>APPLIED  PHYSIOLOGY</vt:lpstr>
      <vt:lpstr>PowerPoint Presentation</vt:lpstr>
      <vt:lpstr>MCQ</vt:lpstr>
      <vt:lpstr>PowerPoint Presentation</vt:lpstr>
      <vt:lpstr>PowerPoint Presentation</vt:lpstr>
      <vt:lpstr>PowerPoint Presentation</vt:lpstr>
      <vt:lpstr>PowerPoint Presentation</vt:lpstr>
      <vt:lpstr>Physiology of olfaction </vt:lpstr>
      <vt:lpstr>Olfaction </vt:lpstr>
      <vt:lpstr>Functions of Smell </vt:lpstr>
      <vt:lpstr>Contents </vt:lpstr>
      <vt:lpstr>PowerPoint Presentation</vt:lpstr>
      <vt:lpstr>Olfactory Mucosa</vt:lpstr>
      <vt:lpstr>Olfaction: Sense of Smell</vt:lpstr>
      <vt:lpstr>Olfaction</vt:lpstr>
      <vt:lpstr>What substances can be smelled?</vt:lpstr>
      <vt:lpstr>Primary Sensations of Smell</vt:lpstr>
      <vt:lpstr>From Odorant To Action Potential </vt:lpstr>
      <vt:lpstr>PowerPoint Presentation</vt:lpstr>
      <vt:lpstr>PowerPoint Presentation</vt:lpstr>
      <vt:lpstr>Olfactory pathway</vt:lpstr>
      <vt:lpstr>Olfactory Epithelium and Olfactory Receptors</vt:lpstr>
      <vt:lpstr>PowerPoint Presentation</vt:lpstr>
      <vt:lpstr>PowerPoint Presentation</vt:lpstr>
      <vt:lpstr>PowerPoint Presentation</vt:lpstr>
      <vt:lpstr>PowerPoint Presentation</vt:lpstr>
      <vt:lpstr>Vomeronasal organ (VNO)</vt:lpstr>
      <vt:lpstr>PowerPoint Presentation</vt:lpstr>
      <vt:lpstr>ROLE  OF  HIGHER  CENTERS </vt:lpstr>
      <vt:lpstr>Orbitofrontal Cortex</vt:lpstr>
      <vt:lpstr>Neural Pathways for Olfaction</vt:lpstr>
      <vt:lpstr>Transmission Of Smell Sensation To CNS</vt:lpstr>
      <vt:lpstr>PowerPoint Presentation</vt:lpstr>
      <vt:lpstr>Applied physiology</vt:lpstr>
      <vt:lpstr>MCQS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Smell and Taste</dc:title>
  <dc:creator>DELL</dc:creator>
  <cp:lastModifiedBy>DELL</cp:lastModifiedBy>
  <cp:revision>223</cp:revision>
  <dcterms:created xsi:type="dcterms:W3CDTF">2018-01-05T10:22:21Z</dcterms:created>
  <dcterms:modified xsi:type="dcterms:W3CDTF">2018-05-11T03:03:26Z</dcterms:modified>
</cp:coreProperties>
</file>