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300" r:id="rId4"/>
    <p:sldId id="301" r:id="rId5"/>
    <p:sldId id="302" r:id="rId6"/>
    <p:sldId id="325" r:id="rId7"/>
    <p:sldId id="344" r:id="rId8"/>
    <p:sldId id="326" r:id="rId9"/>
    <p:sldId id="327" r:id="rId10"/>
    <p:sldId id="328" r:id="rId11"/>
    <p:sldId id="329" r:id="rId12"/>
    <p:sldId id="330" r:id="rId13"/>
    <p:sldId id="331" r:id="rId14"/>
    <p:sldId id="333" r:id="rId15"/>
    <p:sldId id="334" r:id="rId16"/>
    <p:sldId id="335" r:id="rId17"/>
    <p:sldId id="336" r:id="rId18"/>
    <p:sldId id="338" r:id="rId19"/>
    <p:sldId id="337" r:id="rId20"/>
    <p:sldId id="375" r:id="rId21"/>
    <p:sldId id="380" r:id="rId22"/>
    <p:sldId id="376" r:id="rId23"/>
    <p:sldId id="381" r:id="rId24"/>
    <p:sldId id="377" r:id="rId25"/>
    <p:sldId id="378" r:id="rId26"/>
    <p:sldId id="387" r:id="rId27"/>
    <p:sldId id="386" r:id="rId28"/>
    <p:sldId id="348" r:id="rId29"/>
    <p:sldId id="356" r:id="rId30"/>
    <p:sldId id="388" r:id="rId31"/>
    <p:sldId id="345" r:id="rId32"/>
    <p:sldId id="346" r:id="rId33"/>
    <p:sldId id="340" r:id="rId34"/>
    <p:sldId id="341" r:id="rId35"/>
    <p:sldId id="342" r:id="rId36"/>
    <p:sldId id="343" r:id="rId37"/>
    <p:sldId id="278" r:id="rId38"/>
    <p:sldId id="279" r:id="rId39"/>
    <p:sldId id="280" r:id="rId40"/>
    <p:sldId id="281" r:id="rId41"/>
    <p:sldId id="282" r:id="rId42"/>
    <p:sldId id="283" r:id="rId43"/>
    <p:sldId id="284" r:id="rId44"/>
    <p:sldId id="285" r:id="rId45"/>
    <p:sldId id="286" r:id="rId46"/>
    <p:sldId id="288" r:id="rId47"/>
    <p:sldId id="289" r:id="rId48"/>
    <p:sldId id="290" r:id="rId49"/>
    <p:sldId id="291" r:id="rId50"/>
    <p:sldId id="293" r:id="rId51"/>
    <p:sldId id="294" r:id="rId52"/>
    <p:sldId id="296" r:id="rId53"/>
    <p:sldId id="297" r:id="rId54"/>
    <p:sldId id="298" r:id="rId55"/>
    <p:sldId id="362" r:id="rId56"/>
    <p:sldId id="363" r:id="rId57"/>
    <p:sldId id="379" r:id="rId58"/>
    <p:sldId id="365" r:id="rId59"/>
    <p:sldId id="372" r:id="rId60"/>
    <p:sldId id="364" r:id="rId61"/>
    <p:sldId id="373" r:id="rId62"/>
    <p:sldId id="374" r:id="rId63"/>
    <p:sldId id="299" r:id="rId64"/>
    <p:sldId id="357" r:id="rId65"/>
    <p:sldId id="358" r:id="rId66"/>
    <p:sldId id="359" r:id="rId67"/>
    <p:sldId id="360" r:id="rId68"/>
    <p:sldId id="361"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38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65841-80B3-41D4-B277-A8073EDF538F}" type="doc">
      <dgm:prSet loTypeId="urn:microsoft.com/office/officeart/2005/8/layout/target1" loCatId="relationship" qsTypeId="urn:microsoft.com/office/officeart/2005/8/quickstyle/3d3" qsCatId="3D" csTypeId="urn:microsoft.com/office/officeart/2005/8/colors/accent1_2" csCatId="accent1" phldr="1"/>
      <dgm:spPr/>
    </dgm:pt>
    <dgm:pt modelId="{0710910A-648A-4206-9C31-6D49A478EA4B}">
      <dgm:prSet phldrT="[Text]" custT="1"/>
      <dgm:spPr/>
      <dgm:t>
        <a:bodyPr/>
        <a:lstStyle/>
        <a:p>
          <a:r>
            <a:rPr lang="en-US" sz="2000" b="1" dirty="0" smtClean="0"/>
            <a:t>Hair cell (-70mv)</a:t>
          </a:r>
          <a:endParaRPr lang="en-US" sz="2000" b="1" dirty="0"/>
        </a:p>
      </dgm:t>
    </dgm:pt>
    <dgm:pt modelId="{E417F284-41E9-4586-A60A-AB6A185F92E4}" type="parTrans" cxnId="{DBE6C08B-98C3-491E-B0AB-1A4438FA3BF1}">
      <dgm:prSet/>
      <dgm:spPr/>
      <dgm:t>
        <a:bodyPr/>
        <a:lstStyle/>
        <a:p>
          <a:endParaRPr lang="en-US"/>
        </a:p>
      </dgm:t>
    </dgm:pt>
    <dgm:pt modelId="{5E34E78D-CC84-410C-B4F0-7E18C160251A}" type="sibTrans" cxnId="{DBE6C08B-98C3-491E-B0AB-1A4438FA3BF1}">
      <dgm:prSet/>
      <dgm:spPr/>
      <dgm:t>
        <a:bodyPr/>
        <a:lstStyle/>
        <a:p>
          <a:endParaRPr lang="en-US"/>
        </a:p>
      </dgm:t>
    </dgm:pt>
    <dgm:pt modelId="{00681076-C031-4507-8464-3540CEEFA040}">
      <dgm:prSet phldrT="[Text]"/>
      <dgm:spPr/>
      <dgm:t>
        <a:bodyPr/>
        <a:lstStyle/>
        <a:p>
          <a:pPr algn="l"/>
          <a:r>
            <a:rPr lang="en-US" b="1" dirty="0" err="1" smtClean="0"/>
            <a:t>Scala</a:t>
          </a:r>
          <a:r>
            <a:rPr lang="en-US" b="1" dirty="0" smtClean="0"/>
            <a:t> media (SV secretes K+ ion so it maintains the  </a:t>
          </a:r>
          <a:r>
            <a:rPr lang="en-US" b="1" dirty="0" err="1" smtClean="0"/>
            <a:t>endochchlear</a:t>
          </a:r>
          <a:r>
            <a:rPr lang="en-US" b="1" dirty="0" smtClean="0"/>
            <a:t> potential (</a:t>
          </a:r>
          <a:r>
            <a:rPr lang="en-US" b="1" dirty="0" err="1" smtClean="0"/>
            <a:t>endolymph</a:t>
          </a:r>
          <a:r>
            <a:rPr lang="en-US" b="1" dirty="0" smtClean="0"/>
            <a:t>) of +80 </a:t>
          </a:r>
          <a:r>
            <a:rPr lang="en-US" b="1" dirty="0" err="1" smtClean="0"/>
            <a:t>mv</a:t>
          </a:r>
          <a:endParaRPr lang="en-US" b="1" dirty="0"/>
        </a:p>
      </dgm:t>
    </dgm:pt>
    <dgm:pt modelId="{8B0C499B-C350-462F-B284-0D9A016389BB}" type="parTrans" cxnId="{1C2B0615-5A34-47EA-A4FB-DC0DEB62B971}">
      <dgm:prSet/>
      <dgm:spPr/>
      <dgm:t>
        <a:bodyPr/>
        <a:lstStyle/>
        <a:p>
          <a:endParaRPr lang="en-US"/>
        </a:p>
      </dgm:t>
    </dgm:pt>
    <dgm:pt modelId="{B4DEE8EC-1A7B-4D6B-BCBB-113865B0942E}" type="sibTrans" cxnId="{1C2B0615-5A34-47EA-A4FB-DC0DEB62B971}">
      <dgm:prSet/>
      <dgm:spPr/>
      <dgm:t>
        <a:bodyPr/>
        <a:lstStyle/>
        <a:p>
          <a:endParaRPr lang="en-US"/>
        </a:p>
      </dgm:t>
    </dgm:pt>
    <dgm:pt modelId="{2A6DEA15-D597-4CAC-8845-B46896BAFA84}">
      <dgm:prSet phldrT="[Text]" custT="1"/>
      <dgm:spPr/>
      <dgm:t>
        <a:bodyPr/>
        <a:lstStyle/>
        <a:p>
          <a:r>
            <a:rPr lang="en-US" sz="2000" b="1" dirty="0" err="1" smtClean="0"/>
            <a:t>Scala</a:t>
          </a:r>
          <a:r>
            <a:rPr lang="en-US" sz="2000" b="1" dirty="0" smtClean="0"/>
            <a:t> </a:t>
          </a:r>
          <a:r>
            <a:rPr lang="en-US" sz="2000" b="1" dirty="0" err="1" smtClean="0"/>
            <a:t>vestibuli</a:t>
          </a:r>
          <a:r>
            <a:rPr lang="en-US" sz="2000" b="1" dirty="0" smtClean="0"/>
            <a:t> (</a:t>
          </a:r>
          <a:r>
            <a:rPr lang="en-US" sz="2000" b="1" dirty="0" err="1" smtClean="0"/>
            <a:t>perilymph</a:t>
          </a:r>
          <a:r>
            <a:rPr lang="en-US" sz="2000" b="1" dirty="0" smtClean="0"/>
            <a:t>)  </a:t>
          </a:r>
          <a:endParaRPr lang="en-US" sz="2000" b="1" dirty="0"/>
        </a:p>
      </dgm:t>
    </dgm:pt>
    <dgm:pt modelId="{7FABA642-9675-4DD5-AA52-E0C9EF774F22}" type="parTrans" cxnId="{8486F1DE-96C6-4105-8079-515CC81E6687}">
      <dgm:prSet/>
      <dgm:spPr/>
      <dgm:t>
        <a:bodyPr/>
        <a:lstStyle/>
        <a:p>
          <a:endParaRPr lang="en-US"/>
        </a:p>
      </dgm:t>
    </dgm:pt>
    <dgm:pt modelId="{75E5A9E2-B1A2-4603-A1F4-08C30D6C57D2}" type="sibTrans" cxnId="{8486F1DE-96C6-4105-8079-515CC81E6687}">
      <dgm:prSet/>
      <dgm:spPr/>
      <dgm:t>
        <a:bodyPr/>
        <a:lstStyle/>
        <a:p>
          <a:endParaRPr lang="en-US"/>
        </a:p>
      </dgm:t>
    </dgm:pt>
    <dgm:pt modelId="{F023940A-8ED8-4553-B62B-06BDE6685A3E}" type="pres">
      <dgm:prSet presAssocID="{DB465841-80B3-41D4-B277-A8073EDF538F}" presName="composite" presStyleCnt="0">
        <dgm:presLayoutVars>
          <dgm:chMax val="5"/>
          <dgm:dir/>
          <dgm:resizeHandles val="exact"/>
        </dgm:presLayoutVars>
      </dgm:prSet>
      <dgm:spPr/>
    </dgm:pt>
    <dgm:pt modelId="{7BF9D8ED-903B-41A6-BA67-9779121B4385}" type="pres">
      <dgm:prSet presAssocID="{0710910A-648A-4206-9C31-6D49A478EA4B}" presName="circle1" presStyleLbl="lnNode1" presStyleIdx="0" presStyleCnt="3"/>
      <dgm:spPr/>
    </dgm:pt>
    <dgm:pt modelId="{A17E2097-687A-4378-AD49-EE882D59A2D2}" type="pres">
      <dgm:prSet presAssocID="{0710910A-648A-4206-9C31-6D49A478EA4B}" presName="text1" presStyleLbl="revTx" presStyleIdx="0" presStyleCnt="3" custScaleX="127842">
        <dgm:presLayoutVars>
          <dgm:bulletEnabled val="1"/>
        </dgm:presLayoutVars>
      </dgm:prSet>
      <dgm:spPr/>
      <dgm:t>
        <a:bodyPr/>
        <a:lstStyle/>
        <a:p>
          <a:endParaRPr lang="en-US"/>
        </a:p>
      </dgm:t>
    </dgm:pt>
    <dgm:pt modelId="{555ACAED-93C8-4027-864B-79F8649FCFCE}" type="pres">
      <dgm:prSet presAssocID="{0710910A-648A-4206-9C31-6D49A478EA4B}" presName="line1" presStyleLbl="callout" presStyleIdx="0" presStyleCnt="6"/>
      <dgm:spPr/>
    </dgm:pt>
    <dgm:pt modelId="{7AFDB7B7-A095-4087-B343-88687B3B4ADD}" type="pres">
      <dgm:prSet presAssocID="{0710910A-648A-4206-9C31-6D49A478EA4B}" presName="d1" presStyleLbl="callout" presStyleIdx="1" presStyleCnt="6"/>
      <dgm:spPr/>
    </dgm:pt>
    <dgm:pt modelId="{C2B3B5F1-AD09-49D0-AFF5-B9696A0B583D}" type="pres">
      <dgm:prSet presAssocID="{00681076-C031-4507-8464-3540CEEFA040}" presName="circle2" presStyleLbl="lnNode1" presStyleIdx="1" presStyleCnt="3"/>
      <dgm:spPr/>
    </dgm:pt>
    <dgm:pt modelId="{8542C2F5-A2EC-4813-BE27-55127FB0D820}" type="pres">
      <dgm:prSet presAssocID="{00681076-C031-4507-8464-3540CEEFA040}" presName="text2" presStyleLbl="revTx" presStyleIdx="1" presStyleCnt="3" custScaleX="141034" custScaleY="137692">
        <dgm:presLayoutVars>
          <dgm:bulletEnabled val="1"/>
        </dgm:presLayoutVars>
      </dgm:prSet>
      <dgm:spPr/>
      <dgm:t>
        <a:bodyPr/>
        <a:lstStyle/>
        <a:p>
          <a:endParaRPr lang="en-US"/>
        </a:p>
      </dgm:t>
    </dgm:pt>
    <dgm:pt modelId="{7CFFB9B2-B255-4B38-975D-500461AFFD59}" type="pres">
      <dgm:prSet presAssocID="{00681076-C031-4507-8464-3540CEEFA040}" presName="line2" presStyleLbl="callout" presStyleIdx="2" presStyleCnt="6"/>
      <dgm:spPr/>
    </dgm:pt>
    <dgm:pt modelId="{4D6D000F-B6DB-46A4-8F46-DF0308870AE3}" type="pres">
      <dgm:prSet presAssocID="{00681076-C031-4507-8464-3540CEEFA040}" presName="d2" presStyleLbl="callout" presStyleIdx="3" presStyleCnt="6"/>
      <dgm:spPr/>
    </dgm:pt>
    <dgm:pt modelId="{C74F5499-27A2-482F-A086-9A2E3E454ECE}" type="pres">
      <dgm:prSet presAssocID="{2A6DEA15-D597-4CAC-8845-B46896BAFA84}" presName="circle3" presStyleLbl="lnNode1" presStyleIdx="2" presStyleCnt="3"/>
      <dgm:spPr/>
    </dgm:pt>
    <dgm:pt modelId="{9EF83272-FB59-4165-BF4B-4E5858D670D2}" type="pres">
      <dgm:prSet presAssocID="{2A6DEA15-D597-4CAC-8845-B46896BAFA84}" presName="text3" presStyleLbl="revTx" presStyleIdx="2" presStyleCnt="3">
        <dgm:presLayoutVars>
          <dgm:bulletEnabled val="1"/>
        </dgm:presLayoutVars>
      </dgm:prSet>
      <dgm:spPr/>
      <dgm:t>
        <a:bodyPr/>
        <a:lstStyle/>
        <a:p>
          <a:endParaRPr lang="en-US"/>
        </a:p>
      </dgm:t>
    </dgm:pt>
    <dgm:pt modelId="{17093C9B-4411-44B7-B624-7707CEB1E288}" type="pres">
      <dgm:prSet presAssocID="{2A6DEA15-D597-4CAC-8845-B46896BAFA84}" presName="line3" presStyleLbl="callout" presStyleIdx="4" presStyleCnt="6"/>
      <dgm:spPr/>
    </dgm:pt>
    <dgm:pt modelId="{112BC928-415E-4387-93D1-77A519DA6E70}" type="pres">
      <dgm:prSet presAssocID="{2A6DEA15-D597-4CAC-8845-B46896BAFA84}" presName="d3" presStyleLbl="callout" presStyleIdx="5" presStyleCnt="6"/>
      <dgm:spPr/>
    </dgm:pt>
  </dgm:ptLst>
  <dgm:cxnLst>
    <dgm:cxn modelId="{DBE6C08B-98C3-491E-B0AB-1A4438FA3BF1}" srcId="{DB465841-80B3-41D4-B277-A8073EDF538F}" destId="{0710910A-648A-4206-9C31-6D49A478EA4B}" srcOrd="0" destOrd="0" parTransId="{E417F284-41E9-4586-A60A-AB6A185F92E4}" sibTransId="{5E34E78D-CC84-410C-B4F0-7E18C160251A}"/>
    <dgm:cxn modelId="{1C2B0615-5A34-47EA-A4FB-DC0DEB62B971}" srcId="{DB465841-80B3-41D4-B277-A8073EDF538F}" destId="{00681076-C031-4507-8464-3540CEEFA040}" srcOrd="1" destOrd="0" parTransId="{8B0C499B-C350-462F-B284-0D9A016389BB}" sibTransId="{B4DEE8EC-1A7B-4D6B-BCBB-113865B0942E}"/>
    <dgm:cxn modelId="{3202633B-6D97-4E9F-94EE-4C699BB2E0D0}" type="presOf" srcId="{0710910A-648A-4206-9C31-6D49A478EA4B}" destId="{A17E2097-687A-4378-AD49-EE882D59A2D2}" srcOrd="0" destOrd="0" presId="urn:microsoft.com/office/officeart/2005/8/layout/target1"/>
    <dgm:cxn modelId="{66D0E38A-4B8A-4A9E-BD08-4E19DA5505F9}" type="presOf" srcId="{2A6DEA15-D597-4CAC-8845-B46896BAFA84}" destId="{9EF83272-FB59-4165-BF4B-4E5858D670D2}" srcOrd="0" destOrd="0" presId="urn:microsoft.com/office/officeart/2005/8/layout/target1"/>
    <dgm:cxn modelId="{8486F1DE-96C6-4105-8079-515CC81E6687}" srcId="{DB465841-80B3-41D4-B277-A8073EDF538F}" destId="{2A6DEA15-D597-4CAC-8845-B46896BAFA84}" srcOrd="2" destOrd="0" parTransId="{7FABA642-9675-4DD5-AA52-E0C9EF774F22}" sibTransId="{75E5A9E2-B1A2-4603-A1F4-08C30D6C57D2}"/>
    <dgm:cxn modelId="{CDECC434-39D8-4817-89B3-65ABEFDC719F}" type="presOf" srcId="{DB465841-80B3-41D4-B277-A8073EDF538F}" destId="{F023940A-8ED8-4553-B62B-06BDE6685A3E}" srcOrd="0" destOrd="0" presId="urn:microsoft.com/office/officeart/2005/8/layout/target1"/>
    <dgm:cxn modelId="{FCB2D9CF-8D32-4C8C-B2F9-0556C6C1CB39}" type="presOf" srcId="{00681076-C031-4507-8464-3540CEEFA040}" destId="{8542C2F5-A2EC-4813-BE27-55127FB0D820}" srcOrd="0" destOrd="0" presId="urn:microsoft.com/office/officeart/2005/8/layout/target1"/>
    <dgm:cxn modelId="{2AD1FE13-BFD6-43A5-95C9-6CAECD482E8C}" type="presParOf" srcId="{F023940A-8ED8-4553-B62B-06BDE6685A3E}" destId="{7BF9D8ED-903B-41A6-BA67-9779121B4385}" srcOrd="0" destOrd="0" presId="urn:microsoft.com/office/officeart/2005/8/layout/target1"/>
    <dgm:cxn modelId="{2E8C8D3B-AF8E-4B3E-967C-394451063216}" type="presParOf" srcId="{F023940A-8ED8-4553-B62B-06BDE6685A3E}" destId="{A17E2097-687A-4378-AD49-EE882D59A2D2}" srcOrd="1" destOrd="0" presId="urn:microsoft.com/office/officeart/2005/8/layout/target1"/>
    <dgm:cxn modelId="{2EA2323A-B1EE-43DF-B5A6-AE3A3384A939}" type="presParOf" srcId="{F023940A-8ED8-4553-B62B-06BDE6685A3E}" destId="{555ACAED-93C8-4027-864B-79F8649FCFCE}" srcOrd="2" destOrd="0" presId="urn:microsoft.com/office/officeart/2005/8/layout/target1"/>
    <dgm:cxn modelId="{B1EAF42C-1A26-42EF-958C-C63C2EBA6589}" type="presParOf" srcId="{F023940A-8ED8-4553-B62B-06BDE6685A3E}" destId="{7AFDB7B7-A095-4087-B343-88687B3B4ADD}" srcOrd="3" destOrd="0" presId="urn:microsoft.com/office/officeart/2005/8/layout/target1"/>
    <dgm:cxn modelId="{1BA1F1F5-DE20-4623-A759-0E7538E3A943}" type="presParOf" srcId="{F023940A-8ED8-4553-B62B-06BDE6685A3E}" destId="{C2B3B5F1-AD09-49D0-AFF5-B9696A0B583D}" srcOrd="4" destOrd="0" presId="urn:microsoft.com/office/officeart/2005/8/layout/target1"/>
    <dgm:cxn modelId="{695BFB55-F9C3-4296-A819-4F656DABFAA7}" type="presParOf" srcId="{F023940A-8ED8-4553-B62B-06BDE6685A3E}" destId="{8542C2F5-A2EC-4813-BE27-55127FB0D820}" srcOrd="5" destOrd="0" presId="urn:microsoft.com/office/officeart/2005/8/layout/target1"/>
    <dgm:cxn modelId="{6D2AD8AE-7827-44ED-95E7-4497E0063DC5}" type="presParOf" srcId="{F023940A-8ED8-4553-B62B-06BDE6685A3E}" destId="{7CFFB9B2-B255-4B38-975D-500461AFFD59}" srcOrd="6" destOrd="0" presId="urn:microsoft.com/office/officeart/2005/8/layout/target1"/>
    <dgm:cxn modelId="{39E87150-FE2A-40BB-BE8A-8436D492BB76}" type="presParOf" srcId="{F023940A-8ED8-4553-B62B-06BDE6685A3E}" destId="{4D6D000F-B6DB-46A4-8F46-DF0308870AE3}" srcOrd="7" destOrd="0" presId="urn:microsoft.com/office/officeart/2005/8/layout/target1"/>
    <dgm:cxn modelId="{A15C879D-8E2D-454E-9C80-488BA9AEE423}" type="presParOf" srcId="{F023940A-8ED8-4553-B62B-06BDE6685A3E}" destId="{C74F5499-27A2-482F-A086-9A2E3E454ECE}" srcOrd="8" destOrd="0" presId="urn:microsoft.com/office/officeart/2005/8/layout/target1"/>
    <dgm:cxn modelId="{6FB76321-9856-40C0-99FA-6561F7732145}" type="presParOf" srcId="{F023940A-8ED8-4553-B62B-06BDE6685A3E}" destId="{9EF83272-FB59-4165-BF4B-4E5858D670D2}" srcOrd="9" destOrd="0" presId="urn:microsoft.com/office/officeart/2005/8/layout/target1"/>
    <dgm:cxn modelId="{1FB9DA29-4B3D-49A5-B398-516750424E3C}" type="presParOf" srcId="{F023940A-8ED8-4553-B62B-06BDE6685A3E}" destId="{17093C9B-4411-44B7-B624-7707CEB1E288}" srcOrd="10" destOrd="0" presId="urn:microsoft.com/office/officeart/2005/8/layout/target1"/>
    <dgm:cxn modelId="{4693B85C-081B-496C-8DF7-7E7D3A12C609}" type="presParOf" srcId="{F023940A-8ED8-4553-B62B-06BDE6685A3E}" destId="{112BC928-415E-4387-93D1-77A519DA6E70}"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C3D8CA-711B-4C57-92B2-C944E5460CF2}"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F6B5CEE5-E24D-4D0B-8A80-A72206186EEC}">
      <dgm:prSet phldrT="[Text]"/>
      <dgm:spPr/>
      <dgm:t>
        <a:bodyPr/>
        <a:lstStyle/>
        <a:p>
          <a:pPr algn="just"/>
          <a:r>
            <a:rPr lang="en-US" dirty="0" smtClean="0"/>
            <a:t>Amplitude/intensity/loudness</a:t>
          </a:r>
          <a:endParaRPr lang="en-US" dirty="0"/>
        </a:p>
      </dgm:t>
    </dgm:pt>
    <dgm:pt modelId="{55BBFCEC-79F0-4A41-84A1-889B5EF13FF1}" type="parTrans" cxnId="{95373FE3-2145-48E7-A4B9-10E24BC24BDF}">
      <dgm:prSet/>
      <dgm:spPr/>
      <dgm:t>
        <a:bodyPr/>
        <a:lstStyle/>
        <a:p>
          <a:endParaRPr lang="en-US"/>
        </a:p>
      </dgm:t>
    </dgm:pt>
    <dgm:pt modelId="{EC71AE1A-6EDE-479E-884F-6672CEB4E33B}" type="sibTrans" cxnId="{95373FE3-2145-48E7-A4B9-10E24BC24BDF}">
      <dgm:prSet/>
      <dgm:spPr/>
      <dgm:t>
        <a:bodyPr/>
        <a:lstStyle/>
        <a:p>
          <a:endParaRPr lang="en-US"/>
        </a:p>
      </dgm:t>
    </dgm:pt>
    <dgm:pt modelId="{E99D4209-2144-4D5A-B670-6B75056EC42D}">
      <dgm:prSet phldrT="[Text]"/>
      <dgm:spPr/>
      <dgm:t>
        <a:bodyPr/>
        <a:lstStyle/>
        <a:p>
          <a:r>
            <a:rPr lang="en-US" dirty="0" smtClean="0"/>
            <a:t>Strength of the sound</a:t>
          </a:r>
          <a:endParaRPr lang="en-US" dirty="0"/>
        </a:p>
      </dgm:t>
    </dgm:pt>
    <dgm:pt modelId="{1420D2AF-5E8B-467B-B9FC-787AE8D1BC49}" type="parTrans" cxnId="{C9F2B075-590E-4716-B019-23674C38E7BF}">
      <dgm:prSet/>
      <dgm:spPr/>
      <dgm:t>
        <a:bodyPr/>
        <a:lstStyle/>
        <a:p>
          <a:endParaRPr lang="en-US"/>
        </a:p>
      </dgm:t>
    </dgm:pt>
    <dgm:pt modelId="{CAE8CBDA-8DD7-44E4-A946-F1626F449F17}" type="sibTrans" cxnId="{C9F2B075-590E-4716-B019-23674C38E7BF}">
      <dgm:prSet/>
      <dgm:spPr/>
      <dgm:t>
        <a:bodyPr/>
        <a:lstStyle/>
        <a:p>
          <a:endParaRPr lang="en-US"/>
        </a:p>
      </dgm:t>
    </dgm:pt>
    <dgm:pt modelId="{7A9B4D43-5DF0-40FB-8F05-3674FAAFEAD4}">
      <dgm:prSet phldrT="[Text]"/>
      <dgm:spPr/>
      <dgm:t>
        <a:bodyPr/>
        <a:lstStyle/>
        <a:p>
          <a:r>
            <a:rPr lang="en-US" dirty="0" smtClean="0"/>
            <a:t>Loudness denotes the appreciation of sound intensity</a:t>
          </a:r>
          <a:endParaRPr lang="en-US" dirty="0"/>
        </a:p>
      </dgm:t>
    </dgm:pt>
    <dgm:pt modelId="{AE80FA82-65F6-456C-8594-5690383F3FFC}" type="parTrans" cxnId="{6A980439-CB67-4ADF-88C3-D6931F6489C2}">
      <dgm:prSet/>
      <dgm:spPr/>
      <dgm:t>
        <a:bodyPr/>
        <a:lstStyle/>
        <a:p>
          <a:endParaRPr lang="en-US"/>
        </a:p>
      </dgm:t>
    </dgm:pt>
    <dgm:pt modelId="{EF3286E1-77B1-43EF-90D9-EDF8DDFA0410}" type="sibTrans" cxnId="{6A980439-CB67-4ADF-88C3-D6931F6489C2}">
      <dgm:prSet/>
      <dgm:spPr/>
      <dgm:t>
        <a:bodyPr/>
        <a:lstStyle/>
        <a:p>
          <a:endParaRPr lang="en-US"/>
        </a:p>
      </dgm:t>
    </dgm:pt>
    <dgm:pt modelId="{D48024C5-8A2D-472A-BB1F-240F82632FDC}">
      <dgm:prSet phldrT="[Text]"/>
      <dgm:spPr/>
      <dgm:t>
        <a:bodyPr/>
        <a:lstStyle/>
        <a:p>
          <a:pPr algn="just"/>
          <a:r>
            <a:rPr lang="en-US" dirty="0" smtClean="0"/>
            <a:t>Frequency/Pitch/Tone</a:t>
          </a:r>
          <a:endParaRPr lang="en-US" dirty="0"/>
        </a:p>
      </dgm:t>
    </dgm:pt>
    <dgm:pt modelId="{4FDAD935-BE6D-4D0D-8C9D-A1273EB4260F}" type="parTrans" cxnId="{F6CCEC9C-900B-4650-BB11-6028861119D8}">
      <dgm:prSet/>
      <dgm:spPr/>
      <dgm:t>
        <a:bodyPr/>
        <a:lstStyle/>
        <a:p>
          <a:endParaRPr lang="en-US"/>
        </a:p>
      </dgm:t>
    </dgm:pt>
    <dgm:pt modelId="{21DCF23C-C665-4100-9BFC-5784AB51B155}" type="sibTrans" cxnId="{F6CCEC9C-900B-4650-BB11-6028861119D8}">
      <dgm:prSet/>
      <dgm:spPr/>
      <dgm:t>
        <a:bodyPr/>
        <a:lstStyle/>
        <a:p>
          <a:endParaRPr lang="en-US"/>
        </a:p>
      </dgm:t>
    </dgm:pt>
    <dgm:pt modelId="{ED9EB10E-F5AE-45AE-B5FD-312BCD8D45EF}">
      <dgm:prSet phldrT="[Text]"/>
      <dgm:spPr/>
      <dgm:t>
        <a:bodyPr/>
        <a:lstStyle/>
        <a:p>
          <a:r>
            <a:rPr lang="en-US" dirty="0" smtClean="0"/>
            <a:t>Number of cycles per second</a:t>
          </a:r>
          <a:endParaRPr lang="en-US" dirty="0"/>
        </a:p>
      </dgm:t>
    </dgm:pt>
    <dgm:pt modelId="{F3B13083-2A2A-49DA-A08D-C45858827FBE}" type="parTrans" cxnId="{923B3992-56F3-4221-98A7-3FFD9799581B}">
      <dgm:prSet/>
      <dgm:spPr/>
      <dgm:t>
        <a:bodyPr/>
        <a:lstStyle/>
        <a:p>
          <a:endParaRPr lang="en-US"/>
        </a:p>
      </dgm:t>
    </dgm:pt>
    <dgm:pt modelId="{D90BDD94-8E1D-4CA7-9BF0-1A82B7EE268D}" type="sibTrans" cxnId="{923B3992-56F3-4221-98A7-3FFD9799581B}">
      <dgm:prSet/>
      <dgm:spPr/>
      <dgm:t>
        <a:bodyPr/>
        <a:lstStyle/>
        <a:p>
          <a:endParaRPr lang="en-US"/>
        </a:p>
      </dgm:t>
    </dgm:pt>
    <dgm:pt modelId="{F9410E78-F9FC-4306-B44E-F3068951714B}">
      <dgm:prSet phldrT="[Text]"/>
      <dgm:spPr/>
      <dgm:t>
        <a:bodyPr/>
        <a:lstStyle/>
        <a:p>
          <a:r>
            <a:rPr lang="en-US" dirty="0" smtClean="0"/>
            <a:t>Pitch /Tone denotes the appreciation of frequency</a:t>
          </a:r>
          <a:endParaRPr lang="en-US" dirty="0"/>
        </a:p>
      </dgm:t>
    </dgm:pt>
    <dgm:pt modelId="{74D6B506-6704-4913-9E46-A517807A17FB}" type="parTrans" cxnId="{A858AB1A-1BF1-4FCC-A725-4D64D873BB7E}">
      <dgm:prSet/>
      <dgm:spPr/>
      <dgm:t>
        <a:bodyPr/>
        <a:lstStyle/>
        <a:p>
          <a:endParaRPr lang="en-US"/>
        </a:p>
      </dgm:t>
    </dgm:pt>
    <dgm:pt modelId="{A544E968-E729-4EDF-9B7B-05337136C5F5}" type="sibTrans" cxnId="{A858AB1A-1BF1-4FCC-A725-4D64D873BB7E}">
      <dgm:prSet/>
      <dgm:spPr/>
      <dgm:t>
        <a:bodyPr/>
        <a:lstStyle/>
        <a:p>
          <a:endParaRPr lang="en-US"/>
        </a:p>
      </dgm:t>
    </dgm:pt>
    <dgm:pt modelId="{258C579F-9EEC-4D33-A30C-C71ABD70DD3C}">
      <dgm:prSet phldrT="[Text]"/>
      <dgm:spPr/>
      <dgm:t>
        <a:bodyPr/>
        <a:lstStyle/>
        <a:p>
          <a:pPr algn="just"/>
          <a:r>
            <a:rPr lang="en-US" dirty="0" smtClean="0"/>
            <a:t>               </a:t>
          </a:r>
          <a:r>
            <a:rPr lang="en-US" dirty="0" err="1" smtClean="0"/>
            <a:t>Impedence</a:t>
          </a:r>
          <a:endParaRPr lang="en-US" dirty="0"/>
        </a:p>
      </dgm:t>
    </dgm:pt>
    <dgm:pt modelId="{1F7C0376-0480-4B0F-B70C-1E98FB541FCD}" type="parTrans" cxnId="{86A1339D-34E2-4D22-BFAA-A6AF94AA7E2A}">
      <dgm:prSet/>
      <dgm:spPr/>
      <dgm:t>
        <a:bodyPr/>
        <a:lstStyle/>
        <a:p>
          <a:endParaRPr lang="en-US"/>
        </a:p>
      </dgm:t>
    </dgm:pt>
    <dgm:pt modelId="{6AF645B7-C81E-4296-9405-8B648EF3336E}" type="sibTrans" cxnId="{86A1339D-34E2-4D22-BFAA-A6AF94AA7E2A}">
      <dgm:prSet/>
      <dgm:spPr/>
      <dgm:t>
        <a:bodyPr/>
        <a:lstStyle/>
        <a:p>
          <a:endParaRPr lang="en-US"/>
        </a:p>
      </dgm:t>
    </dgm:pt>
    <dgm:pt modelId="{70716E1E-F875-4912-84EA-96AF1EA20041}">
      <dgm:prSet phldrT="[Text]"/>
      <dgm:spPr/>
      <dgm:t>
        <a:bodyPr/>
        <a:lstStyle/>
        <a:p>
          <a:r>
            <a:rPr lang="en-US" dirty="0" smtClean="0"/>
            <a:t>Resistance offered by a medium to sound waves</a:t>
          </a:r>
          <a:endParaRPr lang="en-US" dirty="0"/>
        </a:p>
      </dgm:t>
    </dgm:pt>
    <dgm:pt modelId="{657CB490-FF91-42EE-B728-8D6F6640DB71}" type="parTrans" cxnId="{A5E56A04-D65A-4B02-A04C-9694C5F56C70}">
      <dgm:prSet/>
      <dgm:spPr/>
      <dgm:t>
        <a:bodyPr/>
        <a:lstStyle/>
        <a:p>
          <a:endParaRPr lang="en-US"/>
        </a:p>
      </dgm:t>
    </dgm:pt>
    <dgm:pt modelId="{0CD12C1F-BCFF-40E9-842E-417961F0C118}" type="sibTrans" cxnId="{A5E56A04-D65A-4B02-A04C-9694C5F56C70}">
      <dgm:prSet/>
      <dgm:spPr/>
      <dgm:t>
        <a:bodyPr/>
        <a:lstStyle/>
        <a:p>
          <a:endParaRPr lang="en-US"/>
        </a:p>
      </dgm:t>
    </dgm:pt>
    <dgm:pt modelId="{328E3AF3-0778-4DDB-865A-07977BE3A41D}" type="pres">
      <dgm:prSet presAssocID="{FDC3D8CA-711B-4C57-92B2-C944E5460CF2}" presName="Name0" presStyleCnt="0">
        <dgm:presLayoutVars>
          <dgm:dir/>
          <dgm:animLvl val="lvl"/>
          <dgm:resizeHandles val="exact"/>
        </dgm:presLayoutVars>
      </dgm:prSet>
      <dgm:spPr/>
      <dgm:t>
        <a:bodyPr/>
        <a:lstStyle/>
        <a:p>
          <a:endParaRPr lang="en-US"/>
        </a:p>
      </dgm:t>
    </dgm:pt>
    <dgm:pt modelId="{7BFCA705-DF41-4DC6-9BD3-33CDEC1D17B4}" type="pres">
      <dgm:prSet presAssocID="{F6B5CEE5-E24D-4D0B-8A80-A72206186EEC}" presName="linNode" presStyleCnt="0"/>
      <dgm:spPr/>
    </dgm:pt>
    <dgm:pt modelId="{C6B76FAC-E429-44FB-A5FE-1AB615906BB8}" type="pres">
      <dgm:prSet presAssocID="{F6B5CEE5-E24D-4D0B-8A80-A72206186EEC}" presName="parentText" presStyleLbl="node1" presStyleIdx="0" presStyleCnt="3" custScaleX="154786">
        <dgm:presLayoutVars>
          <dgm:chMax val="1"/>
          <dgm:bulletEnabled val="1"/>
        </dgm:presLayoutVars>
      </dgm:prSet>
      <dgm:spPr/>
      <dgm:t>
        <a:bodyPr/>
        <a:lstStyle/>
        <a:p>
          <a:endParaRPr lang="en-US"/>
        </a:p>
      </dgm:t>
    </dgm:pt>
    <dgm:pt modelId="{7372BC96-670F-44D1-84A8-0C9068479B38}" type="pres">
      <dgm:prSet presAssocID="{F6B5CEE5-E24D-4D0B-8A80-A72206186EEC}" presName="descendantText" presStyleLbl="alignAccFollowNode1" presStyleIdx="0" presStyleCnt="3">
        <dgm:presLayoutVars>
          <dgm:bulletEnabled val="1"/>
        </dgm:presLayoutVars>
      </dgm:prSet>
      <dgm:spPr/>
      <dgm:t>
        <a:bodyPr/>
        <a:lstStyle/>
        <a:p>
          <a:endParaRPr lang="en-US"/>
        </a:p>
      </dgm:t>
    </dgm:pt>
    <dgm:pt modelId="{D7413567-3643-42CA-89DD-5EE53E991446}" type="pres">
      <dgm:prSet presAssocID="{EC71AE1A-6EDE-479E-884F-6672CEB4E33B}" presName="sp" presStyleCnt="0"/>
      <dgm:spPr/>
    </dgm:pt>
    <dgm:pt modelId="{426E0333-3C70-4E4D-A88D-0E7245850A4D}" type="pres">
      <dgm:prSet presAssocID="{D48024C5-8A2D-472A-BB1F-240F82632FDC}" presName="linNode" presStyleCnt="0"/>
      <dgm:spPr/>
    </dgm:pt>
    <dgm:pt modelId="{235D00ED-3E2A-4B93-BBF0-862D873304FB}" type="pres">
      <dgm:prSet presAssocID="{D48024C5-8A2D-472A-BB1F-240F82632FDC}" presName="parentText" presStyleLbl="node1" presStyleIdx="1" presStyleCnt="3" custScaleX="154372">
        <dgm:presLayoutVars>
          <dgm:chMax val="1"/>
          <dgm:bulletEnabled val="1"/>
        </dgm:presLayoutVars>
      </dgm:prSet>
      <dgm:spPr/>
      <dgm:t>
        <a:bodyPr/>
        <a:lstStyle/>
        <a:p>
          <a:endParaRPr lang="en-US"/>
        </a:p>
      </dgm:t>
    </dgm:pt>
    <dgm:pt modelId="{E462A536-F216-4AB2-ACFE-4C28533ED172}" type="pres">
      <dgm:prSet presAssocID="{D48024C5-8A2D-472A-BB1F-240F82632FDC}" presName="descendantText" presStyleLbl="alignAccFollowNode1" presStyleIdx="1" presStyleCnt="3">
        <dgm:presLayoutVars>
          <dgm:bulletEnabled val="1"/>
        </dgm:presLayoutVars>
      </dgm:prSet>
      <dgm:spPr/>
      <dgm:t>
        <a:bodyPr/>
        <a:lstStyle/>
        <a:p>
          <a:endParaRPr lang="en-US"/>
        </a:p>
      </dgm:t>
    </dgm:pt>
    <dgm:pt modelId="{D98F56FB-0C9F-4AB5-BF39-02FF89FA249F}" type="pres">
      <dgm:prSet presAssocID="{21DCF23C-C665-4100-9BFC-5784AB51B155}" presName="sp" presStyleCnt="0"/>
      <dgm:spPr/>
    </dgm:pt>
    <dgm:pt modelId="{A080DE0B-1C48-4CC3-9F71-B2063B8C64E9}" type="pres">
      <dgm:prSet presAssocID="{258C579F-9EEC-4D33-A30C-C71ABD70DD3C}" presName="linNode" presStyleCnt="0"/>
      <dgm:spPr/>
    </dgm:pt>
    <dgm:pt modelId="{D7867B4E-FA8B-4238-ABBE-E6FA17439182}" type="pres">
      <dgm:prSet presAssocID="{258C579F-9EEC-4D33-A30C-C71ABD70DD3C}" presName="parentText" presStyleLbl="node1" presStyleIdx="2" presStyleCnt="3" custScaleX="124170" custLinFactNeighborX="-28" custLinFactNeighborY="1978">
        <dgm:presLayoutVars>
          <dgm:chMax val="1"/>
          <dgm:bulletEnabled val="1"/>
        </dgm:presLayoutVars>
      </dgm:prSet>
      <dgm:spPr/>
      <dgm:t>
        <a:bodyPr/>
        <a:lstStyle/>
        <a:p>
          <a:endParaRPr lang="en-US"/>
        </a:p>
      </dgm:t>
    </dgm:pt>
    <dgm:pt modelId="{583971AC-8853-49BE-9AB1-92CA9DF04BF2}" type="pres">
      <dgm:prSet presAssocID="{258C579F-9EEC-4D33-A30C-C71ABD70DD3C}" presName="descendantText" presStyleLbl="alignAccFollowNode1" presStyleIdx="2" presStyleCnt="3" custScaleX="83828">
        <dgm:presLayoutVars>
          <dgm:bulletEnabled val="1"/>
        </dgm:presLayoutVars>
      </dgm:prSet>
      <dgm:spPr/>
      <dgm:t>
        <a:bodyPr/>
        <a:lstStyle/>
        <a:p>
          <a:endParaRPr lang="en-US"/>
        </a:p>
      </dgm:t>
    </dgm:pt>
  </dgm:ptLst>
  <dgm:cxnLst>
    <dgm:cxn modelId="{092DE006-C7F1-44F1-8E4A-9DF872340A98}" type="presOf" srcId="{E99D4209-2144-4D5A-B670-6B75056EC42D}" destId="{7372BC96-670F-44D1-84A8-0C9068479B38}" srcOrd="0" destOrd="0" presId="urn:microsoft.com/office/officeart/2005/8/layout/vList5"/>
    <dgm:cxn modelId="{923B3992-56F3-4221-98A7-3FFD9799581B}" srcId="{D48024C5-8A2D-472A-BB1F-240F82632FDC}" destId="{ED9EB10E-F5AE-45AE-B5FD-312BCD8D45EF}" srcOrd="0" destOrd="0" parTransId="{F3B13083-2A2A-49DA-A08D-C45858827FBE}" sibTransId="{D90BDD94-8E1D-4CA7-9BF0-1A82B7EE268D}"/>
    <dgm:cxn modelId="{1E18904F-9FFE-47C6-B3B6-10FF91292BF2}" type="presOf" srcId="{FDC3D8CA-711B-4C57-92B2-C944E5460CF2}" destId="{328E3AF3-0778-4DDB-865A-07977BE3A41D}" srcOrd="0" destOrd="0" presId="urn:microsoft.com/office/officeart/2005/8/layout/vList5"/>
    <dgm:cxn modelId="{E60C7B0D-8737-4558-82E1-522A9B466546}" type="presOf" srcId="{258C579F-9EEC-4D33-A30C-C71ABD70DD3C}" destId="{D7867B4E-FA8B-4238-ABBE-E6FA17439182}" srcOrd="0" destOrd="0" presId="urn:microsoft.com/office/officeart/2005/8/layout/vList5"/>
    <dgm:cxn modelId="{A858AB1A-1BF1-4FCC-A725-4D64D873BB7E}" srcId="{D48024C5-8A2D-472A-BB1F-240F82632FDC}" destId="{F9410E78-F9FC-4306-B44E-F3068951714B}" srcOrd="1" destOrd="0" parTransId="{74D6B506-6704-4913-9E46-A517807A17FB}" sibTransId="{A544E968-E729-4EDF-9B7B-05337136C5F5}"/>
    <dgm:cxn modelId="{939AB9DC-A001-4684-B915-04D872557876}" type="presOf" srcId="{D48024C5-8A2D-472A-BB1F-240F82632FDC}" destId="{235D00ED-3E2A-4B93-BBF0-862D873304FB}" srcOrd="0" destOrd="0" presId="urn:microsoft.com/office/officeart/2005/8/layout/vList5"/>
    <dgm:cxn modelId="{95373FE3-2145-48E7-A4B9-10E24BC24BDF}" srcId="{FDC3D8CA-711B-4C57-92B2-C944E5460CF2}" destId="{F6B5CEE5-E24D-4D0B-8A80-A72206186EEC}" srcOrd="0" destOrd="0" parTransId="{55BBFCEC-79F0-4A41-84A1-889B5EF13FF1}" sibTransId="{EC71AE1A-6EDE-479E-884F-6672CEB4E33B}"/>
    <dgm:cxn modelId="{86A1339D-34E2-4D22-BFAA-A6AF94AA7E2A}" srcId="{FDC3D8CA-711B-4C57-92B2-C944E5460CF2}" destId="{258C579F-9EEC-4D33-A30C-C71ABD70DD3C}" srcOrd="2" destOrd="0" parTransId="{1F7C0376-0480-4B0F-B70C-1E98FB541FCD}" sibTransId="{6AF645B7-C81E-4296-9405-8B648EF3336E}"/>
    <dgm:cxn modelId="{DA0D79F2-8969-4DF2-89ED-BD52299E78F4}" type="presOf" srcId="{F9410E78-F9FC-4306-B44E-F3068951714B}" destId="{E462A536-F216-4AB2-ACFE-4C28533ED172}" srcOrd="0" destOrd="1" presId="urn:microsoft.com/office/officeart/2005/8/layout/vList5"/>
    <dgm:cxn modelId="{C9F2B075-590E-4716-B019-23674C38E7BF}" srcId="{F6B5CEE5-E24D-4D0B-8A80-A72206186EEC}" destId="{E99D4209-2144-4D5A-B670-6B75056EC42D}" srcOrd="0" destOrd="0" parTransId="{1420D2AF-5E8B-467B-B9FC-787AE8D1BC49}" sibTransId="{CAE8CBDA-8DD7-44E4-A946-F1626F449F17}"/>
    <dgm:cxn modelId="{CD71563C-50F5-4BEF-A18A-DA09BBCC4ECF}" type="presOf" srcId="{ED9EB10E-F5AE-45AE-B5FD-312BCD8D45EF}" destId="{E462A536-F216-4AB2-ACFE-4C28533ED172}" srcOrd="0" destOrd="0" presId="urn:microsoft.com/office/officeart/2005/8/layout/vList5"/>
    <dgm:cxn modelId="{A5E56A04-D65A-4B02-A04C-9694C5F56C70}" srcId="{258C579F-9EEC-4D33-A30C-C71ABD70DD3C}" destId="{70716E1E-F875-4912-84EA-96AF1EA20041}" srcOrd="0" destOrd="0" parTransId="{657CB490-FF91-42EE-B728-8D6F6640DB71}" sibTransId="{0CD12C1F-BCFF-40E9-842E-417961F0C118}"/>
    <dgm:cxn modelId="{716D72C7-E924-42D3-9970-D8C167EB2B77}" type="presOf" srcId="{70716E1E-F875-4912-84EA-96AF1EA20041}" destId="{583971AC-8853-49BE-9AB1-92CA9DF04BF2}" srcOrd="0" destOrd="0" presId="urn:microsoft.com/office/officeart/2005/8/layout/vList5"/>
    <dgm:cxn modelId="{6A980439-CB67-4ADF-88C3-D6931F6489C2}" srcId="{F6B5CEE5-E24D-4D0B-8A80-A72206186EEC}" destId="{7A9B4D43-5DF0-40FB-8F05-3674FAAFEAD4}" srcOrd="1" destOrd="0" parTransId="{AE80FA82-65F6-456C-8594-5690383F3FFC}" sibTransId="{EF3286E1-77B1-43EF-90D9-EDF8DDFA0410}"/>
    <dgm:cxn modelId="{67AD5092-BD38-417E-A67E-20C0D7565EE3}" type="presOf" srcId="{7A9B4D43-5DF0-40FB-8F05-3674FAAFEAD4}" destId="{7372BC96-670F-44D1-84A8-0C9068479B38}" srcOrd="0" destOrd="1" presId="urn:microsoft.com/office/officeart/2005/8/layout/vList5"/>
    <dgm:cxn modelId="{CFC98657-2538-4461-8D72-7E3FF0013ECF}" type="presOf" srcId="{F6B5CEE5-E24D-4D0B-8A80-A72206186EEC}" destId="{C6B76FAC-E429-44FB-A5FE-1AB615906BB8}" srcOrd="0" destOrd="0" presId="urn:microsoft.com/office/officeart/2005/8/layout/vList5"/>
    <dgm:cxn modelId="{F6CCEC9C-900B-4650-BB11-6028861119D8}" srcId="{FDC3D8CA-711B-4C57-92B2-C944E5460CF2}" destId="{D48024C5-8A2D-472A-BB1F-240F82632FDC}" srcOrd="1" destOrd="0" parTransId="{4FDAD935-BE6D-4D0D-8C9D-A1273EB4260F}" sibTransId="{21DCF23C-C665-4100-9BFC-5784AB51B155}"/>
    <dgm:cxn modelId="{181CC390-8EED-4781-8151-AC5777D8081D}" type="presParOf" srcId="{328E3AF3-0778-4DDB-865A-07977BE3A41D}" destId="{7BFCA705-DF41-4DC6-9BD3-33CDEC1D17B4}" srcOrd="0" destOrd="0" presId="urn:microsoft.com/office/officeart/2005/8/layout/vList5"/>
    <dgm:cxn modelId="{6C936843-4148-4804-B819-184859925F3B}" type="presParOf" srcId="{7BFCA705-DF41-4DC6-9BD3-33CDEC1D17B4}" destId="{C6B76FAC-E429-44FB-A5FE-1AB615906BB8}" srcOrd="0" destOrd="0" presId="urn:microsoft.com/office/officeart/2005/8/layout/vList5"/>
    <dgm:cxn modelId="{4A2514A8-A2D1-4F7A-B642-4A2323827D76}" type="presParOf" srcId="{7BFCA705-DF41-4DC6-9BD3-33CDEC1D17B4}" destId="{7372BC96-670F-44D1-84A8-0C9068479B38}" srcOrd="1" destOrd="0" presId="urn:microsoft.com/office/officeart/2005/8/layout/vList5"/>
    <dgm:cxn modelId="{AADB08F5-6CD4-4091-9D61-FB38190815FA}" type="presParOf" srcId="{328E3AF3-0778-4DDB-865A-07977BE3A41D}" destId="{D7413567-3643-42CA-89DD-5EE53E991446}" srcOrd="1" destOrd="0" presId="urn:microsoft.com/office/officeart/2005/8/layout/vList5"/>
    <dgm:cxn modelId="{CC845F9A-0B69-4B38-91FA-AF7691FA42DE}" type="presParOf" srcId="{328E3AF3-0778-4DDB-865A-07977BE3A41D}" destId="{426E0333-3C70-4E4D-A88D-0E7245850A4D}" srcOrd="2" destOrd="0" presId="urn:microsoft.com/office/officeart/2005/8/layout/vList5"/>
    <dgm:cxn modelId="{FCC5534D-7F51-4281-A064-65F1E2075CF3}" type="presParOf" srcId="{426E0333-3C70-4E4D-A88D-0E7245850A4D}" destId="{235D00ED-3E2A-4B93-BBF0-862D873304FB}" srcOrd="0" destOrd="0" presId="urn:microsoft.com/office/officeart/2005/8/layout/vList5"/>
    <dgm:cxn modelId="{C3EE5482-01E5-4EE3-84A9-9268D76FD2F4}" type="presParOf" srcId="{426E0333-3C70-4E4D-A88D-0E7245850A4D}" destId="{E462A536-F216-4AB2-ACFE-4C28533ED172}" srcOrd="1" destOrd="0" presId="urn:microsoft.com/office/officeart/2005/8/layout/vList5"/>
    <dgm:cxn modelId="{CA55F161-CBD6-4043-B285-EC3B99348342}" type="presParOf" srcId="{328E3AF3-0778-4DDB-865A-07977BE3A41D}" destId="{D98F56FB-0C9F-4AB5-BF39-02FF89FA249F}" srcOrd="3" destOrd="0" presId="urn:microsoft.com/office/officeart/2005/8/layout/vList5"/>
    <dgm:cxn modelId="{EE59484D-E2DA-437C-8D95-A4E7AE3CED81}" type="presParOf" srcId="{328E3AF3-0778-4DDB-865A-07977BE3A41D}" destId="{A080DE0B-1C48-4CC3-9F71-B2063B8C64E9}" srcOrd="4" destOrd="0" presId="urn:microsoft.com/office/officeart/2005/8/layout/vList5"/>
    <dgm:cxn modelId="{1A54A6F8-5595-4EC8-932D-6BEEAB14A253}" type="presParOf" srcId="{A080DE0B-1C48-4CC3-9F71-B2063B8C64E9}" destId="{D7867B4E-FA8B-4238-ABBE-E6FA17439182}" srcOrd="0" destOrd="0" presId="urn:microsoft.com/office/officeart/2005/8/layout/vList5"/>
    <dgm:cxn modelId="{390997A4-7566-4BB9-A3AC-B9343F712115}" type="presParOf" srcId="{A080DE0B-1C48-4CC3-9F71-B2063B8C64E9}" destId="{583971AC-8853-49BE-9AB1-92CA9DF04B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F5499-27A2-482F-A086-9A2E3E454ECE}">
      <dsp:nvSpPr>
        <dsp:cNvPr id="0" name=""/>
        <dsp:cNvSpPr/>
      </dsp:nvSpPr>
      <dsp:spPr>
        <a:xfrm>
          <a:off x="638581" y="1240634"/>
          <a:ext cx="3721905" cy="3721905"/>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2B3B5F1-AD09-49D0-AFF5-B9696A0B583D}">
      <dsp:nvSpPr>
        <dsp:cNvPr id="0" name=""/>
        <dsp:cNvSpPr/>
      </dsp:nvSpPr>
      <dsp:spPr>
        <a:xfrm>
          <a:off x="1382962" y="1985015"/>
          <a:ext cx="2233143" cy="2233143"/>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BF9D8ED-903B-41A6-BA67-9779121B4385}">
      <dsp:nvSpPr>
        <dsp:cNvPr id="0" name=""/>
        <dsp:cNvSpPr/>
      </dsp:nvSpPr>
      <dsp:spPr>
        <a:xfrm>
          <a:off x="2127343" y="2729396"/>
          <a:ext cx="744381" cy="74438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17E2097-687A-4378-AD49-EE882D59A2D2}">
      <dsp:nvSpPr>
        <dsp:cNvPr id="0" name=""/>
        <dsp:cNvSpPr/>
      </dsp:nvSpPr>
      <dsp:spPr>
        <a:xfrm>
          <a:off x="4721740" y="0"/>
          <a:ext cx="2379078" cy="10855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b="1" kern="1200" dirty="0" smtClean="0"/>
            <a:t>Hair cell (-70mv)</a:t>
          </a:r>
          <a:endParaRPr lang="en-US" sz="2000" b="1" kern="1200" dirty="0"/>
        </a:p>
      </dsp:txBody>
      <dsp:txXfrm>
        <a:off x="4721740" y="0"/>
        <a:ext cx="2379078" cy="1085555"/>
      </dsp:txXfrm>
    </dsp:sp>
    <dsp:sp modelId="{555ACAED-93C8-4027-864B-79F8649FCFCE}">
      <dsp:nvSpPr>
        <dsp:cNvPr id="0" name=""/>
        <dsp:cNvSpPr/>
      </dsp:nvSpPr>
      <dsp:spPr>
        <a:xfrm>
          <a:off x="4515566" y="542777"/>
          <a:ext cx="4652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7AFDB7B7-A095-4087-B343-88687B3B4ADD}">
      <dsp:nvSpPr>
        <dsp:cNvPr id="0" name=""/>
        <dsp:cNvSpPr/>
      </dsp:nvSpPr>
      <dsp:spPr>
        <a:xfrm rot="5400000">
          <a:off x="2227524" y="815407"/>
          <a:ext cx="2558189" cy="201417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8542C2F5-A2EC-4813-BE27-55127FB0D820}">
      <dsp:nvSpPr>
        <dsp:cNvPr id="0" name=""/>
        <dsp:cNvSpPr/>
      </dsp:nvSpPr>
      <dsp:spPr>
        <a:xfrm>
          <a:off x="4598992" y="880971"/>
          <a:ext cx="2624575" cy="1494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b="1" kern="1200" dirty="0" err="1" smtClean="0"/>
            <a:t>Scala</a:t>
          </a:r>
          <a:r>
            <a:rPr lang="en-US" sz="2000" b="1" kern="1200" dirty="0" smtClean="0"/>
            <a:t> media (SV secretes K+ ion so it maintains the  </a:t>
          </a:r>
          <a:r>
            <a:rPr lang="en-US" sz="2000" b="1" kern="1200" dirty="0" err="1" smtClean="0"/>
            <a:t>endochchlear</a:t>
          </a:r>
          <a:r>
            <a:rPr lang="en-US" sz="2000" b="1" kern="1200" dirty="0" smtClean="0"/>
            <a:t> potential (</a:t>
          </a:r>
          <a:r>
            <a:rPr lang="en-US" sz="2000" b="1" kern="1200" dirty="0" err="1" smtClean="0"/>
            <a:t>endolymph</a:t>
          </a:r>
          <a:r>
            <a:rPr lang="en-US" sz="2000" b="1" kern="1200" dirty="0" smtClean="0"/>
            <a:t>) of +80 </a:t>
          </a:r>
          <a:r>
            <a:rPr lang="en-US" sz="2000" b="1" kern="1200" dirty="0" err="1" smtClean="0"/>
            <a:t>mv</a:t>
          </a:r>
          <a:endParaRPr lang="en-US" sz="2000" b="1" kern="1200" dirty="0"/>
        </a:p>
      </dsp:txBody>
      <dsp:txXfrm>
        <a:off x="4598992" y="880971"/>
        <a:ext cx="2624575" cy="1494723"/>
      </dsp:txXfrm>
    </dsp:sp>
    <dsp:sp modelId="{7CFFB9B2-B255-4B38-975D-500461AFFD59}">
      <dsp:nvSpPr>
        <dsp:cNvPr id="0" name=""/>
        <dsp:cNvSpPr/>
      </dsp:nvSpPr>
      <dsp:spPr>
        <a:xfrm>
          <a:off x="4515566" y="1628333"/>
          <a:ext cx="4652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4D6D000F-B6DB-46A4-8F46-DF0308870AE3}">
      <dsp:nvSpPr>
        <dsp:cNvPr id="0" name=""/>
        <dsp:cNvSpPr/>
      </dsp:nvSpPr>
      <dsp:spPr>
        <a:xfrm rot="5400000">
          <a:off x="2776630" y="1884028"/>
          <a:ext cx="1993452" cy="148069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9EF83272-FB59-4165-BF4B-4E5858D670D2}">
      <dsp:nvSpPr>
        <dsp:cNvPr id="0" name=""/>
        <dsp:cNvSpPr/>
      </dsp:nvSpPr>
      <dsp:spPr>
        <a:xfrm>
          <a:off x="4980804" y="2171111"/>
          <a:ext cx="1860952" cy="10855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b="1" kern="1200" dirty="0" err="1" smtClean="0"/>
            <a:t>Scala</a:t>
          </a:r>
          <a:r>
            <a:rPr lang="en-US" sz="2000" b="1" kern="1200" dirty="0" smtClean="0"/>
            <a:t> </a:t>
          </a:r>
          <a:r>
            <a:rPr lang="en-US" sz="2000" b="1" kern="1200" dirty="0" err="1" smtClean="0"/>
            <a:t>vestibuli</a:t>
          </a:r>
          <a:r>
            <a:rPr lang="en-US" sz="2000" b="1" kern="1200" dirty="0" smtClean="0"/>
            <a:t> (</a:t>
          </a:r>
          <a:r>
            <a:rPr lang="en-US" sz="2000" b="1" kern="1200" dirty="0" err="1" smtClean="0"/>
            <a:t>perilymph</a:t>
          </a:r>
          <a:r>
            <a:rPr lang="en-US" sz="2000" b="1" kern="1200" dirty="0" smtClean="0"/>
            <a:t>)  </a:t>
          </a:r>
          <a:endParaRPr lang="en-US" sz="2000" b="1" kern="1200" dirty="0"/>
        </a:p>
      </dsp:txBody>
      <dsp:txXfrm>
        <a:off x="4980804" y="2171111"/>
        <a:ext cx="1860952" cy="1085555"/>
      </dsp:txXfrm>
    </dsp:sp>
    <dsp:sp modelId="{17093C9B-4411-44B7-B624-7707CEB1E288}">
      <dsp:nvSpPr>
        <dsp:cNvPr id="0" name=""/>
        <dsp:cNvSpPr/>
      </dsp:nvSpPr>
      <dsp:spPr>
        <a:xfrm>
          <a:off x="4515566" y="2713889"/>
          <a:ext cx="4652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112BC928-415E-4387-93D1-77A519DA6E70}">
      <dsp:nvSpPr>
        <dsp:cNvPr id="0" name=""/>
        <dsp:cNvSpPr/>
      </dsp:nvSpPr>
      <dsp:spPr>
        <a:xfrm rot="5400000">
          <a:off x="3326417" y="2951780"/>
          <a:ext cx="1424248" cy="94722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2BC96-670F-44D1-84A8-0C9068479B38}">
      <dsp:nvSpPr>
        <dsp:cNvPr id="0" name=""/>
        <dsp:cNvSpPr/>
      </dsp:nvSpPr>
      <dsp:spPr>
        <a:xfrm rot="5400000">
          <a:off x="5780806" y="-1589513"/>
          <a:ext cx="1166849" cy="464200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Strength of the sound</a:t>
          </a:r>
          <a:endParaRPr lang="en-US" sz="2100" kern="1200" dirty="0"/>
        </a:p>
        <a:p>
          <a:pPr marL="228600" lvl="1" indent="-228600" algn="l" defTabSz="933450">
            <a:lnSpc>
              <a:spcPct val="90000"/>
            </a:lnSpc>
            <a:spcBef>
              <a:spcPct val="0"/>
            </a:spcBef>
            <a:spcAft>
              <a:spcPct val="15000"/>
            </a:spcAft>
            <a:buChar char="••"/>
          </a:pPr>
          <a:r>
            <a:rPr lang="en-US" sz="2100" kern="1200" dirty="0" smtClean="0"/>
            <a:t>Loudness denotes the appreciation of sound intensity</a:t>
          </a:r>
          <a:endParaRPr lang="en-US" sz="2100" kern="1200" dirty="0"/>
        </a:p>
      </dsp:txBody>
      <dsp:txXfrm rot="-5400000">
        <a:off x="4043227" y="205027"/>
        <a:ext cx="4585047" cy="1052927"/>
      </dsp:txXfrm>
    </dsp:sp>
    <dsp:sp modelId="{C6B76FAC-E429-44FB-A5FE-1AB615906BB8}">
      <dsp:nvSpPr>
        <dsp:cNvPr id="0" name=""/>
        <dsp:cNvSpPr/>
      </dsp:nvSpPr>
      <dsp:spPr>
        <a:xfrm>
          <a:off x="1563" y="2209"/>
          <a:ext cx="4041663" cy="145856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just" defTabSz="977900">
            <a:lnSpc>
              <a:spcPct val="90000"/>
            </a:lnSpc>
            <a:spcBef>
              <a:spcPct val="0"/>
            </a:spcBef>
            <a:spcAft>
              <a:spcPct val="35000"/>
            </a:spcAft>
          </a:pPr>
          <a:r>
            <a:rPr lang="en-US" sz="2200" kern="1200" dirty="0" smtClean="0"/>
            <a:t>Amplitude/intensity/loudness</a:t>
          </a:r>
          <a:endParaRPr lang="en-US" sz="2200" kern="1200" dirty="0"/>
        </a:p>
      </dsp:txBody>
      <dsp:txXfrm>
        <a:off x="72764" y="73410"/>
        <a:ext cx="3899261" cy="1316159"/>
      </dsp:txXfrm>
    </dsp:sp>
    <dsp:sp modelId="{E462A536-F216-4AB2-ACFE-4C28533ED172}">
      <dsp:nvSpPr>
        <dsp:cNvPr id="0" name=""/>
        <dsp:cNvSpPr/>
      </dsp:nvSpPr>
      <dsp:spPr>
        <a:xfrm rot="5400000">
          <a:off x="5777425" y="-60738"/>
          <a:ext cx="1166849" cy="464743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Number of cycles per second</a:t>
          </a:r>
          <a:endParaRPr lang="en-US" sz="2100" kern="1200" dirty="0"/>
        </a:p>
        <a:p>
          <a:pPr marL="228600" lvl="1" indent="-228600" algn="l" defTabSz="933450">
            <a:lnSpc>
              <a:spcPct val="90000"/>
            </a:lnSpc>
            <a:spcBef>
              <a:spcPct val="0"/>
            </a:spcBef>
            <a:spcAft>
              <a:spcPct val="15000"/>
            </a:spcAft>
            <a:buChar char="••"/>
          </a:pPr>
          <a:r>
            <a:rPr lang="en-US" sz="2100" kern="1200" dirty="0" smtClean="0"/>
            <a:t>Pitch /Tone denotes the appreciation of frequency</a:t>
          </a:r>
          <a:endParaRPr lang="en-US" sz="2100" kern="1200" dirty="0"/>
        </a:p>
      </dsp:txBody>
      <dsp:txXfrm rot="-5400000">
        <a:off x="4037131" y="1736517"/>
        <a:ext cx="4590477" cy="1052927"/>
      </dsp:txXfrm>
    </dsp:sp>
    <dsp:sp modelId="{235D00ED-3E2A-4B93-BBF0-862D873304FB}">
      <dsp:nvSpPr>
        <dsp:cNvPr id="0" name=""/>
        <dsp:cNvSpPr/>
      </dsp:nvSpPr>
      <dsp:spPr>
        <a:xfrm>
          <a:off x="1563" y="1533700"/>
          <a:ext cx="4035567" cy="145856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just" defTabSz="977900">
            <a:lnSpc>
              <a:spcPct val="90000"/>
            </a:lnSpc>
            <a:spcBef>
              <a:spcPct val="0"/>
            </a:spcBef>
            <a:spcAft>
              <a:spcPct val="35000"/>
            </a:spcAft>
          </a:pPr>
          <a:r>
            <a:rPr lang="en-US" sz="2200" kern="1200" dirty="0" smtClean="0"/>
            <a:t>Frequency/Pitch/Tone</a:t>
          </a:r>
          <a:endParaRPr lang="en-US" sz="2200" kern="1200" dirty="0"/>
        </a:p>
      </dsp:txBody>
      <dsp:txXfrm>
        <a:off x="72764" y="1604901"/>
        <a:ext cx="3893165" cy="1316159"/>
      </dsp:txXfrm>
    </dsp:sp>
    <dsp:sp modelId="{583971AC-8853-49BE-9AB1-92CA9DF04BF2}">
      <dsp:nvSpPr>
        <dsp:cNvPr id="0" name=""/>
        <dsp:cNvSpPr/>
      </dsp:nvSpPr>
      <dsp:spPr>
        <a:xfrm rot="5400000">
          <a:off x="5631473" y="1464240"/>
          <a:ext cx="1166849" cy="4660461"/>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Resistance offered by a medium to sound waves</a:t>
          </a:r>
          <a:endParaRPr lang="en-US" sz="2100" kern="1200" dirty="0"/>
        </a:p>
      </dsp:txBody>
      <dsp:txXfrm rot="-5400000">
        <a:off x="3884668" y="3268007"/>
        <a:ext cx="4603500" cy="1052927"/>
      </dsp:txXfrm>
    </dsp:sp>
    <dsp:sp modelId="{D7867B4E-FA8B-4238-ABBE-E6FA17439182}">
      <dsp:nvSpPr>
        <dsp:cNvPr id="0" name=""/>
        <dsp:cNvSpPr/>
      </dsp:nvSpPr>
      <dsp:spPr>
        <a:xfrm>
          <a:off x="7" y="3067400"/>
          <a:ext cx="3883103" cy="145856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just" defTabSz="977900">
            <a:lnSpc>
              <a:spcPct val="90000"/>
            </a:lnSpc>
            <a:spcBef>
              <a:spcPct val="0"/>
            </a:spcBef>
            <a:spcAft>
              <a:spcPct val="35000"/>
            </a:spcAft>
          </a:pPr>
          <a:r>
            <a:rPr lang="en-US" sz="2200" kern="1200" dirty="0" smtClean="0"/>
            <a:t>               </a:t>
          </a:r>
          <a:r>
            <a:rPr lang="en-US" sz="2200" kern="1200" dirty="0" err="1" smtClean="0"/>
            <a:t>Impedence</a:t>
          </a:r>
          <a:endParaRPr lang="en-US" sz="2200" kern="1200" dirty="0"/>
        </a:p>
      </dsp:txBody>
      <dsp:txXfrm>
        <a:off x="71208" y="3138601"/>
        <a:ext cx="3740701" cy="1316159"/>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26CCEE-FED6-4BE5-8217-35C7BAD2B2A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B7B7A-6E30-48E6-88C0-D44C06E25B9A}" type="slidenum">
              <a:rPr lang="en-US" smtClean="0"/>
              <a:t>‹#›</a:t>
            </a:fld>
            <a:endParaRPr lang="en-US"/>
          </a:p>
        </p:txBody>
      </p:sp>
    </p:spTree>
    <p:extLst>
      <p:ext uri="{BB962C8B-B14F-4D97-AF65-F5344CB8AC3E}">
        <p14:creationId xmlns:p14="http://schemas.microsoft.com/office/powerpoint/2010/main" val="335083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6CCEE-FED6-4BE5-8217-35C7BAD2B2A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B7B7A-6E30-48E6-88C0-D44C06E25B9A}" type="slidenum">
              <a:rPr lang="en-US" smtClean="0"/>
              <a:t>‹#›</a:t>
            </a:fld>
            <a:endParaRPr lang="en-US"/>
          </a:p>
        </p:txBody>
      </p:sp>
    </p:spTree>
    <p:extLst>
      <p:ext uri="{BB962C8B-B14F-4D97-AF65-F5344CB8AC3E}">
        <p14:creationId xmlns:p14="http://schemas.microsoft.com/office/powerpoint/2010/main" val="5900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6CCEE-FED6-4BE5-8217-35C7BAD2B2A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B7B7A-6E30-48E6-88C0-D44C06E25B9A}" type="slidenum">
              <a:rPr lang="en-US" smtClean="0"/>
              <a:t>‹#›</a:t>
            </a:fld>
            <a:endParaRPr lang="en-US"/>
          </a:p>
        </p:txBody>
      </p:sp>
    </p:spTree>
    <p:extLst>
      <p:ext uri="{BB962C8B-B14F-4D97-AF65-F5344CB8AC3E}">
        <p14:creationId xmlns:p14="http://schemas.microsoft.com/office/powerpoint/2010/main" val="204078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6CCEE-FED6-4BE5-8217-35C7BAD2B2A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B7B7A-6E30-48E6-88C0-D44C06E25B9A}" type="slidenum">
              <a:rPr lang="en-US" smtClean="0"/>
              <a:t>‹#›</a:t>
            </a:fld>
            <a:endParaRPr lang="en-US"/>
          </a:p>
        </p:txBody>
      </p:sp>
    </p:spTree>
    <p:extLst>
      <p:ext uri="{BB962C8B-B14F-4D97-AF65-F5344CB8AC3E}">
        <p14:creationId xmlns:p14="http://schemas.microsoft.com/office/powerpoint/2010/main" val="281433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6CCEE-FED6-4BE5-8217-35C7BAD2B2A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B7B7A-6E30-48E6-88C0-D44C06E25B9A}" type="slidenum">
              <a:rPr lang="en-US" smtClean="0"/>
              <a:t>‹#›</a:t>
            </a:fld>
            <a:endParaRPr lang="en-US"/>
          </a:p>
        </p:txBody>
      </p:sp>
    </p:spTree>
    <p:extLst>
      <p:ext uri="{BB962C8B-B14F-4D97-AF65-F5344CB8AC3E}">
        <p14:creationId xmlns:p14="http://schemas.microsoft.com/office/powerpoint/2010/main" val="283228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26CCEE-FED6-4BE5-8217-35C7BAD2B2A4}"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B7B7A-6E30-48E6-88C0-D44C06E25B9A}" type="slidenum">
              <a:rPr lang="en-US" smtClean="0"/>
              <a:t>‹#›</a:t>
            </a:fld>
            <a:endParaRPr lang="en-US"/>
          </a:p>
        </p:txBody>
      </p:sp>
    </p:spTree>
    <p:extLst>
      <p:ext uri="{BB962C8B-B14F-4D97-AF65-F5344CB8AC3E}">
        <p14:creationId xmlns:p14="http://schemas.microsoft.com/office/powerpoint/2010/main" val="359081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26CCEE-FED6-4BE5-8217-35C7BAD2B2A4}"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B7B7A-6E30-48E6-88C0-D44C06E25B9A}" type="slidenum">
              <a:rPr lang="en-US" smtClean="0"/>
              <a:t>‹#›</a:t>
            </a:fld>
            <a:endParaRPr lang="en-US"/>
          </a:p>
        </p:txBody>
      </p:sp>
    </p:spTree>
    <p:extLst>
      <p:ext uri="{BB962C8B-B14F-4D97-AF65-F5344CB8AC3E}">
        <p14:creationId xmlns:p14="http://schemas.microsoft.com/office/powerpoint/2010/main" val="61073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6CCEE-FED6-4BE5-8217-35C7BAD2B2A4}"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B7B7A-6E30-48E6-88C0-D44C06E25B9A}" type="slidenum">
              <a:rPr lang="en-US" smtClean="0"/>
              <a:t>‹#›</a:t>
            </a:fld>
            <a:endParaRPr lang="en-US"/>
          </a:p>
        </p:txBody>
      </p:sp>
    </p:spTree>
    <p:extLst>
      <p:ext uri="{BB962C8B-B14F-4D97-AF65-F5344CB8AC3E}">
        <p14:creationId xmlns:p14="http://schemas.microsoft.com/office/powerpoint/2010/main" val="40447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6CCEE-FED6-4BE5-8217-35C7BAD2B2A4}"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B7B7A-6E30-48E6-88C0-D44C06E25B9A}" type="slidenum">
              <a:rPr lang="en-US" smtClean="0"/>
              <a:t>‹#›</a:t>
            </a:fld>
            <a:endParaRPr lang="en-US"/>
          </a:p>
        </p:txBody>
      </p:sp>
    </p:spTree>
    <p:extLst>
      <p:ext uri="{BB962C8B-B14F-4D97-AF65-F5344CB8AC3E}">
        <p14:creationId xmlns:p14="http://schemas.microsoft.com/office/powerpoint/2010/main" val="319080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6CCEE-FED6-4BE5-8217-35C7BAD2B2A4}"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B7B7A-6E30-48E6-88C0-D44C06E25B9A}" type="slidenum">
              <a:rPr lang="en-US" smtClean="0"/>
              <a:t>‹#›</a:t>
            </a:fld>
            <a:endParaRPr lang="en-US"/>
          </a:p>
        </p:txBody>
      </p:sp>
    </p:spTree>
    <p:extLst>
      <p:ext uri="{BB962C8B-B14F-4D97-AF65-F5344CB8AC3E}">
        <p14:creationId xmlns:p14="http://schemas.microsoft.com/office/powerpoint/2010/main" val="27276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6CCEE-FED6-4BE5-8217-35C7BAD2B2A4}"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B7B7A-6E30-48E6-88C0-D44C06E25B9A}" type="slidenum">
              <a:rPr lang="en-US" smtClean="0"/>
              <a:t>‹#›</a:t>
            </a:fld>
            <a:endParaRPr lang="en-US"/>
          </a:p>
        </p:txBody>
      </p:sp>
    </p:spTree>
    <p:extLst>
      <p:ext uri="{BB962C8B-B14F-4D97-AF65-F5344CB8AC3E}">
        <p14:creationId xmlns:p14="http://schemas.microsoft.com/office/powerpoint/2010/main" val="39598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6CCEE-FED6-4BE5-8217-35C7BAD2B2A4}" type="datetimeFigureOut">
              <a:rPr lang="en-US" smtClean="0"/>
              <a:t>4/30/2018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B7B7A-6E30-48E6-88C0-D44C06E25B9A}" type="slidenum">
              <a:rPr lang="en-US" smtClean="0"/>
              <a:t>‹#›</a:t>
            </a:fld>
            <a:endParaRPr lang="en-US"/>
          </a:p>
        </p:txBody>
      </p:sp>
    </p:spTree>
    <p:extLst>
      <p:ext uri="{BB962C8B-B14F-4D97-AF65-F5344CB8AC3E}">
        <p14:creationId xmlns:p14="http://schemas.microsoft.com/office/powerpoint/2010/main" val="2654198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html:mk:@MSITStore:G:\PHYSIOLOGY\Ganong%20-%20McGraw-Hill_-_Review.of.Medical.Physiology,Twenty-Second.Edition.CHM::/Physiology/S%20III.%20Functions%20of%20the%20Nervous%20System/Ch.9.%20Hearing%20&amp;%20Equilibrium/c9s31.mht!http://www.accessmedicine.com/loadBinary.aspx?name=gano22&amp;filename=%09gano22_c009f006.gif" TargetMode="Externa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html:mk:@MSITStore:G:\PHYSIOLOGY\Ganong%20-%20McGraw-Hill_-_Review.of.Medical.Physiology,Twenty-Second.Edition.CHM::/Physiology/S%20III.%20Functions%20of%20the%20Nervous%20System/Ch.9.%20Hearing%20&amp;%20Equilibrium/c9s31.mht!http://www.accessmedicine.com/loadBinary.aspx?name=gano22&amp;filename=%09gano22_c009f007.gif"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0"/>
            <a:ext cx="7620000" cy="1470025"/>
          </a:xfrm>
        </p:spPr>
        <p:txBody>
          <a:bodyPr>
            <a:normAutofit/>
          </a:bodyPr>
          <a:lstStyle/>
          <a:p>
            <a:r>
              <a:rPr lang="en-US" sz="5400" b="1" i="1" dirty="0" smtClean="0">
                <a:solidFill>
                  <a:srgbClr val="C00000"/>
                </a:solidFill>
              </a:rPr>
              <a:t>Auditory Pathways</a:t>
            </a:r>
            <a:endParaRPr lang="en-US" sz="5400" b="1" i="1" dirty="0">
              <a:solidFill>
                <a:srgbClr val="C00000"/>
              </a:solidFill>
            </a:endParaRPr>
          </a:p>
        </p:txBody>
      </p:sp>
      <p:sp>
        <p:nvSpPr>
          <p:cNvPr id="3" name="Subtitle 2"/>
          <p:cNvSpPr>
            <a:spLocks noGrp="1"/>
          </p:cNvSpPr>
          <p:nvPr>
            <p:ph type="subTitle" idx="1"/>
          </p:nvPr>
        </p:nvSpPr>
        <p:spPr>
          <a:xfrm>
            <a:off x="533400" y="3736974"/>
            <a:ext cx="7543800" cy="2206625"/>
          </a:xfrm>
        </p:spPr>
        <p:txBody>
          <a:bodyPr>
            <a:normAutofit fontScale="70000" lnSpcReduction="20000"/>
          </a:bodyPr>
          <a:lstStyle/>
          <a:p>
            <a:r>
              <a:rPr lang="en-US" sz="4000" b="1" i="1" dirty="0" smtClean="0">
                <a:solidFill>
                  <a:schemeClr val="tx2"/>
                </a:solidFill>
              </a:rPr>
              <a:t>Dr. </a:t>
            </a:r>
            <a:r>
              <a:rPr lang="en-US" sz="4000" b="1" i="1" dirty="0" err="1" smtClean="0">
                <a:solidFill>
                  <a:schemeClr val="tx2"/>
                </a:solidFill>
              </a:rPr>
              <a:t>Jayna</a:t>
            </a:r>
            <a:r>
              <a:rPr lang="en-US" sz="4000" b="1" i="1" dirty="0" smtClean="0">
                <a:solidFill>
                  <a:schemeClr val="tx2"/>
                </a:solidFill>
              </a:rPr>
              <a:t>  </a:t>
            </a:r>
            <a:r>
              <a:rPr lang="en-US" sz="4000" b="1" i="1" dirty="0" err="1" smtClean="0">
                <a:solidFill>
                  <a:schemeClr val="tx2"/>
                </a:solidFill>
              </a:rPr>
              <a:t>Devalia</a:t>
            </a:r>
            <a:endParaRPr lang="en-US" sz="4000" b="1" i="1" dirty="0" smtClean="0">
              <a:solidFill>
                <a:schemeClr val="tx2"/>
              </a:solidFill>
            </a:endParaRPr>
          </a:p>
          <a:p>
            <a:r>
              <a:rPr lang="en-US" b="1" i="1" dirty="0" smtClean="0">
                <a:solidFill>
                  <a:schemeClr val="tx2"/>
                </a:solidFill>
              </a:rPr>
              <a:t>(M.B.B.S., M.D. Physiology) </a:t>
            </a:r>
          </a:p>
          <a:p>
            <a:r>
              <a:rPr lang="en-US" b="1" i="1" dirty="0" smtClean="0">
                <a:solidFill>
                  <a:schemeClr val="tx2"/>
                </a:solidFill>
              </a:rPr>
              <a:t>Tutor</a:t>
            </a:r>
          </a:p>
          <a:p>
            <a:r>
              <a:rPr lang="en-US" b="1" i="1" dirty="0" smtClean="0">
                <a:solidFill>
                  <a:schemeClr val="tx2"/>
                </a:solidFill>
              </a:rPr>
              <a:t>Department of Physiology</a:t>
            </a:r>
          </a:p>
          <a:p>
            <a:r>
              <a:rPr lang="en-US" b="1" i="1" dirty="0" smtClean="0">
                <a:solidFill>
                  <a:schemeClr val="tx2"/>
                </a:solidFill>
              </a:rPr>
              <a:t>Smt. B. K. Shah Medical Institute &amp; Research Centre</a:t>
            </a:r>
          </a:p>
          <a:p>
            <a:r>
              <a:rPr lang="en-IN" b="1" i="1" dirty="0" err="1" smtClean="0">
                <a:solidFill>
                  <a:schemeClr val="tx2"/>
                </a:solidFill>
              </a:rPr>
              <a:t>Sumandeep</a:t>
            </a:r>
            <a:r>
              <a:rPr lang="en-IN" b="1" i="1" dirty="0" smtClean="0">
                <a:solidFill>
                  <a:schemeClr val="tx2"/>
                </a:solidFill>
              </a:rPr>
              <a:t> </a:t>
            </a:r>
            <a:r>
              <a:rPr lang="en-IN" b="1" i="1" dirty="0" err="1" smtClean="0">
                <a:solidFill>
                  <a:schemeClr val="tx2"/>
                </a:solidFill>
              </a:rPr>
              <a:t>Vidyapeeth</a:t>
            </a:r>
            <a:r>
              <a:rPr lang="en-IN" b="1" i="1" dirty="0" smtClean="0">
                <a:solidFill>
                  <a:schemeClr val="tx2"/>
                </a:solidFill>
              </a:rPr>
              <a:t> </a:t>
            </a:r>
          </a:p>
          <a:p>
            <a:endParaRPr lang="en-US" dirty="0" smtClean="0"/>
          </a:p>
          <a:p>
            <a:endParaRPr lang="en-US" dirty="0"/>
          </a:p>
        </p:txBody>
      </p:sp>
      <p:pic>
        <p:nvPicPr>
          <p:cNvPr id="4" name="Picture 6" descr="10_17"/>
          <p:cNvPicPr>
            <a:picLocks noChangeAspect="1" noChangeArrowheads="1"/>
          </p:cNvPicPr>
          <p:nvPr/>
        </p:nvPicPr>
        <p:blipFill>
          <a:blip r:embed="rId2"/>
          <a:srcRect/>
          <a:stretch>
            <a:fillRect/>
          </a:stretch>
        </p:blipFill>
        <p:spPr bwMode="auto">
          <a:xfrm>
            <a:off x="5995966" y="0"/>
            <a:ext cx="3071834" cy="27146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12586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334000"/>
          </a:xfrm>
        </p:spPr>
        <p:txBody>
          <a:bodyPr>
            <a:normAutofit/>
          </a:bodyPr>
          <a:lstStyle/>
          <a:p>
            <a:pPr marL="514350" indent="-514350">
              <a:buAutoNum type="arabicPeriod" startAt="2"/>
            </a:pPr>
            <a:r>
              <a:rPr lang="en-IN" b="1" dirty="0" smtClean="0">
                <a:solidFill>
                  <a:srgbClr val="7030A0"/>
                </a:solidFill>
              </a:rPr>
              <a:t>RMP of hair cells:-</a:t>
            </a:r>
            <a:endParaRPr lang="en-US" dirty="0" smtClean="0">
              <a:solidFill>
                <a:srgbClr val="7030A0"/>
              </a:solidFill>
            </a:endParaRPr>
          </a:p>
          <a:p>
            <a:pPr lvl="1"/>
            <a:r>
              <a:rPr lang="en-IN" dirty="0" smtClean="0"/>
              <a:t>Lower bodies of hair cells have a negative intracellular potential of </a:t>
            </a:r>
            <a:r>
              <a:rPr lang="en-IN" b="1" dirty="0" smtClean="0"/>
              <a:t>-70 mv </a:t>
            </a:r>
            <a:r>
              <a:rPr lang="en-IN" dirty="0" smtClean="0"/>
              <a:t>with respect to the perilymph but </a:t>
            </a:r>
            <a:r>
              <a:rPr lang="en-US" b="1" dirty="0" smtClean="0"/>
              <a:t>-150 mv</a:t>
            </a:r>
            <a:r>
              <a:rPr lang="en-US" dirty="0" smtClean="0"/>
              <a:t> with respect to the endolymph. (Because endolymphatic potential is +80)</a:t>
            </a:r>
          </a:p>
          <a:p>
            <a:pPr lvl="1"/>
            <a:r>
              <a:rPr lang="en-IN" dirty="0" smtClean="0"/>
              <a:t>This -150 mv potential difference at stereocilia make hair cells extremely sensitive to slightest of sound. </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A2A2B6B-E29F-4B89-A5CA-3DAF19D56BBF}" type="slidenum">
              <a:rPr lang="en-US" smtClean="0"/>
              <a:pPr/>
              <a:t>10</a:t>
            </a:fld>
            <a:endParaRPr lang="en-US"/>
          </a:p>
        </p:txBody>
      </p:sp>
    </p:spTree>
    <p:extLst>
      <p:ext uri="{BB962C8B-B14F-4D97-AF65-F5344CB8AC3E}">
        <p14:creationId xmlns:p14="http://schemas.microsoft.com/office/powerpoint/2010/main" val="125060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28"/>
            <a:ext cx="8719406" cy="1143000"/>
          </a:xfrm>
        </p:spPr>
        <p:txBody>
          <a:bodyPr/>
          <a:lstStyle/>
          <a:p>
            <a:r>
              <a:rPr lang="en-US" dirty="0" smtClean="0"/>
              <a:t>Resting potential of hair cells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6940430"/>
              </p:ext>
            </p:extLst>
          </p:nvPr>
        </p:nvGraphicFramePr>
        <p:xfrm>
          <a:off x="581028" y="971512"/>
          <a:ext cx="7862150" cy="4962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5257800" y="4043346"/>
            <a:ext cx="3610036" cy="23574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FF0000"/>
                </a:solidFill>
              </a:rPr>
              <a:t>At upper end of hair cell the potential difference between intracellular fluid and </a:t>
            </a:r>
            <a:r>
              <a:rPr lang="en-US" sz="2000" b="1" dirty="0" err="1" smtClean="0">
                <a:solidFill>
                  <a:srgbClr val="FF0000"/>
                </a:solidFill>
              </a:rPr>
              <a:t>endolymph</a:t>
            </a:r>
            <a:r>
              <a:rPr lang="en-US" sz="2000" b="1" dirty="0" smtClean="0">
                <a:solidFill>
                  <a:srgbClr val="FF0000"/>
                </a:solidFill>
              </a:rPr>
              <a:t> is (-150mV), which make the hair cell very sensitive</a:t>
            </a:r>
          </a:p>
          <a:p>
            <a:pPr algn="ctr"/>
            <a:endParaRPr lang="en-US" dirty="0"/>
          </a:p>
        </p:txBody>
      </p:sp>
    </p:spTree>
    <p:extLst>
      <p:ext uri="{BB962C8B-B14F-4D97-AF65-F5344CB8AC3E}">
        <p14:creationId xmlns:p14="http://schemas.microsoft.com/office/powerpoint/2010/main" val="2786833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a:bodyPr>
          <a:lstStyle/>
          <a:p>
            <a:r>
              <a:rPr lang="en-US" b="1" dirty="0" smtClean="0">
                <a:solidFill>
                  <a:srgbClr val="00B050"/>
                </a:solidFill>
              </a:rPr>
              <a:t>Potential recorded from the ear on stimulation:-</a:t>
            </a:r>
          </a:p>
          <a:p>
            <a:pPr marL="914400" lvl="1" indent="-514350">
              <a:buFont typeface="+mj-lt"/>
              <a:buAutoNum type="arabicPeriod"/>
            </a:pPr>
            <a:r>
              <a:rPr lang="en-US" b="1" dirty="0" smtClean="0">
                <a:solidFill>
                  <a:srgbClr val="7030A0"/>
                </a:solidFill>
              </a:rPr>
              <a:t>Cochlear Microphonic potential-</a:t>
            </a:r>
            <a:endParaRPr lang="en-US" dirty="0" smtClean="0">
              <a:solidFill>
                <a:srgbClr val="7030A0"/>
              </a:solidFill>
            </a:endParaRPr>
          </a:p>
          <a:p>
            <a:pPr lvl="2"/>
            <a:r>
              <a:rPr lang="en-US" dirty="0" smtClean="0"/>
              <a:t>It is local potential developed at tip of inner hair cell at </a:t>
            </a:r>
            <a:r>
              <a:rPr lang="en-US" b="1" dirty="0" smtClean="0"/>
              <a:t>reticular lamina </a:t>
            </a:r>
            <a:r>
              <a:rPr lang="en-US" dirty="0" smtClean="0"/>
              <a:t>on stimulation. </a:t>
            </a:r>
          </a:p>
          <a:p>
            <a:pPr lvl="2"/>
            <a:r>
              <a:rPr lang="en-US" dirty="0" smtClean="0"/>
              <a:t>It is produced when mechanical energy is converted to electrical energy.</a:t>
            </a:r>
            <a:r>
              <a:rPr lang="en-IN" dirty="0" smtClean="0"/>
              <a:t> </a:t>
            </a:r>
            <a:endParaRPr lang="en-US" dirty="0" smtClean="0"/>
          </a:p>
          <a:p>
            <a:pPr lvl="2"/>
            <a:r>
              <a:rPr lang="en-US" dirty="0" smtClean="0"/>
              <a:t>It was discovered by </a:t>
            </a:r>
            <a:r>
              <a:rPr lang="en-US" b="1" dirty="0" smtClean="0"/>
              <a:t>wever</a:t>
            </a:r>
            <a:r>
              <a:rPr lang="en-US" dirty="0" smtClean="0"/>
              <a:t> &amp; </a:t>
            </a:r>
            <a:r>
              <a:rPr lang="en-US" b="1" dirty="0" smtClean="0"/>
              <a:t>bray</a:t>
            </a:r>
            <a:r>
              <a:rPr lang="en-US" dirty="0" smtClean="0"/>
              <a:t> in 1930’s.</a:t>
            </a:r>
          </a:p>
          <a:p>
            <a:pPr lvl="2"/>
            <a:r>
              <a:rPr lang="en-US" dirty="0" smtClean="0"/>
              <a:t>It can be recorded by placing one electrode in scala media and one electrode in scala tympani (both side of basilar membrane). </a:t>
            </a:r>
          </a:p>
          <a:p>
            <a:pPr lvl="2"/>
            <a:r>
              <a:rPr lang="en-US" dirty="0" smtClean="0"/>
              <a:t>The cause of the development of cochlear microphonic potential is not very clear.</a:t>
            </a:r>
          </a:p>
          <a:p>
            <a:pPr lvl="2"/>
            <a:r>
              <a:rPr lang="en-US" dirty="0" smtClean="0"/>
              <a:t>It may be due to vibration in basilar membrane &amp; tension on the hairs of hair cells.</a:t>
            </a:r>
            <a:endParaRPr lang="en-US" b="1" dirty="0" smtClean="0"/>
          </a:p>
        </p:txBody>
      </p:sp>
      <p:sp>
        <p:nvSpPr>
          <p:cNvPr id="4" name="Slide Number Placeholder 3"/>
          <p:cNvSpPr>
            <a:spLocks noGrp="1"/>
          </p:cNvSpPr>
          <p:nvPr>
            <p:ph type="sldNum" sz="quarter" idx="12"/>
          </p:nvPr>
        </p:nvSpPr>
        <p:spPr/>
        <p:txBody>
          <a:bodyPr/>
          <a:lstStyle/>
          <a:p>
            <a:fld id="{FA2A2B6B-E29F-4B89-A5CA-3DAF19D56BBF}" type="slidenum">
              <a:rPr lang="en-US" smtClean="0"/>
              <a:pPr/>
              <a:t>12</a:t>
            </a:fld>
            <a:endParaRPr lang="en-US"/>
          </a:p>
        </p:txBody>
      </p:sp>
    </p:spTree>
    <p:extLst>
      <p:ext uri="{BB962C8B-B14F-4D97-AF65-F5344CB8AC3E}">
        <p14:creationId xmlns:p14="http://schemas.microsoft.com/office/powerpoint/2010/main" val="2323909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8362216" cy="1143000"/>
          </a:xfrm>
        </p:spPr>
        <p:txBody>
          <a:bodyPr/>
          <a:lstStyle/>
          <a:p>
            <a:r>
              <a:rPr lang="en-US" dirty="0" smtClean="0"/>
              <a:t>Tip links</a:t>
            </a:r>
            <a:endParaRPr lang="en-US" dirty="0"/>
          </a:p>
        </p:txBody>
      </p:sp>
      <p:sp>
        <p:nvSpPr>
          <p:cNvPr id="3" name="Content Placeholder 2"/>
          <p:cNvSpPr>
            <a:spLocks noGrp="1"/>
          </p:cNvSpPr>
          <p:nvPr>
            <p:ph idx="1"/>
          </p:nvPr>
        </p:nvSpPr>
        <p:spPr>
          <a:xfrm>
            <a:off x="304800" y="1554162"/>
            <a:ext cx="3505200" cy="4525963"/>
          </a:xfrm>
        </p:spPr>
        <p:txBody>
          <a:bodyPr>
            <a:normAutofit fontScale="92500"/>
          </a:bodyPr>
          <a:lstStyle/>
          <a:p>
            <a:r>
              <a:rPr lang="en-US" sz="3600" dirty="0" smtClean="0"/>
              <a:t>The tops of the shorter </a:t>
            </a:r>
            <a:r>
              <a:rPr lang="en-US" sz="3600" dirty="0" err="1" smtClean="0"/>
              <a:t>stereocilia</a:t>
            </a:r>
            <a:r>
              <a:rPr lang="en-US" sz="3600" dirty="0" smtClean="0"/>
              <a:t> are attached by thin filaments to the back sides of their adjacent longer </a:t>
            </a:r>
            <a:r>
              <a:rPr lang="en-US" sz="3600" dirty="0" err="1" smtClean="0"/>
              <a:t>stereocilia</a:t>
            </a:r>
            <a:endParaRPr lang="en-US" sz="3600" dirty="0" smtClean="0"/>
          </a:p>
        </p:txBody>
      </p:sp>
      <p:pic>
        <p:nvPicPr>
          <p:cNvPr id="6" name="Picture 5" descr="mhtml:mk:@MSITStore:G:\PHYSIOLOGY\Ganong%20-%20McGraw-Hill_-_Review.of.Medical.Physiology,Twenty-Second.Edition.CHM::/Physiology/S%20III.%20Functions%20of%20the%20Nervous%20System/Ch.9.%20Hearing%20&amp;%20Equilibrium/c9s31.mht!http://www.accessmedicine.com/loadBinary.aspx?name=gano22&amp;filename=%09gano22_c009f006.gif"/>
          <p:cNvPicPr/>
          <p:nvPr/>
        </p:nvPicPr>
        <p:blipFill>
          <a:blip r:embed="rId2" r:link="rId3"/>
          <a:srcRect t="7485" r="72838" b="12056"/>
          <a:stretch>
            <a:fillRect/>
          </a:stretch>
        </p:blipFill>
        <p:spPr bwMode="auto">
          <a:xfrm>
            <a:off x="5357818" y="3571876"/>
            <a:ext cx="3552820" cy="3071834"/>
          </a:xfrm>
          <a:prstGeom prst="rect">
            <a:avLst/>
          </a:prstGeom>
          <a:noFill/>
          <a:ln w="9525">
            <a:noFill/>
            <a:miter lim="800000"/>
            <a:headEnd/>
            <a:tailEnd/>
          </a:ln>
        </p:spPr>
      </p:pic>
      <p:pic>
        <p:nvPicPr>
          <p:cNvPr id="7" name="Picture 3"/>
          <p:cNvPicPr>
            <a:picLocks noChangeAspect="1" noChangeArrowheads="1"/>
          </p:cNvPicPr>
          <p:nvPr/>
        </p:nvPicPr>
        <p:blipFill>
          <a:blip r:embed="rId4"/>
          <a:srcRect l="37196" r="9102" b="40741"/>
          <a:stretch>
            <a:fillRect/>
          </a:stretch>
        </p:blipFill>
        <p:spPr bwMode="auto">
          <a:xfrm>
            <a:off x="4857752" y="357166"/>
            <a:ext cx="3786182" cy="3071810"/>
          </a:xfrm>
          <a:prstGeom prst="rect">
            <a:avLst/>
          </a:prstGeom>
          <a:noFill/>
          <a:ln w="9525">
            <a:noFill/>
            <a:miter lim="800000"/>
            <a:headEnd/>
            <a:tailEnd/>
          </a:ln>
          <a:effectLst/>
        </p:spPr>
      </p:pic>
    </p:spTree>
    <p:extLst>
      <p:ext uri="{BB962C8B-B14F-4D97-AF65-F5344CB8AC3E}">
        <p14:creationId xmlns:p14="http://schemas.microsoft.com/office/powerpoint/2010/main" val="423071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Depolarization/activation</a:t>
            </a:r>
            <a:endParaRPr lang="en-US" b="1" dirty="0"/>
          </a:p>
        </p:txBody>
      </p:sp>
      <p:sp>
        <p:nvSpPr>
          <p:cNvPr id="3" name="Content Placeholder 2"/>
          <p:cNvSpPr>
            <a:spLocks noGrp="1"/>
          </p:cNvSpPr>
          <p:nvPr>
            <p:ph idx="1"/>
          </p:nvPr>
        </p:nvSpPr>
        <p:spPr>
          <a:xfrm>
            <a:off x="304800" y="1295400"/>
            <a:ext cx="8553480" cy="5181600"/>
          </a:xfrm>
        </p:spPr>
        <p:txBody>
          <a:bodyPr>
            <a:noAutofit/>
          </a:bodyPr>
          <a:lstStyle/>
          <a:p>
            <a:r>
              <a:rPr lang="en-US" dirty="0" smtClean="0"/>
              <a:t>when the cilia are bent in the direction of the longer ones, the tips of the smaller </a:t>
            </a:r>
            <a:r>
              <a:rPr lang="en-US" dirty="0" err="1" smtClean="0"/>
              <a:t>stereocilia</a:t>
            </a:r>
            <a:r>
              <a:rPr lang="en-US" dirty="0" smtClean="0"/>
              <a:t> are tugged outward.</a:t>
            </a:r>
          </a:p>
          <a:p>
            <a:r>
              <a:rPr lang="en-US" dirty="0" smtClean="0"/>
              <a:t>This causes a mechanical transduction that opens 200 to 300 </a:t>
            </a:r>
            <a:r>
              <a:rPr lang="en-US" dirty="0" err="1" smtClean="0"/>
              <a:t>cation</a:t>
            </a:r>
            <a:r>
              <a:rPr lang="en-US" dirty="0" smtClean="0"/>
              <a:t>-conducting channels</a:t>
            </a:r>
          </a:p>
          <a:p>
            <a:r>
              <a:rPr lang="en-US" dirty="0" smtClean="0"/>
              <a:t>Allowing rapid movement of potassium ions from the surrounding </a:t>
            </a:r>
            <a:r>
              <a:rPr lang="en-US" dirty="0" err="1" smtClean="0"/>
              <a:t>scala</a:t>
            </a:r>
            <a:r>
              <a:rPr lang="en-US" dirty="0" smtClean="0"/>
              <a:t> media fluid into the </a:t>
            </a:r>
            <a:r>
              <a:rPr lang="en-US" dirty="0" err="1" smtClean="0"/>
              <a:t>stereocilia</a:t>
            </a:r>
            <a:r>
              <a:rPr lang="en-US" dirty="0" smtClean="0"/>
              <a:t>, which causes depolarization of the hair cell membrane </a:t>
            </a:r>
            <a:endParaRPr lang="en-US" dirty="0"/>
          </a:p>
        </p:txBody>
      </p:sp>
    </p:spTree>
    <p:extLst>
      <p:ext uri="{BB962C8B-B14F-4D97-AF65-F5344CB8AC3E}">
        <p14:creationId xmlns:p14="http://schemas.microsoft.com/office/powerpoint/2010/main" val="2041194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bwMode="auto">
          <a:xfrm>
            <a:off x="533400" y="357166"/>
            <a:ext cx="8396318" cy="6143668"/>
          </a:xfrm>
          <a:prstGeom prst="rect">
            <a:avLst/>
          </a:prstGeom>
          <a:noFill/>
          <a:ln w="9525">
            <a:noFill/>
            <a:miter lim="800000"/>
            <a:headEnd/>
            <a:tailEnd/>
          </a:ln>
          <a:effectLst/>
        </p:spPr>
      </p:pic>
    </p:spTree>
    <p:extLst>
      <p:ext uri="{BB962C8B-B14F-4D97-AF65-F5344CB8AC3E}">
        <p14:creationId xmlns:p14="http://schemas.microsoft.com/office/powerpoint/2010/main" val="562543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44" y="457200"/>
            <a:ext cx="5048256" cy="5638800"/>
          </a:xfrm>
        </p:spPr>
        <p:txBody>
          <a:bodyPr>
            <a:normAutofit lnSpcReduction="10000"/>
          </a:bodyPr>
          <a:lstStyle/>
          <a:p>
            <a:r>
              <a:rPr lang="en-US" dirty="0" smtClean="0"/>
              <a:t>The influx of potassium inside the cell causes activation of calcium channels </a:t>
            </a:r>
          </a:p>
          <a:p>
            <a:r>
              <a:rPr lang="en-US" dirty="0" smtClean="0"/>
              <a:t>This calcium drags the neurotransmitter filled vesicle to fuse with cell membrane at base of cell.</a:t>
            </a:r>
          </a:p>
          <a:p>
            <a:r>
              <a:rPr lang="en-US" dirty="0" smtClean="0"/>
              <a:t>Neurotransmitter (glutamate)releases and excites the dendrites of afferent nerve </a:t>
            </a:r>
            <a:r>
              <a:rPr lang="en-US" dirty="0" err="1" smtClean="0"/>
              <a:t>fibres</a:t>
            </a:r>
            <a:r>
              <a:rPr lang="en-US" dirty="0" smtClean="0"/>
              <a:t>.</a:t>
            </a:r>
            <a:endParaRPr lang="en-US" dirty="0"/>
          </a:p>
        </p:txBody>
      </p:sp>
      <p:pic>
        <p:nvPicPr>
          <p:cNvPr id="4" name="Picture 2"/>
          <p:cNvPicPr>
            <a:picLocks noChangeAspect="1" noChangeArrowheads="1"/>
          </p:cNvPicPr>
          <p:nvPr/>
        </p:nvPicPr>
        <p:blipFill>
          <a:blip r:embed="rId2"/>
          <a:srcRect l="50000"/>
          <a:stretch>
            <a:fillRect/>
          </a:stretch>
        </p:blipFill>
        <p:spPr bwMode="auto">
          <a:xfrm>
            <a:off x="5334000" y="533400"/>
            <a:ext cx="3657600" cy="5668962"/>
          </a:xfrm>
          <a:prstGeom prst="rect">
            <a:avLst/>
          </a:prstGeom>
          <a:noFill/>
          <a:ln w="9525">
            <a:noFill/>
            <a:miter lim="800000"/>
            <a:headEnd/>
            <a:tailEnd/>
          </a:ln>
          <a:effectLst/>
        </p:spPr>
      </p:pic>
    </p:spTree>
    <p:extLst>
      <p:ext uri="{BB962C8B-B14F-4D97-AF65-F5344CB8AC3E}">
        <p14:creationId xmlns:p14="http://schemas.microsoft.com/office/powerpoint/2010/main" val="107765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10600" cy="5867400"/>
          </a:xfrm>
        </p:spPr>
        <p:txBody>
          <a:bodyPr>
            <a:normAutofit/>
          </a:bodyPr>
          <a:lstStyle/>
          <a:p>
            <a:r>
              <a:rPr lang="en-US" b="1" dirty="0" smtClean="0">
                <a:solidFill>
                  <a:srgbClr val="0070C0"/>
                </a:solidFill>
              </a:rPr>
              <a:t>Characteristics  of cochlear microphonic potential:-</a:t>
            </a:r>
            <a:endParaRPr lang="en-US" dirty="0" smtClean="0">
              <a:solidFill>
                <a:srgbClr val="0070C0"/>
              </a:solidFill>
            </a:endParaRPr>
          </a:p>
          <a:p>
            <a:pPr marL="914400" lvl="1" indent="-514350">
              <a:buFont typeface="+mj-lt"/>
              <a:buAutoNum type="alphaLcParenR"/>
            </a:pPr>
            <a:r>
              <a:rPr lang="en-US" dirty="0" smtClean="0"/>
              <a:t>Resistant to ischaemia or anaesthesia. </a:t>
            </a:r>
          </a:p>
          <a:p>
            <a:pPr marL="914400" lvl="1" indent="-514350">
              <a:buFont typeface="+mj-lt"/>
              <a:buAutoNum type="alphaLcParenR"/>
            </a:pPr>
            <a:r>
              <a:rPr lang="en-US" dirty="0" smtClean="0"/>
              <a:t>Do not show any latency or refractory period.</a:t>
            </a:r>
          </a:p>
          <a:p>
            <a:pPr marL="914400" lvl="1" indent="-514350">
              <a:buFont typeface="+mj-lt"/>
              <a:buAutoNum type="alphaLcParenR"/>
            </a:pPr>
            <a:r>
              <a:rPr lang="en-US" dirty="0" smtClean="0"/>
              <a:t>Potentials recorded have the same form and polarity as that of the sound wave which is stimulating the ear. </a:t>
            </a:r>
          </a:p>
          <a:p>
            <a:pPr marL="914400" lvl="1" indent="-514350">
              <a:buFont typeface="+mj-lt"/>
              <a:buAutoNum type="alphaLcParenR"/>
            </a:pPr>
            <a:r>
              <a:rPr lang="en-US" dirty="0" smtClean="0"/>
              <a:t>It precedes AP.</a:t>
            </a:r>
          </a:p>
          <a:p>
            <a:pPr marL="914400" lvl="1" indent="-514350">
              <a:buFont typeface="+mj-lt"/>
              <a:buAutoNum type="alphaLcParenR"/>
            </a:pPr>
            <a:r>
              <a:rPr lang="en-US" dirty="0" smtClean="0"/>
              <a:t>Do not obey all or none law.</a:t>
            </a:r>
          </a:p>
          <a:p>
            <a:endParaRPr lang="en-US" dirty="0"/>
          </a:p>
        </p:txBody>
      </p:sp>
      <p:sp>
        <p:nvSpPr>
          <p:cNvPr id="4" name="Slide Number Placeholder 3"/>
          <p:cNvSpPr>
            <a:spLocks noGrp="1"/>
          </p:cNvSpPr>
          <p:nvPr>
            <p:ph type="sldNum" sz="quarter" idx="12"/>
          </p:nvPr>
        </p:nvSpPr>
        <p:spPr/>
        <p:txBody>
          <a:bodyPr/>
          <a:lstStyle/>
          <a:p>
            <a:fld id="{FA2A2B6B-E29F-4B89-A5CA-3DAF19D56BBF}" type="slidenum">
              <a:rPr lang="en-US" smtClean="0"/>
              <a:pPr/>
              <a:t>17</a:t>
            </a:fld>
            <a:endParaRPr lang="en-US"/>
          </a:p>
        </p:txBody>
      </p:sp>
    </p:spTree>
    <p:extLst>
      <p:ext uri="{BB962C8B-B14F-4D97-AF65-F5344CB8AC3E}">
        <p14:creationId xmlns:p14="http://schemas.microsoft.com/office/powerpoint/2010/main" val="1539930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D:\SBKS LECTURE\MBBS\JAYNA LEC SS\images\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14300"/>
            <a:ext cx="882015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SBKS LECTURE\MBBS\JAYNA LEC SS\images\a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5181600"/>
            <a:ext cx="88106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076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867400"/>
          </a:xfrm>
        </p:spPr>
        <p:txBody>
          <a:bodyPr>
            <a:normAutofit/>
          </a:bodyPr>
          <a:lstStyle/>
          <a:p>
            <a:pPr marL="514350" indent="-514350">
              <a:buAutoNum type="arabicPeriod" startAt="2"/>
            </a:pPr>
            <a:r>
              <a:rPr lang="en-US" b="1" dirty="0" smtClean="0">
                <a:solidFill>
                  <a:srgbClr val="7030A0"/>
                </a:solidFill>
              </a:rPr>
              <a:t>Action potential in 8</a:t>
            </a:r>
            <a:r>
              <a:rPr lang="en-US" b="1" baseline="30000" dirty="0" smtClean="0">
                <a:solidFill>
                  <a:srgbClr val="7030A0"/>
                </a:solidFill>
              </a:rPr>
              <a:t>th</a:t>
            </a:r>
            <a:r>
              <a:rPr lang="en-US" b="1" dirty="0" smtClean="0">
                <a:solidFill>
                  <a:srgbClr val="7030A0"/>
                </a:solidFill>
              </a:rPr>
              <a:t> cranial nerve:-</a:t>
            </a:r>
          </a:p>
          <a:p>
            <a:pPr marL="914400" lvl="1" indent="-514350"/>
            <a:r>
              <a:rPr lang="en-US" dirty="0" smtClean="0"/>
              <a:t>When the hair cell depolarizes a calcium channel opens allowing calcium to enter the cell.</a:t>
            </a:r>
          </a:p>
          <a:p>
            <a:pPr marL="914400" lvl="1" indent="-514350"/>
            <a:r>
              <a:rPr lang="en-US" dirty="0" smtClean="0"/>
              <a:t>Calcium initiates the release of a synaptic transmitter, which activates receptor sites on the terminals of the afferent neurons and cause the generation of the action potential in the neuron.</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FA2A2B6B-E29F-4B89-A5CA-3DAF19D56BBF}" type="slidenum">
              <a:rPr lang="en-US" smtClean="0"/>
              <a:pPr/>
              <a:t>19</a:t>
            </a:fld>
            <a:endParaRPr lang="en-US"/>
          </a:p>
        </p:txBody>
      </p:sp>
    </p:spTree>
    <p:extLst>
      <p:ext uri="{BB962C8B-B14F-4D97-AF65-F5344CB8AC3E}">
        <p14:creationId xmlns:p14="http://schemas.microsoft.com/office/powerpoint/2010/main" val="2309347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005026" cy="5029200"/>
          </a:xfrm>
        </p:spPr>
        <p:txBody>
          <a:bodyPr/>
          <a:lstStyle/>
          <a:p>
            <a:r>
              <a:rPr lang="en-US" dirty="0" smtClean="0"/>
              <a:t>Sound is a form of energy that propagates in the form of waves</a:t>
            </a:r>
          </a:p>
          <a:p>
            <a:r>
              <a:rPr lang="en-US" dirty="0" smtClean="0"/>
              <a:t>The speed of sound depend on the medium through which the wave pass</a:t>
            </a:r>
          </a:p>
          <a:p>
            <a:r>
              <a:rPr lang="sr-Cyrl-CS" dirty="0" smtClean="0"/>
              <a:t>The sound frequencies audible to humans range from about 20 to a maximum of 20,000 Hz </a:t>
            </a:r>
            <a:endParaRPr lang="en-US" dirty="0" smtClean="0"/>
          </a:p>
          <a:p>
            <a:r>
              <a:rPr lang="en-US" dirty="0" smtClean="0"/>
              <a:t>The loudness can be measured in decibel: 20-90 db </a:t>
            </a:r>
          </a:p>
          <a:p>
            <a:endParaRPr lang="en-US" dirty="0"/>
          </a:p>
        </p:txBody>
      </p:sp>
    </p:spTree>
    <p:extLst>
      <p:ext uri="{BB962C8B-B14F-4D97-AF65-F5344CB8AC3E}">
        <p14:creationId xmlns:p14="http://schemas.microsoft.com/office/powerpoint/2010/main" val="3264757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b="1" dirty="0" smtClean="0"/>
              <a:t>AUDITORY PATHWAYS</a:t>
            </a:r>
            <a:endParaRPr lang="en-IN" b="1" dirty="0"/>
          </a:p>
        </p:txBody>
      </p:sp>
      <p:sp>
        <p:nvSpPr>
          <p:cNvPr id="3" name="Content Placeholder 2"/>
          <p:cNvSpPr>
            <a:spLocks noGrp="1"/>
          </p:cNvSpPr>
          <p:nvPr>
            <p:ph idx="1"/>
          </p:nvPr>
        </p:nvSpPr>
        <p:spPr>
          <a:xfrm>
            <a:off x="381000" y="1295400"/>
            <a:ext cx="8305800" cy="5572140"/>
          </a:xfrm>
        </p:spPr>
        <p:txBody>
          <a:bodyPr>
            <a:normAutofit/>
          </a:bodyPr>
          <a:lstStyle/>
          <a:p>
            <a:pPr>
              <a:lnSpc>
                <a:spcPct val="110000"/>
              </a:lnSpc>
            </a:pPr>
            <a:r>
              <a:rPr lang="en-US" dirty="0" smtClean="0">
                <a:solidFill>
                  <a:srgbClr val="FF0000"/>
                </a:solidFill>
              </a:rPr>
              <a:t>The axons of the </a:t>
            </a:r>
            <a:r>
              <a:rPr lang="en-US" b="1" u="sng" dirty="0" smtClean="0">
                <a:solidFill>
                  <a:srgbClr val="FF0000"/>
                </a:solidFill>
              </a:rPr>
              <a:t>spiral ganglion of internal ear  </a:t>
            </a:r>
            <a:r>
              <a:rPr lang="en-US" dirty="0" smtClean="0"/>
              <a:t>that </a:t>
            </a:r>
            <a:r>
              <a:rPr lang="en-US" dirty="0" smtClean="0">
                <a:solidFill>
                  <a:srgbClr val="FF0000"/>
                </a:solidFill>
              </a:rPr>
              <a:t>innervates the hair cells</a:t>
            </a:r>
            <a:r>
              <a:rPr lang="en-US" dirty="0" smtClean="0"/>
              <a:t> from the </a:t>
            </a:r>
            <a:r>
              <a:rPr lang="en-US" b="1" u="sng" dirty="0" smtClean="0">
                <a:solidFill>
                  <a:srgbClr val="FF0000"/>
                </a:solidFill>
              </a:rPr>
              <a:t>cochlear division of the VII nerve</a:t>
            </a:r>
            <a:r>
              <a:rPr lang="en-US" dirty="0" smtClean="0"/>
              <a:t>.</a:t>
            </a:r>
          </a:p>
          <a:p>
            <a:pPr>
              <a:lnSpc>
                <a:spcPct val="110000"/>
              </a:lnSpc>
            </a:pPr>
            <a:endParaRPr lang="en-US" dirty="0" smtClean="0"/>
          </a:p>
          <a:p>
            <a:pPr>
              <a:lnSpc>
                <a:spcPct val="110000"/>
              </a:lnSpc>
            </a:pPr>
            <a:r>
              <a:rPr lang="en-US" dirty="0" smtClean="0">
                <a:solidFill>
                  <a:srgbClr val="7030A0"/>
                </a:solidFill>
              </a:rPr>
              <a:t>The auditory nerve enters the medulla </a:t>
            </a:r>
            <a:r>
              <a:rPr lang="en-US" dirty="0" smtClean="0"/>
              <a:t>and ends in </a:t>
            </a:r>
            <a:r>
              <a:rPr lang="en-US" b="1" dirty="0" smtClean="0">
                <a:solidFill>
                  <a:srgbClr val="7030A0"/>
                </a:solidFill>
              </a:rPr>
              <a:t>ventral and dorsal cochlear nuclei </a:t>
            </a:r>
            <a:r>
              <a:rPr lang="en-US" dirty="0" smtClean="0">
                <a:solidFill>
                  <a:srgbClr val="FF0000"/>
                </a:solidFill>
              </a:rPr>
              <a:t>the sites of the first synapse.</a:t>
            </a:r>
            <a:endParaRPr lang="en-IN" dirty="0">
              <a:solidFill>
                <a:srgbClr val="FF0000"/>
              </a:solidFill>
            </a:endParaRPr>
          </a:p>
        </p:txBody>
      </p:sp>
    </p:spTree>
    <p:extLst>
      <p:ext uri="{BB962C8B-B14F-4D97-AF65-F5344CB8AC3E}">
        <p14:creationId xmlns:p14="http://schemas.microsoft.com/office/powerpoint/2010/main" val="538259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64EAAF3-8366-41B7-80A6-CC5E126E2C38}" type="slidenum">
              <a:rPr lang="en-US" altLang="en-US"/>
              <a:pPr/>
              <a:t>21</a:t>
            </a:fld>
            <a:endParaRPr lang="en-US" altLang="en-US"/>
          </a:p>
        </p:txBody>
      </p:sp>
      <p:sp>
        <p:nvSpPr>
          <p:cNvPr id="16389" name="Rectangle 5"/>
          <p:cNvSpPr>
            <a:spLocks noGrp="1" noChangeArrowheads="1"/>
          </p:cNvSpPr>
          <p:nvPr>
            <p:ph type="title"/>
          </p:nvPr>
        </p:nvSpPr>
        <p:spPr/>
        <p:txBody>
          <a:bodyPr/>
          <a:lstStyle/>
          <a:p>
            <a:endParaRPr lang="en-US"/>
          </a:p>
        </p:txBody>
      </p:sp>
      <p:pic>
        <p:nvPicPr>
          <p:cNvPr id="16388" name="Picture 4" descr="S02401-052-f010"/>
          <p:cNvPicPr>
            <a:picLocks noGrp="1" noChangeAspect="1" noChangeArrowheads="1"/>
          </p:cNvPicPr>
          <p:nvPr>
            <p:ph idx="1"/>
          </p:nvPr>
        </p:nvPicPr>
        <p:blipFill>
          <a:blip r:embed="rId2">
            <a:lum bright="-30000" contrast="44000"/>
          </a:blip>
          <a:srcRect/>
          <a:stretch>
            <a:fillRect/>
          </a:stretch>
        </p:blipFill>
        <p:spPr>
          <a:xfrm>
            <a:off x="76200" y="0"/>
            <a:ext cx="8915400" cy="6858000"/>
          </a:xfrm>
          <a:noFill/>
          <a:ln/>
        </p:spPr>
      </p:pic>
    </p:spTree>
    <p:extLst>
      <p:ext uri="{BB962C8B-B14F-4D97-AF65-F5344CB8AC3E}">
        <p14:creationId xmlns:p14="http://schemas.microsoft.com/office/powerpoint/2010/main" val="1540446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28564"/>
            <a:ext cx="8382000" cy="5096036"/>
          </a:xfrm>
        </p:spPr>
        <p:txBody>
          <a:bodyPr/>
          <a:lstStyle/>
          <a:p>
            <a:r>
              <a:rPr lang="en-US" dirty="0" smtClean="0">
                <a:solidFill>
                  <a:srgbClr val="FF0000"/>
                </a:solidFill>
              </a:rPr>
              <a:t>Second order neurons </a:t>
            </a:r>
            <a:r>
              <a:rPr lang="en-US" dirty="0" smtClean="0"/>
              <a:t>from the cochlear nuclei end in </a:t>
            </a:r>
            <a:r>
              <a:rPr lang="en-US" b="1" u="sng" dirty="0" smtClean="0">
                <a:solidFill>
                  <a:srgbClr val="7030A0"/>
                </a:solidFill>
              </a:rPr>
              <a:t>SUPERIOR OLIVE AND TRAPEZOID BODY</a:t>
            </a:r>
            <a:r>
              <a:rPr lang="en-US" dirty="0" smtClean="0">
                <a:solidFill>
                  <a:srgbClr val="7030A0"/>
                </a:solidFill>
              </a:rPr>
              <a:t> </a:t>
            </a:r>
            <a:r>
              <a:rPr lang="en-US" dirty="0" smtClean="0">
                <a:solidFill>
                  <a:srgbClr val="00B050"/>
                </a:solidFill>
              </a:rPr>
              <a:t>on both sides of the brain stem </a:t>
            </a:r>
            <a:r>
              <a:rPr lang="en-US" dirty="0" smtClean="0"/>
              <a:t>from where third order neurons take origin.</a:t>
            </a:r>
          </a:p>
          <a:p>
            <a:endParaRPr lang="en-US" dirty="0"/>
          </a:p>
          <a:p>
            <a:r>
              <a:rPr lang="en-US" dirty="0"/>
              <a:t>Third order neurons pass up to the </a:t>
            </a:r>
            <a:r>
              <a:rPr lang="en-US" b="1" dirty="0">
                <a:solidFill>
                  <a:srgbClr val="7030A0"/>
                </a:solidFill>
              </a:rPr>
              <a:t>INFERIROR COLLICULI </a:t>
            </a:r>
            <a:r>
              <a:rPr lang="en-US" dirty="0">
                <a:solidFill>
                  <a:srgbClr val="FF0000"/>
                </a:solidFill>
              </a:rPr>
              <a:t>(</a:t>
            </a:r>
            <a:r>
              <a:rPr lang="en-US" dirty="0" err="1">
                <a:solidFill>
                  <a:srgbClr val="FF0000"/>
                </a:solidFill>
              </a:rPr>
              <a:t>centre</a:t>
            </a:r>
            <a:r>
              <a:rPr lang="en-US" dirty="0">
                <a:solidFill>
                  <a:srgbClr val="FF0000"/>
                </a:solidFill>
              </a:rPr>
              <a:t> for auditory reflexes)</a:t>
            </a:r>
            <a:r>
              <a:rPr lang="en-US" dirty="0"/>
              <a:t> of both sides.</a:t>
            </a:r>
          </a:p>
          <a:p>
            <a:endParaRPr lang="en-IN" dirty="0"/>
          </a:p>
          <a:p>
            <a:endParaRPr lang="en-IN" dirty="0"/>
          </a:p>
        </p:txBody>
      </p:sp>
      <p:sp>
        <p:nvSpPr>
          <p:cNvPr id="4" name="Title 1"/>
          <p:cNvSpPr>
            <a:spLocks noGrp="1"/>
          </p:cNvSpPr>
          <p:nvPr>
            <p:ph type="title"/>
          </p:nvPr>
        </p:nvSpPr>
        <p:spPr>
          <a:xfrm>
            <a:off x="304800" y="304800"/>
            <a:ext cx="8229600" cy="533400"/>
          </a:xfrm>
        </p:spPr>
        <p:txBody>
          <a:bodyPr>
            <a:noAutofit/>
          </a:bodyPr>
          <a:lstStyle/>
          <a:p>
            <a:pPr algn="ctr"/>
            <a:r>
              <a:rPr lang="en-US" sz="4800" b="1" dirty="0" smtClean="0"/>
              <a:t>AUDITORY PATHWAYS</a:t>
            </a:r>
            <a:endParaRPr lang="en-IN" sz="4800" b="1" dirty="0"/>
          </a:p>
        </p:txBody>
      </p:sp>
    </p:spTree>
    <p:extLst>
      <p:ext uri="{BB962C8B-B14F-4D97-AF65-F5344CB8AC3E}">
        <p14:creationId xmlns:p14="http://schemas.microsoft.com/office/powerpoint/2010/main" val="3820576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64EAAF3-8366-41B7-80A6-CC5E126E2C38}" type="slidenum">
              <a:rPr lang="en-US" altLang="en-US"/>
              <a:pPr/>
              <a:t>23</a:t>
            </a:fld>
            <a:endParaRPr lang="en-US" altLang="en-US"/>
          </a:p>
        </p:txBody>
      </p:sp>
      <p:sp>
        <p:nvSpPr>
          <p:cNvPr id="16389" name="Rectangle 5"/>
          <p:cNvSpPr>
            <a:spLocks noGrp="1" noChangeArrowheads="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800"/>
            <a:ext cx="8763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446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5334000"/>
          </a:xfrm>
        </p:spPr>
        <p:txBody>
          <a:bodyPr>
            <a:normAutofit fontScale="92500" lnSpcReduction="20000"/>
          </a:bodyPr>
          <a:lstStyle/>
          <a:p>
            <a:pPr>
              <a:lnSpc>
                <a:spcPct val="120000"/>
              </a:lnSpc>
            </a:pPr>
            <a:r>
              <a:rPr lang="en-US" dirty="0" smtClean="0"/>
              <a:t>From the inferior </a:t>
            </a:r>
            <a:r>
              <a:rPr lang="en-US" dirty="0" err="1" smtClean="0"/>
              <a:t>colliculi</a:t>
            </a:r>
            <a:r>
              <a:rPr lang="en-US" dirty="0" smtClean="0"/>
              <a:t> many fibers projects and rely in the </a:t>
            </a:r>
            <a:r>
              <a:rPr lang="en-US" b="1" dirty="0" smtClean="0">
                <a:solidFill>
                  <a:srgbClr val="FF0000"/>
                </a:solidFill>
              </a:rPr>
              <a:t>MEDIAL GENICULATE BODIES </a:t>
            </a:r>
            <a:r>
              <a:rPr lang="en-US" dirty="0" smtClean="0"/>
              <a:t>and finally projects to the </a:t>
            </a:r>
            <a:r>
              <a:rPr lang="en-US" dirty="0" smtClean="0">
                <a:solidFill>
                  <a:srgbClr val="FF0000"/>
                </a:solidFill>
              </a:rPr>
              <a:t>primary auditory cortex.</a:t>
            </a:r>
          </a:p>
          <a:p>
            <a:pPr>
              <a:lnSpc>
                <a:spcPct val="120000"/>
              </a:lnSpc>
            </a:pPr>
            <a:endParaRPr lang="en-US" dirty="0" smtClean="0">
              <a:solidFill>
                <a:srgbClr val="FF0000"/>
              </a:solidFill>
            </a:endParaRPr>
          </a:p>
          <a:p>
            <a:pPr algn="just">
              <a:lnSpc>
                <a:spcPct val="120000"/>
              </a:lnSpc>
            </a:pPr>
            <a:r>
              <a:rPr lang="en-US" dirty="0">
                <a:solidFill>
                  <a:srgbClr val="FF0000"/>
                </a:solidFill>
              </a:rPr>
              <a:t>Primary auditory cortex </a:t>
            </a:r>
            <a:r>
              <a:rPr lang="en-US" dirty="0"/>
              <a:t>lies in </a:t>
            </a:r>
            <a:r>
              <a:rPr lang="en-US" dirty="0">
                <a:solidFill>
                  <a:srgbClr val="00B050"/>
                </a:solidFill>
              </a:rPr>
              <a:t>the superior temporal lobe</a:t>
            </a:r>
            <a:r>
              <a:rPr lang="en-US" dirty="0" smtClean="0"/>
              <a:t>.</a:t>
            </a:r>
          </a:p>
          <a:p>
            <a:pPr algn="just">
              <a:lnSpc>
                <a:spcPct val="120000"/>
              </a:lnSpc>
            </a:pPr>
            <a:endParaRPr lang="en-US" dirty="0"/>
          </a:p>
          <a:p>
            <a:pPr algn="just">
              <a:lnSpc>
                <a:spcPct val="120000"/>
              </a:lnSpc>
            </a:pPr>
            <a:r>
              <a:rPr lang="en-US" dirty="0"/>
              <a:t>Here nerve impulses are perceived as sound  i.e. it receives and perceives auditory </a:t>
            </a:r>
            <a:r>
              <a:rPr lang="en-US" dirty="0" smtClean="0"/>
              <a:t>information </a:t>
            </a:r>
            <a:r>
              <a:rPr lang="en-US" dirty="0"/>
              <a:t>such as </a:t>
            </a:r>
            <a:r>
              <a:rPr lang="en-US" dirty="0">
                <a:solidFill>
                  <a:srgbClr val="00B050"/>
                </a:solidFill>
              </a:rPr>
              <a:t>loudness</a:t>
            </a:r>
            <a:r>
              <a:rPr lang="en-US" dirty="0"/>
              <a:t> , </a:t>
            </a:r>
            <a:r>
              <a:rPr lang="en-US" dirty="0">
                <a:solidFill>
                  <a:srgbClr val="00B050"/>
                </a:solidFill>
              </a:rPr>
              <a:t>pitch</a:t>
            </a:r>
            <a:r>
              <a:rPr lang="en-US" dirty="0"/>
              <a:t> , </a:t>
            </a:r>
            <a:r>
              <a:rPr lang="en-US" dirty="0">
                <a:solidFill>
                  <a:srgbClr val="00B050"/>
                </a:solidFill>
              </a:rPr>
              <a:t>source </a:t>
            </a:r>
            <a:r>
              <a:rPr lang="en-US" dirty="0"/>
              <a:t>and </a:t>
            </a:r>
            <a:r>
              <a:rPr lang="en-US" dirty="0">
                <a:solidFill>
                  <a:srgbClr val="00B050"/>
                </a:solidFill>
              </a:rPr>
              <a:t>direction of sounds.</a:t>
            </a:r>
            <a:endParaRPr lang="en-IN" dirty="0">
              <a:solidFill>
                <a:srgbClr val="00B050"/>
              </a:solidFill>
            </a:endParaRPr>
          </a:p>
          <a:p>
            <a:pPr>
              <a:lnSpc>
                <a:spcPct val="120000"/>
              </a:lnSpc>
            </a:pPr>
            <a:endParaRPr lang="en-IN" dirty="0">
              <a:solidFill>
                <a:srgbClr val="FF0000"/>
              </a:solidFill>
            </a:endParaRPr>
          </a:p>
        </p:txBody>
      </p:sp>
      <p:sp>
        <p:nvSpPr>
          <p:cNvPr id="4" name="Title 1"/>
          <p:cNvSpPr>
            <a:spLocks noGrp="1"/>
          </p:cNvSpPr>
          <p:nvPr>
            <p:ph type="title"/>
          </p:nvPr>
        </p:nvSpPr>
        <p:spPr>
          <a:xfrm>
            <a:off x="457200" y="274638"/>
            <a:ext cx="8229600" cy="792162"/>
          </a:xfrm>
        </p:spPr>
        <p:txBody>
          <a:bodyPr/>
          <a:lstStyle/>
          <a:p>
            <a:pPr algn="ctr"/>
            <a:r>
              <a:rPr lang="en-US" b="1" dirty="0" smtClean="0"/>
              <a:t>AUDITORY PATHWAYS</a:t>
            </a:r>
            <a:endParaRPr lang="en-IN" b="1" dirty="0"/>
          </a:p>
        </p:txBody>
      </p:sp>
    </p:spTree>
    <p:extLst>
      <p:ext uri="{BB962C8B-B14F-4D97-AF65-F5344CB8AC3E}">
        <p14:creationId xmlns:p14="http://schemas.microsoft.com/office/powerpoint/2010/main" val="1260592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410200"/>
          </a:xfrm>
        </p:spPr>
        <p:txBody>
          <a:bodyPr>
            <a:normAutofit fontScale="92500" lnSpcReduction="20000"/>
          </a:bodyPr>
          <a:lstStyle/>
          <a:p>
            <a:pPr algn="just">
              <a:lnSpc>
                <a:spcPct val="120000"/>
              </a:lnSpc>
            </a:pPr>
            <a:r>
              <a:rPr lang="en-US" dirty="0" smtClean="0"/>
              <a:t>Auditory association area 22 , 21 , and 20</a:t>
            </a:r>
          </a:p>
          <a:p>
            <a:pPr algn="just">
              <a:lnSpc>
                <a:spcPct val="120000"/>
              </a:lnSpc>
            </a:pPr>
            <a:r>
              <a:rPr lang="en-US" dirty="0" smtClean="0">
                <a:solidFill>
                  <a:srgbClr val="FF0000"/>
                </a:solidFill>
              </a:rPr>
              <a:t>Area 22 : Wernicke's  area</a:t>
            </a:r>
            <a:r>
              <a:rPr lang="en-US" dirty="0" smtClean="0"/>
              <a:t>.</a:t>
            </a:r>
          </a:p>
          <a:p>
            <a:pPr algn="just">
              <a:lnSpc>
                <a:spcPct val="120000"/>
              </a:lnSpc>
            </a:pPr>
            <a:r>
              <a:rPr lang="en-US" dirty="0" smtClean="0"/>
              <a:t>It is located in </a:t>
            </a:r>
            <a:r>
              <a:rPr lang="en-US" dirty="0" smtClean="0">
                <a:solidFill>
                  <a:srgbClr val="00B050"/>
                </a:solidFill>
              </a:rPr>
              <a:t>superior temporal </a:t>
            </a:r>
            <a:r>
              <a:rPr lang="en-US" dirty="0" err="1" smtClean="0">
                <a:solidFill>
                  <a:srgbClr val="00B050"/>
                </a:solidFill>
              </a:rPr>
              <a:t>gyrus</a:t>
            </a:r>
            <a:r>
              <a:rPr lang="en-US" dirty="0" smtClean="0">
                <a:solidFill>
                  <a:srgbClr val="00B050"/>
                </a:solidFill>
              </a:rPr>
              <a:t> </a:t>
            </a:r>
            <a:r>
              <a:rPr lang="en-US" dirty="0" smtClean="0"/>
              <a:t>in the </a:t>
            </a:r>
            <a:r>
              <a:rPr lang="en-US" dirty="0" smtClean="0">
                <a:solidFill>
                  <a:srgbClr val="00B050"/>
                </a:solidFill>
              </a:rPr>
              <a:t>dominant hemisphere</a:t>
            </a:r>
            <a:r>
              <a:rPr lang="en-US" dirty="0" smtClean="0"/>
              <a:t>. It is concerned  with comprehension </a:t>
            </a:r>
            <a:r>
              <a:rPr lang="en-US" dirty="0" smtClean="0">
                <a:solidFill>
                  <a:srgbClr val="7030A0"/>
                </a:solidFill>
              </a:rPr>
              <a:t>i.e. interpretation and understanding of auditory and visual information.</a:t>
            </a:r>
          </a:p>
          <a:p>
            <a:pPr algn="just">
              <a:lnSpc>
                <a:spcPct val="120000"/>
              </a:lnSpc>
            </a:pPr>
            <a:r>
              <a:rPr lang="en-US" dirty="0">
                <a:solidFill>
                  <a:srgbClr val="FF0000"/>
                </a:solidFill>
              </a:rPr>
              <a:t>AREA 21 and 20 </a:t>
            </a:r>
            <a:r>
              <a:rPr lang="en-US" dirty="0"/>
              <a:t>:</a:t>
            </a:r>
          </a:p>
          <a:p>
            <a:pPr algn="just">
              <a:lnSpc>
                <a:spcPct val="120000"/>
              </a:lnSpc>
            </a:pPr>
            <a:r>
              <a:rPr lang="en-US" dirty="0"/>
              <a:t>These areas are located in the </a:t>
            </a:r>
            <a:r>
              <a:rPr lang="en-US" dirty="0">
                <a:solidFill>
                  <a:srgbClr val="00B050"/>
                </a:solidFill>
              </a:rPr>
              <a:t>middle and inferior temporal </a:t>
            </a:r>
            <a:r>
              <a:rPr lang="en-US" dirty="0" err="1">
                <a:solidFill>
                  <a:srgbClr val="00B050"/>
                </a:solidFill>
              </a:rPr>
              <a:t>gyrus</a:t>
            </a:r>
            <a:r>
              <a:rPr lang="en-US" dirty="0">
                <a:solidFill>
                  <a:srgbClr val="00B050"/>
                </a:solidFill>
              </a:rPr>
              <a:t> </a:t>
            </a:r>
            <a:r>
              <a:rPr lang="en-US" dirty="0"/>
              <a:t>and are </a:t>
            </a:r>
            <a:r>
              <a:rPr lang="en-US" dirty="0">
                <a:solidFill>
                  <a:srgbClr val="7030A0"/>
                </a:solidFill>
              </a:rPr>
              <a:t>concerned with interpretation and integration of auditory impulses</a:t>
            </a:r>
            <a:r>
              <a:rPr lang="en-US" dirty="0"/>
              <a:t>.</a:t>
            </a:r>
            <a:endParaRPr lang="en-IN" dirty="0"/>
          </a:p>
          <a:p>
            <a:pPr algn="just">
              <a:lnSpc>
                <a:spcPct val="120000"/>
              </a:lnSpc>
            </a:pPr>
            <a:endParaRPr lang="en-IN" dirty="0">
              <a:solidFill>
                <a:srgbClr val="7030A0"/>
              </a:solidFill>
            </a:endParaRPr>
          </a:p>
        </p:txBody>
      </p:sp>
      <p:sp>
        <p:nvSpPr>
          <p:cNvPr id="4" name="Title 1"/>
          <p:cNvSpPr>
            <a:spLocks noGrp="1"/>
          </p:cNvSpPr>
          <p:nvPr>
            <p:ph type="title"/>
          </p:nvPr>
        </p:nvSpPr>
        <p:spPr>
          <a:xfrm>
            <a:off x="457200" y="274638"/>
            <a:ext cx="8229600" cy="563562"/>
          </a:xfrm>
        </p:spPr>
        <p:txBody>
          <a:bodyPr>
            <a:normAutofit fontScale="90000"/>
          </a:bodyPr>
          <a:lstStyle/>
          <a:p>
            <a:pPr algn="ctr"/>
            <a:r>
              <a:rPr lang="en-US" b="1" dirty="0" smtClean="0"/>
              <a:t>AUDITORY PATHWAYS</a:t>
            </a:r>
            <a:endParaRPr lang="en-IN" b="1" dirty="0"/>
          </a:p>
        </p:txBody>
      </p:sp>
    </p:spTree>
    <p:extLst>
      <p:ext uri="{BB962C8B-B14F-4D97-AF65-F5344CB8AC3E}">
        <p14:creationId xmlns:p14="http://schemas.microsoft.com/office/powerpoint/2010/main" val="2387304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64EAAF3-8366-41B7-80A6-CC5E126E2C38}" type="slidenum">
              <a:rPr lang="en-US" altLang="en-US"/>
              <a:pPr/>
              <a:t>26</a:t>
            </a:fld>
            <a:endParaRPr lang="en-US" altLang="en-US"/>
          </a:p>
        </p:txBody>
      </p:sp>
      <p:sp>
        <p:nvSpPr>
          <p:cNvPr id="16389" name="Rectangle 5"/>
          <p:cNvSpPr>
            <a:spLocks noGrp="1" noChangeArrowheads="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800"/>
            <a:ext cx="8763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517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534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901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lum bright="10000" contrast="10000"/>
          </a:blip>
          <a:srcRect/>
          <a:stretch>
            <a:fillRect/>
          </a:stretch>
        </p:blipFill>
        <p:spPr bwMode="auto">
          <a:xfrm rot="21331504">
            <a:off x="218638" y="320214"/>
            <a:ext cx="8404011" cy="624425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A2A2B6B-E29F-4B89-A5CA-3DAF19D56BBF}" type="slidenum">
              <a:rPr lang="en-US" smtClean="0"/>
              <a:pPr/>
              <a:t>28</a:t>
            </a:fld>
            <a:endParaRPr lang="en-US"/>
          </a:p>
        </p:txBody>
      </p:sp>
    </p:spTree>
    <p:extLst>
      <p:ext uri="{BB962C8B-B14F-4D97-AF65-F5344CB8AC3E}">
        <p14:creationId xmlns:p14="http://schemas.microsoft.com/office/powerpoint/2010/main" val="3963087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64EAAF3-8366-41B7-80A6-CC5E126E2C38}" type="slidenum">
              <a:rPr lang="en-US" altLang="en-US"/>
              <a:pPr/>
              <a:t>29</a:t>
            </a:fld>
            <a:endParaRPr lang="en-US" altLang="en-US"/>
          </a:p>
        </p:txBody>
      </p:sp>
      <p:sp>
        <p:nvSpPr>
          <p:cNvPr id="16389" name="Rectangle 5"/>
          <p:cNvSpPr>
            <a:spLocks noGrp="1" noChangeArrowheads="1"/>
          </p:cNvSpPr>
          <p:nvPr>
            <p:ph type="title"/>
          </p:nvPr>
        </p:nvSpPr>
        <p:spPr/>
        <p:txBody>
          <a:bodyPr/>
          <a:lstStyle/>
          <a:p>
            <a:endParaRPr lang="en-US"/>
          </a:p>
        </p:txBody>
      </p:sp>
      <p:pic>
        <p:nvPicPr>
          <p:cNvPr id="16388" name="Picture 4" descr="S02401-052-f010"/>
          <p:cNvPicPr>
            <a:picLocks noGrp="1" noChangeAspect="1" noChangeArrowheads="1"/>
          </p:cNvPicPr>
          <p:nvPr>
            <p:ph idx="1"/>
          </p:nvPr>
        </p:nvPicPr>
        <p:blipFill>
          <a:blip r:embed="rId2">
            <a:lum bright="-30000" contrast="44000"/>
          </a:blip>
          <a:srcRect/>
          <a:stretch>
            <a:fillRect/>
          </a:stretch>
        </p:blipFill>
        <p:spPr>
          <a:xfrm>
            <a:off x="76200" y="0"/>
            <a:ext cx="8839200" cy="6858000"/>
          </a:xfrm>
          <a:noFill/>
          <a:ln/>
        </p:spPr>
      </p:pic>
    </p:spTree>
    <p:extLst>
      <p:ext uri="{BB962C8B-B14F-4D97-AF65-F5344CB8AC3E}">
        <p14:creationId xmlns:p14="http://schemas.microsoft.com/office/powerpoint/2010/main" val="2188732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D:\SBKS LECTURE\MBBS\JAYNA LEC SS\images\coch_diagram.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344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929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455" y="152400"/>
            <a:ext cx="874914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583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28600"/>
            <a:ext cx="8647968" cy="990600"/>
          </a:xfrm>
        </p:spPr>
        <p:txBody>
          <a:bodyPr>
            <a:normAutofit/>
          </a:bodyPr>
          <a:lstStyle/>
          <a:p>
            <a:r>
              <a:rPr lang="en-US" sz="4000" b="1" dirty="0" smtClean="0">
                <a:solidFill>
                  <a:srgbClr val="FF0000"/>
                </a:solidFill>
              </a:rPr>
              <a:t> Frequency discrimination of sound</a:t>
            </a:r>
            <a:endParaRPr lang="en-US" sz="4000" b="1" dirty="0">
              <a:solidFill>
                <a:srgbClr val="FF0000"/>
              </a:solidFill>
            </a:endParaRPr>
          </a:p>
        </p:txBody>
      </p:sp>
      <p:sp>
        <p:nvSpPr>
          <p:cNvPr id="3" name="Content Placeholder 2"/>
          <p:cNvSpPr>
            <a:spLocks noGrp="1"/>
          </p:cNvSpPr>
          <p:nvPr>
            <p:ph idx="1"/>
          </p:nvPr>
        </p:nvSpPr>
        <p:spPr>
          <a:xfrm>
            <a:off x="457200" y="1524000"/>
            <a:ext cx="8229600" cy="5181600"/>
          </a:xfrm>
        </p:spPr>
        <p:txBody>
          <a:bodyPr>
            <a:noAutofit/>
          </a:bodyPr>
          <a:lstStyle/>
          <a:p>
            <a:pPr algn="just">
              <a:buNone/>
            </a:pPr>
            <a:r>
              <a:rPr lang="sr-Cyrl-CS" sz="2800" dirty="0" smtClean="0"/>
              <a:t>The movements of the footplate of the stapes set up a series</a:t>
            </a:r>
            <a:r>
              <a:rPr lang="en-US" sz="2800" dirty="0" smtClean="0"/>
              <a:t> </a:t>
            </a:r>
            <a:r>
              <a:rPr lang="sr-Cyrl-CS" sz="2800" dirty="0" smtClean="0"/>
              <a:t>of traveling waves in the perilymph of the scala vestibuli</a:t>
            </a:r>
            <a:r>
              <a:rPr lang="en-US" sz="2800" dirty="0" smtClean="0"/>
              <a:t>. </a:t>
            </a:r>
            <a:r>
              <a:rPr lang="sr-Cyrl-CS" sz="2800" dirty="0" smtClean="0"/>
              <a:t>High-pitched sounds generate waves that reach maximum height near the base of the cochlea; low-pitched sounds generate waves that peak near the apex</a:t>
            </a:r>
            <a:r>
              <a:rPr lang="en-US" sz="2800" dirty="0" smtClean="0"/>
              <a:t>.</a:t>
            </a:r>
          </a:p>
          <a:p>
            <a:pPr algn="just">
              <a:buNone/>
            </a:pPr>
            <a:endParaRPr lang="en-US" sz="2800" dirty="0"/>
          </a:p>
          <a:p>
            <a:r>
              <a:rPr lang="en-US" sz="2800" dirty="0"/>
              <a:t>So different portions of basilar membrane are activated by different frequencies of sound. </a:t>
            </a:r>
          </a:p>
          <a:p>
            <a:endParaRPr lang="en-US" sz="2800" dirty="0"/>
          </a:p>
        </p:txBody>
      </p:sp>
    </p:spTree>
    <p:extLst>
      <p:ext uri="{BB962C8B-B14F-4D97-AF65-F5344CB8AC3E}">
        <p14:creationId xmlns:p14="http://schemas.microsoft.com/office/powerpoint/2010/main" val="436208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D:\Pawan\PHYSIOLOGY BOOKS\Guyton figures\S02401-052-f005a.jpg"/>
          <p:cNvPicPr>
            <a:picLocks noChangeAspect="1" noChangeArrowheads="1"/>
          </p:cNvPicPr>
          <p:nvPr/>
        </p:nvPicPr>
        <p:blipFill>
          <a:blip r:embed="rId2"/>
          <a:srcRect/>
          <a:stretch>
            <a:fillRect/>
          </a:stretch>
        </p:blipFill>
        <p:spPr bwMode="auto">
          <a:xfrm>
            <a:off x="-1" y="152400"/>
            <a:ext cx="9101559" cy="2133600"/>
          </a:xfrm>
          <a:prstGeom prst="rect">
            <a:avLst/>
          </a:prstGeom>
          <a:noFill/>
        </p:spPr>
      </p:pic>
      <p:pic>
        <p:nvPicPr>
          <p:cNvPr id="3078" name="Picture 6" descr="D:\Pawan\PHYSIOLOGY BOOKS\Guyton figures\S02401-052-f005b.jpg"/>
          <p:cNvPicPr>
            <a:picLocks noGrp="1" noChangeAspect="1" noChangeArrowheads="1"/>
          </p:cNvPicPr>
          <p:nvPr>
            <p:ph sz="half" idx="1"/>
          </p:nvPr>
        </p:nvPicPr>
        <p:blipFill>
          <a:blip r:embed="rId3"/>
          <a:srcRect/>
          <a:stretch>
            <a:fillRect/>
          </a:stretch>
        </p:blipFill>
        <p:spPr bwMode="auto">
          <a:xfrm>
            <a:off x="0" y="2362200"/>
            <a:ext cx="9144000" cy="2320533"/>
          </a:xfrm>
          <a:prstGeom prst="rect">
            <a:avLst/>
          </a:prstGeom>
          <a:noFill/>
        </p:spPr>
      </p:pic>
      <p:pic>
        <p:nvPicPr>
          <p:cNvPr id="3079" name="Picture 7" descr="D:\Pawan\PHYSIOLOGY BOOKS\Guyton figures\S02401-052-f005c.jpg"/>
          <p:cNvPicPr>
            <a:picLocks noGrp="1" noChangeAspect="1" noChangeArrowheads="1"/>
          </p:cNvPicPr>
          <p:nvPr>
            <p:ph sz="half" idx="2"/>
          </p:nvPr>
        </p:nvPicPr>
        <p:blipFill>
          <a:blip r:embed="rId4"/>
          <a:srcRect/>
          <a:stretch>
            <a:fillRect/>
          </a:stretch>
        </p:blipFill>
        <p:spPr bwMode="auto">
          <a:xfrm>
            <a:off x="0" y="4697506"/>
            <a:ext cx="9144001" cy="2312894"/>
          </a:xfrm>
          <a:prstGeom prst="rect">
            <a:avLst/>
          </a:prstGeom>
          <a:noFill/>
        </p:spPr>
      </p:pic>
      <p:sp>
        <p:nvSpPr>
          <p:cNvPr id="5" name="Slide Number Placeholder 4"/>
          <p:cNvSpPr>
            <a:spLocks noGrp="1"/>
          </p:cNvSpPr>
          <p:nvPr>
            <p:ph type="sldNum" sz="quarter" idx="12"/>
          </p:nvPr>
        </p:nvSpPr>
        <p:spPr>
          <a:xfrm>
            <a:off x="6553200" y="6508750"/>
            <a:ext cx="2133600" cy="365125"/>
          </a:xfrm>
        </p:spPr>
        <p:txBody>
          <a:bodyPr/>
          <a:lstStyle/>
          <a:p>
            <a:fld id="{FA2A2B6B-E29F-4B89-A5CA-3DAF19D56BBF}" type="slidenum">
              <a:rPr lang="en-US" smtClean="0"/>
              <a:pPr/>
              <a:t>32</a:t>
            </a:fld>
            <a:endParaRPr lang="en-US"/>
          </a:p>
        </p:txBody>
      </p:sp>
    </p:spTree>
    <p:extLst>
      <p:ext uri="{BB962C8B-B14F-4D97-AF65-F5344CB8AC3E}">
        <p14:creationId xmlns:p14="http://schemas.microsoft.com/office/powerpoint/2010/main" val="2548281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7968" cy="1143000"/>
          </a:xfrm>
        </p:spPr>
        <p:txBody>
          <a:bodyPr>
            <a:normAutofit fontScale="90000"/>
          </a:bodyPr>
          <a:lstStyle/>
          <a:p>
            <a:r>
              <a:rPr lang="en-US" b="1" dirty="0" smtClean="0">
                <a:solidFill>
                  <a:srgbClr val="FF0000"/>
                </a:solidFill>
              </a:rPr>
              <a:t>Determination of Sound Frequency—The “Place” Principle</a:t>
            </a:r>
            <a:endParaRPr lang="en-US" dirty="0">
              <a:solidFill>
                <a:srgbClr val="FF0000"/>
              </a:solidFill>
            </a:endParaRPr>
          </a:p>
        </p:txBody>
      </p:sp>
      <p:sp>
        <p:nvSpPr>
          <p:cNvPr id="3" name="Content Placeholder 2"/>
          <p:cNvSpPr>
            <a:spLocks noGrp="1"/>
          </p:cNvSpPr>
          <p:nvPr>
            <p:ph idx="1"/>
          </p:nvPr>
        </p:nvSpPr>
        <p:spPr>
          <a:xfrm>
            <a:off x="304800" y="1600200"/>
            <a:ext cx="8686800" cy="4876800"/>
          </a:xfrm>
        </p:spPr>
        <p:txBody>
          <a:bodyPr>
            <a:normAutofit fontScale="92500" lnSpcReduction="20000"/>
          </a:bodyPr>
          <a:lstStyle/>
          <a:p>
            <a:r>
              <a:rPr lang="en-US" dirty="0" smtClean="0"/>
              <a:t>There is spatial organization of the nerve fibers in the cochlear pathway, all the way from the cochlea to the cerebral cortex</a:t>
            </a:r>
          </a:p>
          <a:p>
            <a:r>
              <a:rPr lang="en-US" dirty="0" smtClean="0"/>
              <a:t>Specific brain neurons are activated by specific sound frequencies</a:t>
            </a:r>
          </a:p>
          <a:p>
            <a:r>
              <a:rPr lang="en-US" dirty="0" smtClean="0"/>
              <a:t>The </a:t>
            </a:r>
            <a:r>
              <a:rPr lang="en-US" i="1" dirty="0" smtClean="0"/>
              <a:t>major method used by </a:t>
            </a:r>
            <a:r>
              <a:rPr lang="en-US" dirty="0" smtClean="0"/>
              <a:t>the nervous system to detect different sound frequencies is to determine the positions along the basilar membrane that are most stimulated.</a:t>
            </a:r>
          </a:p>
          <a:p>
            <a:r>
              <a:rPr lang="en-US" dirty="0" smtClean="0"/>
              <a:t>This is called the </a:t>
            </a:r>
            <a:r>
              <a:rPr lang="en-US" b="1" i="1" dirty="0" smtClean="0"/>
              <a:t>place principle </a:t>
            </a:r>
            <a:r>
              <a:rPr lang="en-US" i="1" dirty="0" smtClean="0"/>
              <a:t>or </a:t>
            </a:r>
            <a:r>
              <a:rPr lang="en-US" b="1" dirty="0">
                <a:solidFill>
                  <a:schemeClr val="tx2"/>
                </a:solidFill>
              </a:rPr>
              <a:t>Travelling wave theory </a:t>
            </a:r>
            <a:endParaRPr lang="en-US" dirty="0" smtClean="0"/>
          </a:p>
          <a:p>
            <a:endParaRPr lang="en-US" dirty="0" smtClean="0"/>
          </a:p>
          <a:p>
            <a:endParaRPr lang="en-US" dirty="0"/>
          </a:p>
        </p:txBody>
      </p:sp>
    </p:spTree>
    <p:extLst>
      <p:ext uri="{BB962C8B-B14F-4D97-AF65-F5344CB8AC3E}">
        <p14:creationId xmlns:p14="http://schemas.microsoft.com/office/powerpoint/2010/main" val="1712759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10_20"/>
          <p:cNvPicPr>
            <a:picLocks noChangeAspect="1" noChangeArrowheads="1"/>
          </p:cNvPicPr>
          <p:nvPr/>
        </p:nvPicPr>
        <p:blipFill>
          <a:blip r:embed="rId2"/>
          <a:srcRect/>
          <a:stretch>
            <a:fillRect/>
          </a:stretch>
        </p:blipFill>
        <p:spPr bwMode="auto">
          <a:xfrm>
            <a:off x="76200" y="61890"/>
            <a:ext cx="8991600" cy="6643710"/>
          </a:xfrm>
          <a:prstGeom prst="rect">
            <a:avLst/>
          </a:prstGeom>
          <a:noFill/>
        </p:spPr>
      </p:pic>
    </p:spTree>
    <p:extLst>
      <p:ext uri="{BB962C8B-B14F-4D97-AF65-F5344CB8AC3E}">
        <p14:creationId xmlns:p14="http://schemas.microsoft.com/office/powerpoint/2010/main" val="2418528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Determination of Loudness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Determined by the auditory system in at least three ways.</a:t>
            </a:r>
          </a:p>
          <a:p>
            <a:r>
              <a:rPr lang="en-US" b="1" dirty="0" smtClean="0"/>
              <a:t>First</a:t>
            </a:r>
            <a:r>
              <a:rPr lang="en-US" dirty="0" smtClean="0"/>
              <a:t>, as the sound becomes louder, the amplitude of vibration of the basilar membrane and hair cells also increases, so that the hair cells excite the </a:t>
            </a:r>
            <a:r>
              <a:rPr lang="en-US" i="1" dirty="0" smtClean="0"/>
              <a:t>nerve endings at more rapid rates</a:t>
            </a:r>
            <a:endParaRPr lang="en-US" i="1" dirty="0"/>
          </a:p>
        </p:txBody>
      </p:sp>
    </p:spTree>
    <p:extLst>
      <p:ext uri="{BB962C8B-B14F-4D97-AF65-F5344CB8AC3E}">
        <p14:creationId xmlns:p14="http://schemas.microsoft.com/office/powerpoint/2010/main" val="1247932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6019800"/>
          </a:xfrm>
        </p:spPr>
        <p:txBody>
          <a:bodyPr>
            <a:normAutofit/>
          </a:bodyPr>
          <a:lstStyle/>
          <a:p>
            <a:r>
              <a:rPr lang="en-US" b="1" dirty="0" smtClean="0"/>
              <a:t>Second</a:t>
            </a:r>
            <a:r>
              <a:rPr lang="en-US" dirty="0" smtClean="0"/>
              <a:t>, as the amplitude of vibration increases, it causes more and more of the hair cells on the fringes of the resonating portion of the basilar membrane to become stimulated, thus causing </a:t>
            </a:r>
            <a:r>
              <a:rPr lang="en-US" i="1" dirty="0" smtClean="0"/>
              <a:t>spatial summation of </a:t>
            </a:r>
            <a:r>
              <a:rPr lang="en-US" dirty="0" smtClean="0"/>
              <a:t>impulses.</a:t>
            </a:r>
          </a:p>
          <a:p>
            <a:endParaRPr lang="en-US" dirty="0" smtClean="0"/>
          </a:p>
          <a:p>
            <a:r>
              <a:rPr lang="en-US" dirty="0" smtClean="0"/>
              <a:t> </a:t>
            </a:r>
            <a:r>
              <a:rPr lang="en-US" b="1" dirty="0" smtClean="0"/>
              <a:t>Third</a:t>
            </a:r>
            <a:r>
              <a:rPr lang="en-US" dirty="0" smtClean="0"/>
              <a:t>, the outer hair cells do not become stimulated significantly until vibration of the basilar membrane reaches high intensity, and stimulation of these cells presumably apprises the nervous system that the sound is loud.</a:t>
            </a:r>
            <a:endParaRPr lang="en-US" dirty="0"/>
          </a:p>
        </p:txBody>
      </p:sp>
    </p:spTree>
    <p:extLst>
      <p:ext uri="{BB962C8B-B14F-4D97-AF65-F5344CB8AC3E}">
        <p14:creationId xmlns:p14="http://schemas.microsoft.com/office/powerpoint/2010/main" val="1344436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Terms to remember</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9639369"/>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208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38" y="76200"/>
            <a:ext cx="7498080" cy="1143000"/>
          </a:xfrm>
        </p:spPr>
        <p:txBody>
          <a:bodyPr/>
          <a:lstStyle/>
          <a:p>
            <a:pPr algn="ctr"/>
            <a:r>
              <a:rPr lang="en-US" b="1" dirty="0" smtClean="0"/>
              <a:t>AUDITORY DEFECTS</a:t>
            </a:r>
            <a:endParaRPr lang="en-IN" b="1" dirty="0"/>
          </a:p>
        </p:txBody>
      </p:sp>
      <p:sp>
        <p:nvSpPr>
          <p:cNvPr id="3" name="Content Placeholder 2"/>
          <p:cNvSpPr>
            <a:spLocks noGrp="1"/>
          </p:cNvSpPr>
          <p:nvPr>
            <p:ph idx="1"/>
          </p:nvPr>
        </p:nvSpPr>
        <p:spPr>
          <a:xfrm>
            <a:off x="685800" y="1295400"/>
            <a:ext cx="8001056" cy="5364162"/>
          </a:xfrm>
        </p:spPr>
        <p:txBody>
          <a:bodyPr>
            <a:normAutofit/>
          </a:bodyPr>
          <a:lstStyle/>
          <a:p>
            <a:pPr>
              <a:lnSpc>
                <a:spcPct val="110000"/>
              </a:lnSpc>
            </a:pPr>
            <a:r>
              <a:rPr lang="en-US" dirty="0" smtClean="0"/>
              <a:t>Auditory defects may be </a:t>
            </a:r>
            <a:r>
              <a:rPr lang="en-IN" dirty="0" smtClean="0"/>
              <a:t>…..</a:t>
            </a:r>
          </a:p>
          <a:p>
            <a:pPr lvl="1">
              <a:lnSpc>
                <a:spcPct val="110000"/>
              </a:lnSpc>
            </a:pPr>
            <a:r>
              <a:rPr lang="en-US" dirty="0" smtClean="0"/>
              <a:t>Complete</a:t>
            </a:r>
          </a:p>
          <a:p>
            <a:pPr lvl="1">
              <a:lnSpc>
                <a:spcPct val="110000"/>
              </a:lnSpc>
            </a:pPr>
            <a:r>
              <a:rPr lang="en-US" dirty="0" smtClean="0"/>
              <a:t>Partial</a:t>
            </a:r>
          </a:p>
          <a:p>
            <a:pPr lvl="1">
              <a:lnSpc>
                <a:spcPct val="110000"/>
              </a:lnSpc>
            </a:pPr>
            <a:endParaRPr lang="en-US" dirty="0" smtClean="0"/>
          </a:p>
          <a:p>
            <a:pPr>
              <a:lnSpc>
                <a:spcPct val="110000"/>
              </a:lnSpc>
            </a:pPr>
            <a:r>
              <a:rPr lang="en-US" dirty="0" smtClean="0"/>
              <a:t>Auditory defects are of two types:</a:t>
            </a:r>
          </a:p>
          <a:p>
            <a:pPr lvl="1">
              <a:lnSpc>
                <a:spcPct val="110000"/>
              </a:lnSpc>
            </a:pPr>
            <a:r>
              <a:rPr lang="en-US" dirty="0" smtClean="0"/>
              <a:t>Conduction deafness</a:t>
            </a:r>
          </a:p>
          <a:p>
            <a:pPr lvl="1">
              <a:lnSpc>
                <a:spcPct val="110000"/>
              </a:lnSpc>
            </a:pPr>
            <a:r>
              <a:rPr lang="en-US" dirty="0" smtClean="0"/>
              <a:t>Nerve deafness</a:t>
            </a:r>
          </a:p>
        </p:txBody>
      </p:sp>
    </p:spTree>
    <p:extLst>
      <p:ext uri="{BB962C8B-B14F-4D97-AF65-F5344CB8AC3E}">
        <p14:creationId xmlns:p14="http://schemas.microsoft.com/office/powerpoint/2010/main" val="3961990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lstStyle/>
          <a:p>
            <a:pPr algn="ctr"/>
            <a:r>
              <a:rPr lang="en-US" b="1" dirty="0" smtClean="0"/>
              <a:t>CONDUCTION DEAFNESS</a:t>
            </a:r>
            <a:endParaRPr lang="en-IN" b="1" dirty="0"/>
          </a:p>
        </p:txBody>
      </p:sp>
      <p:sp>
        <p:nvSpPr>
          <p:cNvPr id="3" name="Content Placeholder 2"/>
          <p:cNvSpPr>
            <a:spLocks noGrp="1"/>
          </p:cNvSpPr>
          <p:nvPr>
            <p:ph idx="1"/>
          </p:nvPr>
        </p:nvSpPr>
        <p:spPr>
          <a:xfrm>
            <a:off x="381000" y="1143000"/>
            <a:ext cx="8610600" cy="5643578"/>
          </a:xfrm>
        </p:spPr>
        <p:txBody>
          <a:bodyPr>
            <a:normAutofit/>
          </a:bodyPr>
          <a:lstStyle/>
          <a:p>
            <a:pPr>
              <a:lnSpc>
                <a:spcPct val="120000"/>
              </a:lnSpc>
            </a:pPr>
            <a:r>
              <a:rPr lang="en-US" sz="2800" dirty="0" smtClean="0"/>
              <a:t>It occurs due to impairment in the transmission of sound in external ear or middle ear.</a:t>
            </a:r>
          </a:p>
          <a:p>
            <a:pPr>
              <a:lnSpc>
                <a:spcPct val="120000"/>
              </a:lnSpc>
            </a:pPr>
            <a:r>
              <a:rPr lang="en-US" sz="2800" b="1" dirty="0" smtClean="0">
                <a:solidFill>
                  <a:srgbClr val="FF0000"/>
                </a:solidFill>
              </a:rPr>
              <a:t>CAUSES</a:t>
            </a:r>
            <a:r>
              <a:rPr lang="en-US" sz="2800" dirty="0" smtClean="0"/>
              <a:t> :-</a:t>
            </a:r>
          </a:p>
          <a:p>
            <a:pPr marL="596646" indent="-514350">
              <a:lnSpc>
                <a:spcPct val="120000"/>
              </a:lnSpc>
              <a:buFont typeface="+mj-lt"/>
              <a:buAutoNum type="arabicPeriod"/>
            </a:pPr>
            <a:r>
              <a:rPr lang="en-US" sz="2800" dirty="0" smtClean="0"/>
              <a:t>Obstruction of external auditory meatus</a:t>
            </a:r>
          </a:p>
          <a:p>
            <a:pPr marL="596646" indent="-514350">
              <a:lnSpc>
                <a:spcPct val="120000"/>
              </a:lnSpc>
              <a:buFont typeface="+mj-lt"/>
              <a:buAutoNum type="arabicPeriod"/>
            </a:pPr>
            <a:r>
              <a:rPr lang="en-US" sz="2800" dirty="0" smtClean="0"/>
              <a:t>Thickness of ear drum due to repeated middle ear infection</a:t>
            </a:r>
          </a:p>
          <a:p>
            <a:pPr marL="596646" indent="-514350">
              <a:lnSpc>
                <a:spcPct val="120000"/>
              </a:lnSpc>
              <a:buFont typeface="+mj-lt"/>
              <a:buAutoNum type="arabicPeriod"/>
            </a:pPr>
            <a:r>
              <a:rPr lang="en-US" sz="2800" dirty="0" smtClean="0"/>
              <a:t>Perforation of ear drum</a:t>
            </a:r>
          </a:p>
          <a:p>
            <a:pPr marL="596646" indent="-514350">
              <a:lnSpc>
                <a:spcPct val="120000"/>
              </a:lnSpc>
              <a:buFont typeface="+mj-lt"/>
              <a:buAutoNum type="arabicPeriod"/>
            </a:pPr>
            <a:r>
              <a:rPr lang="en-US" sz="2800" dirty="0" err="1" smtClean="0"/>
              <a:t>Otosclerosis</a:t>
            </a:r>
            <a:r>
              <a:rPr lang="en-US" sz="2800" dirty="0" smtClean="0"/>
              <a:t> (fixation of foot plate of stapes against oval window.)</a:t>
            </a:r>
            <a:endParaRPr lang="en-IN" sz="2800" dirty="0"/>
          </a:p>
        </p:txBody>
      </p:sp>
    </p:spTree>
    <p:extLst>
      <p:ext uri="{BB962C8B-B14F-4D97-AF65-F5344CB8AC3E}">
        <p14:creationId xmlns:p14="http://schemas.microsoft.com/office/powerpoint/2010/main" val="2078879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D:\SBKS LECTURE\MBBS\JAYNA LEC SS\images\l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9916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736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02401-052-f001"/>
          <p:cNvPicPr>
            <a:picLocks noGrp="1" noChangeAspect="1" noChangeArrowheads="1"/>
          </p:cNvPicPr>
          <p:nvPr>
            <p:ph idx="1"/>
          </p:nvPr>
        </p:nvPicPr>
        <p:blipFill>
          <a:blip r:embed="rId2">
            <a:lum bright="-22000" contrast="32000"/>
          </a:blip>
          <a:srcRect/>
          <a:stretch>
            <a:fillRect/>
          </a:stretch>
        </p:blipFill>
        <p:spPr>
          <a:xfrm>
            <a:off x="0" y="-71462"/>
            <a:ext cx="9144000" cy="6929462"/>
          </a:xfrm>
          <a:prstGeom prst="rect">
            <a:avLst/>
          </a:prstGeom>
          <a:noFill/>
          <a:ln/>
        </p:spPr>
      </p:pic>
      <p:sp>
        <p:nvSpPr>
          <p:cNvPr id="3" name="Rectangle 2"/>
          <p:cNvSpPr/>
          <p:nvPr/>
        </p:nvSpPr>
        <p:spPr>
          <a:xfrm>
            <a:off x="1214414" y="2285992"/>
            <a:ext cx="3571900" cy="2786082"/>
          </a:xfrm>
          <a:prstGeom prst="rect">
            <a:avLst/>
          </a:prstGeom>
          <a:noFill/>
          <a:ln w="76200">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21056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08" y="152376"/>
            <a:ext cx="7498080" cy="1143000"/>
          </a:xfrm>
        </p:spPr>
        <p:txBody>
          <a:bodyPr/>
          <a:lstStyle/>
          <a:p>
            <a:pPr algn="ctr"/>
            <a:r>
              <a:rPr lang="en-US" b="1" dirty="0" smtClean="0"/>
              <a:t>NERVE DEAFNESS</a:t>
            </a:r>
            <a:endParaRPr lang="en-IN" b="1" dirty="0"/>
          </a:p>
        </p:txBody>
      </p:sp>
      <p:sp>
        <p:nvSpPr>
          <p:cNvPr id="3" name="Content Placeholder 2"/>
          <p:cNvSpPr>
            <a:spLocks noGrp="1"/>
          </p:cNvSpPr>
          <p:nvPr>
            <p:ph idx="1"/>
          </p:nvPr>
        </p:nvSpPr>
        <p:spPr>
          <a:xfrm>
            <a:off x="533400" y="1081070"/>
            <a:ext cx="7933588" cy="5929330"/>
          </a:xfrm>
        </p:spPr>
        <p:txBody>
          <a:bodyPr>
            <a:normAutofit/>
          </a:bodyPr>
          <a:lstStyle/>
          <a:p>
            <a:pPr>
              <a:lnSpc>
                <a:spcPct val="120000"/>
              </a:lnSpc>
            </a:pPr>
            <a:r>
              <a:rPr lang="en-US" dirty="0" smtClean="0"/>
              <a:t>Damage of any structure of cochlea such as </a:t>
            </a:r>
          </a:p>
          <a:p>
            <a:pPr>
              <a:lnSpc>
                <a:spcPct val="120000"/>
              </a:lnSpc>
            </a:pPr>
            <a:r>
              <a:rPr lang="en-US" dirty="0" smtClean="0"/>
              <a:t>   hair cell ,</a:t>
            </a:r>
          </a:p>
          <a:p>
            <a:pPr>
              <a:lnSpc>
                <a:spcPct val="120000"/>
              </a:lnSpc>
            </a:pPr>
            <a:r>
              <a:rPr lang="en-US" dirty="0" smtClean="0"/>
              <a:t>   organ of </a:t>
            </a:r>
            <a:r>
              <a:rPr lang="en-US" dirty="0" err="1" smtClean="0"/>
              <a:t>corti</a:t>
            </a:r>
            <a:r>
              <a:rPr lang="en-US" dirty="0" smtClean="0"/>
              <a:t> , </a:t>
            </a:r>
          </a:p>
          <a:p>
            <a:pPr>
              <a:lnSpc>
                <a:spcPct val="120000"/>
              </a:lnSpc>
            </a:pPr>
            <a:r>
              <a:rPr lang="en-US" dirty="0" smtClean="0"/>
              <a:t>   basilar membrane or </a:t>
            </a:r>
          </a:p>
          <a:p>
            <a:pPr>
              <a:lnSpc>
                <a:spcPct val="120000"/>
              </a:lnSpc>
            </a:pPr>
            <a:r>
              <a:rPr lang="en-US" dirty="0" smtClean="0"/>
              <a:t>   cochlear duct or </a:t>
            </a:r>
          </a:p>
          <a:p>
            <a:pPr>
              <a:lnSpc>
                <a:spcPct val="120000"/>
              </a:lnSpc>
            </a:pPr>
            <a:r>
              <a:rPr lang="en-US" dirty="0" smtClean="0"/>
              <a:t>   the lesion in auditory pathway  produces the nerve deafness.</a:t>
            </a:r>
            <a:endParaRPr lang="en-IN" dirty="0"/>
          </a:p>
        </p:txBody>
      </p:sp>
    </p:spTree>
    <p:extLst>
      <p:ext uri="{BB962C8B-B14F-4D97-AF65-F5344CB8AC3E}">
        <p14:creationId xmlns:p14="http://schemas.microsoft.com/office/powerpoint/2010/main" val="722104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4E3E59-DE6E-411B-9EBC-695973CA15C9}" type="slidenum">
              <a:rPr lang="en-US" altLang="en-US"/>
              <a:pPr/>
              <a:t>42</a:t>
            </a:fld>
            <a:endParaRPr lang="en-US" altLang="en-US"/>
          </a:p>
        </p:txBody>
      </p:sp>
      <p:pic>
        <p:nvPicPr>
          <p:cNvPr id="12292" name="Picture 4" descr="S02401-052-f007"/>
          <p:cNvPicPr>
            <a:picLocks noGrp="1" noChangeAspect="1" noChangeArrowheads="1"/>
          </p:cNvPicPr>
          <p:nvPr>
            <p:ph idx="1"/>
          </p:nvPr>
        </p:nvPicPr>
        <p:blipFill>
          <a:blip r:embed="rId2">
            <a:lum bright="-20000" contrast="32000"/>
          </a:blip>
          <a:srcRect/>
          <a:stretch>
            <a:fillRect/>
          </a:stretch>
        </p:blipFill>
        <p:spPr>
          <a:xfrm>
            <a:off x="1000100" y="90492"/>
            <a:ext cx="8143900" cy="6338904"/>
          </a:xfrm>
          <a:noFill/>
          <a:ln/>
        </p:spPr>
      </p:pic>
      <p:sp>
        <p:nvSpPr>
          <p:cNvPr id="4" name="Rectangle 3"/>
          <p:cNvSpPr/>
          <p:nvPr/>
        </p:nvSpPr>
        <p:spPr>
          <a:xfrm>
            <a:off x="2214546" y="0"/>
            <a:ext cx="5715040" cy="6000768"/>
          </a:xfrm>
          <a:prstGeom prst="rect">
            <a:avLst/>
          </a:prstGeom>
          <a:noFill/>
          <a:ln w="76200">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42631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81070"/>
            <a:ext cx="8610600" cy="5167330"/>
          </a:xfrm>
        </p:spPr>
        <p:txBody>
          <a:bodyPr>
            <a:normAutofit/>
          </a:bodyPr>
          <a:lstStyle/>
          <a:p>
            <a:pPr algn="just">
              <a:lnSpc>
                <a:spcPct val="110000"/>
              </a:lnSpc>
            </a:pPr>
            <a:r>
              <a:rPr lang="en-US" b="1" dirty="0" smtClean="0">
                <a:solidFill>
                  <a:srgbClr val="FF0000"/>
                </a:solidFill>
              </a:rPr>
              <a:t>CAUSES</a:t>
            </a:r>
            <a:r>
              <a:rPr lang="en-US" dirty="0" smtClean="0">
                <a:solidFill>
                  <a:srgbClr val="FF0000"/>
                </a:solidFill>
              </a:rPr>
              <a:t>:</a:t>
            </a:r>
          </a:p>
          <a:p>
            <a:pPr algn="just">
              <a:lnSpc>
                <a:spcPct val="110000"/>
              </a:lnSpc>
            </a:pPr>
            <a:r>
              <a:rPr lang="en-US" dirty="0" smtClean="0"/>
              <a:t>Degeneration of hair cells due to some antibiotics like </a:t>
            </a:r>
            <a:r>
              <a:rPr lang="en-US" b="1" dirty="0" smtClean="0"/>
              <a:t>streptomycin</a:t>
            </a:r>
            <a:r>
              <a:rPr lang="en-US" dirty="0" smtClean="0"/>
              <a:t> and </a:t>
            </a:r>
            <a:r>
              <a:rPr lang="en-US" b="1" dirty="0" err="1" smtClean="0"/>
              <a:t>gentamycin</a:t>
            </a:r>
            <a:r>
              <a:rPr lang="en-US" b="1" dirty="0" smtClean="0"/>
              <a:t> (</a:t>
            </a:r>
            <a:r>
              <a:rPr lang="en-US" b="1" dirty="0" err="1" smtClean="0"/>
              <a:t>ototoxicity</a:t>
            </a:r>
            <a:r>
              <a:rPr lang="en-US" b="1" dirty="0" smtClean="0"/>
              <a:t>)</a:t>
            </a:r>
          </a:p>
          <a:p>
            <a:pPr algn="just">
              <a:lnSpc>
                <a:spcPct val="110000"/>
              </a:lnSpc>
            </a:pPr>
            <a:r>
              <a:rPr lang="en-US" dirty="0" smtClean="0"/>
              <a:t>Damage of cochlea by </a:t>
            </a:r>
            <a:r>
              <a:rPr lang="en-US" b="1" dirty="0" smtClean="0"/>
              <a:t>prolonged exposure to loud noise (e.g. hearing music by ear phone)</a:t>
            </a:r>
          </a:p>
          <a:p>
            <a:pPr algn="just">
              <a:lnSpc>
                <a:spcPct val="110000"/>
              </a:lnSpc>
            </a:pPr>
            <a:r>
              <a:rPr lang="en-US" b="1" dirty="0" smtClean="0"/>
              <a:t>Tumor</a:t>
            </a:r>
            <a:r>
              <a:rPr lang="en-US" dirty="0" smtClean="0"/>
              <a:t> affecting </a:t>
            </a:r>
            <a:r>
              <a:rPr lang="en-US" b="1" dirty="0" smtClean="0"/>
              <a:t>VII cranial nerve</a:t>
            </a:r>
            <a:endParaRPr lang="en-IN" b="1" dirty="0"/>
          </a:p>
        </p:txBody>
      </p:sp>
      <p:sp>
        <p:nvSpPr>
          <p:cNvPr id="4" name="Title 1"/>
          <p:cNvSpPr>
            <a:spLocks noGrp="1"/>
          </p:cNvSpPr>
          <p:nvPr>
            <p:ph type="title"/>
          </p:nvPr>
        </p:nvSpPr>
        <p:spPr>
          <a:xfrm>
            <a:off x="968908" y="228600"/>
            <a:ext cx="7498080" cy="914376"/>
          </a:xfrm>
        </p:spPr>
        <p:txBody>
          <a:bodyPr/>
          <a:lstStyle/>
          <a:p>
            <a:pPr algn="ctr"/>
            <a:r>
              <a:rPr lang="en-US" b="1" dirty="0" smtClean="0"/>
              <a:t>NERVE DEAFNESS</a:t>
            </a:r>
            <a:endParaRPr lang="en-IN" b="1" dirty="0"/>
          </a:p>
        </p:txBody>
      </p:sp>
    </p:spTree>
    <p:extLst>
      <p:ext uri="{BB962C8B-B14F-4D97-AF65-F5344CB8AC3E}">
        <p14:creationId xmlns:p14="http://schemas.microsoft.com/office/powerpoint/2010/main" val="159602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108" y="-24"/>
            <a:ext cx="7498080" cy="1143000"/>
          </a:xfrm>
        </p:spPr>
        <p:txBody>
          <a:bodyPr/>
          <a:lstStyle/>
          <a:p>
            <a:pPr algn="ctr"/>
            <a:r>
              <a:rPr lang="en-US" b="1" dirty="0" smtClean="0"/>
              <a:t>TESTS FOR HEARING</a:t>
            </a:r>
            <a:endParaRPr lang="en-IN" b="1" dirty="0"/>
          </a:p>
        </p:txBody>
      </p:sp>
      <p:sp>
        <p:nvSpPr>
          <p:cNvPr id="3" name="Content Placeholder 2"/>
          <p:cNvSpPr>
            <a:spLocks noGrp="1"/>
          </p:cNvSpPr>
          <p:nvPr>
            <p:ph idx="1"/>
          </p:nvPr>
        </p:nvSpPr>
        <p:spPr>
          <a:xfrm>
            <a:off x="609600" y="857232"/>
            <a:ext cx="8143900" cy="6000768"/>
          </a:xfrm>
        </p:spPr>
        <p:txBody>
          <a:bodyPr>
            <a:normAutofit/>
          </a:bodyPr>
          <a:lstStyle/>
          <a:p>
            <a:pPr>
              <a:lnSpc>
                <a:spcPct val="120000"/>
              </a:lnSpc>
            </a:pPr>
            <a:r>
              <a:rPr lang="en-US" b="1" dirty="0" smtClean="0">
                <a:solidFill>
                  <a:srgbClr val="FF0000"/>
                </a:solidFill>
              </a:rPr>
              <a:t>BEDSIDE  TESTS </a:t>
            </a:r>
          </a:p>
          <a:p>
            <a:pPr marL="596646" indent="-514350">
              <a:lnSpc>
                <a:spcPct val="120000"/>
              </a:lnSpc>
              <a:buFont typeface="+mj-lt"/>
              <a:buAutoNum type="arabicParenR"/>
            </a:pPr>
            <a:r>
              <a:rPr lang="en-US" dirty="0" smtClean="0"/>
              <a:t>Whispering Test</a:t>
            </a:r>
          </a:p>
          <a:p>
            <a:pPr marL="596646" indent="-514350">
              <a:lnSpc>
                <a:spcPct val="120000"/>
              </a:lnSpc>
              <a:buFont typeface="+mj-lt"/>
              <a:buAutoNum type="arabicParenR"/>
            </a:pPr>
            <a:r>
              <a:rPr lang="en-US" dirty="0" smtClean="0"/>
              <a:t>Tickling Watch Test</a:t>
            </a:r>
          </a:p>
          <a:p>
            <a:pPr marL="596646" indent="-514350">
              <a:lnSpc>
                <a:spcPct val="120000"/>
              </a:lnSpc>
              <a:buFont typeface="+mj-lt"/>
              <a:buAutoNum type="arabicParenR"/>
            </a:pPr>
            <a:endParaRPr lang="en-US" dirty="0" smtClean="0"/>
          </a:p>
          <a:p>
            <a:pPr marL="596646" indent="-514350">
              <a:lnSpc>
                <a:spcPct val="120000"/>
              </a:lnSpc>
            </a:pPr>
            <a:r>
              <a:rPr lang="en-US" b="1" dirty="0" smtClean="0">
                <a:solidFill>
                  <a:srgbClr val="FF0000"/>
                </a:solidFill>
              </a:rPr>
              <a:t>ROUTINE TESTS</a:t>
            </a:r>
          </a:p>
          <a:p>
            <a:pPr marL="596646" indent="-514350">
              <a:lnSpc>
                <a:spcPct val="120000"/>
              </a:lnSpc>
              <a:buFont typeface="+mj-lt"/>
              <a:buAutoNum type="arabicParenR"/>
            </a:pPr>
            <a:r>
              <a:rPr lang="en-US" dirty="0" err="1" smtClean="0"/>
              <a:t>Rinne’s</a:t>
            </a:r>
            <a:r>
              <a:rPr lang="en-US" dirty="0" smtClean="0"/>
              <a:t> Test</a:t>
            </a:r>
          </a:p>
          <a:p>
            <a:pPr marL="596646" indent="-514350">
              <a:lnSpc>
                <a:spcPct val="120000"/>
              </a:lnSpc>
              <a:buFont typeface="+mj-lt"/>
              <a:buAutoNum type="arabicParenR"/>
            </a:pPr>
            <a:r>
              <a:rPr lang="en-US" dirty="0" smtClean="0"/>
              <a:t>Weber’s Test</a:t>
            </a:r>
          </a:p>
          <a:p>
            <a:pPr marL="596646" indent="-514350">
              <a:lnSpc>
                <a:spcPct val="120000"/>
              </a:lnSpc>
              <a:buFont typeface="+mj-lt"/>
              <a:buAutoNum type="arabicParenR"/>
            </a:pPr>
            <a:r>
              <a:rPr lang="en-US" dirty="0" err="1" smtClean="0"/>
              <a:t>Audiometry</a:t>
            </a:r>
            <a:endParaRPr lang="en-US" dirty="0" smtClean="0"/>
          </a:p>
          <a:p>
            <a:pPr marL="596646" indent="-514350">
              <a:lnSpc>
                <a:spcPct val="120000"/>
              </a:lnSpc>
              <a:buFont typeface="+mj-lt"/>
              <a:buAutoNum type="arabicParenR"/>
            </a:pPr>
            <a:endParaRPr lang="en-US" dirty="0" smtClean="0"/>
          </a:p>
        </p:txBody>
      </p:sp>
    </p:spTree>
    <p:extLst>
      <p:ext uri="{BB962C8B-B14F-4D97-AF65-F5344CB8AC3E}">
        <p14:creationId xmlns:p14="http://schemas.microsoft.com/office/powerpoint/2010/main" val="2519684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398" y="-24"/>
            <a:ext cx="7498080" cy="1143000"/>
          </a:xfrm>
        </p:spPr>
        <p:txBody>
          <a:bodyPr/>
          <a:lstStyle/>
          <a:p>
            <a:pPr algn="ctr"/>
            <a:r>
              <a:rPr lang="en-US" dirty="0" smtClean="0"/>
              <a:t>BEDSIDE  TESTS</a:t>
            </a:r>
            <a:endParaRPr lang="en-IN" dirty="0"/>
          </a:p>
        </p:txBody>
      </p:sp>
      <p:sp>
        <p:nvSpPr>
          <p:cNvPr id="3" name="Content Placeholder 2"/>
          <p:cNvSpPr>
            <a:spLocks noGrp="1"/>
          </p:cNvSpPr>
          <p:nvPr>
            <p:ph idx="1"/>
          </p:nvPr>
        </p:nvSpPr>
        <p:spPr>
          <a:xfrm>
            <a:off x="383854" y="1066800"/>
            <a:ext cx="8379146" cy="5238768"/>
          </a:xfrm>
        </p:spPr>
        <p:txBody>
          <a:bodyPr>
            <a:normAutofit fontScale="92500" lnSpcReduction="10000"/>
          </a:bodyPr>
          <a:lstStyle/>
          <a:p>
            <a:pPr algn="just"/>
            <a:r>
              <a:rPr lang="en-US" b="1" dirty="0" smtClean="0">
                <a:solidFill>
                  <a:srgbClr val="FF0000"/>
                </a:solidFill>
              </a:rPr>
              <a:t>WHISPERING TEST</a:t>
            </a:r>
          </a:p>
          <a:p>
            <a:pPr algn="just"/>
            <a:r>
              <a:rPr lang="en-US" dirty="0" smtClean="0"/>
              <a:t>The examiner stands about 60 cm away from the subject at his side and whisper some words .</a:t>
            </a:r>
          </a:p>
          <a:p>
            <a:pPr algn="just"/>
            <a:r>
              <a:rPr lang="en-US" dirty="0" smtClean="0"/>
              <a:t>If the subject is not able to hear the whisper , hearing deficit is suspected.</a:t>
            </a:r>
          </a:p>
          <a:p>
            <a:pPr algn="just"/>
            <a:endParaRPr lang="en-US" dirty="0" smtClean="0"/>
          </a:p>
          <a:p>
            <a:r>
              <a:rPr lang="en-US" b="1" dirty="0">
                <a:solidFill>
                  <a:srgbClr val="FF0000"/>
                </a:solidFill>
              </a:rPr>
              <a:t>TICKLING  OF  WATCH TEST</a:t>
            </a:r>
          </a:p>
          <a:p>
            <a:r>
              <a:rPr lang="en-US" dirty="0"/>
              <a:t>Wrist watch with tickling sound is kept near the ear of the subject. </a:t>
            </a:r>
          </a:p>
          <a:p>
            <a:r>
              <a:rPr lang="en-US" dirty="0"/>
              <a:t>The subject from hearing defects cannot hear the tickling sound of watch </a:t>
            </a:r>
            <a:endParaRPr lang="en-IN" dirty="0"/>
          </a:p>
          <a:p>
            <a:pPr algn="just"/>
            <a:endParaRPr lang="en-IN" b="1" dirty="0"/>
          </a:p>
        </p:txBody>
      </p:sp>
    </p:spTree>
    <p:extLst>
      <p:ext uri="{BB962C8B-B14F-4D97-AF65-F5344CB8AC3E}">
        <p14:creationId xmlns:p14="http://schemas.microsoft.com/office/powerpoint/2010/main" val="3855836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88" y="-24"/>
            <a:ext cx="7997896" cy="1143000"/>
          </a:xfrm>
        </p:spPr>
        <p:txBody>
          <a:bodyPr>
            <a:normAutofit/>
          </a:bodyPr>
          <a:lstStyle/>
          <a:p>
            <a:pPr algn="ctr"/>
            <a:r>
              <a:rPr lang="en-US" dirty="0" smtClean="0"/>
              <a:t>ROUTINE TESTS FOR HEARING</a:t>
            </a:r>
            <a:endParaRPr lang="en-IN" dirty="0"/>
          </a:p>
        </p:txBody>
      </p:sp>
      <p:sp>
        <p:nvSpPr>
          <p:cNvPr id="3" name="Content Placeholder 2"/>
          <p:cNvSpPr>
            <a:spLocks noGrp="1"/>
          </p:cNvSpPr>
          <p:nvPr>
            <p:ph idx="1"/>
          </p:nvPr>
        </p:nvSpPr>
        <p:spPr>
          <a:xfrm>
            <a:off x="304800" y="1233470"/>
            <a:ext cx="8534400" cy="5243530"/>
          </a:xfrm>
        </p:spPr>
        <p:txBody>
          <a:bodyPr/>
          <a:lstStyle/>
          <a:p>
            <a:pPr algn="just"/>
            <a:r>
              <a:rPr lang="en-US" dirty="0" smtClean="0"/>
              <a:t>They are of three types……………</a:t>
            </a:r>
          </a:p>
          <a:p>
            <a:pPr algn="just"/>
            <a:r>
              <a:rPr lang="en-US" dirty="0" smtClean="0"/>
              <a:t>The first two tests i.e</a:t>
            </a:r>
            <a:r>
              <a:rPr lang="en-US" b="1" dirty="0" smtClean="0">
                <a:solidFill>
                  <a:srgbClr val="FF0000"/>
                </a:solidFill>
              </a:rPr>
              <a:t>. </a:t>
            </a:r>
            <a:r>
              <a:rPr lang="en-US" b="1" dirty="0" err="1" smtClean="0">
                <a:solidFill>
                  <a:srgbClr val="FF0000"/>
                </a:solidFill>
              </a:rPr>
              <a:t>rinne`s</a:t>
            </a:r>
            <a:r>
              <a:rPr lang="en-US" b="1" dirty="0" smtClean="0">
                <a:solidFill>
                  <a:srgbClr val="FF0000"/>
                </a:solidFill>
              </a:rPr>
              <a:t> test </a:t>
            </a:r>
            <a:r>
              <a:rPr lang="en-US" dirty="0" smtClean="0"/>
              <a:t>and </a:t>
            </a:r>
            <a:r>
              <a:rPr lang="en-US" b="1" dirty="0" err="1" smtClean="0">
                <a:solidFill>
                  <a:srgbClr val="FF0000"/>
                </a:solidFill>
              </a:rPr>
              <a:t>weber`s</a:t>
            </a:r>
            <a:r>
              <a:rPr lang="en-US" b="1" dirty="0" smtClean="0">
                <a:solidFill>
                  <a:srgbClr val="FF0000"/>
                </a:solidFill>
              </a:rPr>
              <a:t> test</a:t>
            </a:r>
            <a:r>
              <a:rPr lang="en-US" dirty="0" smtClean="0"/>
              <a:t> are done by using tuning fork with high frequency .</a:t>
            </a:r>
          </a:p>
          <a:p>
            <a:pPr algn="just"/>
            <a:r>
              <a:rPr lang="en-US" dirty="0" smtClean="0"/>
              <a:t>Tuning fork of </a:t>
            </a:r>
            <a:r>
              <a:rPr lang="en-US" b="1" dirty="0" smtClean="0">
                <a:solidFill>
                  <a:srgbClr val="FF0000"/>
                </a:solidFill>
              </a:rPr>
              <a:t>256 Hz </a:t>
            </a:r>
            <a:r>
              <a:rPr lang="en-US" dirty="0" smtClean="0">
                <a:solidFill>
                  <a:srgbClr val="FF0000"/>
                </a:solidFill>
              </a:rPr>
              <a:t>/ </a:t>
            </a:r>
            <a:r>
              <a:rPr lang="en-US" b="1" dirty="0" smtClean="0">
                <a:solidFill>
                  <a:srgbClr val="FF0000"/>
                </a:solidFill>
              </a:rPr>
              <a:t>512 Hz </a:t>
            </a:r>
            <a:r>
              <a:rPr lang="en-US" dirty="0" smtClean="0"/>
              <a:t>is used.</a:t>
            </a:r>
          </a:p>
          <a:p>
            <a:pPr algn="just"/>
            <a:r>
              <a:rPr lang="en-US" dirty="0" smtClean="0"/>
              <a:t>By these tests only </a:t>
            </a:r>
            <a:r>
              <a:rPr lang="en-US" b="1" i="1" u="sng" dirty="0" smtClean="0">
                <a:solidFill>
                  <a:srgbClr val="FF0000"/>
                </a:solidFill>
              </a:rPr>
              <a:t>the nature of auditory defects</a:t>
            </a:r>
            <a:r>
              <a:rPr lang="en-US" dirty="0" smtClean="0"/>
              <a:t> is determined.</a:t>
            </a:r>
          </a:p>
          <a:p>
            <a:pPr algn="just"/>
            <a:endParaRPr lang="en-IN" dirty="0"/>
          </a:p>
        </p:txBody>
      </p:sp>
    </p:spTree>
    <p:extLst>
      <p:ext uri="{BB962C8B-B14F-4D97-AF65-F5344CB8AC3E}">
        <p14:creationId xmlns:p14="http://schemas.microsoft.com/office/powerpoint/2010/main" val="2705247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636" y="-24"/>
            <a:ext cx="7708552" cy="1143000"/>
          </a:xfrm>
        </p:spPr>
        <p:txBody>
          <a:bodyPr/>
          <a:lstStyle/>
          <a:p>
            <a:pPr algn="ctr"/>
            <a:r>
              <a:rPr lang="en-US" b="1" dirty="0" smtClean="0">
                <a:solidFill>
                  <a:srgbClr val="FF0000"/>
                </a:solidFill>
              </a:rPr>
              <a:t>RINNE `S TEST</a:t>
            </a:r>
            <a:endParaRPr lang="en-IN" b="1" dirty="0">
              <a:solidFill>
                <a:srgbClr val="FF0000"/>
              </a:solidFill>
            </a:endParaRPr>
          </a:p>
        </p:txBody>
      </p:sp>
      <p:sp>
        <p:nvSpPr>
          <p:cNvPr id="3" name="Content Placeholder 2"/>
          <p:cNvSpPr>
            <a:spLocks noGrp="1"/>
          </p:cNvSpPr>
          <p:nvPr>
            <p:ph idx="1"/>
          </p:nvPr>
        </p:nvSpPr>
        <p:spPr>
          <a:xfrm>
            <a:off x="228600" y="1009632"/>
            <a:ext cx="8372500" cy="5010168"/>
          </a:xfrm>
        </p:spPr>
        <p:txBody>
          <a:bodyPr>
            <a:normAutofit fontScale="85000" lnSpcReduction="10000"/>
          </a:bodyPr>
          <a:lstStyle/>
          <a:p>
            <a:pPr algn="just">
              <a:lnSpc>
                <a:spcPct val="120000"/>
              </a:lnSpc>
            </a:pPr>
            <a:r>
              <a:rPr lang="en-US" b="1" dirty="0" smtClean="0"/>
              <a:t>Base of vibrating tuning fork</a:t>
            </a:r>
            <a:r>
              <a:rPr lang="en-US" dirty="0" smtClean="0"/>
              <a:t> is placed on </a:t>
            </a:r>
            <a:r>
              <a:rPr lang="en-US" b="1" dirty="0" smtClean="0"/>
              <a:t>mastoid process </a:t>
            </a:r>
            <a:r>
              <a:rPr lang="en-US" dirty="0" smtClean="0"/>
              <a:t>until the subject cannot feel the vibrations and cannot hear sound.</a:t>
            </a:r>
          </a:p>
          <a:p>
            <a:pPr algn="just">
              <a:lnSpc>
                <a:spcPct val="120000"/>
              </a:lnSpc>
            </a:pPr>
            <a:r>
              <a:rPr lang="en-US" dirty="0" smtClean="0"/>
              <a:t>When </a:t>
            </a:r>
            <a:r>
              <a:rPr lang="en-US" b="1" dirty="0" smtClean="0"/>
              <a:t>subject does not hear the sound </a:t>
            </a:r>
            <a:r>
              <a:rPr lang="en-US" dirty="0" smtClean="0"/>
              <a:t>any more the tuning fork is held in </a:t>
            </a:r>
            <a:r>
              <a:rPr lang="en-US" b="1" dirty="0" smtClean="0"/>
              <a:t>air front of the ear of same side</a:t>
            </a:r>
            <a:r>
              <a:rPr lang="en-US" dirty="0" smtClean="0"/>
              <a:t>.</a:t>
            </a:r>
          </a:p>
          <a:p>
            <a:pPr algn="just">
              <a:lnSpc>
                <a:spcPct val="120000"/>
              </a:lnSpc>
            </a:pPr>
            <a:r>
              <a:rPr lang="en-US" dirty="0"/>
              <a:t>Normal person hears vibration in air even after the bone conduction ceases </a:t>
            </a:r>
            <a:r>
              <a:rPr lang="en-US" b="1" dirty="0"/>
              <a:t>because in normal air conduction </a:t>
            </a:r>
            <a:r>
              <a:rPr lang="en-US" b="1" u="sng" dirty="0"/>
              <a:t>via </a:t>
            </a:r>
            <a:r>
              <a:rPr lang="en-US" b="1" u="sng" dirty="0" err="1"/>
              <a:t>ossicles</a:t>
            </a:r>
            <a:r>
              <a:rPr lang="en-US" b="1" u="sng" dirty="0"/>
              <a:t> </a:t>
            </a:r>
            <a:r>
              <a:rPr lang="en-US" b="1" dirty="0"/>
              <a:t>is better than bone conduction.</a:t>
            </a:r>
          </a:p>
          <a:p>
            <a:pPr algn="just">
              <a:lnSpc>
                <a:spcPct val="120000"/>
              </a:lnSpc>
            </a:pPr>
            <a:r>
              <a:rPr lang="en-US" sz="5400" b="1" dirty="0">
                <a:solidFill>
                  <a:srgbClr val="FF0000"/>
                </a:solidFill>
              </a:rPr>
              <a:t>NORMAL …AC &gt; BC</a:t>
            </a:r>
            <a:endParaRPr lang="en-IN" sz="5400" b="1" dirty="0">
              <a:solidFill>
                <a:srgbClr val="FF0000"/>
              </a:solidFill>
            </a:endParaRPr>
          </a:p>
          <a:p>
            <a:pPr algn="just">
              <a:lnSpc>
                <a:spcPct val="120000"/>
              </a:lnSpc>
            </a:pPr>
            <a:endParaRPr lang="en-IN" dirty="0"/>
          </a:p>
        </p:txBody>
      </p:sp>
    </p:spTree>
    <p:extLst>
      <p:ext uri="{BB962C8B-B14F-4D97-AF65-F5344CB8AC3E}">
        <p14:creationId xmlns:p14="http://schemas.microsoft.com/office/powerpoint/2010/main" val="1785095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d_rinne1.jpg"/>
          <p:cNvPicPr>
            <a:picLocks noGrp="1" noChangeAspect="1"/>
          </p:cNvPicPr>
          <p:nvPr>
            <p:ph idx="1"/>
          </p:nvPr>
        </p:nvPicPr>
        <p:blipFill>
          <a:blip r:embed="rId2"/>
          <a:stretch>
            <a:fillRect/>
          </a:stretch>
        </p:blipFill>
        <p:spPr>
          <a:xfrm>
            <a:off x="1000100" y="0"/>
            <a:ext cx="8143899" cy="6858000"/>
          </a:xfrm>
        </p:spPr>
      </p:pic>
    </p:spTree>
    <p:extLst>
      <p:ext uri="{BB962C8B-B14F-4D97-AF65-F5344CB8AC3E}">
        <p14:creationId xmlns:p14="http://schemas.microsoft.com/office/powerpoint/2010/main" val="711737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d_rinne2.jpg"/>
          <p:cNvPicPr>
            <a:picLocks noGrp="1" noChangeAspect="1"/>
          </p:cNvPicPr>
          <p:nvPr>
            <p:ph idx="1"/>
          </p:nvPr>
        </p:nvPicPr>
        <p:blipFill>
          <a:blip r:embed="rId2"/>
          <a:stretch>
            <a:fillRect/>
          </a:stretch>
        </p:blipFill>
        <p:spPr>
          <a:xfrm>
            <a:off x="1000100" y="0"/>
            <a:ext cx="8143900" cy="6858000"/>
          </a:xfrm>
        </p:spPr>
      </p:pic>
    </p:spTree>
    <p:extLst>
      <p:ext uri="{BB962C8B-B14F-4D97-AF65-F5344CB8AC3E}">
        <p14:creationId xmlns:p14="http://schemas.microsoft.com/office/powerpoint/2010/main" val="1353850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BKS LECTURE\MBBS\JAYNA LEC SS\images\internal-anatomy-of-cochlea-y2014hearingan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572000" cy="2450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SBKS LECTURE\MBBS\JAYNA LEC SS\images\Clayman8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8001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BKS LECTURE\MBBS\JAYNA LEC SS\images\huge.101.506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743200"/>
            <a:ext cx="8534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4676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9670"/>
            <a:ext cx="8220100" cy="4557730"/>
          </a:xfrm>
        </p:spPr>
        <p:txBody>
          <a:bodyPr>
            <a:normAutofit/>
          </a:bodyPr>
          <a:lstStyle/>
          <a:p>
            <a:pPr algn="just">
              <a:lnSpc>
                <a:spcPct val="110000"/>
              </a:lnSpc>
              <a:buNone/>
            </a:pPr>
            <a:r>
              <a:rPr lang="en-US" dirty="0" smtClean="0"/>
              <a:t>But in conduction deafness vibrations in air are not heard after cessation of bone conduction.</a:t>
            </a:r>
          </a:p>
          <a:p>
            <a:pPr algn="just">
              <a:lnSpc>
                <a:spcPct val="110000"/>
              </a:lnSpc>
              <a:buNone/>
            </a:pPr>
            <a:r>
              <a:rPr lang="en-US" dirty="0" smtClean="0"/>
              <a:t> </a:t>
            </a:r>
            <a:r>
              <a:rPr lang="en-US" sz="4800" b="1" dirty="0" smtClean="0">
                <a:solidFill>
                  <a:srgbClr val="FF0000"/>
                </a:solidFill>
              </a:rPr>
              <a:t>Conduction Deafness BC &gt; AC</a:t>
            </a:r>
          </a:p>
          <a:p>
            <a:pPr algn="just">
              <a:lnSpc>
                <a:spcPct val="110000"/>
              </a:lnSpc>
              <a:buNone/>
            </a:pPr>
            <a:endParaRPr lang="en-US" sz="4200" b="1" dirty="0" smtClean="0">
              <a:solidFill>
                <a:srgbClr val="FF0000"/>
              </a:solidFill>
            </a:endParaRPr>
          </a:p>
          <a:p>
            <a:pPr algn="just">
              <a:lnSpc>
                <a:spcPct val="110000"/>
              </a:lnSpc>
              <a:buNone/>
            </a:pPr>
            <a:r>
              <a:rPr lang="en-US" sz="3600" dirty="0" smtClean="0"/>
              <a:t>In </a:t>
            </a:r>
            <a:r>
              <a:rPr lang="en-US" sz="3600" b="1" dirty="0" smtClean="0"/>
              <a:t>nerve deafness</a:t>
            </a:r>
            <a:r>
              <a:rPr lang="en-US" sz="3600" dirty="0" smtClean="0"/>
              <a:t> </a:t>
            </a:r>
            <a:r>
              <a:rPr lang="en-US" sz="3600" b="1" dirty="0" smtClean="0"/>
              <a:t>BOTH </a:t>
            </a:r>
            <a:r>
              <a:rPr lang="en-US" sz="3600" dirty="0" smtClean="0"/>
              <a:t>air conduction and bone conduction</a:t>
            </a:r>
            <a:r>
              <a:rPr lang="en-US" sz="3600" b="1" dirty="0" smtClean="0"/>
              <a:t> are DIMINISHED</a:t>
            </a:r>
            <a:endParaRPr lang="en-US" b="1" dirty="0" smtClean="0"/>
          </a:p>
          <a:p>
            <a:pPr algn="just">
              <a:lnSpc>
                <a:spcPct val="110000"/>
              </a:lnSpc>
              <a:buNone/>
            </a:pPr>
            <a:endParaRPr lang="en-US" sz="4200" b="1" dirty="0" smtClean="0"/>
          </a:p>
          <a:p>
            <a:pPr algn="just">
              <a:lnSpc>
                <a:spcPct val="110000"/>
              </a:lnSpc>
              <a:buNone/>
            </a:pPr>
            <a:endParaRPr lang="en-IN" sz="3900" b="1" dirty="0"/>
          </a:p>
        </p:txBody>
      </p:sp>
      <p:sp>
        <p:nvSpPr>
          <p:cNvPr id="4" name="Title 1"/>
          <p:cNvSpPr>
            <a:spLocks noGrp="1"/>
          </p:cNvSpPr>
          <p:nvPr>
            <p:ph type="title"/>
          </p:nvPr>
        </p:nvSpPr>
        <p:spPr>
          <a:xfrm>
            <a:off x="968908" y="152376"/>
            <a:ext cx="7498080" cy="1143000"/>
          </a:xfrm>
        </p:spPr>
        <p:txBody>
          <a:bodyPr/>
          <a:lstStyle/>
          <a:p>
            <a:pPr algn="ctr"/>
            <a:r>
              <a:rPr lang="en-US" dirty="0" smtClean="0"/>
              <a:t>RINNE `S TEST</a:t>
            </a:r>
            <a:endParaRPr lang="en-IN" dirty="0"/>
          </a:p>
        </p:txBody>
      </p:sp>
    </p:spTree>
    <p:extLst>
      <p:ext uri="{BB962C8B-B14F-4D97-AF65-F5344CB8AC3E}">
        <p14:creationId xmlns:p14="http://schemas.microsoft.com/office/powerpoint/2010/main" val="11437119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70" y="-24"/>
            <a:ext cx="7498080" cy="1143000"/>
          </a:xfrm>
        </p:spPr>
        <p:txBody>
          <a:bodyPr/>
          <a:lstStyle/>
          <a:p>
            <a:pPr algn="ctr"/>
            <a:r>
              <a:rPr lang="en-US" b="1" dirty="0" smtClean="0">
                <a:solidFill>
                  <a:srgbClr val="FF0000"/>
                </a:solidFill>
              </a:rPr>
              <a:t>WEBER`S TEST</a:t>
            </a:r>
            <a:endParaRPr lang="en-IN" b="1" dirty="0">
              <a:solidFill>
                <a:srgbClr val="FF0000"/>
              </a:solidFill>
            </a:endParaRPr>
          </a:p>
        </p:txBody>
      </p:sp>
      <p:sp>
        <p:nvSpPr>
          <p:cNvPr id="3" name="Content Placeholder 2"/>
          <p:cNvSpPr>
            <a:spLocks noGrp="1"/>
          </p:cNvSpPr>
          <p:nvPr>
            <p:ph idx="1"/>
          </p:nvPr>
        </p:nvSpPr>
        <p:spPr>
          <a:xfrm>
            <a:off x="152400" y="914400"/>
            <a:ext cx="8610600" cy="5715000"/>
          </a:xfrm>
        </p:spPr>
        <p:txBody>
          <a:bodyPr>
            <a:normAutofit/>
          </a:bodyPr>
          <a:lstStyle/>
          <a:p>
            <a:pPr algn="just"/>
            <a:r>
              <a:rPr lang="en-US" sz="2800" dirty="0" smtClean="0"/>
              <a:t>Base of the vibrating tuning fork is placed on the </a:t>
            </a:r>
            <a:r>
              <a:rPr lang="en-US" sz="2800" b="1" dirty="0" smtClean="0"/>
              <a:t>vertex of the skull </a:t>
            </a:r>
            <a:r>
              <a:rPr lang="en-US" sz="2800" dirty="0" smtClean="0"/>
              <a:t>or </a:t>
            </a:r>
            <a:r>
              <a:rPr lang="en-US" sz="2800" b="1" dirty="0" smtClean="0"/>
              <a:t>the middle of the forehead</a:t>
            </a:r>
            <a:r>
              <a:rPr lang="en-US" sz="2800" dirty="0" smtClean="0"/>
              <a:t>.</a:t>
            </a:r>
          </a:p>
          <a:p>
            <a:pPr algn="just"/>
            <a:r>
              <a:rPr lang="en-US" b="1" dirty="0" smtClean="0"/>
              <a:t>Normal person hears the sound equally on the both sides</a:t>
            </a:r>
            <a:r>
              <a:rPr lang="en-US" dirty="0" smtClean="0"/>
              <a:t>.</a:t>
            </a:r>
          </a:p>
          <a:p>
            <a:pPr algn="just"/>
            <a:endParaRPr lang="en-IN" dirty="0"/>
          </a:p>
        </p:txBody>
      </p:sp>
      <p:pic>
        <p:nvPicPr>
          <p:cNvPr id="4" name="Content Placeholder 3" descr="2137_04_06_12_6_04_29.jpeg"/>
          <p:cNvPicPr>
            <a:picLocks noChangeAspect="1"/>
          </p:cNvPicPr>
          <p:nvPr/>
        </p:nvPicPr>
        <p:blipFill>
          <a:blip r:embed="rId2"/>
          <a:stretch>
            <a:fillRect/>
          </a:stretch>
        </p:blipFill>
        <p:spPr>
          <a:xfrm>
            <a:off x="533400" y="2971800"/>
            <a:ext cx="3902927" cy="3886200"/>
          </a:xfrm>
          <a:prstGeom prst="rect">
            <a:avLst/>
          </a:prstGeom>
        </p:spPr>
      </p:pic>
      <p:pic>
        <p:nvPicPr>
          <p:cNvPr id="5" name="Picture 4" descr="Cranial-Nerve-Vestibulocochlear-nerve-examination-3-e1318775176553.jpg"/>
          <p:cNvPicPr>
            <a:picLocks noChangeAspect="1"/>
          </p:cNvPicPr>
          <p:nvPr/>
        </p:nvPicPr>
        <p:blipFill>
          <a:blip r:embed="rId3"/>
          <a:stretch>
            <a:fillRect/>
          </a:stretch>
        </p:blipFill>
        <p:spPr>
          <a:xfrm>
            <a:off x="4462490" y="2971800"/>
            <a:ext cx="4143372" cy="3886200"/>
          </a:xfrm>
          <a:prstGeom prst="rect">
            <a:avLst/>
          </a:prstGeom>
        </p:spPr>
      </p:pic>
    </p:spTree>
    <p:extLst>
      <p:ext uri="{BB962C8B-B14F-4D97-AF65-F5344CB8AC3E}">
        <p14:creationId xmlns:p14="http://schemas.microsoft.com/office/powerpoint/2010/main" val="3516188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274638"/>
            <a:ext cx="8539162" cy="1143000"/>
          </a:xfrm>
        </p:spPr>
        <p:txBody>
          <a:bodyPr>
            <a:normAutofit fontScale="90000"/>
          </a:bodyPr>
          <a:lstStyle/>
          <a:p>
            <a:pPr algn="ctr"/>
            <a:r>
              <a:rPr lang="en-US" b="1" dirty="0" smtClean="0"/>
              <a:t>UNILATERAL CONDUCTION DEAFNESS</a:t>
            </a:r>
            <a:endParaRPr lang="en-IN" b="1" dirty="0"/>
          </a:p>
        </p:txBody>
      </p:sp>
      <p:sp>
        <p:nvSpPr>
          <p:cNvPr id="3" name="Content Placeholder 2"/>
          <p:cNvSpPr>
            <a:spLocks noGrp="1"/>
          </p:cNvSpPr>
          <p:nvPr>
            <p:ph idx="1"/>
          </p:nvPr>
        </p:nvSpPr>
        <p:spPr>
          <a:xfrm>
            <a:off x="228600" y="1676400"/>
            <a:ext cx="8534400" cy="4876800"/>
          </a:xfrm>
        </p:spPr>
        <p:txBody>
          <a:bodyPr>
            <a:normAutofit/>
          </a:bodyPr>
          <a:lstStyle/>
          <a:p>
            <a:pPr algn="just"/>
            <a:r>
              <a:rPr lang="en-US" dirty="0" smtClean="0"/>
              <a:t>Unilateral conduction deafness (DEAFNESS IN ONE EAR) </a:t>
            </a:r>
            <a:r>
              <a:rPr lang="en-US" b="1" dirty="0" smtClean="0">
                <a:solidFill>
                  <a:srgbClr val="FF0000"/>
                </a:solidFill>
              </a:rPr>
              <a:t>sound is heard </a:t>
            </a:r>
            <a:r>
              <a:rPr lang="en-US" b="1" u="sng" dirty="0" smtClean="0">
                <a:solidFill>
                  <a:srgbClr val="FF0000"/>
                </a:solidFill>
              </a:rPr>
              <a:t>LOUDER</a:t>
            </a:r>
            <a:r>
              <a:rPr lang="en-US" b="1" dirty="0" smtClean="0">
                <a:solidFill>
                  <a:srgbClr val="FF0000"/>
                </a:solidFill>
              </a:rPr>
              <a:t> in </a:t>
            </a:r>
            <a:r>
              <a:rPr lang="en-US" b="1" u="sng" dirty="0" smtClean="0">
                <a:solidFill>
                  <a:srgbClr val="FF0000"/>
                </a:solidFill>
              </a:rPr>
              <a:t>DISEASED</a:t>
            </a:r>
            <a:r>
              <a:rPr lang="en-US" b="1" dirty="0" smtClean="0">
                <a:solidFill>
                  <a:srgbClr val="FF0000"/>
                </a:solidFill>
              </a:rPr>
              <a:t> EAR</a:t>
            </a:r>
            <a:r>
              <a:rPr lang="en-US" dirty="0" smtClean="0"/>
              <a:t>.</a:t>
            </a:r>
          </a:p>
          <a:p>
            <a:pPr algn="just"/>
            <a:r>
              <a:rPr lang="en-US" b="1" dirty="0" smtClean="0">
                <a:solidFill>
                  <a:srgbClr val="00B050"/>
                </a:solidFill>
              </a:rPr>
              <a:t>In </a:t>
            </a:r>
            <a:r>
              <a:rPr lang="en-US" b="1" u="sng" dirty="0" smtClean="0">
                <a:solidFill>
                  <a:srgbClr val="00B050"/>
                </a:solidFill>
              </a:rPr>
              <a:t>NORMAL</a:t>
            </a:r>
            <a:r>
              <a:rPr lang="en-US" b="1" dirty="0" smtClean="0">
                <a:solidFill>
                  <a:srgbClr val="00B050"/>
                </a:solidFill>
              </a:rPr>
              <a:t> ear there is masking effect of environment noise</a:t>
            </a:r>
            <a:r>
              <a:rPr lang="en-US" dirty="0" smtClean="0"/>
              <a:t>.</a:t>
            </a:r>
          </a:p>
          <a:p>
            <a:pPr algn="just"/>
            <a:r>
              <a:rPr lang="en-US" dirty="0" smtClean="0"/>
              <a:t>So the sound through bone conduction is not heard as clearly as on the affected side.</a:t>
            </a:r>
          </a:p>
          <a:p>
            <a:pPr algn="just"/>
            <a:endParaRPr lang="en-IN" dirty="0"/>
          </a:p>
        </p:txBody>
      </p:sp>
    </p:spTree>
    <p:extLst>
      <p:ext uri="{BB962C8B-B14F-4D97-AF65-F5344CB8AC3E}">
        <p14:creationId xmlns:p14="http://schemas.microsoft.com/office/powerpoint/2010/main" val="1073985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UNILATERAL NERVE DEAFNESS </a:t>
            </a:r>
            <a:endParaRPr lang="en-IN" dirty="0"/>
          </a:p>
        </p:txBody>
      </p:sp>
      <p:sp>
        <p:nvSpPr>
          <p:cNvPr id="3" name="Content Placeholder 2"/>
          <p:cNvSpPr>
            <a:spLocks noGrp="1"/>
          </p:cNvSpPr>
          <p:nvPr>
            <p:ph idx="1"/>
          </p:nvPr>
        </p:nvSpPr>
        <p:spPr>
          <a:xfrm>
            <a:off x="990600" y="1447800"/>
            <a:ext cx="7647836" cy="4800600"/>
          </a:xfrm>
        </p:spPr>
        <p:txBody>
          <a:bodyPr/>
          <a:lstStyle/>
          <a:p>
            <a:pPr>
              <a:lnSpc>
                <a:spcPct val="250000"/>
              </a:lnSpc>
            </a:pPr>
            <a:r>
              <a:rPr lang="en-US" b="1" dirty="0" smtClean="0">
                <a:solidFill>
                  <a:srgbClr val="FF0000"/>
                </a:solidFill>
              </a:rPr>
              <a:t>UNILATERAL NERVE DEAFNESS </a:t>
            </a:r>
          </a:p>
          <a:p>
            <a:pPr>
              <a:lnSpc>
                <a:spcPct val="250000"/>
              </a:lnSpc>
            </a:pPr>
            <a:r>
              <a:rPr lang="en-US" b="1" dirty="0" smtClean="0">
                <a:solidFill>
                  <a:srgbClr val="00B050"/>
                </a:solidFill>
              </a:rPr>
              <a:t>sound is heard louder </a:t>
            </a:r>
          </a:p>
          <a:p>
            <a:pPr>
              <a:lnSpc>
                <a:spcPct val="250000"/>
              </a:lnSpc>
            </a:pPr>
            <a:r>
              <a:rPr lang="en-US" b="1" dirty="0" smtClean="0">
                <a:solidFill>
                  <a:srgbClr val="7030A0"/>
                </a:solidFill>
              </a:rPr>
              <a:t>IN DISEASED EAR</a:t>
            </a:r>
            <a:endParaRPr lang="en-IN" b="1" dirty="0">
              <a:solidFill>
                <a:srgbClr val="7030A0"/>
              </a:solidFill>
            </a:endParaRPr>
          </a:p>
        </p:txBody>
      </p:sp>
    </p:spTree>
    <p:extLst>
      <p:ext uri="{BB962C8B-B14F-4D97-AF65-F5344CB8AC3E}">
        <p14:creationId xmlns:p14="http://schemas.microsoft.com/office/powerpoint/2010/main" val="23269553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08" y="-24"/>
            <a:ext cx="7498080" cy="1143000"/>
          </a:xfrm>
        </p:spPr>
        <p:txBody>
          <a:bodyPr/>
          <a:lstStyle/>
          <a:p>
            <a:pPr algn="ctr"/>
            <a:r>
              <a:rPr lang="en-US" b="1" dirty="0" smtClean="0"/>
              <a:t>AUDIOMETRY</a:t>
            </a:r>
            <a:endParaRPr lang="en-IN" b="1" dirty="0"/>
          </a:p>
        </p:txBody>
      </p:sp>
      <p:sp>
        <p:nvSpPr>
          <p:cNvPr id="3" name="Content Placeholder 2"/>
          <p:cNvSpPr>
            <a:spLocks noGrp="1"/>
          </p:cNvSpPr>
          <p:nvPr>
            <p:ph idx="1"/>
          </p:nvPr>
        </p:nvSpPr>
        <p:spPr>
          <a:xfrm>
            <a:off x="314300" y="1076308"/>
            <a:ext cx="8524900" cy="5857892"/>
          </a:xfrm>
        </p:spPr>
        <p:txBody>
          <a:bodyPr>
            <a:normAutofit/>
          </a:bodyPr>
          <a:lstStyle/>
          <a:p>
            <a:pPr algn="just"/>
            <a:r>
              <a:rPr lang="en-US" dirty="0" smtClean="0"/>
              <a:t>It is technique used to determine the </a:t>
            </a:r>
            <a:r>
              <a:rPr lang="en-US" b="1" dirty="0" smtClean="0">
                <a:solidFill>
                  <a:srgbClr val="FF0000"/>
                </a:solidFill>
              </a:rPr>
              <a:t>nature </a:t>
            </a:r>
            <a:r>
              <a:rPr lang="en-US" dirty="0" smtClean="0"/>
              <a:t>and </a:t>
            </a:r>
            <a:r>
              <a:rPr lang="en-US" b="1" dirty="0" smtClean="0">
                <a:solidFill>
                  <a:srgbClr val="FF0000"/>
                </a:solidFill>
              </a:rPr>
              <a:t>severity</a:t>
            </a:r>
            <a:r>
              <a:rPr lang="en-US" dirty="0" smtClean="0"/>
              <a:t> of the auditory defect.</a:t>
            </a:r>
          </a:p>
          <a:p>
            <a:pPr algn="just"/>
            <a:r>
              <a:rPr lang="en-US" dirty="0" smtClean="0"/>
              <a:t>Instrument </a:t>
            </a:r>
            <a:r>
              <a:rPr lang="en-US" b="1" dirty="0" smtClean="0">
                <a:solidFill>
                  <a:srgbClr val="FF0000"/>
                </a:solidFill>
              </a:rPr>
              <a:t>audiometer</a:t>
            </a:r>
            <a:r>
              <a:rPr lang="en-US" dirty="0" smtClean="0"/>
              <a:t> is used.</a:t>
            </a:r>
          </a:p>
          <a:p>
            <a:pPr algn="just"/>
            <a:r>
              <a:rPr lang="en-US" dirty="0" smtClean="0"/>
              <a:t>The instrument is capable of generating sound waves  of different frequencies from lowest to highest which tests the hearing capability.</a:t>
            </a:r>
          </a:p>
          <a:p>
            <a:pPr marL="0" indent="0" algn="just">
              <a:buNone/>
            </a:pPr>
            <a:endParaRPr lang="en-IN" dirty="0"/>
          </a:p>
        </p:txBody>
      </p:sp>
    </p:spTree>
    <p:extLst>
      <p:ext uri="{BB962C8B-B14F-4D97-AF65-F5344CB8AC3E}">
        <p14:creationId xmlns:p14="http://schemas.microsoft.com/office/powerpoint/2010/main" val="2395098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PURE TONE AUDIOMETRY (PTA)</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046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1"/>
            <a:ext cx="8763000"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817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solidFill>
                  <a:srgbClr val="FF0000"/>
                </a:solidFill>
              </a:rPr>
              <a:t>Other tests</a:t>
            </a:r>
          </a:p>
          <a:p>
            <a:pPr marL="514350" indent="-514350" algn="just">
              <a:buAutoNum type="arabicPeriod"/>
            </a:pPr>
            <a:r>
              <a:rPr lang="en-US" b="1" dirty="0"/>
              <a:t>BERA </a:t>
            </a:r>
            <a:r>
              <a:rPr lang="en-US" sz="2800" b="1" dirty="0"/>
              <a:t>(Brainstem Evoked Response Audiometry)</a:t>
            </a:r>
          </a:p>
          <a:p>
            <a:pPr marL="514350" indent="-514350" algn="just">
              <a:buAutoNum type="arabicPeriod"/>
            </a:pPr>
            <a:r>
              <a:rPr lang="en-US" b="1" dirty="0"/>
              <a:t>Electro </a:t>
            </a:r>
            <a:r>
              <a:rPr lang="en-US" b="1" dirty="0" err="1"/>
              <a:t>cochleography</a:t>
            </a:r>
            <a:r>
              <a:rPr lang="en-US" b="1" dirty="0"/>
              <a:t> (E </a:t>
            </a:r>
            <a:r>
              <a:rPr lang="en-US" b="1" dirty="0" err="1"/>
              <a:t>CoG</a:t>
            </a:r>
            <a:r>
              <a:rPr lang="en-US" b="1" dirty="0"/>
              <a:t>)</a:t>
            </a:r>
          </a:p>
          <a:p>
            <a:pPr marL="514350" indent="-514350" algn="just">
              <a:buAutoNum type="arabicPeriod"/>
            </a:pPr>
            <a:r>
              <a:rPr lang="en-US" b="1" dirty="0"/>
              <a:t>Speech Audiometry</a:t>
            </a:r>
          </a:p>
          <a:p>
            <a:pPr marL="514350" indent="-514350" algn="just">
              <a:buFont typeface="Arial" pitchFamily="34" charset="0"/>
              <a:buAutoNum type="arabicPeriod"/>
            </a:pPr>
            <a:r>
              <a:rPr lang="en-US" b="1" dirty="0"/>
              <a:t>Impedance Audiometry</a:t>
            </a:r>
          </a:p>
          <a:p>
            <a:endParaRPr lang="en-US" dirty="0"/>
          </a:p>
        </p:txBody>
      </p:sp>
    </p:spTree>
    <p:extLst>
      <p:ext uri="{BB962C8B-B14F-4D97-AF65-F5344CB8AC3E}">
        <p14:creationId xmlns:p14="http://schemas.microsoft.com/office/powerpoint/2010/main" val="3332676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a:pPr>
            <a:r>
              <a:rPr lang="en-US" b="1" dirty="0" err="1" smtClean="0"/>
              <a:t>Endolymph</a:t>
            </a:r>
            <a:endParaRPr lang="en-US" b="1" dirty="0" smtClean="0"/>
          </a:p>
          <a:p>
            <a:pPr marL="0" indent="0">
              <a:buNone/>
            </a:pPr>
            <a:endParaRPr lang="en-US" dirty="0"/>
          </a:p>
          <a:p>
            <a:pPr marL="514350" indent="-514350">
              <a:buFont typeface="+mj-lt"/>
              <a:buAutoNum type="alphaUcPeriod"/>
            </a:pPr>
            <a:r>
              <a:rPr lang="en-US" dirty="0" smtClean="0"/>
              <a:t>Is present in </a:t>
            </a:r>
            <a:r>
              <a:rPr lang="en-US" dirty="0" err="1" smtClean="0"/>
              <a:t>scala</a:t>
            </a:r>
            <a:r>
              <a:rPr lang="en-US" dirty="0" smtClean="0"/>
              <a:t> media</a:t>
            </a:r>
          </a:p>
          <a:p>
            <a:pPr marL="514350" indent="-514350">
              <a:buFont typeface="+mj-lt"/>
              <a:buAutoNum type="alphaUcPeriod"/>
            </a:pPr>
            <a:r>
              <a:rPr lang="en-US" dirty="0"/>
              <a:t>Is present in </a:t>
            </a:r>
            <a:r>
              <a:rPr lang="en-US" dirty="0" err="1"/>
              <a:t>scala</a:t>
            </a:r>
            <a:r>
              <a:rPr lang="en-US" dirty="0"/>
              <a:t> </a:t>
            </a:r>
            <a:r>
              <a:rPr lang="en-US" dirty="0" err="1" smtClean="0"/>
              <a:t>vestibula</a:t>
            </a:r>
            <a:endParaRPr lang="en-US" dirty="0" smtClean="0"/>
          </a:p>
          <a:p>
            <a:pPr marL="514350" indent="-514350">
              <a:buFont typeface="+mj-lt"/>
              <a:buAutoNum type="alphaUcPeriod"/>
            </a:pPr>
            <a:r>
              <a:rPr lang="en-US" dirty="0" smtClean="0"/>
              <a:t>Contain high Na+ Concentration</a:t>
            </a:r>
          </a:p>
          <a:p>
            <a:pPr marL="514350" indent="-514350">
              <a:buFont typeface="+mj-lt"/>
              <a:buAutoNum type="alphaUcPeriod"/>
            </a:pPr>
            <a:r>
              <a:rPr lang="en-US" dirty="0" smtClean="0"/>
              <a:t>Is at lower potential</a:t>
            </a:r>
            <a:endParaRPr lang="en-US" dirty="0"/>
          </a:p>
          <a:p>
            <a:pPr marL="514350" indent="-514350">
              <a:buFont typeface="+mj-lt"/>
              <a:buAutoNum type="alphaUcPeriod"/>
            </a:pPr>
            <a:endParaRPr lang="en-US" dirty="0"/>
          </a:p>
        </p:txBody>
      </p:sp>
    </p:spTree>
    <p:extLst>
      <p:ext uri="{BB962C8B-B14F-4D97-AF65-F5344CB8AC3E}">
        <p14:creationId xmlns:p14="http://schemas.microsoft.com/office/powerpoint/2010/main" val="4040134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2. The Organ of </a:t>
            </a:r>
            <a:r>
              <a:rPr lang="en-US" b="1" dirty="0" err="1" smtClean="0"/>
              <a:t>Corti</a:t>
            </a:r>
            <a:endParaRPr lang="en-US" b="1" dirty="0" smtClean="0"/>
          </a:p>
          <a:p>
            <a:pPr marL="0" indent="0">
              <a:buNone/>
            </a:pPr>
            <a:endParaRPr lang="en-US" dirty="0" smtClean="0"/>
          </a:p>
          <a:p>
            <a:pPr marL="514350" indent="-514350">
              <a:buFont typeface="+mj-lt"/>
              <a:buAutoNum type="alphaUcPeriod"/>
            </a:pPr>
            <a:r>
              <a:rPr lang="en-US" dirty="0" smtClean="0"/>
              <a:t>Contain hair cells</a:t>
            </a:r>
          </a:p>
          <a:p>
            <a:pPr marL="514350" indent="-514350">
              <a:buFont typeface="+mj-lt"/>
              <a:buAutoNum type="alphaUcPeriod"/>
            </a:pPr>
            <a:r>
              <a:rPr lang="en-US" dirty="0" smtClean="0"/>
              <a:t>Is based on Basilar membrane</a:t>
            </a:r>
          </a:p>
          <a:p>
            <a:pPr marL="514350" indent="-514350">
              <a:buFont typeface="+mj-lt"/>
              <a:buAutoNum type="alphaUcPeriod"/>
            </a:pPr>
            <a:r>
              <a:rPr lang="en-US" dirty="0" smtClean="0"/>
              <a:t>Is supplied by Auditory Nerve</a:t>
            </a:r>
          </a:p>
          <a:p>
            <a:pPr marL="514350" indent="-514350">
              <a:buFont typeface="+mj-lt"/>
              <a:buAutoNum type="alphaUcPeriod"/>
            </a:pPr>
            <a:r>
              <a:rPr lang="en-US" dirty="0" smtClean="0"/>
              <a:t>All of the above</a:t>
            </a:r>
          </a:p>
        </p:txBody>
      </p:sp>
    </p:spTree>
    <p:extLst>
      <p:ext uri="{BB962C8B-B14F-4D97-AF65-F5344CB8AC3E}">
        <p14:creationId xmlns:p14="http://schemas.microsoft.com/office/powerpoint/2010/main" val="109000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47663"/>
            <a:ext cx="8320087" cy="6357937"/>
          </a:xfrm>
        </p:spPr>
        <p:txBody>
          <a:bodyPr>
            <a:normAutofit/>
          </a:bodyPr>
          <a:lstStyle/>
          <a:p>
            <a:r>
              <a:rPr lang="en-US" dirty="0" smtClean="0"/>
              <a:t>T</a:t>
            </a:r>
            <a:r>
              <a:rPr lang="sr-Cyrl-CS" dirty="0" smtClean="0"/>
              <a:t>he hairs of the outer hair cells are embedded in the tectorial membrane</a:t>
            </a:r>
            <a:endParaRPr lang="en-US" dirty="0" smtClean="0"/>
          </a:p>
          <a:p>
            <a:endParaRPr lang="en-US" dirty="0" smtClean="0"/>
          </a:p>
          <a:p>
            <a:r>
              <a:rPr lang="en-US" dirty="0" smtClean="0"/>
              <a:t>The outer ends of the hair cells are fixed tightly in a rigid structure composed of a flat plate, called the </a:t>
            </a:r>
            <a:r>
              <a:rPr lang="en-US" i="1" dirty="0" smtClean="0"/>
              <a:t>reticular lamina, supported by triangular rods of </a:t>
            </a:r>
            <a:r>
              <a:rPr lang="en-US" i="1" dirty="0" err="1" smtClean="0"/>
              <a:t>Corti</a:t>
            </a:r>
            <a:r>
              <a:rPr lang="en-US" i="1" dirty="0" smtClean="0"/>
              <a:t>, </a:t>
            </a:r>
            <a:r>
              <a:rPr lang="en-US" dirty="0" smtClean="0"/>
              <a:t>which are attached tightly to the basilar fibers.</a:t>
            </a:r>
          </a:p>
          <a:p>
            <a:endParaRPr lang="en-US" dirty="0" smtClean="0"/>
          </a:p>
          <a:p>
            <a:r>
              <a:rPr lang="en-US" dirty="0" smtClean="0"/>
              <a:t> The basilar fibers, the rods of </a:t>
            </a:r>
            <a:r>
              <a:rPr lang="en-US" dirty="0" err="1" smtClean="0"/>
              <a:t>Corti</a:t>
            </a:r>
            <a:r>
              <a:rPr lang="en-US" dirty="0" smtClean="0"/>
              <a:t>, and the reticular lamina move as a rigid unit.</a:t>
            </a:r>
          </a:p>
          <a:p>
            <a:pPr>
              <a:buNone/>
            </a:pPr>
            <a:endParaRPr lang="en-US" dirty="0" smtClean="0"/>
          </a:p>
        </p:txBody>
      </p:sp>
    </p:spTree>
    <p:extLst>
      <p:ext uri="{BB962C8B-B14F-4D97-AF65-F5344CB8AC3E}">
        <p14:creationId xmlns:p14="http://schemas.microsoft.com/office/powerpoint/2010/main" val="2370042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3"/>
            </a:pPr>
            <a:r>
              <a:rPr lang="en-US" b="1" dirty="0" smtClean="0">
                <a:latin typeface="Calibri" pitchFamily="34" charset="0"/>
              </a:rPr>
              <a:t>Perception of </a:t>
            </a:r>
            <a:r>
              <a:rPr lang="en-US" b="1" dirty="0">
                <a:latin typeface="Calibri" pitchFamily="34" charset="0"/>
              </a:rPr>
              <a:t>sound </a:t>
            </a:r>
            <a:r>
              <a:rPr lang="en-US" b="1" dirty="0" smtClean="0">
                <a:latin typeface="Calibri" pitchFamily="34" charset="0"/>
              </a:rPr>
              <a:t>first takes </a:t>
            </a:r>
            <a:r>
              <a:rPr lang="en-US" b="1" dirty="0">
                <a:latin typeface="Calibri" pitchFamily="34" charset="0"/>
              </a:rPr>
              <a:t>place in </a:t>
            </a:r>
            <a:endParaRPr lang="en-US" b="1" dirty="0" smtClean="0">
              <a:latin typeface="Calibri" pitchFamily="34" charset="0"/>
            </a:endParaRPr>
          </a:p>
          <a:p>
            <a:pPr marL="514350" indent="-514350">
              <a:buAutoNum type="arabicPeriod" startAt="3"/>
            </a:pPr>
            <a:endParaRPr lang="en-US" b="1" dirty="0">
              <a:latin typeface="Calibri" pitchFamily="34" charset="0"/>
            </a:endParaRPr>
          </a:p>
          <a:p>
            <a:pPr marL="596646" indent="-514350">
              <a:buNone/>
            </a:pPr>
            <a:r>
              <a:rPr lang="en-US" dirty="0">
                <a:latin typeface="Calibri" pitchFamily="34" charset="0"/>
              </a:rPr>
              <a:t> A) Area </a:t>
            </a:r>
            <a:r>
              <a:rPr lang="en-US" dirty="0" smtClean="0">
                <a:latin typeface="Calibri" pitchFamily="34" charset="0"/>
              </a:rPr>
              <a:t>22,20</a:t>
            </a:r>
          </a:p>
          <a:p>
            <a:pPr marL="596646" indent="-514350">
              <a:buNone/>
            </a:pPr>
            <a:r>
              <a:rPr lang="en-US" dirty="0" smtClean="0">
                <a:latin typeface="Calibri" pitchFamily="34" charset="0"/>
              </a:rPr>
              <a:t> </a:t>
            </a:r>
            <a:r>
              <a:rPr lang="en-US" dirty="0">
                <a:latin typeface="Calibri" pitchFamily="34" charset="0"/>
              </a:rPr>
              <a:t>B) Area </a:t>
            </a:r>
            <a:r>
              <a:rPr lang="en-US" dirty="0" smtClean="0">
                <a:latin typeface="Calibri" pitchFamily="34" charset="0"/>
              </a:rPr>
              <a:t>21, 23</a:t>
            </a:r>
          </a:p>
          <a:p>
            <a:pPr marL="596646" indent="-514350">
              <a:buNone/>
            </a:pPr>
            <a:r>
              <a:rPr lang="en-US" dirty="0" smtClean="0">
                <a:latin typeface="Calibri" pitchFamily="34" charset="0"/>
              </a:rPr>
              <a:t> </a:t>
            </a:r>
            <a:r>
              <a:rPr lang="en-US" dirty="0">
                <a:latin typeface="Calibri" pitchFamily="34" charset="0"/>
              </a:rPr>
              <a:t>C) Area </a:t>
            </a:r>
            <a:r>
              <a:rPr lang="en-US" dirty="0" smtClean="0">
                <a:latin typeface="Calibri" pitchFamily="34" charset="0"/>
              </a:rPr>
              <a:t>41, 42</a:t>
            </a:r>
          </a:p>
          <a:p>
            <a:pPr marL="596646" indent="-514350">
              <a:buNone/>
            </a:pPr>
            <a:r>
              <a:rPr lang="en-US" dirty="0" smtClean="0">
                <a:latin typeface="Calibri" pitchFamily="34" charset="0"/>
              </a:rPr>
              <a:t>  </a:t>
            </a:r>
            <a:r>
              <a:rPr lang="en-US" dirty="0">
                <a:latin typeface="Calibri" pitchFamily="34" charset="0"/>
              </a:rPr>
              <a:t>D) Area </a:t>
            </a:r>
            <a:r>
              <a:rPr lang="en-US" dirty="0" smtClean="0">
                <a:latin typeface="Calibri" pitchFamily="34" charset="0"/>
              </a:rPr>
              <a:t>23,20</a:t>
            </a:r>
            <a:endParaRPr lang="en-US" dirty="0">
              <a:latin typeface="Calibri" pitchFamily="34" charset="0"/>
            </a:endParaRPr>
          </a:p>
          <a:p>
            <a:endParaRPr lang="en-US" dirty="0"/>
          </a:p>
        </p:txBody>
      </p:sp>
    </p:spTree>
    <p:extLst>
      <p:ext uri="{BB962C8B-B14F-4D97-AF65-F5344CB8AC3E}">
        <p14:creationId xmlns:p14="http://schemas.microsoft.com/office/powerpoint/2010/main" val="157602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t>4. Not a feature of </a:t>
            </a:r>
            <a:r>
              <a:rPr lang="en-US" b="1" dirty="0" smtClean="0"/>
              <a:t>Conductive Deafness </a:t>
            </a:r>
          </a:p>
          <a:p>
            <a:pPr marL="0" indent="0">
              <a:buNone/>
            </a:pPr>
            <a:endParaRPr lang="en-US" dirty="0"/>
          </a:p>
          <a:p>
            <a:pPr marL="514350" indent="-514350">
              <a:buAutoNum type="alphaUcPeriod"/>
            </a:pPr>
            <a:r>
              <a:rPr lang="en-US" dirty="0" smtClean="0"/>
              <a:t>Complete loss of hearing</a:t>
            </a:r>
          </a:p>
          <a:p>
            <a:pPr marL="514350" indent="-514350">
              <a:buAutoNum type="alphaUcPeriod"/>
            </a:pPr>
            <a:r>
              <a:rPr lang="en-US" dirty="0" err="1" smtClean="0"/>
              <a:t>Rinne</a:t>
            </a:r>
            <a:r>
              <a:rPr lang="en-US" dirty="0" smtClean="0"/>
              <a:t> test negative</a:t>
            </a:r>
          </a:p>
          <a:p>
            <a:pPr marL="514350" indent="-514350">
              <a:buAutoNum type="alphaUcPeriod"/>
            </a:pPr>
            <a:r>
              <a:rPr lang="en-US" dirty="0" smtClean="0"/>
              <a:t>Hearing loss is fairly uniform throughout the frequency ranges</a:t>
            </a:r>
          </a:p>
          <a:p>
            <a:pPr marL="514350" indent="-514350">
              <a:buAutoNum type="alphaUcPeriod"/>
            </a:pPr>
            <a:r>
              <a:rPr lang="en-US" dirty="0" smtClean="0"/>
              <a:t>Subject’s bone conduction is better than examiner’s</a:t>
            </a:r>
          </a:p>
        </p:txBody>
      </p:sp>
    </p:spTree>
    <p:extLst>
      <p:ext uri="{BB962C8B-B14F-4D97-AF65-F5344CB8AC3E}">
        <p14:creationId xmlns:p14="http://schemas.microsoft.com/office/powerpoint/2010/main" val="1237973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lgn="just">
              <a:buNone/>
            </a:pPr>
            <a:r>
              <a:rPr lang="en-US" dirty="0" smtClean="0"/>
              <a:t>5. </a:t>
            </a:r>
            <a:r>
              <a:rPr lang="en-US" b="1" dirty="0" err="1" smtClean="0"/>
              <a:t>Rinne’s</a:t>
            </a:r>
            <a:r>
              <a:rPr lang="en-US" b="1" dirty="0" smtClean="0"/>
              <a:t> Test result shows that Bone  </a:t>
            </a:r>
          </a:p>
          <a:p>
            <a:pPr marL="0" indent="0" algn="just">
              <a:buNone/>
            </a:pPr>
            <a:r>
              <a:rPr lang="en-US" b="1" dirty="0"/>
              <a:t> </a:t>
            </a:r>
            <a:r>
              <a:rPr lang="en-US" b="1" dirty="0" smtClean="0"/>
              <a:t>    Conduction &gt; Air Conduction in one ear       </a:t>
            </a:r>
          </a:p>
          <a:p>
            <a:pPr marL="0" indent="0" algn="just">
              <a:buNone/>
            </a:pPr>
            <a:r>
              <a:rPr lang="en-US" b="1" dirty="0"/>
              <a:t> </a:t>
            </a:r>
            <a:r>
              <a:rPr lang="en-US" b="1" dirty="0" smtClean="0"/>
              <a:t>    …..So the Patient have</a:t>
            </a:r>
          </a:p>
          <a:p>
            <a:pPr marL="0" indent="0" algn="just">
              <a:buNone/>
            </a:pPr>
            <a:endParaRPr lang="en-US" b="1" dirty="0" smtClean="0"/>
          </a:p>
          <a:p>
            <a:pPr marL="514350" indent="-514350">
              <a:buAutoNum type="alphaUcPeriod"/>
            </a:pPr>
            <a:r>
              <a:rPr lang="en-US" dirty="0" smtClean="0"/>
              <a:t>Normal ear</a:t>
            </a:r>
          </a:p>
          <a:p>
            <a:pPr marL="514350" indent="-514350">
              <a:buAutoNum type="alphaUcPeriod"/>
            </a:pPr>
            <a:r>
              <a:rPr lang="en-US" dirty="0" smtClean="0"/>
              <a:t>Conductive Deafness</a:t>
            </a:r>
          </a:p>
          <a:p>
            <a:pPr marL="514350" indent="-514350">
              <a:buAutoNum type="alphaUcPeriod"/>
            </a:pPr>
            <a:r>
              <a:rPr lang="en-US" dirty="0" smtClean="0"/>
              <a:t>Nerve Deafness</a:t>
            </a:r>
          </a:p>
          <a:p>
            <a:pPr marL="514350" indent="-514350">
              <a:buFont typeface="Arial" pitchFamily="34" charset="0"/>
              <a:buAutoNum type="alphaUcPeriod"/>
            </a:pPr>
            <a:r>
              <a:rPr lang="en-US" dirty="0" smtClean="0"/>
              <a:t>Mixed </a:t>
            </a:r>
            <a:r>
              <a:rPr lang="en-US" dirty="0"/>
              <a:t>Deafness</a:t>
            </a:r>
          </a:p>
          <a:p>
            <a:pPr marL="514350" indent="-514350">
              <a:buAutoNum type="alphaUcPeriod"/>
            </a:pPr>
            <a:endParaRPr lang="en-US" dirty="0"/>
          </a:p>
        </p:txBody>
      </p:sp>
    </p:spTree>
    <p:extLst>
      <p:ext uri="{BB962C8B-B14F-4D97-AF65-F5344CB8AC3E}">
        <p14:creationId xmlns:p14="http://schemas.microsoft.com/office/powerpoint/2010/main" val="3137272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Pictures\thank you ...jpg"/>
          <p:cNvPicPr>
            <a:picLocks noGrp="1" noChangeAspect="1" noChangeArrowheads="1"/>
          </p:cNvPicPr>
          <p:nvPr>
            <p:ph idx="1"/>
          </p:nvPr>
        </p:nvPicPr>
        <p:blipFill>
          <a:blip r:embed="rId2"/>
          <a:srcRect/>
          <a:stretch>
            <a:fillRect/>
          </a:stretch>
        </p:blipFill>
        <p:spPr bwMode="auto">
          <a:xfrm>
            <a:off x="1000100" y="0"/>
            <a:ext cx="8143900" cy="6858000"/>
          </a:xfrm>
          <a:prstGeom prst="rect">
            <a:avLst/>
          </a:prstGeom>
          <a:noFill/>
        </p:spPr>
      </p:pic>
    </p:spTree>
    <p:extLst>
      <p:ext uri="{BB962C8B-B14F-4D97-AF65-F5344CB8AC3E}">
        <p14:creationId xmlns:p14="http://schemas.microsoft.com/office/powerpoint/2010/main" val="27463359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IN" b="1" dirty="0" smtClean="0"/>
              <a:t>Deafness</a:t>
            </a:r>
            <a:endParaRPr lang="en-US" dirty="0"/>
          </a:p>
        </p:txBody>
      </p:sp>
      <p:graphicFrame>
        <p:nvGraphicFramePr>
          <p:cNvPr id="5" name="Content Placeholder 4"/>
          <p:cNvGraphicFramePr>
            <a:graphicFrameLocks noGrp="1"/>
          </p:cNvGraphicFramePr>
          <p:nvPr>
            <p:ph idx="1"/>
          </p:nvPr>
        </p:nvGraphicFramePr>
        <p:xfrm>
          <a:off x="0" y="685801"/>
          <a:ext cx="9144000" cy="6182855"/>
        </p:xfrm>
        <a:graphic>
          <a:graphicData uri="http://schemas.openxmlformats.org/drawingml/2006/table">
            <a:tbl>
              <a:tblPr firstRow="1" bandRow="1">
                <a:tableStyleId>{5C22544A-7EE6-4342-B048-85BDC9FD1C3A}</a:tableStyleId>
              </a:tblPr>
              <a:tblGrid>
                <a:gridCol w="3048000"/>
                <a:gridCol w="3048000"/>
                <a:gridCol w="3048000"/>
              </a:tblGrid>
              <a:tr h="374915">
                <a:tc>
                  <a:txBody>
                    <a:bodyPr/>
                    <a:lstStyle/>
                    <a:p>
                      <a:pPr marL="0" marR="0" algn="ctr">
                        <a:lnSpc>
                          <a:spcPct val="115000"/>
                        </a:lnSpc>
                        <a:spcBef>
                          <a:spcPts val="0"/>
                        </a:spcBef>
                        <a:spcAft>
                          <a:spcPts val="0"/>
                        </a:spcAft>
                      </a:pPr>
                      <a:endParaRPr lang="en-US" sz="2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IN" sz="2200" b="1" dirty="0">
                          <a:latin typeface="Arial"/>
                          <a:ea typeface="Times New Roman"/>
                          <a:cs typeface="Times New Roman"/>
                        </a:rPr>
                        <a:t>Conductive deafness</a:t>
                      </a:r>
                      <a:endParaRPr lang="en-US" sz="22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b="1" dirty="0">
                          <a:latin typeface="Arial"/>
                          <a:ea typeface="Times New Roman"/>
                          <a:cs typeface="Times New Roman"/>
                        </a:rPr>
                        <a:t>Nerve deafness</a:t>
                      </a:r>
                      <a:endParaRPr lang="en-US" sz="2200" dirty="0">
                        <a:latin typeface="Calibri"/>
                        <a:ea typeface="Times New Roman"/>
                        <a:cs typeface="Times New Roman"/>
                      </a:endParaRPr>
                    </a:p>
                  </a:txBody>
                  <a:tcPr marL="68580" marR="68580" marT="0" marB="0" anchor="ctr"/>
                </a:tc>
              </a:tr>
              <a:tr h="1169217">
                <a:tc>
                  <a:txBody>
                    <a:bodyPr/>
                    <a:lstStyle/>
                    <a:p>
                      <a:pPr marL="0" marR="0" algn="ctr">
                        <a:lnSpc>
                          <a:spcPct val="115000"/>
                        </a:lnSpc>
                        <a:spcBef>
                          <a:spcPts val="0"/>
                        </a:spcBef>
                        <a:spcAft>
                          <a:spcPts val="0"/>
                        </a:spcAft>
                      </a:pPr>
                      <a:r>
                        <a:rPr lang="en-IN" sz="2200" b="0" dirty="0">
                          <a:latin typeface="Arial"/>
                          <a:ea typeface="Times New Roman"/>
                          <a:cs typeface="Times New Roman"/>
                        </a:rPr>
                        <a:t>Site of lesion</a:t>
                      </a:r>
                      <a:endParaRPr lang="en-US" sz="2200" b="0" dirty="0">
                        <a:latin typeface="Calibri"/>
                        <a:ea typeface="Times New Roman"/>
                        <a:cs typeface="Times New Roman"/>
                      </a:endParaRPr>
                    </a:p>
                  </a:txBody>
                  <a:tcPr marL="68580" marR="68580" marT="0" marB="0" anchor="ctr"/>
                </a:tc>
                <a:tc>
                  <a:txBody>
                    <a:bodyPr/>
                    <a:lstStyle/>
                    <a:p>
                      <a:pPr marL="0" marR="0" algn="l">
                        <a:lnSpc>
                          <a:spcPct val="115000"/>
                        </a:lnSpc>
                        <a:spcBef>
                          <a:spcPts val="0"/>
                        </a:spcBef>
                        <a:spcAft>
                          <a:spcPts val="0"/>
                        </a:spcAft>
                      </a:pPr>
                      <a:r>
                        <a:rPr lang="en-IN" sz="2200" dirty="0">
                          <a:latin typeface="Arial"/>
                          <a:ea typeface="Times New Roman"/>
                          <a:cs typeface="Times New Roman"/>
                        </a:rPr>
                        <a:t>External ear or middle ear</a:t>
                      </a:r>
                      <a:endParaRPr lang="en-US" sz="2200" dirty="0">
                        <a:latin typeface="Calibri"/>
                        <a:ea typeface="Times New Roman"/>
                        <a:cs typeface="Times New Roman"/>
                      </a:endParaRPr>
                    </a:p>
                  </a:txBody>
                  <a:tcPr marL="68580" marR="68580" marT="0" marB="0" anchor="ctr"/>
                </a:tc>
                <a:tc>
                  <a:txBody>
                    <a:bodyPr/>
                    <a:lstStyle/>
                    <a:p>
                      <a:pPr marL="0" marR="0" algn="l">
                        <a:lnSpc>
                          <a:spcPct val="115000"/>
                        </a:lnSpc>
                        <a:spcBef>
                          <a:spcPts val="0"/>
                        </a:spcBef>
                        <a:spcAft>
                          <a:spcPts val="0"/>
                        </a:spcAft>
                      </a:pPr>
                      <a:r>
                        <a:rPr lang="en-IN" sz="2200" dirty="0">
                          <a:latin typeface="Arial"/>
                          <a:ea typeface="Times New Roman"/>
                          <a:cs typeface="Times New Roman"/>
                        </a:rPr>
                        <a:t>Internal ear (organ of corti) or auditory pathway</a:t>
                      </a:r>
                      <a:endParaRPr lang="en-US" sz="2200" dirty="0">
                        <a:latin typeface="Calibri"/>
                        <a:ea typeface="Times New Roman"/>
                        <a:cs typeface="Times New Roman"/>
                      </a:endParaRPr>
                    </a:p>
                  </a:txBody>
                  <a:tcPr marL="68580" marR="68580" marT="0" marB="0" anchor="ctr"/>
                </a:tc>
              </a:tr>
              <a:tr h="1133404">
                <a:tc rowSpan="5">
                  <a:txBody>
                    <a:bodyPr/>
                    <a:lstStyle/>
                    <a:p>
                      <a:pPr algn="ctr"/>
                      <a:endParaRPr lang="en-US" sz="2200" dirty="0" smtClean="0"/>
                    </a:p>
                    <a:p>
                      <a:pPr algn="ctr"/>
                      <a:endParaRPr lang="en-US" sz="2200" dirty="0" smtClean="0"/>
                    </a:p>
                    <a:p>
                      <a:pPr algn="ctr"/>
                      <a:endParaRPr lang="en-US" sz="2200" dirty="0" smtClean="0"/>
                    </a:p>
                    <a:p>
                      <a:pPr algn="ctr"/>
                      <a:endParaRPr lang="en-US" sz="2200" dirty="0" smtClean="0"/>
                    </a:p>
                    <a:p>
                      <a:pPr algn="ctr"/>
                      <a:endParaRPr lang="en-US" sz="2200" dirty="0" smtClean="0"/>
                    </a:p>
                    <a:p>
                      <a:pPr algn="ctr"/>
                      <a:endParaRPr lang="en-US" sz="2200" dirty="0" smtClean="0"/>
                    </a:p>
                    <a:p>
                      <a:pPr algn="ctr"/>
                      <a:r>
                        <a:rPr lang="en-US" sz="2200" dirty="0" smtClean="0"/>
                        <a:t>Causes </a:t>
                      </a:r>
                      <a:endParaRPr lang="en-US" sz="2200" dirty="0"/>
                    </a:p>
                  </a:txBody>
                  <a:tcPr/>
                </a:tc>
                <a:tc>
                  <a:txBody>
                    <a:bodyPr/>
                    <a:lstStyle/>
                    <a:p>
                      <a:pPr algn="l"/>
                      <a:r>
                        <a:rPr lang="en-IN" sz="2200" kern="1200" dirty="0" smtClean="0">
                          <a:solidFill>
                            <a:schemeClr val="dk1"/>
                          </a:solidFill>
                          <a:latin typeface="+mn-lt"/>
                          <a:ea typeface="+mn-ea"/>
                          <a:cs typeface="+mn-cs"/>
                        </a:rPr>
                        <a:t>Excessive wax, foreign body, tumour in external ear</a:t>
                      </a:r>
                      <a:endParaRPr lang="en-US" sz="2200" kern="1200" dirty="0" smtClean="0">
                        <a:solidFill>
                          <a:schemeClr val="dk1"/>
                        </a:solidFill>
                        <a:latin typeface="+mn-lt"/>
                        <a:ea typeface="+mn-ea"/>
                        <a:cs typeface="+mn-cs"/>
                      </a:endParaRPr>
                    </a:p>
                  </a:txBody>
                  <a:tcPr/>
                </a:tc>
                <a:tc>
                  <a:txBody>
                    <a:bodyPr/>
                    <a:lstStyle/>
                    <a:p>
                      <a:pPr algn="l"/>
                      <a:r>
                        <a:rPr lang="en-IN" sz="2200" kern="1200" dirty="0" smtClean="0">
                          <a:solidFill>
                            <a:schemeClr val="dk1"/>
                          </a:solidFill>
                          <a:latin typeface="+mn-lt"/>
                          <a:ea typeface="+mn-ea"/>
                          <a:cs typeface="+mn-cs"/>
                        </a:rPr>
                        <a:t>Degenerative (age induced changes in hair cells of organ of corti)</a:t>
                      </a:r>
                      <a:endParaRPr lang="en-US" sz="2200" kern="1200" dirty="0" smtClean="0">
                        <a:solidFill>
                          <a:schemeClr val="dk1"/>
                        </a:solidFill>
                        <a:latin typeface="+mn-lt"/>
                        <a:ea typeface="+mn-ea"/>
                        <a:cs typeface="+mn-cs"/>
                      </a:endParaRPr>
                    </a:p>
                  </a:txBody>
                  <a:tcPr/>
                </a:tc>
              </a:tr>
              <a:tr h="787086">
                <a:tc vMerge="1">
                  <a:txBody>
                    <a:bodyPr/>
                    <a:lstStyle/>
                    <a:p>
                      <a:endParaRPr lang="en-US" dirty="0"/>
                    </a:p>
                  </a:txBody>
                  <a:tcPr/>
                </a:tc>
                <a:tc>
                  <a:txBody>
                    <a:bodyPr/>
                    <a:lstStyle/>
                    <a:p>
                      <a:pPr algn="l"/>
                      <a:r>
                        <a:rPr lang="en-IN" sz="2200" kern="1200" dirty="0" smtClean="0">
                          <a:solidFill>
                            <a:schemeClr val="dk1"/>
                          </a:solidFill>
                          <a:latin typeface="+mn-lt"/>
                          <a:ea typeface="+mn-ea"/>
                          <a:cs typeface="+mn-cs"/>
                        </a:rPr>
                        <a:t>Otosclerosis</a:t>
                      </a:r>
                      <a:endParaRPr lang="en-US" sz="2200" kern="1200" dirty="0" smtClean="0">
                        <a:solidFill>
                          <a:schemeClr val="dk1"/>
                        </a:solidFill>
                        <a:latin typeface="+mn-lt"/>
                        <a:ea typeface="+mn-ea"/>
                        <a:cs typeface="+mn-cs"/>
                      </a:endParaRPr>
                    </a:p>
                  </a:txBody>
                  <a:tcPr/>
                </a:tc>
                <a:tc>
                  <a:txBody>
                    <a:bodyPr/>
                    <a:lstStyle/>
                    <a:p>
                      <a:pPr algn="l"/>
                      <a:r>
                        <a:rPr lang="en-IN" sz="2200" kern="1200" dirty="0" smtClean="0">
                          <a:solidFill>
                            <a:schemeClr val="dk1"/>
                          </a:solidFill>
                          <a:latin typeface="+mn-lt"/>
                          <a:ea typeface="+mn-ea"/>
                          <a:cs typeface="+mn-cs"/>
                        </a:rPr>
                        <a:t>Acoustic trauma (loud sound)</a:t>
                      </a:r>
                      <a:endParaRPr lang="en-US" sz="2200" kern="1200" dirty="0" smtClean="0">
                        <a:solidFill>
                          <a:schemeClr val="dk1"/>
                        </a:solidFill>
                        <a:latin typeface="+mn-lt"/>
                        <a:ea typeface="+mn-ea"/>
                        <a:cs typeface="+mn-cs"/>
                      </a:endParaRPr>
                    </a:p>
                  </a:txBody>
                  <a:tcPr/>
                </a:tc>
              </a:tr>
              <a:tr h="787086">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200" kern="1200" dirty="0" smtClean="0">
                          <a:solidFill>
                            <a:schemeClr val="dk1"/>
                          </a:solidFill>
                          <a:latin typeface="+mn-lt"/>
                          <a:ea typeface="+mn-ea"/>
                          <a:cs typeface="+mn-cs"/>
                        </a:rPr>
                        <a:t>Repeated otitis media (middle ear infection)</a:t>
                      </a:r>
                    </a:p>
                  </a:txBody>
                  <a:tcPr/>
                </a:tc>
                <a:tc>
                  <a:txBody>
                    <a:bodyPr/>
                    <a:lstStyle/>
                    <a:p>
                      <a:pPr algn="l"/>
                      <a:r>
                        <a:rPr lang="en-IN" sz="2200" kern="1200" dirty="0" smtClean="0">
                          <a:solidFill>
                            <a:schemeClr val="dk1"/>
                          </a:solidFill>
                          <a:latin typeface="+mn-lt"/>
                          <a:ea typeface="+mn-ea"/>
                          <a:cs typeface="+mn-cs"/>
                        </a:rPr>
                        <a:t>Acoustic neuroma</a:t>
                      </a:r>
                      <a:endParaRPr lang="en-US" sz="2200" kern="1200" dirty="0" smtClean="0">
                        <a:solidFill>
                          <a:schemeClr val="dk1"/>
                        </a:solidFill>
                        <a:latin typeface="+mn-lt"/>
                        <a:ea typeface="+mn-ea"/>
                        <a:cs typeface="+mn-cs"/>
                      </a:endParaRPr>
                    </a:p>
                  </a:txBody>
                  <a:tcPr/>
                </a:tc>
              </a:tr>
              <a:tr h="787086">
                <a:tc vMerge="1">
                  <a:txBody>
                    <a:bodyPr/>
                    <a:lstStyle/>
                    <a:p>
                      <a:endParaRPr lang="en-US" dirty="0"/>
                    </a:p>
                  </a:txBody>
                  <a:tcPr/>
                </a:tc>
                <a:tc>
                  <a:txBody>
                    <a:bodyPr/>
                    <a:lstStyle/>
                    <a:p>
                      <a:pPr algn="l"/>
                      <a:endParaRPr lang="en-US" sz="2200"/>
                    </a:p>
                  </a:txBody>
                  <a:tcPr/>
                </a:tc>
                <a:tc>
                  <a:txBody>
                    <a:bodyPr/>
                    <a:lstStyle/>
                    <a:p>
                      <a:pPr algn="l"/>
                      <a:r>
                        <a:rPr lang="en-IN" sz="2200" kern="1200" dirty="0" smtClean="0">
                          <a:solidFill>
                            <a:schemeClr val="dk1"/>
                          </a:solidFill>
                          <a:latin typeface="+mn-lt"/>
                          <a:ea typeface="+mn-ea"/>
                          <a:cs typeface="+mn-cs"/>
                        </a:rPr>
                        <a:t>Tumour of cerebello-medullary junction</a:t>
                      </a:r>
                      <a:endParaRPr lang="en-US" sz="2200" kern="1200" dirty="0" smtClean="0">
                        <a:solidFill>
                          <a:schemeClr val="dk1"/>
                        </a:solidFill>
                        <a:latin typeface="+mn-lt"/>
                        <a:ea typeface="+mn-ea"/>
                        <a:cs typeface="+mn-cs"/>
                      </a:endParaRPr>
                    </a:p>
                  </a:txBody>
                  <a:tcPr/>
                </a:tc>
              </a:tr>
              <a:tr h="1133404">
                <a:tc vMerge="1">
                  <a:txBody>
                    <a:bodyPr/>
                    <a:lstStyle/>
                    <a:p>
                      <a:endParaRPr lang="en-US" dirty="0"/>
                    </a:p>
                  </a:txBody>
                  <a:tcPr/>
                </a:tc>
                <a:tc>
                  <a:txBody>
                    <a:bodyPr/>
                    <a:lstStyle/>
                    <a:p>
                      <a:pPr algn="l"/>
                      <a:endParaRPr lang="en-US" sz="2200" dirty="0"/>
                    </a:p>
                  </a:txBody>
                  <a:tcPr/>
                </a:tc>
                <a:tc>
                  <a:txBody>
                    <a:bodyPr/>
                    <a:lstStyle/>
                    <a:p>
                      <a:pPr algn="l"/>
                      <a:r>
                        <a:rPr lang="en-IN" sz="2200" kern="1200" dirty="0" smtClean="0">
                          <a:solidFill>
                            <a:schemeClr val="dk1"/>
                          </a:solidFill>
                          <a:latin typeface="+mn-lt"/>
                          <a:ea typeface="+mn-ea"/>
                          <a:cs typeface="+mn-cs"/>
                        </a:rPr>
                        <a:t>Meningitis &amp; Drugs (Aminoglycosides, Quinine)</a:t>
                      </a:r>
                      <a:endParaRPr lang="en-US" sz="2200" kern="1200" dirty="0" smtClean="0">
                        <a:solidFill>
                          <a:schemeClr val="dk1"/>
                        </a:solidFill>
                        <a:latin typeface="+mn-lt"/>
                        <a:ea typeface="+mn-ea"/>
                        <a:cs typeface="+mn-cs"/>
                      </a:endParaRPr>
                    </a:p>
                  </a:txBody>
                  <a:tcPr/>
                </a:tc>
              </a:tr>
            </a:tbl>
          </a:graphicData>
        </a:graphic>
      </p:graphicFrame>
      <p:sp>
        <p:nvSpPr>
          <p:cNvPr id="4" name="Slide Number Placeholder 3"/>
          <p:cNvSpPr>
            <a:spLocks noGrp="1"/>
          </p:cNvSpPr>
          <p:nvPr>
            <p:ph type="sldNum" sz="quarter" idx="12"/>
          </p:nvPr>
        </p:nvSpPr>
        <p:spPr/>
        <p:txBody>
          <a:bodyPr/>
          <a:lstStyle/>
          <a:p>
            <a:fld id="{FA2A2B6B-E29F-4B89-A5CA-3DAF19D56BBF}" type="slidenum">
              <a:rPr lang="en-US" smtClean="0"/>
              <a:pPr/>
              <a:t>64</a:t>
            </a:fld>
            <a:endParaRPr lang="en-US"/>
          </a:p>
        </p:txBody>
      </p:sp>
    </p:spTree>
    <p:extLst>
      <p:ext uri="{BB962C8B-B14F-4D97-AF65-F5344CB8AC3E}">
        <p14:creationId xmlns:p14="http://schemas.microsoft.com/office/powerpoint/2010/main" val="37802734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2"/>
        </p:xfrm>
        <a:graphic>
          <a:graphicData uri="http://schemas.openxmlformats.org/drawingml/2006/table">
            <a:tbl>
              <a:tblPr firstRow="1" bandRow="1">
                <a:tableStyleId>{5C22544A-7EE6-4342-B048-85BDC9FD1C3A}</a:tableStyleId>
              </a:tblPr>
              <a:tblGrid>
                <a:gridCol w="1524000"/>
                <a:gridCol w="1524000"/>
                <a:gridCol w="381000"/>
                <a:gridCol w="2667000"/>
                <a:gridCol w="3048000"/>
              </a:tblGrid>
              <a:tr h="776177">
                <a:tc gridSpan="2">
                  <a:txBody>
                    <a:bodyPr/>
                    <a:lstStyle/>
                    <a:p>
                      <a:endParaRPr lang="en-US" sz="2000" dirty="0"/>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IN" sz="2200" b="1" dirty="0">
                          <a:latin typeface="Arial"/>
                          <a:ea typeface="Times New Roman"/>
                          <a:cs typeface="Times New Roman"/>
                        </a:rPr>
                        <a:t>Conductive deafness</a:t>
                      </a:r>
                      <a:endParaRPr lang="en-US" sz="2200" dirty="0">
                        <a:latin typeface="Calibri"/>
                        <a:ea typeface="Times New Roman"/>
                        <a:cs typeface="Times New Roman"/>
                      </a:endParaRPr>
                    </a:p>
                  </a:txBody>
                  <a:tcPr marL="68580" marR="68580" marT="0" marB="0" anchor="ctr"/>
                </a:tc>
                <a:tc hMerge="1">
                  <a:txBody>
                    <a:bodyPr/>
                    <a:lstStyle/>
                    <a:p>
                      <a:pPr marL="0" marR="0" algn="ctr">
                        <a:lnSpc>
                          <a:spcPct val="115000"/>
                        </a:lnSpc>
                        <a:spcBef>
                          <a:spcPts val="0"/>
                        </a:spcBef>
                        <a:spcAft>
                          <a:spcPts val="0"/>
                        </a:spcAft>
                      </a:pPr>
                      <a:endParaRPr lang="en-US" sz="22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b="1" dirty="0">
                          <a:latin typeface="Arial"/>
                          <a:ea typeface="Times New Roman"/>
                          <a:cs typeface="Times New Roman"/>
                        </a:rPr>
                        <a:t>Nerve deafness</a:t>
                      </a:r>
                      <a:endParaRPr lang="en-US" sz="2200" dirty="0">
                        <a:latin typeface="Calibri"/>
                        <a:ea typeface="Times New Roman"/>
                        <a:cs typeface="Times New Roman"/>
                      </a:endParaRPr>
                    </a:p>
                  </a:txBody>
                  <a:tcPr marL="68580" marR="68580" marT="0" marB="0" anchor="ctr"/>
                </a:tc>
              </a:tr>
              <a:tr h="1320564">
                <a:tc gridSpan="2">
                  <a:txBody>
                    <a:bodyPr/>
                    <a:lstStyle/>
                    <a:p>
                      <a:pPr marL="0" marR="0" algn="ctr">
                        <a:lnSpc>
                          <a:spcPct val="115000"/>
                        </a:lnSpc>
                        <a:spcBef>
                          <a:spcPts val="0"/>
                        </a:spcBef>
                        <a:spcAft>
                          <a:spcPts val="0"/>
                        </a:spcAft>
                      </a:pPr>
                      <a:r>
                        <a:rPr lang="en-IN" sz="2000" b="1" dirty="0" err="1">
                          <a:latin typeface="Arial"/>
                          <a:ea typeface="Times New Roman"/>
                          <a:cs typeface="Times New Roman"/>
                        </a:rPr>
                        <a:t>Patho</a:t>
                      </a:r>
                      <a:r>
                        <a:rPr lang="en-IN" sz="2000" b="1" dirty="0">
                          <a:latin typeface="Arial"/>
                          <a:ea typeface="Times New Roman"/>
                          <a:cs typeface="Times New Roman"/>
                        </a:rPr>
                        <a:t>-physiology</a:t>
                      </a:r>
                      <a:endParaRPr lang="en-US" sz="2000" dirty="0">
                        <a:latin typeface="Calibri"/>
                        <a:ea typeface="Times New Roman"/>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IN" sz="2000">
                          <a:latin typeface="Arial"/>
                          <a:ea typeface="Times New Roman"/>
                          <a:cs typeface="Times New Roman"/>
                        </a:rPr>
                        <a:t>Air conduction (AC): ↓↓</a:t>
                      </a:r>
                      <a:endParaRPr lang="en-US" sz="2000">
                        <a:latin typeface="Calibri"/>
                        <a:ea typeface="Times New Roman"/>
                        <a:cs typeface="Times New Roman"/>
                      </a:endParaRPr>
                    </a:p>
                    <a:p>
                      <a:pPr marL="0" marR="0" algn="ctr">
                        <a:lnSpc>
                          <a:spcPct val="115000"/>
                        </a:lnSpc>
                        <a:spcBef>
                          <a:spcPts val="0"/>
                        </a:spcBef>
                        <a:spcAft>
                          <a:spcPts val="0"/>
                        </a:spcAft>
                      </a:pPr>
                      <a:r>
                        <a:rPr lang="en-IN" sz="2000">
                          <a:latin typeface="Arial"/>
                          <a:ea typeface="Times New Roman"/>
                          <a:cs typeface="Times New Roman"/>
                        </a:rPr>
                        <a:t>Bone conduction (BC): N</a:t>
                      </a:r>
                      <a:endParaRPr lang="en-US" sz="2000">
                        <a:latin typeface="Calibri"/>
                        <a:ea typeface="Times New Roman"/>
                        <a:cs typeface="Times New Roman"/>
                      </a:endParaRPr>
                    </a:p>
                    <a:p>
                      <a:pPr marL="0" marR="0" algn="ctr">
                        <a:lnSpc>
                          <a:spcPct val="115000"/>
                        </a:lnSpc>
                        <a:spcBef>
                          <a:spcPts val="0"/>
                        </a:spcBef>
                        <a:spcAft>
                          <a:spcPts val="0"/>
                        </a:spcAft>
                      </a:pPr>
                      <a:r>
                        <a:rPr lang="en-IN" sz="2000">
                          <a:latin typeface="Arial"/>
                          <a:ea typeface="Times New Roman"/>
                          <a:cs typeface="Times New Roman"/>
                        </a:rPr>
                        <a:t>So, BC &gt; AC</a:t>
                      </a:r>
                      <a:endParaRPr lang="en-US" sz="2000">
                        <a:latin typeface="Calibri"/>
                        <a:ea typeface="Times New Roman"/>
                        <a:cs typeface="Times New Roman"/>
                      </a:endParaRPr>
                    </a:p>
                  </a:txBody>
                  <a:tcPr marL="68580" marR="68580" marT="0" marB="0" anchor="ctr"/>
                </a:tc>
                <a:tc hMerge="1">
                  <a:txBody>
                    <a:bodyPr/>
                    <a:lstStyle/>
                    <a:p>
                      <a:pPr marL="0" marR="0" algn="ctr">
                        <a:lnSpc>
                          <a:spcPct val="115000"/>
                        </a:lnSpc>
                        <a:spcBef>
                          <a:spcPts val="0"/>
                        </a:spcBef>
                        <a:spcAft>
                          <a:spcPts val="0"/>
                        </a:spcAft>
                      </a:pPr>
                      <a:endParaRPr lang="en-US" sz="20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IN" sz="2000" dirty="0">
                          <a:latin typeface="Arial"/>
                          <a:ea typeface="Times New Roman"/>
                          <a:cs typeface="Times New Roman"/>
                        </a:rPr>
                        <a:t>Air conduction (AC): ↓↓</a:t>
                      </a:r>
                      <a:endParaRPr lang="en-US" sz="2000" dirty="0">
                        <a:latin typeface="Calibri"/>
                        <a:ea typeface="Times New Roman"/>
                        <a:cs typeface="Times New Roman"/>
                      </a:endParaRPr>
                    </a:p>
                    <a:p>
                      <a:pPr marL="0" marR="0" algn="ctr">
                        <a:lnSpc>
                          <a:spcPct val="115000"/>
                        </a:lnSpc>
                        <a:spcBef>
                          <a:spcPts val="0"/>
                        </a:spcBef>
                        <a:spcAft>
                          <a:spcPts val="0"/>
                        </a:spcAft>
                      </a:pPr>
                      <a:r>
                        <a:rPr lang="en-IN" sz="2000" dirty="0">
                          <a:latin typeface="Arial"/>
                          <a:ea typeface="Times New Roman"/>
                          <a:cs typeface="Times New Roman"/>
                        </a:rPr>
                        <a:t>Bone conduction (BC): ↓↓</a:t>
                      </a:r>
                      <a:endParaRPr lang="en-US" sz="2000" dirty="0">
                        <a:latin typeface="Calibri"/>
                        <a:ea typeface="Times New Roman"/>
                        <a:cs typeface="Times New Roman"/>
                      </a:endParaRPr>
                    </a:p>
                    <a:p>
                      <a:pPr marL="0" marR="0" algn="ctr">
                        <a:lnSpc>
                          <a:spcPct val="115000"/>
                        </a:lnSpc>
                        <a:spcBef>
                          <a:spcPts val="0"/>
                        </a:spcBef>
                        <a:spcAft>
                          <a:spcPts val="0"/>
                        </a:spcAft>
                      </a:pPr>
                      <a:r>
                        <a:rPr lang="en-IN" sz="2000" dirty="0">
                          <a:latin typeface="Arial"/>
                          <a:ea typeface="Times New Roman"/>
                          <a:cs typeface="Times New Roman"/>
                        </a:rPr>
                        <a:t>Still, AC &gt; BC</a:t>
                      </a:r>
                      <a:endParaRPr lang="en-US" sz="2000" dirty="0">
                        <a:latin typeface="Calibri"/>
                        <a:ea typeface="Times New Roman"/>
                        <a:cs typeface="Times New Roman"/>
                      </a:endParaRPr>
                    </a:p>
                  </a:txBody>
                  <a:tcPr marL="68580" marR="68580" marT="0" marB="0" anchor="ctr"/>
                </a:tc>
              </a:tr>
              <a:tr h="776177">
                <a:tc gridSpan="2">
                  <a:txBody>
                    <a:bodyPr/>
                    <a:lstStyle/>
                    <a:p>
                      <a:pPr marL="0" marR="0" algn="ctr">
                        <a:lnSpc>
                          <a:spcPct val="115000"/>
                        </a:lnSpc>
                        <a:spcBef>
                          <a:spcPts val="0"/>
                        </a:spcBef>
                        <a:spcAft>
                          <a:spcPts val="0"/>
                        </a:spcAft>
                      </a:pPr>
                      <a:r>
                        <a:rPr lang="en-IN" sz="2000" b="1" dirty="0">
                          <a:latin typeface="Arial"/>
                          <a:ea typeface="Times New Roman"/>
                          <a:cs typeface="Times New Roman"/>
                        </a:rPr>
                        <a:t>Clinical feature</a:t>
                      </a:r>
                      <a:endParaRPr lang="en-US" sz="2000" dirty="0">
                        <a:latin typeface="Calibri"/>
                        <a:ea typeface="Times New Roman"/>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IN" sz="2000">
                          <a:latin typeface="Arial"/>
                          <a:ea typeface="Times New Roman"/>
                          <a:cs typeface="Times New Roman"/>
                        </a:rPr>
                        <a:t>↓↓ hearing</a:t>
                      </a:r>
                      <a:endParaRPr lang="en-US" sz="2000">
                        <a:latin typeface="Calibri"/>
                        <a:ea typeface="Times New Roman"/>
                        <a:cs typeface="Times New Roman"/>
                      </a:endParaRPr>
                    </a:p>
                  </a:txBody>
                  <a:tcPr marL="68580" marR="68580" marT="0" marB="0" anchor="ctr"/>
                </a:tc>
                <a:tc hMerge="1">
                  <a:txBody>
                    <a:bodyPr/>
                    <a:lstStyle/>
                    <a:p>
                      <a:pPr marL="0" marR="0" algn="ctr">
                        <a:lnSpc>
                          <a:spcPct val="115000"/>
                        </a:lnSpc>
                        <a:spcBef>
                          <a:spcPts val="0"/>
                        </a:spcBef>
                        <a:spcAft>
                          <a:spcPts val="0"/>
                        </a:spcAft>
                      </a:pPr>
                      <a:endParaRPr lang="en-US" sz="20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IN" sz="2000" dirty="0">
                          <a:latin typeface="Arial"/>
                          <a:ea typeface="Times New Roman"/>
                          <a:cs typeface="Times New Roman"/>
                        </a:rPr>
                        <a:t>↓↓ hearing</a:t>
                      </a:r>
                      <a:endParaRPr lang="en-US" sz="2000" dirty="0">
                        <a:latin typeface="Calibri"/>
                        <a:ea typeface="Times New Roman"/>
                        <a:cs typeface="Times New Roman"/>
                      </a:endParaRPr>
                    </a:p>
                  </a:txBody>
                  <a:tcPr marL="68580" marR="68580" marT="0" marB="0" anchor="ctr"/>
                </a:tc>
              </a:tr>
              <a:tr h="776177">
                <a:tc gridSpan="5">
                  <a:txBody>
                    <a:bodyPr/>
                    <a:lstStyle/>
                    <a:p>
                      <a:pPr algn="ctr"/>
                      <a:r>
                        <a:rPr lang="en-IN" sz="3200" b="1" kern="1200" dirty="0" smtClean="0">
                          <a:solidFill>
                            <a:schemeClr val="dk1"/>
                          </a:solidFill>
                          <a:latin typeface="+mn-lt"/>
                          <a:ea typeface="+mn-ea"/>
                          <a:cs typeface="+mn-cs"/>
                        </a:rPr>
                        <a:t>Tests for diagnosis</a:t>
                      </a:r>
                      <a:endParaRPr lang="en-US" sz="32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2000" dirty="0"/>
                    </a:p>
                  </a:txBody>
                  <a:tcPr/>
                </a:tc>
              </a:tr>
              <a:tr h="880376">
                <a:tc>
                  <a:txBody>
                    <a:bodyPr/>
                    <a:lstStyle/>
                    <a:p>
                      <a:pPr marL="0" marR="0" algn="ctr">
                        <a:lnSpc>
                          <a:spcPct val="115000"/>
                        </a:lnSpc>
                        <a:spcBef>
                          <a:spcPts val="0"/>
                        </a:spcBef>
                        <a:spcAft>
                          <a:spcPts val="0"/>
                        </a:spcAft>
                      </a:pPr>
                      <a:r>
                        <a:rPr lang="en-IN" sz="2000" b="1" dirty="0">
                          <a:latin typeface="Arial"/>
                          <a:ea typeface="Times New Roman"/>
                          <a:cs typeface="Times New Roman"/>
                        </a:rPr>
                        <a:t>Hearing tests</a:t>
                      </a:r>
                      <a:endParaRPr lang="en-US" sz="2000" dirty="0">
                        <a:latin typeface="Calibri"/>
                        <a:ea typeface="Times New Roman"/>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IN" sz="2000" b="1">
                          <a:latin typeface="Arial"/>
                          <a:ea typeface="Times New Roman"/>
                          <a:cs typeface="Times New Roman"/>
                        </a:rPr>
                        <a:t>Watch tic test; Whispering</a:t>
                      </a:r>
                      <a:endParaRPr lang="en-US" sz="2000">
                        <a:latin typeface="Calibri"/>
                        <a:ea typeface="Times New Roman"/>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IN" sz="2000" dirty="0">
                          <a:latin typeface="Arial"/>
                          <a:ea typeface="Times New Roman"/>
                          <a:cs typeface="Times New Roman"/>
                        </a:rPr>
                        <a:t>Abnormal</a:t>
                      </a:r>
                      <a:endParaRPr lang="en-US" sz="20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IN" sz="2000" dirty="0">
                          <a:latin typeface="Arial"/>
                          <a:ea typeface="Times New Roman"/>
                          <a:cs typeface="Times New Roman"/>
                        </a:rPr>
                        <a:t>Abnormal</a:t>
                      </a:r>
                      <a:endParaRPr lang="en-US" sz="2000" dirty="0">
                        <a:latin typeface="Calibri"/>
                        <a:ea typeface="Times New Roman"/>
                        <a:cs typeface="Times New Roman"/>
                      </a:endParaRPr>
                    </a:p>
                  </a:txBody>
                  <a:tcPr marL="68580" marR="68580" marT="0" marB="0" anchor="ctr"/>
                </a:tc>
              </a:tr>
              <a:tr h="776177">
                <a:tc rowSpan="3">
                  <a:txBody>
                    <a:bodyPr/>
                    <a:lstStyle/>
                    <a:p>
                      <a:pPr marL="0" marR="0" algn="ctr">
                        <a:lnSpc>
                          <a:spcPct val="115000"/>
                        </a:lnSpc>
                        <a:spcBef>
                          <a:spcPts val="0"/>
                        </a:spcBef>
                        <a:spcAft>
                          <a:spcPts val="0"/>
                        </a:spcAft>
                      </a:pPr>
                      <a:r>
                        <a:rPr lang="en-IN" sz="2000" b="1" dirty="0">
                          <a:latin typeface="Arial"/>
                          <a:ea typeface="Times New Roman"/>
                          <a:cs typeface="Times New Roman"/>
                        </a:rPr>
                        <a:t>Tuning fork tests</a:t>
                      </a:r>
                      <a:endParaRPr lang="en-US" sz="2000" dirty="0">
                        <a:latin typeface="Calibri"/>
                        <a:ea typeface="Times New Roman"/>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IN" sz="2000" b="1" dirty="0">
                          <a:latin typeface="Arial"/>
                          <a:ea typeface="Times New Roman"/>
                          <a:cs typeface="Times New Roman"/>
                        </a:rPr>
                        <a:t>Rinne’s</a:t>
                      </a:r>
                      <a:endParaRPr lang="en-US" sz="2000" dirty="0">
                        <a:latin typeface="Calibri"/>
                        <a:ea typeface="Times New Roman"/>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IN" sz="2000">
                          <a:latin typeface="Arial"/>
                          <a:ea typeface="Times New Roman"/>
                          <a:cs typeface="Times New Roman"/>
                        </a:rPr>
                        <a:t>Negative (BC &gt; AC)</a:t>
                      </a:r>
                      <a:endParaRPr lang="en-US" sz="20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IN" sz="2000">
                          <a:latin typeface="Arial"/>
                          <a:ea typeface="Times New Roman"/>
                          <a:cs typeface="Times New Roman"/>
                        </a:rPr>
                        <a:t>Positive (AC &gt; BC)</a:t>
                      </a:r>
                      <a:endParaRPr lang="en-US" sz="2000">
                        <a:latin typeface="Calibri"/>
                        <a:ea typeface="Times New Roman"/>
                        <a:cs typeface="Times New Roman"/>
                      </a:endParaRPr>
                    </a:p>
                  </a:txBody>
                  <a:tcPr marL="68580" marR="68580" marT="0" marB="0" anchor="ctr"/>
                </a:tc>
              </a:tr>
              <a:tr h="776177">
                <a:tc vMerge="1">
                  <a:txBody>
                    <a:bodyPr/>
                    <a:lstStyle/>
                    <a:p>
                      <a:endParaRPr lang="en-US"/>
                    </a:p>
                  </a:txBody>
                  <a:tcPr/>
                </a:tc>
                <a:tc gridSpan="2">
                  <a:txBody>
                    <a:bodyPr/>
                    <a:lstStyle/>
                    <a:p>
                      <a:pPr marL="0" marR="0" algn="ctr">
                        <a:lnSpc>
                          <a:spcPct val="115000"/>
                        </a:lnSpc>
                        <a:spcBef>
                          <a:spcPts val="0"/>
                        </a:spcBef>
                        <a:spcAft>
                          <a:spcPts val="0"/>
                        </a:spcAft>
                      </a:pPr>
                      <a:r>
                        <a:rPr lang="en-IN" sz="2000" b="1">
                          <a:latin typeface="Arial"/>
                          <a:ea typeface="Times New Roman"/>
                          <a:cs typeface="Times New Roman"/>
                        </a:rPr>
                        <a:t>Weber’s</a:t>
                      </a:r>
                      <a:endParaRPr lang="en-US" sz="2000">
                        <a:latin typeface="Calibri"/>
                        <a:ea typeface="Times New Roman"/>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IN" sz="2000">
                          <a:latin typeface="Arial"/>
                          <a:ea typeface="Times New Roman"/>
                          <a:cs typeface="Times New Roman"/>
                        </a:rPr>
                        <a:t>Lateralized towards affected side</a:t>
                      </a:r>
                      <a:endParaRPr lang="en-US" sz="20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IN" sz="2000" dirty="0">
                          <a:latin typeface="Arial"/>
                          <a:ea typeface="Times New Roman"/>
                          <a:cs typeface="Times New Roman"/>
                        </a:rPr>
                        <a:t>Lateralized towards normal side</a:t>
                      </a:r>
                      <a:endParaRPr lang="en-US" sz="2000" dirty="0">
                        <a:latin typeface="Calibri"/>
                        <a:ea typeface="Times New Roman"/>
                        <a:cs typeface="Times New Roman"/>
                      </a:endParaRPr>
                    </a:p>
                  </a:txBody>
                  <a:tcPr marL="68580" marR="68580" marT="0" marB="0" anchor="ctr"/>
                </a:tc>
              </a:tr>
              <a:tr h="776177">
                <a:tc vMerge="1">
                  <a:txBody>
                    <a:bodyPr/>
                    <a:lstStyle/>
                    <a:p>
                      <a:endParaRPr lang="en-US"/>
                    </a:p>
                  </a:txBody>
                  <a:tcPr/>
                </a:tc>
                <a:tc gridSpan="2">
                  <a:txBody>
                    <a:bodyPr/>
                    <a:lstStyle/>
                    <a:p>
                      <a:pPr marL="0" marR="0" algn="ctr">
                        <a:lnSpc>
                          <a:spcPct val="115000"/>
                        </a:lnSpc>
                        <a:spcBef>
                          <a:spcPts val="0"/>
                        </a:spcBef>
                        <a:spcAft>
                          <a:spcPts val="0"/>
                        </a:spcAft>
                      </a:pPr>
                      <a:r>
                        <a:rPr lang="en-IN" sz="2000" b="1">
                          <a:latin typeface="Arial"/>
                          <a:ea typeface="Times New Roman"/>
                          <a:cs typeface="Times New Roman"/>
                        </a:rPr>
                        <a:t>Schwabach’s</a:t>
                      </a:r>
                      <a:endParaRPr lang="en-US" sz="2000">
                        <a:latin typeface="Calibri"/>
                        <a:ea typeface="Times New Roman"/>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IN" sz="2000">
                          <a:latin typeface="Arial"/>
                          <a:ea typeface="Times New Roman"/>
                          <a:cs typeface="Times New Roman"/>
                        </a:rPr>
                        <a:t>patient’s BC &gt; examiner’s BC</a:t>
                      </a:r>
                      <a:endParaRPr lang="en-US" sz="20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IN" sz="2000" dirty="0">
                          <a:latin typeface="Arial"/>
                          <a:ea typeface="Times New Roman"/>
                          <a:cs typeface="Times New Roman"/>
                        </a:rPr>
                        <a:t>pt’s BC &lt; examiner’s BC</a:t>
                      </a:r>
                      <a:endParaRPr lang="en-US" sz="2000" dirty="0">
                        <a:latin typeface="Calibri"/>
                        <a:ea typeface="Times New Roman"/>
                        <a:cs typeface="Times New Roman"/>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fld id="{FA2A2B6B-E29F-4B89-A5CA-3DAF19D56BBF}" type="slidenum">
              <a:rPr lang="en-US" smtClean="0"/>
              <a:pPr/>
              <a:t>65</a:t>
            </a:fld>
            <a:endParaRPr lang="en-US"/>
          </a:p>
        </p:txBody>
      </p:sp>
    </p:spTree>
    <p:extLst>
      <p:ext uri="{BB962C8B-B14F-4D97-AF65-F5344CB8AC3E}">
        <p14:creationId xmlns:p14="http://schemas.microsoft.com/office/powerpoint/2010/main" val="3566697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6705600"/>
          </a:xfrm>
        </p:spPr>
        <p:txBody>
          <a:bodyPr>
            <a:normAutofit/>
          </a:bodyPr>
          <a:lstStyle/>
          <a:p>
            <a:r>
              <a:rPr lang="en-IN" b="1" dirty="0" smtClean="0"/>
              <a:t>Rinne’s test:</a:t>
            </a:r>
            <a:endParaRPr lang="en-US" dirty="0" smtClean="0"/>
          </a:p>
          <a:p>
            <a:pPr lvl="1"/>
            <a:r>
              <a:rPr lang="en-IN" dirty="0" smtClean="0"/>
              <a:t>Vibrate the tuning fork </a:t>
            </a:r>
            <a:r>
              <a:rPr lang="en-IN" dirty="0" smtClean="0">
                <a:sym typeface="Wingdings"/>
              </a:rPr>
              <a:t></a:t>
            </a:r>
            <a:r>
              <a:rPr lang="en-IN" dirty="0" smtClean="0"/>
              <a:t> place the base of vibrating tuning fork on patient’s mastoid process </a:t>
            </a:r>
            <a:r>
              <a:rPr lang="en-IN" dirty="0" smtClean="0">
                <a:sym typeface="Wingdings"/>
              </a:rPr>
              <a:t></a:t>
            </a:r>
            <a:r>
              <a:rPr lang="en-IN" dirty="0" smtClean="0"/>
              <a:t> when he stops hearing (through bone conduction), bring the prongs of still vibrating tuning fork near ear canal </a:t>
            </a:r>
            <a:r>
              <a:rPr lang="en-IN" dirty="0" smtClean="0">
                <a:sym typeface="Wingdings"/>
              </a:rPr>
              <a:t></a:t>
            </a:r>
            <a:r>
              <a:rPr lang="en-IN" dirty="0" smtClean="0"/>
              <a:t> In </a:t>
            </a:r>
            <a:r>
              <a:rPr lang="en-IN" b="1" dirty="0" smtClean="0"/>
              <a:t>normal</a:t>
            </a:r>
            <a:r>
              <a:rPr lang="en-IN" dirty="0" smtClean="0"/>
              <a:t> circumstances or in case of </a:t>
            </a:r>
            <a:r>
              <a:rPr lang="en-IN" b="1" dirty="0" smtClean="0"/>
              <a:t>sensory-neural deafness</a:t>
            </a:r>
            <a:r>
              <a:rPr lang="en-IN" dirty="0" smtClean="0"/>
              <a:t>, patient will still hear the vibration of tuning fork (through air conduction).</a:t>
            </a:r>
            <a:endParaRPr lang="en-US" dirty="0" smtClean="0"/>
          </a:p>
          <a:p>
            <a:pPr lvl="1"/>
            <a:r>
              <a:rPr lang="en-IN" dirty="0" smtClean="0"/>
              <a:t>Result of Rinne’s test: </a:t>
            </a:r>
            <a:r>
              <a:rPr lang="en-IN" b="1" dirty="0" smtClean="0"/>
              <a:t>Positive</a:t>
            </a:r>
            <a:r>
              <a:rPr lang="en-IN" dirty="0" smtClean="0"/>
              <a:t> (AC &gt; BC)</a:t>
            </a:r>
            <a:endParaRPr lang="en-US" dirty="0" smtClean="0"/>
          </a:p>
          <a:p>
            <a:pPr lvl="1"/>
            <a:endParaRPr lang="en-US" dirty="0"/>
          </a:p>
        </p:txBody>
      </p:sp>
      <p:sp>
        <p:nvSpPr>
          <p:cNvPr id="4" name="Slide Number Placeholder 3"/>
          <p:cNvSpPr>
            <a:spLocks noGrp="1"/>
          </p:cNvSpPr>
          <p:nvPr>
            <p:ph type="sldNum" sz="quarter" idx="12"/>
          </p:nvPr>
        </p:nvSpPr>
        <p:spPr>
          <a:xfrm>
            <a:off x="6477000" y="6508750"/>
            <a:ext cx="2133600" cy="365125"/>
          </a:xfrm>
        </p:spPr>
        <p:txBody>
          <a:bodyPr/>
          <a:lstStyle/>
          <a:p>
            <a:fld id="{FA2A2B6B-E29F-4B89-A5CA-3DAF19D56BBF}" type="slidenum">
              <a:rPr lang="en-US" smtClean="0"/>
              <a:pPr/>
              <a:t>66</a:t>
            </a:fld>
            <a:endParaRPr lang="en-US"/>
          </a:p>
        </p:txBody>
      </p:sp>
    </p:spTree>
    <p:extLst>
      <p:ext uri="{BB962C8B-B14F-4D97-AF65-F5344CB8AC3E}">
        <p14:creationId xmlns:p14="http://schemas.microsoft.com/office/powerpoint/2010/main" val="7213630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6629400"/>
          </a:xfrm>
        </p:spPr>
        <p:txBody>
          <a:bodyPr>
            <a:normAutofit/>
          </a:bodyPr>
          <a:lstStyle/>
          <a:p>
            <a:r>
              <a:rPr lang="en-IN" dirty="0" smtClean="0"/>
              <a:t>In above test, if patient cannot hear the vibrating tuning fork (through air conduction), perform the test again with keeping the prongs of vibrating tuning fork near ear first </a:t>
            </a:r>
            <a:r>
              <a:rPr lang="en-IN" dirty="0" smtClean="0">
                <a:sym typeface="Wingdings"/>
              </a:rPr>
              <a:t></a:t>
            </a:r>
            <a:r>
              <a:rPr lang="en-IN" dirty="0" smtClean="0"/>
              <a:t> when patient stops hearing (through air conduction), place the base of still vibrating tuning fork on the mastoid process </a:t>
            </a:r>
            <a:r>
              <a:rPr lang="en-IN" dirty="0" smtClean="0">
                <a:sym typeface="Wingdings"/>
              </a:rPr>
              <a:t></a:t>
            </a:r>
            <a:r>
              <a:rPr lang="en-IN" dirty="0" smtClean="0"/>
              <a:t> In case of </a:t>
            </a:r>
            <a:r>
              <a:rPr lang="en-IN" b="1" dirty="0" smtClean="0"/>
              <a:t>conductive deafness</a:t>
            </a:r>
            <a:r>
              <a:rPr lang="en-IN" dirty="0" smtClean="0"/>
              <a:t>, patient will still hear the sound of vibrating tuning fork (through bone conduction).</a:t>
            </a:r>
            <a:endParaRPr lang="en-US" dirty="0" smtClean="0"/>
          </a:p>
          <a:p>
            <a:r>
              <a:rPr lang="en-IN" dirty="0" smtClean="0"/>
              <a:t>Result of Rinne’s test: </a:t>
            </a:r>
            <a:r>
              <a:rPr lang="en-IN" b="1" dirty="0" smtClean="0"/>
              <a:t>Negative</a:t>
            </a:r>
            <a:r>
              <a:rPr lang="en-IN" dirty="0" smtClean="0"/>
              <a:t> (BC &gt; AC)</a:t>
            </a:r>
            <a:endParaRPr lang="en-US" dirty="0" smtClean="0"/>
          </a:p>
          <a:p>
            <a:endParaRPr lang="en-US" dirty="0"/>
          </a:p>
        </p:txBody>
      </p:sp>
      <p:sp>
        <p:nvSpPr>
          <p:cNvPr id="4" name="Slide Number Placeholder 3"/>
          <p:cNvSpPr>
            <a:spLocks noGrp="1"/>
          </p:cNvSpPr>
          <p:nvPr>
            <p:ph type="sldNum" sz="quarter" idx="12"/>
          </p:nvPr>
        </p:nvSpPr>
        <p:spPr/>
        <p:txBody>
          <a:bodyPr/>
          <a:lstStyle/>
          <a:p>
            <a:fld id="{FA2A2B6B-E29F-4B89-A5CA-3DAF19D56BBF}" type="slidenum">
              <a:rPr lang="en-US" smtClean="0"/>
              <a:pPr/>
              <a:t>67</a:t>
            </a:fld>
            <a:endParaRPr lang="en-US"/>
          </a:p>
        </p:txBody>
      </p:sp>
    </p:spTree>
    <p:extLst>
      <p:ext uri="{BB962C8B-B14F-4D97-AF65-F5344CB8AC3E}">
        <p14:creationId xmlns:p14="http://schemas.microsoft.com/office/powerpoint/2010/main" val="1133617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6705600"/>
          </a:xfrm>
        </p:spPr>
        <p:txBody>
          <a:bodyPr>
            <a:normAutofit/>
          </a:bodyPr>
          <a:lstStyle/>
          <a:p>
            <a:r>
              <a:rPr lang="en-IN" b="1" dirty="0" smtClean="0"/>
              <a:t>Weber’s test:</a:t>
            </a:r>
            <a:endParaRPr lang="en-US" dirty="0" smtClean="0"/>
          </a:p>
          <a:p>
            <a:pPr lvl="1"/>
            <a:r>
              <a:rPr lang="en-IN" dirty="0" smtClean="0"/>
              <a:t>Vibrate the tuning fork </a:t>
            </a:r>
            <a:r>
              <a:rPr lang="en-IN" dirty="0" smtClean="0">
                <a:sym typeface="Wingdings"/>
              </a:rPr>
              <a:t></a:t>
            </a:r>
            <a:r>
              <a:rPr lang="en-IN" dirty="0" smtClean="0"/>
              <a:t> place the base of vibrating tuning fork in the middle of the forehead </a:t>
            </a:r>
            <a:r>
              <a:rPr lang="en-IN" dirty="0" smtClean="0">
                <a:sym typeface="Wingdings"/>
              </a:rPr>
              <a:t></a:t>
            </a:r>
            <a:r>
              <a:rPr lang="en-IN" dirty="0" smtClean="0"/>
              <a:t> ask the patient if he hears more on right or left (ask for lateralization) </a:t>
            </a:r>
            <a:r>
              <a:rPr lang="en-IN" dirty="0" smtClean="0">
                <a:sym typeface="Wingdings"/>
              </a:rPr>
              <a:t></a:t>
            </a:r>
            <a:r>
              <a:rPr lang="en-IN" dirty="0" smtClean="0"/>
              <a:t> Normally, there should not be any lateralization. </a:t>
            </a:r>
          </a:p>
          <a:p>
            <a:pPr lvl="1"/>
            <a:r>
              <a:rPr lang="en-IN" dirty="0" smtClean="0"/>
              <a:t>If there is lateralization on any side, it’s abnormal.</a:t>
            </a:r>
            <a:endParaRPr lang="en-US" dirty="0" smtClean="0"/>
          </a:p>
          <a:p>
            <a:pPr lvl="1"/>
            <a:r>
              <a:rPr lang="en-IN" dirty="0" smtClean="0"/>
              <a:t>Result of Weber’s test: </a:t>
            </a:r>
            <a:r>
              <a:rPr lang="en-IN" b="1" dirty="0" smtClean="0"/>
              <a:t>Lateralization </a:t>
            </a:r>
            <a:r>
              <a:rPr lang="en-IN" dirty="0" smtClean="0"/>
              <a:t>on any side </a:t>
            </a:r>
            <a:r>
              <a:rPr lang="en-IN" dirty="0" smtClean="0">
                <a:sym typeface="Wingdings"/>
              </a:rPr>
              <a:t></a:t>
            </a:r>
            <a:r>
              <a:rPr lang="en-IN" b="1" dirty="0" smtClean="0"/>
              <a:t> Conductive deafness </a:t>
            </a:r>
            <a:r>
              <a:rPr lang="en-IN" dirty="0" smtClean="0"/>
              <a:t>on the same side or </a:t>
            </a:r>
            <a:r>
              <a:rPr lang="en-IN" b="1" dirty="0" smtClean="0"/>
              <a:t>sensory-neural deafness </a:t>
            </a:r>
            <a:r>
              <a:rPr lang="en-IN" dirty="0" smtClean="0"/>
              <a:t>on the opposite side</a:t>
            </a:r>
            <a:endParaRPr lang="en-US" dirty="0" smtClean="0"/>
          </a:p>
          <a:p>
            <a:endParaRPr lang="en-US" dirty="0"/>
          </a:p>
        </p:txBody>
      </p:sp>
      <p:sp>
        <p:nvSpPr>
          <p:cNvPr id="4" name="Slide Number Placeholder 3"/>
          <p:cNvSpPr>
            <a:spLocks noGrp="1"/>
          </p:cNvSpPr>
          <p:nvPr>
            <p:ph type="sldNum" sz="quarter" idx="12"/>
          </p:nvPr>
        </p:nvSpPr>
        <p:spPr/>
        <p:txBody>
          <a:bodyPr/>
          <a:lstStyle/>
          <a:p>
            <a:fld id="{FA2A2B6B-E29F-4B89-A5CA-3DAF19D56BBF}" type="slidenum">
              <a:rPr lang="en-US" smtClean="0"/>
              <a:pPr/>
              <a:t>68</a:t>
            </a:fld>
            <a:endParaRPr lang="en-US"/>
          </a:p>
        </p:txBody>
      </p:sp>
    </p:spTree>
    <p:extLst>
      <p:ext uri="{BB962C8B-B14F-4D97-AF65-F5344CB8AC3E}">
        <p14:creationId xmlns:p14="http://schemas.microsoft.com/office/powerpoint/2010/main" val="262115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9090"/>
            <a:ext cx="8077200" cy="5195910"/>
          </a:xfrm>
        </p:spPr>
        <p:txBody>
          <a:bodyPr>
            <a:normAutofit/>
          </a:bodyPr>
          <a:lstStyle/>
          <a:p>
            <a:r>
              <a:rPr lang="en-US" dirty="0" smtClean="0"/>
              <a:t>Upward movement of the basilar fiber rocks the reticular lamina </a:t>
            </a:r>
            <a:r>
              <a:rPr lang="en-US" b="1" dirty="0" smtClean="0"/>
              <a:t>upward and </a:t>
            </a:r>
            <a:r>
              <a:rPr lang="en-US" b="1" i="1" dirty="0" smtClean="0"/>
              <a:t>inward</a:t>
            </a:r>
            <a:r>
              <a:rPr lang="en-US" i="1" dirty="0" smtClean="0"/>
              <a:t>, while its </a:t>
            </a:r>
            <a:r>
              <a:rPr lang="en-US" dirty="0" smtClean="0"/>
              <a:t> downward movement rocks the reticular lamina </a:t>
            </a:r>
            <a:r>
              <a:rPr lang="en-US" b="1" dirty="0" smtClean="0"/>
              <a:t>downward and </a:t>
            </a:r>
            <a:r>
              <a:rPr lang="en-US" b="1" i="1" dirty="0" smtClean="0"/>
              <a:t>outward.</a:t>
            </a:r>
          </a:p>
          <a:p>
            <a:pPr>
              <a:buNone/>
            </a:pPr>
            <a:r>
              <a:rPr lang="en-US" b="1" i="1" dirty="0" smtClean="0"/>
              <a:t> </a:t>
            </a:r>
          </a:p>
          <a:p>
            <a:r>
              <a:rPr lang="en-US" i="1" dirty="0" smtClean="0"/>
              <a:t>The </a:t>
            </a:r>
            <a:r>
              <a:rPr lang="en-US" b="1" i="1" dirty="0" smtClean="0"/>
              <a:t>inward and outward motion </a:t>
            </a:r>
            <a:r>
              <a:rPr lang="en-US" i="1" dirty="0" smtClean="0"/>
              <a:t>causes the </a:t>
            </a:r>
            <a:r>
              <a:rPr lang="en-US" dirty="0" smtClean="0"/>
              <a:t>hairs on the hair cells to shear back and forth against the tectorial membrane. Thus, the hair cells are excited whenever the basilar membrane vibrates</a:t>
            </a:r>
          </a:p>
          <a:p>
            <a:endParaRPr lang="en-US" dirty="0"/>
          </a:p>
        </p:txBody>
      </p:sp>
    </p:spTree>
    <p:extLst>
      <p:ext uri="{BB962C8B-B14F-4D97-AF65-F5344CB8AC3E}">
        <p14:creationId xmlns:p14="http://schemas.microsoft.com/office/powerpoint/2010/main" val="4155503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t="7561" b="34979"/>
          <a:stretch>
            <a:fillRect/>
          </a:stretch>
        </p:blipFill>
        <p:spPr bwMode="auto">
          <a:xfrm>
            <a:off x="2428860" y="214290"/>
            <a:ext cx="3962400" cy="27146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2"/>
          <p:cNvPicPr>
            <a:picLocks noGrp="1" noChangeAspect="1" noChangeArrowheads="1"/>
          </p:cNvPicPr>
          <p:nvPr>
            <p:ph idx="1"/>
          </p:nvPr>
        </p:nvPicPr>
        <p:blipFill>
          <a:blip r:embed="rId3"/>
          <a:srcRect b="23038"/>
          <a:stretch>
            <a:fillRect/>
          </a:stretch>
        </p:blipFill>
        <p:spPr bwMode="auto">
          <a:xfrm>
            <a:off x="1714480" y="3071810"/>
            <a:ext cx="6429420" cy="3571900"/>
          </a:xfrm>
          <a:prstGeom prst="rect">
            <a:avLst/>
          </a:prstGeom>
          <a:noFill/>
          <a:ln w="9525">
            <a:noFill/>
            <a:miter lim="800000"/>
            <a:headEnd/>
            <a:tailEnd/>
          </a:ln>
          <a:effectLst/>
        </p:spPr>
      </p:pic>
    </p:spTree>
    <p:extLst>
      <p:ext uri="{BB962C8B-B14F-4D97-AF65-F5344CB8AC3E}">
        <p14:creationId xmlns:p14="http://schemas.microsoft.com/office/powerpoint/2010/main" val="2576865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IN" b="1" dirty="0" smtClean="0">
                <a:solidFill>
                  <a:srgbClr val="C00000"/>
                </a:solidFill>
              </a:rPr>
              <a:t>Electrophysiology of hearing</a:t>
            </a:r>
            <a:endParaRPr lang="en-US" dirty="0">
              <a:solidFill>
                <a:srgbClr val="C00000"/>
              </a:solidFill>
            </a:endParaRPr>
          </a:p>
        </p:txBody>
      </p:sp>
      <p:sp>
        <p:nvSpPr>
          <p:cNvPr id="3" name="Content Placeholder 2"/>
          <p:cNvSpPr>
            <a:spLocks noGrp="1"/>
          </p:cNvSpPr>
          <p:nvPr>
            <p:ph idx="1"/>
          </p:nvPr>
        </p:nvSpPr>
        <p:spPr>
          <a:xfrm>
            <a:off x="76200" y="762000"/>
            <a:ext cx="4800600" cy="5867400"/>
          </a:xfrm>
        </p:spPr>
        <p:txBody>
          <a:bodyPr>
            <a:normAutofit fontScale="92500"/>
          </a:bodyPr>
          <a:lstStyle/>
          <a:p>
            <a:r>
              <a:rPr lang="en-IN" sz="3000" b="1" dirty="0" smtClean="0">
                <a:solidFill>
                  <a:srgbClr val="00B050"/>
                </a:solidFill>
              </a:rPr>
              <a:t>Potentials recorded from the ear under resting condition:-</a:t>
            </a:r>
          </a:p>
          <a:p>
            <a:pPr marL="914400" lvl="1" indent="-514350">
              <a:buFont typeface="+mj-lt"/>
              <a:buAutoNum type="arabicPeriod"/>
            </a:pPr>
            <a:r>
              <a:rPr lang="en-IN" b="1" dirty="0" smtClean="0">
                <a:solidFill>
                  <a:srgbClr val="7030A0"/>
                </a:solidFill>
              </a:rPr>
              <a:t>Endocochlear/</a:t>
            </a:r>
            <a:r>
              <a:rPr lang="en-IN" b="1" dirty="0" err="1" smtClean="0">
                <a:solidFill>
                  <a:srgbClr val="7030A0"/>
                </a:solidFill>
              </a:rPr>
              <a:t>endolymphatic</a:t>
            </a:r>
            <a:r>
              <a:rPr lang="en-IN" b="1" dirty="0" smtClean="0">
                <a:solidFill>
                  <a:srgbClr val="7030A0"/>
                </a:solidFill>
              </a:rPr>
              <a:t> Potential:-</a:t>
            </a:r>
            <a:endParaRPr lang="en-US" dirty="0" smtClean="0">
              <a:solidFill>
                <a:srgbClr val="7030A0"/>
              </a:solidFill>
            </a:endParaRPr>
          </a:p>
          <a:p>
            <a:pPr lvl="2"/>
            <a:r>
              <a:rPr lang="en-IN" dirty="0" smtClean="0"/>
              <a:t>It is an electrical potential of about </a:t>
            </a:r>
            <a:r>
              <a:rPr lang="en-IN" b="1" dirty="0" smtClean="0"/>
              <a:t>+80 mv </a:t>
            </a:r>
            <a:r>
              <a:rPr lang="en-IN" dirty="0" smtClean="0"/>
              <a:t>which exists all the time between </a:t>
            </a:r>
            <a:r>
              <a:rPr lang="en-IN" b="1" dirty="0" smtClean="0"/>
              <a:t>endolymph &amp; perilymph</a:t>
            </a:r>
            <a:r>
              <a:rPr lang="en-IN" dirty="0" smtClean="0"/>
              <a:t>, with positivity inside the scala media &amp; negativity outside.</a:t>
            </a:r>
            <a:endParaRPr lang="en-US" dirty="0" smtClean="0"/>
          </a:p>
          <a:p>
            <a:pPr lvl="2"/>
            <a:r>
              <a:rPr lang="en-IN" dirty="0" smtClean="0"/>
              <a:t>It is generated by continual secretion of </a:t>
            </a:r>
            <a:r>
              <a:rPr lang="en-IN" b="1" dirty="0" smtClean="0"/>
              <a:t>K</a:t>
            </a:r>
            <a:r>
              <a:rPr lang="en-IN" b="1" baseline="30000" dirty="0" smtClean="0"/>
              <a:t>+</a:t>
            </a:r>
            <a:r>
              <a:rPr lang="en-IN" b="1" dirty="0" smtClean="0"/>
              <a:t> ions</a:t>
            </a:r>
            <a:r>
              <a:rPr lang="en-IN" dirty="0" smtClean="0"/>
              <a:t> into the scala media by the </a:t>
            </a:r>
            <a:r>
              <a:rPr lang="en-IN" b="1" dirty="0" smtClean="0"/>
              <a:t>stria vascularis</a:t>
            </a:r>
            <a:r>
              <a:rPr lang="en-IN" dirty="0" smtClean="0"/>
              <a:t>.</a:t>
            </a:r>
            <a:endParaRPr lang="en-US" dirty="0" smtClean="0"/>
          </a:p>
          <a:p>
            <a:endParaRPr lang="en-US" dirty="0"/>
          </a:p>
        </p:txBody>
      </p:sp>
      <p:sp>
        <p:nvSpPr>
          <p:cNvPr id="4" name="Slide Number Placeholder 3"/>
          <p:cNvSpPr>
            <a:spLocks noGrp="1"/>
          </p:cNvSpPr>
          <p:nvPr>
            <p:ph type="sldNum" sz="quarter" idx="12"/>
          </p:nvPr>
        </p:nvSpPr>
        <p:spPr/>
        <p:txBody>
          <a:bodyPr/>
          <a:lstStyle/>
          <a:p>
            <a:fld id="{FA2A2B6B-E29F-4B89-A5CA-3DAF19D56BBF}" type="slidenum">
              <a:rPr lang="en-US" smtClean="0"/>
              <a:pPr/>
              <a:t>9</a:t>
            </a:fld>
            <a:endParaRPr lang="en-US"/>
          </a:p>
        </p:txBody>
      </p:sp>
      <p:pic>
        <p:nvPicPr>
          <p:cNvPr id="5" name="Content Placeholder 3" descr="mhtml:mk:@MSITStore:G:\PHYSIOLOGY\Ganong%20-%20McGraw-Hill_-_Review.of.Medical.Physiology,Twenty-Second.Edition.CHM::/Physiology/S%20III.%20Functions%20of%20the%20Nervous%20System/Ch.9.%20Hearing%20&amp;%20Equilibrium/c9s31.mht!http://www.accessmedicine.com/loadBinary.aspx?name=gano22&amp;filename=%09gano22_c009f007.gif"/>
          <p:cNvPicPr>
            <a:picLocks/>
          </p:cNvPicPr>
          <p:nvPr/>
        </p:nvPicPr>
        <p:blipFill>
          <a:blip r:embed="rId2" r:link="rId3"/>
          <a:srcRect t="2439" b="9756"/>
          <a:stretch>
            <a:fillRect/>
          </a:stretch>
        </p:blipFill>
        <p:spPr bwMode="auto">
          <a:xfrm>
            <a:off x="4724400" y="1371600"/>
            <a:ext cx="4267200" cy="4038600"/>
          </a:xfrm>
          <a:prstGeom prst="rect">
            <a:avLst/>
          </a:prstGeom>
          <a:noFill/>
          <a:ln w="9525">
            <a:noFill/>
            <a:miter lim="800000"/>
            <a:headEnd/>
            <a:tailEnd/>
          </a:ln>
        </p:spPr>
      </p:pic>
    </p:spTree>
    <p:extLst>
      <p:ext uri="{BB962C8B-B14F-4D97-AF65-F5344CB8AC3E}">
        <p14:creationId xmlns:p14="http://schemas.microsoft.com/office/powerpoint/2010/main" val="3481685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2351</Words>
  <Application>Microsoft Office PowerPoint</Application>
  <PresentationFormat>On-screen Show (4:3)</PresentationFormat>
  <Paragraphs>288</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Auditory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Electrophysiology of hearing</vt:lpstr>
      <vt:lpstr>PowerPoint Presentation</vt:lpstr>
      <vt:lpstr>Resting potential of hair cells</vt:lpstr>
      <vt:lpstr>PowerPoint Presentation</vt:lpstr>
      <vt:lpstr>Tip links</vt:lpstr>
      <vt:lpstr>Depolarization/activation</vt:lpstr>
      <vt:lpstr>PowerPoint Presentation</vt:lpstr>
      <vt:lpstr>PowerPoint Presentation</vt:lpstr>
      <vt:lpstr>PowerPoint Presentation</vt:lpstr>
      <vt:lpstr>PowerPoint Presentation</vt:lpstr>
      <vt:lpstr>PowerPoint Presentation</vt:lpstr>
      <vt:lpstr>AUDITORY PATHWAYS</vt:lpstr>
      <vt:lpstr>PowerPoint Presentation</vt:lpstr>
      <vt:lpstr>AUDITORY PATHWAYS</vt:lpstr>
      <vt:lpstr>PowerPoint Presentation</vt:lpstr>
      <vt:lpstr>AUDITORY PATHWAYS</vt:lpstr>
      <vt:lpstr>AUDITORY PATHWAYS</vt:lpstr>
      <vt:lpstr>PowerPoint Presentation</vt:lpstr>
      <vt:lpstr>PowerPoint Presentation</vt:lpstr>
      <vt:lpstr>PowerPoint Presentation</vt:lpstr>
      <vt:lpstr>PowerPoint Presentation</vt:lpstr>
      <vt:lpstr>PowerPoint Presentation</vt:lpstr>
      <vt:lpstr> Frequency discrimination of sound</vt:lpstr>
      <vt:lpstr>PowerPoint Presentation</vt:lpstr>
      <vt:lpstr>Determination of Sound Frequency—The “Place” Principle</vt:lpstr>
      <vt:lpstr>PowerPoint Presentation</vt:lpstr>
      <vt:lpstr>Determination of Loudness</vt:lpstr>
      <vt:lpstr>PowerPoint Presentation</vt:lpstr>
      <vt:lpstr>Terms to remember</vt:lpstr>
      <vt:lpstr>AUDITORY DEFECTS</vt:lpstr>
      <vt:lpstr>CONDUCTION DEAFNESS</vt:lpstr>
      <vt:lpstr>PowerPoint Presentation</vt:lpstr>
      <vt:lpstr>NERVE DEAFNESS</vt:lpstr>
      <vt:lpstr>PowerPoint Presentation</vt:lpstr>
      <vt:lpstr>NERVE DEAFNESS</vt:lpstr>
      <vt:lpstr>TESTS FOR HEARING</vt:lpstr>
      <vt:lpstr>BEDSIDE  TESTS</vt:lpstr>
      <vt:lpstr>ROUTINE TESTS FOR HEARING</vt:lpstr>
      <vt:lpstr>RINNE `S TEST</vt:lpstr>
      <vt:lpstr>PowerPoint Presentation</vt:lpstr>
      <vt:lpstr>PowerPoint Presentation</vt:lpstr>
      <vt:lpstr>RINNE `S TEST</vt:lpstr>
      <vt:lpstr>WEBER`S TEST</vt:lpstr>
      <vt:lpstr>UNILATERAL CONDUCTION DEAFNESS</vt:lpstr>
      <vt:lpstr>UNILATERAL NERVE DEAFNESS </vt:lpstr>
      <vt:lpstr>AUDIOMETRY</vt:lpstr>
      <vt:lpstr>PURE TONE AUDIOMETRY (PTA)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Deafness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Auditory Pathways</dc:title>
  <dc:creator>DELL</dc:creator>
  <cp:lastModifiedBy>DELL</cp:lastModifiedBy>
  <cp:revision>76</cp:revision>
  <dcterms:created xsi:type="dcterms:W3CDTF">2018-01-05T10:20:34Z</dcterms:created>
  <dcterms:modified xsi:type="dcterms:W3CDTF">2018-04-30T06:45:38Z</dcterms:modified>
</cp:coreProperties>
</file>