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391" r:id="rId15"/>
    <p:sldId id="271" r:id="rId16"/>
    <p:sldId id="272" r:id="rId17"/>
    <p:sldId id="273" r:id="rId18"/>
    <p:sldId id="372" r:id="rId19"/>
    <p:sldId id="461" r:id="rId20"/>
    <p:sldId id="374" r:id="rId21"/>
    <p:sldId id="375" r:id="rId22"/>
    <p:sldId id="462" r:id="rId23"/>
    <p:sldId id="426" r:id="rId24"/>
    <p:sldId id="454" r:id="rId25"/>
    <p:sldId id="392" r:id="rId26"/>
    <p:sldId id="479" r:id="rId27"/>
    <p:sldId id="476" r:id="rId28"/>
    <p:sldId id="466" r:id="rId29"/>
    <p:sldId id="467" r:id="rId30"/>
    <p:sldId id="277" r:id="rId31"/>
    <p:sldId id="491" r:id="rId32"/>
    <p:sldId id="278" r:id="rId33"/>
    <p:sldId id="279" r:id="rId34"/>
    <p:sldId id="281" r:id="rId35"/>
    <p:sldId id="282" r:id="rId36"/>
    <p:sldId id="284" r:id="rId37"/>
    <p:sldId id="458" r:id="rId38"/>
    <p:sldId id="470" r:id="rId39"/>
    <p:sldId id="459" r:id="rId40"/>
    <p:sldId id="480" r:id="rId41"/>
    <p:sldId id="481" r:id="rId42"/>
    <p:sldId id="482" r:id="rId43"/>
    <p:sldId id="483" r:id="rId44"/>
    <p:sldId id="484" r:id="rId45"/>
    <p:sldId id="490" r:id="rId46"/>
    <p:sldId id="489" r:id="rId47"/>
    <p:sldId id="468" r:id="rId48"/>
    <p:sldId id="474" r:id="rId49"/>
    <p:sldId id="492" r:id="rId50"/>
    <p:sldId id="493" r:id="rId51"/>
    <p:sldId id="494" r:id="rId52"/>
    <p:sldId id="495" r:id="rId53"/>
    <p:sldId id="496" r:id="rId54"/>
    <p:sldId id="497" r:id="rId55"/>
    <p:sldId id="498" r:id="rId56"/>
    <p:sldId id="499" r:id="rId57"/>
    <p:sldId id="500" r:id="rId58"/>
    <p:sldId id="501" r:id="rId59"/>
    <p:sldId id="502" r:id="rId60"/>
    <p:sldId id="503" r:id="rId61"/>
    <p:sldId id="504" r:id="rId62"/>
    <p:sldId id="505" r:id="rId63"/>
    <p:sldId id="506" r:id="rId64"/>
    <p:sldId id="507" r:id="rId65"/>
    <p:sldId id="508" r:id="rId66"/>
    <p:sldId id="509" r:id="rId67"/>
    <p:sldId id="510" r:id="rId68"/>
    <p:sldId id="511" r:id="rId69"/>
    <p:sldId id="512" r:id="rId70"/>
    <p:sldId id="513" r:id="rId71"/>
    <p:sldId id="514" r:id="rId72"/>
    <p:sldId id="515" r:id="rId73"/>
    <p:sldId id="516" r:id="rId74"/>
    <p:sldId id="517" r:id="rId75"/>
    <p:sldId id="518" r:id="rId76"/>
    <p:sldId id="519" r:id="rId77"/>
    <p:sldId id="520" r:id="rId78"/>
    <p:sldId id="521" r:id="rId79"/>
    <p:sldId id="522" r:id="rId80"/>
    <p:sldId id="523" r:id="rId81"/>
    <p:sldId id="530" r:id="rId82"/>
    <p:sldId id="524" r:id="rId83"/>
    <p:sldId id="525" r:id="rId84"/>
    <p:sldId id="526" r:id="rId85"/>
    <p:sldId id="527" r:id="rId86"/>
    <p:sldId id="528" r:id="rId87"/>
    <p:sldId id="529" r:id="rId88"/>
    <p:sldId id="385" r:id="rId89"/>
    <p:sldId id="386" r:id="rId90"/>
    <p:sldId id="387" r:id="rId91"/>
    <p:sldId id="381" r:id="rId92"/>
    <p:sldId id="388" r:id="rId93"/>
    <p:sldId id="389" r:id="rId94"/>
    <p:sldId id="328"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48" y="27966"/>
    </p:cViewPr>
  </p:outlineViewPr>
  <p:notesTextViewPr>
    <p:cViewPr>
      <p:scale>
        <a:sx n="1" d="1"/>
        <a:sy n="1" d="1"/>
      </p:scale>
      <p:origin x="0" y="0"/>
    </p:cViewPr>
  </p:notesTextViewPr>
  <p:sorterViewPr>
    <p:cViewPr>
      <p:scale>
        <a:sx n="100" d="100"/>
        <a:sy n="100" d="100"/>
      </p:scale>
      <p:origin x="0" y="90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144C3-A3EB-49C3-ADD3-9C439F025DC4}" type="doc">
      <dgm:prSet loTypeId="urn:microsoft.com/office/officeart/2005/8/layout/hProcess9" loCatId="process" qsTypeId="urn:microsoft.com/office/officeart/2005/8/quickstyle/simple1" qsCatId="simple" csTypeId="urn:microsoft.com/office/officeart/2005/8/colors/accent2_2" csCatId="accent2" phldr="1"/>
      <dgm:spPr/>
    </dgm:pt>
    <dgm:pt modelId="{279F14DB-CFB4-434D-89A2-A77E156626E2}">
      <dgm:prSet phldrT="[Text]"/>
      <dgm:spPr/>
      <dgm:t>
        <a:bodyPr/>
        <a:lstStyle/>
        <a:p>
          <a:r>
            <a:rPr lang="en-US" dirty="0" smtClean="0"/>
            <a:t>SOUNDENERGY</a:t>
          </a:r>
          <a:endParaRPr lang="en-US" dirty="0"/>
        </a:p>
      </dgm:t>
    </dgm:pt>
    <dgm:pt modelId="{1DEB5354-5934-44AC-99B5-1CF919CA57EC}" type="parTrans" cxnId="{23F0F880-79F0-4E4A-A13A-1C6D67B3A159}">
      <dgm:prSet/>
      <dgm:spPr/>
      <dgm:t>
        <a:bodyPr/>
        <a:lstStyle/>
        <a:p>
          <a:endParaRPr lang="en-US"/>
        </a:p>
      </dgm:t>
    </dgm:pt>
    <dgm:pt modelId="{8D46406C-11B8-4F05-8BA4-DFDB13105902}" type="sibTrans" cxnId="{23F0F880-79F0-4E4A-A13A-1C6D67B3A159}">
      <dgm:prSet/>
      <dgm:spPr/>
      <dgm:t>
        <a:bodyPr/>
        <a:lstStyle/>
        <a:p>
          <a:endParaRPr lang="en-US"/>
        </a:p>
      </dgm:t>
    </dgm:pt>
    <dgm:pt modelId="{4C0A0517-3ABA-4D26-B63C-23421B76DF17}">
      <dgm:prSet phldrT="[Text]"/>
      <dgm:spPr/>
      <dgm:t>
        <a:bodyPr/>
        <a:lstStyle/>
        <a:p>
          <a:r>
            <a:rPr lang="en-US" dirty="0" smtClean="0"/>
            <a:t>MECHANICAL ENERGY</a:t>
          </a:r>
          <a:endParaRPr lang="en-US" dirty="0"/>
        </a:p>
      </dgm:t>
    </dgm:pt>
    <dgm:pt modelId="{AF460B1C-7900-4FD3-BF7B-DCE8D2ACD391}" type="parTrans" cxnId="{DD6CA756-744E-4123-B53B-7EED7BFEC9E0}">
      <dgm:prSet/>
      <dgm:spPr/>
      <dgm:t>
        <a:bodyPr/>
        <a:lstStyle/>
        <a:p>
          <a:endParaRPr lang="en-US"/>
        </a:p>
      </dgm:t>
    </dgm:pt>
    <dgm:pt modelId="{E67161ED-4EAB-4407-A6C1-49807899B872}" type="sibTrans" cxnId="{DD6CA756-744E-4123-B53B-7EED7BFEC9E0}">
      <dgm:prSet/>
      <dgm:spPr/>
      <dgm:t>
        <a:bodyPr/>
        <a:lstStyle/>
        <a:p>
          <a:endParaRPr lang="en-US"/>
        </a:p>
      </dgm:t>
    </dgm:pt>
    <dgm:pt modelId="{199F7CAB-1B8A-409F-9838-661D4662EF6D}">
      <dgm:prSet phldrT="[Text]"/>
      <dgm:spPr/>
      <dgm:t>
        <a:bodyPr/>
        <a:lstStyle/>
        <a:p>
          <a:r>
            <a:rPr lang="en-US" dirty="0" smtClean="0"/>
            <a:t>ELECTRICAL ENERGY</a:t>
          </a:r>
          <a:endParaRPr lang="en-US" dirty="0"/>
        </a:p>
      </dgm:t>
    </dgm:pt>
    <dgm:pt modelId="{7FB5837F-D07D-484D-82B5-0120191B9721}" type="parTrans" cxnId="{EBEB68F9-5976-4F1F-9B5E-BE66390AD390}">
      <dgm:prSet/>
      <dgm:spPr/>
      <dgm:t>
        <a:bodyPr/>
        <a:lstStyle/>
        <a:p>
          <a:endParaRPr lang="en-US"/>
        </a:p>
      </dgm:t>
    </dgm:pt>
    <dgm:pt modelId="{EFC874D6-E762-4C21-8AD9-355F8CBA9D5A}" type="sibTrans" cxnId="{EBEB68F9-5976-4F1F-9B5E-BE66390AD390}">
      <dgm:prSet/>
      <dgm:spPr/>
      <dgm:t>
        <a:bodyPr/>
        <a:lstStyle/>
        <a:p>
          <a:endParaRPr lang="en-US"/>
        </a:p>
      </dgm:t>
    </dgm:pt>
    <dgm:pt modelId="{AF298FD4-62FC-44FA-B7CB-D282D9F5A8FA}" type="pres">
      <dgm:prSet presAssocID="{3C2144C3-A3EB-49C3-ADD3-9C439F025DC4}" presName="CompostProcess" presStyleCnt="0">
        <dgm:presLayoutVars>
          <dgm:dir/>
          <dgm:resizeHandles val="exact"/>
        </dgm:presLayoutVars>
      </dgm:prSet>
      <dgm:spPr/>
    </dgm:pt>
    <dgm:pt modelId="{4CE831AB-85AF-436E-8CB7-2CC99451BBAE}" type="pres">
      <dgm:prSet presAssocID="{3C2144C3-A3EB-49C3-ADD3-9C439F025DC4}" presName="arrow" presStyleLbl="bgShp" presStyleIdx="0" presStyleCnt="1"/>
      <dgm:spPr/>
    </dgm:pt>
    <dgm:pt modelId="{4B4426C2-C806-40DE-95D1-4B63D0972B77}" type="pres">
      <dgm:prSet presAssocID="{3C2144C3-A3EB-49C3-ADD3-9C439F025DC4}" presName="linearProcess" presStyleCnt="0"/>
      <dgm:spPr/>
    </dgm:pt>
    <dgm:pt modelId="{224AFC40-4A6A-4B4D-A4F2-3E1C9542E02E}" type="pres">
      <dgm:prSet presAssocID="{279F14DB-CFB4-434D-89A2-A77E156626E2}" presName="textNode" presStyleLbl="node1" presStyleIdx="0" presStyleCnt="3">
        <dgm:presLayoutVars>
          <dgm:bulletEnabled val="1"/>
        </dgm:presLayoutVars>
      </dgm:prSet>
      <dgm:spPr/>
      <dgm:t>
        <a:bodyPr/>
        <a:lstStyle/>
        <a:p>
          <a:endParaRPr lang="en-US"/>
        </a:p>
      </dgm:t>
    </dgm:pt>
    <dgm:pt modelId="{5C2491B5-8E89-4689-8EE9-5721F92A9FD7}" type="pres">
      <dgm:prSet presAssocID="{8D46406C-11B8-4F05-8BA4-DFDB13105902}" presName="sibTrans" presStyleCnt="0"/>
      <dgm:spPr/>
    </dgm:pt>
    <dgm:pt modelId="{67C6D6D8-CD7E-43EF-AA94-1A9D09D7C010}" type="pres">
      <dgm:prSet presAssocID="{4C0A0517-3ABA-4D26-B63C-23421B76DF17}" presName="textNode" presStyleLbl="node1" presStyleIdx="1" presStyleCnt="3">
        <dgm:presLayoutVars>
          <dgm:bulletEnabled val="1"/>
        </dgm:presLayoutVars>
      </dgm:prSet>
      <dgm:spPr/>
      <dgm:t>
        <a:bodyPr/>
        <a:lstStyle/>
        <a:p>
          <a:endParaRPr lang="en-US"/>
        </a:p>
      </dgm:t>
    </dgm:pt>
    <dgm:pt modelId="{76634DBF-EC74-46DC-A73D-A642847B2504}" type="pres">
      <dgm:prSet presAssocID="{E67161ED-4EAB-4407-A6C1-49807899B872}" presName="sibTrans" presStyleCnt="0"/>
      <dgm:spPr/>
    </dgm:pt>
    <dgm:pt modelId="{4B505F5E-D0DA-457C-8819-4C667A354EDC}" type="pres">
      <dgm:prSet presAssocID="{199F7CAB-1B8A-409F-9838-661D4662EF6D}" presName="textNode" presStyleLbl="node1" presStyleIdx="2" presStyleCnt="3">
        <dgm:presLayoutVars>
          <dgm:bulletEnabled val="1"/>
        </dgm:presLayoutVars>
      </dgm:prSet>
      <dgm:spPr/>
      <dgm:t>
        <a:bodyPr/>
        <a:lstStyle/>
        <a:p>
          <a:endParaRPr lang="en-US"/>
        </a:p>
      </dgm:t>
    </dgm:pt>
  </dgm:ptLst>
  <dgm:cxnLst>
    <dgm:cxn modelId="{35117B05-4710-4BF4-8501-18FFB5AC188A}" type="presOf" srcId="{4C0A0517-3ABA-4D26-B63C-23421B76DF17}" destId="{67C6D6D8-CD7E-43EF-AA94-1A9D09D7C010}" srcOrd="0" destOrd="0" presId="urn:microsoft.com/office/officeart/2005/8/layout/hProcess9"/>
    <dgm:cxn modelId="{EBEB68F9-5976-4F1F-9B5E-BE66390AD390}" srcId="{3C2144C3-A3EB-49C3-ADD3-9C439F025DC4}" destId="{199F7CAB-1B8A-409F-9838-661D4662EF6D}" srcOrd="2" destOrd="0" parTransId="{7FB5837F-D07D-484D-82B5-0120191B9721}" sibTransId="{EFC874D6-E762-4C21-8AD9-355F8CBA9D5A}"/>
    <dgm:cxn modelId="{6EEE17B6-CA5E-454D-A9A0-74A42E34EEC5}" type="presOf" srcId="{3C2144C3-A3EB-49C3-ADD3-9C439F025DC4}" destId="{AF298FD4-62FC-44FA-B7CB-D282D9F5A8FA}" srcOrd="0" destOrd="0" presId="urn:microsoft.com/office/officeart/2005/8/layout/hProcess9"/>
    <dgm:cxn modelId="{0D9F1D47-7AA9-49A1-9DCC-B9C52AAA9D1A}" type="presOf" srcId="{199F7CAB-1B8A-409F-9838-661D4662EF6D}" destId="{4B505F5E-D0DA-457C-8819-4C667A354EDC}" srcOrd="0" destOrd="0" presId="urn:microsoft.com/office/officeart/2005/8/layout/hProcess9"/>
    <dgm:cxn modelId="{DD6CA756-744E-4123-B53B-7EED7BFEC9E0}" srcId="{3C2144C3-A3EB-49C3-ADD3-9C439F025DC4}" destId="{4C0A0517-3ABA-4D26-B63C-23421B76DF17}" srcOrd="1" destOrd="0" parTransId="{AF460B1C-7900-4FD3-BF7B-DCE8D2ACD391}" sibTransId="{E67161ED-4EAB-4407-A6C1-49807899B872}"/>
    <dgm:cxn modelId="{31C67B0C-36B4-4211-8EE2-A2BB968B21F8}" type="presOf" srcId="{279F14DB-CFB4-434D-89A2-A77E156626E2}" destId="{224AFC40-4A6A-4B4D-A4F2-3E1C9542E02E}" srcOrd="0" destOrd="0" presId="urn:microsoft.com/office/officeart/2005/8/layout/hProcess9"/>
    <dgm:cxn modelId="{23F0F880-79F0-4E4A-A13A-1C6D67B3A159}" srcId="{3C2144C3-A3EB-49C3-ADD3-9C439F025DC4}" destId="{279F14DB-CFB4-434D-89A2-A77E156626E2}" srcOrd="0" destOrd="0" parTransId="{1DEB5354-5934-44AC-99B5-1CF919CA57EC}" sibTransId="{8D46406C-11B8-4F05-8BA4-DFDB13105902}"/>
    <dgm:cxn modelId="{A7A0E72B-B1B7-44E9-B8FC-BBFFA2F90786}" type="presParOf" srcId="{AF298FD4-62FC-44FA-B7CB-D282D9F5A8FA}" destId="{4CE831AB-85AF-436E-8CB7-2CC99451BBAE}" srcOrd="0" destOrd="0" presId="urn:microsoft.com/office/officeart/2005/8/layout/hProcess9"/>
    <dgm:cxn modelId="{A67F4D4C-C3EB-4178-88A3-17BE0CC0E768}" type="presParOf" srcId="{AF298FD4-62FC-44FA-B7CB-D282D9F5A8FA}" destId="{4B4426C2-C806-40DE-95D1-4B63D0972B77}" srcOrd="1" destOrd="0" presId="urn:microsoft.com/office/officeart/2005/8/layout/hProcess9"/>
    <dgm:cxn modelId="{E53D988A-72EB-448E-8E32-76751F6D5C18}" type="presParOf" srcId="{4B4426C2-C806-40DE-95D1-4B63D0972B77}" destId="{224AFC40-4A6A-4B4D-A4F2-3E1C9542E02E}" srcOrd="0" destOrd="0" presId="urn:microsoft.com/office/officeart/2005/8/layout/hProcess9"/>
    <dgm:cxn modelId="{CAE0D2C8-FB73-49E3-9898-CF40A02C6FF3}" type="presParOf" srcId="{4B4426C2-C806-40DE-95D1-4B63D0972B77}" destId="{5C2491B5-8E89-4689-8EE9-5721F92A9FD7}" srcOrd="1" destOrd="0" presId="urn:microsoft.com/office/officeart/2005/8/layout/hProcess9"/>
    <dgm:cxn modelId="{74358CFF-852B-41A0-9F94-AFE0AA18E9C2}" type="presParOf" srcId="{4B4426C2-C806-40DE-95D1-4B63D0972B77}" destId="{67C6D6D8-CD7E-43EF-AA94-1A9D09D7C010}" srcOrd="2" destOrd="0" presId="urn:microsoft.com/office/officeart/2005/8/layout/hProcess9"/>
    <dgm:cxn modelId="{28780CBE-9BD8-43FE-8D63-DCF3BC5A6A8B}" type="presParOf" srcId="{4B4426C2-C806-40DE-95D1-4B63D0972B77}" destId="{76634DBF-EC74-46DC-A73D-A642847B2504}" srcOrd="3" destOrd="0" presId="urn:microsoft.com/office/officeart/2005/8/layout/hProcess9"/>
    <dgm:cxn modelId="{D180E8BA-FDFE-4F7E-8B72-F7A0B9562EE8}" type="presParOf" srcId="{4B4426C2-C806-40DE-95D1-4B63D0972B77}" destId="{4B505F5E-D0DA-457C-8819-4C667A354ED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1FD94-ACCF-42BA-B551-CE96BD70DEB4}"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8ED28A04-997C-49FD-9370-5EB5324610A9}">
      <dgm:prSet phldrT="[Text]"/>
      <dgm:spPr/>
      <dgm:t>
        <a:bodyPr/>
        <a:lstStyle/>
        <a:p>
          <a:r>
            <a:rPr lang="en-US" dirty="0" smtClean="0"/>
            <a:t>IMPEDENCE  MATCHING</a:t>
          </a:r>
          <a:endParaRPr lang="en-US" dirty="0"/>
        </a:p>
      </dgm:t>
    </dgm:pt>
    <dgm:pt modelId="{E207EE43-DDB7-4E0C-8530-BC983E29BFF8}" type="parTrans" cxnId="{BDC8BF4E-C1EE-4A15-A980-81672FCC67C5}">
      <dgm:prSet/>
      <dgm:spPr/>
      <dgm:t>
        <a:bodyPr/>
        <a:lstStyle/>
        <a:p>
          <a:endParaRPr lang="en-US"/>
        </a:p>
      </dgm:t>
    </dgm:pt>
    <dgm:pt modelId="{355EDDD5-A852-4ADB-B9BA-276C20B0F4DB}" type="sibTrans" cxnId="{BDC8BF4E-C1EE-4A15-A980-81672FCC67C5}">
      <dgm:prSet/>
      <dgm:spPr/>
      <dgm:t>
        <a:bodyPr/>
        <a:lstStyle/>
        <a:p>
          <a:endParaRPr lang="en-US"/>
        </a:p>
      </dgm:t>
    </dgm:pt>
    <dgm:pt modelId="{29E2B522-C8FA-449B-B5BF-3EB9E983E2B0}">
      <dgm:prSet phldrT="[Text]"/>
      <dgm:spPr/>
      <dgm:t>
        <a:bodyPr/>
        <a:lstStyle/>
        <a:p>
          <a:r>
            <a:rPr lang="en-US" dirty="0" smtClean="0"/>
            <a:t>ATTENUATION </a:t>
          </a:r>
          <a:endParaRPr lang="en-US" dirty="0"/>
        </a:p>
      </dgm:t>
    </dgm:pt>
    <dgm:pt modelId="{0CB2344C-74A1-45A7-BCD8-D39ECFA6089F}" type="parTrans" cxnId="{BED48046-EB43-495F-89A2-EA3A323D878F}">
      <dgm:prSet/>
      <dgm:spPr/>
      <dgm:t>
        <a:bodyPr/>
        <a:lstStyle/>
        <a:p>
          <a:endParaRPr lang="en-US"/>
        </a:p>
      </dgm:t>
    </dgm:pt>
    <dgm:pt modelId="{92178246-BF8D-4FF2-BBDA-3B731351DEFD}" type="sibTrans" cxnId="{BED48046-EB43-495F-89A2-EA3A323D878F}">
      <dgm:prSet/>
      <dgm:spPr/>
      <dgm:t>
        <a:bodyPr/>
        <a:lstStyle/>
        <a:p>
          <a:endParaRPr lang="en-US"/>
        </a:p>
      </dgm:t>
    </dgm:pt>
    <dgm:pt modelId="{A5F99F7C-11F2-4E3C-8BC9-CC8D43DECADB}" type="pres">
      <dgm:prSet presAssocID="{E831FD94-ACCF-42BA-B551-CE96BD70DEB4}" presName="linear" presStyleCnt="0">
        <dgm:presLayoutVars>
          <dgm:dir/>
          <dgm:animLvl val="lvl"/>
          <dgm:resizeHandles val="exact"/>
        </dgm:presLayoutVars>
      </dgm:prSet>
      <dgm:spPr/>
      <dgm:t>
        <a:bodyPr/>
        <a:lstStyle/>
        <a:p>
          <a:endParaRPr lang="en-US"/>
        </a:p>
      </dgm:t>
    </dgm:pt>
    <dgm:pt modelId="{D9676F9A-A22E-4104-BE73-F4B229883D20}" type="pres">
      <dgm:prSet presAssocID="{8ED28A04-997C-49FD-9370-5EB5324610A9}" presName="parentLin" presStyleCnt="0"/>
      <dgm:spPr/>
    </dgm:pt>
    <dgm:pt modelId="{FF0D1067-420F-4765-A74B-978D6883E4E4}" type="pres">
      <dgm:prSet presAssocID="{8ED28A04-997C-49FD-9370-5EB5324610A9}" presName="parentLeftMargin" presStyleLbl="node1" presStyleIdx="0" presStyleCnt="2"/>
      <dgm:spPr/>
      <dgm:t>
        <a:bodyPr/>
        <a:lstStyle/>
        <a:p>
          <a:endParaRPr lang="en-US"/>
        </a:p>
      </dgm:t>
    </dgm:pt>
    <dgm:pt modelId="{7067CF42-257E-4FC2-A352-539786D3057E}" type="pres">
      <dgm:prSet presAssocID="{8ED28A04-997C-49FD-9370-5EB5324610A9}" presName="parentText" presStyleLbl="node1" presStyleIdx="0" presStyleCnt="2">
        <dgm:presLayoutVars>
          <dgm:chMax val="0"/>
          <dgm:bulletEnabled val="1"/>
        </dgm:presLayoutVars>
      </dgm:prSet>
      <dgm:spPr/>
      <dgm:t>
        <a:bodyPr/>
        <a:lstStyle/>
        <a:p>
          <a:endParaRPr lang="en-US"/>
        </a:p>
      </dgm:t>
    </dgm:pt>
    <dgm:pt modelId="{492FBC28-F4C9-49EF-858B-57AE55A68C8A}" type="pres">
      <dgm:prSet presAssocID="{8ED28A04-997C-49FD-9370-5EB5324610A9}" presName="negativeSpace" presStyleCnt="0"/>
      <dgm:spPr/>
    </dgm:pt>
    <dgm:pt modelId="{D657EBBE-B13A-48F1-81B5-8DD6AE4779E5}" type="pres">
      <dgm:prSet presAssocID="{8ED28A04-997C-49FD-9370-5EB5324610A9}" presName="childText" presStyleLbl="conFgAcc1" presStyleIdx="0" presStyleCnt="2">
        <dgm:presLayoutVars>
          <dgm:bulletEnabled val="1"/>
        </dgm:presLayoutVars>
      </dgm:prSet>
      <dgm:spPr/>
    </dgm:pt>
    <dgm:pt modelId="{24F2758E-A971-41A0-B0AC-5AA1D1060988}" type="pres">
      <dgm:prSet presAssocID="{355EDDD5-A852-4ADB-B9BA-276C20B0F4DB}" presName="spaceBetweenRectangles" presStyleCnt="0"/>
      <dgm:spPr/>
    </dgm:pt>
    <dgm:pt modelId="{00184338-035C-48F3-A7A2-B0382763DFB5}" type="pres">
      <dgm:prSet presAssocID="{29E2B522-C8FA-449B-B5BF-3EB9E983E2B0}" presName="parentLin" presStyleCnt="0"/>
      <dgm:spPr/>
    </dgm:pt>
    <dgm:pt modelId="{CF5B7CE5-0815-459C-B803-FF7EC987E018}" type="pres">
      <dgm:prSet presAssocID="{29E2B522-C8FA-449B-B5BF-3EB9E983E2B0}" presName="parentLeftMargin" presStyleLbl="node1" presStyleIdx="0" presStyleCnt="2"/>
      <dgm:spPr/>
      <dgm:t>
        <a:bodyPr/>
        <a:lstStyle/>
        <a:p>
          <a:endParaRPr lang="en-US"/>
        </a:p>
      </dgm:t>
    </dgm:pt>
    <dgm:pt modelId="{35B801B1-9ABC-4B2E-A9BE-C04CCDC798EA}" type="pres">
      <dgm:prSet presAssocID="{29E2B522-C8FA-449B-B5BF-3EB9E983E2B0}" presName="parentText" presStyleLbl="node1" presStyleIdx="1" presStyleCnt="2">
        <dgm:presLayoutVars>
          <dgm:chMax val="0"/>
          <dgm:bulletEnabled val="1"/>
        </dgm:presLayoutVars>
      </dgm:prSet>
      <dgm:spPr/>
      <dgm:t>
        <a:bodyPr/>
        <a:lstStyle/>
        <a:p>
          <a:endParaRPr lang="en-US"/>
        </a:p>
      </dgm:t>
    </dgm:pt>
    <dgm:pt modelId="{9F1E7ED4-25A9-4D70-B9A5-AF2A7D5E6515}" type="pres">
      <dgm:prSet presAssocID="{29E2B522-C8FA-449B-B5BF-3EB9E983E2B0}" presName="negativeSpace" presStyleCnt="0"/>
      <dgm:spPr/>
    </dgm:pt>
    <dgm:pt modelId="{6B90711A-1705-47DD-A1A6-B42869353DD1}" type="pres">
      <dgm:prSet presAssocID="{29E2B522-C8FA-449B-B5BF-3EB9E983E2B0}" presName="childText" presStyleLbl="conFgAcc1" presStyleIdx="1" presStyleCnt="2">
        <dgm:presLayoutVars>
          <dgm:bulletEnabled val="1"/>
        </dgm:presLayoutVars>
      </dgm:prSet>
      <dgm:spPr/>
    </dgm:pt>
  </dgm:ptLst>
  <dgm:cxnLst>
    <dgm:cxn modelId="{5CBCCCA4-9D77-44E4-9EC2-DAB03EC6D6CB}" type="presOf" srcId="{E831FD94-ACCF-42BA-B551-CE96BD70DEB4}" destId="{A5F99F7C-11F2-4E3C-8BC9-CC8D43DECADB}" srcOrd="0" destOrd="0" presId="urn:microsoft.com/office/officeart/2005/8/layout/list1"/>
    <dgm:cxn modelId="{BED48046-EB43-495F-89A2-EA3A323D878F}" srcId="{E831FD94-ACCF-42BA-B551-CE96BD70DEB4}" destId="{29E2B522-C8FA-449B-B5BF-3EB9E983E2B0}" srcOrd="1" destOrd="0" parTransId="{0CB2344C-74A1-45A7-BCD8-D39ECFA6089F}" sibTransId="{92178246-BF8D-4FF2-BBDA-3B731351DEFD}"/>
    <dgm:cxn modelId="{DFE4E738-5E32-452A-8D1E-063B97035FAB}" type="presOf" srcId="{8ED28A04-997C-49FD-9370-5EB5324610A9}" destId="{7067CF42-257E-4FC2-A352-539786D3057E}" srcOrd="1" destOrd="0" presId="urn:microsoft.com/office/officeart/2005/8/layout/list1"/>
    <dgm:cxn modelId="{BDF0CA94-51D1-40FA-B460-BC71CA2885D3}" type="presOf" srcId="{29E2B522-C8FA-449B-B5BF-3EB9E983E2B0}" destId="{CF5B7CE5-0815-459C-B803-FF7EC987E018}" srcOrd="0" destOrd="0" presId="urn:microsoft.com/office/officeart/2005/8/layout/list1"/>
    <dgm:cxn modelId="{BDC8BF4E-C1EE-4A15-A980-81672FCC67C5}" srcId="{E831FD94-ACCF-42BA-B551-CE96BD70DEB4}" destId="{8ED28A04-997C-49FD-9370-5EB5324610A9}" srcOrd="0" destOrd="0" parTransId="{E207EE43-DDB7-4E0C-8530-BC983E29BFF8}" sibTransId="{355EDDD5-A852-4ADB-B9BA-276C20B0F4DB}"/>
    <dgm:cxn modelId="{442E3FE3-27B5-4141-872D-AB5CC09C1EB9}" type="presOf" srcId="{8ED28A04-997C-49FD-9370-5EB5324610A9}" destId="{FF0D1067-420F-4765-A74B-978D6883E4E4}" srcOrd="0" destOrd="0" presId="urn:microsoft.com/office/officeart/2005/8/layout/list1"/>
    <dgm:cxn modelId="{1984128E-92E4-4935-A88C-920F72FEFC1D}" type="presOf" srcId="{29E2B522-C8FA-449B-B5BF-3EB9E983E2B0}" destId="{35B801B1-9ABC-4B2E-A9BE-C04CCDC798EA}" srcOrd="1" destOrd="0" presId="urn:microsoft.com/office/officeart/2005/8/layout/list1"/>
    <dgm:cxn modelId="{F0B668D4-15F3-4CD3-9ABB-19823A1B3D30}" type="presParOf" srcId="{A5F99F7C-11F2-4E3C-8BC9-CC8D43DECADB}" destId="{D9676F9A-A22E-4104-BE73-F4B229883D20}" srcOrd="0" destOrd="0" presId="urn:microsoft.com/office/officeart/2005/8/layout/list1"/>
    <dgm:cxn modelId="{847F8544-0FBC-46AC-A95F-EE8137A64BAB}" type="presParOf" srcId="{D9676F9A-A22E-4104-BE73-F4B229883D20}" destId="{FF0D1067-420F-4765-A74B-978D6883E4E4}" srcOrd="0" destOrd="0" presId="urn:microsoft.com/office/officeart/2005/8/layout/list1"/>
    <dgm:cxn modelId="{F853AA03-1278-453F-96F9-DD6B7E0AB46F}" type="presParOf" srcId="{D9676F9A-A22E-4104-BE73-F4B229883D20}" destId="{7067CF42-257E-4FC2-A352-539786D3057E}" srcOrd="1" destOrd="0" presId="urn:microsoft.com/office/officeart/2005/8/layout/list1"/>
    <dgm:cxn modelId="{6192D0B5-FF0C-486A-B692-0C1F7549D167}" type="presParOf" srcId="{A5F99F7C-11F2-4E3C-8BC9-CC8D43DECADB}" destId="{492FBC28-F4C9-49EF-858B-57AE55A68C8A}" srcOrd="1" destOrd="0" presId="urn:microsoft.com/office/officeart/2005/8/layout/list1"/>
    <dgm:cxn modelId="{B2FF3538-C476-4516-8A34-2CD04EA74DAF}" type="presParOf" srcId="{A5F99F7C-11F2-4E3C-8BC9-CC8D43DECADB}" destId="{D657EBBE-B13A-48F1-81B5-8DD6AE4779E5}" srcOrd="2" destOrd="0" presId="urn:microsoft.com/office/officeart/2005/8/layout/list1"/>
    <dgm:cxn modelId="{16F033C1-04FE-4554-AFFF-CDEFB0E1D52C}" type="presParOf" srcId="{A5F99F7C-11F2-4E3C-8BC9-CC8D43DECADB}" destId="{24F2758E-A971-41A0-B0AC-5AA1D1060988}" srcOrd="3" destOrd="0" presId="urn:microsoft.com/office/officeart/2005/8/layout/list1"/>
    <dgm:cxn modelId="{408B644A-91AA-4AA7-A937-D92F74C0E4B8}" type="presParOf" srcId="{A5F99F7C-11F2-4E3C-8BC9-CC8D43DECADB}" destId="{00184338-035C-48F3-A7A2-B0382763DFB5}" srcOrd="4" destOrd="0" presId="urn:microsoft.com/office/officeart/2005/8/layout/list1"/>
    <dgm:cxn modelId="{755CB289-5516-4D5A-82BF-A39A224AF61F}" type="presParOf" srcId="{00184338-035C-48F3-A7A2-B0382763DFB5}" destId="{CF5B7CE5-0815-459C-B803-FF7EC987E018}" srcOrd="0" destOrd="0" presId="urn:microsoft.com/office/officeart/2005/8/layout/list1"/>
    <dgm:cxn modelId="{DAD26356-A11F-4226-AD65-57FB2191FD57}" type="presParOf" srcId="{00184338-035C-48F3-A7A2-B0382763DFB5}" destId="{35B801B1-9ABC-4B2E-A9BE-C04CCDC798EA}" srcOrd="1" destOrd="0" presId="urn:microsoft.com/office/officeart/2005/8/layout/list1"/>
    <dgm:cxn modelId="{319C3F07-81BB-4026-99F1-243308DC091A}" type="presParOf" srcId="{A5F99F7C-11F2-4E3C-8BC9-CC8D43DECADB}" destId="{9F1E7ED4-25A9-4D70-B9A5-AF2A7D5E6515}" srcOrd="5" destOrd="0" presId="urn:microsoft.com/office/officeart/2005/8/layout/list1"/>
    <dgm:cxn modelId="{006712BC-22EE-48E6-B1F9-6193E9D3B4A1}" type="presParOf" srcId="{A5F99F7C-11F2-4E3C-8BC9-CC8D43DECADB}" destId="{6B90711A-1705-47DD-A1A6-B42869353DD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7C52E-1C67-46DF-B76B-2A92ADFB2D1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DF17685-474C-4022-A801-C974048E9F2F}">
      <dgm:prSet phldrT="[Text]"/>
      <dgm:spPr/>
      <dgm:t>
        <a:bodyPr/>
        <a:lstStyle/>
        <a:p>
          <a:pPr algn="just"/>
          <a:r>
            <a:rPr lang="en-US" dirty="0" smtClean="0"/>
            <a:t>           </a:t>
          </a:r>
          <a:r>
            <a:rPr lang="en-US" b="1" dirty="0" smtClean="0">
              <a:solidFill>
                <a:srgbClr val="FFFF00"/>
              </a:solidFill>
            </a:rPr>
            <a:t>Area of tympanic membrane relative to oval window</a:t>
          </a:r>
          <a:endParaRPr lang="en-US" b="1" dirty="0">
            <a:solidFill>
              <a:srgbClr val="FFFF00"/>
            </a:solidFill>
          </a:endParaRPr>
        </a:p>
      </dgm:t>
    </dgm:pt>
    <dgm:pt modelId="{C6851C1C-F40A-4454-844D-49F935F80A21}" type="parTrans" cxnId="{F3688291-DEA5-482A-8405-F030E0250A2F}">
      <dgm:prSet/>
      <dgm:spPr/>
      <dgm:t>
        <a:bodyPr/>
        <a:lstStyle/>
        <a:p>
          <a:endParaRPr lang="en-US"/>
        </a:p>
      </dgm:t>
    </dgm:pt>
    <dgm:pt modelId="{8566B1D7-6935-44AB-B678-6F657ED4D222}" type="sibTrans" cxnId="{F3688291-DEA5-482A-8405-F030E0250A2F}">
      <dgm:prSet/>
      <dgm:spPr/>
      <dgm:t>
        <a:bodyPr/>
        <a:lstStyle/>
        <a:p>
          <a:endParaRPr lang="en-US"/>
        </a:p>
      </dgm:t>
    </dgm:pt>
    <dgm:pt modelId="{FE8D1F7B-BB31-44E3-8073-33D962A3234A}">
      <dgm:prSet phldrT="[Text]"/>
      <dgm:spPr/>
      <dgm:t>
        <a:bodyPr/>
        <a:lstStyle/>
        <a:p>
          <a:r>
            <a:rPr lang="en-US" dirty="0" smtClean="0"/>
            <a:t>55 mm</a:t>
          </a:r>
          <a:r>
            <a:rPr lang="en-US" baseline="30000" dirty="0" smtClean="0"/>
            <a:t>2</a:t>
          </a:r>
          <a:r>
            <a:rPr lang="en-US" baseline="0" dirty="0" smtClean="0"/>
            <a:t> is of tympanic membrane</a:t>
          </a:r>
          <a:endParaRPr lang="en-US" baseline="0" dirty="0"/>
        </a:p>
      </dgm:t>
    </dgm:pt>
    <dgm:pt modelId="{8866A474-D1F9-4480-950E-319A05AFB819}" type="parTrans" cxnId="{8A6E0119-9D5D-4DF0-AC50-19CF6AEDB9B0}">
      <dgm:prSet/>
      <dgm:spPr/>
      <dgm:t>
        <a:bodyPr/>
        <a:lstStyle/>
        <a:p>
          <a:endParaRPr lang="en-US"/>
        </a:p>
      </dgm:t>
    </dgm:pt>
    <dgm:pt modelId="{C9EE0467-00B1-4375-B5F0-C7AB38F47507}" type="sibTrans" cxnId="{8A6E0119-9D5D-4DF0-AC50-19CF6AEDB9B0}">
      <dgm:prSet/>
      <dgm:spPr/>
      <dgm:t>
        <a:bodyPr/>
        <a:lstStyle/>
        <a:p>
          <a:endParaRPr lang="en-US"/>
        </a:p>
      </dgm:t>
    </dgm:pt>
    <dgm:pt modelId="{73835B23-11E0-4077-A48E-651E1DD7B7DA}">
      <dgm:prSet phldrT="[Text]"/>
      <dgm:spPr/>
      <dgm:t>
        <a:bodyPr/>
        <a:lstStyle/>
        <a:p>
          <a:r>
            <a:rPr lang="en-US" dirty="0" smtClean="0"/>
            <a:t>3.2 mm</a:t>
          </a:r>
          <a:r>
            <a:rPr lang="en-US" baseline="30000" dirty="0" smtClean="0"/>
            <a:t>2</a:t>
          </a:r>
          <a:r>
            <a:rPr lang="en-US" dirty="0" smtClean="0"/>
            <a:t> is of oval window</a:t>
          </a:r>
          <a:endParaRPr lang="en-US" dirty="0"/>
        </a:p>
      </dgm:t>
    </dgm:pt>
    <dgm:pt modelId="{E79D7443-AC1A-438D-B628-0F68C68773FE}" type="parTrans" cxnId="{F2C0BB37-F722-4A12-ADCE-41DE868379D7}">
      <dgm:prSet/>
      <dgm:spPr/>
      <dgm:t>
        <a:bodyPr/>
        <a:lstStyle/>
        <a:p>
          <a:endParaRPr lang="en-US"/>
        </a:p>
      </dgm:t>
    </dgm:pt>
    <dgm:pt modelId="{04147D88-5274-4B59-B7FE-1467802E32EF}" type="sibTrans" cxnId="{F2C0BB37-F722-4A12-ADCE-41DE868379D7}">
      <dgm:prSet/>
      <dgm:spPr/>
      <dgm:t>
        <a:bodyPr/>
        <a:lstStyle/>
        <a:p>
          <a:endParaRPr lang="en-US"/>
        </a:p>
      </dgm:t>
    </dgm:pt>
    <dgm:pt modelId="{26C32CD8-712E-4EC2-98D7-06AD27604C77}">
      <dgm:prSet phldrT="[Text]"/>
      <dgm:spPr/>
      <dgm:t>
        <a:bodyPr/>
        <a:lstStyle/>
        <a:p>
          <a:pPr algn="just"/>
          <a:r>
            <a:rPr lang="en-US" dirty="0" smtClean="0"/>
            <a:t>                   </a:t>
          </a:r>
          <a:r>
            <a:rPr lang="en-US" b="1" dirty="0" smtClean="0">
              <a:solidFill>
                <a:srgbClr val="FFFF00"/>
              </a:solidFill>
            </a:rPr>
            <a:t> The lever action of middle ear </a:t>
          </a:r>
          <a:r>
            <a:rPr lang="en-US" b="1" dirty="0" err="1" smtClean="0">
              <a:solidFill>
                <a:srgbClr val="FFFF00"/>
              </a:solidFill>
            </a:rPr>
            <a:t>ossicles</a:t>
          </a:r>
          <a:endParaRPr lang="en-US" b="1" dirty="0">
            <a:solidFill>
              <a:srgbClr val="FFFF00"/>
            </a:solidFill>
          </a:endParaRPr>
        </a:p>
      </dgm:t>
    </dgm:pt>
    <dgm:pt modelId="{27446455-026A-4EDB-A76E-B6E6238E4811}" type="parTrans" cxnId="{E3690640-674E-4A0A-8C26-CCF50D18CCD1}">
      <dgm:prSet/>
      <dgm:spPr/>
      <dgm:t>
        <a:bodyPr/>
        <a:lstStyle/>
        <a:p>
          <a:endParaRPr lang="en-US"/>
        </a:p>
      </dgm:t>
    </dgm:pt>
    <dgm:pt modelId="{4516E623-DBAF-4611-9E92-A737C21FDAF7}" type="sibTrans" cxnId="{E3690640-674E-4A0A-8C26-CCF50D18CCD1}">
      <dgm:prSet/>
      <dgm:spPr/>
      <dgm:t>
        <a:bodyPr/>
        <a:lstStyle/>
        <a:p>
          <a:endParaRPr lang="en-US"/>
        </a:p>
      </dgm:t>
    </dgm:pt>
    <dgm:pt modelId="{B6A03A33-789A-4A77-B766-A4C827BE8A31}">
      <dgm:prSet phldrT="[Text]"/>
      <dgm:spPr/>
      <dgm:t>
        <a:bodyPr/>
        <a:lstStyle/>
        <a:p>
          <a:r>
            <a:rPr lang="en-US" dirty="0" smtClean="0"/>
            <a:t>     All </a:t>
          </a:r>
          <a:r>
            <a:rPr lang="en-US" dirty="0" err="1" smtClean="0"/>
            <a:t>osscicles</a:t>
          </a:r>
          <a:r>
            <a:rPr lang="en-US" dirty="0" smtClean="0"/>
            <a:t> </a:t>
          </a:r>
          <a:r>
            <a:rPr lang="en-US" dirty="0" err="1" smtClean="0"/>
            <a:t>combindly</a:t>
          </a:r>
          <a:r>
            <a:rPr lang="en-US" dirty="0" smtClean="0"/>
            <a:t> Act like a handle of the door </a:t>
          </a:r>
          <a:endParaRPr lang="en-US" dirty="0"/>
        </a:p>
      </dgm:t>
    </dgm:pt>
    <dgm:pt modelId="{5B843CB3-92E5-4974-B845-52FD9A60789C}" type="parTrans" cxnId="{C88D145D-7757-4150-A7A3-A3B6E0C852BD}">
      <dgm:prSet/>
      <dgm:spPr/>
      <dgm:t>
        <a:bodyPr/>
        <a:lstStyle/>
        <a:p>
          <a:endParaRPr lang="en-US"/>
        </a:p>
      </dgm:t>
    </dgm:pt>
    <dgm:pt modelId="{AFFC6A06-C7F2-445F-B2CF-D48A3D37ACD1}" type="sibTrans" cxnId="{C88D145D-7757-4150-A7A3-A3B6E0C852BD}">
      <dgm:prSet/>
      <dgm:spPr/>
      <dgm:t>
        <a:bodyPr/>
        <a:lstStyle/>
        <a:p>
          <a:endParaRPr lang="en-US"/>
        </a:p>
      </dgm:t>
    </dgm:pt>
    <dgm:pt modelId="{C5EC2BF1-2D29-4E9B-8900-20C54F80423D}">
      <dgm:prSet phldrT="[Text]" phldr="1"/>
      <dgm:spPr/>
      <dgm:t>
        <a:bodyPr/>
        <a:lstStyle/>
        <a:p>
          <a:endParaRPr lang="en-US" dirty="0"/>
        </a:p>
      </dgm:t>
    </dgm:pt>
    <dgm:pt modelId="{13219152-3267-4E3D-91CA-1BA55FF45179}" type="parTrans" cxnId="{4E5E1978-7166-420D-A044-82385AC80A52}">
      <dgm:prSet/>
      <dgm:spPr/>
      <dgm:t>
        <a:bodyPr/>
        <a:lstStyle/>
        <a:p>
          <a:endParaRPr lang="en-US"/>
        </a:p>
      </dgm:t>
    </dgm:pt>
    <dgm:pt modelId="{C2E7F54A-8DBF-4421-80CE-D0E3FDD6F0D4}" type="sibTrans" cxnId="{4E5E1978-7166-420D-A044-82385AC80A52}">
      <dgm:prSet/>
      <dgm:spPr/>
      <dgm:t>
        <a:bodyPr/>
        <a:lstStyle/>
        <a:p>
          <a:endParaRPr lang="en-US"/>
        </a:p>
      </dgm:t>
    </dgm:pt>
    <dgm:pt modelId="{0E6357FD-25AA-483A-84FC-029BAD64737A}">
      <dgm:prSet phldrT="[Text]"/>
      <dgm:spPr/>
      <dgm:t>
        <a:bodyPr/>
        <a:lstStyle/>
        <a:p>
          <a:pPr algn="just"/>
          <a:r>
            <a:rPr lang="en-US" dirty="0" smtClean="0"/>
            <a:t>                        </a:t>
          </a:r>
          <a:r>
            <a:rPr lang="en-US" b="1" dirty="0" smtClean="0">
              <a:solidFill>
                <a:srgbClr val="FFFF00"/>
              </a:solidFill>
            </a:rPr>
            <a:t>The shape of tympanic membrane</a:t>
          </a:r>
          <a:endParaRPr lang="en-US" b="1" dirty="0">
            <a:solidFill>
              <a:srgbClr val="FFFF00"/>
            </a:solidFill>
          </a:endParaRPr>
        </a:p>
      </dgm:t>
    </dgm:pt>
    <dgm:pt modelId="{3ACB7B65-F34D-4DBF-8F5D-209712D34BDC}" type="parTrans" cxnId="{BF9DFA31-DD88-4778-8871-9273BF112F74}">
      <dgm:prSet/>
      <dgm:spPr/>
      <dgm:t>
        <a:bodyPr/>
        <a:lstStyle/>
        <a:p>
          <a:endParaRPr lang="en-US"/>
        </a:p>
      </dgm:t>
    </dgm:pt>
    <dgm:pt modelId="{C1E9C7DA-27BC-4DFF-B134-3958F4FD6F32}" type="sibTrans" cxnId="{BF9DFA31-DD88-4778-8871-9273BF112F74}">
      <dgm:prSet/>
      <dgm:spPr/>
      <dgm:t>
        <a:bodyPr/>
        <a:lstStyle/>
        <a:p>
          <a:endParaRPr lang="en-US"/>
        </a:p>
      </dgm:t>
    </dgm:pt>
    <dgm:pt modelId="{EEEEFE93-115C-4F4A-B255-2C1F76C6B5F0}">
      <dgm:prSet phldrT="[Text]"/>
      <dgm:spPr/>
      <dgm:t>
        <a:bodyPr/>
        <a:lstStyle/>
        <a:p>
          <a:r>
            <a:rPr lang="en-US" dirty="0" smtClean="0"/>
            <a:t>UMBO condense the sound waves to the </a:t>
          </a:r>
          <a:r>
            <a:rPr lang="en-US" dirty="0" err="1" smtClean="0"/>
            <a:t>osscicles</a:t>
          </a:r>
          <a:r>
            <a:rPr lang="en-US" dirty="0" smtClean="0"/>
            <a:t> </a:t>
          </a:r>
          <a:endParaRPr lang="en-US" dirty="0"/>
        </a:p>
      </dgm:t>
    </dgm:pt>
    <dgm:pt modelId="{27C795EA-870C-4B63-91A3-114AACCEBD3B}" type="parTrans" cxnId="{271DB4A6-0D2C-4636-B131-E57706ECB464}">
      <dgm:prSet/>
      <dgm:spPr/>
      <dgm:t>
        <a:bodyPr/>
        <a:lstStyle/>
        <a:p>
          <a:endParaRPr lang="en-US"/>
        </a:p>
      </dgm:t>
    </dgm:pt>
    <dgm:pt modelId="{C06C4BA6-15C2-48FB-A723-5D0129AE5ACC}" type="sibTrans" cxnId="{271DB4A6-0D2C-4636-B131-E57706ECB464}">
      <dgm:prSet/>
      <dgm:spPr/>
      <dgm:t>
        <a:bodyPr/>
        <a:lstStyle/>
        <a:p>
          <a:endParaRPr lang="en-US"/>
        </a:p>
      </dgm:t>
    </dgm:pt>
    <dgm:pt modelId="{03439C50-E36E-46E6-AD6B-7DEB3172A71F}">
      <dgm:prSet phldrT="[Text]" phldr="1"/>
      <dgm:spPr/>
      <dgm:t>
        <a:bodyPr/>
        <a:lstStyle/>
        <a:p>
          <a:endParaRPr lang="en-US" dirty="0"/>
        </a:p>
      </dgm:t>
    </dgm:pt>
    <dgm:pt modelId="{2880D285-6F7B-44A1-9ADA-DD2D8625872D}" type="parTrans" cxnId="{3F5446AE-919F-446E-92B5-A580FA66560C}">
      <dgm:prSet/>
      <dgm:spPr/>
      <dgm:t>
        <a:bodyPr/>
        <a:lstStyle/>
        <a:p>
          <a:endParaRPr lang="en-US"/>
        </a:p>
      </dgm:t>
    </dgm:pt>
    <dgm:pt modelId="{BEC8CF93-6434-4466-A4E9-A4700C809011}" type="sibTrans" cxnId="{3F5446AE-919F-446E-92B5-A580FA66560C}">
      <dgm:prSet/>
      <dgm:spPr/>
      <dgm:t>
        <a:bodyPr/>
        <a:lstStyle/>
        <a:p>
          <a:endParaRPr lang="en-US"/>
        </a:p>
      </dgm:t>
    </dgm:pt>
    <dgm:pt modelId="{49B91AC5-1DAA-49BC-9470-BF9211D8C23F}" type="pres">
      <dgm:prSet presAssocID="{22B7C52E-1C67-46DF-B76B-2A92ADFB2D1D}" presName="Name0" presStyleCnt="0">
        <dgm:presLayoutVars>
          <dgm:dir/>
          <dgm:animLvl val="lvl"/>
          <dgm:resizeHandles val="exact"/>
        </dgm:presLayoutVars>
      </dgm:prSet>
      <dgm:spPr/>
      <dgm:t>
        <a:bodyPr/>
        <a:lstStyle/>
        <a:p>
          <a:endParaRPr lang="en-US"/>
        </a:p>
      </dgm:t>
    </dgm:pt>
    <dgm:pt modelId="{4BDB34BF-9A2D-49D7-A45E-4F31A977D6B6}" type="pres">
      <dgm:prSet presAssocID="{0E6357FD-25AA-483A-84FC-029BAD64737A}" presName="boxAndChildren" presStyleCnt="0"/>
      <dgm:spPr/>
    </dgm:pt>
    <dgm:pt modelId="{397B205B-D923-4F1D-97D0-BBFD7014528D}" type="pres">
      <dgm:prSet presAssocID="{0E6357FD-25AA-483A-84FC-029BAD64737A}" presName="parentTextBox" presStyleLbl="node1" presStyleIdx="0" presStyleCnt="3"/>
      <dgm:spPr/>
      <dgm:t>
        <a:bodyPr/>
        <a:lstStyle/>
        <a:p>
          <a:endParaRPr lang="en-US"/>
        </a:p>
      </dgm:t>
    </dgm:pt>
    <dgm:pt modelId="{A774F6F8-931C-4CE4-9EEB-C8423A08965A}" type="pres">
      <dgm:prSet presAssocID="{0E6357FD-25AA-483A-84FC-029BAD64737A}" presName="entireBox" presStyleLbl="node1" presStyleIdx="0" presStyleCnt="3"/>
      <dgm:spPr/>
      <dgm:t>
        <a:bodyPr/>
        <a:lstStyle/>
        <a:p>
          <a:endParaRPr lang="en-US"/>
        </a:p>
      </dgm:t>
    </dgm:pt>
    <dgm:pt modelId="{EE14AC7A-B0AF-4AEC-913B-CB88EAF5A28D}" type="pres">
      <dgm:prSet presAssocID="{0E6357FD-25AA-483A-84FC-029BAD64737A}" presName="descendantBox" presStyleCnt="0"/>
      <dgm:spPr/>
    </dgm:pt>
    <dgm:pt modelId="{8E7FCD6C-CC52-467A-B7A6-B0321B2C3BC7}" type="pres">
      <dgm:prSet presAssocID="{EEEEFE93-115C-4F4A-B255-2C1F76C6B5F0}" presName="childTextBox" presStyleLbl="fgAccFollowNode1" presStyleIdx="0" presStyleCnt="6" custScaleX="2000000">
        <dgm:presLayoutVars>
          <dgm:bulletEnabled val="1"/>
        </dgm:presLayoutVars>
      </dgm:prSet>
      <dgm:spPr/>
      <dgm:t>
        <a:bodyPr/>
        <a:lstStyle/>
        <a:p>
          <a:endParaRPr lang="en-US"/>
        </a:p>
      </dgm:t>
    </dgm:pt>
    <dgm:pt modelId="{2464403A-EFCD-44B3-9C06-A2F5EC5963D6}" type="pres">
      <dgm:prSet presAssocID="{03439C50-E36E-46E6-AD6B-7DEB3172A71F}" presName="childTextBox" presStyleLbl="fgAccFollowNode1" presStyleIdx="1" presStyleCnt="6">
        <dgm:presLayoutVars>
          <dgm:bulletEnabled val="1"/>
        </dgm:presLayoutVars>
      </dgm:prSet>
      <dgm:spPr/>
      <dgm:t>
        <a:bodyPr/>
        <a:lstStyle/>
        <a:p>
          <a:endParaRPr lang="en-US"/>
        </a:p>
      </dgm:t>
    </dgm:pt>
    <dgm:pt modelId="{1A859D0B-F4C9-4B71-B1BA-48050883AECA}" type="pres">
      <dgm:prSet presAssocID="{4516E623-DBAF-4611-9E92-A737C21FDAF7}" presName="sp" presStyleCnt="0"/>
      <dgm:spPr/>
    </dgm:pt>
    <dgm:pt modelId="{E76C8131-46D6-4F4A-9C8A-53E0527AA638}" type="pres">
      <dgm:prSet presAssocID="{26C32CD8-712E-4EC2-98D7-06AD27604C77}" presName="arrowAndChildren" presStyleCnt="0"/>
      <dgm:spPr/>
    </dgm:pt>
    <dgm:pt modelId="{10F7963E-2D0C-48E5-BAC2-229A23ACF388}" type="pres">
      <dgm:prSet presAssocID="{26C32CD8-712E-4EC2-98D7-06AD27604C77}" presName="parentTextArrow" presStyleLbl="node1" presStyleIdx="0" presStyleCnt="3"/>
      <dgm:spPr/>
      <dgm:t>
        <a:bodyPr/>
        <a:lstStyle/>
        <a:p>
          <a:endParaRPr lang="en-US"/>
        </a:p>
      </dgm:t>
    </dgm:pt>
    <dgm:pt modelId="{BCCACDC6-ADC7-45D3-A9D9-7DCF0AD435E2}" type="pres">
      <dgm:prSet presAssocID="{26C32CD8-712E-4EC2-98D7-06AD27604C77}" presName="arrow" presStyleLbl="node1" presStyleIdx="1" presStyleCnt="3"/>
      <dgm:spPr/>
      <dgm:t>
        <a:bodyPr/>
        <a:lstStyle/>
        <a:p>
          <a:endParaRPr lang="en-US"/>
        </a:p>
      </dgm:t>
    </dgm:pt>
    <dgm:pt modelId="{FD3CA4A0-B407-4A2C-A498-DEAFB517DFD4}" type="pres">
      <dgm:prSet presAssocID="{26C32CD8-712E-4EC2-98D7-06AD27604C77}" presName="descendantArrow" presStyleCnt="0"/>
      <dgm:spPr/>
    </dgm:pt>
    <dgm:pt modelId="{87B19E0E-E9AF-47A8-B510-7DA7BDE9A91E}" type="pres">
      <dgm:prSet presAssocID="{B6A03A33-789A-4A77-B766-A4C827BE8A31}" presName="childTextArrow" presStyleLbl="fgAccFollowNode1" presStyleIdx="2" presStyleCnt="6" custScaleX="2000000">
        <dgm:presLayoutVars>
          <dgm:bulletEnabled val="1"/>
        </dgm:presLayoutVars>
      </dgm:prSet>
      <dgm:spPr/>
      <dgm:t>
        <a:bodyPr/>
        <a:lstStyle/>
        <a:p>
          <a:endParaRPr lang="en-US"/>
        </a:p>
      </dgm:t>
    </dgm:pt>
    <dgm:pt modelId="{7730B5B3-4465-4416-A251-F7DFAAB01453}" type="pres">
      <dgm:prSet presAssocID="{C5EC2BF1-2D29-4E9B-8900-20C54F80423D}" presName="childTextArrow" presStyleLbl="fgAccFollowNode1" presStyleIdx="3" presStyleCnt="6">
        <dgm:presLayoutVars>
          <dgm:bulletEnabled val="1"/>
        </dgm:presLayoutVars>
      </dgm:prSet>
      <dgm:spPr/>
      <dgm:t>
        <a:bodyPr/>
        <a:lstStyle/>
        <a:p>
          <a:endParaRPr lang="en-US"/>
        </a:p>
      </dgm:t>
    </dgm:pt>
    <dgm:pt modelId="{44DC4142-DF87-4FDC-A258-0D1A331C1376}" type="pres">
      <dgm:prSet presAssocID="{8566B1D7-6935-44AB-B678-6F657ED4D222}" presName="sp" presStyleCnt="0"/>
      <dgm:spPr/>
    </dgm:pt>
    <dgm:pt modelId="{2FD2728C-0B05-4C4C-96B5-22ABA6A0008C}" type="pres">
      <dgm:prSet presAssocID="{FDF17685-474C-4022-A801-C974048E9F2F}" presName="arrowAndChildren" presStyleCnt="0"/>
      <dgm:spPr/>
    </dgm:pt>
    <dgm:pt modelId="{4C28C73F-751B-4D98-BAA4-8679AF7A4806}" type="pres">
      <dgm:prSet presAssocID="{FDF17685-474C-4022-A801-C974048E9F2F}" presName="parentTextArrow" presStyleLbl="node1" presStyleIdx="1" presStyleCnt="3"/>
      <dgm:spPr/>
      <dgm:t>
        <a:bodyPr/>
        <a:lstStyle/>
        <a:p>
          <a:endParaRPr lang="en-US"/>
        </a:p>
      </dgm:t>
    </dgm:pt>
    <dgm:pt modelId="{131892AA-D4E1-46A6-9A65-89BC255FCC2E}" type="pres">
      <dgm:prSet presAssocID="{FDF17685-474C-4022-A801-C974048E9F2F}" presName="arrow" presStyleLbl="node1" presStyleIdx="2" presStyleCnt="3"/>
      <dgm:spPr/>
      <dgm:t>
        <a:bodyPr/>
        <a:lstStyle/>
        <a:p>
          <a:endParaRPr lang="en-US"/>
        </a:p>
      </dgm:t>
    </dgm:pt>
    <dgm:pt modelId="{C16E634F-202B-4B7D-8624-92D4B45593B2}" type="pres">
      <dgm:prSet presAssocID="{FDF17685-474C-4022-A801-C974048E9F2F}" presName="descendantArrow" presStyleCnt="0"/>
      <dgm:spPr/>
    </dgm:pt>
    <dgm:pt modelId="{FE6B70FD-A396-42D5-9375-0A58E374838F}" type="pres">
      <dgm:prSet presAssocID="{FE8D1F7B-BB31-44E3-8073-33D962A3234A}" presName="childTextArrow" presStyleLbl="fgAccFollowNode1" presStyleIdx="4" presStyleCnt="6">
        <dgm:presLayoutVars>
          <dgm:bulletEnabled val="1"/>
        </dgm:presLayoutVars>
      </dgm:prSet>
      <dgm:spPr/>
      <dgm:t>
        <a:bodyPr/>
        <a:lstStyle/>
        <a:p>
          <a:endParaRPr lang="en-US"/>
        </a:p>
      </dgm:t>
    </dgm:pt>
    <dgm:pt modelId="{BCAE830B-1A40-4D26-A5CE-F1C57A15AD86}" type="pres">
      <dgm:prSet presAssocID="{73835B23-11E0-4077-A48E-651E1DD7B7DA}" presName="childTextArrow" presStyleLbl="fgAccFollowNode1" presStyleIdx="5" presStyleCnt="6" custScaleX="111304">
        <dgm:presLayoutVars>
          <dgm:bulletEnabled val="1"/>
        </dgm:presLayoutVars>
      </dgm:prSet>
      <dgm:spPr/>
      <dgm:t>
        <a:bodyPr/>
        <a:lstStyle/>
        <a:p>
          <a:endParaRPr lang="en-US"/>
        </a:p>
      </dgm:t>
    </dgm:pt>
  </dgm:ptLst>
  <dgm:cxnLst>
    <dgm:cxn modelId="{E0E2AE24-8073-4379-A71D-E63F37832883}" type="presOf" srcId="{26C32CD8-712E-4EC2-98D7-06AD27604C77}" destId="{BCCACDC6-ADC7-45D3-A9D9-7DCF0AD435E2}" srcOrd="1" destOrd="0" presId="urn:microsoft.com/office/officeart/2005/8/layout/process4"/>
    <dgm:cxn modelId="{8A6E0119-9D5D-4DF0-AC50-19CF6AEDB9B0}" srcId="{FDF17685-474C-4022-A801-C974048E9F2F}" destId="{FE8D1F7B-BB31-44E3-8073-33D962A3234A}" srcOrd="0" destOrd="0" parTransId="{8866A474-D1F9-4480-950E-319A05AFB819}" sibTransId="{C9EE0467-00B1-4375-B5F0-C7AB38F47507}"/>
    <dgm:cxn modelId="{380BFA07-1822-4C65-A917-BD3924B0FA6F}" type="presOf" srcId="{FE8D1F7B-BB31-44E3-8073-33D962A3234A}" destId="{FE6B70FD-A396-42D5-9375-0A58E374838F}" srcOrd="0" destOrd="0" presId="urn:microsoft.com/office/officeart/2005/8/layout/process4"/>
    <dgm:cxn modelId="{C88D145D-7757-4150-A7A3-A3B6E0C852BD}" srcId="{26C32CD8-712E-4EC2-98D7-06AD27604C77}" destId="{B6A03A33-789A-4A77-B766-A4C827BE8A31}" srcOrd="0" destOrd="0" parTransId="{5B843CB3-92E5-4974-B845-52FD9A60789C}" sibTransId="{AFFC6A06-C7F2-445F-B2CF-D48A3D37ACD1}"/>
    <dgm:cxn modelId="{72622555-E7AE-4A09-B96D-535921A30625}" type="presOf" srcId="{0E6357FD-25AA-483A-84FC-029BAD64737A}" destId="{A774F6F8-931C-4CE4-9EEB-C8423A08965A}" srcOrd="1" destOrd="0" presId="urn:microsoft.com/office/officeart/2005/8/layout/process4"/>
    <dgm:cxn modelId="{205434CF-45E4-4EB7-9B74-ABBDEBCA40E8}" type="presOf" srcId="{FDF17685-474C-4022-A801-C974048E9F2F}" destId="{4C28C73F-751B-4D98-BAA4-8679AF7A4806}" srcOrd="0" destOrd="0" presId="urn:microsoft.com/office/officeart/2005/8/layout/process4"/>
    <dgm:cxn modelId="{F2C0BB37-F722-4A12-ADCE-41DE868379D7}" srcId="{FDF17685-474C-4022-A801-C974048E9F2F}" destId="{73835B23-11E0-4077-A48E-651E1DD7B7DA}" srcOrd="1" destOrd="0" parTransId="{E79D7443-AC1A-438D-B628-0F68C68773FE}" sibTransId="{04147D88-5274-4B59-B7FE-1467802E32EF}"/>
    <dgm:cxn modelId="{9B0E9C0B-993F-49BD-889E-A01E13B6F45A}" type="presOf" srcId="{B6A03A33-789A-4A77-B766-A4C827BE8A31}" destId="{87B19E0E-E9AF-47A8-B510-7DA7BDE9A91E}" srcOrd="0" destOrd="0" presId="urn:microsoft.com/office/officeart/2005/8/layout/process4"/>
    <dgm:cxn modelId="{BF9DFA31-DD88-4778-8871-9273BF112F74}" srcId="{22B7C52E-1C67-46DF-B76B-2A92ADFB2D1D}" destId="{0E6357FD-25AA-483A-84FC-029BAD64737A}" srcOrd="2" destOrd="0" parTransId="{3ACB7B65-F34D-4DBF-8F5D-209712D34BDC}" sibTransId="{C1E9C7DA-27BC-4DFF-B134-3958F4FD6F32}"/>
    <dgm:cxn modelId="{9AFB33E2-B8D1-4B12-8238-79AAE880840D}" type="presOf" srcId="{EEEEFE93-115C-4F4A-B255-2C1F76C6B5F0}" destId="{8E7FCD6C-CC52-467A-B7A6-B0321B2C3BC7}" srcOrd="0" destOrd="0" presId="urn:microsoft.com/office/officeart/2005/8/layout/process4"/>
    <dgm:cxn modelId="{69A35C0C-98F0-476E-9502-2D6FE9E734F7}" type="presOf" srcId="{C5EC2BF1-2D29-4E9B-8900-20C54F80423D}" destId="{7730B5B3-4465-4416-A251-F7DFAAB01453}" srcOrd="0" destOrd="0" presId="urn:microsoft.com/office/officeart/2005/8/layout/process4"/>
    <dgm:cxn modelId="{C2C72803-2A1B-4BB2-8B28-464A5D034A1D}" type="presOf" srcId="{22B7C52E-1C67-46DF-B76B-2A92ADFB2D1D}" destId="{49B91AC5-1DAA-49BC-9470-BF9211D8C23F}" srcOrd="0" destOrd="0" presId="urn:microsoft.com/office/officeart/2005/8/layout/process4"/>
    <dgm:cxn modelId="{A015D945-29D4-4C68-9B0D-4E93D620EB4F}" type="presOf" srcId="{FDF17685-474C-4022-A801-C974048E9F2F}" destId="{131892AA-D4E1-46A6-9A65-89BC255FCC2E}" srcOrd="1" destOrd="0" presId="urn:microsoft.com/office/officeart/2005/8/layout/process4"/>
    <dgm:cxn modelId="{3AB6AC9A-EE1E-4886-BCE0-E70DF506B0E3}" type="presOf" srcId="{03439C50-E36E-46E6-AD6B-7DEB3172A71F}" destId="{2464403A-EFCD-44B3-9C06-A2F5EC5963D6}" srcOrd="0" destOrd="0" presId="urn:microsoft.com/office/officeart/2005/8/layout/process4"/>
    <dgm:cxn modelId="{E3690640-674E-4A0A-8C26-CCF50D18CCD1}" srcId="{22B7C52E-1C67-46DF-B76B-2A92ADFB2D1D}" destId="{26C32CD8-712E-4EC2-98D7-06AD27604C77}" srcOrd="1" destOrd="0" parTransId="{27446455-026A-4EDB-A76E-B6E6238E4811}" sibTransId="{4516E623-DBAF-4611-9E92-A737C21FDAF7}"/>
    <dgm:cxn modelId="{F3688291-DEA5-482A-8405-F030E0250A2F}" srcId="{22B7C52E-1C67-46DF-B76B-2A92ADFB2D1D}" destId="{FDF17685-474C-4022-A801-C974048E9F2F}" srcOrd="0" destOrd="0" parTransId="{C6851C1C-F40A-4454-844D-49F935F80A21}" sibTransId="{8566B1D7-6935-44AB-B678-6F657ED4D222}"/>
    <dgm:cxn modelId="{FDB8F3DA-CDFB-4F7F-A295-E21F27DA0049}" type="presOf" srcId="{26C32CD8-712E-4EC2-98D7-06AD27604C77}" destId="{10F7963E-2D0C-48E5-BAC2-229A23ACF388}" srcOrd="0" destOrd="0" presId="urn:microsoft.com/office/officeart/2005/8/layout/process4"/>
    <dgm:cxn modelId="{4E5E1978-7166-420D-A044-82385AC80A52}" srcId="{26C32CD8-712E-4EC2-98D7-06AD27604C77}" destId="{C5EC2BF1-2D29-4E9B-8900-20C54F80423D}" srcOrd="1" destOrd="0" parTransId="{13219152-3267-4E3D-91CA-1BA55FF45179}" sibTransId="{C2E7F54A-8DBF-4421-80CE-D0E3FDD6F0D4}"/>
    <dgm:cxn modelId="{BF4A6101-1FB2-442D-8626-0F18205AF059}" type="presOf" srcId="{0E6357FD-25AA-483A-84FC-029BAD64737A}" destId="{397B205B-D923-4F1D-97D0-BBFD7014528D}" srcOrd="0" destOrd="0" presId="urn:microsoft.com/office/officeart/2005/8/layout/process4"/>
    <dgm:cxn modelId="{3F5446AE-919F-446E-92B5-A580FA66560C}" srcId="{0E6357FD-25AA-483A-84FC-029BAD64737A}" destId="{03439C50-E36E-46E6-AD6B-7DEB3172A71F}" srcOrd="1" destOrd="0" parTransId="{2880D285-6F7B-44A1-9ADA-DD2D8625872D}" sibTransId="{BEC8CF93-6434-4466-A4E9-A4700C809011}"/>
    <dgm:cxn modelId="{271DB4A6-0D2C-4636-B131-E57706ECB464}" srcId="{0E6357FD-25AA-483A-84FC-029BAD64737A}" destId="{EEEEFE93-115C-4F4A-B255-2C1F76C6B5F0}" srcOrd="0" destOrd="0" parTransId="{27C795EA-870C-4B63-91A3-114AACCEBD3B}" sibTransId="{C06C4BA6-15C2-48FB-A723-5D0129AE5ACC}"/>
    <dgm:cxn modelId="{CFBC9A87-60C1-4E92-8B98-E332FD81F36B}" type="presOf" srcId="{73835B23-11E0-4077-A48E-651E1DD7B7DA}" destId="{BCAE830B-1A40-4D26-A5CE-F1C57A15AD86}" srcOrd="0" destOrd="0" presId="urn:microsoft.com/office/officeart/2005/8/layout/process4"/>
    <dgm:cxn modelId="{8A992C9F-9303-43AA-9FC2-4F82FAAF8459}" type="presParOf" srcId="{49B91AC5-1DAA-49BC-9470-BF9211D8C23F}" destId="{4BDB34BF-9A2D-49D7-A45E-4F31A977D6B6}" srcOrd="0" destOrd="0" presId="urn:microsoft.com/office/officeart/2005/8/layout/process4"/>
    <dgm:cxn modelId="{B9342973-0497-43AD-BAFB-A423ED8AF2A1}" type="presParOf" srcId="{4BDB34BF-9A2D-49D7-A45E-4F31A977D6B6}" destId="{397B205B-D923-4F1D-97D0-BBFD7014528D}" srcOrd="0" destOrd="0" presId="urn:microsoft.com/office/officeart/2005/8/layout/process4"/>
    <dgm:cxn modelId="{A969B9BC-C94D-4E4E-A56D-C1BC3EC3A027}" type="presParOf" srcId="{4BDB34BF-9A2D-49D7-A45E-4F31A977D6B6}" destId="{A774F6F8-931C-4CE4-9EEB-C8423A08965A}" srcOrd="1" destOrd="0" presId="urn:microsoft.com/office/officeart/2005/8/layout/process4"/>
    <dgm:cxn modelId="{27E3E12C-05D4-4BFE-8F94-98CBB9A07BF5}" type="presParOf" srcId="{4BDB34BF-9A2D-49D7-A45E-4F31A977D6B6}" destId="{EE14AC7A-B0AF-4AEC-913B-CB88EAF5A28D}" srcOrd="2" destOrd="0" presId="urn:microsoft.com/office/officeart/2005/8/layout/process4"/>
    <dgm:cxn modelId="{F34F71C8-BCD6-4E76-AB63-5ABCC960682E}" type="presParOf" srcId="{EE14AC7A-B0AF-4AEC-913B-CB88EAF5A28D}" destId="{8E7FCD6C-CC52-467A-B7A6-B0321B2C3BC7}" srcOrd="0" destOrd="0" presId="urn:microsoft.com/office/officeart/2005/8/layout/process4"/>
    <dgm:cxn modelId="{59006FED-E67F-4DFF-851F-A778856EEEC5}" type="presParOf" srcId="{EE14AC7A-B0AF-4AEC-913B-CB88EAF5A28D}" destId="{2464403A-EFCD-44B3-9C06-A2F5EC5963D6}" srcOrd="1" destOrd="0" presId="urn:microsoft.com/office/officeart/2005/8/layout/process4"/>
    <dgm:cxn modelId="{40CB1C4F-C726-44EA-BAC3-A74DC790458F}" type="presParOf" srcId="{49B91AC5-1DAA-49BC-9470-BF9211D8C23F}" destId="{1A859D0B-F4C9-4B71-B1BA-48050883AECA}" srcOrd="1" destOrd="0" presId="urn:microsoft.com/office/officeart/2005/8/layout/process4"/>
    <dgm:cxn modelId="{50344969-E960-434A-B9C6-AAEC81241ECC}" type="presParOf" srcId="{49B91AC5-1DAA-49BC-9470-BF9211D8C23F}" destId="{E76C8131-46D6-4F4A-9C8A-53E0527AA638}" srcOrd="2" destOrd="0" presId="urn:microsoft.com/office/officeart/2005/8/layout/process4"/>
    <dgm:cxn modelId="{EB7F41AB-933B-4AAF-A0AA-83524D5CC5BB}" type="presParOf" srcId="{E76C8131-46D6-4F4A-9C8A-53E0527AA638}" destId="{10F7963E-2D0C-48E5-BAC2-229A23ACF388}" srcOrd="0" destOrd="0" presId="urn:microsoft.com/office/officeart/2005/8/layout/process4"/>
    <dgm:cxn modelId="{7519834E-57D2-4E7D-9070-EC884D7C7A3B}" type="presParOf" srcId="{E76C8131-46D6-4F4A-9C8A-53E0527AA638}" destId="{BCCACDC6-ADC7-45D3-A9D9-7DCF0AD435E2}" srcOrd="1" destOrd="0" presId="urn:microsoft.com/office/officeart/2005/8/layout/process4"/>
    <dgm:cxn modelId="{A8AD1B21-9AD1-449C-9727-EA5D60D19AC7}" type="presParOf" srcId="{E76C8131-46D6-4F4A-9C8A-53E0527AA638}" destId="{FD3CA4A0-B407-4A2C-A498-DEAFB517DFD4}" srcOrd="2" destOrd="0" presId="urn:microsoft.com/office/officeart/2005/8/layout/process4"/>
    <dgm:cxn modelId="{A6F8B41A-1997-4B18-9218-9972266581F9}" type="presParOf" srcId="{FD3CA4A0-B407-4A2C-A498-DEAFB517DFD4}" destId="{87B19E0E-E9AF-47A8-B510-7DA7BDE9A91E}" srcOrd="0" destOrd="0" presId="urn:microsoft.com/office/officeart/2005/8/layout/process4"/>
    <dgm:cxn modelId="{6E257313-0A26-4B01-B46A-34E781B00DDF}" type="presParOf" srcId="{FD3CA4A0-B407-4A2C-A498-DEAFB517DFD4}" destId="{7730B5B3-4465-4416-A251-F7DFAAB01453}" srcOrd="1" destOrd="0" presId="urn:microsoft.com/office/officeart/2005/8/layout/process4"/>
    <dgm:cxn modelId="{6042BBB2-A7BA-48F9-AFA9-24ECA05E7CF6}" type="presParOf" srcId="{49B91AC5-1DAA-49BC-9470-BF9211D8C23F}" destId="{44DC4142-DF87-4FDC-A258-0D1A331C1376}" srcOrd="3" destOrd="0" presId="urn:microsoft.com/office/officeart/2005/8/layout/process4"/>
    <dgm:cxn modelId="{9D511A8F-773C-4E47-AF8B-AA284C90839D}" type="presParOf" srcId="{49B91AC5-1DAA-49BC-9470-BF9211D8C23F}" destId="{2FD2728C-0B05-4C4C-96B5-22ABA6A0008C}" srcOrd="4" destOrd="0" presId="urn:microsoft.com/office/officeart/2005/8/layout/process4"/>
    <dgm:cxn modelId="{FD56A227-3B50-4A3B-A457-079C505CEA77}" type="presParOf" srcId="{2FD2728C-0B05-4C4C-96B5-22ABA6A0008C}" destId="{4C28C73F-751B-4D98-BAA4-8679AF7A4806}" srcOrd="0" destOrd="0" presId="urn:microsoft.com/office/officeart/2005/8/layout/process4"/>
    <dgm:cxn modelId="{E5933A74-18B2-4FCC-BBFF-36F994F0F4F5}" type="presParOf" srcId="{2FD2728C-0B05-4C4C-96B5-22ABA6A0008C}" destId="{131892AA-D4E1-46A6-9A65-89BC255FCC2E}" srcOrd="1" destOrd="0" presId="urn:microsoft.com/office/officeart/2005/8/layout/process4"/>
    <dgm:cxn modelId="{B4B4CBD1-6208-42CD-A60A-98F8F82984EB}" type="presParOf" srcId="{2FD2728C-0B05-4C4C-96B5-22ABA6A0008C}" destId="{C16E634F-202B-4B7D-8624-92D4B45593B2}" srcOrd="2" destOrd="0" presId="urn:microsoft.com/office/officeart/2005/8/layout/process4"/>
    <dgm:cxn modelId="{8837D848-8518-4A3F-8DB0-9D305CE265D5}" type="presParOf" srcId="{C16E634F-202B-4B7D-8624-92D4B45593B2}" destId="{FE6B70FD-A396-42D5-9375-0A58E374838F}" srcOrd="0" destOrd="0" presId="urn:microsoft.com/office/officeart/2005/8/layout/process4"/>
    <dgm:cxn modelId="{569BF309-08E8-4750-A05F-9B9905941C3B}" type="presParOf" srcId="{C16E634F-202B-4B7D-8624-92D4B45593B2}" destId="{BCAE830B-1A40-4D26-A5CE-F1C57A15AD8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65841-80B3-41D4-B277-A8073EDF538F}" type="doc">
      <dgm:prSet loTypeId="urn:microsoft.com/office/officeart/2005/8/layout/target1" loCatId="relationship" qsTypeId="urn:microsoft.com/office/officeart/2005/8/quickstyle/3d3" qsCatId="3D" csTypeId="urn:microsoft.com/office/officeart/2005/8/colors/accent1_2" csCatId="accent1" phldr="1"/>
      <dgm:spPr/>
    </dgm:pt>
    <dgm:pt modelId="{0710910A-648A-4206-9C31-6D49A478EA4B}">
      <dgm:prSet phldrT="[Text]" custT="1"/>
      <dgm:spPr/>
      <dgm:t>
        <a:bodyPr/>
        <a:lstStyle/>
        <a:p>
          <a:r>
            <a:rPr lang="en-US" sz="2000" b="1" dirty="0" smtClean="0"/>
            <a:t>Hair cell (-70mv)</a:t>
          </a:r>
          <a:endParaRPr lang="en-US" sz="2000" b="1" dirty="0"/>
        </a:p>
      </dgm:t>
    </dgm:pt>
    <dgm:pt modelId="{E417F284-41E9-4586-A60A-AB6A185F92E4}" type="parTrans" cxnId="{DBE6C08B-98C3-491E-B0AB-1A4438FA3BF1}">
      <dgm:prSet/>
      <dgm:spPr/>
      <dgm:t>
        <a:bodyPr/>
        <a:lstStyle/>
        <a:p>
          <a:endParaRPr lang="en-US"/>
        </a:p>
      </dgm:t>
    </dgm:pt>
    <dgm:pt modelId="{5E34E78D-CC84-410C-B4F0-7E18C160251A}" type="sibTrans" cxnId="{DBE6C08B-98C3-491E-B0AB-1A4438FA3BF1}">
      <dgm:prSet/>
      <dgm:spPr/>
      <dgm:t>
        <a:bodyPr/>
        <a:lstStyle/>
        <a:p>
          <a:endParaRPr lang="en-US"/>
        </a:p>
      </dgm:t>
    </dgm:pt>
    <dgm:pt modelId="{00681076-C031-4507-8464-3540CEEFA040}">
      <dgm:prSet phldrT="[Text]"/>
      <dgm:spPr/>
      <dgm:t>
        <a:bodyPr/>
        <a:lstStyle/>
        <a:p>
          <a:pPr algn="l"/>
          <a:r>
            <a:rPr lang="en-US" b="1" dirty="0" err="1" smtClean="0"/>
            <a:t>Scala</a:t>
          </a:r>
          <a:r>
            <a:rPr lang="en-US" b="1" dirty="0" smtClean="0"/>
            <a:t> media (SV secretes K+ ion so it maintains the  </a:t>
          </a:r>
          <a:r>
            <a:rPr lang="en-US" b="1" dirty="0" err="1" smtClean="0"/>
            <a:t>endochchlear</a:t>
          </a:r>
          <a:r>
            <a:rPr lang="en-US" b="1" dirty="0" smtClean="0"/>
            <a:t> potential (</a:t>
          </a:r>
          <a:r>
            <a:rPr lang="en-US" b="1" dirty="0" err="1" smtClean="0"/>
            <a:t>endolymph</a:t>
          </a:r>
          <a:r>
            <a:rPr lang="en-US" b="1" dirty="0" smtClean="0"/>
            <a:t>) of +80 </a:t>
          </a:r>
          <a:r>
            <a:rPr lang="en-US" b="1" dirty="0" err="1" smtClean="0"/>
            <a:t>mv</a:t>
          </a:r>
          <a:endParaRPr lang="en-US" b="1" dirty="0"/>
        </a:p>
      </dgm:t>
    </dgm:pt>
    <dgm:pt modelId="{8B0C499B-C350-462F-B284-0D9A016389BB}" type="parTrans" cxnId="{1C2B0615-5A34-47EA-A4FB-DC0DEB62B971}">
      <dgm:prSet/>
      <dgm:spPr/>
      <dgm:t>
        <a:bodyPr/>
        <a:lstStyle/>
        <a:p>
          <a:endParaRPr lang="en-US"/>
        </a:p>
      </dgm:t>
    </dgm:pt>
    <dgm:pt modelId="{B4DEE8EC-1A7B-4D6B-BCBB-113865B0942E}" type="sibTrans" cxnId="{1C2B0615-5A34-47EA-A4FB-DC0DEB62B971}">
      <dgm:prSet/>
      <dgm:spPr/>
      <dgm:t>
        <a:bodyPr/>
        <a:lstStyle/>
        <a:p>
          <a:endParaRPr lang="en-US"/>
        </a:p>
      </dgm:t>
    </dgm:pt>
    <dgm:pt modelId="{2A6DEA15-D597-4CAC-8845-B46896BAFA84}">
      <dgm:prSet phldrT="[Text]" custT="1"/>
      <dgm:spPr/>
      <dgm:t>
        <a:bodyPr/>
        <a:lstStyle/>
        <a:p>
          <a:r>
            <a:rPr lang="en-US" sz="2000" b="1" dirty="0" err="1" smtClean="0"/>
            <a:t>Scala</a:t>
          </a:r>
          <a:r>
            <a:rPr lang="en-US" sz="2000" b="1" dirty="0" smtClean="0"/>
            <a:t> </a:t>
          </a:r>
          <a:r>
            <a:rPr lang="en-US" sz="2000" b="1" dirty="0" err="1" smtClean="0"/>
            <a:t>vestibuli</a:t>
          </a:r>
          <a:r>
            <a:rPr lang="en-US" sz="2000" b="1" dirty="0" smtClean="0"/>
            <a:t> (</a:t>
          </a:r>
          <a:r>
            <a:rPr lang="en-US" sz="2000" b="1" dirty="0" err="1" smtClean="0"/>
            <a:t>perilymph</a:t>
          </a:r>
          <a:r>
            <a:rPr lang="en-US" sz="2000" b="1" dirty="0" smtClean="0"/>
            <a:t>)  </a:t>
          </a:r>
          <a:endParaRPr lang="en-US" sz="2000" b="1" dirty="0"/>
        </a:p>
      </dgm:t>
    </dgm:pt>
    <dgm:pt modelId="{7FABA642-9675-4DD5-AA52-E0C9EF774F22}" type="parTrans" cxnId="{8486F1DE-96C6-4105-8079-515CC81E6687}">
      <dgm:prSet/>
      <dgm:spPr/>
      <dgm:t>
        <a:bodyPr/>
        <a:lstStyle/>
        <a:p>
          <a:endParaRPr lang="en-US"/>
        </a:p>
      </dgm:t>
    </dgm:pt>
    <dgm:pt modelId="{75E5A9E2-B1A2-4603-A1F4-08C30D6C57D2}" type="sibTrans" cxnId="{8486F1DE-96C6-4105-8079-515CC81E6687}">
      <dgm:prSet/>
      <dgm:spPr/>
      <dgm:t>
        <a:bodyPr/>
        <a:lstStyle/>
        <a:p>
          <a:endParaRPr lang="en-US"/>
        </a:p>
      </dgm:t>
    </dgm:pt>
    <dgm:pt modelId="{F023940A-8ED8-4553-B62B-06BDE6685A3E}" type="pres">
      <dgm:prSet presAssocID="{DB465841-80B3-41D4-B277-A8073EDF538F}" presName="composite" presStyleCnt="0">
        <dgm:presLayoutVars>
          <dgm:chMax val="5"/>
          <dgm:dir/>
          <dgm:resizeHandles val="exact"/>
        </dgm:presLayoutVars>
      </dgm:prSet>
      <dgm:spPr/>
    </dgm:pt>
    <dgm:pt modelId="{7BF9D8ED-903B-41A6-BA67-9779121B4385}" type="pres">
      <dgm:prSet presAssocID="{0710910A-648A-4206-9C31-6D49A478EA4B}" presName="circle1" presStyleLbl="lnNode1" presStyleIdx="0" presStyleCnt="3"/>
      <dgm:spPr/>
    </dgm:pt>
    <dgm:pt modelId="{A17E2097-687A-4378-AD49-EE882D59A2D2}" type="pres">
      <dgm:prSet presAssocID="{0710910A-648A-4206-9C31-6D49A478EA4B}" presName="text1" presStyleLbl="revTx" presStyleIdx="0" presStyleCnt="3" custScaleX="127842">
        <dgm:presLayoutVars>
          <dgm:bulletEnabled val="1"/>
        </dgm:presLayoutVars>
      </dgm:prSet>
      <dgm:spPr/>
      <dgm:t>
        <a:bodyPr/>
        <a:lstStyle/>
        <a:p>
          <a:endParaRPr lang="en-US"/>
        </a:p>
      </dgm:t>
    </dgm:pt>
    <dgm:pt modelId="{555ACAED-93C8-4027-864B-79F8649FCFCE}" type="pres">
      <dgm:prSet presAssocID="{0710910A-648A-4206-9C31-6D49A478EA4B}" presName="line1" presStyleLbl="callout" presStyleIdx="0" presStyleCnt="6"/>
      <dgm:spPr/>
    </dgm:pt>
    <dgm:pt modelId="{7AFDB7B7-A095-4087-B343-88687B3B4ADD}" type="pres">
      <dgm:prSet presAssocID="{0710910A-648A-4206-9C31-6D49A478EA4B}" presName="d1" presStyleLbl="callout" presStyleIdx="1" presStyleCnt="6"/>
      <dgm:spPr/>
    </dgm:pt>
    <dgm:pt modelId="{C2B3B5F1-AD09-49D0-AFF5-B9696A0B583D}" type="pres">
      <dgm:prSet presAssocID="{00681076-C031-4507-8464-3540CEEFA040}" presName="circle2" presStyleLbl="lnNode1" presStyleIdx="1" presStyleCnt="3"/>
      <dgm:spPr/>
    </dgm:pt>
    <dgm:pt modelId="{8542C2F5-A2EC-4813-BE27-55127FB0D820}" type="pres">
      <dgm:prSet presAssocID="{00681076-C031-4507-8464-3540CEEFA040}" presName="text2" presStyleLbl="revTx" presStyleIdx="1" presStyleCnt="3" custScaleX="141034" custScaleY="137692">
        <dgm:presLayoutVars>
          <dgm:bulletEnabled val="1"/>
        </dgm:presLayoutVars>
      </dgm:prSet>
      <dgm:spPr/>
      <dgm:t>
        <a:bodyPr/>
        <a:lstStyle/>
        <a:p>
          <a:endParaRPr lang="en-US"/>
        </a:p>
      </dgm:t>
    </dgm:pt>
    <dgm:pt modelId="{7CFFB9B2-B255-4B38-975D-500461AFFD59}" type="pres">
      <dgm:prSet presAssocID="{00681076-C031-4507-8464-3540CEEFA040}" presName="line2" presStyleLbl="callout" presStyleIdx="2" presStyleCnt="6"/>
      <dgm:spPr/>
    </dgm:pt>
    <dgm:pt modelId="{4D6D000F-B6DB-46A4-8F46-DF0308870AE3}" type="pres">
      <dgm:prSet presAssocID="{00681076-C031-4507-8464-3540CEEFA040}" presName="d2" presStyleLbl="callout" presStyleIdx="3" presStyleCnt="6"/>
      <dgm:spPr/>
    </dgm:pt>
    <dgm:pt modelId="{C74F5499-27A2-482F-A086-9A2E3E454ECE}" type="pres">
      <dgm:prSet presAssocID="{2A6DEA15-D597-4CAC-8845-B46896BAFA84}" presName="circle3" presStyleLbl="lnNode1" presStyleIdx="2" presStyleCnt="3"/>
      <dgm:spPr/>
    </dgm:pt>
    <dgm:pt modelId="{9EF83272-FB59-4165-BF4B-4E5858D670D2}" type="pres">
      <dgm:prSet presAssocID="{2A6DEA15-D597-4CAC-8845-B46896BAFA84}" presName="text3" presStyleLbl="revTx" presStyleIdx="2" presStyleCnt="3">
        <dgm:presLayoutVars>
          <dgm:bulletEnabled val="1"/>
        </dgm:presLayoutVars>
      </dgm:prSet>
      <dgm:spPr/>
      <dgm:t>
        <a:bodyPr/>
        <a:lstStyle/>
        <a:p>
          <a:endParaRPr lang="en-US"/>
        </a:p>
      </dgm:t>
    </dgm:pt>
    <dgm:pt modelId="{17093C9B-4411-44B7-B624-7707CEB1E288}" type="pres">
      <dgm:prSet presAssocID="{2A6DEA15-D597-4CAC-8845-B46896BAFA84}" presName="line3" presStyleLbl="callout" presStyleIdx="4" presStyleCnt="6"/>
      <dgm:spPr/>
    </dgm:pt>
    <dgm:pt modelId="{112BC928-415E-4387-93D1-77A519DA6E70}" type="pres">
      <dgm:prSet presAssocID="{2A6DEA15-D597-4CAC-8845-B46896BAFA84}" presName="d3" presStyleLbl="callout" presStyleIdx="5" presStyleCnt="6"/>
      <dgm:spPr/>
    </dgm:pt>
  </dgm:ptLst>
  <dgm:cxnLst>
    <dgm:cxn modelId="{DBE6C08B-98C3-491E-B0AB-1A4438FA3BF1}" srcId="{DB465841-80B3-41D4-B277-A8073EDF538F}" destId="{0710910A-648A-4206-9C31-6D49A478EA4B}" srcOrd="0" destOrd="0" parTransId="{E417F284-41E9-4586-A60A-AB6A185F92E4}" sibTransId="{5E34E78D-CC84-410C-B4F0-7E18C160251A}"/>
    <dgm:cxn modelId="{1C2B0615-5A34-47EA-A4FB-DC0DEB62B971}" srcId="{DB465841-80B3-41D4-B277-A8073EDF538F}" destId="{00681076-C031-4507-8464-3540CEEFA040}" srcOrd="1" destOrd="0" parTransId="{8B0C499B-C350-462F-B284-0D9A016389BB}" sibTransId="{B4DEE8EC-1A7B-4D6B-BCBB-113865B0942E}"/>
    <dgm:cxn modelId="{A35356CD-6CB5-4505-B3F4-3EFA93D4EAB7}" type="presOf" srcId="{0710910A-648A-4206-9C31-6D49A478EA4B}" destId="{A17E2097-687A-4378-AD49-EE882D59A2D2}" srcOrd="0" destOrd="0" presId="urn:microsoft.com/office/officeart/2005/8/layout/target1"/>
    <dgm:cxn modelId="{5C699A36-3B97-429A-80F1-91CC4ABA41EC}" type="presOf" srcId="{DB465841-80B3-41D4-B277-A8073EDF538F}" destId="{F023940A-8ED8-4553-B62B-06BDE6685A3E}" srcOrd="0" destOrd="0" presId="urn:microsoft.com/office/officeart/2005/8/layout/target1"/>
    <dgm:cxn modelId="{8A86BA88-546F-408F-B209-6203F565739D}" type="presOf" srcId="{2A6DEA15-D597-4CAC-8845-B46896BAFA84}" destId="{9EF83272-FB59-4165-BF4B-4E5858D670D2}" srcOrd="0" destOrd="0" presId="urn:microsoft.com/office/officeart/2005/8/layout/target1"/>
    <dgm:cxn modelId="{8486F1DE-96C6-4105-8079-515CC81E6687}" srcId="{DB465841-80B3-41D4-B277-A8073EDF538F}" destId="{2A6DEA15-D597-4CAC-8845-B46896BAFA84}" srcOrd="2" destOrd="0" parTransId="{7FABA642-9675-4DD5-AA52-E0C9EF774F22}" sibTransId="{75E5A9E2-B1A2-4603-A1F4-08C30D6C57D2}"/>
    <dgm:cxn modelId="{D53061B6-921C-49DB-A7A6-18383265A05F}" type="presOf" srcId="{00681076-C031-4507-8464-3540CEEFA040}" destId="{8542C2F5-A2EC-4813-BE27-55127FB0D820}" srcOrd="0" destOrd="0" presId="urn:microsoft.com/office/officeart/2005/8/layout/target1"/>
    <dgm:cxn modelId="{C2A358D0-20B1-424B-8E33-6E9EC45136B0}" type="presParOf" srcId="{F023940A-8ED8-4553-B62B-06BDE6685A3E}" destId="{7BF9D8ED-903B-41A6-BA67-9779121B4385}" srcOrd="0" destOrd="0" presId="urn:microsoft.com/office/officeart/2005/8/layout/target1"/>
    <dgm:cxn modelId="{254AD0BD-FE17-43D6-864F-575AB7B27A68}" type="presParOf" srcId="{F023940A-8ED8-4553-B62B-06BDE6685A3E}" destId="{A17E2097-687A-4378-AD49-EE882D59A2D2}" srcOrd="1" destOrd="0" presId="urn:microsoft.com/office/officeart/2005/8/layout/target1"/>
    <dgm:cxn modelId="{B1DE226E-8AFB-45DB-9E5E-A720C81A88B6}" type="presParOf" srcId="{F023940A-8ED8-4553-B62B-06BDE6685A3E}" destId="{555ACAED-93C8-4027-864B-79F8649FCFCE}" srcOrd="2" destOrd="0" presId="urn:microsoft.com/office/officeart/2005/8/layout/target1"/>
    <dgm:cxn modelId="{25D5D491-E8DB-4E06-A1A2-D4B9CB977018}" type="presParOf" srcId="{F023940A-8ED8-4553-B62B-06BDE6685A3E}" destId="{7AFDB7B7-A095-4087-B343-88687B3B4ADD}" srcOrd="3" destOrd="0" presId="urn:microsoft.com/office/officeart/2005/8/layout/target1"/>
    <dgm:cxn modelId="{2A2B4264-E2E5-42AF-A2F6-1F4EF0442BCC}" type="presParOf" srcId="{F023940A-8ED8-4553-B62B-06BDE6685A3E}" destId="{C2B3B5F1-AD09-49D0-AFF5-B9696A0B583D}" srcOrd="4" destOrd="0" presId="urn:microsoft.com/office/officeart/2005/8/layout/target1"/>
    <dgm:cxn modelId="{FC0C9C4A-52F4-4439-908E-279B2EF6B55E}" type="presParOf" srcId="{F023940A-8ED8-4553-B62B-06BDE6685A3E}" destId="{8542C2F5-A2EC-4813-BE27-55127FB0D820}" srcOrd="5" destOrd="0" presId="urn:microsoft.com/office/officeart/2005/8/layout/target1"/>
    <dgm:cxn modelId="{46FA54CF-DA5E-4C9F-AC11-67770616DE11}" type="presParOf" srcId="{F023940A-8ED8-4553-B62B-06BDE6685A3E}" destId="{7CFFB9B2-B255-4B38-975D-500461AFFD59}" srcOrd="6" destOrd="0" presId="urn:microsoft.com/office/officeart/2005/8/layout/target1"/>
    <dgm:cxn modelId="{58661A67-7D45-4F94-B4A7-9E3CFE1C7C22}" type="presParOf" srcId="{F023940A-8ED8-4553-B62B-06BDE6685A3E}" destId="{4D6D000F-B6DB-46A4-8F46-DF0308870AE3}" srcOrd="7" destOrd="0" presId="urn:microsoft.com/office/officeart/2005/8/layout/target1"/>
    <dgm:cxn modelId="{6D22A826-FDFB-4F1E-BFAF-01E947460B87}" type="presParOf" srcId="{F023940A-8ED8-4553-B62B-06BDE6685A3E}" destId="{C74F5499-27A2-482F-A086-9A2E3E454ECE}" srcOrd="8" destOrd="0" presId="urn:microsoft.com/office/officeart/2005/8/layout/target1"/>
    <dgm:cxn modelId="{6D23614A-672D-43F2-93FE-134C5637EC26}" type="presParOf" srcId="{F023940A-8ED8-4553-B62B-06BDE6685A3E}" destId="{9EF83272-FB59-4165-BF4B-4E5858D670D2}" srcOrd="9" destOrd="0" presId="urn:microsoft.com/office/officeart/2005/8/layout/target1"/>
    <dgm:cxn modelId="{B91D7AD3-CDBE-4EC7-AFAC-C486E1C985D5}" type="presParOf" srcId="{F023940A-8ED8-4553-B62B-06BDE6685A3E}" destId="{17093C9B-4411-44B7-B624-7707CEB1E288}" srcOrd="10" destOrd="0" presId="urn:microsoft.com/office/officeart/2005/8/layout/target1"/>
    <dgm:cxn modelId="{6642C8CA-46AF-4350-8028-E5A1C4332646}" type="presParOf" srcId="{F023940A-8ED8-4553-B62B-06BDE6685A3E}" destId="{112BC928-415E-4387-93D1-77A519DA6E70}"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C3D8CA-711B-4C57-92B2-C944E5460CF2}"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F6B5CEE5-E24D-4D0B-8A80-A72206186EEC}">
      <dgm:prSet phldrT="[Text]"/>
      <dgm:spPr/>
      <dgm:t>
        <a:bodyPr/>
        <a:lstStyle/>
        <a:p>
          <a:pPr algn="just"/>
          <a:r>
            <a:rPr lang="en-US" dirty="0" smtClean="0"/>
            <a:t>Amplitude/intensity/loudness</a:t>
          </a:r>
          <a:endParaRPr lang="en-US" dirty="0"/>
        </a:p>
      </dgm:t>
    </dgm:pt>
    <dgm:pt modelId="{55BBFCEC-79F0-4A41-84A1-889B5EF13FF1}" type="parTrans" cxnId="{95373FE3-2145-48E7-A4B9-10E24BC24BDF}">
      <dgm:prSet/>
      <dgm:spPr/>
      <dgm:t>
        <a:bodyPr/>
        <a:lstStyle/>
        <a:p>
          <a:endParaRPr lang="en-US"/>
        </a:p>
      </dgm:t>
    </dgm:pt>
    <dgm:pt modelId="{EC71AE1A-6EDE-479E-884F-6672CEB4E33B}" type="sibTrans" cxnId="{95373FE3-2145-48E7-A4B9-10E24BC24BDF}">
      <dgm:prSet/>
      <dgm:spPr/>
      <dgm:t>
        <a:bodyPr/>
        <a:lstStyle/>
        <a:p>
          <a:endParaRPr lang="en-US"/>
        </a:p>
      </dgm:t>
    </dgm:pt>
    <dgm:pt modelId="{E99D4209-2144-4D5A-B670-6B75056EC42D}">
      <dgm:prSet phldrT="[Text]"/>
      <dgm:spPr/>
      <dgm:t>
        <a:bodyPr/>
        <a:lstStyle/>
        <a:p>
          <a:r>
            <a:rPr lang="en-US" dirty="0" smtClean="0"/>
            <a:t>Strength of the sound</a:t>
          </a:r>
          <a:endParaRPr lang="en-US" dirty="0"/>
        </a:p>
      </dgm:t>
    </dgm:pt>
    <dgm:pt modelId="{1420D2AF-5E8B-467B-B9FC-787AE8D1BC49}" type="parTrans" cxnId="{C9F2B075-590E-4716-B019-23674C38E7BF}">
      <dgm:prSet/>
      <dgm:spPr/>
      <dgm:t>
        <a:bodyPr/>
        <a:lstStyle/>
        <a:p>
          <a:endParaRPr lang="en-US"/>
        </a:p>
      </dgm:t>
    </dgm:pt>
    <dgm:pt modelId="{CAE8CBDA-8DD7-44E4-A946-F1626F449F17}" type="sibTrans" cxnId="{C9F2B075-590E-4716-B019-23674C38E7BF}">
      <dgm:prSet/>
      <dgm:spPr/>
      <dgm:t>
        <a:bodyPr/>
        <a:lstStyle/>
        <a:p>
          <a:endParaRPr lang="en-US"/>
        </a:p>
      </dgm:t>
    </dgm:pt>
    <dgm:pt modelId="{7A9B4D43-5DF0-40FB-8F05-3674FAAFEAD4}">
      <dgm:prSet phldrT="[Text]"/>
      <dgm:spPr/>
      <dgm:t>
        <a:bodyPr/>
        <a:lstStyle/>
        <a:p>
          <a:r>
            <a:rPr lang="en-US" dirty="0" smtClean="0"/>
            <a:t>Loudness denotes the appreciation of sound intensity</a:t>
          </a:r>
          <a:endParaRPr lang="en-US" dirty="0"/>
        </a:p>
      </dgm:t>
    </dgm:pt>
    <dgm:pt modelId="{AE80FA82-65F6-456C-8594-5690383F3FFC}" type="parTrans" cxnId="{6A980439-CB67-4ADF-88C3-D6931F6489C2}">
      <dgm:prSet/>
      <dgm:spPr/>
      <dgm:t>
        <a:bodyPr/>
        <a:lstStyle/>
        <a:p>
          <a:endParaRPr lang="en-US"/>
        </a:p>
      </dgm:t>
    </dgm:pt>
    <dgm:pt modelId="{EF3286E1-77B1-43EF-90D9-EDF8DDFA0410}" type="sibTrans" cxnId="{6A980439-CB67-4ADF-88C3-D6931F6489C2}">
      <dgm:prSet/>
      <dgm:spPr/>
      <dgm:t>
        <a:bodyPr/>
        <a:lstStyle/>
        <a:p>
          <a:endParaRPr lang="en-US"/>
        </a:p>
      </dgm:t>
    </dgm:pt>
    <dgm:pt modelId="{D48024C5-8A2D-472A-BB1F-240F82632FDC}">
      <dgm:prSet phldrT="[Text]"/>
      <dgm:spPr/>
      <dgm:t>
        <a:bodyPr/>
        <a:lstStyle/>
        <a:p>
          <a:pPr algn="just"/>
          <a:r>
            <a:rPr lang="en-US" dirty="0" smtClean="0"/>
            <a:t>Frequency/Pitch/Tone</a:t>
          </a:r>
          <a:endParaRPr lang="en-US" dirty="0"/>
        </a:p>
      </dgm:t>
    </dgm:pt>
    <dgm:pt modelId="{4FDAD935-BE6D-4D0D-8C9D-A1273EB4260F}" type="parTrans" cxnId="{F6CCEC9C-900B-4650-BB11-6028861119D8}">
      <dgm:prSet/>
      <dgm:spPr/>
      <dgm:t>
        <a:bodyPr/>
        <a:lstStyle/>
        <a:p>
          <a:endParaRPr lang="en-US"/>
        </a:p>
      </dgm:t>
    </dgm:pt>
    <dgm:pt modelId="{21DCF23C-C665-4100-9BFC-5784AB51B155}" type="sibTrans" cxnId="{F6CCEC9C-900B-4650-BB11-6028861119D8}">
      <dgm:prSet/>
      <dgm:spPr/>
      <dgm:t>
        <a:bodyPr/>
        <a:lstStyle/>
        <a:p>
          <a:endParaRPr lang="en-US"/>
        </a:p>
      </dgm:t>
    </dgm:pt>
    <dgm:pt modelId="{ED9EB10E-F5AE-45AE-B5FD-312BCD8D45EF}">
      <dgm:prSet phldrT="[Text]"/>
      <dgm:spPr/>
      <dgm:t>
        <a:bodyPr/>
        <a:lstStyle/>
        <a:p>
          <a:r>
            <a:rPr lang="en-US" dirty="0" smtClean="0"/>
            <a:t>Number of cycles per second</a:t>
          </a:r>
          <a:endParaRPr lang="en-US" dirty="0"/>
        </a:p>
      </dgm:t>
    </dgm:pt>
    <dgm:pt modelId="{F3B13083-2A2A-49DA-A08D-C45858827FBE}" type="parTrans" cxnId="{923B3992-56F3-4221-98A7-3FFD9799581B}">
      <dgm:prSet/>
      <dgm:spPr/>
      <dgm:t>
        <a:bodyPr/>
        <a:lstStyle/>
        <a:p>
          <a:endParaRPr lang="en-US"/>
        </a:p>
      </dgm:t>
    </dgm:pt>
    <dgm:pt modelId="{D90BDD94-8E1D-4CA7-9BF0-1A82B7EE268D}" type="sibTrans" cxnId="{923B3992-56F3-4221-98A7-3FFD9799581B}">
      <dgm:prSet/>
      <dgm:spPr/>
      <dgm:t>
        <a:bodyPr/>
        <a:lstStyle/>
        <a:p>
          <a:endParaRPr lang="en-US"/>
        </a:p>
      </dgm:t>
    </dgm:pt>
    <dgm:pt modelId="{F9410E78-F9FC-4306-B44E-F3068951714B}">
      <dgm:prSet phldrT="[Text]"/>
      <dgm:spPr/>
      <dgm:t>
        <a:bodyPr/>
        <a:lstStyle/>
        <a:p>
          <a:r>
            <a:rPr lang="en-US" dirty="0" smtClean="0"/>
            <a:t>Pitch /Tone denotes the appreciation of frequency</a:t>
          </a:r>
          <a:endParaRPr lang="en-US" dirty="0"/>
        </a:p>
      </dgm:t>
    </dgm:pt>
    <dgm:pt modelId="{74D6B506-6704-4913-9E46-A517807A17FB}" type="parTrans" cxnId="{A858AB1A-1BF1-4FCC-A725-4D64D873BB7E}">
      <dgm:prSet/>
      <dgm:spPr/>
      <dgm:t>
        <a:bodyPr/>
        <a:lstStyle/>
        <a:p>
          <a:endParaRPr lang="en-US"/>
        </a:p>
      </dgm:t>
    </dgm:pt>
    <dgm:pt modelId="{A544E968-E729-4EDF-9B7B-05337136C5F5}" type="sibTrans" cxnId="{A858AB1A-1BF1-4FCC-A725-4D64D873BB7E}">
      <dgm:prSet/>
      <dgm:spPr/>
      <dgm:t>
        <a:bodyPr/>
        <a:lstStyle/>
        <a:p>
          <a:endParaRPr lang="en-US"/>
        </a:p>
      </dgm:t>
    </dgm:pt>
    <dgm:pt modelId="{258C579F-9EEC-4D33-A30C-C71ABD70DD3C}">
      <dgm:prSet phldrT="[Text]"/>
      <dgm:spPr/>
      <dgm:t>
        <a:bodyPr/>
        <a:lstStyle/>
        <a:p>
          <a:pPr algn="just"/>
          <a:r>
            <a:rPr lang="en-US" dirty="0" smtClean="0"/>
            <a:t>               </a:t>
          </a:r>
          <a:r>
            <a:rPr lang="en-US" dirty="0" err="1" smtClean="0"/>
            <a:t>Impedence</a:t>
          </a:r>
          <a:endParaRPr lang="en-US" dirty="0"/>
        </a:p>
      </dgm:t>
    </dgm:pt>
    <dgm:pt modelId="{1F7C0376-0480-4B0F-B70C-1E98FB541FCD}" type="parTrans" cxnId="{86A1339D-34E2-4D22-BFAA-A6AF94AA7E2A}">
      <dgm:prSet/>
      <dgm:spPr/>
      <dgm:t>
        <a:bodyPr/>
        <a:lstStyle/>
        <a:p>
          <a:endParaRPr lang="en-US"/>
        </a:p>
      </dgm:t>
    </dgm:pt>
    <dgm:pt modelId="{6AF645B7-C81E-4296-9405-8B648EF3336E}" type="sibTrans" cxnId="{86A1339D-34E2-4D22-BFAA-A6AF94AA7E2A}">
      <dgm:prSet/>
      <dgm:spPr/>
      <dgm:t>
        <a:bodyPr/>
        <a:lstStyle/>
        <a:p>
          <a:endParaRPr lang="en-US"/>
        </a:p>
      </dgm:t>
    </dgm:pt>
    <dgm:pt modelId="{70716E1E-F875-4912-84EA-96AF1EA20041}">
      <dgm:prSet phldrT="[Text]"/>
      <dgm:spPr/>
      <dgm:t>
        <a:bodyPr/>
        <a:lstStyle/>
        <a:p>
          <a:r>
            <a:rPr lang="en-US" dirty="0" smtClean="0"/>
            <a:t>Resistance offered by a medium to sound waves</a:t>
          </a:r>
          <a:endParaRPr lang="en-US" dirty="0"/>
        </a:p>
      </dgm:t>
    </dgm:pt>
    <dgm:pt modelId="{657CB490-FF91-42EE-B728-8D6F6640DB71}" type="parTrans" cxnId="{A5E56A04-D65A-4B02-A04C-9694C5F56C70}">
      <dgm:prSet/>
      <dgm:spPr/>
      <dgm:t>
        <a:bodyPr/>
        <a:lstStyle/>
        <a:p>
          <a:endParaRPr lang="en-US"/>
        </a:p>
      </dgm:t>
    </dgm:pt>
    <dgm:pt modelId="{0CD12C1F-BCFF-40E9-842E-417961F0C118}" type="sibTrans" cxnId="{A5E56A04-D65A-4B02-A04C-9694C5F56C70}">
      <dgm:prSet/>
      <dgm:spPr/>
      <dgm:t>
        <a:bodyPr/>
        <a:lstStyle/>
        <a:p>
          <a:endParaRPr lang="en-US"/>
        </a:p>
      </dgm:t>
    </dgm:pt>
    <dgm:pt modelId="{328E3AF3-0778-4DDB-865A-07977BE3A41D}" type="pres">
      <dgm:prSet presAssocID="{FDC3D8CA-711B-4C57-92B2-C944E5460CF2}" presName="Name0" presStyleCnt="0">
        <dgm:presLayoutVars>
          <dgm:dir/>
          <dgm:animLvl val="lvl"/>
          <dgm:resizeHandles val="exact"/>
        </dgm:presLayoutVars>
      </dgm:prSet>
      <dgm:spPr/>
      <dgm:t>
        <a:bodyPr/>
        <a:lstStyle/>
        <a:p>
          <a:endParaRPr lang="en-US"/>
        </a:p>
      </dgm:t>
    </dgm:pt>
    <dgm:pt modelId="{7BFCA705-DF41-4DC6-9BD3-33CDEC1D17B4}" type="pres">
      <dgm:prSet presAssocID="{F6B5CEE5-E24D-4D0B-8A80-A72206186EEC}" presName="linNode" presStyleCnt="0"/>
      <dgm:spPr/>
    </dgm:pt>
    <dgm:pt modelId="{C6B76FAC-E429-44FB-A5FE-1AB615906BB8}" type="pres">
      <dgm:prSet presAssocID="{F6B5CEE5-E24D-4D0B-8A80-A72206186EEC}" presName="parentText" presStyleLbl="node1" presStyleIdx="0" presStyleCnt="3" custScaleX="154786">
        <dgm:presLayoutVars>
          <dgm:chMax val="1"/>
          <dgm:bulletEnabled val="1"/>
        </dgm:presLayoutVars>
      </dgm:prSet>
      <dgm:spPr/>
      <dgm:t>
        <a:bodyPr/>
        <a:lstStyle/>
        <a:p>
          <a:endParaRPr lang="en-US"/>
        </a:p>
      </dgm:t>
    </dgm:pt>
    <dgm:pt modelId="{7372BC96-670F-44D1-84A8-0C9068479B38}" type="pres">
      <dgm:prSet presAssocID="{F6B5CEE5-E24D-4D0B-8A80-A72206186EEC}" presName="descendantText" presStyleLbl="alignAccFollowNode1" presStyleIdx="0" presStyleCnt="3">
        <dgm:presLayoutVars>
          <dgm:bulletEnabled val="1"/>
        </dgm:presLayoutVars>
      </dgm:prSet>
      <dgm:spPr/>
      <dgm:t>
        <a:bodyPr/>
        <a:lstStyle/>
        <a:p>
          <a:endParaRPr lang="en-US"/>
        </a:p>
      </dgm:t>
    </dgm:pt>
    <dgm:pt modelId="{D7413567-3643-42CA-89DD-5EE53E991446}" type="pres">
      <dgm:prSet presAssocID="{EC71AE1A-6EDE-479E-884F-6672CEB4E33B}" presName="sp" presStyleCnt="0"/>
      <dgm:spPr/>
    </dgm:pt>
    <dgm:pt modelId="{426E0333-3C70-4E4D-A88D-0E7245850A4D}" type="pres">
      <dgm:prSet presAssocID="{D48024C5-8A2D-472A-BB1F-240F82632FDC}" presName="linNode" presStyleCnt="0"/>
      <dgm:spPr/>
    </dgm:pt>
    <dgm:pt modelId="{235D00ED-3E2A-4B93-BBF0-862D873304FB}" type="pres">
      <dgm:prSet presAssocID="{D48024C5-8A2D-472A-BB1F-240F82632FDC}" presName="parentText" presStyleLbl="node1" presStyleIdx="1" presStyleCnt="3" custScaleX="154372">
        <dgm:presLayoutVars>
          <dgm:chMax val="1"/>
          <dgm:bulletEnabled val="1"/>
        </dgm:presLayoutVars>
      </dgm:prSet>
      <dgm:spPr/>
      <dgm:t>
        <a:bodyPr/>
        <a:lstStyle/>
        <a:p>
          <a:endParaRPr lang="en-US"/>
        </a:p>
      </dgm:t>
    </dgm:pt>
    <dgm:pt modelId="{E462A536-F216-4AB2-ACFE-4C28533ED172}" type="pres">
      <dgm:prSet presAssocID="{D48024C5-8A2D-472A-BB1F-240F82632FDC}" presName="descendantText" presStyleLbl="alignAccFollowNode1" presStyleIdx="1" presStyleCnt="3">
        <dgm:presLayoutVars>
          <dgm:bulletEnabled val="1"/>
        </dgm:presLayoutVars>
      </dgm:prSet>
      <dgm:spPr/>
      <dgm:t>
        <a:bodyPr/>
        <a:lstStyle/>
        <a:p>
          <a:endParaRPr lang="en-US"/>
        </a:p>
      </dgm:t>
    </dgm:pt>
    <dgm:pt modelId="{D98F56FB-0C9F-4AB5-BF39-02FF89FA249F}" type="pres">
      <dgm:prSet presAssocID="{21DCF23C-C665-4100-9BFC-5784AB51B155}" presName="sp" presStyleCnt="0"/>
      <dgm:spPr/>
    </dgm:pt>
    <dgm:pt modelId="{A080DE0B-1C48-4CC3-9F71-B2063B8C64E9}" type="pres">
      <dgm:prSet presAssocID="{258C579F-9EEC-4D33-A30C-C71ABD70DD3C}" presName="linNode" presStyleCnt="0"/>
      <dgm:spPr/>
    </dgm:pt>
    <dgm:pt modelId="{D7867B4E-FA8B-4238-ABBE-E6FA17439182}" type="pres">
      <dgm:prSet presAssocID="{258C579F-9EEC-4D33-A30C-C71ABD70DD3C}" presName="parentText" presStyleLbl="node1" presStyleIdx="2" presStyleCnt="3" custScaleX="124170" custLinFactNeighborX="-28" custLinFactNeighborY="1978">
        <dgm:presLayoutVars>
          <dgm:chMax val="1"/>
          <dgm:bulletEnabled val="1"/>
        </dgm:presLayoutVars>
      </dgm:prSet>
      <dgm:spPr/>
      <dgm:t>
        <a:bodyPr/>
        <a:lstStyle/>
        <a:p>
          <a:endParaRPr lang="en-US"/>
        </a:p>
      </dgm:t>
    </dgm:pt>
    <dgm:pt modelId="{583971AC-8853-49BE-9AB1-92CA9DF04BF2}" type="pres">
      <dgm:prSet presAssocID="{258C579F-9EEC-4D33-A30C-C71ABD70DD3C}" presName="descendantText" presStyleLbl="alignAccFollowNode1" presStyleIdx="2" presStyleCnt="3" custScaleX="83828">
        <dgm:presLayoutVars>
          <dgm:bulletEnabled val="1"/>
        </dgm:presLayoutVars>
      </dgm:prSet>
      <dgm:spPr/>
      <dgm:t>
        <a:bodyPr/>
        <a:lstStyle/>
        <a:p>
          <a:endParaRPr lang="en-US"/>
        </a:p>
      </dgm:t>
    </dgm:pt>
  </dgm:ptLst>
  <dgm:cxnLst>
    <dgm:cxn modelId="{6A458393-EF6C-4B83-A3CB-C46EF04B4D34}" type="presOf" srcId="{70716E1E-F875-4912-84EA-96AF1EA20041}" destId="{583971AC-8853-49BE-9AB1-92CA9DF04BF2}" srcOrd="0" destOrd="0" presId="urn:microsoft.com/office/officeart/2005/8/layout/vList5"/>
    <dgm:cxn modelId="{923B3992-56F3-4221-98A7-3FFD9799581B}" srcId="{D48024C5-8A2D-472A-BB1F-240F82632FDC}" destId="{ED9EB10E-F5AE-45AE-B5FD-312BCD8D45EF}" srcOrd="0" destOrd="0" parTransId="{F3B13083-2A2A-49DA-A08D-C45858827FBE}" sibTransId="{D90BDD94-8E1D-4CA7-9BF0-1A82B7EE268D}"/>
    <dgm:cxn modelId="{E9F407E3-02D7-4F1D-9113-17336ED1D378}" type="presOf" srcId="{7A9B4D43-5DF0-40FB-8F05-3674FAAFEAD4}" destId="{7372BC96-670F-44D1-84A8-0C9068479B38}" srcOrd="0" destOrd="1" presId="urn:microsoft.com/office/officeart/2005/8/layout/vList5"/>
    <dgm:cxn modelId="{86A1339D-34E2-4D22-BFAA-A6AF94AA7E2A}" srcId="{FDC3D8CA-711B-4C57-92B2-C944E5460CF2}" destId="{258C579F-9EEC-4D33-A30C-C71ABD70DD3C}" srcOrd="2" destOrd="0" parTransId="{1F7C0376-0480-4B0F-B70C-1E98FB541FCD}" sibTransId="{6AF645B7-C81E-4296-9405-8B648EF3336E}"/>
    <dgm:cxn modelId="{FC312694-3F46-4AF3-A45E-DF5F8F57CCCB}" type="presOf" srcId="{FDC3D8CA-711B-4C57-92B2-C944E5460CF2}" destId="{328E3AF3-0778-4DDB-865A-07977BE3A41D}" srcOrd="0" destOrd="0" presId="urn:microsoft.com/office/officeart/2005/8/layout/vList5"/>
    <dgm:cxn modelId="{E47E39A0-F4F9-4ABF-9906-C546CA6BA68B}" type="presOf" srcId="{F9410E78-F9FC-4306-B44E-F3068951714B}" destId="{E462A536-F216-4AB2-ACFE-4C28533ED172}" srcOrd="0" destOrd="1" presId="urn:microsoft.com/office/officeart/2005/8/layout/vList5"/>
    <dgm:cxn modelId="{17766741-8226-4232-B3C9-04669E5A82E7}" type="presOf" srcId="{ED9EB10E-F5AE-45AE-B5FD-312BCD8D45EF}" destId="{E462A536-F216-4AB2-ACFE-4C28533ED172}" srcOrd="0" destOrd="0" presId="urn:microsoft.com/office/officeart/2005/8/layout/vList5"/>
    <dgm:cxn modelId="{6A980439-CB67-4ADF-88C3-D6931F6489C2}" srcId="{F6B5CEE5-E24D-4D0B-8A80-A72206186EEC}" destId="{7A9B4D43-5DF0-40FB-8F05-3674FAAFEAD4}" srcOrd="1" destOrd="0" parTransId="{AE80FA82-65F6-456C-8594-5690383F3FFC}" sibTransId="{EF3286E1-77B1-43EF-90D9-EDF8DDFA0410}"/>
    <dgm:cxn modelId="{A858AB1A-1BF1-4FCC-A725-4D64D873BB7E}" srcId="{D48024C5-8A2D-472A-BB1F-240F82632FDC}" destId="{F9410E78-F9FC-4306-B44E-F3068951714B}" srcOrd="1" destOrd="0" parTransId="{74D6B506-6704-4913-9E46-A517807A17FB}" sibTransId="{A544E968-E729-4EDF-9B7B-05337136C5F5}"/>
    <dgm:cxn modelId="{B125E31D-287B-4488-9411-2E044E229149}" type="presOf" srcId="{E99D4209-2144-4D5A-B670-6B75056EC42D}" destId="{7372BC96-670F-44D1-84A8-0C9068479B38}" srcOrd="0" destOrd="0" presId="urn:microsoft.com/office/officeart/2005/8/layout/vList5"/>
    <dgm:cxn modelId="{68846A47-3213-4442-877A-C97946C83F58}" type="presOf" srcId="{D48024C5-8A2D-472A-BB1F-240F82632FDC}" destId="{235D00ED-3E2A-4B93-BBF0-862D873304FB}" srcOrd="0" destOrd="0" presId="urn:microsoft.com/office/officeart/2005/8/layout/vList5"/>
    <dgm:cxn modelId="{C9F2B075-590E-4716-B019-23674C38E7BF}" srcId="{F6B5CEE5-E24D-4D0B-8A80-A72206186EEC}" destId="{E99D4209-2144-4D5A-B670-6B75056EC42D}" srcOrd="0" destOrd="0" parTransId="{1420D2AF-5E8B-467B-B9FC-787AE8D1BC49}" sibTransId="{CAE8CBDA-8DD7-44E4-A946-F1626F449F17}"/>
    <dgm:cxn modelId="{D6D1A6A2-EFC0-416D-872D-20470CC9AB75}" type="presOf" srcId="{F6B5CEE5-E24D-4D0B-8A80-A72206186EEC}" destId="{C6B76FAC-E429-44FB-A5FE-1AB615906BB8}" srcOrd="0" destOrd="0" presId="urn:microsoft.com/office/officeart/2005/8/layout/vList5"/>
    <dgm:cxn modelId="{95373FE3-2145-48E7-A4B9-10E24BC24BDF}" srcId="{FDC3D8CA-711B-4C57-92B2-C944E5460CF2}" destId="{F6B5CEE5-E24D-4D0B-8A80-A72206186EEC}" srcOrd="0" destOrd="0" parTransId="{55BBFCEC-79F0-4A41-84A1-889B5EF13FF1}" sibTransId="{EC71AE1A-6EDE-479E-884F-6672CEB4E33B}"/>
    <dgm:cxn modelId="{A5E56A04-D65A-4B02-A04C-9694C5F56C70}" srcId="{258C579F-9EEC-4D33-A30C-C71ABD70DD3C}" destId="{70716E1E-F875-4912-84EA-96AF1EA20041}" srcOrd="0" destOrd="0" parTransId="{657CB490-FF91-42EE-B728-8D6F6640DB71}" sibTransId="{0CD12C1F-BCFF-40E9-842E-417961F0C118}"/>
    <dgm:cxn modelId="{F6CCEC9C-900B-4650-BB11-6028861119D8}" srcId="{FDC3D8CA-711B-4C57-92B2-C944E5460CF2}" destId="{D48024C5-8A2D-472A-BB1F-240F82632FDC}" srcOrd="1" destOrd="0" parTransId="{4FDAD935-BE6D-4D0D-8C9D-A1273EB4260F}" sibTransId="{21DCF23C-C665-4100-9BFC-5784AB51B155}"/>
    <dgm:cxn modelId="{4B3CA351-97C4-4216-A8E1-1333EA5797B3}" type="presOf" srcId="{258C579F-9EEC-4D33-A30C-C71ABD70DD3C}" destId="{D7867B4E-FA8B-4238-ABBE-E6FA17439182}" srcOrd="0" destOrd="0" presId="urn:microsoft.com/office/officeart/2005/8/layout/vList5"/>
    <dgm:cxn modelId="{71DDF5A2-C068-42E4-923B-526C4C72A5C1}" type="presParOf" srcId="{328E3AF3-0778-4DDB-865A-07977BE3A41D}" destId="{7BFCA705-DF41-4DC6-9BD3-33CDEC1D17B4}" srcOrd="0" destOrd="0" presId="urn:microsoft.com/office/officeart/2005/8/layout/vList5"/>
    <dgm:cxn modelId="{3C813EF0-4C7F-4ABB-B19D-49C0764CF5C0}" type="presParOf" srcId="{7BFCA705-DF41-4DC6-9BD3-33CDEC1D17B4}" destId="{C6B76FAC-E429-44FB-A5FE-1AB615906BB8}" srcOrd="0" destOrd="0" presId="urn:microsoft.com/office/officeart/2005/8/layout/vList5"/>
    <dgm:cxn modelId="{075C6AB9-2672-402A-965A-946E5436231C}" type="presParOf" srcId="{7BFCA705-DF41-4DC6-9BD3-33CDEC1D17B4}" destId="{7372BC96-670F-44D1-84A8-0C9068479B38}" srcOrd="1" destOrd="0" presId="urn:microsoft.com/office/officeart/2005/8/layout/vList5"/>
    <dgm:cxn modelId="{FFF19B1F-4BBF-4A85-90B2-52CCA1C81DC3}" type="presParOf" srcId="{328E3AF3-0778-4DDB-865A-07977BE3A41D}" destId="{D7413567-3643-42CA-89DD-5EE53E991446}" srcOrd="1" destOrd="0" presId="urn:microsoft.com/office/officeart/2005/8/layout/vList5"/>
    <dgm:cxn modelId="{803567A3-26BF-47BF-951B-1C47E6884445}" type="presParOf" srcId="{328E3AF3-0778-4DDB-865A-07977BE3A41D}" destId="{426E0333-3C70-4E4D-A88D-0E7245850A4D}" srcOrd="2" destOrd="0" presId="urn:microsoft.com/office/officeart/2005/8/layout/vList5"/>
    <dgm:cxn modelId="{493449B6-2B65-434E-8CF1-29B118871CD2}" type="presParOf" srcId="{426E0333-3C70-4E4D-A88D-0E7245850A4D}" destId="{235D00ED-3E2A-4B93-BBF0-862D873304FB}" srcOrd="0" destOrd="0" presId="urn:microsoft.com/office/officeart/2005/8/layout/vList5"/>
    <dgm:cxn modelId="{9B3494DA-D3CC-4AE5-B44C-C58DC7059742}" type="presParOf" srcId="{426E0333-3C70-4E4D-A88D-0E7245850A4D}" destId="{E462A536-F216-4AB2-ACFE-4C28533ED172}" srcOrd="1" destOrd="0" presId="urn:microsoft.com/office/officeart/2005/8/layout/vList5"/>
    <dgm:cxn modelId="{834265C9-140B-42A0-9BA5-B52B147DC3C8}" type="presParOf" srcId="{328E3AF3-0778-4DDB-865A-07977BE3A41D}" destId="{D98F56FB-0C9F-4AB5-BF39-02FF89FA249F}" srcOrd="3" destOrd="0" presId="urn:microsoft.com/office/officeart/2005/8/layout/vList5"/>
    <dgm:cxn modelId="{0709FD61-B967-414F-86C8-885BA4553AE4}" type="presParOf" srcId="{328E3AF3-0778-4DDB-865A-07977BE3A41D}" destId="{A080DE0B-1C48-4CC3-9F71-B2063B8C64E9}" srcOrd="4" destOrd="0" presId="urn:microsoft.com/office/officeart/2005/8/layout/vList5"/>
    <dgm:cxn modelId="{2F5A5836-5B03-4995-9AFD-33653A9C8853}" type="presParOf" srcId="{A080DE0B-1C48-4CC3-9F71-B2063B8C64E9}" destId="{D7867B4E-FA8B-4238-ABBE-E6FA17439182}" srcOrd="0" destOrd="0" presId="urn:microsoft.com/office/officeart/2005/8/layout/vList5"/>
    <dgm:cxn modelId="{FF0D95FB-A9CC-4EF6-BCAA-47BAF94052EC}" type="presParOf" srcId="{A080DE0B-1C48-4CC3-9F71-B2063B8C64E9}" destId="{583971AC-8853-49BE-9AB1-92CA9DF04B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831AB-85AF-436E-8CB7-2CC99451BBAE}">
      <dsp:nvSpPr>
        <dsp:cNvPr id="0" name=""/>
        <dsp:cNvSpPr/>
      </dsp:nvSpPr>
      <dsp:spPr>
        <a:xfrm>
          <a:off x="445769" y="0"/>
          <a:ext cx="5052060" cy="2590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AFC40-4A6A-4B4D-A4F2-3E1C9542E02E}">
      <dsp:nvSpPr>
        <dsp:cNvPr id="0" name=""/>
        <dsp:cNvSpPr/>
      </dsp:nvSpPr>
      <dsp:spPr>
        <a:xfrm>
          <a:off x="4353" y="777240"/>
          <a:ext cx="1913096" cy="1036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SOUNDENERGY</a:t>
          </a:r>
          <a:endParaRPr lang="en-US" sz="2000" kern="1200" dirty="0"/>
        </a:p>
      </dsp:txBody>
      <dsp:txXfrm>
        <a:off x="54942" y="827829"/>
        <a:ext cx="1811918" cy="935142"/>
      </dsp:txXfrm>
    </dsp:sp>
    <dsp:sp modelId="{67C6D6D8-CD7E-43EF-AA94-1A9D09D7C010}">
      <dsp:nvSpPr>
        <dsp:cNvPr id="0" name=""/>
        <dsp:cNvSpPr/>
      </dsp:nvSpPr>
      <dsp:spPr>
        <a:xfrm>
          <a:off x="2015251" y="777240"/>
          <a:ext cx="1913096" cy="1036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MECHANICAL ENERGY</a:t>
          </a:r>
          <a:endParaRPr lang="en-US" sz="2000" kern="1200" dirty="0"/>
        </a:p>
      </dsp:txBody>
      <dsp:txXfrm>
        <a:off x="2065840" y="827829"/>
        <a:ext cx="1811918" cy="935142"/>
      </dsp:txXfrm>
    </dsp:sp>
    <dsp:sp modelId="{4B505F5E-D0DA-457C-8819-4C667A354EDC}">
      <dsp:nvSpPr>
        <dsp:cNvPr id="0" name=""/>
        <dsp:cNvSpPr/>
      </dsp:nvSpPr>
      <dsp:spPr>
        <a:xfrm>
          <a:off x="4026150" y="777240"/>
          <a:ext cx="1913096" cy="1036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ELECTRICAL ENERGY</a:t>
          </a:r>
          <a:endParaRPr lang="en-US" sz="2000" kern="1200" dirty="0"/>
        </a:p>
      </dsp:txBody>
      <dsp:txXfrm>
        <a:off x="4076739" y="827829"/>
        <a:ext cx="1811918" cy="935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7EBBE-B13A-48F1-81B5-8DD6AE4779E5}">
      <dsp:nvSpPr>
        <dsp:cNvPr id="0" name=""/>
        <dsp:cNvSpPr/>
      </dsp:nvSpPr>
      <dsp:spPr>
        <a:xfrm>
          <a:off x="0" y="1063281"/>
          <a:ext cx="8686800" cy="108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7067CF42-257E-4FC2-A352-539786D3057E}">
      <dsp:nvSpPr>
        <dsp:cNvPr id="0" name=""/>
        <dsp:cNvSpPr/>
      </dsp:nvSpPr>
      <dsp:spPr>
        <a:xfrm>
          <a:off x="434340" y="428601"/>
          <a:ext cx="6080760" cy="126936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9838" tIns="0" rIns="229838" bIns="0" numCol="1" spcCol="1270" anchor="ctr" anchorCtr="0">
          <a:noAutofit/>
        </a:bodyPr>
        <a:lstStyle/>
        <a:p>
          <a:pPr lvl="0" algn="l" defTabSz="1911350">
            <a:lnSpc>
              <a:spcPct val="90000"/>
            </a:lnSpc>
            <a:spcBef>
              <a:spcPct val="0"/>
            </a:spcBef>
            <a:spcAft>
              <a:spcPct val="35000"/>
            </a:spcAft>
          </a:pPr>
          <a:r>
            <a:rPr lang="en-US" sz="4300" kern="1200" dirty="0" smtClean="0"/>
            <a:t>IMPEDENCE  MATCHING</a:t>
          </a:r>
          <a:endParaRPr lang="en-US" sz="4300" kern="1200" dirty="0"/>
        </a:p>
      </dsp:txBody>
      <dsp:txXfrm>
        <a:off x="496305" y="490566"/>
        <a:ext cx="5956830" cy="1145430"/>
      </dsp:txXfrm>
    </dsp:sp>
    <dsp:sp modelId="{6B90711A-1705-47DD-A1A6-B42869353DD1}">
      <dsp:nvSpPr>
        <dsp:cNvPr id="0" name=""/>
        <dsp:cNvSpPr/>
      </dsp:nvSpPr>
      <dsp:spPr>
        <a:xfrm>
          <a:off x="0" y="3013761"/>
          <a:ext cx="8686800" cy="108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35B801B1-9ABC-4B2E-A9BE-C04CCDC798EA}">
      <dsp:nvSpPr>
        <dsp:cNvPr id="0" name=""/>
        <dsp:cNvSpPr/>
      </dsp:nvSpPr>
      <dsp:spPr>
        <a:xfrm>
          <a:off x="434340" y="2379081"/>
          <a:ext cx="6080760" cy="126936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9838" tIns="0" rIns="229838" bIns="0" numCol="1" spcCol="1270" anchor="ctr" anchorCtr="0">
          <a:noAutofit/>
        </a:bodyPr>
        <a:lstStyle/>
        <a:p>
          <a:pPr lvl="0" algn="l" defTabSz="1911350">
            <a:lnSpc>
              <a:spcPct val="90000"/>
            </a:lnSpc>
            <a:spcBef>
              <a:spcPct val="0"/>
            </a:spcBef>
            <a:spcAft>
              <a:spcPct val="35000"/>
            </a:spcAft>
          </a:pPr>
          <a:r>
            <a:rPr lang="en-US" sz="4300" kern="1200" dirty="0" smtClean="0"/>
            <a:t>ATTENUATION </a:t>
          </a:r>
          <a:endParaRPr lang="en-US" sz="4300" kern="1200" dirty="0"/>
        </a:p>
      </dsp:txBody>
      <dsp:txXfrm>
        <a:off x="496305" y="2441046"/>
        <a:ext cx="5956830" cy="1145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4F6F8-931C-4CE4-9EEB-C8423A08965A}">
      <dsp:nvSpPr>
        <dsp:cNvPr id="0" name=""/>
        <dsp:cNvSpPr/>
      </dsp:nvSpPr>
      <dsp:spPr>
        <a:xfrm>
          <a:off x="0" y="3406931"/>
          <a:ext cx="8143900" cy="1118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just" defTabSz="933450">
            <a:lnSpc>
              <a:spcPct val="90000"/>
            </a:lnSpc>
            <a:spcBef>
              <a:spcPct val="0"/>
            </a:spcBef>
            <a:spcAft>
              <a:spcPct val="35000"/>
            </a:spcAft>
          </a:pPr>
          <a:r>
            <a:rPr lang="en-US" sz="2100" kern="1200" dirty="0" smtClean="0"/>
            <a:t>                        </a:t>
          </a:r>
          <a:r>
            <a:rPr lang="en-US" sz="2100" b="1" kern="1200" dirty="0" smtClean="0">
              <a:solidFill>
                <a:srgbClr val="FFFF00"/>
              </a:solidFill>
            </a:rPr>
            <a:t>The shape of tympanic membrane</a:t>
          </a:r>
          <a:endParaRPr lang="en-US" sz="2100" b="1" kern="1200" dirty="0">
            <a:solidFill>
              <a:srgbClr val="FFFF00"/>
            </a:solidFill>
          </a:endParaRPr>
        </a:p>
      </dsp:txBody>
      <dsp:txXfrm>
        <a:off x="0" y="3406931"/>
        <a:ext cx="8143900" cy="603844"/>
      </dsp:txXfrm>
    </dsp:sp>
    <dsp:sp modelId="{8E7FCD6C-CC52-467A-B7A6-B0321B2C3BC7}">
      <dsp:nvSpPr>
        <dsp:cNvPr id="0" name=""/>
        <dsp:cNvSpPr/>
      </dsp:nvSpPr>
      <dsp:spPr>
        <a:xfrm>
          <a:off x="994" y="3988411"/>
          <a:ext cx="7754201"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UMBO condense the sound waves to the </a:t>
          </a:r>
          <a:r>
            <a:rPr lang="en-US" sz="2000" kern="1200" dirty="0" err="1" smtClean="0"/>
            <a:t>osscicles</a:t>
          </a:r>
          <a:r>
            <a:rPr lang="en-US" sz="2000" kern="1200" dirty="0" smtClean="0"/>
            <a:t> </a:t>
          </a:r>
          <a:endParaRPr lang="en-US" sz="2000" kern="1200" dirty="0"/>
        </a:p>
      </dsp:txBody>
      <dsp:txXfrm>
        <a:off x="994" y="3988411"/>
        <a:ext cx="7754201" cy="514386"/>
      </dsp:txXfrm>
    </dsp:sp>
    <dsp:sp modelId="{2464403A-EFCD-44B3-9C06-A2F5EC5963D6}">
      <dsp:nvSpPr>
        <dsp:cNvPr id="0" name=""/>
        <dsp:cNvSpPr/>
      </dsp:nvSpPr>
      <dsp:spPr>
        <a:xfrm>
          <a:off x="7755195" y="3988411"/>
          <a:ext cx="387710"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endParaRPr lang="en-US" sz="800" kern="1200" dirty="0"/>
        </a:p>
      </dsp:txBody>
      <dsp:txXfrm>
        <a:off x="7755195" y="3988411"/>
        <a:ext cx="387710" cy="514386"/>
      </dsp:txXfrm>
    </dsp:sp>
    <dsp:sp modelId="{BCCACDC6-ADC7-45D3-A9D9-7DCF0AD435E2}">
      <dsp:nvSpPr>
        <dsp:cNvPr id="0" name=""/>
        <dsp:cNvSpPr/>
      </dsp:nvSpPr>
      <dsp:spPr>
        <a:xfrm rot="10800000">
          <a:off x="0" y="1703865"/>
          <a:ext cx="81439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just" defTabSz="933450">
            <a:lnSpc>
              <a:spcPct val="90000"/>
            </a:lnSpc>
            <a:spcBef>
              <a:spcPct val="0"/>
            </a:spcBef>
            <a:spcAft>
              <a:spcPct val="35000"/>
            </a:spcAft>
          </a:pPr>
          <a:r>
            <a:rPr lang="en-US" sz="2100" kern="1200" dirty="0" smtClean="0"/>
            <a:t>                   </a:t>
          </a:r>
          <a:r>
            <a:rPr lang="en-US" sz="2100" b="1" kern="1200" dirty="0" smtClean="0">
              <a:solidFill>
                <a:srgbClr val="FFFF00"/>
              </a:solidFill>
            </a:rPr>
            <a:t> The lever action of middle ear </a:t>
          </a:r>
          <a:r>
            <a:rPr lang="en-US" sz="2100" b="1" kern="1200" dirty="0" err="1" smtClean="0">
              <a:solidFill>
                <a:srgbClr val="FFFF00"/>
              </a:solidFill>
            </a:rPr>
            <a:t>ossicles</a:t>
          </a:r>
          <a:endParaRPr lang="en-US" sz="2100" b="1" kern="1200" dirty="0">
            <a:solidFill>
              <a:srgbClr val="FFFF00"/>
            </a:solidFill>
          </a:endParaRPr>
        </a:p>
      </dsp:txBody>
      <dsp:txXfrm rot="-10800000">
        <a:off x="0" y="1703865"/>
        <a:ext cx="8143900" cy="603663"/>
      </dsp:txXfrm>
    </dsp:sp>
    <dsp:sp modelId="{87B19E0E-E9AF-47A8-B510-7DA7BDE9A91E}">
      <dsp:nvSpPr>
        <dsp:cNvPr id="0" name=""/>
        <dsp:cNvSpPr/>
      </dsp:nvSpPr>
      <dsp:spPr>
        <a:xfrm>
          <a:off x="994" y="2307529"/>
          <a:ext cx="775420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     All </a:t>
          </a:r>
          <a:r>
            <a:rPr lang="en-US" sz="2000" kern="1200" dirty="0" err="1" smtClean="0"/>
            <a:t>osscicles</a:t>
          </a:r>
          <a:r>
            <a:rPr lang="en-US" sz="2000" kern="1200" dirty="0" smtClean="0"/>
            <a:t> </a:t>
          </a:r>
          <a:r>
            <a:rPr lang="en-US" sz="2000" kern="1200" dirty="0" err="1" smtClean="0"/>
            <a:t>combindly</a:t>
          </a:r>
          <a:r>
            <a:rPr lang="en-US" sz="2000" kern="1200" dirty="0" smtClean="0"/>
            <a:t> Act like a handle of the door </a:t>
          </a:r>
          <a:endParaRPr lang="en-US" sz="2000" kern="1200" dirty="0"/>
        </a:p>
      </dsp:txBody>
      <dsp:txXfrm>
        <a:off x="994" y="2307529"/>
        <a:ext cx="7754201" cy="514231"/>
      </dsp:txXfrm>
    </dsp:sp>
    <dsp:sp modelId="{7730B5B3-4465-4416-A251-F7DFAAB01453}">
      <dsp:nvSpPr>
        <dsp:cNvPr id="0" name=""/>
        <dsp:cNvSpPr/>
      </dsp:nvSpPr>
      <dsp:spPr>
        <a:xfrm>
          <a:off x="7755195" y="2307529"/>
          <a:ext cx="387710"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endParaRPr lang="en-US" sz="800" kern="1200" dirty="0"/>
        </a:p>
      </dsp:txBody>
      <dsp:txXfrm>
        <a:off x="7755195" y="2307529"/>
        <a:ext cx="387710" cy="514231"/>
      </dsp:txXfrm>
    </dsp:sp>
    <dsp:sp modelId="{131892AA-D4E1-46A6-9A65-89BC255FCC2E}">
      <dsp:nvSpPr>
        <dsp:cNvPr id="0" name=""/>
        <dsp:cNvSpPr/>
      </dsp:nvSpPr>
      <dsp:spPr>
        <a:xfrm rot="10800000">
          <a:off x="0" y="799"/>
          <a:ext cx="81439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just" defTabSz="933450">
            <a:lnSpc>
              <a:spcPct val="90000"/>
            </a:lnSpc>
            <a:spcBef>
              <a:spcPct val="0"/>
            </a:spcBef>
            <a:spcAft>
              <a:spcPct val="35000"/>
            </a:spcAft>
          </a:pPr>
          <a:r>
            <a:rPr lang="en-US" sz="2100" kern="1200" dirty="0" smtClean="0"/>
            <a:t>           </a:t>
          </a:r>
          <a:r>
            <a:rPr lang="en-US" sz="2100" b="1" kern="1200" dirty="0" smtClean="0">
              <a:solidFill>
                <a:srgbClr val="FFFF00"/>
              </a:solidFill>
            </a:rPr>
            <a:t>Area of tympanic membrane relative to oval window</a:t>
          </a:r>
          <a:endParaRPr lang="en-US" sz="2100" b="1" kern="1200" dirty="0">
            <a:solidFill>
              <a:srgbClr val="FFFF00"/>
            </a:solidFill>
          </a:endParaRPr>
        </a:p>
      </dsp:txBody>
      <dsp:txXfrm rot="-10800000">
        <a:off x="0" y="799"/>
        <a:ext cx="8143900" cy="603663"/>
      </dsp:txXfrm>
    </dsp:sp>
    <dsp:sp modelId="{FE6B70FD-A396-42D5-9375-0A58E374838F}">
      <dsp:nvSpPr>
        <dsp:cNvPr id="0" name=""/>
        <dsp:cNvSpPr/>
      </dsp:nvSpPr>
      <dsp:spPr>
        <a:xfrm>
          <a:off x="923" y="604463"/>
          <a:ext cx="385324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55 mm</a:t>
          </a:r>
          <a:r>
            <a:rPr lang="en-US" sz="2000" kern="1200" baseline="30000" dirty="0" smtClean="0"/>
            <a:t>2</a:t>
          </a:r>
          <a:r>
            <a:rPr lang="en-US" sz="2000" kern="1200" baseline="0" dirty="0" smtClean="0"/>
            <a:t> is of tympanic membrane</a:t>
          </a:r>
          <a:endParaRPr lang="en-US" sz="2000" kern="1200" baseline="0" dirty="0"/>
        </a:p>
      </dsp:txBody>
      <dsp:txXfrm>
        <a:off x="923" y="604463"/>
        <a:ext cx="3853241" cy="514231"/>
      </dsp:txXfrm>
    </dsp:sp>
    <dsp:sp modelId="{BCAE830B-1A40-4D26-A5CE-F1C57A15AD86}">
      <dsp:nvSpPr>
        <dsp:cNvPr id="0" name=""/>
        <dsp:cNvSpPr/>
      </dsp:nvSpPr>
      <dsp:spPr>
        <a:xfrm>
          <a:off x="3854164" y="604463"/>
          <a:ext cx="4288812"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3.2 mm</a:t>
          </a:r>
          <a:r>
            <a:rPr lang="en-US" sz="2000" kern="1200" baseline="30000" dirty="0" smtClean="0"/>
            <a:t>2</a:t>
          </a:r>
          <a:r>
            <a:rPr lang="en-US" sz="2000" kern="1200" dirty="0" smtClean="0"/>
            <a:t> is of oval window</a:t>
          </a:r>
          <a:endParaRPr lang="en-US" sz="2000" kern="1200" dirty="0"/>
        </a:p>
      </dsp:txBody>
      <dsp:txXfrm>
        <a:off x="3854164" y="604463"/>
        <a:ext cx="4288812" cy="514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F5499-27A2-482F-A086-9A2E3E454ECE}">
      <dsp:nvSpPr>
        <dsp:cNvPr id="0" name=""/>
        <dsp:cNvSpPr/>
      </dsp:nvSpPr>
      <dsp:spPr>
        <a:xfrm>
          <a:off x="638581" y="1240634"/>
          <a:ext cx="3721905" cy="3721905"/>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2B3B5F1-AD09-49D0-AFF5-B9696A0B583D}">
      <dsp:nvSpPr>
        <dsp:cNvPr id="0" name=""/>
        <dsp:cNvSpPr/>
      </dsp:nvSpPr>
      <dsp:spPr>
        <a:xfrm>
          <a:off x="1382962" y="1985015"/>
          <a:ext cx="2233143" cy="223314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BF9D8ED-903B-41A6-BA67-9779121B4385}">
      <dsp:nvSpPr>
        <dsp:cNvPr id="0" name=""/>
        <dsp:cNvSpPr/>
      </dsp:nvSpPr>
      <dsp:spPr>
        <a:xfrm>
          <a:off x="2127343" y="2729396"/>
          <a:ext cx="744381" cy="74438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17E2097-687A-4378-AD49-EE882D59A2D2}">
      <dsp:nvSpPr>
        <dsp:cNvPr id="0" name=""/>
        <dsp:cNvSpPr/>
      </dsp:nvSpPr>
      <dsp:spPr>
        <a:xfrm>
          <a:off x="4721740" y="0"/>
          <a:ext cx="2379078" cy="10855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b="1" kern="1200" dirty="0" smtClean="0"/>
            <a:t>Hair cell (-70mv)</a:t>
          </a:r>
          <a:endParaRPr lang="en-US" sz="2000" b="1" kern="1200" dirty="0"/>
        </a:p>
      </dsp:txBody>
      <dsp:txXfrm>
        <a:off x="4721740" y="0"/>
        <a:ext cx="2379078" cy="1085555"/>
      </dsp:txXfrm>
    </dsp:sp>
    <dsp:sp modelId="{555ACAED-93C8-4027-864B-79F8649FCFCE}">
      <dsp:nvSpPr>
        <dsp:cNvPr id="0" name=""/>
        <dsp:cNvSpPr/>
      </dsp:nvSpPr>
      <dsp:spPr>
        <a:xfrm>
          <a:off x="4515566" y="542777"/>
          <a:ext cx="4652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7AFDB7B7-A095-4087-B343-88687B3B4ADD}">
      <dsp:nvSpPr>
        <dsp:cNvPr id="0" name=""/>
        <dsp:cNvSpPr/>
      </dsp:nvSpPr>
      <dsp:spPr>
        <a:xfrm rot="5400000">
          <a:off x="2227524" y="815407"/>
          <a:ext cx="2558189" cy="201417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8542C2F5-A2EC-4813-BE27-55127FB0D820}">
      <dsp:nvSpPr>
        <dsp:cNvPr id="0" name=""/>
        <dsp:cNvSpPr/>
      </dsp:nvSpPr>
      <dsp:spPr>
        <a:xfrm>
          <a:off x="4598992" y="880971"/>
          <a:ext cx="2624575" cy="1494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b="1" kern="1200" dirty="0" err="1" smtClean="0"/>
            <a:t>Scala</a:t>
          </a:r>
          <a:r>
            <a:rPr lang="en-US" sz="2000" b="1" kern="1200" dirty="0" smtClean="0"/>
            <a:t> media (SV secretes K+ ion so it maintains the  </a:t>
          </a:r>
          <a:r>
            <a:rPr lang="en-US" sz="2000" b="1" kern="1200" dirty="0" err="1" smtClean="0"/>
            <a:t>endochchlear</a:t>
          </a:r>
          <a:r>
            <a:rPr lang="en-US" sz="2000" b="1" kern="1200" dirty="0" smtClean="0"/>
            <a:t> potential (</a:t>
          </a:r>
          <a:r>
            <a:rPr lang="en-US" sz="2000" b="1" kern="1200" dirty="0" err="1" smtClean="0"/>
            <a:t>endolymph</a:t>
          </a:r>
          <a:r>
            <a:rPr lang="en-US" sz="2000" b="1" kern="1200" dirty="0" smtClean="0"/>
            <a:t>) of +80 </a:t>
          </a:r>
          <a:r>
            <a:rPr lang="en-US" sz="2000" b="1" kern="1200" dirty="0" err="1" smtClean="0"/>
            <a:t>mv</a:t>
          </a:r>
          <a:endParaRPr lang="en-US" sz="2000" b="1" kern="1200" dirty="0"/>
        </a:p>
      </dsp:txBody>
      <dsp:txXfrm>
        <a:off x="4598992" y="880971"/>
        <a:ext cx="2624575" cy="1494723"/>
      </dsp:txXfrm>
    </dsp:sp>
    <dsp:sp modelId="{7CFFB9B2-B255-4B38-975D-500461AFFD59}">
      <dsp:nvSpPr>
        <dsp:cNvPr id="0" name=""/>
        <dsp:cNvSpPr/>
      </dsp:nvSpPr>
      <dsp:spPr>
        <a:xfrm>
          <a:off x="4515566" y="1628333"/>
          <a:ext cx="4652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D6D000F-B6DB-46A4-8F46-DF0308870AE3}">
      <dsp:nvSpPr>
        <dsp:cNvPr id="0" name=""/>
        <dsp:cNvSpPr/>
      </dsp:nvSpPr>
      <dsp:spPr>
        <a:xfrm rot="5400000">
          <a:off x="2776630" y="1884028"/>
          <a:ext cx="1993452" cy="148069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9EF83272-FB59-4165-BF4B-4E5858D670D2}">
      <dsp:nvSpPr>
        <dsp:cNvPr id="0" name=""/>
        <dsp:cNvSpPr/>
      </dsp:nvSpPr>
      <dsp:spPr>
        <a:xfrm>
          <a:off x="4980804" y="2171111"/>
          <a:ext cx="1860952" cy="10855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b="1" kern="1200" dirty="0" err="1" smtClean="0"/>
            <a:t>Scala</a:t>
          </a:r>
          <a:r>
            <a:rPr lang="en-US" sz="2000" b="1" kern="1200" dirty="0" smtClean="0"/>
            <a:t> </a:t>
          </a:r>
          <a:r>
            <a:rPr lang="en-US" sz="2000" b="1" kern="1200" dirty="0" err="1" smtClean="0"/>
            <a:t>vestibuli</a:t>
          </a:r>
          <a:r>
            <a:rPr lang="en-US" sz="2000" b="1" kern="1200" dirty="0" smtClean="0"/>
            <a:t> (</a:t>
          </a:r>
          <a:r>
            <a:rPr lang="en-US" sz="2000" b="1" kern="1200" dirty="0" err="1" smtClean="0"/>
            <a:t>perilymph</a:t>
          </a:r>
          <a:r>
            <a:rPr lang="en-US" sz="2000" b="1" kern="1200" dirty="0" smtClean="0"/>
            <a:t>)  </a:t>
          </a:r>
          <a:endParaRPr lang="en-US" sz="2000" b="1" kern="1200" dirty="0"/>
        </a:p>
      </dsp:txBody>
      <dsp:txXfrm>
        <a:off x="4980804" y="2171111"/>
        <a:ext cx="1860952" cy="1085555"/>
      </dsp:txXfrm>
    </dsp:sp>
    <dsp:sp modelId="{17093C9B-4411-44B7-B624-7707CEB1E288}">
      <dsp:nvSpPr>
        <dsp:cNvPr id="0" name=""/>
        <dsp:cNvSpPr/>
      </dsp:nvSpPr>
      <dsp:spPr>
        <a:xfrm>
          <a:off x="4515566" y="2713889"/>
          <a:ext cx="4652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112BC928-415E-4387-93D1-77A519DA6E70}">
      <dsp:nvSpPr>
        <dsp:cNvPr id="0" name=""/>
        <dsp:cNvSpPr/>
      </dsp:nvSpPr>
      <dsp:spPr>
        <a:xfrm rot="5400000">
          <a:off x="3326417" y="2951780"/>
          <a:ext cx="1424248" cy="94722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2BC96-670F-44D1-84A8-0C9068479B38}">
      <dsp:nvSpPr>
        <dsp:cNvPr id="0" name=""/>
        <dsp:cNvSpPr/>
      </dsp:nvSpPr>
      <dsp:spPr>
        <a:xfrm rot="5400000">
          <a:off x="5780806" y="-1589513"/>
          <a:ext cx="1166849" cy="464200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Strength of the sound</a:t>
          </a:r>
          <a:endParaRPr lang="en-US" sz="2100" kern="1200" dirty="0"/>
        </a:p>
        <a:p>
          <a:pPr marL="228600" lvl="1" indent="-228600" algn="l" defTabSz="933450">
            <a:lnSpc>
              <a:spcPct val="90000"/>
            </a:lnSpc>
            <a:spcBef>
              <a:spcPct val="0"/>
            </a:spcBef>
            <a:spcAft>
              <a:spcPct val="15000"/>
            </a:spcAft>
            <a:buChar char="••"/>
          </a:pPr>
          <a:r>
            <a:rPr lang="en-US" sz="2100" kern="1200" dirty="0" smtClean="0"/>
            <a:t>Loudness denotes the appreciation of sound intensity</a:t>
          </a:r>
          <a:endParaRPr lang="en-US" sz="2100" kern="1200" dirty="0"/>
        </a:p>
      </dsp:txBody>
      <dsp:txXfrm rot="-5400000">
        <a:off x="4043227" y="205027"/>
        <a:ext cx="4585047" cy="1052927"/>
      </dsp:txXfrm>
    </dsp:sp>
    <dsp:sp modelId="{C6B76FAC-E429-44FB-A5FE-1AB615906BB8}">
      <dsp:nvSpPr>
        <dsp:cNvPr id="0" name=""/>
        <dsp:cNvSpPr/>
      </dsp:nvSpPr>
      <dsp:spPr>
        <a:xfrm>
          <a:off x="1563" y="2209"/>
          <a:ext cx="4041663" cy="145856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just" defTabSz="977900">
            <a:lnSpc>
              <a:spcPct val="90000"/>
            </a:lnSpc>
            <a:spcBef>
              <a:spcPct val="0"/>
            </a:spcBef>
            <a:spcAft>
              <a:spcPct val="35000"/>
            </a:spcAft>
          </a:pPr>
          <a:r>
            <a:rPr lang="en-US" sz="2200" kern="1200" dirty="0" smtClean="0"/>
            <a:t>Amplitude/intensity/loudness</a:t>
          </a:r>
          <a:endParaRPr lang="en-US" sz="2200" kern="1200" dirty="0"/>
        </a:p>
      </dsp:txBody>
      <dsp:txXfrm>
        <a:off x="72764" y="73410"/>
        <a:ext cx="3899261" cy="1316159"/>
      </dsp:txXfrm>
    </dsp:sp>
    <dsp:sp modelId="{E462A536-F216-4AB2-ACFE-4C28533ED172}">
      <dsp:nvSpPr>
        <dsp:cNvPr id="0" name=""/>
        <dsp:cNvSpPr/>
      </dsp:nvSpPr>
      <dsp:spPr>
        <a:xfrm rot="5400000">
          <a:off x="5777425" y="-60738"/>
          <a:ext cx="1166849" cy="464743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Number of cycles per second</a:t>
          </a:r>
          <a:endParaRPr lang="en-US" sz="2100" kern="1200" dirty="0"/>
        </a:p>
        <a:p>
          <a:pPr marL="228600" lvl="1" indent="-228600" algn="l" defTabSz="933450">
            <a:lnSpc>
              <a:spcPct val="90000"/>
            </a:lnSpc>
            <a:spcBef>
              <a:spcPct val="0"/>
            </a:spcBef>
            <a:spcAft>
              <a:spcPct val="15000"/>
            </a:spcAft>
            <a:buChar char="••"/>
          </a:pPr>
          <a:r>
            <a:rPr lang="en-US" sz="2100" kern="1200" dirty="0" smtClean="0"/>
            <a:t>Pitch /Tone denotes the appreciation of frequency</a:t>
          </a:r>
          <a:endParaRPr lang="en-US" sz="2100" kern="1200" dirty="0"/>
        </a:p>
      </dsp:txBody>
      <dsp:txXfrm rot="-5400000">
        <a:off x="4037131" y="1736517"/>
        <a:ext cx="4590477" cy="1052927"/>
      </dsp:txXfrm>
    </dsp:sp>
    <dsp:sp modelId="{235D00ED-3E2A-4B93-BBF0-862D873304FB}">
      <dsp:nvSpPr>
        <dsp:cNvPr id="0" name=""/>
        <dsp:cNvSpPr/>
      </dsp:nvSpPr>
      <dsp:spPr>
        <a:xfrm>
          <a:off x="1563" y="1533700"/>
          <a:ext cx="4035567" cy="145856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just" defTabSz="977900">
            <a:lnSpc>
              <a:spcPct val="90000"/>
            </a:lnSpc>
            <a:spcBef>
              <a:spcPct val="0"/>
            </a:spcBef>
            <a:spcAft>
              <a:spcPct val="35000"/>
            </a:spcAft>
          </a:pPr>
          <a:r>
            <a:rPr lang="en-US" sz="2200" kern="1200" dirty="0" smtClean="0"/>
            <a:t>Frequency/Pitch/Tone</a:t>
          </a:r>
          <a:endParaRPr lang="en-US" sz="2200" kern="1200" dirty="0"/>
        </a:p>
      </dsp:txBody>
      <dsp:txXfrm>
        <a:off x="72764" y="1604901"/>
        <a:ext cx="3893165" cy="1316159"/>
      </dsp:txXfrm>
    </dsp:sp>
    <dsp:sp modelId="{583971AC-8853-49BE-9AB1-92CA9DF04BF2}">
      <dsp:nvSpPr>
        <dsp:cNvPr id="0" name=""/>
        <dsp:cNvSpPr/>
      </dsp:nvSpPr>
      <dsp:spPr>
        <a:xfrm rot="5400000">
          <a:off x="5631473" y="1464240"/>
          <a:ext cx="1166849" cy="4660461"/>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Resistance offered by a medium to sound waves</a:t>
          </a:r>
          <a:endParaRPr lang="en-US" sz="2100" kern="1200" dirty="0"/>
        </a:p>
      </dsp:txBody>
      <dsp:txXfrm rot="-5400000">
        <a:off x="3884668" y="3268007"/>
        <a:ext cx="4603500" cy="1052927"/>
      </dsp:txXfrm>
    </dsp:sp>
    <dsp:sp modelId="{D7867B4E-FA8B-4238-ABBE-E6FA17439182}">
      <dsp:nvSpPr>
        <dsp:cNvPr id="0" name=""/>
        <dsp:cNvSpPr/>
      </dsp:nvSpPr>
      <dsp:spPr>
        <a:xfrm>
          <a:off x="7" y="3067400"/>
          <a:ext cx="3883103" cy="145856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just" defTabSz="977900">
            <a:lnSpc>
              <a:spcPct val="90000"/>
            </a:lnSpc>
            <a:spcBef>
              <a:spcPct val="0"/>
            </a:spcBef>
            <a:spcAft>
              <a:spcPct val="35000"/>
            </a:spcAft>
          </a:pPr>
          <a:r>
            <a:rPr lang="en-US" sz="2200" kern="1200" dirty="0" smtClean="0"/>
            <a:t>               </a:t>
          </a:r>
          <a:r>
            <a:rPr lang="en-US" sz="2200" kern="1200" dirty="0" err="1" smtClean="0"/>
            <a:t>Impedence</a:t>
          </a:r>
          <a:endParaRPr lang="en-US" sz="2200" kern="1200" dirty="0"/>
        </a:p>
      </dsp:txBody>
      <dsp:txXfrm>
        <a:off x="71208" y="3138601"/>
        <a:ext cx="3740701" cy="13161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B88B2-0D43-41AB-9490-CEE894EF9BB1}" type="datetimeFigureOut">
              <a:rPr lang="en-US" smtClean="0"/>
              <a:t>5/25/2018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32DDD-CE32-4A08-80BC-9F6E25088900}" type="slidenum">
              <a:rPr lang="en-US" smtClean="0"/>
              <a:t>‹#›</a:t>
            </a:fld>
            <a:endParaRPr lang="en-US"/>
          </a:p>
        </p:txBody>
      </p:sp>
    </p:spTree>
    <p:extLst>
      <p:ext uri="{BB962C8B-B14F-4D97-AF65-F5344CB8AC3E}">
        <p14:creationId xmlns:p14="http://schemas.microsoft.com/office/powerpoint/2010/main" val="420376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E03-7DE1-41D2-88FD-65E460E60958}"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185540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E03-7DE1-41D2-88FD-65E460E60958}"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257388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E03-7DE1-41D2-88FD-65E460E60958}"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203507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1F86260-48E2-44D9-9D86-5E2A945E931E}" type="slidenum">
              <a:rPr lang="en-US"/>
              <a:pPr/>
              <a:t>‹#›</a:t>
            </a:fld>
            <a:endParaRPr lang="en-US"/>
          </a:p>
        </p:txBody>
      </p:sp>
    </p:spTree>
    <p:extLst>
      <p:ext uri="{BB962C8B-B14F-4D97-AF65-F5344CB8AC3E}">
        <p14:creationId xmlns:p14="http://schemas.microsoft.com/office/powerpoint/2010/main" val="287931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E03-7DE1-41D2-88FD-65E460E60958}"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177693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5AE03-7DE1-41D2-88FD-65E460E60958}"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247572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E03-7DE1-41D2-88FD-65E460E60958}"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342135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5AE03-7DE1-41D2-88FD-65E460E60958}"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209678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AE03-7DE1-41D2-88FD-65E460E60958}" type="datetimeFigureOut">
              <a:rPr lang="en-US" smtClean="0"/>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37944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AE03-7DE1-41D2-88FD-65E460E60958}"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397117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5AE03-7DE1-41D2-88FD-65E460E60958}"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417928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5AE03-7DE1-41D2-88FD-65E460E60958}"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794F2-41BB-4BFD-8A6C-77A6472C9F86}" type="slidenum">
              <a:rPr lang="en-US" smtClean="0"/>
              <a:t>‹#›</a:t>
            </a:fld>
            <a:endParaRPr lang="en-US"/>
          </a:p>
        </p:txBody>
      </p:sp>
    </p:spTree>
    <p:extLst>
      <p:ext uri="{BB962C8B-B14F-4D97-AF65-F5344CB8AC3E}">
        <p14:creationId xmlns:p14="http://schemas.microsoft.com/office/powerpoint/2010/main" val="386140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5AE03-7DE1-41D2-88FD-65E460E60958}" type="datetimeFigureOut">
              <a:rPr lang="en-US" smtClean="0"/>
              <a:t>5/25/2018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794F2-41BB-4BFD-8A6C-77A6472C9F86}" type="slidenum">
              <a:rPr lang="en-US" smtClean="0"/>
              <a:t>‹#›</a:t>
            </a:fld>
            <a:endParaRPr lang="en-US"/>
          </a:p>
        </p:txBody>
      </p:sp>
    </p:spTree>
    <p:extLst>
      <p:ext uri="{BB962C8B-B14F-4D97-AF65-F5344CB8AC3E}">
        <p14:creationId xmlns:p14="http://schemas.microsoft.com/office/powerpoint/2010/main" val="52033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archnetworking.techtarget.com/sDefinition/0,,sid7_gci212986,00.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html:mk:@MSITStore:G:\PHYSIOLOGY\Ganong%20-%20McGraw-Hill_-_Review.of.Medical.Physiology,Twenty-Second.Edition.CHM::/Physiology/S%20III.%20Functions%20of%20the%20Nervous%20System/Ch.9.%20Hearing%20&amp;%20Equilibrium/c9s31.mht!http://www.accessmedicine.com/loadBinary.aspx?name=gano22&amp;filename=%09gano22_c009f007.gif" TargetMode="External"/><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html:mk:@MSITStore:G:\PHYSIOLOGY\Ganong%20-%20McGraw-Hill_-_Review.of.Medical.Physiology,Twenty-Second.Edition.CHM::/Physiology/S%20III.%20Functions%20of%20the%20Nervous%20System/Ch.9.%20Hearing%20&amp;%20Equilibrium/c9s31.mht!http://www.accessmedicine.com/loadBinary.aspx?name=gano22&amp;filename=%09gano22_c009f006.gif" TargetMode="External"/><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HEARING PHYSIOLOGY</a:t>
            </a:r>
            <a:endParaRPr lang="en-US" b="1" dirty="0">
              <a:solidFill>
                <a:schemeClr val="accent2">
                  <a:lumMod val="75000"/>
                </a:schemeClr>
              </a:solidFill>
            </a:endParaRPr>
          </a:p>
        </p:txBody>
      </p:sp>
      <p:pic>
        <p:nvPicPr>
          <p:cNvPr id="6" name="Content Placeholder 5" descr="gray907_1.png"/>
          <p:cNvPicPr>
            <a:picLocks noGrp="1" noChangeAspect="1"/>
          </p:cNvPicPr>
          <p:nvPr>
            <p:ph idx="1"/>
          </p:nvPr>
        </p:nvPicPr>
        <p:blipFill>
          <a:blip r:embed="rId2" cstate="print"/>
          <a:stretch>
            <a:fillRect/>
          </a:stretch>
        </p:blipFill>
        <p:spPr bwMode="auto">
          <a:xfrm>
            <a:off x="609600" y="1676400"/>
            <a:ext cx="1897811" cy="167640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pic>
      <p:sp>
        <p:nvSpPr>
          <p:cNvPr id="1027" name="Sound"/>
          <p:cNvSpPr>
            <a:spLocks noEditPoints="1" noChangeArrowheads="1"/>
          </p:cNvSpPr>
          <p:nvPr/>
        </p:nvSpPr>
        <p:spPr bwMode="auto">
          <a:xfrm>
            <a:off x="609600" y="1600200"/>
            <a:ext cx="1809750" cy="180975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aphicFrame>
        <p:nvGraphicFramePr>
          <p:cNvPr id="9" name="Diagram 8"/>
          <p:cNvGraphicFramePr/>
          <p:nvPr>
            <p:extLst>
              <p:ext uri="{D42A27DB-BD31-4B8C-83A1-F6EECF244321}">
                <p14:modId xmlns:p14="http://schemas.microsoft.com/office/powerpoint/2010/main" val="474912425"/>
              </p:ext>
            </p:extLst>
          </p:nvPr>
        </p:nvGraphicFramePr>
        <p:xfrm>
          <a:off x="2590800" y="1066800"/>
          <a:ext cx="5943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a:srcRect/>
          <a:stretch>
            <a:fillRect/>
          </a:stretch>
        </p:blipFill>
        <p:spPr bwMode="auto">
          <a:xfrm>
            <a:off x="0" y="3657600"/>
            <a:ext cx="9144000" cy="3200400"/>
          </a:xfrm>
          <a:prstGeom prst="rect">
            <a:avLst/>
          </a:prstGeom>
          <a:noFill/>
          <a:ln w="9525">
            <a:noFill/>
            <a:miter lim="800000"/>
            <a:headEnd/>
            <a:tailEnd/>
          </a:ln>
          <a:effectLst/>
        </p:spPr>
      </p:pic>
    </p:spTree>
    <p:extLst>
      <p:ext uri="{BB962C8B-B14F-4D97-AF65-F5344CB8AC3E}">
        <p14:creationId xmlns:p14="http://schemas.microsoft.com/office/powerpoint/2010/main" val="3927111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114901" cy="1143000"/>
          </a:xfrm>
        </p:spPr>
        <p:txBody>
          <a:bodyPr>
            <a:normAutofit fontScale="90000"/>
          </a:bodyPr>
          <a:lstStyle/>
          <a:p>
            <a:r>
              <a:rPr lang="en-US" dirty="0" smtClean="0"/>
              <a:t>Impedance mismatch</a:t>
            </a:r>
            <a:endParaRPr lang="en-US" dirty="0"/>
          </a:p>
        </p:txBody>
      </p:sp>
      <p:pic>
        <p:nvPicPr>
          <p:cNvPr id="63490" name="Picture 2"/>
          <p:cNvPicPr>
            <a:picLocks noGrp="1" noChangeAspect="1" noChangeArrowheads="1"/>
          </p:cNvPicPr>
          <p:nvPr>
            <p:ph idx="1"/>
          </p:nvPr>
        </p:nvPicPr>
        <p:blipFill>
          <a:blip r:embed="rId2"/>
          <a:srcRect l="14035"/>
          <a:stretch>
            <a:fillRect/>
          </a:stretch>
        </p:blipFill>
        <p:spPr bwMode="auto">
          <a:xfrm>
            <a:off x="5643570" y="2214554"/>
            <a:ext cx="3500430" cy="3962400"/>
          </a:xfrm>
          <a:prstGeom prst="rect">
            <a:avLst/>
          </a:prstGeom>
          <a:noFill/>
          <a:ln w="9525">
            <a:noFill/>
            <a:miter lim="800000"/>
            <a:headEnd/>
            <a:tailEnd/>
          </a:ln>
          <a:effectLst/>
        </p:spPr>
      </p:pic>
      <p:sp>
        <p:nvSpPr>
          <p:cNvPr id="6" name="TextBox 5"/>
          <p:cNvSpPr txBox="1"/>
          <p:nvPr/>
        </p:nvSpPr>
        <p:spPr>
          <a:xfrm>
            <a:off x="457200" y="1600200"/>
            <a:ext cx="4648200" cy="2677656"/>
          </a:xfrm>
          <a:prstGeom prst="rect">
            <a:avLst/>
          </a:prstGeom>
          <a:noFill/>
        </p:spPr>
        <p:txBody>
          <a:bodyPr wrap="square" rtlCol="0">
            <a:spAutoFit/>
          </a:bodyPr>
          <a:lstStyle/>
          <a:p>
            <a:r>
              <a:rPr lang="en-US" sz="2400" b="1" dirty="0" smtClean="0"/>
              <a:t>if there was no middle ear system ,99% of sound waves would have reflected back from oval window as middle ear have air and inner ear have fluid. As fluid has got inertia, sound is not transmitted easily into inner ear.</a:t>
            </a:r>
            <a:endParaRPr lang="en-US" sz="2400" b="1" dirty="0"/>
          </a:p>
        </p:txBody>
      </p:sp>
      <p:cxnSp>
        <p:nvCxnSpPr>
          <p:cNvPr id="8" name="Straight Arrow Connector 7"/>
          <p:cNvCxnSpPr/>
          <p:nvPr/>
        </p:nvCxnSpPr>
        <p:spPr>
          <a:xfrm>
            <a:off x="5143504" y="271462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7699" y="4678740"/>
            <a:ext cx="4810101" cy="1569660"/>
          </a:xfrm>
          <a:prstGeom prst="rect">
            <a:avLst/>
          </a:prstGeom>
          <a:noFill/>
        </p:spPr>
        <p:txBody>
          <a:bodyPr wrap="square" rtlCol="0">
            <a:spAutoFit/>
          </a:bodyPr>
          <a:lstStyle/>
          <a:p>
            <a:r>
              <a:rPr lang="en-US" sz="2400" b="1" dirty="0" smtClean="0"/>
              <a:t>MIDDLE EAR BY ITS IMPEDENCE MATCHING PROPERTY ALLOWS 60% OF SOUND ENERGY TO DISSIPATE IN INNER EAR</a:t>
            </a:r>
            <a:endParaRPr lang="en-US" sz="2400" b="1" dirty="0"/>
          </a:p>
        </p:txBody>
      </p:sp>
      <p:cxnSp>
        <p:nvCxnSpPr>
          <p:cNvPr id="11" name="Straight Arrow Connector 10"/>
          <p:cNvCxnSpPr>
            <a:stCxn id="9" idx="3"/>
          </p:cNvCxnSpPr>
          <p:nvPr/>
        </p:nvCxnSpPr>
        <p:spPr>
          <a:xfrm flipV="1">
            <a:off x="5257800" y="5288340"/>
            <a:ext cx="838199" cy="175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3491" name="Picture 3" descr="C:\Users\compaq\Pictures\The_man_pushing_the_wall_by_27Kingdom.png"/>
          <p:cNvPicPr>
            <a:picLocks noChangeAspect="1" noChangeArrowheads="1"/>
          </p:cNvPicPr>
          <p:nvPr/>
        </p:nvPicPr>
        <p:blipFill>
          <a:blip r:embed="rId3"/>
          <a:srcRect/>
          <a:stretch>
            <a:fillRect/>
          </a:stretch>
        </p:blipFill>
        <p:spPr bwMode="auto">
          <a:xfrm>
            <a:off x="5181600" y="228600"/>
            <a:ext cx="3505200" cy="1600200"/>
          </a:xfrm>
          <a:prstGeom prst="rect">
            <a:avLst/>
          </a:prstGeom>
          <a:noFill/>
        </p:spPr>
      </p:pic>
    </p:spTree>
    <p:extLst>
      <p:ext uri="{BB962C8B-B14F-4D97-AF65-F5344CB8AC3E}">
        <p14:creationId xmlns:p14="http://schemas.microsoft.com/office/powerpoint/2010/main" val="3049634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6464" cy="1143000"/>
          </a:xfrm>
        </p:spPr>
        <p:txBody>
          <a:bodyPr>
            <a:normAutofit fontScale="90000"/>
          </a:bodyPr>
          <a:lstStyle/>
          <a:p>
            <a:r>
              <a:rPr lang="en-US" b="1" dirty="0" smtClean="0"/>
              <a:t>“</a:t>
            </a:r>
            <a:r>
              <a:rPr lang="en-US" sz="4000" b="1" i="1" dirty="0" smtClean="0">
                <a:solidFill>
                  <a:schemeClr val="accent6">
                    <a:lumMod val="75000"/>
                  </a:schemeClr>
                </a:solidFill>
              </a:rPr>
              <a:t>IMPEDANCE MATCHING</a:t>
            </a:r>
            <a:r>
              <a:rPr lang="en-US" b="1" dirty="0" smtClean="0"/>
              <a:t>” by the middle  ear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084036"/>
              </p:ext>
            </p:extLst>
          </p:nvPr>
        </p:nvGraphicFramePr>
        <p:xfrm>
          <a:off x="676276" y="1554163"/>
          <a:ext cx="81439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19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1143000"/>
          </a:xfrm>
        </p:spPr>
        <p:txBody>
          <a:bodyPr>
            <a:normAutofit/>
          </a:bodyPr>
          <a:lstStyle/>
          <a:p>
            <a:r>
              <a:rPr lang="en-US" sz="3200" u="sng" dirty="0" smtClean="0">
                <a:solidFill>
                  <a:srgbClr val="C00000"/>
                </a:solidFill>
              </a:rPr>
              <a:t>Role Of Tympanic Membrane In Impedance Matching</a:t>
            </a:r>
            <a:endParaRPr lang="en-US" sz="3200" u="sng" dirty="0">
              <a:solidFill>
                <a:srgbClr val="C00000"/>
              </a:solidFill>
            </a:endParaRPr>
          </a:p>
        </p:txBody>
      </p:sp>
      <p:sp>
        <p:nvSpPr>
          <p:cNvPr id="3" name="Content Placeholder 2"/>
          <p:cNvSpPr>
            <a:spLocks noGrp="1"/>
          </p:cNvSpPr>
          <p:nvPr>
            <p:ph idx="1"/>
          </p:nvPr>
        </p:nvSpPr>
        <p:spPr>
          <a:xfrm>
            <a:off x="381000" y="1572904"/>
            <a:ext cx="5410200" cy="4980296"/>
          </a:xfrm>
        </p:spPr>
        <p:txBody>
          <a:bodyPr>
            <a:normAutofit/>
          </a:bodyPr>
          <a:lstStyle/>
          <a:p>
            <a:r>
              <a:rPr lang="en-US" sz="2800" dirty="0" smtClean="0"/>
              <a:t>Total area of tympanic membrane </a:t>
            </a:r>
            <a:r>
              <a:rPr lang="en-US" sz="2800" b="1" dirty="0" smtClean="0"/>
              <a:t>55mm</a:t>
            </a:r>
            <a:r>
              <a:rPr lang="en-US" sz="2800" b="1" baseline="30000" dirty="0" smtClean="0"/>
              <a:t>2</a:t>
            </a:r>
          </a:p>
          <a:p>
            <a:r>
              <a:rPr lang="en-US" sz="2800" dirty="0" smtClean="0"/>
              <a:t>Area of stapes footplate is </a:t>
            </a:r>
            <a:r>
              <a:rPr lang="en-US" sz="2800" b="1" dirty="0" smtClean="0"/>
              <a:t>3.2mm</a:t>
            </a:r>
            <a:r>
              <a:rPr lang="en-US" sz="2800" b="1" baseline="30000" dirty="0" smtClean="0"/>
              <a:t>2</a:t>
            </a:r>
          </a:p>
          <a:p>
            <a:r>
              <a:rPr lang="en-US" sz="2800" dirty="0" smtClean="0"/>
              <a:t>Effective areal ratio is </a:t>
            </a:r>
            <a:r>
              <a:rPr lang="en-US" sz="2800" b="1" dirty="0" smtClean="0"/>
              <a:t>17:1</a:t>
            </a:r>
            <a:r>
              <a:rPr lang="en-US" sz="2800" dirty="0" smtClean="0"/>
              <a:t> at oval window thus by focusing sound pressure from large area of tympanic membrane to small area of oval window.</a:t>
            </a:r>
            <a:endParaRPr lang="en-US" sz="2800" dirty="0"/>
          </a:p>
        </p:txBody>
      </p:sp>
      <p:pic>
        <p:nvPicPr>
          <p:cNvPr id="64514" name="Picture 2" descr="C:\Users\compaq\Pictures\lever.gif"/>
          <p:cNvPicPr>
            <a:picLocks noChangeAspect="1" noChangeArrowheads="1"/>
          </p:cNvPicPr>
          <p:nvPr/>
        </p:nvPicPr>
        <p:blipFill>
          <a:blip r:embed="rId2"/>
          <a:srcRect/>
          <a:stretch>
            <a:fillRect/>
          </a:stretch>
        </p:blipFill>
        <p:spPr bwMode="auto">
          <a:xfrm>
            <a:off x="6324600" y="1285860"/>
            <a:ext cx="2590800" cy="514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0719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i="1" dirty="0" smtClean="0">
                <a:solidFill>
                  <a:srgbClr val="C00000"/>
                </a:solidFill>
              </a:rPr>
              <a:t>Lever action of </a:t>
            </a:r>
            <a:r>
              <a:rPr lang="en-US" i="1" dirty="0" err="1" smtClean="0">
                <a:solidFill>
                  <a:srgbClr val="C00000"/>
                </a:solidFill>
              </a:rPr>
              <a:t>ossicles</a:t>
            </a:r>
            <a:r>
              <a:rPr lang="en-US" i="1" dirty="0" smtClean="0">
                <a:solidFill>
                  <a:srgbClr val="C00000"/>
                </a:solidFill>
              </a:rPr>
              <a:t> </a:t>
            </a:r>
            <a:endParaRPr lang="en-US" i="1" dirty="0">
              <a:solidFill>
                <a:srgbClr val="C00000"/>
              </a:solidFill>
            </a:endParaRPr>
          </a:p>
        </p:txBody>
      </p:sp>
      <p:sp>
        <p:nvSpPr>
          <p:cNvPr id="3" name="Content Placeholder 2"/>
          <p:cNvSpPr>
            <a:spLocks noGrp="1"/>
          </p:cNvSpPr>
          <p:nvPr>
            <p:ph idx="1"/>
          </p:nvPr>
        </p:nvSpPr>
        <p:spPr>
          <a:xfrm>
            <a:off x="304800" y="1014378"/>
            <a:ext cx="3567170" cy="5310222"/>
          </a:xfrm>
        </p:spPr>
        <p:txBody>
          <a:bodyPr>
            <a:noAutofit/>
          </a:bodyPr>
          <a:lstStyle/>
          <a:p>
            <a:r>
              <a:rPr lang="en-US" sz="2500" dirty="0" smtClean="0"/>
              <a:t>Ear </a:t>
            </a:r>
            <a:r>
              <a:rPr lang="en-US" sz="2500" dirty="0" err="1" smtClean="0"/>
              <a:t>ossicles</a:t>
            </a:r>
            <a:r>
              <a:rPr lang="en-US" sz="2500" dirty="0" smtClean="0"/>
              <a:t> move as a single unit.  Handle of malleus is </a:t>
            </a:r>
            <a:r>
              <a:rPr lang="en-US" sz="2500" b="1" dirty="0" smtClean="0"/>
              <a:t>1.3 times </a:t>
            </a:r>
            <a:r>
              <a:rPr lang="en-US" sz="2500" dirty="0" smtClean="0"/>
              <a:t>longer than long process of incus. </a:t>
            </a:r>
          </a:p>
          <a:p>
            <a:endParaRPr lang="en-US" sz="2500" dirty="0" smtClean="0"/>
          </a:p>
          <a:p>
            <a:r>
              <a:rPr lang="en-US" sz="2500" dirty="0" smtClean="0"/>
              <a:t>Overall this results in magnification of sound intensity by 1.2 -1.3 times.</a:t>
            </a:r>
          </a:p>
        </p:txBody>
      </p:sp>
      <p:sp>
        <p:nvSpPr>
          <p:cNvPr id="5" name="TextBox 4"/>
          <p:cNvSpPr txBox="1"/>
          <p:nvPr/>
        </p:nvSpPr>
        <p:spPr>
          <a:xfrm>
            <a:off x="7910482" y="2438400"/>
            <a:ext cx="184731" cy="369332"/>
          </a:xfrm>
          <a:prstGeom prst="rect">
            <a:avLst/>
          </a:prstGeom>
          <a:noFill/>
        </p:spPr>
        <p:txBody>
          <a:bodyPr wrap="none" rtlCol="0">
            <a:spAutoFit/>
          </a:bodyPr>
          <a:lstStyle/>
          <a:p>
            <a:endParaRPr lang="en-US" dirty="0"/>
          </a:p>
        </p:txBody>
      </p:sp>
      <p:sp>
        <p:nvSpPr>
          <p:cNvPr id="6" name="TextBox 5"/>
          <p:cNvSpPr txBox="1"/>
          <p:nvPr/>
        </p:nvSpPr>
        <p:spPr>
          <a:xfrm>
            <a:off x="8062882" y="2590800"/>
            <a:ext cx="184731" cy="369332"/>
          </a:xfrm>
          <a:prstGeom prst="rect">
            <a:avLst/>
          </a:prstGeom>
          <a:noFill/>
        </p:spPr>
        <p:txBody>
          <a:bodyPr wrap="none" rtlCol="0">
            <a:spAutoFit/>
          </a:bodyPr>
          <a:lstStyle/>
          <a:p>
            <a:endParaRPr lang="en-US" dirty="0"/>
          </a:p>
        </p:txBody>
      </p:sp>
      <p:pic>
        <p:nvPicPr>
          <p:cNvPr id="10" name="Picture 2"/>
          <p:cNvPicPr>
            <a:picLocks noChangeAspect="1" noChangeArrowheads="1"/>
          </p:cNvPicPr>
          <p:nvPr/>
        </p:nvPicPr>
        <p:blipFill>
          <a:blip r:embed="rId2"/>
          <a:srcRect t="-2582" r="711" b="30038"/>
          <a:stretch>
            <a:fillRect/>
          </a:stretch>
        </p:blipFill>
        <p:spPr bwMode="auto">
          <a:xfrm>
            <a:off x="3962400" y="990600"/>
            <a:ext cx="5029200"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2109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smtClean="0"/>
              <a:t>HYDRAULIC  </a:t>
            </a:r>
            <a:r>
              <a:rPr lang="en-US" sz="2800" b="1" dirty="0" smtClean="0"/>
              <a:t>ACTION </a:t>
            </a:r>
            <a:r>
              <a:rPr lang="en-US" sz="2800" dirty="0" smtClean="0"/>
              <a:t>of tympanic membrane and </a:t>
            </a:r>
            <a:r>
              <a:rPr lang="en-US" sz="2800" b="1" dirty="0" smtClean="0"/>
              <a:t>LEVER  </a:t>
            </a:r>
            <a:r>
              <a:rPr lang="en-US" sz="2800" b="1" dirty="0" smtClean="0"/>
              <a:t>ACTION </a:t>
            </a:r>
            <a:r>
              <a:rPr lang="en-US" sz="2800" dirty="0" smtClean="0"/>
              <a:t>of </a:t>
            </a:r>
            <a:r>
              <a:rPr lang="en-US" sz="2800" dirty="0" err="1" smtClean="0"/>
              <a:t>ossicles</a:t>
            </a:r>
            <a:r>
              <a:rPr lang="en-US" sz="2800" dirty="0" smtClean="0"/>
              <a:t> increases the pressure within the middle ear by </a:t>
            </a:r>
            <a:r>
              <a:rPr lang="en-US" sz="2800" b="1" dirty="0" smtClean="0">
                <a:solidFill>
                  <a:srgbClr val="FF0000"/>
                </a:solidFill>
              </a:rPr>
              <a:t>22 times(17x1.3). </a:t>
            </a:r>
            <a:r>
              <a:rPr lang="en-US" sz="2800" dirty="0" smtClean="0"/>
              <a:t>This is referred as </a:t>
            </a:r>
            <a:r>
              <a:rPr lang="en-US" sz="2800" b="1" i="1" dirty="0" smtClean="0">
                <a:solidFill>
                  <a:schemeClr val="accent2"/>
                </a:solidFill>
              </a:rPr>
              <a:t>IMPEDANCE MATCHING</a:t>
            </a:r>
          </a:p>
          <a:p>
            <a:endParaRPr lang="en-US" sz="2800" dirty="0"/>
          </a:p>
          <a:p>
            <a:r>
              <a:rPr lang="en-US" sz="2800" dirty="0" smtClean="0"/>
              <a:t>Thus when the stapes is pressed into </a:t>
            </a:r>
            <a:r>
              <a:rPr lang="en-US" sz="2800" dirty="0"/>
              <a:t>t</a:t>
            </a:r>
            <a:r>
              <a:rPr lang="en-US" sz="2800" dirty="0" smtClean="0"/>
              <a:t>he oval window, this pressure is transferred to the perilymph in the </a:t>
            </a:r>
            <a:r>
              <a:rPr lang="en-US" sz="2800" dirty="0" err="1" smtClean="0"/>
              <a:t>scala</a:t>
            </a:r>
            <a:r>
              <a:rPr lang="en-US" sz="2800" dirty="0" smtClean="0"/>
              <a:t> </a:t>
            </a:r>
            <a:r>
              <a:rPr lang="en-US" sz="2800" dirty="0" err="1" smtClean="0"/>
              <a:t>vestibuli</a:t>
            </a:r>
            <a:r>
              <a:rPr lang="en-US" sz="2800" dirty="0" smtClean="0"/>
              <a:t> (internal ear).</a:t>
            </a:r>
          </a:p>
        </p:txBody>
      </p:sp>
    </p:spTree>
    <p:extLst>
      <p:ext uri="{BB962C8B-B14F-4D97-AF65-F5344CB8AC3E}">
        <p14:creationId xmlns:p14="http://schemas.microsoft.com/office/powerpoint/2010/main" val="335572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normAutofit fontScale="90000"/>
          </a:bodyPr>
          <a:lstStyle/>
          <a:p>
            <a:pPr lvl="0"/>
            <a:r>
              <a:rPr lang="en-US" i="1" u="sng" dirty="0" smtClean="0"/>
              <a:t>Attenuation or Acoustic reflex</a:t>
            </a:r>
            <a:r>
              <a:rPr lang="en-US" dirty="0" smtClean="0"/>
              <a:t> </a:t>
            </a:r>
            <a:br>
              <a:rPr lang="en-US" dirty="0" smtClean="0"/>
            </a:br>
            <a:r>
              <a:rPr lang="en-US" sz="2700" dirty="0" smtClean="0">
                <a:solidFill>
                  <a:srgbClr val="C00000"/>
                </a:solidFill>
              </a:rPr>
              <a:t>Attenuation is a general term that refers to any reduction in the strength of a </a:t>
            </a:r>
            <a:r>
              <a:rPr lang="en-US" sz="2700" dirty="0" smtClean="0">
                <a:solidFill>
                  <a:srgbClr val="C00000"/>
                </a:solidFill>
                <a:hlinkClick r:id="rId2"/>
              </a:rPr>
              <a:t>signal</a:t>
            </a:r>
            <a:r>
              <a:rPr lang="en-US" sz="2700" dirty="0" smtClean="0">
                <a:solidFill>
                  <a:srgbClr val="C00000"/>
                </a:solidFill>
              </a:rPr>
              <a:t/>
            </a:r>
            <a:br>
              <a:rPr lang="en-US" sz="2700" dirty="0" smtClean="0">
                <a:solidFill>
                  <a:srgbClr val="C00000"/>
                </a:solidFill>
              </a:rPr>
            </a:br>
            <a:endParaRPr lang="en-US" sz="2700" dirty="0">
              <a:solidFill>
                <a:srgbClr val="C00000"/>
              </a:solidFill>
            </a:endParaRPr>
          </a:p>
        </p:txBody>
      </p:sp>
      <p:sp>
        <p:nvSpPr>
          <p:cNvPr id="5" name="Content Placeholder 4"/>
          <p:cNvSpPr>
            <a:spLocks noGrp="1"/>
          </p:cNvSpPr>
          <p:nvPr>
            <p:ph idx="1"/>
          </p:nvPr>
        </p:nvSpPr>
        <p:spPr>
          <a:xfrm>
            <a:off x="228600" y="2057400"/>
            <a:ext cx="8552688" cy="4724400"/>
          </a:xfrm>
        </p:spPr>
        <p:txBody>
          <a:bodyPr>
            <a:normAutofit fontScale="47500" lnSpcReduction="20000"/>
          </a:bodyPr>
          <a:lstStyle/>
          <a:p>
            <a:r>
              <a:rPr lang="en-US" sz="5100" dirty="0" smtClean="0"/>
              <a:t>When loud sounds are transmitted through the </a:t>
            </a:r>
            <a:r>
              <a:rPr lang="en-US" sz="5100" dirty="0" err="1" smtClean="0"/>
              <a:t>ossicular</a:t>
            </a:r>
            <a:r>
              <a:rPr lang="en-US" sz="5100" dirty="0" smtClean="0"/>
              <a:t> system</a:t>
            </a:r>
          </a:p>
          <a:p>
            <a:r>
              <a:rPr lang="en-US" sz="5100" dirty="0" smtClean="0"/>
              <a:t>The tensor tympani muscle pulls the handle of the </a:t>
            </a:r>
            <a:r>
              <a:rPr lang="en-US" sz="5100" dirty="0" err="1" smtClean="0"/>
              <a:t>malleus</a:t>
            </a:r>
            <a:r>
              <a:rPr lang="en-US" sz="5100" dirty="0" smtClean="0"/>
              <a:t> inward while the </a:t>
            </a:r>
            <a:r>
              <a:rPr lang="en-US" sz="5100" dirty="0" err="1" smtClean="0"/>
              <a:t>stapedius</a:t>
            </a:r>
            <a:r>
              <a:rPr lang="en-US" sz="5100" dirty="0" smtClean="0"/>
              <a:t> muscle pulls the stapes outward.</a:t>
            </a:r>
          </a:p>
          <a:p>
            <a:r>
              <a:rPr lang="en-US" sz="5100" dirty="0" smtClean="0"/>
              <a:t>These two forces cause the entire </a:t>
            </a:r>
            <a:r>
              <a:rPr lang="en-US" sz="5100" dirty="0" err="1" smtClean="0"/>
              <a:t>ossicular</a:t>
            </a:r>
            <a:r>
              <a:rPr lang="en-US" sz="5100" dirty="0" smtClean="0"/>
              <a:t> system to develop increased rigidity, thus greatly reducing the </a:t>
            </a:r>
            <a:r>
              <a:rPr lang="en-US" sz="5100" dirty="0" err="1" smtClean="0"/>
              <a:t>ossicular</a:t>
            </a:r>
            <a:r>
              <a:rPr lang="en-US" sz="5100" dirty="0" smtClean="0"/>
              <a:t> conduction of loud sound, this is k/as Attenuation reflex. </a:t>
            </a:r>
          </a:p>
          <a:p>
            <a:endParaRPr lang="en-US" sz="5100" dirty="0" smtClean="0"/>
          </a:p>
          <a:p>
            <a:r>
              <a:rPr lang="en-US" sz="5100" b="1" i="1" dirty="0" smtClean="0">
                <a:solidFill>
                  <a:schemeClr val="accent2"/>
                </a:solidFill>
              </a:rPr>
              <a:t>Reaction Time</a:t>
            </a:r>
            <a:r>
              <a:rPr lang="en-US" sz="5100" dirty="0" smtClean="0"/>
              <a:t>: This occurs after a latent period of only 40 to 80 ms to cause contraction of the middle ear muscles. Sudden loud sound like gut shot, bomb explosion can not protect the ear and causes deafness</a:t>
            </a:r>
            <a:endParaRPr lang="en-US" sz="5100" i="1" dirty="0" smtClean="0"/>
          </a:p>
          <a:p>
            <a:endParaRPr lang="en-US" dirty="0" smtClean="0"/>
          </a:p>
          <a:p>
            <a:pPr>
              <a:buNone/>
            </a:pPr>
            <a:r>
              <a:rPr lang="en-US" dirty="0" smtClean="0"/>
              <a:t>    </a:t>
            </a:r>
            <a:endParaRPr lang="en-US" dirty="0"/>
          </a:p>
        </p:txBody>
      </p:sp>
    </p:spTree>
    <p:extLst>
      <p:ext uri="{BB962C8B-B14F-4D97-AF65-F5344CB8AC3E}">
        <p14:creationId xmlns:p14="http://schemas.microsoft.com/office/powerpoint/2010/main" val="1059407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Function of attenuation reflex</a:t>
            </a:r>
            <a:endParaRPr lang="en-US" u="sng" dirty="0"/>
          </a:p>
        </p:txBody>
      </p:sp>
      <p:sp>
        <p:nvSpPr>
          <p:cNvPr id="3" name="Content Placeholder 2"/>
          <p:cNvSpPr>
            <a:spLocks noGrp="1"/>
          </p:cNvSpPr>
          <p:nvPr>
            <p:ph idx="1"/>
          </p:nvPr>
        </p:nvSpPr>
        <p:spPr>
          <a:xfrm>
            <a:off x="500034" y="1447800"/>
            <a:ext cx="8433654" cy="4800600"/>
          </a:xfrm>
        </p:spPr>
        <p:txBody>
          <a:bodyPr>
            <a:normAutofit lnSpcReduction="10000"/>
          </a:bodyPr>
          <a:lstStyle/>
          <a:p>
            <a:r>
              <a:rPr lang="en-US" dirty="0" smtClean="0"/>
              <a:t>To </a:t>
            </a:r>
            <a:r>
              <a:rPr lang="en-US" b="1" i="1" dirty="0" smtClean="0"/>
              <a:t>protect the cochlea from damaging vibrations </a:t>
            </a:r>
            <a:r>
              <a:rPr lang="en-US" dirty="0" smtClean="0"/>
              <a:t>caused by excessively loud sound.</a:t>
            </a:r>
          </a:p>
          <a:p>
            <a:endParaRPr lang="en-US" dirty="0" smtClean="0"/>
          </a:p>
          <a:p>
            <a:r>
              <a:rPr lang="en-US" dirty="0" smtClean="0"/>
              <a:t>To </a:t>
            </a:r>
            <a:r>
              <a:rPr lang="en-US" b="1" i="1" dirty="0" smtClean="0"/>
              <a:t>mask low-frequency sounds in loud environments</a:t>
            </a:r>
            <a:r>
              <a:rPr lang="en-US" dirty="0" smtClean="0"/>
              <a:t>. This usually removes a major share of the background noise</a:t>
            </a:r>
          </a:p>
          <a:p>
            <a:endParaRPr lang="en-US" dirty="0" smtClean="0"/>
          </a:p>
          <a:p>
            <a:r>
              <a:rPr lang="en-US" dirty="0" smtClean="0"/>
              <a:t>To decrease a </a:t>
            </a:r>
            <a:r>
              <a:rPr lang="en-US" i="1" dirty="0" smtClean="0"/>
              <a:t>person’s hearing sensitivity to his or her own speech</a:t>
            </a:r>
            <a:endParaRPr lang="en-US" i="1" dirty="0"/>
          </a:p>
        </p:txBody>
      </p:sp>
    </p:spTree>
    <p:extLst>
      <p:ext uri="{BB962C8B-B14F-4D97-AF65-F5344CB8AC3E}">
        <p14:creationId xmlns:p14="http://schemas.microsoft.com/office/powerpoint/2010/main" val="3558200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76200" y="1600201"/>
            <a:ext cx="6641325" cy="2895599"/>
          </a:xfrm>
        </p:spPr>
        <p:txBody>
          <a:bodyPr>
            <a:normAutofit/>
          </a:bodyPr>
          <a:lstStyle/>
          <a:p>
            <a:pPr>
              <a:buNone/>
            </a:pPr>
            <a:endParaRPr lang="en-US" dirty="0" smtClean="0">
              <a:solidFill>
                <a:srgbClr val="C00000"/>
              </a:solidFill>
            </a:endParaRPr>
          </a:p>
          <a:p>
            <a:pPr>
              <a:buNone/>
            </a:pPr>
            <a:endParaRPr lang="en-US" dirty="0" smtClean="0">
              <a:solidFill>
                <a:srgbClr val="C00000"/>
              </a:solidFill>
            </a:endParaRPr>
          </a:p>
          <a:p>
            <a:pPr algn="ctr">
              <a:buNone/>
            </a:pPr>
            <a:r>
              <a:rPr lang="en-US" dirty="0" smtClean="0">
                <a:solidFill>
                  <a:srgbClr val="C00000"/>
                </a:solidFill>
              </a:rPr>
              <a:t>  </a:t>
            </a:r>
            <a:r>
              <a:rPr lang="en-US" sz="4400" b="1" i="1" u="sng" dirty="0" smtClean="0">
                <a:solidFill>
                  <a:srgbClr val="C00000"/>
                </a:solidFill>
                <a:latin typeface="Algerian" pitchFamily="82" charset="0"/>
              </a:rPr>
              <a:t> </a:t>
            </a:r>
            <a:r>
              <a:rPr lang="en-US" sz="4400" b="1" i="1" u="sng" dirty="0" smtClean="0">
                <a:solidFill>
                  <a:srgbClr val="C00000"/>
                </a:solidFill>
                <a:latin typeface="Algerian" pitchFamily="82" charset="0"/>
              </a:rPr>
              <a:t>Internal  EAR</a:t>
            </a:r>
            <a:endParaRPr lang="en-US" sz="4400" b="1" i="1" u="sng" dirty="0" smtClean="0">
              <a:solidFill>
                <a:srgbClr val="C00000"/>
              </a:solidFill>
              <a:latin typeface="Algerian" pitchFamily="82" charset="0"/>
            </a:endParaRPr>
          </a:p>
        </p:txBody>
      </p:sp>
      <p:pic>
        <p:nvPicPr>
          <p:cNvPr id="4" name="Picture 6" descr="10_17"/>
          <p:cNvPicPr>
            <a:picLocks noChangeAspect="1" noChangeArrowheads="1"/>
          </p:cNvPicPr>
          <p:nvPr/>
        </p:nvPicPr>
        <p:blipFill>
          <a:blip r:embed="rId2"/>
          <a:srcRect/>
          <a:stretch>
            <a:fillRect/>
          </a:stretch>
        </p:blipFill>
        <p:spPr bwMode="auto">
          <a:xfrm>
            <a:off x="5715008" y="500042"/>
            <a:ext cx="3071834" cy="2714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1010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S02401-052-f001"/>
          <p:cNvPicPr>
            <a:picLocks noChangeAspect="1" noChangeArrowheads="1"/>
          </p:cNvPicPr>
          <p:nvPr/>
        </p:nvPicPr>
        <p:blipFill>
          <a:blip r:embed="rId2">
            <a:lum bright="-22000" contrast="32000"/>
          </a:blip>
          <a:srcRect/>
          <a:stretch>
            <a:fillRect/>
          </a:stretch>
        </p:blipFill>
        <p:spPr>
          <a:xfrm>
            <a:off x="0" y="-71462"/>
            <a:ext cx="9144000" cy="6929462"/>
          </a:xfrm>
          <a:prstGeom prst="rect">
            <a:avLst/>
          </a:prstGeom>
          <a:noFill/>
          <a:ln/>
        </p:spPr>
      </p:pic>
    </p:spTree>
    <p:extLst>
      <p:ext uri="{BB962C8B-B14F-4D97-AF65-F5344CB8AC3E}">
        <p14:creationId xmlns:p14="http://schemas.microsoft.com/office/powerpoint/2010/main" val="2371454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228600"/>
            <a:ext cx="9144000" cy="838200"/>
          </a:xfrm>
        </p:spPr>
        <p:txBody>
          <a:bodyPr>
            <a:normAutofit fontScale="90000"/>
          </a:bodyPr>
          <a:lstStyle/>
          <a:p>
            <a:r>
              <a:rPr lang="en-US" b="1" u="sng" dirty="0">
                <a:cs typeface="Arial" charset="0"/>
              </a:rPr>
              <a:t>Vestibule and Cochlea: Two Sensory </a:t>
            </a:r>
            <a:br>
              <a:rPr lang="en-US" b="1" u="sng" dirty="0">
                <a:cs typeface="Arial" charset="0"/>
              </a:rPr>
            </a:br>
            <a:r>
              <a:rPr lang="en-US" b="1" u="sng" dirty="0">
                <a:cs typeface="Arial" charset="0"/>
              </a:rPr>
              <a:t>Organs Of the Inner Ear</a:t>
            </a:r>
            <a:endParaRPr lang="en-US" b="1" u="sng" dirty="0"/>
          </a:p>
        </p:txBody>
      </p:sp>
      <p:pic>
        <p:nvPicPr>
          <p:cNvPr id="12292" name="Picture 4"/>
          <p:cNvPicPr>
            <a:picLocks noChangeAspect="1" noChangeArrowheads="1"/>
          </p:cNvPicPr>
          <p:nvPr/>
        </p:nvPicPr>
        <p:blipFill>
          <a:blip r:embed="rId2"/>
          <a:srcRect/>
          <a:stretch>
            <a:fillRect/>
          </a:stretch>
        </p:blipFill>
        <p:spPr bwMode="auto">
          <a:xfrm>
            <a:off x="228600" y="1600200"/>
            <a:ext cx="8763000" cy="5105400"/>
          </a:xfrm>
          <a:prstGeom prst="rect">
            <a:avLst/>
          </a:prstGeom>
          <a:noFill/>
          <a:ln w="9525">
            <a:noFill/>
            <a:miter lim="800000"/>
            <a:headEnd/>
            <a:tailEnd/>
          </a:ln>
          <a:effectLst/>
        </p:spPr>
      </p:pic>
      <p:sp>
        <p:nvSpPr>
          <p:cNvPr id="12293" name="Text Box 5"/>
          <p:cNvSpPr txBox="1">
            <a:spLocks noChangeArrowheads="1"/>
          </p:cNvSpPr>
          <p:nvPr/>
        </p:nvSpPr>
        <p:spPr bwMode="auto">
          <a:xfrm>
            <a:off x="6756425" y="2087563"/>
            <a:ext cx="1282700" cy="457200"/>
          </a:xfrm>
          <a:prstGeom prst="rect">
            <a:avLst/>
          </a:prstGeom>
          <a:noFill/>
          <a:ln w="9525">
            <a:noFill/>
            <a:miter lim="800000"/>
            <a:headEnd/>
            <a:tailEnd/>
          </a:ln>
          <a:effectLst/>
        </p:spPr>
        <p:txBody>
          <a:bodyPr wrap="none">
            <a:spAutoFit/>
          </a:bodyPr>
          <a:lstStyle/>
          <a:p>
            <a:pPr eaLnBrk="1" hangingPunct="1"/>
            <a:r>
              <a:rPr lang="en-US">
                <a:latin typeface="Helvetica Neue Bold Condensed" pitchFamily="20" charset="0"/>
              </a:rPr>
              <a:t>Fig 10.12</a:t>
            </a:r>
          </a:p>
        </p:txBody>
      </p:sp>
      <p:sp>
        <p:nvSpPr>
          <p:cNvPr id="12294" name="Text Box 6"/>
          <p:cNvSpPr txBox="1">
            <a:spLocks noChangeArrowheads="1"/>
          </p:cNvSpPr>
          <p:nvPr/>
        </p:nvSpPr>
        <p:spPr bwMode="auto">
          <a:xfrm>
            <a:off x="7991500" y="6546850"/>
            <a:ext cx="598488" cy="304800"/>
          </a:xfrm>
          <a:prstGeom prst="rect">
            <a:avLst/>
          </a:prstGeom>
          <a:noFill/>
          <a:ln w="9525">
            <a:noFill/>
            <a:miter lim="800000"/>
            <a:headEnd/>
            <a:tailEnd/>
          </a:ln>
          <a:effectLst/>
        </p:spPr>
        <p:txBody>
          <a:bodyPr wrap="none">
            <a:spAutoFit/>
          </a:bodyPr>
          <a:lstStyle/>
          <a:p>
            <a:r>
              <a:rPr lang="en-US" sz="1400">
                <a:latin typeface="Times" pitchFamily="20" charset="0"/>
              </a:rPr>
              <a:t>10-42</a:t>
            </a:r>
          </a:p>
        </p:txBody>
      </p:sp>
    </p:spTree>
    <p:extLst>
      <p:ext uri="{BB962C8B-B14F-4D97-AF65-F5344CB8AC3E}">
        <p14:creationId xmlns:p14="http://schemas.microsoft.com/office/powerpoint/2010/main" val="1194663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_17"/>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677616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8438"/>
            <a:ext cx="8229600" cy="1143000"/>
          </a:xfrm>
        </p:spPr>
        <p:txBody>
          <a:bodyPr/>
          <a:lstStyle/>
          <a:p>
            <a:r>
              <a:rPr lang="en-US" dirty="0" smtClean="0"/>
              <a:t>THE INTERNAL EAR</a:t>
            </a:r>
            <a:endParaRPr lang="en-IN" dirty="0"/>
          </a:p>
        </p:txBody>
      </p:sp>
      <p:sp>
        <p:nvSpPr>
          <p:cNvPr id="3" name="Content Placeholder 2"/>
          <p:cNvSpPr>
            <a:spLocks noGrp="1"/>
          </p:cNvSpPr>
          <p:nvPr>
            <p:ph idx="1"/>
          </p:nvPr>
        </p:nvSpPr>
        <p:spPr>
          <a:xfrm>
            <a:off x="381000" y="1447800"/>
            <a:ext cx="6934200" cy="5105400"/>
          </a:xfrm>
        </p:spPr>
        <p:txBody>
          <a:bodyPr>
            <a:normAutofit/>
          </a:bodyPr>
          <a:lstStyle/>
          <a:p>
            <a:pPr algn="just"/>
            <a:r>
              <a:rPr lang="en-US" sz="2800" dirty="0" smtClean="0"/>
              <a:t>The internal ear or inner ear consists of the two parts </a:t>
            </a:r>
            <a:endParaRPr lang="en-US" sz="2800" dirty="0" smtClean="0"/>
          </a:p>
          <a:p>
            <a:pPr algn="just"/>
            <a:endParaRPr lang="en-US" sz="2800" dirty="0" smtClean="0"/>
          </a:p>
          <a:p>
            <a:pPr algn="just">
              <a:buNone/>
            </a:pPr>
            <a:r>
              <a:rPr lang="en-US" sz="2800" dirty="0" smtClean="0"/>
              <a:t>1)Bony labyrinth</a:t>
            </a:r>
          </a:p>
          <a:p>
            <a:pPr algn="just">
              <a:buNone/>
            </a:pPr>
            <a:r>
              <a:rPr lang="en-US" sz="2800" dirty="0" smtClean="0"/>
              <a:t>2)Membranous labyrinth</a:t>
            </a:r>
          </a:p>
          <a:p>
            <a:pPr algn="just">
              <a:buNone/>
            </a:pPr>
            <a:endParaRPr lang="en-US" sz="2800" dirty="0" smtClean="0"/>
          </a:p>
          <a:p>
            <a:pPr algn="just">
              <a:buNone/>
            </a:pPr>
            <a:endParaRPr lang="en-US" sz="2800" dirty="0"/>
          </a:p>
          <a:p>
            <a:pPr algn="just">
              <a:buNone/>
            </a:pPr>
            <a:r>
              <a:rPr lang="en-US" sz="2800" dirty="0" smtClean="0"/>
              <a:t>Bony </a:t>
            </a:r>
            <a:r>
              <a:rPr lang="en-US" sz="2800" dirty="0" smtClean="0"/>
              <a:t>labyrinth </a:t>
            </a:r>
            <a:r>
              <a:rPr lang="en-US" sz="2800" b="1" u="sng" dirty="0" smtClean="0">
                <a:solidFill>
                  <a:schemeClr val="accent3">
                    <a:lumMod val="50000"/>
                  </a:schemeClr>
                </a:solidFill>
              </a:rPr>
              <a:t>is a series of channels in the temporal bone</a:t>
            </a:r>
            <a:r>
              <a:rPr lang="en-US" sz="2800" dirty="0" smtClean="0">
                <a:solidFill>
                  <a:schemeClr val="accent3">
                    <a:lumMod val="50000"/>
                  </a:schemeClr>
                </a:solidFill>
              </a:rPr>
              <a:t> </a:t>
            </a:r>
            <a:r>
              <a:rPr lang="en-US" sz="2800" b="1" dirty="0" smtClean="0">
                <a:solidFill>
                  <a:srgbClr val="7030A0"/>
                </a:solidFill>
              </a:rPr>
              <a:t>which enclose the membranous labyrinth.</a:t>
            </a:r>
          </a:p>
          <a:p>
            <a:pPr algn="just"/>
            <a:endParaRPr lang="en-IN" sz="2800" dirty="0"/>
          </a:p>
        </p:txBody>
      </p:sp>
      <p:pic>
        <p:nvPicPr>
          <p:cNvPr id="9218" name="Picture 2" descr="C:\Users\Geetanjali Purohit\Desktop\images (6).jpg"/>
          <p:cNvPicPr>
            <a:picLocks noChangeAspect="1" noChangeArrowheads="1"/>
          </p:cNvPicPr>
          <p:nvPr/>
        </p:nvPicPr>
        <p:blipFill>
          <a:blip r:embed="rId2"/>
          <a:srcRect l="16667" t="13889" r="16667" b="11111"/>
          <a:stretch>
            <a:fillRect/>
          </a:stretch>
        </p:blipFill>
        <p:spPr bwMode="auto">
          <a:xfrm>
            <a:off x="5195862" y="1981200"/>
            <a:ext cx="3643338" cy="2214578"/>
          </a:xfrm>
          <a:prstGeom prst="rect">
            <a:avLst/>
          </a:prstGeom>
          <a:noFill/>
        </p:spPr>
      </p:pic>
      <p:pic>
        <p:nvPicPr>
          <p:cNvPr id="5" name="Picture 2" descr="C:\Users\Geetanjali Purohit\Desktop\images (7).jpg"/>
          <p:cNvPicPr>
            <a:picLocks noChangeAspect="1" noChangeArrowheads="1"/>
          </p:cNvPicPr>
          <p:nvPr/>
        </p:nvPicPr>
        <p:blipFill>
          <a:blip r:embed="rId3"/>
          <a:srcRect/>
          <a:stretch>
            <a:fillRect/>
          </a:stretch>
        </p:blipFill>
        <p:spPr bwMode="auto">
          <a:xfrm>
            <a:off x="6467475" y="-76200"/>
            <a:ext cx="2143125" cy="1571612"/>
          </a:xfrm>
          <a:prstGeom prst="rect">
            <a:avLst/>
          </a:prstGeom>
          <a:noFill/>
        </p:spPr>
      </p:pic>
    </p:spTree>
    <p:extLst>
      <p:ext uri="{BB962C8B-B14F-4D97-AF65-F5344CB8AC3E}">
        <p14:creationId xmlns:p14="http://schemas.microsoft.com/office/powerpoint/2010/main" val="2647578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normAutofit fontScale="90000"/>
          </a:bodyPr>
          <a:lstStyle/>
          <a:p>
            <a:r>
              <a:rPr lang="en-US" dirty="0" smtClean="0"/>
              <a:t/>
            </a:r>
            <a:br>
              <a:rPr lang="en-US" dirty="0" smtClean="0"/>
            </a:br>
            <a:endParaRPr lang="en-IN" dirty="0"/>
          </a:p>
        </p:txBody>
      </p:sp>
      <p:sp>
        <p:nvSpPr>
          <p:cNvPr id="3" name="Content Placeholder 2"/>
          <p:cNvSpPr>
            <a:spLocks noGrp="1"/>
          </p:cNvSpPr>
          <p:nvPr>
            <p:ph idx="1"/>
          </p:nvPr>
        </p:nvSpPr>
        <p:spPr>
          <a:xfrm>
            <a:off x="304800" y="206356"/>
            <a:ext cx="8382000" cy="6270644"/>
          </a:xfrm>
        </p:spPr>
        <p:txBody>
          <a:bodyPr>
            <a:normAutofit/>
          </a:bodyPr>
          <a:lstStyle/>
          <a:p>
            <a:pPr>
              <a:lnSpc>
                <a:spcPct val="120000"/>
              </a:lnSpc>
              <a:buNone/>
            </a:pPr>
            <a:endParaRPr lang="en-US" sz="2800" dirty="0" smtClean="0"/>
          </a:p>
          <a:p>
            <a:pPr>
              <a:lnSpc>
                <a:spcPct val="120000"/>
              </a:lnSpc>
            </a:pPr>
            <a:r>
              <a:rPr lang="en-US" sz="2800" dirty="0" smtClean="0">
                <a:solidFill>
                  <a:srgbClr val="FF0000"/>
                </a:solidFill>
              </a:rPr>
              <a:t>One cochlea </a:t>
            </a:r>
          </a:p>
          <a:p>
            <a:pPr>
              <a:lnSpc>
                <a:spcPct val="120000"/>
              </a:lnSpc>
              <a:buNone/>
            </a:pPr>
            <a:r>
              <a:rPr lang="en-US" sz="2800" dirty="0" smtClean="0"/>
              <a:t>(resembles shell of a snail)</a:t>
            </a:r>
          </a:p>
          <a:p>
            <a:pPr>
              <a:lnSpc>
                <a:spcPct val="120000"/>
              </a:lnSpc>
              <a:buNone/>
            </a:pPr>
            <a:r>
              <a:rPr lang="en-US" sz="2800" dirty="0" smtClean="0"/>
              <a:t>It is concerned with hearing. </a:t>
            </a:r>
            <a:endParaRPr lang="en-US" sz="2800" dirty="0" smtClean="0"/>
          </a:p>
          <a:p>
            <a:pPr>
              <a:lnSpc>
                <a:spcPct val="120000"/>
              </a:lnSpc>
              <a:buNone/>
            </a:pPr>
            <a:endParaRPr lang="en-US" sz="2800" dirty="0" smtClean="0"/>
          </a:p>
          <a:p>
            <a:pPr>
              <a:lnSpc>
                <a:spcPct val="120000"/>
              </a:lnSpc>
            </a:pPr>
            <a:r>
              <a:rPr lang="en-US" sz="2800" dirty="0" smtClean="0">
                <a:solidFill>
                  <a:srgbClr val="FF0000"/>
                </a:solidFill>
              </a:rPr>
              <a:t>One vestibule </a:t>
            </a:r>
            <a:r>
              <a:rPr lang="en-US" sz="2800" dirty="0" smtClean="0"/>
              <a:t>(utricle and </a:t>
            </a:r>
            <a:r>
              <a:rPr lang="en-US" sz="2800" dirty="0" err="1" smtClean="0"/>
              <a:t>saccule</a:t>
            </a:r>
            <a:r>
              <a:rPr lang="en-US" sz="2800" dirty="0" smtClean="0"/>
              <a:t>) &amp; </a:t>
            </a:r>
            <a:r>
              <a:rPr lang="en-US" sz="2800" dirty="0" smtClean="0">
                <a:solidFill>
                  <a:srgbClr val="FF0000"/>
                </a:solidFill>
              </a:rPr>
              <a:t>Three semicircular canals </a:t>
            </a:r>
            <a:r>
              <a:rPr lang="en-US" sz="2800" dirty="0" smtClean="0"/>
              <a:t>which communicates with the vestibule.  Arranged in right angle to each other. </a:t>
            </a:r>
            <a:r>
              <a:rPr lang="en-US" sz="2800" dirty="0" smtClean="0">
                <a:solidFill>
                  <a:srgbClr val="00B050"/>
                </a:solidFill>
              </a:rPr>
              <a:t>Together is called the vestibular apparatus. </a:t>
            </a:r>
            <a:r>
              <a:rPr lang="en-US" sz="2800" dirty="0" smtClean="0"/>
              <a:t>It is concerned with equilibrium. </a:t>
            </a:r>
          </a:p>
          <a:p>
            <a:pPr>
              <a:lnSpc>
                <a:spcPct val="120000"/>
              </a:lnSpc>
            </a:pPr>
            <a:endParaRPr lang="en-US" sz="2800" dirty="0" smtClean="0">
              <a:solidFill>
                <a:srgbClr val="00B050"/>
              </a:solidFill>
            </a:endParaRPr>
          </a:p>
        </p:txBody>
      </p:sp>
      <p:pic>
        <p:nvPicPr>
          <p:cNvPr id="10243" name="Picture 3" descr="C:\Users\Geetanjali Purohit\Desktop\P4340078-Inner_ear-SPL.jpg"/>
          <p:cNvPicPr>
            <a:picLocks noChangeAspect="1" noChangeArrowheads="1"/>
          </p:cNvPicPr>
          <p:nvPr/>
        </p:nvPicPr>
        <p:blipFill rotWithShape="1">
          <a:blip r:embed="rId2"/>
          <a:srcRect t="8448" b="9524"/>
          <a:stretch/>
        </p:blipFill>
        <p:spPr bwMode="auto">
          <a:xfrm>
            <a:off x="5181600" y="564867"/>
            <a:ext cx="3886200" cy="2483133"/>
          </a:xfrm>
          <a:prstGeom prst="rect">
            <a:avLst/>
          </a:prstGeom>
          <a:noFill/>
        </p:spPr>
      </p:pic>
    </p:spTree>
    <p:extLst>
      <p:ext uri="{BB962C8B-B14F-4D97-AF65-F5344CB8AC3E}">
        <p14:creationId xmlns:p14="http://schemas.microsoft.com/office/powerpoint/2010/main" val="3552800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Membranous labyrinth </a:t>
            </a:r>
            <a:r>
              <a:rPr lang="en-US" dirty="0"/>
              <a:t>(continued</a:t>
            </a:r>
            <a:r>
              <a:rPr lang="en-US" dirty="0" smtClean="0"/>
              <a:t>)</a:t>
            </a:r>
          </a:p>
          <a:p>
            <a:endParaRPr lang="en-US" dirty="0" smtClean="0"/>
          </a:p>
          <a:p>
            <a:pPr lvl="1"/>
            <a:r>
              <a:rPr lang="en-US" dirty="0"/>
              <a:t>	Bony labyrinth is filled with perilymph </a:t>
            </a:r>
          </a:p>
          <a:p>
            <a:pPr lvl="2"/>
            <a:r>
              <a:rPr lang="en-US" dirty="0"/>
              <a:t>Continuous with cerebrospinal fluid</a:t>
            </a:r>
          </a:p>
          <a:p>
            <a:pPr marL="0" indent="0">
              <a:buNone/>
            </a:pPr>
            <a:endParaRPr lang="en-US" dirty="0"/>
          </a:p>
          <a:p>
            <a:pPr lvl="1"/>
            <a:r>
              <a:rPr lang="en-US" dirty="0"/>
              <a:t>Filled with a clear fluid – </a:t>
            </a:r>
            <a:r>
              <a:rPr lang="en-US" dirty="0" err="1"/>
              <a:t>endolymph</a:t>
            </a:r>
            <a:endParaRPr lang="en-US" dirty="0"/>
          </a:p>
          <a:p>
            <a:pPr lvl="2"/>
            <a:r>
              <a:rPr lang="en-US" dirty="0"/>
              <a:t>Confined to the membranous labyrinth </a:t>
            </a:r>
          </a:p>
          <a:p>
            <a:endParaRPr lang="en-US" dirty="0"/>
          </a:p>
        </p:txBody>
      </p:sp>
    </p:spTree>
    <p:extLst>
      <p:ext uri="{BB962C8B-B14F-4D97-AF65-F5344CB8AC3E}">
        <p14:creationId xmlns:p14="http://schemas.microsoft.com/office/powerpoint/2010/main" val="1819688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ltLang="en-US"/>
              <a:t>Copyright © 2005 Pearson Education, Inc., publishing as Benjamin Cummings</a:t>
            </a:r>
          </a:p>
        </p:txBody>
      </p:sp>
      <p:sp>
        <p:nvSpPr>
          <p:cNvPr id="155650" name="Rectangle 2"/>
          <p:cNvSpPr>
            <a:spLocks noGrp="1" noChangeArrowheads="1"/>
          </p:cNvSpPr>
          <p:nvPr>
            <p:ph type="title"/>
          </p:nvPr>
        </p:nvSpPr>
        <p:spPr/>
        <p:txBody>
          <a:bodyPr/>
          <a:lstStyle/>
          <a:p>
            <a:r>
              <a:rPr lang="en-US" u="sng" dirty="0"/>
              <a:t>The Membranous Labyrinth</a:t>
            </a:r>
          </a:p>
        </p:txBody>
      </p:sp>
      <p:sp>
        <p:nvSpPr>
          <p:cNvPr id="155651" name="Text Box 3"/>
          <p:cNvSpPr txBox="1">
            <a:spLocks noChangeArrowheads="1"/>
          </p:cNvSpPr>
          <p:nvPr/>
        </p:nvSpPr>
        <p:spPr bwMode="auto">
          <a:xfrm>
            <a:off x="6400800" y="64008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algn="r"/>
            <a:r>
              <a:rPr lang="en-US" sz="1400" b="1"/>
              <a:t>Figure 16.20</a:t>
            </a:r>
          </a:p>
        </p:txBody>
      </p:sp>
      <p:pic>
        <p:nvPicPr>
          <p:cNvPr id="155652" name="Picture 4"/>
          <p:cNvPicPr>
            <a:picLocks noChangeAspect="1" noChangeArrowheads="1"/>
          </p:cNvPicPr>
          <p:nvPr/>
        </p:nvPicPr>
        <p:blipFill>
          <a:blip r:embed="rId2">
            <a:extLst>
              <a:ext uri="{28A0092B-C50C-407E-A947-70E740481C1C}">
                <a14:useLocalDpi xmlns:a14="http://schemas.microsoft.com/office/drawing/2010/main" val="0"/>
              </a:ext>
            </a:extLst>
          </a:blip>
          <a:srcRect t="23528" b="15686"/>
          <a:stretch>
            <a:fillRect/>
          </a:stretch>
        </p:blipFill>
        <p:spPr bwMode="auto">
          <a:xfrm>
            <a:off x="0" y="1447800"/>
            <a:ext cx="914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91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111875"/>
            <a:ext cx="2133600" cy="365125"/>
          </a:xfrm>
        </p:spPr>
        <p:txBody>
          <a:bodyPr/>
          <a:lstStyle/>
          <a:p>
            <a:r>
              <a:rPr lang="en-US" altLang="en-US"/>
              <a:t>Copyright © 2005 Pearson Education, Inc., publishing as Benjamin Cummings</a:t>
            </a:r>
          </a:p>
        </p:txBody>
      </p:sp>
      <p:sp>
        <p:nvSpPr>
          <p:cNvPr id="165890" name="Rectangle 2"/>
          <p:cNvSpPr>
            <a:spLocks noGrp="1" noChangeArrowheads="1"/>
          </p:cNvSpPr>
          <p:nvPr>
            <p:ph type="title"/>
          </p:nvPr>
        </p:nvSpPr>
        <p:spPr>
          <a:xfrm>
            <a:off x="457200" y="30163"/>
            <a:ext cx="8229600" cy="1143000"/>
          </a:xfrm>
        </p:spPr>
        <p:txBody>
          <a:bodyPr/>
          <a:lstStyle/>
          <a:p>
            <a:r>
              <a:rPr lang="en-US"/>
              <a:t>The Cochlea</a:t>
            </a:r>
          </a:p>
        </p:txBody>
      </p:sp>
      <p:sp>
        <p:nvSpPr>
          <p:cNvPr id="165891" name="Rectangle 3"/>
          <p:cNvSpPr>
            <a:spLocks noGrp="1" noChangeArrowheads="1"/>
          </p:cNvSpPr>
          <p:nvPr>
            <p:ph type="body" idx="1"/>
          </p:nvPr>
        </p:nvSpPr>
        <p:spPr>
          <a:xfrm>
            <a:off x="457200" y="1355725"/>
            <a:ext cx="8229600" cy="4525963"/>
          </a:xfrm>
        </p:spPr>
        <p:txBody>
          <a:bodyPr/>
          <a:lstStyle/>
          <a:p>
            <a:r>
              <a:rPr lang="en-US"/>
              <a:t>A spiraling chamber in the bony labyrinth</a:t>
            </a:r>
          </a:p>
        </p:txBody>
      </p:sp>
      <p:pic>
        <p:nvPicPr>
          <p:cNvPr id="165892" name="Picture 4"/>
          <p:cNvPicPr>
            <a:picLocks noChangeAspect="1" noChangeArrowheads="1"/>
          </p:cNvPicPr>
          <p:nvPr/>
        </p:nvPicPr>
        <p:blipFill>
          <a:blip r:embed="rId2">
            <a:extLst>
              <a:ext uri="{28A0092B-C50C-407E-A947-70E740481C1C}">
                <a14:useLocalDpi xmlns:a14="http://schemas.microsoft.com/office/drawing/2010/main" val="0"/>
              </a:ext>
            </a:extLst>
          </a:blip>
          <a:srcRect l="38487" t="54181" r="27347" b="14702"/>
          <a:stretch>
            <a:fillRect/>
          </a:stretch>
        </p:blipFill>
        <p:spPr bwMode="auto">
          <a:xfrm>
            <a:off x="2362200" y="2193925"/>
            <a:ext cx="3124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a:srcRect/>
          <a:stretch>
            <a:fillRect/>
          </a:stretch>
        </p:blipFill>
        <p:spPr bwMode="auto">
          <a:xfrm>
            <a:off x="685800" y="2105011"/>
            <a:ext cx="7715272" cy="4356114"/>
          </a:xfrm>
          <a:prstGeom prst="rect">
            <a:avLst/>
          </a:prstGeom>
          <a:noFill/>
          <a:ln w="9525">
            <a:noFill/>
            <a:miter lim="800000"/>
            <a:headEnd/>
            <a:tailEnd/>
          </a:ln>
          <a:effectLst/>
        </p:spPr>
      </p:pic>
    </p:spTree>
    <p:extLst>
      <p:ext uri="{BB962C8B-B14F-4D97-AF65-F5344CB8AC3E}">
        <p14:creationId xmlns:p14="http://schemas.microsoft.com/office/powerpoint/2010/main" val="2087838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6248400" cy="1143000"/>
          </a:xfrm>
        </p:spPr>
        <p:txBody>
          <a:bodyPr/>
          <a:lstStyle/>
          <a:p>
            <a:r>
              <a:rPr lang="en-US" u="sng" dirty="0" smtClean="0"/>
              <a:t>The cochlea</a:t>
            </a:r>
            <a:endParaRPr lang="en-IN" u="sng" dirty="0"/>
          </a:p>
        </p:txBody>
      </p:sp>
      <p:sp>
        <p:nvSpPr>
          <p:cNvPr id="3" name="Content Placeholder 2"/>
          <p:cNvSpPr>
            <a:spLocks noGrp="1"/>
          </p:cNvSpPr>
          <p:nvPr>
            <p:ph idx="1"/>
          </p:nvPr>
        </p:nvSpPr>
        <p:spPr>
          <a:xfrm>
            <a:off x="466700" y="1371600"/>
            <a:ext cx="8143900" cy="5267340"/>
          </a:xfrm>
        </p:spPr>
        <p:txBody>
          <a:bodyPr>
            <a:normAutofit/>
          </a:bodyPr>
          <a:lstStyle/>
          <a:p>
            <a:pPr algn="just"/>
            <a:r>
              <a:rPr lang="en-US" sz="2400" dirty="0" smtClean="0"/>
              <a:t>It is coiled tube , 35 mm long.</a:t>
            </a:r>
          </a:p>
          <a:p>
            <a:pPr algn="just"/>
            <a:r>
              <a:rPr lang="en-US" sz="2400" dirty="0" smtClean="0">
                <a:solidFill>
                  <a:srgbClr val="00B050"/>
                </a:solidFill>
              </a:rPr>
              <a:t>Its lumen is divided throughout the length by two membranes</a:t>
            </a:r>
            <a:r>
              <a:rPr lang="en-US" sz="2400" dirty="0" smtClean="0"/>
              <a:t>.</a:t>
            </a:r>
          </a:p>
          <a:p>
            <a:pPr algn="just"/>
            <a:r>
              <a:rPr lang="en-US" sz="2400" dirty="0" err="1" smtClean="0">
                <a:solidFill>
                  <a:srgbClr val="FF0000"/>
                </a:solidFill>
              </a:rPr>
              <a:t>Reissner`s</a:t>
            </a:r>
            <a:r>
              <a:rPr lang="en-US" sz="2400" dirty="0" smtClean="0"/>
              <a:t> and </a:t>
            </a:r>
            <a:r>
              <a:rPr lang="en-US" sz="2400" dirty="0" smtClean="0">
                <a:solidFill>
                  <a:srgbClr val="FF0000"/>
                </a:solidFill>
              </a:rPr>
              <a:t>basilar membranes</a:t>
            </a:r>
            <a:r>
              <a:rPr lang="en-US" sz="2400" dirty="0" smtClean="0"/>
              <a:t> in to three compartments or </a:t>
            </a:r>
            <a:r>
              <a:rPr lang="en-US" sz="2400" dirty="0" err="1" smtClean="0"/>
              <a:t>scalae</a:t>
            </a:r>
            <a:r>
              <a:rPr lang="en-US" sz="2400" dirty="0" smtClean="0"/>
              <a:t>.</a:t>
            </a:r>
          </a:p>
          <a:p>
            <a:pPr algn="just"/>
            <a:r>
              <a:rPr lang="en-US" sz="2400" dirty="0" smtClean="0"/>
              <a:t>1)</a:t>
            </a:r>
            <a:r>
              <a:rPr lang="en-US" sz="2400" dirty="0" err="1" smtClean="0"/>
              <a:t>scala</a:t>
            </a:r>
            <a:r>
              <a:rPr lang="en-US" sz="2400" dirty="0" smtClean="0"/>
              <a:t> </a:t>
            </a:r>
            <a:r>
              <a:rPr lang="en-US" sz="2400" dirty="0" err="1" smtClean="0"/>
              <a:t>vestibuli</a:t>
            </a:r>
            <a:endParaRPr lang="en-US" sz="2400" dirty="0" smtClean="0"/>
          </a:p>
          <a:p>
            <a:pPr algn="just"/>
            <a:r>
              <a:rPr lang="en-US" sz="2400" dirty="0" smtClean="0"/>
              <a:t>2)</a:t>
            </a:r>
            <a:r>
              <a:rPr lang="en-US" sz="2400" dirty="0" err="1" smtClean="0"/>
              <a:t>scala</a:t>
            </a:r>
            <a:r>
              <a:rPr lang="en-US" sz="2400" dirty="0" smtClean="0"/>
              <a:t> tympani</a:t>
            </a:r>
          </a:p>
          <a:p>
            <a:pPr algn="just"/>
            <a:r>
              <a:rPr lang="en-US" sz="2400" dirty="0" smtClean="0"/>
              <a:t>3)</a:t>
            </a:r>
            <a:r>
              <a:rPr lang="en-US" sz="2400" dirty="0" err="1" smtClean="0"/>
              <a:t>scala</a:t>
            </a:r>
            <a:r>
              <a:rPr lang="en-US" sz="2400" dirty="0" smtClean="0"/>
              <a:t> media.</a:t>
            </a:r>
          </a:p>
          <a:p>
            <a:pPr algn="just"/>
            <a:r>
              <a:rPr lang="en-US" sz="2400" dirty="0" smtClean="0"/>
              <a:t>Scala tympani and </a:t>
            </a:r>
            <a:r>
              <a:rPr lang="en-US" sz="2400" dirty="0" err="1" smtClean="0"/>
              <a:t>scala</a:t>
            </a:r>
            <a:r>
              <a:rPr lang="en-US" sz="2400" dirty="0" smtClean="0"/>
              <a:t> </a:t>
            </a:r>
            <a:r>
              <a:rPr lang="en-US" sz="2400" dirty="0" err="1" smtClean="0"/>
              <a:t>vestibuli</a:t>
            </a:r>
            <a:r>
              <a:rPr lang="en-US" sz="2400" dirty="0" smtClean="0"/>
              <a:t> communicates at the apex by a small opening called</a:t>
            </a:r>
            <a:r>
              <a:rPr lang="en-US" sz="2400" dirty="0" smtClean="0">
                <a:solidFill>
                  <a:srgbClr val="00B050"/>
                </a:solidFill>
              </a:rPr>
              <a:t> </a:t>
            </a:r>
            <a:r>
              <a:rPr lang="en-US" sz="2400" b="1" u="sng" dirty="0" smtClean="0">
                <a:solidFill>
                  <a:srgbClr val="00B050"/>
                </a:solidFill>
              </a:rPr>
              <a:t>HELICOTREMA</a:t>
            </a:r>
            <a:r>
              <a:rPr lang="en-US" sz="2400" dirty="0" smtClean="0"/>
              <a:t>.</a:t>
            </a:r>
          </a:p>
          <a:p>
            <a:pPr algn="just"/>
            <a:endParaRPr lang="en-US" sz="2400" dirty="0" smtClean="0"/>
          </a:p>
        </p:txBody>
      </p:sp>
      <p:pic>
        <p:nvPicPr>
          <p:cNvPr id="4" name="Picture 4"/>
          <p:cNvPicPr>
            <a:picLocks noChangeAspect="1" noChangeArrowheads="1"/>
          </p:cNvPicPr>
          <p:nvPr/>
        </p:nvPicPr>
        <p:blipFill>
          <a:blip r:embed="rId2"/>
          <a:srcRect/>
          <a:stretch>
            <a:fillRect/>
          </a:stretch>
        </p:blipFill>
        <p:spPr bwMode="auto">
          <a:xfrm>
            <a:off x="5824550" y="-152400"/>
            <a:ext cx="2786050" cy="1857364"/>
          </a:xfrm>
          <a:prstGeom prst="rect">
            <a:avLst/>
          </a:prstGeom>
          <a:noFill/>
          <a:ln w="9525">
            <a:noFill/>
            <a:miter lim="800000"/>
            <a:headEnd/>
            <a:tailEnd/>
          </a:ln>
          <a:effectLst/>
        </p:spPr>
      </p:pic>
    </p:spTree>
    <p:extLst>
      <p:ext uri="{BB962C8B-B14F-4D97-AF65-F5344CB8AC3E}">
        <p14:creationId xmlns:p14="http://schemas.microsoft.com/office/powerpoint/2010/main" val="895342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lstStyle/>
          <a:p>
            <a:pPr algn="ctr"/>
            <a:r>
              <a:rPr lang="en-US" dirty="0" smtClean="0"/>
              <a:t>COCHLEA</a:t>
            </a:r>
            <a:endParaRPr lang="en-IN" dirty="0"/>
          </a:p>
        </p:txBody>
      </p:sp>
      <p:pic>
        <p:nvPicPr>
          <p:cNvPr id="4" name="Picture 4"/>
          <p:cNvPicPr>
            <a:picLocks noGrp="1" noChangeAspect="1" noChangeArrowheads="1"/>
          </p:cNvPicPr>
          <p:nvPr>
            <p:ph idx="1"/>
          </p:nvPr>
        </p:nvPicPr>
        <p:blipFill>
          <a:blip r:embed="rId2"/>
          <a:srcRect/>
          <a:stretch>
            <a:fillRect/>
          </a:stretch>
        </p:blipFill>
        <p:spPr bwMode="auto">
          <a:xfrm>
            <a:off x="461938" y="1301736"/>
            <a:ext cx="8143932" cy="5357826"/>
          </a:xfrm>
          <a:prstGeom prst="rect">
            <a:avLst/>
          </a:prstGeom>
          <a:noFill/>
          <a:ln w="9525">
            <a:noFill/>
            <a:miter lim="800000"/>
            <a:headEnd/>
            <a:tailEnd/>
          </a:ln>
          <a:effectLst/>
        </p:spPr>
      </p:pic>
    </p:spTree>
    <p:extLst>
      <p:ext uri="{BB962C8B-B14F-4D97-AF65-F5344CB8AC3E}">
        <p14:creationId xmlns:p14="http://schemas.microsoft.com/office/powerpoint/2010/main" val="507173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C3D060-D901-4047-8E26-9CB4D18B0111}" type="slidenum">
              <a:rPr lang="en-US" altLang="en-US"/>
              <a:pPr/>
              <a:t>27</a:t>
            </a:fld>
            <a:endParaRPr lang="en-US" altLang="en-US"/>
          </a:p>
        </p:txBody>
      </p:sp>
      <p:sp>
        <p:nvSpPr>
          <p:cNvPr id="10242" name="Rectangle 2"/>
          <p:cNvSpPr>
            <a:spLocks noGrp="1" noChangeArrowheads="1"/>
          </p:cNvSpPr>
          <p:nvPr>
            <p:ph type="title"/>
          </p:nvPr>
        </p:nvSpPr>
        <p:spPr>
          <a:xfrm>
            <a:off x="3200400" y="122238"/>
            <a:ext cx="4495800" cy="563562"/>
          </a:xfrm>
        </p:spPr>
        <p:txBody>
          <a:bodyPr/>
          <a:lstStyle/>
          <a:p>
            <a:r>
              <a:rPr lang="en-US" sz="2800"/>
              <a:t>Hearing: ear structure</a:t>
            </a:r>
          </a:p>
        </p:txBody>
      </p:sp>
      <p:pic>
        <p:nvPicPr>
          <p:cNvPr id="10244" name="Picture 4" descr="S02401-052-f003"/>
          <p:cNvPicPr>
            <a:picLocks noGrp="1" noChangeAspect="1" noChangeArrowheads="1"/>
          </p:cNvPicPr>
          <p:nvPr>
            <p:ph idx="1"/>
          </p:nvPr>
        </p:nvPicPr>
        <p:blipFill>
          <a:blip r:embed="rId2">
            <a:lum bright="-22000" contrast="40000"/>
          </a:blip>
          <a:srcRect/>
          <a:stretch>
            <a:fillRect/>
          </a:stretch>
        </p:blipFill>
        <p:spPr>
          <a:xfrm>
            <a:off x="0" y="-357214"/>
            <a:ext cx="9144000" cy="6715172"/>
          </a:xfrm>
          <a:noFill/>
          <a:ln/>
        </p:spPr>
      </p:pic>
    </p:spTree>
    <p:extLst>
      <p:ext uri="{BB962C8B-B14F-4D97-AF65-F5344CB8AC3E}">
        <p14:creationId xmlns:p14="http://schemas.microsoft.com/office/powerpoint/2010/main" val="3935046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r Pawan\Desktop\Figure_18_06_07.jpg"/>
          <p:cNvPicPr>
            <a:picLocks noGrp="1" noChangeAspect="1" noChangeArrowheads="1"/>
          </p:cNvPicPr>
          <p:nvPr>
            <p:ph idx="1"/>
          </p:nvPr>
        </p:nvPicPr>
        <p:blipFill>
          <a:blip r:embed="rId2"/>
          <a:srcRect/>
          <a:stretch>
            <a:fillRect/>
          </a:stretch>
        </p:blipFill>
        <p:spPr bwMode="auto">
          <a:xfrm>
            <a:off x="152400" y="304800"/>
            <a:ext cx="8839200" cy="6096000"/>
          </a:xfrm>
          <a:prstGeom prst="rect">
            <a:avLst/>
          </a:prstGeom>
          <a:noFill/>
        </p:spPr>
      </p:pic>
    </p:spTree>
    <p:extLst>
      <p:ext uri="{BB962C8B-B14F-4D97-AF65-F5344CB8AC3E}">
        <p14:creationId xmlns:p14="http://schemas.microsoft.com/office/powerpoint/2010/main" val="4051010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A703429-AB34-429A-97C4-2F1034ED85D9}" type="slidenum">
              <a:rPr lang="en-US" altLang="en-US"/>
              <a:pPr/>
              <a:t>29</a:t>
            </a:fld>
            <a:endParaRPr lang="en-US" altLang="en-US"/>
          </a:p>
        </p:txBody>
      </p:sp>
      <p:sp>
        <p:nvSpPr>
          <p:cNvPr id="22530" name="Rectangle 2"/>
          <p:cNvSpPr>
            <a:spLocks noGrp="1" noChangeArrowheads="1"/>
          </p:cNvSpPr>
          <p:nvPr>
            <p:ph type="title"/>
          </p:nvPr>
        </p:nvSpPr>
        <p:spPr>
          <a:xfrm>
            <a:off x="457200" y="122238"/>
            <a:ext cx="4800600" cy="715962"/>
          </a:xfrm>
        </p:spPr>
        <p:txBody>
          <a:bodyPr/>
          <a:lstStyle/>
          <a:p>
            <a:r>
              <a:rPr lang="en-US" sz="2800"/>
              <a:t>Hearing: cochlea</a:t>
            </a:r>
          </a:p>
        </p:txBody>
      </p:sp>
      <p:pic>
        <p:nvPicPr>
          <p:cNvPr id="22532" name="Picture 4" descr="S02401-052-f004"/>
          <p:cNvPicPr>
            <a:picLocks noGrp="1" noChangeAspect="1" noChangeArrowheads="1"/>
          </p:cNvPicPr>
          <p:nvPr>
            <p:ph idx="1"/>
          </p:nvPr>
        </p:nvPicPr>
        <p:blipFill rotWithShape="1">
          <a:blip r:embed="rId2" cstate="print">
            <a:lum bright="-24000" contrast="36000"/>
          </a:blip>
          <a:srcRect l="10200" r="8500"/>
          <a:stretch/>
        </p:blipFill>
        <p:spPr>
          <a:xfrm>
            <a:off x="152400" y="152400"/>
            <a:ext cx="8839200" cy="6172200"/>
          </a:xfrm>
          <a:noFill/>
          <a:ln/>
        </p:spPr>
      </p:pic>
    </p:spTree>
    <p:extLst>
      <p:ext uri="{BB962C8B-B14F-4D97-AF65-F5344CB8AC3E}">
        <p14:creationId xmlns:p14="http://schemas.microsoft.com/office/powerpoint/2010/main" val="2734021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6" descr="S02401-052-f001"/>
          <p:cNvPicPr>
            <a:picLocks noGrp="1" noChangeAspect="1" noChangeArrowheads="1"/>
          </p:cNvPicPr>
          <p:nvPr>
            <p:ph idx="1"/>
          </p:nvPr>
        </p:nvPicPr>
        <p:blipFill>
          <a:blip r:embed="rId2">
            <a:lum bright="-22000" contrast="32000"/>
          </a:blip>
          <a:srcRect/>
          <a:stretch>
            <a:fillRect/>
          </a:stretch>
        </p:blipFill>
        <p:spPr>
          <a:xfrm>
            <a:off x="0" y="-71462"/>
            <a:ext cx="9144000" cy="6929462"/>
          </a:xfrm>
          <a:prstGeom prst="rect">
            <a:avLst/>
          </a:prstGeom>
          <a:noFill/>
          <a:ln/>
        </p:spPr>
      </p:pic>
    </p:spTree>
    <p:extLst>
      <p:ext uri="{BB962C8B-B14F-4D97-AF65-F5344CB8AC3E}">
        <p14:creationId xmlns:p14="http://schemas.microsoft.com/office/powerpoint/2010/main" val="235768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Geetanjali Purohit\Desktop\OrganofCorti.gif"/>
          <p:cNvPicPr>
            <a:picLocks noChangeAspect="1" noChangeArrowheads="1"/>
          </p:cNvPicPr>
          <p:nvPr/>
        </p:nvPicPr>
        <p:blipFill>
          <a:blip r:embed="rId2"/>
          <a:srcRect/>
          <a:stretch>
            <a:fillRect/>
          </a:stretch>
        </p:blipFill>
        <p:spPr bwMode="auto">
          <a:xfrm>
            <a:off x="76200" y="76200"/>
            <a:ext cx="9067800" cy="6553200"/>
          </a:xfrm>
          <a:prstGeom prst="rect">
            <a:avLst/>
          </a:prstGeom>
          <a:noFill/>
        </p:spPr>
      </p:pic>
    </p:spTree>
    <p:extLst>
      <p:ext uri="{BB962C8B-B14F-4D97-AF65-F5344CB8AC3E}">
        <p14:creationId xmlns:p14="http://schemas.microsoft.com/office/powerpoint/2010/main" val="3755695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7746"/>
            <a:ext cx="8229600" cy="5253054"/>
          </a:xfrm>
        </p:spPr>
        <p:txBody>
          <a:bodyPr>
            <a:normAutofit/>
          </a:bodyPr>
          <a:lstStyle/>
          <a:p>
            <a:pPr algn="just">
              <a:lnSpc>
                <a:spcPct val="110000"/>
              </a:lnSpc>
            </a:pPr>
            <a:r>
              <a:rPr lang="en-US" sz="2800" u="sng" dirty="0" smtClean="0">
                <a:solidFill>
                  <a:srgbClr val="7030A0"/>
                </a:solidFill>
              </a:rPr>
              <a:t>INNERVATION:-</a:t>
            </a:r>
            <a:endParaRPr lang="en-US" sz="2800" u="sng" dirty="0" smtClean="0"/>
          </a:p>
          <a:p>
            <a:pPr algn="just">
              <a:lnSpc>
                <a:spcPct val="110000"/>
              </a:lnSpc>
            </a:pPr>
            <a:r>
              <a:rPr lang="en-US" sz="2800" b="1" u="sng" dirty="0" smtClean="0">
                <a:solidFill>
                  <a:srgbClr val="00B050"/>
                </a:solidFill>
              </a:rPr>
              <a:t>AFFERENT ( SENSORY):-</a:t>
            </a:r>
          </a:p>
          <a:p>
            <a:pPr algn="just">
              <a:lnSpc>
                <a:spcPct val="110000"/>
              </a:lnSpc>
            </a:pPr>
            <a:r>
              <a:rPr lang="en-US" sz="2800" dirty="0" smtClean="0"/>
              <a:t>The hair cells are innervated by nerve fibers of the </a:t>
            </a:r>
            <a:r>
              <a:rPr lang="en-US" sz="2800" dirty="0" smtClean="0">
                <a:solidFill>
                  <a:srgbClr val="FF0000"/>
                </a:solidFill>
              </a:rPr>
              <a:t>cochlear division of VIII nerve</a:t>
            </a:r>
            <a:r>
              <a:rPr lang="en-US" sz="2800" dirty="0" smtClean="0"/>
              <a:t>.</a:t>
            </a:r>
          </a:p>
          <a:p>
            <a:pPr algn="just">
              <a:lnSpc>
                <a:spcPct val="110000"/>
              </a:lnSpc>
            </a:pPr>
            <a:r>
              <a:rPr lang="en-US" sz="2800" b="1" u="sng" dirty="0" smtClean="0">
                <a:solidFill>
                  <a:srgbClr val="00B050"/>
                </a:solidFill>
              </a:rPr>
              <a:t>EFFERENT (MOTOR):-</a:t>
            </a:r>
          </a:p>
          <a:p>
            <a:pPr algn="just">
              <a:lnSpc>
                <a:spcPct val="110000"/>
              </a:lnSpc>
            </a:pPr>
            <a:r>
              <a:rPr lang="en-US" sz="2800" dirty="0" smtClean="0"/>
              <a:t>Efferent cholinergic fibers arise from both the </a:t>
            </a:r>
            <a:r>
              <a:rPr lang="en-US" sz="2800" dirty="0" err="1" smtClean="0">
                <a:solidFill>
                  <a:srgbClr val="FF0000"/>
                </a:solidFill>
              </a:rPr>
              <a:t>ipsilateral</a:t>
            </a:r>
            <a:r>
              <a:rPr lang="en-US" sz="2800" dirty="0" smtClean="0">
                <a:solidFill>
                  <a:srgbClr val="FF0000"/>
                </a:solidFill>
              </a:rPr>
              <a:t> </a:t>
            </a:r>
            <a:r>
              <a:rPr lang="en-US" sz="2800" dirty="0" smtClean="0"/>
              <a:t>and the </a:t>
            </a:r>
            <a:r>
              <a:rPr lang="en-US" sz="2800" dirty="0" err="1" smtClean="0">
                <a:solidFill>
                  <a:srgbClr val="FF0000"/>
                </a:solidFill>
              </a:rPr>
              <a:t>contralateral</a:t>
            </a:r>
            <a:r>
              <a:rPr lang="en-US" sz="2800" dirty="0" smtClean="0">
                <a:solidFill>
                  <a:srgbClr val="FF0000"/>
                </a:solidFill>
              </a:rPr>
              <a:t> </a:t>
            </a:r>
            <a:r>
              <a:rPr lang="en-US" sz="2800" b="1" dirty="0" smtClean="0">
                <a:solidFill>
                  <a:srgbClr val="FF0000"/>
                </a:solidFill>
              </a:rPr>
              <a:t>SUPERIOR OLIVARY NUCLEUS</a:t>
            </a:r>
            <a:r>
              <a:rPr lang="en-US" sz="2800" dirty="0" smtClean="0"/>
              <a:t> via the </a:t>
            </a:r>
            <a:r>
              <a:rPr lang="en-US" sz="2800" b="1" dirty="0" smtClean="0">
                <a:solidFill>
                  <a:srgbClr val="7030A0"/>
                </a:solidFill>
              </a:rPr>
              <a:t>OLIVOCOCHLEAR BUNDLE.</a:t>
            </a:r>
          </a:p>
          <a:p>
            <a:pPr algn="just">
              <a:lnSpc>
                <a:spcPct val="110000"/>
              </a:lnSpc>
            </a:pPr>
            <a:endParaRPr lang="en-US" sz="2800" dirty="0" smtClean="0"/>
          </a:p>
          <a:p>
            <a:pPr algn="just">
              <a:lnSpc>
                <a:spcPct val="110000"/>
              </a:lnSpc>
            </a:pPr>
            <a:endParaRPr lang="en-US" sz="2800" dirty="0" smtClean="0"/>
          </a:p>
          <a:p>
            <a:pPr algn="just">
              <a:lnSpc>
                <a:spcPct val="110000"/>
              </a:lnSpc>
            </a:pPr>
            <a:endParaRPr lang="en-IN" sz="2800" dirty="0"/>
          </a:p>
        </p:txBody>
      </p:sp>
      <p:sp>
        <p:nvSpPr>
          <p:cNvPr id="4" name="Title 1"/>
          <p:cNvSpPr>
            <a:spLocks noGrp="1"/>
          </p:cNvSpPr>
          <p:nvPr>
            <p:ph type="title"/>
          </p:nvPr>
        </p:nvSpPr>
        <p:spPr>
          <a:xfrm>
            <a:off x="179481" y="71414"/>
            <a:ext cx="7997927" cy="1143000"/>
          </a:xfrm>
        </p:spPr>
        <p:txBody>
          <a:bodyPr/>
          <a:lstStyle/>
          <a:p>
            <a:r>
              <a:rPr lang="en-US" dirty="0" smtClean="0"/>
              <a:t>THE ORGAN OF CORTI</a:t>
            </a:r>
            <a:endParaRPr lang="en-IN" dirty="0"/>
          </a:p>
        </p:txBody>
      </p:sp>
    </p:spTree>
    <p:extLst>
      <p:ext uri="{BB962C8B-B14F-4D97-AF65-F5344CB8AC3E}">
        <p14:creationId xmlns:p14="http://schemas.microsoft.com/office/powerpoint/2010/main" val="1167628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lgn="ctr"/>
            <a:r>
              <a:rPr lang="en-US" u="sng" dirty="0" smtClean="0"/>
              <a:t>Receptor Of Hearing</a:t>
            </a:r>
            <a:br>
              <a:rPr lang="en-US" u="sng" dirty="0" smtClean="0"/>
            </a:br>
            <a:r>
              <a:rPr lang="en-US" u="sng" dirty="0" smtClean="0"/>
              <a:t>THE ORGAN OF CORTI</a:t>
            </a:r>
            <a:endParaRPr lang="en-IN" u="sng" dirty="0"/>
          </a:p>
        </p:txBody>
      </p:sp>
      <p:sp>
        <p:nvSpPr>
          <p:cNvPr id="3" name="Content Placeholder 2"/>
          <p:cNvSpPr>
            <a:spLocks noGrp="1"/>
          </p:cNvSpPr>
          <p:nvPr>
            <p:ph idx="1"/>
          </p:nvPr>
        </p:nvSpPr>
        <p:spPr>
          <a:xfrm>
            <a:off x="304800" y="1828800"/>
            <a:ext cx="8458200" cy="4038600"/>
          </a:xfrm>
        </p:spPr>
        <p:txBody>
          <a:bodyPr>
            <a:normAutofit/>
          </a:bodyPr>
          <a:lstStyle/>
          <a:p>
            <a:pPr algn="just"/>
            <a:r>
              <a:rPr lang="en-US" dirty="0" smtClean="0"/>
              <a:t>The primary receptor of the hearing is the </a:t>
            </a:r>
            <a:r>
              <a:rPr lang="en-US" dirty="0" smtClean="0">
                <a:solidFill>
                  <a:srgbClr val="FF0000"/>
                </a:solidFill>
              </a:rPr>
              <a:t>organ of </a:t>
            </a:r>
            <a:r>
              <a:rPr lang="en-US" dirty="0" err="1" smtClean="0">
                <a:solidFill>
                  <a:srgbClr val="FF0000"/>
                </a:solidFill>
              </a:rPr>
              <a:t>corti</a:t>
            </a:r>
            <a:r>
              <a:rPr lang="en-US" dirty="0" smtClean="0">
                <a:solidFill>
                  <a:srgbClr val="FF0000"/>
                </a:solidFill>
              </a:rPr>
              <a:t> </a:t>
            </a:r>
            <a:r>
              <a:rPr lang="en-US" dirty="0" smtClean="0"/>
              <a:t>which is located on the </a:t>
            </a:r>
            <a:r>
              <a:rPr lang="en-US" dirty="0" smtClean="0">
                <a:solidFill>
                  <a:srgbClr val="FF0000"/>
                </a:solidFill>
              </a:rPr>
              <a:t>basilar membrane </a:t>
            </a:r>
            <a:r>
              <a:rPr lang="en-US" dirty="0" smtClean="0"/>
              <a:t>extending from the apex to base of the cochlea</a:t>
            </a:r>
            <a:r>
              <a:rPr lang="en-US" dirty="0" smtClean="0"/>
              <a:t>.</a:t>
            </a:r>
          </a:p>
          <a:p>
            <a:pPr algn="just"/>
            <a:endParaRPr lang="en-US" dirty="0" smtClean="0"/>
          </a:p>
          <a:p>
            <a:pPr algn="just"/>
            <a:r>
              <a:rPr lang="en-US" dirty="0" smtClean="0"/>
              <a:t>On this membrane stands </a:t>
            </a:r>
            <a:r>
              <a:rPr lang="en-US" b="1" dirty="0" smtClean="0">
                <a:solidFill>
                  <a:srgbClr val="00B050"/>
                </a:solidFill>
              </a:rPr>
              <a:t>TWO RODS </a:t>
            </a:r>
            <a:r>
              <a:rPr lang="en-US" dirty="0" smtClean="0">
                <a:solidFill>
                  <a:srgbClr val="00B050"/>
                </a:solidFill>
              </a:rPr>
              <a:t>(</a:t>
            </a:r>
            <a:r>
              <a:rPr lang="en-US" dirty="0" smtClean="0"/>
              <a:t>rods of </a:t>
            </a:r>
            <a:r>
              <a:rPr lang="en-US" dirty="0" err="1" smtClean="0"/>
              <a:t>corti</a:t>
            </a:r>
            <a:r>
              <a:rPr lang="en-US" dirty="0" smtClean="0"/>
              <a:t> )Which projects into the </a:t>
            </a:r>
            <a:r>
              <a:rPr lang="en-US" dirty="0" err="1" smtClean="0"/>
              <a:t>scala</a:t>
            </a:r>
            <a:r>
              <a:rPr lang="en-US" dirty="0" smtClean="0"/>
              <a:t> media.</a:t>
            </a:r>
          </a:p>
          <a:p>
            <a:pPr algn="just"/>
            <a:endParaRPr lang="en-IN" dirty="0"/>
          </a:p>
        </p:txBody>
      </p:sp>
    </p:spTree>
    <p:extLst>
      <p:ext uri="{BB962C8B-B14F-4D97-AF65-F5344CB8AC3E}">
        <p14:creationId xmlns:p14="http://schemas.microsoft.com/office/powerpoint/2010/main" val="421218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u="sng" dirty="0" smtClean="0"/>
              <a:t>THE ORGAN OF CORTI</a:t>
            </a:r>
            <a:endParaRPr lang="en-IN" sz="4000" u="sng" dirty="0"/>
          </a:p>
        </p:txBody>
      </p:sp>
      <p:sp>
        <p:nvSpPr>
          <p:cNvPr id="3" name="Content Placeholder 2"/>
          <p:cNvSpPr>
            <a:spLocks noGrp="1"/>
          </p:cNvSpPr>
          <p:nvPr>
            <p:ph idx="1"/>
          </p:nvPr>
        </p:nvSpPr>
        <p:spPr>
          <a:xfrm>
            <a:off x="304800" y="1143000"/>
            <a:ext cx="8458200" cy="4419600"/>
          </a:xfrm>
        </p:spPr>
        <p:txBody>
          <a:bodyPr>
            <a:noAutofit/>
          </a:bodyPr>
          <a:lstStyle/>
          <a:p>
            <a:pPr algn="just"/>
            <a:r>
              <a:rPr lang="en-US" sz="2400" dirty="0" smtClean="0"/>
              <a:t>In between the two rods is a tunnel of </a:t>
            </a:r>
            <a:r>
              <a:rPr lang="en-US" sz="2400" dirty="0" err="1" smtClean="0"/>
              <a:t>corti</a:t>
            </a:r>
            <a:r>
              <a:rPr lang="en-US" sz="2400" dirty="0" smtClean="0"/>
              <a:t> which is filled with perilymph</a:t>
            </a:r>
            <a:r>
              <a:rPr lang="en-US" sz="2400" dirty="0" smtClean="0"/>
              <a:t>.</a:t>
            </a:r>
          </a:p>
          <a:p>
            <a:pPr algn="just"/>
            <a:endParaRPr lang="en-US" sz="2400" dirty="0" smtClean="0"/>
          </a:p>
          <a:p>
            <a:pPr algn="just"/>
            <a:r>
              <a:rPr lang="en-US" sz="2400" dirty="0" smtClean="0">
                <a:solidFill>
                  <a:srgbClr val="FF0000"/>
                </a:solidFill>
              </a:rPr>
              <a:t>Internal to the inner rod </a:t>
            </a:r>
            <a:r>
              <a:rPr lang="en-US" sz="2400" dirty="0" smtClean="0"/>
              <a:t>is </a:t>
            </a:r>
            <a:r>
              <a:rPr lang="en-US" sz="2400" dirty="0" smtClean="0">
                <a:solidFill>
                  <a:srgbClr val="00B050"/>
                </a:solidFill>
              </a:rPr>
              <a:t>a single row of inner hair cells </a:t>
            </a:r>
            <a:r>
              <a:rPr lang="en-US" sz="2400" dirty="0" smtClean="0"/>
              <a:t>and </a:t>
            </a:r>
            <a:r>
              <a:rPr lang="en-US" sz="2400" dirty="0" smtClean="0">
                <a:solidFill>
                  <a:srgbClr val="FF0000"/>
                </a:solidFill>
              </a:rPr>
              <a:t>external to the outer rod </a:t>
            </a:r>
            <a:r>
              <a:rPr lang="en-US" sz="2400" dirty="0" smtClean="0"/>
              <a:t>are </a:t>
            </a:r>
            <a:r>
              <a:rPr lang="en-US" sz="2400" dirty="0" smtClean="0">
                <a:solidFill>
                  <a:srgbClr val="00B050"/>
                </a:solidFill>
              </a:rPr>
              <a:t>three or four rows outer hair cells</a:t>
            </a:r>
            <a:r>
              <a:rPr lang="en-US" sz="2400" dirty="0" smtClean="0">
                <a:solidFill>
                  <a:srgbClr val="00B050"/>
                </a:solidFill>
              </a:rPr>
              <a:t>.</a:t>
            </a:r>
          </a:p>
          <a:p>
            <a:pPr algn="just"/>
            <a:endParaRPr lang="en-US" sz="2400" dirty="0">
              <a:solidFill>
                <a:srgbClr val="00B050"/>
              </a:solidFill>
            </a:endParaRPr>
          </a:p>
          <a:p>
            <a:pPr algn="just"/>
            <a:r>
              <a:rPr lang="en-US" sz="2400" dirty="0"/>
              <a:t>The inner hair cells are supported by the</a:t>
            </a:r>
            <a:r>
              <a:rPr lang="en-US" sz="2400" dirty="0">
                <a:solidFill>
                  <a:srgbClr val="00B050"/>
                </a:solidFill>
              </a:rPr>
              <a:t> </a:t>
            </a:r>
            <a:r>
              <a:rPr lang="en-US" sz="2400" dirty="0">
                <a:solidFill>
                  <a:srgbClr val="FF0000"/>
                </a:solidFill>
              </a:rPr>
              <a:t>phalangeal cells </a:t>
            </a:r>
            <a:r>
              <a:rPr lang="en-US" sz="2400" dirty="0"/>
              <a:t>while the outer hair cells supported by the </a:t>
            </a:r>
            <a:r>
              <a:rPr lang="en-US" sz="2400" dirty="0" err="1">
                <a:solidFill>
                  <a:srgbClr val="FF0000"/>
                </a:solidFill>
              </a:rPr>
              <a:t>deiter`s</a:t>
            </a:r>
            <a:r>
              <a:rPr lang="en-US" sz="2400" dirty="0">
                <a:solidFill>
                  <a:srgbClr val="FF0000"/>
                </a:solidFill>
              </a:rPr>
              <a:t> cells</a:t>
            </a:r>
            <a:r>
              <a:rPr lang="en-US" sz="2400" dirty="0" smtClean="0">
                <a:solidFill>
                  <a:srgbClr val="FF0000"/>
                </a:solidFill>
              </a:rPr>
              <a:t>.</a:t>
            </a:r>
          </a:p>
          <a:p>
            <a:pPr algn="just"/>
            <a:endParaRPr lang="en-US" sz="2400" dirty="0">
              <a:solidFill>
                <a:srgbClr val="FF0000"/>
              </a:solidFill>
            </a:endParaRPr>
          </a:p>
          <a:p>
            <a:pPr algn="just"/>
            <a:r>
              <a:rPr lang="en-US" sz="2400" dirty="0"/>
              <a:t>From the upper surface of the hair cells projects tiny cilia also called </a:t>
            </a:r>
            <a:r>
              <a:rPr lang="en-US" sz="2400" dirty="0" err="1">
                <a:solidFill>
                  <a:srgbClr val="FF0000"/>
                </a:solidFill>
              </a:rPr>
              <a:t>stereocillia</a:t>
            </a:r>
            <a:r>
              <a:rPr lang="en-US" sz="2400" dirty="0">
                <a:solidFill>
                  <a:srgbClr val="FF0000"/>
                </a:solidFill>
              </a:rPr>
              <a:t> </a:t>
            </a:r>
            <a:r>
              <a:rPr lang="en-US" sz="2400" dirty="0">
                <a:solidFill>
                  <a:srgbClr val="00B050"/>
                </a:solidFill>
              </a:rPr>
              <a:t>which passes through a thin dense granular </a:t>
            </a:r>
            <a:r>
              <a:rPr lang="en-US" sz="2400" dirty="0">
                <a:solidFill>
                  <a:srgbClr val="FF0000"/>
                </a:solidFill>
              </a:rPr>
              <a:t>reticular lamina </a:t>
            </a:r>
            <a:r>
              <a:rPr lang="en-US" sz="2400" dirty="0"/>
              <a:t>and </a:t>
            </a:r>
            <a:r>
              <a:rPr lang="en-US" sz="2400" dirty="0">
                <a:solidFill>
                  <a:srgbClr val="00B050"/>
                </a:solidFill>
              </a:rPr>
              <a:t>get embedded in the </a:t>
            </a:r>
            <a:r>
              <a:rPr lang="en-US" sz="2400" dirty="0">
                <a:solidFill>
                  <a:srgbClr val="FF0000"/>
                </a:solidFill>
              </a:rPr>
              <a:t>tectorial membrane</a:t>
            </a:r>
            <a:r>
              <a:rPr lang="en-US" sz="2400" dirty="0"/>
              <a:t>.</a:t>
            </a:r>
            <a:endParaRPr lang="en-IN" sz="2400" dirty="0">
              <a:solidFill>
                <a:srgbClr val="FF0000"/>
              </a:solidFill>
            </a:endParaRPr>
          </a:p>
          <a:p>
            <a:pPr algn="just"/>
            <a:endParaRPr lang="en-US" sz="2400" dirty="0" smtClean="0">
              <a:solidFill>
                <a:srgbClr val="00B050"/>
              </a:solidFill>
            </a:endParaRPr>
          </a:p>
          <a:p>
            <a:pPr algn="just"/>
            <a:endParaRPr lang="en-IN" sz="2400" dirty="0">
              <a:solidFill>
                <a:srgbClr val="00B050"/>
              </a:solidFill>
            </a:endParaRPr>
          </a:p>
        </p:txBody>
      </p:sp>
    </p:spTree>
    <p:extLst>
      <p:ext uri="{BB962C8B-B14F-4D97-AF65-F5344CB8AC3E}">
        <p14:creationId xmlns:p14="http://schemas.microsoft.com/office/powerpoint/2010/main" val="2470841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4E3E59-DE6E-411B-9EBC-695973CA15C9}" type="slidenum">
              <a:rPr lang="en-US" altLang="en-US"/>
              <a:pPr/>
              <a:t>34</a:t>
            </a:fld>
            <a:endParaRPr lang="en-US" altLang="en-US"/>
          </a:p>
        </p:txBody>
      </p:sp>
      <p:pic>
        <p:nvPicPr>
          <p:cNvPr id="12292" name="Picture 4" descr="S02401-052-f007"/>
          <p:cNvPicPr>
            <a:picLocks noGrp="1" noChangeAspect="1" noChangeArrowheads="1"/>
          </p:cNvPicPr>
          <p:nvPr>
            <p:ph idx="1"/>
          </p:nvPr>
        </p:nvPicPr>
        <p:blipFill>
          <a:blip r:embed="rId2">
            <a:lum bright="-20000" contrast="32000"/>
          </a:blip>
          <a:srcRect/>
          <a:stretch>
            <a:fillRect/>
          </a:stretch>
        </p:blipFill>
        <p:spPr>
          <a:xfrm>
            <a:off x="152400" y="214296"/>
            <a:ext cx="8686800" cy="6338904"/>
          </a:xfrm>
          <a:noFill/>
          <a:ln/>
        </p:spPr>
      </p:pic>
    </p:spTree>
    <p:extLst>
      <p:ext uri="{BB962C8B-B14F-4D97-AF65-F5344CB8AC3E}">
        <p14:creationId xmlns:p14="http://schemas.microsoft.com/office/powerpoint/2010/main" val="4253858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srcRect/>
          <a:stretch>
            <a:fillRect/>
          </a:stretch>
        </p:blipFill>
        <p:spPr bwMode="auto">
          <a:xfrm>
            <a:off x="1081118" y="571480"/>
            <a:ext cx="7848600" cy="5786478"/>
          </a:xfrm>
          <a:prstGeom prst="rect">
            <a:avLst/>
          </a:prstGeom>
          <a:noFill/>
          <a:ln w="9525">
            <a:noFill/>
            <a:miter lim="800000"/>
            <a:headEnd/>
            <a:tailEnd/>
          </a:ln>
          <a:effectLst/>
        </p:spPr>
      </p:pic>
      <p:sp>
        <p:nvSpPr>
          <p:cNvPr id="27652" name="Text Box 4"/>
          <p:cNvSpPr txBox="1">
            <a:spLocks noChangeArrowheads="1"/>
          </p:cNvSpPr>
          <p:nvPr/>
        </p:nvSpPr>
        <p:spPr bwMode="auto">
          <a:xfrm>
            <a:off x="6918325" y="2849563"/>
            <a:ext cx="1282700" cy="457200"/>
          </a:xfrm>
          <a:prstGeom prst="rect">
            <a:avLst/>
          </a:prstGeom>
          <a:noFill/>
          <a:ln w="9525">
            <a:noFill/>
            <a:miter lim="800000"/>
            <a:headEnd/>
            <a:tailEnd/>
          </a:ln>
          <a:effectLst/>
        </p:spPr>
        <p:txBody>
          <a:bodyPr wrap="none">
            <a:spAutoFit/>
          </a:bodyPr>
          <a:lstStyle/>
          <a:p>
            <a:pPr eaLnBrk="1" hangingPunct="1"/>
            <a:r>
              <a:rPr lang="en-US">
                <a:latin typeface="Helvetica Neue Bold Condensed" pitchFamily="20" charset="0"/>
              </a:rPr>
              <a:t>Fig 10.13</a:t>
            </a:r>
          </a:p>
        </p:txBody>
      </p:sp>
      <p:sp>
        <p:nvSpPr>
          <p:cNvPr id="27654" name="Text Box 6"/>
          <p:cNvSpPr txBox="1">
            <a:spLocks noChangeArrowheads="1"/>
          </p:cNvSpPr>
          <p:nvPr/>
        </p:nvSpPr>
        <p:spPr bwMode="auto">
          <a:xfrm>
            <a:off x="8610600" y="6546850"/>
            <a:ext cx="598488" cy="304800"/>
          </a:xfrm>
          <a:prstGeom prst="rect">
            <a:avLst/>
          </a:prstGeom>
          <a:noFill/>
          <a:ln w="9525">
            <a:noFill/>
            <a:miter lim="800000"/>
            <a:headEnd/>
            <a:tailEnd/>
          </a:ln>
          <a:effectLst/>
        </p:spPr>
        <p:txBody>
          <a:bodyPr wrap="none">
            <a:spAutoFit/>
          </a:bodyPr>
          <a:lstStyle/>
          <a:p>
            <a:r>
              <a:rPr lang="en-US" sz="1400">
                <a:latin typeface="Times" pitchFamily="20" charset="0"/>
              </a:rPr>
              <a:t>10-38</a:t>
            </a:r>
          </a:p>
        </p:txBody>
      </p:sp>
    </p:spTree>
    <p:extLst>
      <p:ext uri="{BB962C8B-B14F-4D97-AF65-F5344CB8AC3E}">
        <p14:creationId xmlns:p14="http://schemas.microsoft.com/office/powerpoint/2010/main" val="1736381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5867400"/>
          </a:xfrm>
        </p:spPr>
        <p:txBody>
          <a:bodyPr>
            <a:normAutofit lnSpcReduction="10000"/>
          </a:bodyPr>
          <a:lstStyle/>
          <a:p>
            <a:pPr algn="just">
              <a:lnSpc>
                <a:spcPct val="110000"/>
              </a:lnSpc>
            </a:pPr>
            <a:r>
              <a:rPr lang="en-US" sz="2800" b="1" u="sng" dirty="0" smtClean="0">
                <a:solidFill>
                  <a:srgbClr val="00B050"/>
                </a:solidFill>
              </a:rPr>
              <a:t>Function of Inner Hair Cells</a:t>
            </a:r>
            <a:endParaRPr lang="en-US" sz="2800" b="1" u="sng" dirty="0" smtClean="0">
              <a:solidFill>
                <a:srgbClr val="00B050"/>
              </a:solidFill>
            </a:endParaRPr>
          </a:p>
          <a:p>
            <a:pPr algn="just">
              <a:lnSpc>
                <a:spcPct val="110000"/>
              </a:lnSpc>
              <a:buNone/>
            </a:pPr>
            <a:r>
              <a:rPr lang="en-US" sz="2800" dirty="0" smtClean="0">
                <a:solidFill>
                  <a:srgbClr val="FF0000"/>
                </a:solidFill>
              </a:rPr>
              <a:t>The inner hair cells </a:t>
            </a:r>
            <a:r>
              <a:rPr lang="en-US" sz="2800" dirty="0" smtClean="0"/>
              <a:t>are the primary sensory cells that </a:t>
            </a:r>
            <a:r>
              <a:rPr lang="en-US" sz="2800" dirty="0" smtClean="0">
                <a:solidFill>
                  <a:srgbClr val="7030A0"/>
                </a:solidFill>
              </a:rPr>
              <a:t>generate action potential in the auditory nerve</a:t>
            </a:r>
            <a:r>
              <a:rPr lang="en-US" sz="2800" dirty="0" smtClean="0"/>
              <a:t> and </a:t>
            </a:r>
            <a:r>
              <a:rPr lang="en-US" sz="2800" dirty="0" smtClean="0">
                <a:solidFill>
                  <a:srgbClr val="FF0000"/>
                </a:solidFill>
              </a:rPr>
              <a:t>stimulated by </a:t>
            </a:r>
            <a:r>
              <a:rPr lang="en-US" sz="2800" dirty="0" smtClean="0">
                <a:solidFill>
                  <a:srgbClr val="7030A0"/>
                </a:solidFill>
              </a:rPr>
              <a:t>the fluid moving between the tectorial membrane and hair cells </a:t>
            </a:r>
            <a:r>
              <a:rPr lang="en-US" sz="2800" dirty="0" smtClean="0"/>
              <a:t>.</a:t>
            </a:r>
            <a:r>
              <a:rPr lang="en-US" sz="2800" dirty="0" smtClean="0">
                <a:solidFill>
                  <a:srgbClr val="FF0000"/>
                </a:solidFill>
              </a:rPr>
              <a:t>These cells are responsible for fine auditory discrimination</a:t>
            </a:r>
            <a:r>
              <a:rPr lang="en-US" sz="2800" dirty="0" smtClean="0"/>
              <a:t>.</a:t>
            </a:r>
          </a:p>
          <a:p>
            <a:pPr algn="just">
              <a:lnSpc>
                <a:spcPct val="110000"/>
              </a:lnSpc>
              <a:buNone/>
            </a:pPr>
            <a:endParaRPr lang="en-US" sz="2800" dirty="0" smtClean="0"/>
          </a:p>
          <a:p>
            <a:pPr algn="just">
              <a:lnSpc>
                <a:spcPct val="110000"/>
              </a:lnSpc>
            </a:pPr>
            <a:r>
              <a:rPr lang="en-US" sz="2800" b="1" u="sng" dirty="0" smtClean="0">
                <a:solidFill>
                  <a:srgbClr val="00B050"/>
                </a:solidFill>
              </a:rPr>
              <a:t>Function of Outer </a:t>
            </a:r>
            <a:r>
              <a:rPr lang="en-US" sz="2800" b="1" u="sng" dirty="0">
                <a:solidFill>
                  <a:srgbClr val="00B050"/>
                </a:solidFill>
              </a:rPr>
              <a:t>H</a:t>
            </a:r>
            <a:r>
              <a:rPr lang="en-US" sz="2800" b="1" u="sng" dirty="0" smtClean="0">
                <a:solidFill>
                  <a:srgbClr val="00B050"/>
                </a:solidFill>
              </a:rPr>
              <a:t>air Cell:</a:t>
            </a:r>
            <a:endParaRPr lang="en-US" sz="2800" b="1" u="sng" dirty="0"/>
          </a:p>
          <a:p>
            <a:pPr algn="just">
              <a:lnSpc>
                <a:spcPct val="110000"/>
              </a:lnSpc>
              <a:buNone/>
            </a:pPr>
            <a:r>
              <a:rPr lang="en-US" sz="2800" dirty="0">
                <a:solidFill>
                  <a:srgbClr val="FF0000"/>
                </a:solidFill>
              </a:rPr>
              <a:t>The outer hair cells </a:t>
            </a:r>
            <a:r>
              <a:rPr lang="en-US" sz="2800" dirty="0"/>
              <a:t>are responsible for </a:t>
            </a:r>
            <a:r>
              <a:rPr lang="en-US" sz="2800" b="1" dirty="0">
                <a:solidFill>
                  <a:srgbClr val="7030A0"/>
                </a:solidFill>
              </a:rPr>
              <a:t>detecting the presence of sound </a:t>
            </a:r>
            <a:r>
              <a:rPr lang="en-US" sz="2800" dirty="0"/>
              <a:t>and they </a:t>
            </a:r>
            <a:r>
              <a:rPr lang="en-US" sz="2800" b="1" dirty="0">
                <a:solidFill>
                  <a:srgbClr val="7030A0"/>
                </a:solidFill>
              </a:rPr>
              <a:t>improve hearing </a:t>
            </a:r>
            <a:r>
              <a:rPr lang="en-US" sz="2800" dirty="0"/>
              <a:t>by </a:t>
            </a:r>
            <a:r>
              <a:rPr lang="en-US" sz="2800" dirty="0">
                <a:solidFill>
                  <a:srgbClr val="FF0000"/>
                </a:solidFill>
              </a:rPr>
              <a:t>influencing the vibration patterns of the basilar membrane</a:t>
            </a:r>
            <a:r>
              <a:rPr lang="en-US" sz="2800" dirty="0"/>
              <a:t>.</a:t>
            </a:r>
            <a:endParaRPr lang="en-IN" sz="2800" dirty="0"/>
          </a:p>
          <a:p>
            <a:pPr algn="just">
              <a:lnSpc>
                <a:spcPct val="110000"/>
              </a:lnSpc>
              <a:buNone/>
            </a:pPr>
            <a:endParaRPr lang="en-IN" sz="2800" dirty="0"/>
          </a:p>
        </p:txBody>
      </p:sp>
    </p:spTree>
    <p:extLst>
      <p:ext uri="{BB962C8B-B14F-4D97-AF65-F5344CB8AC3E}">
        <p14:creationId xmlns:p14="http://schemas.microsoft.com/office/powerpoint/2010/main" val="2094433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0"/>
            <a:ext cx="9101614" cy="6629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A2A2B6B-E29F-4B89-A5CA-3DAF19D56BBF}" type="slidenum">
              <a:rPr lang="en-US" smtClean="0"/>
              <a:pPr/>
              <a:t>37</a:t>
            </a:fld>
            <a:endParaRPr lang="en-US"/>
          </a:p>
        </p:txBody>
      </p:sp>
    </p:spTree>
    <p:extLst>
      <p:ext uri="{BB962C8B-B14F-4D97-AF65-F5344CB8AC3E}">
        <p14:creationId xmlns:p14="http://schemas.microsoft.com/office/powerpoint/2010/main" val="638797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153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848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 Pawan\Desktop\20140425_231550.jpg"/>
          <p:cNvPicPr>
            <a:picLocks noChangeAspect="1" noChangeArrowheads="1"/>
          </p:cNvPicPr>
          <p:nvPr/>
        </p:nvPicPr>
        <p:blipFill>
          <a:blip r:embed="rId2" cstate="print"/>
          <a:srcRect/>
          <a:stretch>
            <a:fillRect/>
          </a:stretch>
        </p:blipFill>
        <p:spPr bwMode="auto">
          <a:xfrm>
            <a:off x="1752600" y="0"/>
            <a:ext cx="5507807" cy="6858000"/>
          </a:xfrm>
          <a:prstGeom prst="rect">
            <a:avLst/>
          </a:prstGeom>
          <a:noFill/>
        </p:spPr>
      </p:pic>
      <p:sp>
        <p:nvSpPr>
          <p:cNvPr id="3" name="Slide Number Placeholder 2"/>
          <p:cNvSpPr>
            <a:spLocks noGrp="1"/>
          </p:cNvSpPr>
          <p:nvPr>
            <p:ph type="sldNum" sz="quarter" idx="12"/>
          </p:nvPr>
        </p:nvSpPr>
        <p:spPr/>
        <p:txBody>
          <a:bodyPr/>
          <a:lstStyle/>
          <a:p>
            <a:fld id="{FA2A2B6B-E29F-4B89-A5CA-3DAF19D56BBF}" type="slidenum">
              <a:rPr lang="en-US" smtClean="0"/>
              <a:pPr/>
              <a:t>39</a:t>
            </a:fld>
            <a:endParaRPr lang="en-US"/>
          </a:p>
        </p:txBody>
      </p:sp>
    </p:spTree>
    <p:extLst>
      <p:ext uri="{BB962C8B-B14F-4D97-AF65-F5344CB8AC3E}">
        <p14:creationId xmlns:p14="http://schemas.microsoft.com/office/powerpoint/2010/main" val="2721870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_18"/>
          <p:cNvPicPr>
            <a:picLocks noGrp="1" noChangeAspect="1" noChangeArrowheads="1"/>
          </p:cNvPicPr>
          <p:nvPr>
            <p:ph idx="1"/>
          </p:nvPr>
        </p:nvPicPr>
        <p:blipFill>
          <a:blip r:embed="rId2"/>
          <a:srcRect/>
          <a:stretch>
            <a:fillRect/>
          </a:stretch>
        </p:blipFill>
        <p:spPr bwMode="auto">
          <a:xfrm>
            <a:off x="1" y="0"/>
            <a:ext cx="9144032" cy="6858024"/>
          </a:xfrm>
          <a:prstGeom prst="rect">
            <a:avLst/>
          </a:prstGeom>
          <a:noFill/>
        </p:spPr>
      </p:pic>
    </p:spTree>
    <p:extLst>
      <p:ext uri="{BB962C8B-B14F-4D97-AF65-F5344CB8AC3E}">
        <p14:creationId xmlns:p14="http://schemas.microsoft.com/office/powerpoint/2010/main" val="582549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IN" b="1" dirty="0" smtClean="0">
                <a:solidFill>
                  <a:srgbClr val="C00000"/>
                </a:solidFill>
              </a:rPr>
              <a:t>Electrophysiology of hearing</a:t>
            </a:r>
            <a:endParaRPr lang="en-US" dirty="0">
              <a:solidFill>
                <a:srgbClr val="C00000"/>
              </a:solidFill>
            </a:endParaRPr>
          </a:p>
        </p:txBody>
      </p:sp>
      <p:sp>
        <p:nvSpPr>
          <p:cNvPr id="3" name="Content Placeholder 2"/>
          <p:cNvSpPr>
            <a:spLocks noGrp="1"/>
          </p:cNvSpPr>
          <p:nvPr>
            <p:ph idx="1"/>
          </p:nvPr>
        </p:nvSpPr>
        <p:spPr>
          <a:xfrm>
            <a:off x="76200" y="762000"/>
            <a:ext cx="4800600" cy="5867400"/>
          </a:xfrm>
        </p:spPr>
        <p:txBody>
          <a:bodyPr>
            <a:normAutofit fontScale="92500"/>
          </a:bodyPr>
          <a:lstStyle/>
          <a:p>
            <a:r>
              <a:rPr lang="en-IN" sz="3000" b="1" dirty="0" smtClean="0">
                <a:solidFill>
                  <a:srgbClr val="00B050"/>
                </a:solidFill>
              </a:rPr>
              <a:t>Potentials recorded from the ear under resting condition:-</a:t>
            </a:r>
          </a:p>
          <a:p>
            <a:pPr marL="914400" lvl="1" indent="-514350">
              <a:buFont typeface="+mj-lt"/>
              <a:buAutoNum type="arabicPeriod"/>
            </a:pPr>
            <a:r>
              <a:rPr lang="en-IN" b="1" dirty="0" smtClean="0">
                <a:solidFill>
                  <a:srgbClr val="7030A0"/>
                </a:solidFill>
              </a:rPr>
              <a:t>Endocochlear/</a:t>
            </a:r>
            <a:r>
              <a:rPr lang="en-IN" b="1" dirty="0" err="1" smtClean="0">
                <a:solidFill>
                  <a:srgbClr val="7030A0"/>
                </a:solidFill>
              </a:rPr>
              <a:t>endolymphatic</a:t>
            </a:r>
            <a:r>
              <a:rPr lang="en-IN" b="1" dirty="0" smtClean="0">
                <a:solidFill>
                  <a:srgbClr val="7030A0"/>
                </a:solidFill>
              </a:rPr>
              <a:t> Potential:-</a:t>
            </a:r>
            <a:endParaRPr lang="en-US" dirty="0" smtClean="0">
              <a:solidFill>
                <a:srgbClr val="7030A0"/>
              </a:solidFill>
            </a:endParaRPr>
          </a:p>
          <a:p>
            <a:pPr lvl="2"/>
            <a:r>
              <a:rPr lang="en-IN" dirty="0" smtClean="0"/>
              <a:t>It is an electrical potential of about </a:t>
            </a:r>
            <a:r>
              <a:rPr lang="en-IN" b="1" dirty="0" smtClean="0"/>
              <a:t>+80 mv </a:t>
            </a:r>
            <a:r>
              <a:rPr lang="en-IN" dirty="0" smtClean="0"/>
              <a:t>which exists all the time between </a:t>
            </a:r>
            <a:r>
              <a:rPr lang="en-IN" b="1" dirty="0" smtClean="0"/>
              <a:t>endolymph &amp; perilymph</a:t>
            </a:r>
            <a:r>
              <a:rPr lang="en-IN" dirty="0" smtClean="0"/>
              <a:t>, with positivity inside the scala media &amp; negativity outside.</a:t>
            </a:r>
            <a:endParaRPr lang="en-US" dirty="0" smtClean="0"/>
          </a:p>
          <a:p>
            <a:pPr lvl="2"/>
            <a:r>
              <a:rPr lang="en-IN" dirty="0" smtClean="0"/>
              <a:t>It is generated by continual secretion of </a:t>
            </a:r>
            <a:r>
              <a:rPr lang="en-IN" b="1" dirty="0" smtClean="0"/>
              <a:t>K</a:t>
            </a:r>
            <a:r>
              <a:rPr lang="en-IN" b="1" baseline="30000" dirty="0" smtClean="0"/>
              <a:t>+</a:t>
            </a:r>
            <a:r>
              <a:rPr lang="en-IN" b="1" dirty="0" smtClean="0"/>
              <a:t> ions</a:t>
            </a:r>
            <a:r>
              <a:rPr lang="en-IN" dirty="0" smtClean="0"/>
              <a:t> into the scala media by the </a:t>
            </a:r>
            <a:r>
              <a:rPr lang="en-IN" b="1" dirty="0" smtClean="0"/>
              <a:t>stria vascularis</a:t>
            </a:r>
            <a:r>
              <a:rPr lang="en-IN"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FA2A2B6B-E29F-4B89-A5CA-3DAF19D56BBF}" type="slidenum">
              <a:rPr lang="en-US" smtClean="0"/>
              <a:pPr/>
              <a:t>40</a:t>
            </a:fld>
            <a:endParaRPr lang="en-US"/>
          </a:p>
        </p:txBody>
      </p:sp>
      <p:pic>
        <p:nvPicPr>
          <p:cNvPr id="5" name="Content Placeholder 3" descr="mhtml:mk:@MSITStore:G:\PHYSIOLOGY\Ganong%20-%20McGraw-Hill_-_Review.of.Medical.Physiology,Twenty-Second.Edition.CHM::/Physiology/S%20III.%20Functions%20of%20the%20Nervous%20System/Ch.9.%20Hearing%20&amp;%20Equilibrium/c9s31.mht!http://www.accessmedicine.com/loadBinary.aspx?name=gano22&amp;filename=%09gano22_c009f007.gif"/>
          <p:cNvPicPr>
            <a:picLocks/>
          </p:cNvPicPr>
          <p:nvPr/>
        </p:nvPicPr>
        <p:blipFill>
          <a:blip r:embed="rId2" r:link="rId3"/>
          <a:srcRect t="2439" b="9756"/>
          <a:stretch>
            <a:fillRect/>
          </a:stretch>
        </p:blipFill>
        <p:spPr bwMode="auto">
          <a:xfrm>
            <a:off x="4724400" y="1371600"/>
            <a:ext cx="4267200" cy="4038600"/>
          </a:xfrm>
          <a:prstGeom prst="rect">
            <a:avLst/>
          </a:prstGeom>
          <a:noFill/>
          <a:ln w="9525">
            <a:noFill/>
            <a:miter lim="800000"/>
            <a:headEnd/>
            <a:tailEnd/>
          </a:ln>
        </p:spPr>
      </p:pic>
    </p:spTree>
    <p:extLst>
      <p:ext uri="{BB962C8B-B14F-4D97-AF65-F5344CB8AC3E}">
        <p14:creationId xmlns:p14="http://schemas.microsoft.com/office/powerpoint/2010/main" val="656803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34000"/>
          </a:xfrm>
        </p:spPr>
        <p:txBody>
          <a:bodyPr>
            <a:normAutofit/>
          </a:bodyPr>
          <a:lstStyle/>
          <a:p>
            <a:pPr marL="514350" indent="-514350">
              <a:buAutoNum type="arabicPeriod" startAt="2"/>
            </a:pPr>
            <a:r>
              <a:rPr lang="en-IN" b="1" dirty="0" smtClean="0">
                <a:solidFill>
                  <a:srgbClr val="7030A0"/>
                </a:solidFill>
              </a:rPr>
              <a:t>RMP of hair cells:-</a:t>
            </a:r>
            <a:endParaRPr lang="en-US" dirty="0" smtClean="0">
              <a:solidFill>
                <a:srgbClr val="7030A0"/>
              </a:solidFill>
            </a:endParaRPr>
          </a:p>
          <a:p>
            <a:pPr lvl="1"/>
            <a:r>
              <a:rPr lang="en-IN" dirty="0" smtClean="0"/>
              <a:t>Lower bodies of hair cells have a negative intracellular potential of </a:t>
            </a:r>
            <a:r>
              <a:rPr lang="en-IN" b="1" dirty="0" smtClean="0"/>
              <a:t>-70 mv </a:t>
            </a:r>
            <a:r>
              <a:rPr lang="en-IN" dirty="0" smtClean="0"/>
              <a:t>with respect to the perilymph but </a:t>
            </a:r>
            <a:r>
              <a:rPr lang="en-US" b="1" dirty="0" smtClean="0"/>
              <a:t>-150 mv</a:t>
            </a:r>
            <a:r>
              <a:rPr lang="en-US" dirty="0" smtClean="0"/>
              <a:t> with respect to the endolymph. (Because endolymphatic potential is +80)</a:t>
            </a:r>
          </a:p>
          <a:p>
            <a:pPr lvl="1"/>
            <a:r>
              <a:rPr lang="en-IN" dirty="0" smtClean="0"/>
              <a:t>This -150 mv potential difference at stereocilia make hair cells extremely sensitive to slightest of sound. </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A2A2B6B-E29F-4B89-A5CA-3DAF19D56BBF}" type="slidenum">
              <a:rPr lang="en-US" smtClean="0"/>
              <a:pPr/>
              <a:t>41</a:t>
            </a:fld>
            <a:endParaRPr lang="en-US"/>
          </a:p>
        </p:txBody>
      </p:sp>
    </p:spTree>
    <p:extLst>
      <p:ext uri="{BB962C8B-B14F-4D97-AF65-F5344CB8AC3E}">
        <p14:creationId xmlns:p14="http://schemas.microsoft.com/office/powerpoint/2010/main" val="1629682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28"/>
            <a:ext cx="8719406" cy="1143000"/>
          </a:xfrm>
        </p:spPr>
        <p:txBody>
          <a:bodyPr/>
          <a:lstStyle/>
          <a:p>
            <a:r>
              <a:rPr lang="en-US" dirty="0" smtClean="0"/>
              <a:t>Resting potential of hair cells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2257611"/>
              </p:ext>
            </p:extLst>
          </p:nvPr>
        </p:nvGraphicFramePr>
        <p:xfrm>
          <a:off x="581028" y="971512"/>
          <a:ext cx="7862150" cy="496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257800" y="4043346"/>
            <a:ext cx="3610036" cy="23574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rPr>
              <a:t>At upper end of hair cell the potential difference between intracellular fluid and </a:t>
            </a:r>
            <a:r>
              <a:rPr lang="en-US" sz="2000" b="1" dirty="0" err="1" smtClean="0">
                <a:solidFill>
                  <a:srgbClr val="FF0000"/>
                </a:solidFill>
              </a:rPr>
              <a:t>endolymph</a:t>
            </a:r>
            <a:r>
              <a:rPr lang="en-US" sz="2000" b="1" dirty="0" smtClean="0">
                <a:solidFill>
                  <a:srgbClr val="FF0000"/>
                </a:solidFill>
              </a:rPr>
              <a:t> is (-150mV), which make the hair cell very sensitive</a:t>
            </a:r>
          </a:p>
          <a:p>
            <a:pPr algn="ctr"/>
            <a:endParaRPr lang="en-US" dirty="0"/>
          </a:p>
        </p:txBody>
      </p:sp>
    </p:spTree>
    <p:extLst>
      <p:ext uri="{BB962C8B-B14F-4D97-AF65-F5344CB8AC3E}">
        <p14:creationId xmlns:p14="http://schemas.microsoft.com/office/powerpoint/2010/main" val="1480581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5867400"/>
          </a:xfrm>
        </p:spPr>
        <p:txBody>
          <a:bodyPr>
            <a:normAutofit lnSpcReduction="10000"/>
          </a:bodyPr>
          <a:lstStyle/>
          <a:p>
            <a:r>
              <a:rPr lang="en-US" b="1" dirty="0" smtClean="0">
                <a:solidFill>
                  <a:srgbClr val="00B050"/>
                </a:solidFill>
              </a:rPr>
              <a:t>Potential recorded from the ear on stimulation:-</a:t>
            </a:r>
          </a:p>
          <a:p>
            <a:pPr marL="914400" lvl="1" indent="-514350">
              <a:buFont typeface="+mj-lt"/>
              <a:buAutoNum type="arabicPeriod"/>
            </a:pPr>
            <a:r>
              <a:rPr lang="en-US" b="1" dirty="0" smtClean="0">
                <a:solidFill>
                  <a:srgbClr val="7030A0"/>
                </a:solidFill>
              </a:rPr>
              <a:t>Cochlear Microphonic potential-</a:t>
            </a:r>
            <a:endParaRPr lang="en-US" dirty="0" smtClean="0">
              <a:solidFill>
                <a:srgbClr val="7030A0"/>
              </a:solidFill>
            </a:endParaRPr>
          </a:p>
          <a:p>
            <a:pPr lvl="2"/>
            <a:r>
              <a:rPr lang="en-US" dirty="0" smtClean="0"/>
              <a:t>It is local potential developed at tip of inner hair cell at </a:t>
            </a:r>
            <a:r>
              <a:rPr lang="en-US" b="1" dirty="0" smtClean="0"/>
              <a:t>reticular lamina </a:t>
            </a:r>
            <a:r>
              <a:rPr lang="en-US" dirty="0" smtClean="0"/>
              <a:t>on stimulation. </a:t>
            </a:r>
          </a:p>
          <a:p>
            <a:pPr lvl="2"/>
            <a:r>
              <a:rPr lang="en-US" dirty="0" smtClean="0"/>
              <a:t>It is produced when mechanical energy is converted to electrical energy.</a:t>
            </a:r>
            <a:r>
              <a:rPr lang="en-IN" dirty="0" smtClean="0"/>
              <a:t> </a:t>
            </a:r>
            <a:endParaRPr lang="en-US" dirty="0" smtClean="0"/>
          </a:p>
          <a:p>
            <a:pPr lvl="2"/>
            <a:r>
              <a:rPr lang="en-US" dirty="0" smtClean="0"/>
              <a:t>It was discovered by </a:t>
            </a:r>
            <a:r>
              <a:rPr lang="en-US" b="1" dirty="0" smtClean="0"/>
              <a:t>wever</a:t>
            </a:r>
            <a:r>
              <a:rPr lang="en-US" dirty="0" smtClean="0"/>
              <a:t> &amp; </a:t>
            </a:r>
            <a:r>
              <a:rPr lang="en-US" b="1" dirty="0" smtClean="0"/>
              <a:t>bray</a:t>
            </a:r>
            <a:r>
              <a:rPr lang="en-US" dirty="0" smtClean="0"/>
              <a:t> in 1930’s.</a:t>
            </a:r>
          </a:p>
          <a:p>
            <a:pPr lvl="2"/>
            <a:r>
              <a:rPr lang="en-US" dirty="0" smtClean="0"/>
              <a:t>It can be recorded by placing one electrode in scala media and one electrode in scala tympani (both side of basilar membrane). </a:t>
            </a:r>
          </a:p>
          <a:p>
            <a:pPr lvl="2"/>
            <a:r>
              <a:rPr lang="en-US" dirty="0" smtClean="0"/>
              <a:t>The cause of the development of cochlear microphonic potential is not very clear.</a:t>
            </a:r>
          </a:p>
          <a:p>
            <a:pPr lvl="2"/>
            <a:r>
              <a:rPr lang="en-US" dirty="0" smtClean="0"/>
              <a:t>It may be due to vibration in basilar membrane &amp; tension on the hairs of hair cells.</a:t>
            </a:r>
            <a:endParaRPr lang="en-US" b="1" dirty="0" smtClean="0"/>
          </a:p>
        </p:txBody>
      </p:sp>
      <p:sp>
        <p:nvSpPr>
          <p:cNvPr id="4" name="Slide Number Placeholder 3"/>
          <p:cNvSpPr>
            <a:spLocks noGrp="1"/>
          </p:cNvSpPr>
          <p:nvPr>
            <p:ph type="sldNum" sz="quarter" idx="12"/>
          </p:nvPr>
        </p:nvSpPr>
        <p:spPr/>
        <p:txBody>
          <a:bodyPr/>
          <a:lstStyle/>
          <a:p>
            <a:fld id="{FA2A2B6B-E29F-4B89-A5CA-3DAF19D56BBF}" type="slidenum">
              <a:rPr lang="en-US" smtClean="0"/>
              <a:pPr/>
              <a:t>43</a:t>
            </a:fld>
            <a:endParaRPr lang="en-US"/>
          </a:p>
        </p:txBody>
      </p:sp>
    </p:spTree>
    <p:extLst>
      <p:ext uri="{BB962C8B-B14F-4D97-AF65-F5344CB8AC3E}">
        <p14:creationId xmlns:p14="http://schemas.microsoft.com/office/powerpoint/2010/main" val="3418612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572000" cy="1143000"/>
          </a:xfrm>
        </p:spPr>
        <p:txBody>
          <a:bodyPr/>
          <a:lstStyle/>
          <a:p>
            <a:r>
              <a:rPr lang="en-US" u="sng" dirty="0" smtClean="0"/>
              <a:t>Tip links</a:t>
            </a:r>
            <a:endParaRPr lang="en-US" u="sng" dirty="0"/>
          </a:p>
        </p:txBody>
      </p:sp>
      <p:sp>
        <p:nvSpPr>
          <p:cNvPr id="3" name="Content Placeholder 2"/>
          <p:cNvSpPr>
            <a:spLocks noGrp="1"/>
          </p:cNvSpPr>
          <p:nvPr>
            <p:ph idx="1"/>
          </p:nvPr>
        </p:nvSpPr>
        <p:spPr>
          <a:xfrm>
            <a:off x="304800" y="1554162"/>
            <a:ext cx="3505200" cy="4525963"/>
          </a:xfrm>
        </p:spPr>
        <p:txBody>
          <a:bodyPr>
            <a:normAutofit/>
          </a:bodyPr>
          <a:lstStyle/>
          <a:p>
            <a:r>
              <a:rPr lang="en-US" dirty="0" smtClean="0"/>
              <a:t>The tops of the shorter </a:t>
            </a:r>
            <a:r>
              <a:rPr lang="en-US" dirty="0" err="1" smtClean="0"/>
              <a:t>stereocilia</a:t>
            </a:r>
            <a:r>
              <a:rPr lang="en-US" dirty="0" smtClean="0"/>
              <a:t> are attached by thin filaments to the back sides of their adjacent longer </a:t>
            </a:r>
            <a:r>
              <a:rPr lang="en-US" dirty="0" err="1" smtClean="0"/>
              <a:t>stereocilia</a:t>
            </a:r>
            <a:endParaRPr lang="en-US" dirty="0" smtClean="0"/>
          </a:p>
        </p:txBody>
      </p:sp>
      <p:pic>
        <p:nvPicPr>
          <p:cNvPr id="6" name="Picture 5" descr="mhtml:mk:@MSITStore:G:\PHYSIOLOGY\Ganong%20-%20McGraw-Hill_-_Review.of.Medical.Physiology,Twenty-Second.Edition.CHM::/Physiology/S%20III.%20Functions%20of%20the%20Nervous%20System/Ch.9.%20Hearing%20&amp;%20Equilibrium/c9s31.mht!http://www.accessmedicine.com/loadBinary.aspx?name=gano22&amp;filename=%09gano22_c009f006.gif"/>
          <p:cNvPicPr/>
          <p:nvPr/>
        </p:nvPicPr>
        <p:blipFill>
          <a:blip r:embed="rId2" r:link="rId3"/>
          <a:srcRect t="7485" r="72838" b="12056"/>
          <a:stretch>
            <a:fillRect/>
          </a:stretch>
        </p:blipFill>
        <p:spPr bwMode="auto">
          <a:xfrm>
            <a:off x="5357818" y="3571876"/>
            <a:ext cx="3552820" cy="3071834"/>
          </a:xfrm>
          <a:prstGeom prst="rect">
            <a:avLst/>
          </a:prstGeom>
          <a:noFill/>
          <a:ln w="9525">
            <a:noFill/>
            <a:miter lim="800000"/>
            <a:headEnd/>
            <a:tailEnd/>
          </a:ln>
        </p:spPr>
      </p:pic>
      <p:pic>
        <p:nvPicPr>
          <p:cNvPr id="7" name="Picture 3"/>
          <p:cNvPicPr>
            <a:picLocks noChangeAspect="1" noChangeArrowheads="1"/>
          </p:cNvPicPr>
          <p:nvPr/>
        </p:nvPicPr>
        <p:blipFill>
          <a:blip r:embed="rId4"/>
          <a:srcRect l="37196" r="9102" b="40741"/>
          <a:stretch>
            <a:fillRect/>
          </a:stretch>
        </p:blipFill>
        <p:spPr bwMode="auto">
          <a:xfrm>
            <a:off x="4857752" y="357166"/>
            <a:ext cx="3786182" cy="3071810"/>
          </a:xfrm>
          <a:prstGeom prst="rect">
            <a:avLst/>
          </a:prstGeom>
          <a:noFill/>
          <a:ln w="9525">
            <a:noFill/>
            <a:miter lim="800000"/>
            <a:headEnd/>
            <a:tailEnd/>
          </a:ln>
          <a:effectLst/>
        </p:spPr>
      </p:pic>
    </p:spTree>
    <p:extLst>
      <p:ext uri="{BB962C8B-B14F-4D97-AF65-F5344CB8AC3E}">
        <p14:creationId xmlns:p14="http://schemas.microsoft.com/office/powerpoint/2010/main" val="2998840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534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06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67400"/>
          </a:xfrm>
        </p:spPr>
        <p:txBody>
          <a:bodyPr>
            <a:normAutofit/>
          </a:bodyPr>
          <a:lstStyle/>
          <a:p>
            <a:pPr marL="514350" indent="-514350">
              <a:buAutoNum type="arabicPeriod" startAt="2"/>
            </a:pPr>
            <a:r>
              <a:rPr lang="en-US" b="1" dirty="0" smtClean="0">
                <a:solidFill>
                  <a:srgbClr val="7030A0"/>
                </a:solidFill>
              </a:rPr>
              <a:t>Action potential in 8</a:t>
            </a:r>
            <a:r>
              <a:rPr lang="en-US" b="1" baseline="30000" dirty="0" smtClean="0">
                <a:solidFill>
                  <a:srgbClr val="7030A0"/>
                </a:solidFill>
              </a:rPr>
              <a:t>th</a:t>
            </a:r>
            <a:r>
              <a:rPr lang="en-US" b="1" dirty="0" smtClean="0">
                <a:solidFill>
                  <a:srgbClr val="7030A0"/>
                </a:solidFill>
              </a:rPr>
              <a:t> cranial nerve:-</a:t>
            </a:r>
          </a:p>
          <a:p>
            <a:pPr marL="914400" lvl="1" indent="-514350"/>
            <a:r>
              <a:rPr lang="en-US" dirty="0" smtClean="0"/>
              <a:t>When the hair cell depolarizes a calcium channel opens allowing calcium to enter the cell.</a:t>
            </a:r>
          </a:p>
          <a:p>
            <a:pPr marL="914400" lvl="1" indent="-514350"/>
            <a:r>
              <a:rPr lang="en-US" dirty="0" smtClean="0"/>
              <a:t>Calcium initiates the release of a synaptic transmitter, which activates receptor sites on the terminals of the afferent neurons and cause the generation of the action potential in the neuron.</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FA2A2B6B-E29F-4B89-A5CA-3DAF19D56BBF}" type="slidenum">
              <a:rPr lang="en-US" smtClean="0"/>
              <a:pPr/>
              <a:t>46</a:t>
            </a:fld>
            <a:endParaRPr lang="en-US"/>
          </a:p>
        </p:txBody>
      </p:sp>
    </p:spTree>
    <p:extLst>
      <p:ext uri="{BB962C8B-B14F-4D97-AF65-F5344CB8AC3E}">
        <p14:creationId xmlns:p14="http://schemas.microsoft.com/office/powerpoint/2010/main" val="2943703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7746"/>
            <a:ext cx="8229600" cy="5253054"/>
          </a:xfrm>
        </p:spPr>
        <p:txBody>
          <a:bodyPr>
            <a:normAutofit/>
          </a:bodyPr>
          <a:lstStyle/>
          <a:p>
            <a:pPr algn="just">
              <a:lnSpc>
                <a:spcPct val="110000"/>
              </a:lnSpc>
            </a:pPr>
            <a:r>
              <a:rPr lang="en-US" sz="2800" u="sng" dirty="0" smtClean="0">
                <a:solidFill>
                  <a:srgbClr val="7030A0"/>
                </a:solidFill>
              </a:rPr>
              <a:t>INNERVATION:-</a:t>
            </a:r>
            <a:endParaRPr lang="en-US" sz="2800" u="sng" dirty="0" smtClean="0"/>
          </a:p>
          <a:p>
            <a:pPr algn="just">
              <a:lnSpc>
                <a:spcPct val="110000"/>
              </a:lnSpc>
            </a:pPr>
            <a:r>
              <a:rPr lang="en-US" sz="2800" b="1" u="sng" dirty="0" smtClean="0">
                <a:solidFill>
                  <a:srgbClr val="00B050"/>
                </a:solidFill>
              </a:rPr>
              <a:t>AFFERENT ( SENSORY):-</a:t>
            </a:r>
          </a:p>
          <a:p>
            <a:pPr algn="just">
              <a:lnSpc>
                <a:spcPct val="110000"/>
              </a:lnSpc>
            </a:pPr>
            <a:r>
              <a:rPr lang="en-US" sz="2800" dirty="0" smtClean="0"/>
              <a:t>The hair cells are innervated by nerve fibers of the </a:t>
            </a:r>
            <a:r>
              <a:rPr lang="en-US" sz="2800" dirty="0" smtClean="0">
                <a:solidFill>
                  <a:srgbClr val="FF0000"/>
                </a:solidFill>
              </a:rPr>
              <a:t>cochlear division of VIII nerve</a:t>
            </a:r>
            <a:r>
              <a:rPr lang="en-US" sz="2800" dirty="0" smtClean="0"/>
              <a:t>.</a:t>
            </a:r>
          </a:p>
          <a:p>
            <a:pPr algn="just">
              <a:lnSpc>
                <a:spcPct val="110000"/>
              </a:lnSpc>
            </a:pPr>
            <a:r>
              <a:rPr lang="en-US" sz="2800" b="1" u="sng" dirty="0" smtClean="0">
                <a:solidFill>
                  <a:srgbClr val="00B050"/>
                </a:solidFill>
              </a:rPr>
              <a:t>EFFERENT (MOTOR):-</a:t>
            </a:r>
          </a:p>
          <a:p>
            <a:pPr algn="just">
              <a:lnSpc>
                <a:spcPct val="110000"/>
              </a:lnSpc>
            </a:pPr>
            <a:r>
              <a:rPr lang="en-US" sz="2800" dirty="0" smtClean="0"/>
              <a:t>Efferent cholinergic fibers arise from both the </a:t>
            </a:r>
            <a:r>
              <a:rPr lang="en-US" sz="2800" dirty="0" err="1" smtClean="0">
                <a:solidFill>
                  <a:srgbClr val="FF0000"/>
                </a:solidFill>
              </a:rPr>
              <a:t>ipsilateral</a:t>
            </a:r>
            <a:r>
              <a:rPr lang="en-US" sz="2800" dirty="0" smtClean="0">
                <a:solidFill>
                  <a:srgbClr val="FF0000"/>
                </a:solidFill>
              </a:rPr>
              <a:t> </a:t>
            </a:r>
            <a:r>
              <a:rPr lang="en-US" sz="2800" dirty="0" smtClean="0"/>
              <a:t>and the </a:t>
            </a:r>
            <a:r>
              <a:rPr lang="en-US" sz="2800" dirty="0" err="1" smtClean="0">
                <a:solidFill>
                  <a:srgbClr val="FF0000"/>
                </a:solidFill>
              </a:rPr>
              <a:t>contralateral</a:t>
            </a:r>
            <a:r>
              <a:rPr lang="en-US" sz="2800" dirty="0" smtClean="0">
                <a:solidFill>
                  <a:srgbClr val="FF0000"/>
                </a:solidFill>
              </a:rPr>
              <a:t> </a:t>
            </a:r>
            <a:r>
              <a:rPr lang="en-US" sz="2800" b="1" dirty="0" smtClean="0">
                <a:solidFill>
                  <a:srgbClr val="FF0000"/>
                </a:solidFill>
              </a:rPr>
              <a:t>SUPERIOR OLIVARY NUCLEUS</a:t>
            </a:r>
            <a:r>
              <a:rPr lang="en-US" sz="2800" dirty="0" smtClean="0"/>
              <a:t> via the </a:t>
            </a:r>
            <a:r>
              <a:rPr lang="en-US" sz="2800" b="1" dirty="0" smtClean="0">
                <a:solidFill>
                  <a:srgbClr val="7030A0"/>
                </a:solidFill>
              </a:rPr>
              <a:t>OLIVOCOCHLEAR BUNDLE.</a:t>
            </a:r>
          </a:p>
          <a:p>
            <a:pPr algn="just">
              <a:lnSpc>
                <a:spcPct val="110000"/>
              </a:lnSpc>
            </a:pPr>
            <a:endParaRPr lang="en-US" sz="2800" dirty="0" smtClean="0"/>
          </a:p>
          <a:p>
            <a:pPr algn="just">
              <a:lnSpc>
                <a:spcPct val="110000"/>
              </a:lnSpc>
            </a:pPr>
            <a:endParaRPr lang="en-US" sz="2800" dirty="0" smtClean="0"/>
          </a:p>
          <a:p>
            <a:pPr algn="just">
              <a:lnSpc>
                <a:spcPct val="110000"/>
              </a:lnSpc>
            </a:pPr>
            <a:endParaRPr lang="en-IN" sz="2800" dirty="0"/>
          </a:p>
        </p:txBody>
      </p:sp>
      <p:sp>
        <p:nvSpPr>
          <p:cNvPr id="4" name="Title 1"/>
          <p:cNvSpPr>
            <a:spLocks noGrp="1"/>
          </p:cNvSpPr>
          <p:nvPr>
            <p:ph type="title"/>
          </p:nvPr>
        </p:nvSpPr>
        <p:spPr>
          <a:xfrm>
            <a:off x="179481" y="71414"/>
            <a:ext cx="7997927" cy="1143000"/>
          </a:xfrm>
        </p:spPr>
        <p:txBody>
          <a:bodyPr/>
          <a:lstStyle/>
          <a:p>
            <a:r>
              <a:rPr lang="en-US" dirty="0" smtClean="0"/>
              <a:t>THE ORGAN OF CORTI</a:t>
            </a:r>
            <a:endParaRPr lang="en-IN" dirty="0"/>
          </a:p>
        </p:txBody>
      </p:sp>
    </p:spTree>
    <p:extLst>
      <p:ext uri="{BB962C8B-B14F-4D97-AF65-F5344CB8AC3E}">
        <p14:creationId xmlns:p14="http://schemas.microsoft.com/office/powerpoint/2010/main" val="4163439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lstStyle/>
          <a:p>
            <a:r>
              <a:rPr lang="en-US" dirty="0" smtClean="0"/>
              <a:t>AUDITORY PATHWAY</a:t>
            </a:r>
            <a:endParaRPr lang="en-US" dirty="0"/>
          </a:p>
        </p:txBody>
      </p:sp>
      <p:pic>
        <p:nvPicPr>
          <p:cNvPr id="2050" name="Picture 2" descr="C:\Users\Geetanjali Purohit\Desktop\organ_of_Corti.jpg"/>
          <p:cNvPicPr>
            <a:picLocks noGrp="1" noChangeAspect="1" noChangeArrowheads="1"/>
          </p:cNvPicPr>
          <p:nvPr>
            <p:ph idx="1"/>
          </p:nvPr>
        </p:nvPicPr>
        <p:blipFill>
          <a:blip r:embed="rId2"/>
          <a:srcRect/>
          <a:stretch>
            <a:fillRect/>
          </a:stretch>
        </p:blipFill>
        <p:spPr bwMode="auto">
          <a:xfrm>
            <a:off x="977900" y="1619721"/>
            <a:ext cx="7499350" cy="4456757"/>
          </a:xfrm>
          <a:prstGeom prst="rect">
            <a:avLst/>
          </a:prstGeom>
          <a:noFill/>
        </p:spPr>
      </p:pic>
    </p:spTree>
    <p:extLst>
      <p:ext uri="{BB962C8B-B14F-4D97-AF65-F5344CB8AC3E}">
        <p14:creationId xmlns:p14="http://schemas.microsoft.com/office/powerpoint/2010/main" val="3360271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AUDITORY PATHWAYS</a:t>
            </a:r>
            <a:endParaRPr lang="en-IN" b="1" dirty="0"/>
          </a:p>
        </p:txBody>
      </p:sp>
      <p:sp>
        <p:nvSpPr>
          <p:cNvPr id="3" name="Content Placeholder 2"/>
          <p:cNvSpPr>
            <a:spLocks noGrp="1"/>
          </p:cNvSpPr>
          <p:nvPr>
            <p:ph idx="1"/>
          </p:nvPr>
        </p:nvSpPr>
        <p:spPr/>
        <p:txBody>
          <a:bodyPr>
            <a:normAutofit/>
          </a:bodyPr>
          <a:lstStyle/>
          <a:p>
            <a:pPr>
              <a:lnSpc>
                <a:spcPct val="110000"/>
              </a:lnSpc>
            </a:pPr>
            <a:r>
              <a:rPr lang="en-US" dirty="0" smtClean="0">
                <a:solidFill>
                  <a:srgbClr val="FF0000"/>
                </a:solidFill>
              </a:rPr>
              <a:t>The axons of the </a:t>
            </a:r>
            <a:r>
              <a:rPr lang="en-US" b="1" u="sng" dirty="0" smtClean="0">
                <a:solidFill>
                  <a:srgbClr val="FF0000"/>
                </a:solidFill>
              </a:rPr>
              <a:t>spiral ganglion of internal ear  </a:t>
            </a:r>
            <a:r>
              <a:rPr lang="en-US" dirty="0" smtClean="0"/>
              <a:t>that </a:t>
            </a:r>
            <a:r>
              <a:rPr lang="en-US" dirty="0" smtClean="0">
                <a:solidFill>
                  <a:srgbClr val="FF0000"/>
                </a:solidFill>
              </a:rPr>
              <a:t>innervates the hair cells</a:t>
            </a:r>
            <a:r>
              <a:rPr lang="en-US" dirty="0" smtClean="0"/>
              <a:t> from the </a:t>
            </a:r>
            <a:r>
              <a:rPr lang="en-US" b="1" u="sng" dirty="0" smtClean="0">
                <a:solidFill>
                  <a:srgbClr val="FF0000"/>
                </a:solidFill>
              </a:rPr>
              <a:t>cochlear division of the VII nerve</a:t>
            </a:r>
            <a:r>
              <a:rPr lang="en-US" dirty="0" smtClean="0"/>
              <a:t>.</a:t>
            </a:r>
          </a:p>
          <a:p>
            <a:pPr>
              <a:lnSpc>
                <a:spcPct val="110000"/>
              </a:lnSpc>
            </a:pPr>
            <a:endParaRPr lang="en-US" dirty="0" smtClean="0"/>
          </a:p>
          <a:p>
            <a:pPr>
              <a:lnSpc>
                <a:spcPct val="110000"/>
              </a:lnSpc>
            </a:pPr>
            <a:r>
              <a:rPr lang="en-US" dirty="0" smtClean="0">
                <a:solidFill>
                  <a:srgbClr val="7030A0"/>
                </a:solidFill>
              </a:rPr>
              <a:t>The auditory nerve enters the medulla </a:t>
            </a:r>
            <a:r>
              <a:rPr lang="en-US" dirty="0" smtClean="0"/>
              <a:t>and ends in </a:t>
            </a:r>
            <a:r>
              <a:rPr lang="en-US" b="1" dirty="0" smtClean="0">
                <a:solidFill>
                  <a:srgbClr val="7030A0"/>
                </a:solidFill>
              </a:rPr>
              <a:t>ventral and dorsal cochlear nuclei </a:t>
            </a:r>
            <a:r>
              <a:rPr lang="en-US" dirty="0" smtClean="0">
                <a:solidFill>
                  <a:srgbClr val="FF0000"/>
                </a:solidFill>
              </a:rPr>
              <a:t>the sites of the first synapse.</a:t>
            </a:r>
            <a:endParaRPr lang="en-IN" dirty="0">
              <a:solidFill>
                <a:srgbClr val="FF0000"/>
              </a:solidFill>
            </a:endParaRPr>
          </a:p>
        </p:txBody>
      </p:sp>
    </p:spTree>
    <p:extLst>
      <p:ext uri="{BB962C8B-B14F-4D97-AF65-F5344CB8AC3E}">
        <p14:creationId xmlns:p14="http://schemas.microsoft.com/office/powerpoint/2010/main" val="457453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620000" cy="1143000"/>
          </a:xfrm>
        </p:spPr>
        <p:txBody>
          <a:bodyPr/>
          <a:lstStyle/>
          <a:p>
            <a:pPr>
              <a:lnSpc>
                <a:spcPct val="150000"/>
              </a:lnSpc>
            </a:pPr>
            <a:r>
              <a:rPr lang="en-US" u="sng" dirty="0" smtClean="0"/>
              <a:t>Ear </a:t>
            </a:r>
            <a:r>
              <a:rPr lang="en-US" u="sng" dirty="0" err="1" smtClean="0"/>
              <a:t>ossicles</a:t>
            </a:r>
            <a:endParaRPr lang="en-IN" u="sng" dirty="0"/>
          </a:p>
        </p:txBody>
      </p:sp>
      <p:sp>
        <p:nvSpPr>
          <p:cNvPr id="3" name="Content Placeholder 2"/>
          <p:cNvSpPr>
            <a:spLocks noGrp="1"/>
          </p:cNvSpPr>
          <p:nvPr>
            <p:ph idx="1"/>
          </p:nvPr>
        </p:nvSpPr>
        <p:spPr>
          <a:xfrm>
            <a:off x="609600" y="1015984"/>
            <a:ext cx="7933588" cy="5643578"/>
          </a:xfrm>
        </p:spPr>
        <p:txBody>
          <a:bodyPr>
            <a:normAutofit/>
          </a:bodyPr>
          <a:lstStyle/>
          <a:p>
            <a:pPr algn="just">
              <a:buNone/>
            </a:pPr>
            <a:r>
              <a:rPr lang="en-US" dirty="0" smtClean="0"/>
              <a:t>There are three minute bony (ear) </a:t>
            </a:r>
            <a:r>
              <a:rPr lang="en-US" dirty="0" err="1" smtClean="0"/>
              <a:t>ossicles</a:t>
            </a:r>
            <a:r>
              <a:rPr lang="en-US" dirty="0" smtClean="0"/>
              <a:t> </a:t>
            </a:r>
            <a:endParaRPr lang="en-US" dirty="0" smtClean="0"/>
          </a:p>
          <a:p>
            <a:pPr algn="just">
              <a:buNone/>
            </a:pPr>
            <a:endParaRPr lang="en-US" dirty="0" smtClean="0"/>
          </a:p>
          <a:p>
            <a:pPr algn="just"/>
            <a:r>
              <a:rPr lang="en-US" b="1" dirty="0" err="1" smtClean="0">
                <a:solidFill>
                  <a:srgbClr val="00B050"/>
                </a:solidFill>
              </a:rPr>
              <a:t>Malleus</a:t>
            </a:r>
            <a:r>
              <a:rPr lang="en-US" b="1" dirty="0" smtClean="0">
                <a:solidFill>
                  <a:srgbClr val="00B050"/>
                </a:solidFill>
              </a:rPr>
              <a:t> (hammer)        </a:t>
            </a:r>
          </a:p>
          <a:p>
            <a:pPr algn="just"/>
            <a:r>
              <a:rPr lang="en-US" b="1" dirty="0" err="1" smtClean="0">
                <a:solidFill>
                  <a:srgbClr val="7030A0"/>
                </a:solidFill>
              </a:rPr>
              <a:t>Incus</a:t>
            </a:r>
            <a:r>
              <a:rPr lang="en-US" b="1" dirty="0" smtClean="0">
                <a:solidFill>
                  <a:srgbClr val="7030A0"/>
                </a:solidFill>
              </a:rPr>
              <a:t> (anvil)</a:t>
            </a:r>
          </a:p>
          <a:p>
            <a:pPr algn="just"/>
            <a:r>
              <a:rPr lang="en-US" b="1" dirty="0" smtClean="0">
                <a:solidFill>
                  <a:schemeClr val="tx2">
                    <a:lumMod val="75000"/>
                  </a:schemeClr>
                </a:solidFill>
              </a:rPr>
              <a:t>Stapes (stirrup</a:t>
            </a:r>
            <a:r>
              <a:rPr lang="en-US" b="1" dirty="0" smtClean="0">
                <a:solidFill>
                  <a:schemeClr val="tx2">
                    <a:lumMod val="75000"/>
                  </a:schemeClr>
                </a:solidFill>
              </a:rPr>
              <a:t>)</a:t>
            </a:r>
          </a:p>
          <a:p>
            <a:pPr algn="just"/>
            <a:endParaRPr lang="en-US" b="1" dirty="0">
              <a:solidFill>
                <a:schemeClr val="tx2">
                  <a:lumMod val="75000"/>
                </a:schemeClr>
              </a:solidFill>
            </a:endParaRPr>
          </a:p>
          <a:p>
            <a:pPr algn="just"/>
            <a:endParaRPr lang="en-US" b="1" dirty="0" smtClean="0">
              <a:solidFill>
                <a:schemeClr val="tx2">
                  <a:lumMod val="75000"/>
                </a:schemeClr>
              </a:solidFill>
            </a:endParaRPr>
          </a:p>
          <a:p>
            <a:pPr algn="just">
              <a:buNone/>
            </a:pPr>
            <a:r>
              <a:rPr lang="en-US" b="1" dirty="0" smtClean="0"/>
              <a:t>They extend across the cavity from the tympanic membrane to the oval window</a:t>
            </a:r>
            <a:r>
              <a:rPr lang="en-US" dirty="0" smtClean="0"/>
              <a:t>.</a:t>
            </a:r>
            <a:endParaRPr lang="en-IN" dirty="0"/>
          </a:p>
        </p:txBody>
      </p:sp>
      <p:pic>
        <p:nvPicPr>
          <p:cNvPr id="1026" name="Picture 2" descr="C:\Users\Geetanjali Purohit\Desktop\download.jpg"/>
          <p:cNvPicPr>
            <a:picLocks noChangeAspect="1" noChangeArrowheads="1"/>
          </p:cNvPicPr>
          <p:nvPr/>
        </p:nvPicPr>
        <p:blipFill>
          <a:blip r:embed="rId2"/>
          <a:srcRect/>
          <a:stretch>
            <a:fillRect/>
          </a:stretch>
        </p:blipFill>
        <p:spPr bwMode="auto">
          <a:xfrm>
            <a:off x="4419600" y="1804966"/>
            <a:ext cx="4286248" cy="3071834"/>
          </a:xfrm>
          <a:prstGeom prst="rect">
            <a:avLst/>
          </a:prstGeom>
          <a:noFill/>
        </p:spPr>
      </p:pic>
    </p:spTree>
    <p:extLst>
      <p:ext uri="{BB962C8B-B14F-4D97-AF65-F5344CB8AC3E}">
        <p14:creationId xmlns:p14="http://schemas.microsoft.com/office/powerpoint/2010/main" val="2551573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4EAAF3-8366-41B7-80A6-CC5E126E2C38}" type="slidenum">
              <a:rPr lang="en-US" altLang="en-US"/>
              <a:pPr/>
              <a:t>50</a:t>
            </a:fld>
            <a:endParaRPr lang="en-US" altLang="en-US"/>
          </a:p>
        </p:txBody>
      </p:sp>
      <p:sp>
        <p:nvSpPr>
          <p:cNvPr id="16389" name="Rectangle 5"/>
          <p:cNvSpPr>
            <a:spLocks noGrp="1" noChangeArrowheads="1"/>
          </p:cNvSpPr>
          <p:nvPr>
            <p:ph type="title"/>
          </p:nvPr>
        </p:nvSpPr>
        <p:spPr/>
        <p:txBody>
          <a:bodyPr/>
          <a:lstStyle/>
          <a:p>
            <a:endParaRPr lang="en-US"/>
          </a:p>
        </p:txBody>
      </p:sp>
      <p:pic>
        <p:nvPicPr>
          <p:cNvPr id="16388" name="Picture 4" descr="S02401-052-f010"/>
          <p:cNvPicPr>
            <a:picLocks noGrp="1" noChangeAspect="1" noChangeArrowheads="1"/>
          </p:cNvPicPr>
          <p:nvPr>
            <p:ph idx="1"/>
          </p:nvPr>
        </p:nvPicPr>
        <p:blipFill>
          <a:blip r:embed="rId2">
            <a:lum bright="-30000" contrast="44000"/>
          </a:blip>
          <a:srcRect/>
          <a:stretch>
            <a:fillRect/>
          </a:stretch>
        </p:blipFill>
        <p:spPr>
          <a:xfrm>
            <a:off x="76200" y="0"/>
            <a:ext cx="8915400" cy="6858000"/>
          </a:xfrm>
          <a:noFill/>
          <a:ln/>
        </p:spPr>
      </p:pic>
    </p:spTree>
    <p:extLst>
      <p:ext uri="{BB962C8B-B14F-4D97-AF65-F5344CB8AC3E}">
        <p14:creationId xmlns:p14="http://schemas.microsoft.com/office/powerpoint/2010/main" val="13510485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US" sz="4800" b="1" dirty="0" smtClean="0"/>
              <a:t>AUDITORY PATHWAYS</a:t>
            </a:r>
            <a:endParaRPr lang="en-IN" sz="4800" b="1"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Second order neurons </a:t>
            </a:r>
            <a:r>
              <a:rPr lang="en-US" sz="2800" dirty="0" smtClean="0"/>
              <a:t>from the cochlear nuclei end in </a:t>
            </a:r>
            <a:r>
              <a:rPr lang="en-US" sz="2800" b="1" u="sng" dirty="0" smtClean="0">
                <a:solidFill>
                  <a:srgbClr val="7030A0"/>
                </a:solidFill>
              </a:rPr>
              <a:t>SUPERIOR OLIVE AND TRAPEZOID BODY</a:t>
            </a:r>
            <a:r>
              <a:rPr lang="en-US" sz="2800" dirty="0" smtClean="0">
                <a:solidFill>
                  <a:srgbClr val="7030A0"/>
                </a:solidFill>
              </a:rPr>
              <a:t> </a:t>
            </a:r>
            <a:r>
              <a:rPr lang="en-US" sz="2800" dirty="0" smtClean="0">
                <a:solidFill>
                  <a:srgbClr val="00B050"/>
                </a:solidFill>
              </a:rPr>
              <a:t>on both sides of the brain stem </a:t>
            </a:r>
            <a:r>
              <a:rPr lang="en-US" sz="2800" dirty="0" smtClean="0"/>
              <a:t>from where third order neurons take origin.</a:t>
            </a:r>
          </a:p>
          <a:p>
            <a:endParaRPr lang="en-US" sz="2800" dirty="0"/>
          </a:p>
          <a:p>
            <a:r>
              <a:rPr lang="en-US" sz="2800" dirty="0"/>
              <a:t>Third order neurons pass up to the </a:t>
            </a:r>
            <a:r>
              <a:rPr lang="en-US" sz="2800" b="1" dirty="0">
                <a:solidFill>
                  <a:srgbClr val="7030A0"/>
                </a:solidFill>
              </a:rPr>
              <a:t>INFERIROR COLLICULI </a:t>
            </a:r>
            <a:r>
              <a:rPr lang="en-US" sz="2800" dirty="0" smtClean="0">
                <a:solidFill>
                  <a:srgbClr val="FF0000"/>
                </a:solidFill>
              </a:rPr>
              <a:t>(center </a:t>
            </a:r>
            <a:r>
              <a:rPr lang="en-US" sz="2800" dirty="0">
                <a:solidFill>
                  <a:srgbClr val="FF0000"/>
                </a:solidFill>
              </a:rPr>
              <a:t>for auditory reflexes)</a:t>
            </a:r>
            <a:r>
              <a:rPr lang="en-US" sz="2800" dirty="0"/>
              <a:t> of both sides.</a:t>
            </a:r>
          </a:p>
          <a:p>
            <a:endParaRPr lang="en-IN" sz="2800" dirty="0"/>
          </a:p>
          <a:p>
            <a:endParaRPr lang="en-IN" sz="2800" dirty="0"/>
          </a:p>
        </p:txBody>
      </p:sp>
    </p:spTree>
    <p:extLst>
      <p:ext uri="{BB962C8B-B14F-4D97-AF65-F5344CB8AC3E}">
        <p14:creationId xmlns:p14="http://schemas.microsoft.com/office/powerpoint/2010/main" val="41684412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4EAAF3-8366-41B7-80A6-CC5E126E2C38}" type="slidenum">
              <a:rPr lang="en-US" altLang="en-US"/>
              <a:pPr/>
              <a:t>52</a:t>
            </a:fld>
            <a:endParaRPr lang="en-US" altLang="en-US"/>
          </a:p>
        </p:txBody>
      </p:sp>
      <p:sp>
        <p:nvSpPr>
          <p:cNvPr id="16389" name="Rectangle 5"/>
          <p:cNvSpPr>
            <a:spLocks noGrp="1" noChangeArrowheads="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8763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0552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b="1" dirty="0" smtClean="0"/>
              <a:t>AUDITORY PATHWAYS</a:t>
            </a:r>
            <a:endParaRPr lang="en-IN" b="1"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From the inferior </a:t>
            </a:r>
            <a:r>
              <a:rPr lang="en-US" dirty="0" err="1" smtClean="0"/>
              <a:t>colliculi</a:t>
            </a:r>
            <a:r>
              <a:rPr lang="en-US" dirty="0" smtClean="0"/>
              <a:t> many fibers projects and rely in the </a:t>
            </a:r>
            <a:r>
              <a:rPr lang="en-US" b="1" dirty="0" smtClean="0">
                <a:solidFill>
                  <a:srgbClr val="FF0000"/>
                </a:solidFill>
              </a:rPr>
              <a:t>MEDIAL GENICULATE BODIES </a:t>
            </a:r>
            <a:r>
              <a:rPr lang="en-US" dirty="0" smtClean="0"/>
              <a:t>and finally projects to the </a:t>
            </a:r>
            <a:r>
              <a:rPr lang="en-US" dirty="0" smtClean="0">
                <a:solidFill>
                  <a:srgbClr val="FF0000"/>
                </a:solidFill>
              </a:rPr>
              <a:t>primary auditory cortex.</a:t>
            </a:r>
          </a:p>
          <a:p>
            <a:pPr>
              <a:lnSpc>
                <a:spcPct val="120000"/>
              </a:lnSpc>
            </a:pPr>
            <a:endParaRPr lang="en-US" dirty="0" smtClean="0">
              <a:solidFill>
                <a:srgbClr val="FF0000"/>
              </a:solidFill>
            </a:endParaRPr>
          </a:p>
          <a:p>
            <a:pPr algn="just">
              <a:lnSpc>
                <a:spcPct val="120000"/>
              </a:lnSpc>
            </a:pPr>
            <a:r>
              <a:rPr lang="en-US" dirty="0">
                <a:solidFill>
                  <a:srgbClr val="FF0000"/>
                </a:solidFill>
              </a:rPr>
              <a:t>Primary auditory cortex </a:t>
            </a:r>
            <a:r>
              <a:rPr lang="en-US" dirty="0"/>
              <a:t>lies in </a:t>
            </a:r>
            <a:r>
              <a:rPr lang="en-US" dirty="0">
                <a:solidFill>
                  <a:srgbClr val="00B050"/>
                </a:solidFill>
              </a:rPr>
              <a:t>the superior temporal lobe</a:t>
            </a:r>
            <a:r>
              <a:rPr lang="en-US" dirty="0" smtClean="0"/>
              <a:t>.</a:t>
            </a:r>
          </a:p>
          <a:p>
            <a:pPr algn="just">
              <a:lnSpc>
                <a:spcPct val="120000"/>
              </a:lnSpc>
            </a:pPr>
            <a:endParaRPr lang="en-US" dirty="0"/>
          </a:p>
          <a:p>
            <a:pPr algn="just">
              <a:lnSpc>
                <a:spcPct val="120000"/>
              </a:lnSpc>
            </a:pPr>
            <a:r>
              <a:rPr lang="en-US" dirty="0"/>
              <a:t>Here nerve impulses are perceived as sound  i.e. it receives and perceives auditory </a:t>
            </a:r>
            <a:r>
              <a:rPr lang="en-US" dirty="0" smtClean="0"/>
              <a:t>information </a:t>
            </a:r>
            <a:r>
              <a:rPr lang="en-US" dirty="0"/>
              <a:t>such as </a:t>
            </a:r>
            <a:r>
              <a:rPr lang="en-US" dirty="0">
                <a:solidFill>
                  <a:srgbClr val="00B050"/>
                </a:solidFill>
              </a:rPr>
              <a:t>loudness</a:t>
            </a:r>
            <a:r>
              <a:rPr lang="en-US" dirty="0"/>
              <a:t> , </a:t>
            </a:r>
            <a:r>
              <a:rPr lang="en-US" dirty="0">
                <a:solidFill>
                  <a:srgbClr val="00B050"/>
                </a:solidFill>
              </a:rPr>
              <a:t>pitch</a:t>
            </a:r>
            <a:r>
              <a:rPr lang="en-US" dirty="0"/>
              <a:t> , </a:t>
            </a:r>
            <a:r>
              <a:rPr lang="en-US" dirty="0">
                <a:solidFill>
                  <a:srgbClr val="00B050"/>
                </a:solidFill>
              </a:rPr>
              <a:t>source </a:t>
            </a:r>
            <a:r>
              <a:rPr lang="en-US" dirty="0"/>
              <a:t>and </a:t>
            </a:r>
            <a:r>
              <a:rPr lang="en-US" dirty="0">
                <a:solidFill>
                  <a:srgbClr val="00B050"/>
                </a:solidFill>
              </a:rPr>
              <a:t>direction of sounds.</a:t>
            </a:r>
            <a:endParaRPr lang="en-IN" dirty="0">
              <a:solidFill>
                <a:srgbClr val="00B050"/>
              </a:solidFill>
            </a:endParaRPr>
          </a:p>
          <a:p>
            <a:pPr>
              <a:lnSpc>
                <a:spcPct val="120000"/>
              </a:lnSpc>
            </a:pPr>
            <a:endParaRPr lang="en-IN" dirty="0">
              <a:solidFill>
                <a:srgbClr val="FF0000"/>
              </a:solidFill>
            </a:endParaRPr>
          </a:p>
        </p:txBody>
      </p:sp>
    </p:spTree>
    <p:extLst>
      <p:ext uri="{BB962C8B-B14F-4D97-AF65-F5344CB8AC3E}">
        <p14:creationId xmlns:p14="http://schemas.microsoft.com/office/powerpoint/2010/main" val="1534458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b="1" dirty="0" smtClean="0"/>
              <a:t>AUDITORY PATHWAYS</a:t>
            </a:r>
            <a:endParaRPr lang="en-IN" b="1" dirty="0"/>
          </a:p>
        </p:txBody>
      </p:sp>
      <p:sp>
        <p:nvSpPr>
          <p:cNvPr id="3" name="Content Placeholder 2"/>
          <p:cNvSpPr>
            <a:spLocks noGrp="1"/>
          </p:cNvSpPr>
          <p:nvPr>
            <p:ph idx="1"/>
          </p:nvPr>
        </p:nvSpPr>
        <p:spPr/>
        <p:txBody>
          <a:bodyPr>
            <a:normAutofit fontScale="77500" lnSpcReduction="20000"/>
          </a:bodyPr>
          <a:lstStyle/>
          <a:p>
            <a:pPr algn="just">
              <a:lnSpc>
                <a:spcPct val="120000"/>
              </a:lnSpc>
            </a:pPr>
            <a:r>
              <a:rPr lang="en-US" dirty="0" smtClean="0"/>
              <a:t>Auditory association area 22 , 21 , and 20</a:t>
            </a:r>
          </a:p>
          <a:p>
            <a:pPr algn="just">
              <a:lnSpc>
                <a:spcPct val="120000"/>
              </a:lnSpc>
            </a:pPr>
            <a:r>
              <a:rPr lang="en-US" dirty="0" smtClean="0">
                <a:solidFill>
                  <a:srgbClr val="FF0000"/>
                </a:solidFill>
              </a:rPr>
              <a:t>Area 22 : Wernicke's  area</a:t>
            </a:r>
            <a:r>
              <a:rPr lang="en-US" dirty="0" smtClean="0"/>
              <a:t>.</a:t>
            </a:r>
          </a:p>
          <a:p>
            <a:pPr algn="just">
              <a:lnSpc>
                <a:spcPct val="120000"/>
              </a:lnSpc>
            </a:pPr>
            <a:r>
              <a:rPr lang="en-US" dirty="0" smtClean="0"/>
              <a:t>It is located in </a:t>
            </a:r>
            <a:r>
              <a:rPr lang="en-US" dirty="0" smtClean="0">
                <a:solidFill>
                  <a:srgbClr val="00B050"/>
                </a:solidFill>
              </a:rPr>
              <a:t>superior temporal </a:t>
            </a:r>
            <a:r>
              <a:rPr lang="en-US" dirty="0" err="1" smtClean="0">
                <a:solidFill>
                  <a:srgbClr val="00B050"/>
                </a:solidFill>
              </a:rPr>
              <a:t>gyrus</a:t>
            </a:r>
            <a:r>
              <a:rPr lang="en-US" dirty="0" smtClean="0">
                <a:solidFill>
                  <a:srgbClr val="00B050"/>
                </a:solidFill>
              </a:rPr>
              <a:t> </a:t>
            </a:r>
            <a:r>
              <a:rPr lang="en-US" dirty="0" smtClean="0"/>
              <a:t>in the </a:t>
            </a:r>
            <a:r>
              <a:rPr lang="en-US" dirty="0" smtClean="0">
                <a:solidFill>
                  <a:srgbClr val="00B050"/>
                </a:solidFill>
              </a:rPr>
              <a:t>dominant hemisphere</a:t>
            </a:r>
            <a:r>
              <a:rPr lang="en-US" dirty="0" smtClean="0"/>
              <a:t>. It is concerned  with comprehension </a:t>
            </a:r>
            <a:r>
              <a:rPr lang="en-US" dirty="0" smtClean="0">
                <a:solidFill>
                  <a:srgbClr val="7030A0"/>
                </a:solidFill>
              </a:rPr>
              <a:t>i.e. interpretation and understanding of auditory and visual information.</a:t>
            </a:r>
          </a:p>
          <a:p>
            <a:pPr algn="just">
              <a:lnSpc>
                <a:spcPct val="120000"/>
              </a:lnSpc>
            </a:pPr>
            <a:r>
              <a:rPr lang="en-US" dirty="0">
                <a:solidFill>
                  <a:srgbClr val="FF0000"/>
                </a:solidFill>
              </a:rPr>
              <a:t>AREA 21 and 20 </a:t>
            </a:r>
            <a:r>
              <a:rPr lang="en-US" dirty="0"/>
              <a:t>:</a:t>
            </a:r>
          </a:p>
          <a:p>
            <a:pPr algn="just">
              <a:lnSpc>
                <a:spcPct val="120000"/>
              </a:lnSpc>
            </a:pPr>
            <a:r>
              <a:rPr lang="en-US" dirty="0"/>
              <a:t>These areas are located in the </a:t>
            </a:r>
            <a:r>
              <a:rPr lang="en-US" dirty="0">
                <a:solidFill>
                  <a:srgbClr val="00B050"/>
                </a:solidFill>
              </a:rPr>
              <a:t>middle and inferior temporal </a:t>
            </a:r>
            <a:r>
              <a:rPr lang="en-US" dirty="0" err="1">
                <a:solidFill>
                  <a:srgbClr val="00B050"/>
                </a:solidFill>
              </a:rPr>
              <a:t>gyrus</a:t>
            </a:r>
            <a:r>
              <a:rPr lang="en-US" dirty="0">
                <a:solidFill>
                  <a:srgbClr val="00B050"/>
                </a:solidFill>
              </a:rPr>
              <a:t> </a:t>
            </a:r>
            <a:r>
              <a:rPr lang="en-US" dirty="0"/>
              <a:t>and are </a:t>
            </a:r>
            <a:r>
              <a:rPr lang="en-US" dirty="0">
                <a:solidFill>
                  <a:srgbClr val="7030A0"/>
                </a:solidFill>
              </a:rPr>
              <a:t>concerned with interpretation and integration of auditory impulses</a:t>
            </a:r>
            <a:r>
              <a:rPr lang="en-US" dirty="0"/>
              <a:t>.</a:t>
            </a:r>
            <a:endParaRPr lang="en-IN" dirty="0"/>
          </a:p>
          <a:p>
            <a:pPr algn="just">
              <a:lnSpc>
                <a:spcPct val="120000"/>
              </a:lnSpc>
            </a:pPr>
            <a:endParaRPr lang="en-IN" dirty="0">
              <a:solidFill>
                <a:srgbClr val="7030A0"/>
              </a:solidFill>
            </a:endParaRPr>
          </a:p>
        </p:txBody>
      </p:sp>
    </p:spTree>
    <p:extLst>
      <p:ext uri="{BB962C8B-B14F-4D97-AF65-F5344CB8AC3E}">
        <p14:creationId xmlns:p14="http://schemas.microsoft.com/office/powerpoint/2010/main" val="41291044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4EAAF3-8366-41B7-80A6-CC5E126E2C38}" type="slidenum">
              <a:rPr lang="en-US" altLang="en-US"/>
              <a:pPr/>
              <a:t>55</a:t>
            </a:fld>
            <a:endParaRPr lang="en-US" altLang="en-US"/>
          </a:p>
        </p:txBody>
      </p:sp>
      <p:sp>
        <p:nvSpPr>
          <p:cNvPr id="16389" name="Rectangle 5"/>
          <p:cNvSpPr>
            <a:spLocks noGrp="1" noChangeArrowheads="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8763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770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534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238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lum bright="10000" contrast="10000"/>
          </a:blip>
          <a:srcRect/>
          <a:stretch>
            <a:fillRect/>
          </a:stretch>
        </p:blipFill>
        <p:spPr bwMode="auto">
          <a:xfrm rot="21331504">
            <a:off x="218638" y="320214"/>
            <a:ext cx="8404011" cy="624425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A2A2B6B-E29F-4B89-A5CA-3DAF19D56BBF}" type="slidenum">
              <a:rPr lang="en-US" smtClean="0"/>
              <a:pPr/>
              <a:t>57</a:t>
            </a:fld>
            <a:endParaRPr lang="en-US"/>
          </a:p>
        </p:txBody>
      </p:sp>
    </p:spTree>
    <p:extLst>
      <p:ext uri="{BB962C8B-B14F-4D97-AF65-F5344CB8AC3E}">
        <p14:creationId xmlns:p14="http://schemas.microsoft.com/office/powerpoint/2010/main" val="14150183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4EAAF3-8366-41B7-80A6-CC5E126E2C38}" type="slidenum">
              <a:rPr lang="en-US" altLang="en-US"/>
              <a:pPr/>
              <a:t>58</a:t>
            </a:fld>
            <a:endParaRPr lang="en-US" altLang="en-US"/>
          </a:p>
        </p:txBody>
      </p:sp>
      <p:sp>
        <p:nvSpPr>
          <p:cNvPr id="16389" name="Rectangle 5"/>
          <p:cNvSpPr>
            <a:spLocks noGrp="1" noChangeArrowheads="1"/>
          </p:cNvSpPr>
          <p:nvPr>
            <p:ph type="title"/>
          </p:nvPr>
        </p:nvSpPr>
        <p:spPr/>
        <p:txBody>
          <a:bodyPr/>
          <a:lstStyle/>
          <a:p>
            <a:endParaRPr lang="en-US"/>
          </a:p>
        </p:txBody>
      </p:sp>
      <p:pic>
        <p:nvPicPr>
          <p:cNvPr id="16388" name="Picture 4" descr="S02401-052-f010"/>
          <p:cNvPicPr>
            <a:picLocks noGrp="1" noChangeAspect="1" noChangeArrowheads="1"/>
          </p:cNvPicPr>
          <p:nvPr>
            <p:ph idx="1"/>
          </p:nvPr>
        </p:nvPicPr>
        <p:blipFill>
          <a:blip r:embed="rId2">
            <a:lum bright="-30000" contrast="44000"/>
          </a:blip>
          <a:srcRect/>
          <a:stretch>
            <a:fillRect/>
          </a:stretch>
        </p:blipFill>
        <p:spPr>
          <a:xfrm>
            <a:off x="76200" y="0"/>
            <a:ext cx="8839200" cy="6858000"/>
          </a:xfrm>
          <a:noFill/>
          <a:ln/>
        </p:spPr>
      </p:pic>
    </p:spTree>
    <p:extLst>
      <p:ext uri="{BB962C8B-B14F-4D97-AF65-F5344CB8AC3E}">
        <p14:creationId xmlns:p14="http://schemas.microsoft.com/office/powerpoint/2010/main" val="35432604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455" y="152400"/>
            <a:ext cx="874914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42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925"/>
            <a:ext cx="7915314" cy="4998275"/>
          </a:xfrm>
        </p:spPr>
        <p:txBody>
          <a:bodyPr>
            <a:normAutofit/>
          </a:bodyPr>
          <a:lstStyle/>
          <a:p>
            <a:pPr algn="just"/>
            <a:r>
              <a:rPr lang="en-US" sz="3300" b="1" dirty="0" smtClean="0"/>
              <a:t>FUNCTIONS </a:t>
            </a:r>
            <a:r>
              <a:rPr lang="en-US" dirty="0" smtClean="0"/>
              <a:t>:- </a:t>
            </a:r>
          </a:p>
          <a:p>
            <a:pPr algn="just"/>
            <a:r>
              <a:rPr lang="en-US" b="1" u="sng" dirty="0" smtClean="0">
                <a:solidFill>
                  <a:srgbClr val="FF0000"/>
                </a:solidFill>
              </a:rPr>
              <a:t>It acts as pressure receiver </a:t>
            </a:r>
            <a:r>
              <a:rPr lang="en-US" dirty="0" smtClean="0"/>
              <a:t>i.e. </a:t>
            </a:r>
            <a:r>
              <a:rPr lang="en-US" b="1" dirty="0" smtClean="0">
                <a:solidFill>
                  <a:schemeClr val="accent6">
                    <a:lumMod val="75000"/>
                  </a:schemeClr>
                </a:solidFill>
              </a:rPr>
              <a:t>it is extremely sensitive to pressure changes produced by sound waves on its external surface. </a:t>
            </a:r>
            <a:r>
              <a:rPr lang="en-US" b="1" dirty="0" err="1" smtClean="0">
                <a:solidFill>
                  <a:schemeClr val="accent6">
                    <a:lumMod val="75000"/>
                  </a:schemeClr>
                </a:solidFill>
              </a:rPr>
              <a:t>Ossicles</a:t>
            </a:r>
            <a:r>
              <a:rPr lang="en-US" b="1" dirty="0" smtClean="0">
                <a:solidFill>
                  <a:schemeClr val="accent6">
                    <a:lumMod val="75000"/>
                  </a:schemeClr>
                </a:solidFill>
              </a:rPr>
              <a:t> has main role in impedance matching. </a:t>
            </a:r>
            <a:endParaRPr lang="en-IN" b="1" dirty="0">
              <a:solidFill>
                <a:schemeClr val="accent6">
                  <a:lumMod val="75000"/>
                </a:schemeClr>
              </a:solidFill>
            </a:endParaRPr>
          </a:p>
        </p:txBody>
      </p:sp>
      <p:sp>
        <p:nvSpPr>
          <p:cNvPr id="4" name="Title 1"/>
          <p:cNvSpPr>
            <a:spLocks noGrp="1"/>
          </p:cNvSpPr>
          <p:nvPr>
            <p:ph type="title"/>
          </p:nvPr>
        </p:nvSpPr>
        <p:spPr>
          <a:xfrm>
            <a:off x="76200" y="228600"/>
            <a:ext cx="7269480" cy="1143000"/>
          </a:xfrm>
        </p:spPr>
        <p:txBody>
          <a:bodyPr/>
          <a:lstStyle/>
          <a:p>
            <a:r>
              <a:rPr lang="en-US" dirty="0" smtClean="0"/>
              <a:t>Ear </a:t>
            </a:r>
            <a:r>
              <a:rPr lang="en-US" dirty="0" err="1" smtClean="0"/>
              <a:t>ossicles</a:t>
            </a:r>
            <a:endParaRPr lang="en-IN" dirty="0"/>
          </a:p>
        </p:txBody>
      </p:sp>
      <p:pic>
        <p:nvPicPr>
          <p:cNvPr id="5122" name="Picture 2" descr="C:\Users\Geetanjali Purohit\Desktop\images (3).jpg"/>
          <p:cNvPicPr>
            <a:picLocks noChangeAspect="1" noChangeArrowheads="1"/>
          </p:cNvPicPr>
          <p:nvPr/>
        </p:nvPicPr>
        <p:blipFill>
          <a:blip r:embed="rId2"/>
          <a:srcRect/>
          <a:stretch>
            <a:fillRect/>
          </a:stretch>
        </p:blipFill>
        <p:spPr bwMode="auto">
          <a:xfrm>
            <a:off x="5819812" y="214290"/>
            <a:ext cx="2476502" cy="2214578"/>
          </a:xfrm>
          <a:prstGeom prst="rect">
            <a:avLst/>
          </a:prstGeom>
          <a:noFill/>
        </p:spPr>
      </p:pic>
    </p:spTree>
    <p:extLst>
      <p:ext uri="{BB962C8B-B14F-4D97-AF65-F5344CB8AC3E}">
        <p14:creationId xmlns:p14="http://schemas.microsoft.com/office/powerpoint/2010/main" val="30693090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Terms to remember</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3107894"/>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6909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AUDITORY DEFECTS</a:t>
            </a:r>
            <a:endParaRPr lang="en-IN" b="1" dirty="0"/>
          </a:p>
        </p:txBody>
      </p:sp>
      <p:sp>
        <p:nvSpPr>
          <p:cNvPr id="3" name="Content Placeholder 2"/>
          <p:cNvSpPr>
            <a:spLocks noGrp="1"/>
          </p:cNvSpPr>
          <p:nvPr>
            <p:ph idx="1"/>
          </p:nvPr>
        </p:nvSpPr>
        <p:spPr>
          <a:xfrm>
            <a:off x="533400" y="1295400"/>
            <a:ext cx="8229600" cy="4525963"/>
          </a:xfrm>
        </p:spPr>
        <p:txBody>
          <a:bodyPr>
            <a:normAutofit/>
          </a:bodyPr>
          <a:lstStyle/>
          <a:p>
            <a:pPr lvl="1">
              <a:lnSpc>
                <a:spcPct val="110000"/>
              </a:lnSpc>
            </a:pPr>
            <a:endParaRPr lang="en-US" sz="3200" b="1" dirty="0" smtClean="0"/>
          </a:p>
          <a:p>
            <a:pPr>
              <a:lnSpc>
                <a:spcPct val="110000"/>
              </a:lnSpc>
            </a:pPr>
            <a:r>
              <a:rPr lang="en-US" sz="3600" b="1" dirty="0" smtClean="0"/>
              <a:t>Auditory defects are of two types:</a:t>
            </a:r>
          </a:p>
          <a:p>
            <a:pPr lvl="1">
              <a:lnSpc>
                <a:spcPct val="110000"/>
              </a:lnSpc>
            </a:pPr>
            <a:r>
              <a:rPr lang="en-US" sz="3200" b="1" dirty="0" smtClean="0"/>
              <a:t>Conduction deafness</a:t>
            </a:r>
          </a:p>
          <a:p>
            <a:pPr lvl="1">
              <a:lnSpc>
                <a:spcPct val="110000"/>
              </a:lnSpc>
            </a:pPr>
            <a:r>
              <a:rPr lang="en-US" sz="3200" b="1" dirty="0" smtClean="0"/>
              <a:t>Nerve deafness</a:t>
            </a:r>
          </a:p>
        </p:txBody>
      </p:sp>
    </p:spTree>
    <p:extLst>
      <p:ext uri="{BB962C8B-B14F-4D97-AF65-F5344CB8AC3E}">
        <p14:creationId xmlns:p14="http://schemas.microsoft.com/office/powerpoint/2010/main" val="16329455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CONDUCTION DEAFNESS</a:t>
            </a:r>
            <a:endParaRPr lang="en-IN" b="1" dirty="0"/>
          </a:p>
        </p:txBody>
      </p:sp>
      <p:sp>
        <p:nvSpPr>
          <p:cNvPr id="3" name="Content Placeholder 2"/>
          <p:cNvSpPr>
            <a:spLocks noGrp="1"/>
          </p:cNvSpPr>
          <p:nvPr>
            <p:ph idx="1"/>
          </p:nvPr>
        </p:nvSpPr>
        <p:spPr/>
        <p:txBody>
          <a:bodyPr>
            <a:normAutofit/>
          </a:bodyPr>
          <a:lstStyle/>
          <a:p>
            <a:r>
              <a:rPr lang="en-US" sz="2800" dirty="0" smtClean="0"/>
              <a:t>It occurs due to impairment in the transmission of sound in external ear or middle ear.</a:t>
            </a:r>
          </a:p>
          <a:p>
            <a:r>
              <a:rPr lang="en-US" sz="2800" b="1" dirty="0" smtClean="0">
                <a:solidFill>
                  <a:srgbClr val="FF0000"/>
                </a:solidFill>
              </a:rPr>
              <a:t>CAUSES</a:t>
            </a:r>
            <a:r>
              <a:rPr lang="en-US" sz="2800" dirty="0" smtClean="0"/>
              <a:t> :-</a:t>
            </a:r>
          </a:p>
          <a:p>
            <a:pPr marL="596646" indent="-514350">
              <a:buFont typeface="+mj-lt"/>
              <a:buAutoNum type="arabicPeriod"/>
            </a:pPr>
            <a:r>
              <a:rPr lang="en-US" sz="2800" dirty="0" smtClean="0"/>
              <a:t>Obstruction of external auditory meatus</a:t>
            </a:r>
          </a:p>
          <a:p>
            <a:pPr marL="596646" indent="-514350">
              <a:buFont typeface="+mj-lt"/>
              <a:buAutoNum type="arabicPeriod"/>
            </a:pPr>
            <a:r>
              <a:rPr lang="en-US" sz="2800" dirty="0" smtClean="0"/>
              <a:t>Thickness of ear drum due to repeated middle ear infection</a:t>
            </a:r>
          </a:p>
          <a:p>
            <a:pPr marL="596646" indent="-514350">
              <a:buFont typeface="+mj-lt"/>
              <a:buAutoNum type="arabicPeriod"/>
            </a:pPr>
            <a:r>
              <a:rPr lang="en-US" sz="2800" dirty="0" smtClean="0"/>
              <a:t>Perforation of ear drum</a:t>
            </a:r>
          </a:p>
          <a:p>
            <a:pPr marL="596646" indent="-514350">
              <a:buFont typeface="+mj-lt"/>
              <a:buAutoNum type="arabicPeriod"/>
            </a:pPr>
            <a:r>
              <a:rPr lang="en-US" sz="2800" dirty="0" err="1" smtClean="0"/>
              <a:t>Otosclerosis</a:t>
            </a:r>
            <a:r>
              <a:rPr lang="en-US" sz="2800" dirty="0" smtClean="0"/>
              <a:t> (fixation of foot plate of stapes against oval window.)</a:t>
            </a:r>
            <a:endParaRPr lang="en-IN" sz="2800" dirty="0"/>
          </a:p>
        </p:txBody>
      </p:sp>
    </p:spTree>
    <p:extLst>
      <p:ext uri="{BB962C8B-B14F-4D97-AF65-F5344CB8AC3E}">
        <p14:creationId xmlns:p14="http://schemas.microsoft.com/office/powerpoint/2010/main" val="37019520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02401-052-f001"/>
          <p:cNvPicPr>
            <a:picLocks noGrp="1" noChangeAspect="1" noChangeArrowheads="1"/>
          </p:cNvPicPr>
          <p:nvPr>
            <p:ph idx="1"/>
          </p:nvPr>
        </p:nvPicPr>
        <p:blipFill>
          <a:blip r:embed="rId2">
            <a:lum bright="-22000" contrast="32000"/>
          </a:blip>
          <a:srcRect/>
          <a:stretch>
            <a:fillRect/>
          </a:stretch>
        </p:blipFill>
        <p:spPr>
          <a:xfrm>
            <a:off x="0" y="-71462"/>
            <a:ext cx="9144000" cy="6929462"/>
          </a:xfrm>
          <a:prstGeom prst="rect">
            <a:avLst/>
          </a:prstGeom>
          <a:noFill/>
          <a:ln/>
        </p:spPr>
      </p:pic>
      <p:sp>
        <p:nvSpPr>
          <p:cNvPr id="3" name="Rectangle 2"/>
          <p:cNvSpPr/>
          <p:nvPr/>
        </p:nvSpPr>
        <p:spPr>
          <a:xfrm>
            <a:off x="1214414" y="2285992"/>
            <a:ext cx="3571900" cy="2786082"/>
          </a:xfrm>
          <a:prstGeom prst="rect">
            <a:avLst/>
          </a:prstGeom>
          <a:noFill/>
          <a:ln w="76200">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176068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NERVE DEAFNESS</a:t>
            </a:r>
            <a:endParaRPr lang="en-IN" b="1" dirty="0"/>
          </a:p>
        </p:txBody>
      </p:sp>
      <p:sp>
        <p:nvSpPr>
          <p:cNvPr id="3" name="Content Placeholder 2"/>
          <p:cNvSpPr>
            <a:spLocks noGrp="1"/>
          </p:cNvSpPr>
          <p:nvPr>
            <p:ph idx="1"/>
          </p:nvPr>
        </p:nvSpPr>
        <p:spPr/>
        <p:txBody>
          <a:bodyPr>
            <a:normAutofit lnSpcReduction="10000"/>
          </a:bodyPr>
          <a:lstStyle/>
          <a:p>
            <a:pPr>
              <a:lnSpc>
                <a:spcPct val="120000"/>
              </a:lnSpc>
            </a:pPr>
            <a:r>
              <a:rPr lang="en-US" dirty="0" smtClean="0"/>
              <a:t>Damage of any structure of cochlea such as </a:t>
            </a:r>
          </a:p>
          <a:p>
            <a:pPr>
              <a:lnSpc>
                <a:spcPct val="120000"/>
              </a:lnSpc>
            </a:pPr>
            <a:r>
              <a:rPr lang="en-US" dirty="0" smtClean="0"/>
              <a:t>   hair cell ,</a:t>
            </a:r>
          </a:p>
          <a:p>
            <a:pPr>
              <a:lnSpc>
                <a:spcPct val="120000"/>
              </a:lnSpc>
            </a:pPr>
            <a:r>
              <a:rPr lang="en-US" dirty="0" smtClean="0"/>
              <a:t>   organ of </a:t>
            </a:r>
            <a:r>
              <a:rPr lang="en-US" dirty="0" err="1" smtClean="0"/>
              <a:t>corti</a:t>
            </a:r>
            <a:r>
              <a:rPr lang="en-US" dirty="0" smtClean="0"/>
              <a:t> , </a:t>
            </a:r>
          </a:p>
          <a:p>
            <a:pPr>
              <a:lnSpc>
                <a:spcPct val="120000"/>
              </a:lnSpc>
            </a:pPr>
            <a:r>
              <a:rPr lang="en-US" dirty="0" smtClean="0"/>
              <a:t>   basilar membrane or </a:t>
            </a:r>
          </a:p>
          <a:p>
            <a:pPr>
              <a:lnSpc>
                <a:spcPct val="120000"/>
              </a:lnSpc>
            </a:pPr>
            <a:r>
              <a:rPr lang="en-US" dirty="0" smtClean="0"/>
              <a:t>   cochlear duct or </a:t>
            </a:r>
          </a:p>
          <a:p>
            <a:pPr>
              <a:lnSpc>
                <a:spcPct val="120000"/>
              </a:lnSpc>
            </a:pPr>
            <a:r>
              <a:rPr lang="en-US" dirty="0" smtClean="0"/>
              <a:t>   the lesion in auditory pathway  produces the nerve deafness.</a:t>
            </a:r>
            <a:endParaRPr lang="en-IN" dirty="0"/>
          </a:p>
        </p:txBody>
      </p:sp>
    </p:spTree>
    <p:extLst>
      <p:ext uri="{BB962C8B-B14F-4D97-AF65-F5344CB8AC3E}">
        <p14:creationId xmlns:p14="http://schemas.microsoft.com/office/powerpoint/2010/main" val="21327766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4E3E59-DE6E-411B-9EBC-695973CA15C9}" type="slidenum">
              <a:rPr lang="en-US" altLang="en-US"/>
              <a:pPr/>
              <a:t>65</a:t>
            </a:fld>
            <a:endParaRPr lang="en-US" altLang="en-US"/>
          </a:p>
        </p:txBody>
      </p:sp>
      <p:pic>
        <p:nvPicPr>
          <p:cNvPr id="12292" name="Picture 4" descr="S02401-052-f007"/>
          <p:cNvPicPr>
            <a:picLocks noGrp="1" noChangeAspect="1" noChangeArrowheads="1"/>
          </p:cNvPicPr>
          <p:nvPr>
            <p:ph idx="1"/>
          </p:nvPr>
        </p:nvPicPr>
        <p:blipFill>
          <a:blip r:embed="rId2">
            <a:lum bright="-20000" contrast="32000"/>
          </a:blip>
          <a:srcRect/>
          <a:stretch>
            <a:fillRect/>
          </a:stretch>
        </p:blipFill>
        <p:spPr>
          <a:xfrm>
            <a:off x="1000100" y="90492"/>
            <a:ext cx="8143900" cy="6338904"/>
          </a:xfrm>
          <a:noFill/>
          <a:ln/>
        </p:spPr>
      </p:pic>
      <p:sp>
        <p:nvSpPr>
          <p:cNvPr id="4" name="Rectangle 3"/>
          <p:cNvSpPr/>
          <p:nvPr/>
        </p:nvSpPr>
        <p:spPr>
          <a:xfrm>
            <a:off x="2214546" y="0"/>
            <a:ext cx="5715040" cy="6000768"/>
          </a:xfrm>
          <a:prstGeom prst="rect">
            <a:avLst/>
          </a:prstGeom>
          <a:noFill/>
          <a:ln w="76200">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516470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b="1" dirty="0" smtClean="0"/>
              <a:t>NERVE DEAFNESS</a:t>
            </a:r>
            <a:endParaRPr lang="en-IN" b="1" dirty="0"/>
          </a:p>
        </p:txBody>
      </p:sp>
      <p:sp>
        <p:nvSpPr>
          <p:cNvPr id="3" name="Content Placeholder 2"/>
          <p:cNvSpPr>
            <a:spLocks noGrp="1"/>
          </p:cNvSpPr>
          <p:nvPr>
            <p:ph idx="1"/>
          </p:nvPr>
        </p:nvSpPr>
        <p:spPr/>
        <p:txBody>
          <a:bodyPr>
            <a:normAutofit/>
          </a:bodyPr>
          <a:lstStyle/>
          <a:p>
            <a:pPr algn="just">
              <a:lnSpc>
                <a:spcPct val="110000"/>
              </a:lnSpc>
            </a:pPr>
            <a:r>
              <a:rPr lang="en-US" b="1" dirty="0" smtClean="0">
                <a:solidFill>
                  <a:srgbClr val="FF0000"/>
                </a:solidFill>
              </a:rPr>
              <a:t>CAUSES</a:t>
            </a:r>
            <a:r>
              <a:rPr lang="en-US" dirty="0" smtClean="0">
                <a:solidFill>
                  <a:srgbClr val="FF0000"/>
                </a:solidFill>
              </a:rPr>
              <a:t>:</a:t>
            </a:r>
          </a:p>
          <a:p>
            <a:pPr algn="just">
              <a:lnSpc>
                <a:spcPct val="110000"/>
              </a:lnSpc>
            </a:pPr>
            <a:r>
              <a:rPr lang="en-US" dirty="0" smtClean="0"/>
              <a:t>Degeneration of hair cells due to some antibiotics like </a:t>
            </a:r>
            <a:r>
              <a:rPr lang="en-US" b="1" dirty="0" smtClean="0"/>
              <a:t>streptomycin</a:t>
            </a:r>
            <a:r>
              <a:rPr lang="en-US" dirty="0" smtClean="0"/>
              <a:t> and </a:t>
            </a:r>
            <a:r>
              <a:rPr lang="en-US" b="1" dirty="0" err="1" smtClean="0"/>
              <a:t>gentamycin</a:t>
            </a:r>
            <a:r>
              <a:rPr lang="en-US" b="1" dirty="0" smtClean="0"/>
              <a:t> (</a:t>
            </a:r>
            <a:r>
              <a:rPr lang="en-US" b="1" dirty="0" err="1" smtClean="0"/>
              <a:t>ototoxicity</a:t>
            </a:r>
            <a:r>
              <a:rPr lang="en-US" b="1" dirty="0" smtClean="0"/>
              <a:t>)</a:t>
            </a:r>
          </a:p>
          <a:p>
            <a:pPr algn="just">
              <a:lnSpc>
                <a:spcPct val="110000"/>
              </a:lnSpc>
            </a:pPr>
            <a:r>
              <a:rPr lang="en-US" dirty="0" smtClean="0"/>
              <a:t>Damage of cochlea by </a:t>
            </a:r>
            <a:r>
              <a:rPr lang="en-US" b="1" dirty="0" smtClean="0"/>
              <a:t>prolonged exposure to loud noise (e.g. hearing music by ear phone)</a:t>
            </a:r>
          </a:p>
          <a:p>
            <a:pPr algn="just">
              <a:lnSpc>
                <a:spcPct val="110000"/>
              </a:lnSpc>
            </a:pPr>
            <a:r>
              <a:rPr lang="en-US" b="1" dirty="0" smtClean="0"/>
              <a:t>Tumor</a:t>
            </a:r>
            <a:r>
              <a:rPr lang="en-US" dirty="0" smtClean="0"/>
              <a:t> affecting </a:t>
            </a:r>
            <a:r>
              <a:rPr lang="en-US" b="1" dirty="0" smtClean="0"/>
              <a:t>VII cranial nerve</a:t>
            </a:r>
            <a:endParaRPr lang="en-IN" b="1" dirty="0"/>
          </a:p>
        </p:txBody>
      </p:sp>
    </p:spTree>
    <p:extLst>
      <p:ext uri="{BB962C8B-B14F-4D97-AF65-F5344CB8AC3E}">
        <p14:creationId xmlns:p14="http://schemas.microsoft.com/office/powerpoint/2010/main" val="95074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108" y="-24"/>
            <a:ext cx="7498080" cy="1143000"/>
          </a:xfrm>
        </p:spPr>
        <p:txBody>
          <a:bodyPr/>
          <a:lstStyle/>
          <a:p>
            <a:pPr algn="ctr"/>
            <a:r>
              <a:rPr lang="en-US" b="1" dirty="0" smtClean="0"/>
              <a:t>TESTS FOR HEARING</a:t>
            </a:r>
            <a:endParaRPr lang="en-IN" b="1" dirty="0"/>
          </a:p>
        </p:txBody>
      </p:sp>
      <p:sp>
        <p:nvSpPr>
          <p:cNvPr id="3" name="Content Placeholder 2"/>
          <p:cNvSpPr>
            <a:spLocks noGrp="1"/>
          </p:cNvSpPr>
          <p:nvPr>
            <p:ph idx="1"/>
          </p:nvPr>
        </p:nvSpPr>
        <p:spPr>
          <a:xfrm>
            <a:off x="609600" y="857232"/>
            <a:ext cx="8143900" cy="6000768"/>
          </a:xfrm>
        </p:spPr>
        <p:txBody>
          <a:bodyPr>
            <a:normAutofit/>
          </a:bodyPr>
          <a:lstStyle/>
          <a:p>
            <a:pPr>
              <a:lnSpc>
                <a:spcPct val="120000"/>
              </a:lnSpc>
            </a:pPr>
            <a:r>
              <a:rPr lang="en-US" b="1" dirty="0" smtClean="0">
                <a:solidFill>
                  <a:srgbClr val="FF0000"/>
                </a:solidFill>
              </a:rPr>
              <a:t>BEDSIDE  TESTS </a:t>
            </a:r>
          </a:p>
          <a:p>
            <a:pPr marL="596646" indent="-514350">
              <a:lnSpc>
                <a:spcPct val="120000"/>
              </a:lnSpc>
              <a:buFont typeface="+mj-lt"/>
              <a:buAutoNum type="arabicParenR"/>
            </a:pPr>
            <a:r>
              <a:rPr lang="en-US" dirty="0" smtClean="0"/>
              <a:t>Whispering Test</a:t>
            </a:r>
          </a:p>
          <a:p>
            <a:pPr marL="596646" indent="-514350">
              <a:lnSpc>
                <a:spcPct val="120000"/>
              </a:lnSpc>
              <a:buFont typeface="+mj-lt"/>
              <a:buAutoNum type="arabicParenR"/>
            </a:pPr>
            <a:r>
              <a:rPr lang="en-US" dirty="0" smtClean="0"/>
              <a:t>Tickling Watch Test</a:t>
            </a:r>
          </a:p>
          <a:p>
            <a:pPr marL="596646" indent="-514350">
              <a:lnSpc>
                <a:spcPct val="120000"/>
              </a:lnSpc>
              <a:buFont typeface="+mj-lt"/>
              <a:buAutoNum type="arabicParenR"/>
            </a:pPr>
            <a:endParaRPr lang="en-US" dirty="0" smtClean="0"/>
          </a:p>
          <a:p>
            <a:pPr marL="596646" indent="-514350">
              <a:lnSpc>
                <a:spcPct val="120000"/>
              </a:lnSpc>
            </a:pPr>
            <a:r>
              <a:rPr lang="en-US" b="1" dirty="0" smtClean="0">
                <a:solidFill>
                  <a:srgbClr val="FF0000"/>
                </a:solidFill>
              </a:rPr>
              <a:t>ROUTINE TESTS</a:t>
            </a:r>
          </a:p>
          <a:p>
            <a:pPr marL="596646" indent="-514350">
              <a:lnSpc>
                <a:spcPct val="120000"/>
              </a:lnSpc>
              <a:buFont typeface="+mj-lt"/>
              <a:buAutoNum type="arabicParenR"/>
            </a:pPr>
            <a:r>
              <a:rPr lang="en-US" dirty="0" err="1" smtClean="0"/>
              <a:t>Rinne’s</a:t>
            </a:r>
            <a:r>
              <a:rPr lang="en-US" dirty="0" smtClean="0"/>
              <a:t> Test</a:t>
            </a:r>
          </a:p>
          <a:p>
            <a:pPr marL="596646" indent="-514350">
              <a:lnSpc>
                <a:spcPct val="120000"/>
              </a:lnSpc>
              <a:buFont typeface="+mj-lt"/>
              <a:buAutoNum type="arabicParenR"/>
            </a:pPr>
            <a:r>
              <a:rPr lang="en-US" dirty="0" smtClean="0"/>
              <a:t>Weber’s Test</a:t>
            </a:r>
          </a:p>
          <a:p>
            <a:pPr marL="596646" indent="-514350">
              <a:lnSpc>
                <a:spcPct val="120000"/>
              </a:lnSpc>
              <a:buFont typeface="+mj-lt"/>
              <a:buAutoNum type="arabicParenR"/>
            </a:pPr>
            <a:r>
              <a:rPr lang="en-US" dirty="0" err="1" smtClean="0"/>
              <a:t>Audiometry</a:t>
            </a:r>
            <a:endParaRPr lang="en-US" dirty="0" smtClean="0"/>
          </a:p>
          <a:p>
            <a:pPr marL="596646" indent="-514350">
              <a:lnSpc>
                <a:spcPct val="120000"/>
              </a:lnSpc>
              <a:buFont typeface="+mj-lt"/>
              <a:buAutoNum type="arabicParenR"/>
            </a:pPr>
            <a:endParaRPr lang="en-US" dirty="0" smtClean="0"/>
          </a:p>
        </p:txBody>
      </p:sp>
    </p:spTree>
    <p:extLst>
      <p:ext uri="{BB962C8B-B14F-4D97-AF65-F5344CB8AC3E}">
        <p14:creationId xmlns:p14="http://schemas.microsoft.com/office/powerpoint/2010/main" val="35300991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398" y="-24"/>
            <a:ext cx="7498080" cy="1143000"/>
          </a:xfrm>
        </p:spPr>
        <p:txBody>
          <a:bodyPr/>
          <a:lstStyle/>
          <a:p>
            <a:pPr algn="ctr"/>
            <a:r>
              <a:rPr lang="en-US" dirty="0" smtClean="0"/>
              <a:t>BEDSIDE  TESTS</a:t>
            </a:r>
            <a:endParaRPr lang="en-IN" dirty="0"/>
          </a:p>
        </p:txBody>
      </p:sp>
      <p:sp>
        <p:nvSpPr>
          <p:cNvPr id="3" name="Content Placeholder 2"/>
          <p:cNvSpPr>
            <a:spLocks noGrp="1"/>
          </p:cNvSpPr>
          <p:nvPr>
            <p:ph idx="1"/>
          </p:nvPr>
        </p:nvSpPr>
        <p:spPr>
          <a:xfrm>
            <a:off x="383854" y="1066800"/>
            <a:ext cx="8379146" cy="5238768"/>
          </a:xfrm>
        </p:spPr>
        <p:txBody>
          <a:bodyPr>
            <a:normAutofit fontScale="92500" lnSpcReduction="10000"/>
          </a:bodyPr>
          <a:lstStyle/>
          <a:p>
            <a:pPr algn="just"/>
            <a:r>
              <a:rPr lang="en-US" b="1" dirty="0" smtClean="0">
                <a:solidFill>
                  <a:srgbClr val="FF0000"/>
                </a:solidFill>
              </a:rPr>
              <a:t>WHISPERING TEST</a:t>
            </a:r>
          </a:p>
          <a:p>
            <a:pPr algn="just"/>
            <a:r>
              <a:rPr lang="en-US" dirty="0" smtClean="0"/>
              <a:t>The examiner stands about 60 cm away from the subject at his side and whisper some words .</a:t>
            </a:r>
          </a:p>
          <a:p>
            <a:pPr algn="just"/>
            <a:r>
              <a:rPr lang="en-US" dirty="0" smtClean="0"/>
              <a:t>If the subject is not able to hear the whisper , hearing deficit is suspected.</a:t>
            </a:r>
          </a:p>
          <a:p>
            <a:pPr algn="just"/>
            <a:endParaRPr lang="en-US" dirty="0" smtClean="0"/>
          </a:p>
          <a:p>
            <a:r>
              <a:rPr lang="en-US" b="1" dirty="0">
                <a:solidFill>
                  <a:srgbClr val="FF0000"/>
                </a:solidFill>
              </a:rPr>
              <a:t>TICKLING  OF  WATCH TEST</a:t>
            </a:r>
          </a:p>
          <a:p>
            <a:r>
              <a:rPr lang="en-US" dirty="0"/>
              <a:t>Wrist watch with tickling sound is kept near the ear of the subject. </a:t>
            </a:r>
          </a:p>
          <a:p>
            <a:r>
              <a:rPr lang="en-US" dirty="0"/>
              <a:t>The subject from hearing defects cannot hear the tickling sound of watch </a:t>
            </a:r>
            <a:endParaRPr lang="en-IN" dirty="0"/>
          </a:p>
          <a:p>
            <a:pPr algn="just"/>
            <a:endParaRPr lang="en-IN" b="1" dirty="0"/>
          </a:p>
        </p:txBody>
      </p:sp>
    </p:spTree>
    <p:extLst>
      <p:ext uri="{BB962C8B-B14F-4D97-AF65-F5344CB8AC3E}">
        <p14:creationId xmlns:p14="http://schemas.microsoft.com/office/powerpoint/2010/main" val="36916612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88" y="-24"/>
            <a:ext cx="7997896" cy="1143000"/>
          </a:xfrm>
        </p:spPr>
        <p:txBody>
          <a:bodyPr>
            <a:normAutofit/>
          </a:bodyPr>
          <a:lstStyle/>
          <a:p>
            <a:pPr algn="ctr"/>
            <a:r>
              <a:rPr lang="en-US" dirty="0" smtClean="0"/>
              <a:t>ROUTINE TESTS FOR HEARING</a:t>
            </a:r>
            <a:endParaRPr lang="en-IN" dirty="0"/>
          </a:p>
        </p:txBody>
      </p:sp>
      <p:sp>
        <p:nvSpPr>
          <p:cNvPr id="3" name="Content Placeholder 2"/>
          <p:cNvSpPr>
            <a:spLocks noGrp="1"/>
          </p:cNvSpPr>
          <p:nvPr>
            <p:ph idx="1"/>
          </p:nvPr>
        </p:nvSpPr>
        <p:spPr>
          <a:xfrm>
            <a:off x="304800" y="1233470"/>
            <a:ext cx="8534400" cy="5243530"/>
          </a:xfrm>
        </p:spPr>
        <p:txBody>
          <a:bodyPr/>
          <a:lstStyle/>
          <a:p>
            <a:pPr algn="just"/>
            <a:r>
              <a:rPr lang="en-US" dirty="0" smtClean="0"/>
              <a:t>They are of three types……………</a:t>
            </a:r>
          </a:p>
          <a:p>
            <a:pPr algn="just"/>
            <a:r>
              <a:rPr lang="en-US" dirty="0" smtClean="0"/>
              <a:t>The first two tests i.e</a:t>
            </a:r>
            <a:r>
              <a:rPr lang="en-US" b="1" dirty="0" smtClean="0">
                <a:solidFill>
                  <a:srgbClr val="FF0000"/>
                </a:solidFill>
              </a:rPr>
              <a:t>. </a:t>
            </a:r>
            <a:r>
              <a:rPr lang="en-US" b="1" dirty="0" err="1" smtClean="0">
                <a:solidFill>
                  <a:srgbClr val="FF0000"/>
                </a:solidFill>
              </a:rPr>
              <a:t>rinne`s</a:t>
            </a:r>
            <a:r>
              <a:rPr lang="en-US" b="1" dirty="0" smtClean="0">
                <a:solidFill>
                  <a:srgbClr val="FF0000"/>
                </a:solidFill>
              </a:rPr>
              <a:t> test </a:t>
            </a:r>
            <a:r>
              <a:rPr lang="en-US" dirty="0" smtClean="0"/>
              <a:t>and </a:t>
            </a:r>
            <a:r>
              <a:rPr lang="en-US" b="1" dirty="0" err="1" smtClean="0">
                <a:solidFill>
                  <a:srgbClr val="FF0000"/>
                </a:solidFill>
              </a:rPr>
              <a:t>weber`s</a:t>
            </a:r>
            <a:r>
              <a:rPr lang="en-US" b="1" dirty="0" smtClean="0">
                <a:solidFill>
                  <a:srgbClr val="FF0000"/>
                </a:solidFill>
              </a:rPr>
              <a:t> test</a:t>
            </a:r>
            <a:r>
              <a:rPr lang="en-US" dirty="0" smtClean="0"/>
              <a:t> are done by using tuning fork with high frequency .</a:t>
            </a:r>
          </a:p>
          <a:p>
            <a:pPr algn="just"/>
            <a:r>
              <a:rPr lang="en-US" dirty="0" smtClean="0"/>
              <a:t>Tuning fork of </a:t>
            </a:r>
            <a:r>
              <a:rPr lang="en-US" b="1" dirty="0" smtClean="0">
                <a:solidFill>
                  <a:srgbClr val="FF0000"/>
                </a:solidFill>
              </a:rPr>
              <a:t>256 Hz </a:t>
            </a:r>
            <a:r>
              <a:rPr lang="en-US" dirty="0" smtClean="0">
                <a:solidFill>
                  <a:srgbClr val="FF0000"/>
                </a:solidFill>
              </a:rPr>
              <a:t>/ </a:t>
            </a:r>
            <a:r>
              <a:rPr lang="en-US" b="1" dirty="0" smtClean="0">
                <a:solidFill>
                  <a:srgbClr val="FF0000"/>
                </a:solidFill>
              </a:rPr>
              <a:t>512 Hz </a:t>
            </a:r>
            <a:r>
              <a:rPr lang="en-US" dirty="0" smtClean="0"/>
              <a:t>is used.</a:t>
            </a:r>
          </a:p>
          <a:p>
            <a:pPr algn="just"/>
            <a:r>
              <a:rPr lang="en-US" dirty="0" smtClean="0"/>
              <a:t>By these tests only </a:t>
            </a:r>
            <a:r>
              <a:rPr lang="en-US" b="1" i="1" u="sng" dirty="0" smtClean="0">
                <a:solidFill>
                  <a:srgbClr val="FF0000"/>
                </a:solidFill>
              </a:rPr>
              <a:t>the nature of auditory defects</a:t>
            </a:r>
            <a:r>
              <a:rPr lang="en-US" dirty="0" smtClean="0"/>
              <a:t> is determined.</a:t>
            </a:r>
          </a:p>
          <a:p>
            <a:pPr algn="just"/>
            <a:endParaRPr lang="en-IN" dirty="0"/>
          </a:p>
        </p:txBody>
      </p:sp>
    </p:spTree>
    <p:extLst>
      <p:ext uri="{BB962C8B-B14F-4D97-AF65-F5344CB8AC3E}">
        <p14:creationId xmlns:p14="http://schemas.microsoft.com/office/powerpoint/2010/main" val="1073489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lstStyle/>
          <a:p>
            <a:r>
              <a:rPr lang="en-US" dirty="0" smtClean="0"/>
              <a:t>Middle Ear Muscles</a:t>
            </a:r>
            <a:endParaRPr lang="en-US" dirty="0"/>
          </a:p>
        </p:txBody>
      </p:sp>
      <p:sp>
        <p:nvSpPr>
          <p:cNvPr id="3" name="Content Placeholder 2"/>
          <p:cNvSpPr>
            <a:spLocks noGrp="1"/>
          </p:cNvSpPr>
          <p:nvPr>
            <p:ph idx="1"/>
          </p:nvPr>
        </p:nvSpPr>
        <p:spPr>
          <a:xfrm>
            <a:off x="152400" y="1600200"/>
            <a:ext cx="8229600" cy="4525963"/>
          </a:xfrm>
        </p:spPr>
        <p:txBody>
          <a:bodyPr/>
          <a:lstStyle/>
          <a:p>
            <a:endParaRPr lang="en-US"/>
          </a:p>
        </p:txBody>
      </p:sp>
      <p:pic>
        <p:nvPicPr>
          <p:cNvPr id="7170" name="Picture 2" descr="C:\Users\Geetanjali Purohit\Desktop\download (1).jpg"/>
          <p:cNvPicPr>
            <a:picLocks noChangeAspect="1" noChangeArrowheads="1"/>
          </p:cNvPicPr>
          <p:nvPr/>
        </p:nvPicPr>
        <p:blipFill>
          <a:blip r:embed="rId2"/>
          <a:srcRect/>
          <a:stretch>
            <a:fillRect/>
          </a:stretch>
        </p:blipFill>
        <p:spPr bwMode="auto">
          <a:xfrm>
            <a:off x="762000" y="1357298"/>
            <a:ext cx="7934356" cy="4500593"/>
          </a:xfrm>
          <a:prstGeom prst="rect">
            <a:avLst/>
          </a:prstGeom>
          <a:noFill/>
        </p:spPr>
      </p:pic>
    </p:spTree>
    <p:extLst>
      <p:ext uri="{BB962C8B-B14F-4D97-AF65-F5344CB8AC3E}">
        <p14:creationId xmlns:p14="http://schemas.microsoft.com/office/powerpoint/2010/main" val="259929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636" y="-24"/>
            <a:ext cx="7708552" cy="1143000"/>
          </a:xfrm>
        </p:spPr>
        <p:txBody>
          <a:bodyPr/>
          <a:lstStyle/>
          <a:p>
            <a:pPr algn="ctr"/>
            <a:r>
              <a:rPr lang="en-US" b="1" dirty="0" smtClean="0">
                <a:solidFill>
                  <a:srgbClr val="FF0000"/>
                </a:solidFill>
              </a:rPr>
              <a:t>RINNE `S TEST</a:t>
            </a:r>
            <a:endParaRPr lang="en-IN" b="1" dirty="0">
              <a:solidFill>
                <a:srgbClr val="FF0000"/>
              </a:solidFill>
            </a:endParaRPr>
          </a:p>
        </p:txBody>
      </p:sp>
      <p:sp>
        <p:nvSpPr>
          <p:cNvPr id="3" name="Content Placeholder 2"/>
          <p:cNvSpPr>
            <a:spLocks noGrp="1"/>
          </p:cNvSpPr>
          <p:nvPr>
            <p:ph idx="1"/>
          </p:nvPr>
        </p:nvSpPr>
        <p:spPr>
          <a:xfrm>
            <a:off x="228600" y="1009632"/>
            <a:ext cx="8372500" cy="5010168"/>
          </a:xfrm>
        </p:spPr>
        <p:txBody>
          <a:bodyPr>
            <a:normAutofit fontScale="85000" lnSpcReduction="10000"/>
          </a:bodyPr>
          <a:lstStyle/>
          <a:p>
            <a:pPr algn="just">
              <a:lnSpc>
                <a:spcPct val="120000"/>
              </a:lnSpc>
            </a:pPr>
            <a:r>
              <a:rPr lang="en-US" b="1" dirty="0" smtClean="0"/>
              <a:t>Base of vibrating tuning fork</a:t>
            </a:r>
            <a:r>
              <a:rPr lang="en-US" dirty="0" smtClean="0"/>
              <a:t> is placed on </a:t>
            </a:r>
            <a:r>
              <a:rPr lang="en-US" b="1" dirty="0" smtClean="0"/>
              <a:t>mastoid process </a:t>
            </a:r>
            <a:r>
              <a:rPr lang="en-US" dirty="0" smtClean="0"/>
              <a:t>until the subject cannot feel the vibrations and cannot hear sound.</a:t>
            </a:r>
          </a:p>
          <a:p>
            <a:pPr algn="just">
              <a:lnSpc>
                <a:spcPct val="120000"/>
              </a:lnSpc>
            </a:pPr>
            <a:r>
              <a:rPr lang="en-US" dirty="0" smtClean="0"/>
              <a:t>When </a:t>
            </a:r>
            <a:r>
              <a:rPr lang="en-US" b="1" dirty="0" smtClean="0"/>
              <a:t>subject does not hear the sound </a:t>
            </a:r>
            <a:r>
              <a:rPr lang="en-US" dirty="0" smtClean="0"/>
              <a:t>any more the tuning fork is held in </a:t>
            </a:r>
            <a:r>
              <a:rPr lang="en-US" b="1" dirty="0" smtClean="0"/>
              <a:t>air front of the ear of same side</a:t>
            </a:r>
            <a:r>
              <a:rPr lang="en-US" dirty="0" smtClean="0"/>
              <a:t>.</a:t>
            </a:r>
          </a:p>
          <a:p>
            <a:pPr algn="just">
              <a:lnSpc>
                <a:spcPct val="120000"/>
              </a:lnSpc>
            </a:pPr>
            <a:r>
              <a:rPr lang="en-US" dirty="0"/>
              <a:t>Normal person hears vibration in air even after the bone conduction ceases </a:t>
            </a:r>
            <a:r>
              <a:rPr lang="en-US" b="1" dirty="0"/>
              <a:t>because in normal air conduction </a:t>
            </a:r>
            <a:r>
              <a:rPr lang="en-US" b="1" u="sng" dirty="0"/>
              <a:t>via </a:t>
            </a:r>
            <a:r>
              <a:rPr lang="en-US" b="1" u="sng" dirty="0" err="1"/>
              <a:t>ossicles</a:t>
            </a:r>
            <a:r>
              <a:rPr lang="en-US" b="1" u="sng" dirty="0"/>
              <a:t> </a:t>
            </a:r>
            <a:r>
              <a:rPr lang="en-US" b="1" dirty="0"/>
              <a:t>is better than bone conduction.</a:t>
            </a:r>
          </a:p>
          <a:p>
            <a:pPr algn="just">
              <a:lnSpc>
                <a:spcPct val="120000"/>
              </a:lnSpc>
            </a:pPr>
            <a:r>
              <a:rPr lang="en-US" sz="5400" b="1" dirty="0">
                <a:solidFill>
                  <a:srgbClr val="FF0000"/>
                </a:solidFill>
              </a:rPr>
              <a:t>NORMAL …AC &gt; BC</a:t>
            </a:r>
            <a:endParaRPr lang="en-IN" sz="5400" b="1" dirty="0">
              <a:solidFill>
                <a:srgbClr val="FF0000"/>
              </a:solidFill>
            </a:endParaRPr>
          </a:p>
          <a:p>
            <a:pPr algn="just">
              <a:lnSpc>
                <a:spcPct val="120000"/>
              </a:lnSpc>
            </a:pPr>
            <a:endParaRPr lang="en-IN" dirty="0"/>
          </a:p>
        </p:txBody>
      </p:sp>
    </p:spTree>
    <p:extLst>
      <p:ext uri="{BB962C8B-B14F-4D97-AF65-F5344CB8AC3E}">
        <p14:creationId xmlns:p14="http://schemas.microsoft.com/office/powerpoint/2010/main" val="12321588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d_rinne1.jpg"/>
          <p:cNvPicPr>
            <a:picLocks noGrp="1" noChangeAspect="1"/>
          </p:cNvPicPr>
          <p:nvPr>
            <p:ph idx="1"/>
          </p:nvPr>
        </p:nvPicPr>
        <p:blipFill>
          <a:blip r:embed="rId2"/>
          <a:stretch>
            <a:fillRect/>
          </a:stretch>
        </p:blipFill>
        <p:spPr>
          <a:xfrm>
            <a:off x="1000100" y="0"/>
            <a:ext cx="8143899" cy="6858000"/>
          </a:xfrm>
        </p:spPr>
      </p:pic>
    </p:spTree>
    <p:extLst>
      <p:ext uri="{BB962C8B-B14F-4D97-AF65-F5344CB8AC3E}">
        <p14:creationId xmlns:p14="http://schemas.microsoft.com/office/powerpoint/2010/main" val="11839284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d_rinne2.jpg"/>
          <p:cNvPicPr>
            <a:picLocks noGrp="1" noChangeAspect="1"/>
          </p:cNvPicPr>
          <p:nvPr>
            <p:ph idx="1"/>
          </p:nvPr>
        </p:nvPicPr>
        <p:blipFill>
          <a:blip r:embed="rId2"/>
          <a:stretch>
            <a:fillRect/>
          </a:stretch>
        </p:blipFill>
        <p:spPr>
          <a:xfrm>
            <a:off x="1000100" y="0"/>
            <a:ext cx="8143900" cy="6858000"/>
          </a:xfrm>
        </p:spPr>
      </p:pic>
    </p:spTree>
    <p:extLst>
      <p:ext uri="{BB962C8B-B14F-4D97-AF65-F5344CB8AC3E}">
        <p14:creationId xmlns:p14="http://schemas.microsoft.com/office/powerpoint/2010/main" val="2938783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9670"/>
            <a:ext cx="8220100" cy="4557730"/>
          </a:xfrm>
        </p:spPr>
        <p:txBody>
          <a:bodyPr>
            <a:normAutofit/>
          </a:bodyPr>
          <a:lstStyle/>
          <a:p>
            <a:pPr algn="just">
              <a:lnSpc>
                <a:spcPct val="110000"/>
              </a:lnSpc>
              <a:buNone/>
            </a:pPr>
            <a:r>
              <a:rPr lang="en-US" dirty="0" smtClean="0"/>
              <a:t>But in conduction deafness vibrations in air are not heard after cessation of bone conduction.</a:t>
            </a:r>
          </a:p>
          <a:p>
            <a:pPr algn="just">
              <a:lnSpc>
                <a:spcPct val="110000"/>
              </a:lnSpc>
              <a:buNone/>
            </a:pPr>
            <a:r>
              <a:rPr lang="en-US" dirty="0" smtClean="0"/>
              <a:t> </a:t>
            </a:r>
            <a:r>
              <a:rPr lang="en-US" sz="4800" b="1" dirty="0" smtClean="0">
                <a:solidFill>
                  <a:srgbClr val="FF0000"/>
                </a:solidFill>
              </a:rPr>
              <a:t>Conduction Deafness BC &gt; AC</a:t>
            </a:r>
          </a:p>
          <a:p>
            <a:pPr algn="just">
              <a:lnSpc>
                <a:spcPct val="110000"/>
              </a:lnSpc>
              <a:buNone/>
            </a:pPr>
            <a:endParaRPr lang="en-US" sz="4200" b="1" dirty="0" smtClean="0">
              <a:solidFill>
                <a:srgbClr val="FF0000"/>
              </a:solidFill>
            </a:endParaRPr>
          </a:p>
          <a:p>
            <a:pPr algn="just">
              <a:lnSpc>
                <a:spcPct val="110000"/>
              </a:lnSpc>
              <a:buNone/>
            </a:pPr>
            <a:r>
              <a:rPr lang="en-US" sz="3600" dirty="0" smtClean="0"/>
              <a:t>In </a:t>
            </a:r>
            <a:r>
              <a:rPr lang="en-US" sz="3600" b="1" dirty="0" smtClean="0"/>
              <a:t>nerve deafness</a:t>
            </a:r>
            <a:r>
              <a:rPr lang="en-US" sz="3600" dirty="0" smtClean="0"/>
              <a:t> </a:t>
            </a:r>
            <a:r>
              <a:rPr lang="en-US" sz="3600" b="1" dirty="0" smtClean="0"/>
              <a:t>BOTH </a:t>
            </a:r>
            <a:r>
              <a:rPr lang="en-US" sz="3600" dirty="0" smtClean="0"/>
              <a:t>air conduction and bone conduction</a:t>
            </a:r>
            <a:r>
              <a:rPr lang="en-US" sz="3600" b="1" dirty="0" smtClean="0"/>
              <a:t> are DIMINISHED</a:t>
            </a:r>
            <a:endParaRPr lang="en-US" b="1" dirty="0" smtClean="0"/>
          </a:p>
          <a:p>
            <a:pPr algn="just">
              <a:lnSpc>
                <a:spcPct val="110000"/>
              </a:lnSpc>
              <a:buNone/>
            </a:pPr>
            <a:endParaRPr lang="en-US" sz="4200" b="1" dirty="0" smtClean="0"/>
          </a:p>
          <a:p>
            <a:pPr algn="just">
              <a:lnSpc>
                <a:spcPct val="110000"/>
              </a:lnSpc>
              <a:buNone/>
            </a:pPr>
            <a:endParaRPr lang="en-IN" sz="3900" b="1" dirty="0"/>
          </a:p>
        </p:txBody>
      </p:sp>
      <p:sp>
        <p:nvSpPr>
          <p:cNvPr id="4" name="Title 1"/>
          <p:cNvSpPr>
            <a:spLocks noGrp="1"/>
          </p:cNvSpPr>
          <p:nvPr>
            <p:ph type="title"/>
          </p:nvPr>
        </p:nvSpPr>
        <p:spPr>
          <a:xfrm>
            <a:off x="968908" y="152376"/>
            <a:ext cx="7498080" cy="1143000"/>
          </a:xfrm>
        </p:spPr>
        <p:txBody>
          <a:bodyPr/>
          <a:lstStyle/>
          <a:p>
            <a:pPr algn="ctr"/>
            <a:r>
              <a:rPr lang="en-US" dirty="0" smtClean="0"/>
              <a:t>RINNE `S TEST</a:t>
            </a:r>
            <a:endParaRPr lang="en-IN" dirty="0"/>
          </a:p>
        </p:txBody>
      </p:sp>
    </p:spTree>
    <p:extLst>
      <p:ext uri="{BB962C8B-B14F-4D97-AF65-F5344CB8AC3E}">
        <p14:creationId xmlns:p14="http://schemas.microsoft.com/office/powerpoint/2010/main" val="38887152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70" y="-24"/>
            <a:ext cx="7498080" cy="1143000"/>
          </a:xfrm>
        </p:spPr>
        <p:txBody>
          <a:bodyPr/>
          <a:lstStyle/>
          <a:p>
            <a:pPr algn="ctr"/>
            <a:r>
              <a:rPr lang="en-US" b="1" dirty="0" smtClean="0">
                <a:solidFill>
                  <a:srgbClr val="FF0000"/>
                </a:solidFill>
              </a:rPr>
              <a:t>WEBER`S TEST</a:t>
            </a:r>
            <a:endParaRPr lang="en-IN" b="1" dirty="0">
              <a:solidFill>
                <a:srgbClr val="FF0000"/>
              </a:solidFill>
            </a:endParaRPr>
          </a:p>
        </p:txBody>
      </p:sp>
      <p:sp>
        <p:nvSpPr>
          <p:cNvPr id="3" name="Content Placeholder 2"/>
          <p:cNvSpPr>
            <a:spLocks noGrp="1"/>
          </p:cNvSpPr>
          <p:nvPr>
            <p:ph idx="1"/>
          </p:nvPr>
        </p:nvSpPr>
        <p:spPr>
          <a:xfrm>
            <a:off x="152400" y="914400"/>
            <a:ext cx="8610600" cy="5715000"/>
          </a:xfrm>
        </p:spPr>
        <p:txBody>
          <a:bodyPr>
            <a:normAutofit/>
          </a:bodyPr>
          <a:lstStyle/>
          <a:p>
            <a:pPr algn="just"/>
            <a:r>
              <a:rPr lang="en-US" sz="2800" dirty="0" smtClean="0"/>
              <a:t>Base of the vibrating tuning fork is placed on the </a:t>
            </a:r>
            <a:r>
              <a:rPr lang="en-US" sz="2800" b="1" dirty="0" smtClean="0"/>
              <a:t>vertex of the skull </a:t>
            </a:r>
            <a:r>
              <a:rPr lang="en-US" sz="2800" dirty="0" smtClean="0"/>
              <a:t>or </a:t>
            </a:r>
            <a:r>
              <a:rPr lang="en-US" sz="2800" b="1" dirty="0" smtClean="0"/>
              <a:t>the middle of the forehead</a:t>
            </a:r>
            <a:r>
              <a:rPr lang="en-US" sz="2800" dirty="0" smtClean="0"/>
              <a:t>.</a:t>
            </a:r>
          </a:p>
          <a:p>
            <a:pPr algn="just"/>
            <a:r>
              <a:rPr lang="en-US" b="1" dirty="0" smtClean="0"/>
              <a:t>Normal person hears the sound equally on the both sides</a:t>
            </a:r>
            <a:r>
              <a:rPr lang="en-US" dirty="0" smtClean="0"/>
              <a:t>.</a:t>
            </a:r>
          </a:p>
          <a:p>
            <a:pPr algn="just"/>
            <a:endParaRPr lang="en-IN" dirty="0"/>
          </a:p>
        </p:txBody>
      </p:sp>
      <p:pic>
        <p:nvPicPr>
          <p:cNvPr id="4" name="Content Placeholder 3" descr="2137_04_06_12_6_04_29.jpeg"/>
          <p:cNvPicPr>
            <a:picLocks noChangeAspect="1"/>
          </p:cNvPicPr>
          <p:nvPr/>
        </p:nvPicPr>
        <p:blipFill>
          <a:blip r:embed="rId2"/>
          <a:stretch>
            <a:fillRect/>
          </a:stretch>
        </p:blipFill>
        <p:spPr>
          <a:xfrm>
            <a:off x="533400" y="2971800"/>
            <a:ext cx="3902927" cy="3886200"/>
          </a:xfrm>
          <a:prstGeom prst="rect">
            <a:avLst/>
          </a:prstGeom>
        </p:spPr>
      </p:pic>
      <p:pic>
        <p:nvPicPr>
          <p:cNvPr id="5" name="Picture 4" descr="Cranial-Nerve-Vestibulocochlear-nerve-examination-3-e1318775176553.jpg"/>
          <p:cNvPicPr>
            <a:picLocks noChangeAspect="1"/>
          </p:cNvPicPr>
          <p:nvPr/>
        </p:nvPicPr>
        <p:blipFill>
          <a:blip r:embed="rId3"/>
          <a:stretch>
            <a:fillRect/>
          </a:stretch>
        </p:blipFill>
        <p:spPr>
          <a:xfrm>
            <a:off x="4462490" y="2971800"/>
            <a:ext cx="4143372" cy="3886200"/>
          </a:xfrm>
          <a:prstGeom prst="rect">
            <a:avLst/>
          </a:prstGeom>
        </p:spPr>
      </p:pic>
    </p:spTree>
    <p:extLst>
      <p:ext uri="{BB962C8B-B14F-4D97-AF65-F5344CB8AC3E}">
        <p14:creationId xmlns:p14="http://schemas.microsoft.com/office/powerpoint/2010/main" val="34089876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274638"/>
            <a:ext cx="8539162" cy="1143000"/>
          </a:xfrm>
        </p:spPr>
        <p:txBody>
          <a:bodyPr>
            <a:normAutofit fontScale="90000"/>
          </a:bodyPr>
          <a:lstStyle/>
          <a:p>
            <a:pPr algn="ctr"/>
            <a:r>
              <a:rPr lang="en-US" b="1" dirty="0" smtClean="0"/>
              <a:t>UNILATERAL CONDUCTION DEAFNESS</a:t>
            </a:r>
            <a:endParaRPr lang="en-IN" b="1" dirty="0"/>
          </a:p>
        </p:txBody>
      </p:sp>
      <p:sp>
        <p:nvSpPr>
          <p:cNvPr id="3" name="Content Placeholder 2"/>
          <p:cNvSpPr>
            <a:spLocks noGrp="1"/>
          </p:cNvSpPr>
          <p:nvPr>
            <p:ph idx="1"/>
          </p:nvPr>
        </p:nvSpPr>
        <p:spPr>
          <a:xfrm>
            <a:off x="228600" y="1676400"/>
            <a:ext cx="8534400" cy="4876800"/>
          </a:xfrm>
        </p:spPr>
        <p:txBody>
          <a:bodyPr>
            <a:normAutofit/>
          </a:bodyPr>
          <a:lstStyle/>
          <a:p>
            <a:pPr algn="just"/>
            <a:r>
              <a:rPr lang="en-US" dirty="0" smtClean="0"/>
              <a:t>Unilateral conduction deafness (DEAFNESS IN ONE EAR) </a:t>
            </a:r>
            <a:r>
              <a:rPr lang="en-US" b="1" dirty="0" smtClean="0">
                <a:solidFill>
                  <a:srgbClr val="FF0000"/>
                </a:solidFill>
              </a:rPr>
              <a:t>sound is heard </a:t>
            </a:r>
            <a:r>
              <a:rPr lang="en-US" b="1" u="sng" dirty="0" smtClean="0">
                <a:solidFill>
                  <a:srgbClr val="FF0000"/>
                </a:solidFill>
              </a:rPr>
              <a:t>LOUDER</a:t>
            </a:r>
            <a:r>
              <a:rPr lang="en-US" b="1" dirty="0" smtClean="0">
                <a:solidFill>
                  <a:srgbClr val="FF0000"/>
                </a:solidFill>
              </a:rPr>
              <a:t> in </a:t>
            </a:r>
            <a:r>
              <a:rPr lang="en-US" b="1" u="sng" dirty="0" smtClean="0">
                <a:solidFill>
                  <a:srgbClr val="FF0000"/>
                </a:solidFill>
              </a:rPr>
              <a:t>DISEASED</a:t>
            </a:r>
            <a:r>
              <a:rPr lang="en-US" b="1" dirty="0" smtClean="0">
                <a:solidFill>
                  <a:srgbClr val="FF0000"/>
                </a:solidFill>
              </a:rPr>
              <a:t> EAR</a:t>
            </a:r>
            <a:r>
              <a:rPr lang="en-US" dirty="0" smtClean="0"/>
              <a:t>.</a:t>
            </a:r>
          </a:p>
          <a:p>
            <a:pPr algn="just"/>
            <a:r>
              <a:rPr lang="en-US" b="1" dirty="0" smtClean="0">
                <a:solidFill>
                  <a:srgbClr val="00B050"/>
                </a:solidFill>
              </a:rPr>
              <a:t>In </a:t>
            </a:r>
            <a:r>
              <a:rPr lang="en-US" b="1" u="sng" dirty="0" smtClean="0">
                <a:solidFill>
                  <a:srgbClr val="00B050"/>
                </a:solidFill>
              </a:rPr>
              <a:t>NORMAL</a:t>
            </a:r>
            <a:r>
              <a:rPr lang="en-US" b="1" dirty="0" smtClean="0">
                <a:solidFill>
                  <a:srgbClr val="00B050"/>
                </a:solidFill>
              </a:rPr>
              <a:t> ear there is masking effect of environment noise</a:t>
            </a:r>
            <a:r>
              <a:rPr lang="en-US" dirty="0" smtClean="0"/>
              <a:t>.</a:t>
            </a:r>
          </a:p>
          <a:p>
            <a:pPr algn="just"/>
            <a:r>
              <a:rPr lang="en-US" dirty="0" smtClean="0"/>
              <a:t>So the sound through bone conduction is not heard as clearly as on the affected side.</a:t>
            </a:r>
          </a:p>
          <a:p>
            <a:pPr algn="just"/>
            <a:endParaRPr lang="en-IN" dirty="0"/>
          </a:p>
        </p:txBody>
      </p:sp>
    </p:spTree>
    <p:extLst>
      <p:ext uri="{BB962C8B-B14F-4D97-AF65-F5344CB8AC3E}">
        <p14:creationId xmlns:p14="http://schemas.microsoft.com/office/powerpoint/2010/main" val="30663925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UNILATERAL NERVE DEAFNESS </a:t>
            </a:r>
            <a:endParaRPr lang="en-IN" dirty="0"/>
          </a:p>
        </p:txBody>
      </p:sp>
      <p:sp>
        <p:nvSpPr>
          <p:cNvPr id="3" name="Content Placeholder 2"/>
          <p:cNvSpPr>
            <a:spLocks noGrp="1"/>
          </p:cNvSpPr>
          <p:nvPr>
            <p:ph idx="1"/>
          </p:nvPr>
        </p:nvSpPr>
        <p:spPr>
          <a:xfrm>
            <a:off x="990600" y="1447800"/>
            <a:ext cx="7647836" cy="4800600"/>
          </a:xfrm>
        </p:spPr>
        <p:txBody>
          <a:bodyPr/>
          <a:lstStyle/>
          <a:p>
            <a:pPr>
              <a:lnSpc>
                <a:spcPct val="250000"/>
              </a:lnSpc>
            </a:pPr>
            <a:r>
              <a:rPr lang="en-US" b="1" dirty="0" smtClean="0">
                <a:solidFill>
                  <a:srgbClr val="FF0000"/>
                </a:solidFill>
              </a:rPr>
              <a:t>UNILATERAL NERVE DEAFNESS </a:t>
            </a:r>
          </a:p>
          <a:p>
            <a:pPr>
              <a:lnSpc>
                <a:spcPct val="250000"/>
              </a:lnSpc>
            </a:pPr>
            <a:r>
              <a:rPr lang="en-US" b="1" dirty="0" smtClean="0">
                <a:solidFill>
                  <a:srgbClr val="00B050"/>
                </a:solidFill>
              </a:rPr>
              <a:t>sound is heard louder </a:t>
            </a:r>
          </a:p>
          <a:p>
            <a:pPr>
              <a:lnSpc>
                <a:spcPct val="250000"/>
              </a:lnSpc>
            </a:pPr>
            <a:r>
              <a:rPr lang="en-US" b="1" dirty="0" smtClean="0">
                <a:solidFill>
                  <a:srgbClr val="7030A0"/>
                </a:solidFill>
              </a:rPr>
              <a:t>IN DISEASED EAR</a:t>
            </a:r>
            <a:endParaRPr lang="en-IN" b="1" dirty="0">
              <a:solidFill>
                <a:srgbClr val="7030A0"/>
              </a:solidFill>
            </a:endParaRPr>
          </a:p>
        </p:txBody>
      </p:sp>
    </p:spTree>
    <p:extLst>
      <p:ext uri="{BB962C8B-B14F-4D97-AF65-F5344CB8AC3E}">
        <p14:creationId xmlns:p14="http://schemas.microsoft.com/office/powerpoint/2010/main" val="34372098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08" y="-24"/>
            <a:ext cx="7498080" cy="1143000"/>
          </a:xfrm>
        </p:spPr>
        <p:txBody>
          <a:bodyPr/>
          <a:lstStyle/>
          <a:p>
            <a:pPr algn="ctr"/>
            <a:r>
              <a:rPr lang="en-US" b="1" dirty="0" smtClean="0"/>
              <a:t>AUDIOMETRY</a:t>
            </a:r>
            <a:endParaRPr lang="en-IN" b="1" dirty="0"/>
          </a:p>
        </p:txBody>
      </p:sp>
      <p:sp>
        <p:nvSpPr>
          <p:cNvPr id="3" name="Content Placeholder 2"/>
          <p:cNvSpPr>
            <a:spLocks noGrp="1"/>
          </p:cNvSpPr>
          <p:nvPr>
            <p:ph idx="1"/>
          </p:nvPr>
        </p:nvSpPr>
        <p:spPr>
          <a:xfrm>
            <a:off x="314300" y="1076308"/>
            <a:ext cx="8524900" cy="5857892"/>
          </a:xfrm>
        </p:spPr>
        <p:txBody>
          <a:bodyPr>
            <a:normAutofit/>
          </a:bodyPr>
          <a:lstStyle/>
          <a:p>
            <a:pPr algn="just"/>
            <a:r>
              <a:rPr lang="en-US" dirty="0" smtClean="0"/>
              <a:t>It is technique used to determine the </a:t>
            </a:r>
            <a:r>
              <a:rPr lang="en-US" b="1" dirty="0" smtClean="0">
                <a:solidFill>
                  <a:srgbClr val="FF0000"/>
                </a:solidFill>
              </a:rPr>
              <a:t>nature </a:t>
            </a:r>
            <a:r>
              <a:rPr lang="en-US" dirty="0" smtClean="0"/>
              <a:t>and </a:t>
            </a:r>
            <a:r>
              <a:rPr lang="en-US" b="1" dirty="0" smtClean="0">
                <a:solidFill>
                  <a:srgbClr val="FF0000"/>
                </a:solidFill>
              </a:rPr>
              <a:t>severity</a:t>
            </a:r>
            <a:r>
              <a:rPr lang="en-US" dirty="0" smtClean="0"/>
              <a:t> of the auditory defect.</a:t>
            </a:r>
          </a:p>
          <a:p>
            <a:pPr algn="just"/>
            <a:r>
              <a:rPr lang="en-US" dirty="0" smtClean="0"/>
              <a:t>Instrument </a:t>
            </a:r>
            <a:r>
              <a:rPr lang="en-US" b="1" dirty="0" smtClean="0">
                <a:solidFill>
                  <a:srgbClr val="FF0000"/>
                </a:solidFill>
              </a:rPr>
              <a:t>audiometer</a:t>
            </a:r>
            <a:r>
              <a:rPr lang="en-US" dirty="0" smtClean="0"/>
              <a:t> is used.</a:t>
            </a:r>
          </a:p>
          <a:p>
            <a:pPr algn="just"/>
            <a:r>
              <a:rPr lang="en-US" dirty="0" smtClean="0"/>
              <a:t>The instrument is capable of generating sound waves  of different frequencies from lowest to highest which tests the hearing capability.</a:t>
            </a:r>
          </a:p>
          <a:p>
            <a:pPr marL="0" indent="0" algn="just">
              <a:buNone/>
            </a:pPr>
            <a:endParaRPr lang="en-IN" dirty="0"/>
          </a:p>
        </p:txBody>
      </p:sp>
    </p:spTree>
    <p:extLst>
      <p:ext uri="{BB962C8B-B14F-4D97-AF65-F5344CB8AC3E}">
        <p14:creationId xmlns:p14="http://schemas.microsoft.com/office/powerpoint/2010/main" val="696822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PURE TONE AUDIOMETRY (PTA)</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305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1"/>
            <a:ext cx="87630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59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lstStyle/>
          <a:p>
            <a:r>
              <a:rPr lang="en-US" u="sng" dirty="0" smtClean="0"/>
              <a:t>TWO SKELETAL MUSCLES</a:t>
            </a:r>
            <a:endParaRPr lang="en-IN" u="sng" dirty="0"/>
          </a:p>
        </p:txBody>
      </p:sp>
      <p:sp>
        <p:nvSpPr>
          <p:cNvPr id="3" name="Content Placeholder 2"/>
          <p:cNvSpPr>
            <a:spLocks noGrp="1"/>
          </p:cNvSpPr>
          <p:nvPr>
            <p:ph idx="1"/>
          </p:nvPr>
        </p:nvSpPr>
        <p:spPr>
          <a:xfrm>
            <a:off x="457200" y="1590660"/>
            <a:ext cx="8382000" cy="4048140"/>
          </a:xfrm>
        </p:spPr>
        <p:txBody>
          <a:bodyPr>
            <a:normAutofit/>
          </a:bodyPr>
          <a:lstStyle/>
          <a:p>
            <a:r>
              <a:rPr lang="en-US" b="1" dirty="0" smtClean="0">
                <a:solidFill>
                  <a:srgbClr val="FF0000"/>
                </a:solidFill>
              </a:rPr>
              <a:t>TENSOR TYMPANI </a:t>
            </a:r>
            <a:r>
              <a:rPr lang="en-US" dirty="0" smtClean="0"/>
              <a:t>:-</a:t>
            </a:r>
            <a:r>
              <a:rPr lang="en-IN" dirty="0" smtClean="0"/>
              <a:t> it is attached to the neck of </a:t>
            </a:r>
            <a:r>
              <a:rPr lang="en-IN" dirty="0" err="1" smtClean="0"/>
              <a:t>malleus</a:t>
            </a:r>
            <a:r>
              <a:rPr lang="en-IN" dirty="0" smtClean="0"/>
              <a:t>. Supplied by V CN. It attach with tympanic </a:t>
            </a:r>
            <a:r>
              <a:rPr lang="en-IN" dirty="0" err="1" smtClean="0"/>
              <a:t>mem</a:t>
            </a:r>
            <a:r>
              <a:rPr lang="en-IN" dirty="0" smtClean="0"/>
              <a:t> through malleus. </a:t>
            </a:r>
            <a:endParaRPr lang="en-IN" dirty="0" smtClean="0"/>
          </a:p>
          <a:p>
            <a:endParaRPr lang="en-IN" dirty="0" smtClean="0"/>
          </a:p>
          <a:p>
            <a:r>
              <a:rPr lang="en-US" b="1" dirty="0">
                <a:solidFill>
                  <a:srgbClr val="FF0000"/>
                </a:solidFill>
              </a:rPr>
              <a:t>STAPEDIUS</a:t>
            </a:r>
            <a:r>
              <a:rPr lang="en-US" dirty="0">
                <a:solidFill>
                  <a:srgbClr val="FF0000"/>
                </a:solidFill>
              </a:rPr>
              <a:t>:- </a:t>
            </a:r>
            <a:r>
              <a:rPr lang="en-US" dirty="0"/>
              <a:t>It is attached to the neck of the stapes. Supplied by VII CN.</a:t>
            </a:r>
          </a:p>
        </p:txBody>
      </p:sp>
    </p:spTree>
    <p:extLst>
      <p:ext uri="{BB962C8B-B14F-4D97-AF65-F5344CB8AC3E}">
        <p14:creationId xmlns:p14="http://schemas.microsoft.com/office/powerpoint/2010/main" val="42829371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solidFill>
                  <a:srgbClr val="FF0000"/>
                </a:solidFill>
              </a:rPr>
              <a:t>Other tests</a:t>
            </a:r>
          </a:p>
          <a:p>
            <a:pPr marL="514350" indent="-514350" algn="just">
              <a:buAutoNum type="arabicPeriod"/>
            </a:pPr>
            <a:r>
              <a:rPr lang="en-US" b="1" dirty="0"/>
              <a:t>BERA </a:t>
            </a:r>
            <a:r>
              <a:rPr lang="en-US" sz="2800" b="1" dirty="0"/>
              <a:t>(Brainstem Evoked Response Audiometry)</a:t>
            </a:r>
          </a:p>
          <a:p>
            <a:pPr marL="514350" indent="-514350" algn="just">
              <a:buAutoNum type="arabicPeriod"/>
            </a:pPr>
            <a:r>
              <a:rPr lang="en-US" b="1" dirty="0"/>
              <a:t>Electro </a:t>
            </a:r>
            <a:r>
              <a:rPr lang="en-US" b="1" dirty="0" err="1"/>
              <a:t>cochleography</a:t>
            </a:r>
            <a:r>
              <a:rPr lang="en-US" b="1" dirty="0"/>
              <a:t> (E </a:t>
            </a:r>
            <a:r>
              <a:rPr lang="en-US" b="1" dirty="0" err="1"/>
              <a:t>CoG</a:t>
            </a:r>
            <a:r>
              <a:rPr lang="en-US" b="1" dirty="0"/>
              <a:t>)</a:t>
            </a:r>
          </a:p>
          <a:p>
            <a:pPr marL="514350" indent="-514350" algn="just">
              <a:buAutoNum type="arabicPeriod"/>
            </a:pPr>
            <a:r>
              <a:rPr lang="en-US" b="1" dirty="0"/>
              <a:t>Speech Audiometry</a:t>
            </a:r>
          </a:p>
          <a:p>
            <a:pPr marL="514350" indent="-514350" algn="just">
              <a:buFont typeface="Arial" pitchFamily="34" charset="0"/>
              <a:buAutoNum type="arabicPeriod"/>
            </a:pPr>
            <a:r>
              <a:rPr lang="en-US" b="1" dirty="0"/>
              <a:t>Impedance Audiometry</a:t>
            </a:r>
          </a:p>
          <a:p>
            <a:endParaRPr lang="en-US" dirty="0"/>
          </a:p>
        </p:txBody>
      </p:sp>
    </p:spTree>
    <p:extLst>
      <p:ext uri="{BB962C8B-B14F-4D97-AF65-F5344CB8AC3E}">
        <p14:creationId xmlns:p14="http://schemas.microsoft.com/office/powerpoint/2010/main" val="28293517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Picture 2" descr="C:\Users\ADMIN\Pictures\thank you ...jpg"/>
          <p:cNvPicPr>
            <a:picLocks noGrp="1" noChangeAspect="1" noChangeArrowheads="1"/>
          </p:cNvPicPr>
          <p:nvPr>
            <p:ph idx="1"/>
          </p:nvPr>
        </p:nvPicPr>
        <p:blipFill>
          <a:blip r:embed="rId2"/>
          <a:stretch>
            <a:fillRect/>
          </a:stretch>
        </p:blipFill>
        <p:spPr bwMode="auto">
          <a:xfrm>
            <a:off x="1397000" y="1735931"/>
            <a:ext cx="6350000" cy="4254500"/>
          </a:xfrm>
          <a:prstGeom prst="rect">
            <a:avLst/>
          </a:prstGeom>
          <a:noFill/>
        </p:spPr>
      </p:pic>
    </p:spTree>
    <p:extLst>
      <p:ext uri="{BB962C8B-B14F-4D97-AF65-F5344CB8AC3E}">
        <p14:creationId xmlns:p14="http://schemas.microsoft.com/office/powerpoint/2010/main" val="2865558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a:pPr>
            <a:r>
              <a:rPr lang="en-US" b="1" dirty="0" err="1" smtClean="0"/>
              <a:t>Endolymph</a:t>
            </a:r>
            <a:endParaRPr lang="en-US" b="1" dirty="0" smtClean="0"/>
          </a:p>
          <a:p>
            <a:pPr marL="0" indent="0">
              <a:buNone/>
            </a:pPr>
            <a:endParaRPr lang="en-US" dirty="0"/>
          </a:p>
          <a:p>
            <a:pPr marL="514350" indent="-514350">
              <a:buFont typeface="+mj-lt"/>
              <a:buAutoNum type="alphaUcPeriod"/>
            </a:pPr>
            <a:r>
              <a:rPr lang="en-US" dirty="0" smtClean="0"/>
              <a:t>Is present in </a:t>
            </a:r>
            <a:r>
              <a:rPr lang="en-US" dirty="0" err="1" smtClean="0"/>
              <a:t>scala</a:t>
            </a:r>
            <a:r>
              <a:rPr lang="en-US" dirty="0" smtClean="0"/>
              <a:t> media</a:t>
            </a:r>
          </a:p>
          <a:p>
            <a:pPr marL="514350" indent="-514350">
              <a:buFont typeface="+mj-lt"/>
              <a:buAutoNum type="alphaUcPeriod"/>
            </a:pPr>
            <a:r>
              <a:rPr lang="en-US" dirty="0"/>
              <a:t>Is present in </a:t>
            </a:r>
            <a:r>
              <a:rPr lang="en-US" dirty="0" err="1"/>
              <a:t>scala</a:t>
            </a:r>
            <a:r>
              <a:rPr lang="en-US" dirty="0"/>
              <a:t> </a:t>
            </a:r>
            <a:r>
              <a:rPr lang="en-US" dirty="0" err="1" smtClean="0"/>
              <a:t>vestibula</a:t>
            </a:r>
            <a:endParaRPr lang="en-US" dirty="0" smtClean="0"/>
          </a:p>
          <a:p>
            <a:pPr marL="514350" indent="-514350">
              <a:buFont typeface="+mj-lt"/>
              <a:buAutoNum type="alphaUcPeriod"/>
            </a:pPr>
            <a:r>
              <a:rPr lang="en-US" dirty="0" smtClean="0"/>
              <a:t>Contain high Na+ Concentration</a:t>
            </a:r>
          </a:p>
          <a:p>
            <a:pPr marL="514350" indent="-514350">
              <a:buFont typeface="+mj-lt"/>
              <a:buAutoNum type="alphaUcPeriod"/>
            </a:pPr>
            <a:r>
              <a:rPr lang="en-US" dirty="0" smtClean="0"/>
              <a:t>Is at lower potential</a:t>
            </a:r>
            <a:endParaRPr lang="en-US" dirty="0"/>
          </a:p>
          <a:p>
            <a:pPr marL="514350" indent="-514350">
              <a:buFont typeface="+mj-lt"/>
              <a:buAutoNum type="alphaUcPeriod"/>
            </a:pPr>
            <a:endParaRPr lang="en-US" dirty="0"/>
          </a:p>
        </p:txBody>
      </p:sp>
    </p:spTree>
    <p:extLst>
      <p:ext uri="{BB962C8B-B14F-4D97-AF65-F5344CB8AC3E}">
        <p14:creationId xmlns:p14="http://schemas.microsoft.com/office/powerpoint/2010/main" val="7706443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2. The Organ of </a:t>
            </a:r>
            <a:r>
              <a:rPr lang="en-US" b="1" dirty="0" err="1" smtClean="0"/>
              <a:t>Corti</a:t>
            </a:r>
            <a:endParaRPr lang="en-US" b="1" dirty="0" smtClean="0"/>
          </a:p>
          <a:p>
            <a:pPr marL="0" indent="0">
              <a:buNone/>
            </a:pPr>
            <a:endParaRPr lang="en-US" dirty="0" smtClean="0"/>
          </a:p>
          <a:p>
            <a:pPr marL="514350" indent="-514350">
              <a:buFont typeface="+mj-lt"/>
              <a:buAutoNum type="alphaUcPeriod"/>
            </a:pPr>
            <a:r>
              <a:rPr lang="en-US" dirty="0" smtClean="0"/>
              <a:t>Contain hair cells</a:t>
            </a:r>
          </a:p>
          <a:p>
            <a:pPr marL="514350" indent="-514350">
              <a:buFont typeface="+mj-lt"/>
              <a:buAutoNum type="alphaUcPeriod"/>
            </a:pPr>
            <a:r>
              <a:rPr lang="en-US" dirty="0" smtClean="0"/>
              <a:t>Is based on Basilar membrane</a:t>
            </a:r>
          </a:p>
          <a:p>
            <a:pPr marL="514350" indent="-514350">
              <a:buFont typeface="+mj-lt"/>
              <a:buAutoNum type="alphaUcPeriod"/>
            </a:pPr>
            <a:r>
              <a:rPr lang="en-US" dirty="0" smtClean="0"/>
              <a:t>Is supplied by Auditory Nerve</a:t>
            </a:r>
          </a:p>
          <a:p>
            <a:pPr marL="514350" indent="-514350">
              <a:buFont typeface="+mj-lt"/>
              <a:buAutoNum type="alphaUcPeriod"/>
            </a:pPr>
            <a:r>
              <a:rPr lang="en-US" dirty="0" smtClean="0"/>
              <a:t>All of the above</a:t>
            </a:r>
          </a:p>
        </p:txBody>
      </p:sp>
    </p:spTree>
    <p:extLst>
      <p:ext uri="{BB962C8B-B14F-4D97-AF65-F5344CB8AC3E}">
        <p14:creationId xmlns:p14="http://schemas.microsoft.com/office/powerpoint/2010/main" val="23475843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3"/>
            </a:pPr>
            <a:r>
              <a:rPr lang="en-US" b="1" dirty="0" smtClean="0">
                <a:latin typeface="Calibri" pitchFamily="34" charset="0"/>
              </a:rPr>
              <a:t>Perception of </a:t>
            </a:r>
            <a:r>
              <a:rPr lang="en-US" b="1" dirty="0">
                <a:latin typeface="Calibri" pitchFamily="34" charset="0"/>
              </a:rPr>
              <a:t>sound </a:t>
            </a:r>
            <a:r>
              <a:rPr lang="en-US" b="1" dirty="0" smtClean="0">
                <a:latin typeface="Calibri" pitchFamily="34" charset="0"/>
              </a:rPr>
              <a:t>first takes </a:t>
            </a:r>
            <a:r>
              <a:rPr lang="en-US" b="1" dirty="0">
                <a:latin typeface="Calibri" pitchFamily="34" charset="0"/>
              </a:rPr>
              <a:t>place in </a:t>
            </a:r>
            <a:endParaRPr lang="en-US" b="1" dirty="0" smtClean="0">
              <a:latin typeface="Calibri" pitchFamily="34" charset="0"/>
            </a:endParaRPr>
          </a:p>
          <a:p>
            <a:pPr marL="514350" indent="-514350">
              <a:buAutoNum type="arabicPeriod" startAt="3"/>
            </a:pPr>
            <a:endParaRPr lang="en-US" b="1" dirty="0">
              <a:latin typeface="Calibri" pitchFamily="34" charset="0"/>
            </a:endParaRPr>
          </a:p>
          <a:p>
            <a:pPr marL="596646" indent="-514350">
              <a:buNone/>
            </a:pPr>
            <a:r>
              <a:rPr lang="en-US" dirty="0">
                <a:latin typeface="Calibri" pitchFamily="34" charset="0"/>
              </a:rPr>
              <a:t> A) Area </a:t>
            </a:r>
            <a:r>
              <a:rPr lang="en-US" dirty="0" smtClean="0">
                <a:latin typeface="Calibri" pitchFamily="34" charset="0"/>
              </a:rPr>
              <a:t>22,20</a:t>
            </a:r>
          </a:p>
          <a:p>
            <a:pPr marL="596646" indent="-514350">
              <a:buNone/>
            </a:pPr>
            <a:r>
              <a:rPr lang="en-US" dirty="0" smtClean="0">
                <a:latin typeface="Calibri" pitchFamily="34" charset="0"/>
              </a:rPr>
              <a:t> </a:t>
            </a:r>
            <a:r>
              <a:rPr lang="en-US" dirty="0">
                <a:latin typeface="Calibri" pitchFamily="34" charset="0"/>
              </a:rPr>
              <a:t>B) Area </a:t>
            </a:r>
            <a:r>
              <a:rPr lang="en-US" dirty="0" smtClean="0">
                <a:latin typeface="Calibri" pitchFamily="34" charset="0"/>
              </a:rPr>
              <a:t>21, 23</a:t>
            </a:r>
          </a:p>
          <a:p>
            <a:pPr marL="596646" indent="-514350">
              <a:buNone/>
            </a:pPr>
            <a:r>
              <a:rPr lang="en-US" dirty="0" smtClean="0">
                <a:latin typeface="Calibri" pitchFamily="34" charset="0"/>
              </a:rPr>
              <a:t> </a:t>
            </a:r>
            <a:r>
              <a:rPr lang="en-US" dirty="0">
                <a:latin typeface="Calibri" pitchFamily="34" charset="0"/>
              </a:rPr>
              <a:t>C) Area </a:t>
            </a:r>
            <a:r>
              <a:rPr lang="en-US" dirty="0" smtClean="0">
                <a:latin typeface="Calibri" pitchFamily="34" charset="0"/>
              </a:rPr>
              <a:t>41, 42</a:t>
            </a:r>
          </a:p>
          <a:p>
            <a:pPr marL="596646" indent="-514350">
              <a:buNone/>
            </a:pPr>
            <a:r>
              <a:rPr lang="en-US" dirty="0" smtClean="0">
                <a:latin typeface="Calibri" pitchFamily="34" charset="0"/>
              </a:rPr>
              <a:t>  </a:t>
            </a:r>
            <a:r>
              <a:rPr lang="en-US" dirty="0">
                <a:latin typeface="Calibri" pitchFamily="34" charset="0"/>
              </a:rPr>
              <a:t>D) Area </a:t>
            </a:r>
            <a:r>
              <a:rPr lang="en-US" dirty="0" smtClean="0">
                <a:latin typeface="Calibri" pitchFamily="34" charset="0"/>
              </a:rPr>
              <a:t>23,20</a:t>
            </a:r>
            <a:endParaRPr lang="en-US" dirty="0">
              <a:latin typeface="Calibri" pitchFamily="34" charset="0"/>
            </a:endParaRPr>
          </a:p>
          <a:p>
            <a:endParaRPr lang="en-US" dirty="0"/>
          </a:p>
        </p:txBody>
      </p:sp>
    </p:spTree>
    <p:extLst>
      <p:ext uri="{BB962C8B-B14F-4D97-AF65-F5344CB8AC3E}">
        <p14:creationId xmlns:p14="http://schemas.microsoft.com/office/powerpoint/2010/main" val="2444001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4. Not a feature of </a:t>
            </a:r>
            <a:r>
              <a:rPr lang="en-US" b="1" dirty="0" smtClean="0"/>
              <a:t>Conductive Deafness </a:t>
            </a:r>
          </a:p>
          <a:p>
            <a:pPr marL="0" indent="0">
              <a:buNone/>
            </a:pPr>
            <a:endParaRPr lang="en-US" dirty="0"/>
          </a:p>
          <a:p>
            <a:pPr marL="514350" indent="-514350">
              <a:buAutoNum type="alphaUcPeriod"/>
            </a:pPr>
            <a:r>
              <a:rPr lang="en-US" dirty="0" smtClean="0"/>
              <a:t>Complete loss of hearing</a:t>
            </a:r>
          </a:p>
          <a:p>
            <a:pPr marL="514350" indent="-514350">
              <a:buAutoNum type="alphaUcPeriod"/>
            </a:pPr>
            <a:r>
              <a:rPr lang="en-US" dirty="0" err="1" smtClean="0"/>
              <a:t>Rinne</a:t>
            </a:r>
            <a:r>
              <a:rPr lang="en-US" dirty="0" smtClean="0"/>
              <a:t> test negative</a:t>
            </a:r>
          </a:p>
          <a:p>
            <a:pPr marL="514350" indent="-514350">
              <a:buAutoNum type="alphaUcPeriod"/>
            </a:pPr>
            <a:r>
              <a:rPr lang="en-US" dirty="0" smtClean="0"/>
              <a:t>Hearing loss is fairly uniform throughout the frequency ranges</a:t>
            </a:r>
          </a:p>
          <a:p>
            <a:pPr marL="514350" indent="-514350">
              <a:buAutoNum type="alphaUcPeriod"/>
            </a:pPr>
            <a:r>
              <a:rPr lang="en-US" dirty="0" smtClean="0"/>
              <a:t>Subject’s bone conduction is better than examiner’s</a:t>
            </a:r>
          </a:p>
        </p:txBody>
      </p:sp>
    </p:spTree>
    <p:extLst>
      <p:ext uri="{BB962C8B-B14F-4D97-AF65-F5344CB8AC3E}">
        <p14:creationId xmlns:p14="http://schemas.microsoft.com/office/powerpoint/2010/main" val="4736576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lgn="just">
              <a:buNone/>
            </a:pPr>
            <a:r>
              <a:rPr lang="en-US" dirty="0" smtClean="0"/>
              <a:t>5. </a:t>
            </a:r>
            <a:r>
              <a:rPr lang="en-US" b="1" dirty="0" err="1" smtClean="0"/>
              <a:t>Rinne’s</a:t>
            </a:r>
            <a:r>
              <a:rPr lang="en-US" b="1" dirty="0" smtClean="0"/>
              <a:t> Test result shows that Bone  </a:t>
            </a:r>
          </a:p>
          <a:p>
            <a:pPr marL="0" indent="0" algn="just">
              <a:buNone/>
            </a:pPr>
            <a:r>
              <a:rPr lang="en-US" b="1" dirty="0"/>
              <a:t> </a:t>
            </a:r>
            <a:r>
              <a:rPr lang="en-US" b="1" dirty="0" smtClean="0"/>
              <a:t>    Conduction &gt; Air Conduction in one ear       </a:t>
            </a:r>
          </a:p>
          <a:p>
            <a:pPr marL="0" indent="0" algn="just">
              <a:buNone/>
            </a:pPr>
            <a:r>
              <a:rPr lang="en-US" b="1" dirty="0"/>
              <a:t> </a:t>
            </a:r>
            <a:r>
              <a:rPr lang="en-US" b="1" dirty="0" smtClean="0"/>
              <a:t>    …..So the Patient have</a:t>
            </a:r>
          </a:p>
          <a:p>
            <a:pPr marL="0" indent="0" algn="just">
              <a:buNone/>
            </a:pPr>
            <a:endParaRPr lang="en-US" b="1" dirty="0" smtClean="0"/>
          </a:p>
          <a:p>
            <a:pPr marL="514350" indent="-514350">
              <a:buAutoNum type="alphaUcPeriod"/>
            </a:pPr>
            <a:r>
              <a:rPr lang="en-US" dirty="0" smtClean="0"/>
              <a:t>Normal ear</a:t>
            </a:r>
          </a:p>
          <a:p>
            <a:pPr marL="514350" indent="-514350">
              <a:buAutoNum type="alphaUcPeriod"/>
            </a:pPr>
            <a:r>
              <a:rPr lang="en-US" dirty="0" smtClean="0"/>
              <a:t>Conductive Deafness</a:t>
            </a:r>
          </a:p>
          <a:p>
            <a:pPr marL="514350" indent="-514350">
              <a:buAutoNum type="alphaUcPeriod"/>
            </a:pPr>
            <a:r>
              <a:rPr lang="en-US" dirty="0" smtClean="0"/>
              <a:t>Nerve Deafness</a:t>
            </a:r>
          </a:p>
          <a:p>
            <a:pPr marL="514350" indent="-514350">
              <a:buFont typeface="Arial" pitchFamily="34" charset="0"/>
              <a:buAutoNum type="alphaUcPeriod"/>
            </a:pPr>
            <a:r>
              <a:rPr lang="en-US" dirty="0" smtClean="0"/>
              <a:t>Mixed </a:t>
            </a:r>
            <a:r>
              <a:rPr lang="en-US" dirty="0"/>
              <a:t>Deafness</a:t>
            </a:r>
          </a:p>
          <a:p>
            <a:pPr marL="514350" indent="-514350">
              <a:buAutoNum type="alphaUcPeriod"/>
            </a:pPr>
            <a:endParaRPr lang="en-US" dirty="0"/>
          </a:p>
        </p:txBody>
      </p:sp>
    </p:spTree>
    <p:extLst>
      <p:ext uri="{BB962C8B-B14F-4D97-AF65-F5344CB8AC3E}">
        <p14:creationId xmlns:p14="http://schemas.microsoft.com/office/powerpoint/2010/main" val="191144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3398270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Autofit/>
          </a:bodyPr>
          <a:lstStyle/>
          <a:p>
            <a:r>
              <a:rPr lang="en-US" sz="8800" dirty="0" smtClean="0"/>
              <a:t>CCES</a:t>
            </a:r>
            <a:endParaRPr lang="en-US" sz="8800" dirty="0"/>
          </a:p>
        </p:txBody>
      </p:sp>
    </p:spTree>
    <p:extLst>
      <p:ext uri="{BB962C8B-B14F-4D97-AF65-F5344CB8AC3E}">
        <p14:creationId xmlns:p14="http://schemas.microsoft.com/office/powerpoint/2010/main" val="20166608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a:pPr>
            <a:r>
              <a:rPr lang="en-US" b="1" dirty="0" smtClean="0">
                <a:latin typeface="Calibri" pitchFamily="34" charset="0"/>
              </a:rPr>
              <a:t>The </a:t>
            </a:r>
            <a:r>
              <a:rPr lang="en-US" b="1" dirty="0">
                <a:latin typeface="Calibri" pitchFamily="34" charset="0"/>
              </a:rPr>
              <a:t>portion of the inner ear that detects sounds, is the _____.</a:t>
            </a:r>
            <a:r>
              <a:rPr lang="en-US" dirty="0">
                <a:latin typeface="Calibri" pitchFamily="34" charset="0"/>
              </a:rPr>
              <a:t> </a:t>
            </a:r>
            <a:endParaRPr lang="en-US" dirty="0" smtClean="0">
              <a:latin typeface="Calibri" pitchFamily="34" charset="0"/>
            </a:endParaRPr>
          </a:p>
          <a:p>
            <a:pPr marL="0" indent="0">
              <a:buNone/>
            </a:pPr>
            <a:endParaRPr lang="en-US" dirty="0">
              <a:latin typeface="Calibri" pitchFamily="34" charset="0"/>
            </a:endParaRPr>
          </a:p>
          <a:p>
            <a:pPr marL="514350" indent="-514350">
              <a:buAutoNum type="alphaUcParenR"/>
            </a:pPr>
            <a:r>
              <a:rPr lang="en-US" dirty="0" smtClean="0">
                <a:latin typeface="Calibri" pitchFamily="34" charset="0"/>
              </a:rPr>
              <a:t>semicircular </a:t>
            </a:r>
            <a:r>
              <a:rPr lang="en-US" dirty="0">
                <a:latin typeface="Calibri" pitchFamily="34" charset="0"/>
              </a:rPr>
              <a:t>canals </a:t>
            </a:r>
            <a:endParaRPr lang="en-US" dirty="0" smtClean="0">
              <a:latin typeface="Calibri" pitchFamily="34" charset="0"/>
            </a:endParaRPr>
          </a:p>
          <a:p>
            <a:pPr marL="514350" indent="-514350">
              <a:buAutoNum type="alphaUcParenR"/>
            </a:pPr>
            <a:r>
              <a:rPr lang="en-US" dirty="0" smtClean="0">
                <a:latin typeface="Calibri" pitchFamily="34" charset="0"/>
              </a:rPr>
              <a:t>Osseous </a:t>
            </a:r>
            <a:r>
              <a:rPr lang="en-US" dirty="0">
                <a:latin typeface="Calibri" pitchFamily="34" charset="0"/>
              </a:rPr>
              <a:t>labyrinth   </a:t>
            </a:r>
            <a:endParaRPr lang="en-US" dirty="0" smtClean="0">
              <a:latin typeface="Calibri" pitchFamily="34" charset="0"/>
            </a:endParaRPr>
          </a:p>
          <a:p>
            <a:pPr marL="514350" indent="-514350">
              <a:buAutoNum type="alphaUcParenR"/>
            </a:pPr>
            <a:r>
              <a:rPr lang="en-US" dirty="0" smtClean="0">
                <a:latin typeface="Calibri" pitchFamily="34" charset="0"/>
              </a:rPr>
              <a:t>Vestibule  </a:t>
            </a:r>
          </a:p>
          <a:p>
            <a:pPr marL="514350" indent="-514350">
              <a:buAutoNum type="alphaUcParenR"/>
            </a:pPr>
            <a:r>
              <a:rPr lang="en-US" dirty="0" smtClean="0">
                <a:latin typeface="Calibri" pitchFamily="34" charset="0"/>
              </a:rPr>
              <a:t>Cochlea</a:t>
            </a:r>
            <a:endParaRPr lang="en-US" dirty="0">
              <a:latin typeface="Calibri" pitchFamily="34" charset="0"/>
            </a:endParaRPr>
          </a:p>
          <a:p>
            <a:endParaRPr lang="en-US" dirty="0"/>
          </a:p>
        </p:txBody>
      </p:sp>
    </p:spTree>
    <p:extLst>
      <p:ext uri="{BB962C8B-B14F-4D97-AF65-F5344CB8AC3E}">
        <p14:creationId xmlns:p14="http://schemas.microsoft.com/office/powerpoint/2010/main" val="422239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MIDDLE 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0523880"/>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9280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latin typeface="Calibri" pitchFamily="34" charset="0"/>
              </a:rPr>
              <a:t>2. </a:t>
            </a:r>
            <a:r>
              <a:rPr lang="en-US" b="1" dirty="0" smtClean="0">
                <a:latin typeface="Calibri" pitchFamily="34" charset="0"/>
              </a:rPr>
              <a:t>During transmission of sound pressure within the middle ear increases by :</a:t>
            </a:r>
          </a:p>
          <a:p>
            <a:pPr>
              <a:buNone/>
            </a:pPr>
            <a:endParaRPr lang="en-US" dirty="0" smtClean="0">
              <a:latin typeface="Calibri" pitchFamily="34" charset="0"/>
            </a:endParaRPr>
          </a:p>
          <a:p>
            <a:pPr marL="514350" indent="-514350">
              <a:buAutoNum type="alphaUcParenR"/>
            </a:pPr>
            <a:r>
              <a:rPr lang="en-US" dirty="0" smtClean="0">
                <a:latin typeface="Calibri" pitchFamily="34" charset="0"/>
              </a:rPr>
              <a:t>1.2-1.3 times</a:t>
            </a:r>
          </a:p>
          <a:p>
            <a:pPr marL="514350" indent="-514350">
              <a:buFont typeface="Arial" pitchFamily="34" charset="0"/>
              <a:buAutoNum type="alphaUcParenR"/>
            </a:pPr>
            <a:r>
              <a:rPr lang="en-US" dirty="0" smtClean="0">
                <a:latin typeface="Calibri" pitchFamily="34" charset="0"/>
              </a:rPr>
              <a:t>12-13 times</a:t>
            </a:r>
          </a:p>
          <a:p>
            <a:pPr marL="514350" indent="-514350">
              <a:buFont typeface="Arial" pitchFamily="34" charset="0"/>
              <a:buAutoNum type="alphaUcParenR"/>
            </a:pPr>
            <a:r>
              <a:rPr lang="en-US" dirty="0" smtClean="0">
                <a:latin typeface="Calibri" pitchFamily="34" charset="0"/>
              </a:rPr>
              <a:t>17 </a:t>
            </a:r>
            <a:r>
              <a:rPr lang="en-US" dirty="0">
                <a:latin typeface="Calibri" pitchFamily="34" charset="0"/>
              </a:rPr>
              <a:t>times</a:t>
            </a:r>
          </a:p>
          <a:p>
            <a:pPr marL="514350" indent="-514350">
              <a:buFont typeface="Arial" pitchFamily="34" charset="0"/>
              <a:buAutoNum type="alphaUcParenR"/>
            </a:pPr>
            <a:r>
              <a:rPr lang="en-US" dirty="0" smtClean="0">
                <a:latin typeface="Calibri" pitchFamily="34" charset="0"/>
              </a:rPr>
              <a:t> </a:t>
            </a:r>
            <a:r>
              <a:rPr lang="en-US" dirty="0">
                <a:latin typeface="Calibri" pitchFamily="34" charset="0"/>
              </a:rPr>
              <a:t>22 times</a:t>
            </a:r>
          </a:p>
          <a:p>
            <a:pPr marL="514350" indent="-514350">
              <a:buAutoNum type="alphaUcParenR"/>
            </a:pPr>
            <a:endParaRPr lang="en-US" dirty="0"/>
          </a:p>
        </p:txBody>
      </p:sp>
    </p:spTree>
    <p:extLst>
      <p:ext uri="{BB962C8B-B14F-4D97-AF65-F5344CB8AC3E}">
        <p14:creationId xmlns:p14="http://schemas.microsoft.com/office/powerpoint/2010/main" val="1933845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85860"/>
            <a:ext cx="7572428" cy="5072098"/>
          </a:xfrm>
        </p:spPr>
        <p:txBody>
          <a:bodyPr>
            <a:normAutofit/>
          </a:bodyPr>
          <a:lstStyle/>
          <a:p>
            <a:pPr marL="82296" indent="0">
              <a:buNone/>
            </a:pPr>
            <a:r>
              <a:rPr lang="en-US" dirty="0" smtClean="0"/>
              <a:t>3. </a:t>
            </a:r>
            <a:r>
              <a:rPr lang="en-US" b="1" dirty="0" smtClean="0"/>
              <a:t>C</a:t>
            </a:r>
            <a:r>
              <a:rPr lang="en-US" b="1" dirty="0" smtClean="0">
                <a:latin typeface="Calibri" pitchFamily="34" charset="0"/>
              </a:rPr>
              <a:t>ells which are responsible for detecting the presence of sound :</a:t>
            </a:r>
          </a:p>
          <a:p>
            <a:pPr marL="596646" indent="-514350">
              <a:buAutoNum type="arabicPeriod"/>
            </a:pPr>
            <a:endParaRPr lang="en-US" b="1" dirty="0" smtClean="0">
              <a:latin typeface="Calibri" pitchFamily="34" charset="0"/>
            </a:endParaRPr>
          </a:p>
          <a:p>
            <a:pPr marL="596646" indent="-514350">
              <a:buNone/>
            </a:pPr>
            <a:r>
              <a:rPr lang="en-US" dirty="0" smtClean="0">
                <a:latin typeface="Calibri" pitchFamily="34" charset="0"/>
              </a:rPr>
              <a:t>           A) Inner hair cells </a:t>
            </a:r>
          </a:p>
          <a:p>
            <a:pPr marL="596646" indent="-514350">
              <a:buNone/>
            </a:pPr>
            <a:r>
              <a:rPr lang="en-US" dirty="0" smtClean="0">
                <a:latin typeface="Calibri" pitchFamily="34" charset="0"/>
              </a:rPr>
              <a:t>           B) Outer hair cells  </a:t>
            </a:r>
          </a:p>
          <a:p>
            <a:pPr marL="596646" indent="-514350">
              <a:buNone/>
            </a:pPr>
            <a:r>
              <a:rPr lang="en-US" dirty="0" smtClean="0">
                <a:latin typeface="Calibri" pitchFamily="34" charset="0"/>
              </a:rPr>
              <a:t>           C) Dieter’s cells  </a:t>
            </a:r>
          </a:p>
          <a:p>
            <a:pPr marL="596646" indent="-514350">
              <a:buNone/>
            </a:pPr>
            <a:r>
              <a:rPr lang="en-US" dirty="0" smtClean="0">
                <a:latin typeface="Calibri" pitchFamily="34" charset="0"/>
              </a:rPr>
              <a:t>           D) Claudius cells</a:t>
            </a:r>
          </a:p>
          <a:p>
            <a:pPr>
              <a:buNone/>
            </a:pPr>
            <a:r>
              <a:rPr lang="en-US" dirty="0" smtClean="0"/>
              <a:t> </a:t>
            </a:r>
          </a:p>
          <a:p>
            <a:pPr marL="514350" indent="-514350">
              <a:buNone/>
            </a:pPr>
            <a:endParaRPr lang="en-US" dirty="0" smtClean="0"/>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5957995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4. </a:t>
            </a:r>
            <a:r>
              <a:rPr lang="en-US" b="1" dirty="0" err="1" smtClean="0"/>
              <a:t>Scala</a:t>
            </a:r>
            <a:r>
              <a:rPr lang="en-US" b="1" dirty="0" smtClean="0"/>
              <a:t> media is filled with</a:t>
            </a:r>
          </a:p>
          <a:p>
            <a:pPr marL="0" indent="0">
              <a:buNone/>
            </a:pPr>
            <a:endParaRPr lang="en-US" b="1" dirty="0" smtClean="0"/>
          </a:p>
          <a:p>
            <a:pPr marL="514350" indent="-514350">
              <a:buAutoNum type="alphaUcParenR"/>
            </a:pPr>
            <a:r>
              <a:rPr lang="en-US" dirty="0" smtClean="0"/>
              <a:t>Fluid having electrolyte concentration very similar to that ECF</a:t>
            </a:r>
          </a:p>
          <a:p>
            <a:pPr marL="514350" indent="-514350">
              <a:buAutoNum type="alphaUcParenR"/>
            </a:pPr>
            <a:r>
              <a:rPr lang="en-US" dirty="0" smtClean="0"/>
              <a:t>Perilymph</a:t>
            </a:r>
          </a:p>
          <a:p>
            <a:pPr marL="514350" indent="-514350">
              <a:buAutoNum type="alphaUcParenR"/>
            </a:pPr>
            <a:r>
              <a:rPr lang="en-US" dirty="0" err="1" smtClean="0"/>
              <a:t>Endolymph</a:t>
            </a:r>
            <a:endParaRPr lang="en-US" dirty="0" smtClean="0"/>
          </a:p>
          <a:p>
            <a:pPr marL="514350" indent="-514350">
              <a:buAutoNum type="alphaUcParenR"/>
            </a:pPr>
            <a:r>
              <a:rPr lang="en-US" dirty="0" smtClean="0"/>
              <a:t>Fluid rich in Na and low in K</a:t>
            </a:r>
          </a:p>
          <a:p>
            <a:pPr marL="0" indent="0">
              <a:buNone/>
            </a:pPr>
            <a:endParaRPr lang="en-US" b="1" dirty="0"/>
          </a:p>
        </p:txBody>
      </p:sp>
    </p:spTree>
    <p:extLst>
      <p:ext uri="{BB962C8B-B14F-4D97-AF65-F5344CB8AC3E}">
        <p14:creationId xmlns:p14="http://schemas.microsoft.com/office/powerpoint/2010/main" val="26151528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5. Damage to facial nerve leads to </a:t>
            </a:r>
            <a:r>
              <a:rPr lang="en-US" b="1" i="1" dirty="0" smtClean="0"/>
              <a:t>except </a:t>
            </a:r>
          </a:p>
          <a:p>
            <a:pPr marL="0" indent="0">
              <a:buNone/>
            </a:pPr>
            <a:endParaRPr lang="en-US" b="1" dirty="0" smtClean="0"/>
          </a:p>
          <a:p>
            <a:pPr marL="514350" indent="-514350">
              <a:buAutoNum type="alphaUcParenR"/>
            </a:pPr>
            <a:r>
              <a:rPr lang="en-US" dirty="0" smtClean="0"/>
              <a:t>Paralysis of </a:t>
            </a:r>
            <a:r>
              <a:rPr lang="en-US" dirty="0" err="1" smtClean="0"/>
              <a:t>stapedius</a:t>
            </a:r>
            <a:r>
              <a:rPr lang="en-US" dirty="0" smtClean="0"/>
              <a:t> muscle</a:t>
            </a:r>
          </a:p>
          <a:p>
            <a:pPr marL="514350" indent="-514350">
              <a:buAutoNum type="alphaUcParenR"/>
            </a:pPr>
            <a:r>
              <a:rPr lang="en-US" dirty="0" err="1" smtClean="0"/>
              <a:t>Hyperacusis</a:t>
            </a:r>
            <a:endParaRPr lang="en-US" dirty="0" smtClean="0"/>
          </a:p>
          <a:p>
            <a:pPr marL="514350" indent="-514350">
              <a:buAutoNum type="alphaUcParenR"/>
            </a:pPr>
            <a:r>
              <a:rPr lang="en-US" dirty="0" smtClean="0"/>
              <a:t>Deafness</a:t>
            </a:r>
          </a:p>
          <a:p>
            <a:pPr marL="514350" indent="-514350">
              <a:buAutoNum type="alphaUcParenR"/>
            </a:pPr>
            <a:r>
              <a:rPr lang="en-US" dirty="0" smtClean="0"/>
              <a:t>Bell’s palsy</a:t>
            </a:r>
          </a:p>
          <a:p>
            <a:pPr marL="514350" indent="-514350">
              <a:buAutoNum type="alphaUcParenR"/>
            </a:pPr>
            <a:endParaRPr lang="en-US" dirty="0" smtClean="0"/>
          </a:p>
          <a:p>
            <a:pPr marL="514350" indent="-514350">
              <a:buAutoNum type="alphaUcParenR"/>
            </a:pPr>
            <a:endParaRPr lang="en-US" dirty="0"/>
          </a:p>
        </p:txBody>
      </p:sp>
    </p:spTree>
    <p:extLst>
      <p:ext uri="{BB962C8B-B14F-4D97-AF65-F5344CB8AC3E}">
        <p14:creationId xmlns:p14="http://schemas.microsoft.com/office/powerpoint/2010/main" val="292973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 you.gif"/>
          <p:cNvPicPr>
            <a:picLocks noGrp="1" noChangeAspect="1"/>
          </p:cNvPicPr>
          <p:nvPr>
            <p:ph idx="1"/>
          </p:nvPr>
        </p:nvPicPr>
        <p:blipFill>
          <a:blip r:embed="rId2"/>
          <a:stretch>
            <a:fillRect/>
          </a:stretch>
        </p:blipFill>
        <p:spPr>
          <a:xfrm>
            <a:off x="1000100" y="0"/>
            <a:ext cx="8143900" cy="6858000"/>
          </a:xfrm>
        </p:spPr>
      </p:pic>
      <p:sp>
        <p:nvSpPr>
          <p:cNvPr id="5" name="Rectangle 4"/>
          <p:cNvSpPr/>
          <p:nvPr/>
        </p:nvSpPr>
        <p:spPr>
          <a:xfrm>
            <a:off x="2786050" y="6286520"/>
            <a:ext cx="4929222" cy="57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9372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2486</Words>
  <Application>Microsoft Office PowerPoint</Application>
  <PresentationFormat>On-screen Show (4:3)</PresentationFormat>
  <Paragraphs>351</Paragraphs>
  <Slides>94</Slides>
  <Notes>0</Notes>
  <HiddenSlides>2</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HEARING PHYSIOLOGY</vt:lpstr>
      <vt:lpstr>PowerPoint Presentation</vt:lpstr>
      <vt:lpstr>PowerPoint Presentation</vt:lpstr>
      <vt:lpstr>PowerPoint Presentation</vt:lpstr>
      <vt:lpstr>Ear ossicles</vt:lpstr>
      <vt:lpstr>Ear ossicles</vt:lpstr>
      <vt:lpstr>Middle Ear Muscles</vt:lpstr>
      <vt:lpstr>TWO SKELETAL MUSCLES</vt:lpstr>
      <vt:lpstr>FUNCTIONS OF MIDDLE EAR</vt:lpstr>
      <vt:lpstr>Impedance mismatch</vt:lpstr>
      <vt:lpstr>“IMPEDANCE MATCHING” by the middle  ear System</vt:lpstr>
      <vt:lpstr>Role Of Tympanic Membrane In Impedance Matching</vt:lpstr>
      <vt:lpstr>Lever action of ossicles </vt:lpstr>
      <vt:lpstr>PowerPoint Presentation</vt:lpstr>
      <vt:lpstr>Attenuation or Acoustic reflex  Attenuation is a general term that refers to any reduction in the strength of a signal </vt:lpstr>
      <vt:lpstr>Function of attenuation reflex</vt:lpstr>
      <vt:lpstr>           </vt:lpstr>
      <vt:lpstr>PowerPoint Presentation</vt:lpstr>
      <vt:lpstr>Vestibule and Cochlea: Two Sensory  Organs Of the Inner Ear</vt:lpstr>
      <vt:lpstr>THE INTERNAL EAR</vt:lpstr>
      <vt:lpstr> </vt:lpstr>
      <vt:lpstr>PowerPoint Presentation</vt:lpstr>
      <vt:lpstr>The Membranous Labyrinth</vt:lpstr>
      <vt:lpstr>The Cochlea</vt:lpstr>
      <vt:lpstr>The cochlea</vt:lpstr>
      <vt:lpstr>COCHLEA</vt:lpstr>
      <vt:lpstr>Hearing: ear structure</vt:lpstr>
      <vt:lpstr>PowerPoint Presentation</vt:lpstr>
      <vt:lpstr>Hearing: cochlea</vt:lpstr>
      <vt:lpstr>PowerPoint Presentation</vt:lpstr>
      <vt:lpstr>THE ORGAN OF CORTI</vt:lpstr>
      <vt:lpstr>Receptor Of Hearing THE ORGAN OF CORTI</vt:lpstr>
      <vt:lpstr>THE ORGAN OF CORTI</vt:lpstr>
      <vt:lpstr>PowerPoint Presentation</vt:lpstr>
      <vt:lpstr>PowerPoint Presentation</vt:lpstr>
      <vt:lpstr>PowerPoint Presentation</vt:lpstr>
      <vt:lpstr>PowerPoint Presentation</vt:lpstr>
      <vt:lpstr>PowerPoint Presentation</vt:lpstr>
      <vt:lpstr>PowerPoint Presentation</vt:lpstr>
      <vt:lpstr>Electrophysiology of hearing</vt:lpstr>
      <vt:lpstr>PowerPoint Presentation</vt:lpstr>
      <vt:lpstr>Resting potential of hair cells</vt:lpstr>
      <vt:lpstr>PowerPoint Presentation</vt:lpstr>
      <vt:lpstr>Tip links</vt:lpstr>
      <vt:lpstr>PowerPoint Presentation</vt:lpstr>
      <vt:lpstr>PowerPoint Presentation</vt:lpstr>
      <vt:lpstr>THE ORGAN OF CORTI</vt:lpstr>
      <vt:lpstr>AUDITORY PATHWAY</vt:lpstr>
      <vt:lpstr>AUDITORY PATHWAYS</vt:lpstr>
      <vt:lpstr>PowerPoint Presentation</vt:lpstr>
      <vt:lpstr>AUDITORY PATHWAYS</vt:lpstr>
      <vt:lpstr>PowerPoint Presentation</vt:lpstr>
      <vt:lpstr>AUDITORY PATHWAYS</vt:lpstr>
      <vt:lpstr>AUDITORY PATHWAYS</vt:lpstr>
      <vt:lpstr>PowerPoint Presentation</vt:lpstr>
      <vt:lpstr>PowerPoint Presentation</vt:lpstr>
      <vt:lpstr>PowerPoint Presentation</vt:lpstr>
      <vt:lpstr>PowerPoint Presentation</vt:lpstr>
      <vt:lpstr>PowerPoint Presentation</vt:lpstr>
      <vt:lpstr>Terms to remember</vt:lpstr>
      <vt:lpstr>AUDITORY DEFECTS</vt:lpstr>
      <vt:lpstr>CONDUCTION DEAFNESS</vt:lpstr>
      <vt:lpstr>PowerPoint Presentation</vt:lpstr>
      <vt:lpstr>NERVE DEAFNESS</vt:lpstr>
      <vt:lpstr>PowerPoint Presentation</vt:lpstr>
      <vt:lpstr>NERVE DEAFNESS</vt:lpstr>
      <vt:lpstr>TESTS FOR HEARING</vt:lpstr>
      <vt:lpstr>BEDSIDE  TESTS</vt:lpstr>
      <vt:lpstr>ROUTINE TESTS FOR HEARING</vt:lpstr>
      <vt:lpstr>RINNE `S TEST</vt:lpstr>
      <vt:lpstr>PowerPoint Presentation</vt:lpstr>
      <vt:lpstr>PowerPoint Presentation</vt:lpstr>
      <vt:lpstr>RINNE `S TEST</vt:lpstr>
      <vt:lpstr>WEBER`S TEST</vt:lpstr>
      <vt:lpstr>UNILATERAL CONDUCTION DEAFNESS</vt:lpstr>
      <vt:lpstr>UNILATERAL NERVE DEAFNESS </vt:lpstr>
      <vt:lpstr>AUDIOMETRY</vt:lpstr>
      <vt:lpstr>PURE TONE AUDIOMETRY (PTA)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212</cp:revision>
  <dcterms:created xsi:type="dcterms:W3CDTF">2018-04-24T05:43:03Z</dcterms:created>
  <dcterms:modified xsi:type="dcterms:W3CDTF">2018-05-25T10:56:51Z</dcterms:modified>
</cp:coreProperties>
</file>