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3" r:id="rId23"/>
    <p:sldId id="308" r:id="rId24"/>
    <p:sldId id="309" r:id="rId25"/>
    <p:sldId id="310" r:id="rId26"/>
    <p:sldId id="311" r:id="rId27"/>
    <p:sldId id="31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9A91-EA3F-4216-8EC5-16EA12A27BB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7363B-C39C-45BF-8F71-04A4FE768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b="1" dirty="0" smtClean="0">
                <a:ea typeface="Calibri" pitchFamily="34" charset="0"/>
                <a:cs typeface="Calibri" pitchFamily="34" charset="0"/>
              </a:rPr>
              <a:t>The axial skeleton</a:t>
            </a:r>
          </a:p>
          <a:p>
            <a:endParaRPr lang="en-US" sz="2000" b="1" dirty="0" smtClean="0">
              <a:ea typeface="Calibri" pitchFamily="34" charset="0"/>
              <a:cs typeface="Calibri" pitchFamily="34" charset="0"/>
            </a:endParaRPr>
          </a:p>
          <a:p>
            <a:endParaRPr lang="en-IN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55A156-7F05-43D3-9FDF-CEA66A0AFD7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FFFF00"/>
                </a:solidFill>
              </a:rPr>
              <a:t>Hematopoietic stem cells (HSCs) </a:t>
            </a:r>
            <a:r>
              <a:rPr lang="en-US" smtClean="0"/>
              <a:t>are bone marrow cells that </a:t>
            </a:r>
            <a:r>
              <a:rPr lang="en-US" smtClean="0">
                <a:solidFill>
                  <a:srgbClr val="FFC000"/>
                </a:solidFill>
              </a:rPr>
              <a:t>are capable of producing all types of blood cells.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/>
              <a:t> They differentiate into one or another type of </a:t>
            </a:r>
            <a:r>
              <a:rPr lang="en-US" smtClean="0">
                <a:solidFill>
                  <a:srgbClr val="FFFF00"/>
                </a:solidFill>
              </a:rPr>
              <a:t>committed stem cells (progenitor cells). </a:t>
            </a:r>
            <a:r>
              <a:rPr lang="en-US" smtClean="0"/>
              <a:t>These in turn form the various differentiated types of blood cells.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 There are separate pools of progenitor cells for megakaryocytes, lymphocytes, erythrocytes, eosinophils, and basophils; neutrophils and monocytes arise from a common precursor.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795ACF-BA55-4BC0-ACD0-91CDFD5864D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omic Sans MS" pitchFamily="66" charset="0"/>
              </a:rPr>
              <a:t>Committed stem cells lose their capacity for self-renewal.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omic Sans MS" pitchFamily="66" charset="0"/>
              </a:rPr>
              <a:t>They become irreversibly committed.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omic Sans MS" pitchFamily="66" charset="0"/>
              </a:rPr>
              <a:t>These cells are termed as “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Progenitor cells</a:t>
            </a:r>
            <a:r>
              <a:rPr lang="en-US" sz="2800" dirty="0" smtClean="0">
                <a:latin typeface="Comic Sans MS" pitchFamily="66" charset="0"/>
              </a:rPr>
              <a:t>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omic Sans MS" pitchFamily="66" charset="0"/>
              </a:rPr>
              <a:t>They are regulated by certain hormones or substances so that they can: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omic Sans MS" pitchFamily="66" charset="0"/>
              </a:rPr>
              <a:t>Proliferate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omic Sans MS" pitchFamily="66" charset="0"/>
              </a:rPr>
              <a:t>Undergo Maturation.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297C41-879E-40A7-8B66-592DE4E3BCA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Smaller than Proerythroblast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 Nuclear chromatin shows  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sharp contrast between light    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&amp; dark areas</a:t>
            </a:r>
          </a:p>
          <a:p>
            <a:pPr>
              <a:spcBef>
                <a:spcPct val="50000"/>
              </a:spcBef>
            </a:pPr>
            <a:endParaRPr lang="en-US" b="1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 Cytoplasm is basophilic   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 reflecting protein &amp; RNA contents</a:t>
            </a:r>
          </a:p>
          <a:p>
            <a:endParaRPr lang="en-IN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E9E335-226F-4C7A-85BC-D27C763FFE5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 Polychromasia means   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having many colors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b="1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 Nucleus mature &amp; condensed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b="1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 Cytoplasm has a gray hue 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derived from Hb (Hemoglobin)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b="1" smtClean="0"/>
          </a:p>
          <a:p>
            <a:endParaRPr lang="en-IN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8788A-6CD3-43D4-A254-8BEA6031832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057400"/>
            <a:ext cx="6172200" cy="152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ERYTHROPOIESIS….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724400"/>
            <a:ext cx="3505200" cy="1650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Dr. </a:t>
            </a:r>
            <a:r>
              <a:rPr lang="en-US" dirty="0" err="1" smtClean="0">
                <a:solidFill>
                  <a:srgbClr val="FF0000"/>
                </a:solidFill>
              </a:rPr>
              <a:t>Geetanjali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Purohit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PhD (Med Physiology)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Asso</a:t>
            </a:r>
            <a:r>
              <a:rPr lang="en-US" dirty="0" smtClean="0">
                <a:solidFill>
                  <a:srgbClr val="FF0000"/>
                </a:solidFill>
              </a:rPr>
              <a:t>. Professor, Physiology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SBKS MI &amp; RC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H:\erythropoesis\open-uri20130105-12531-118hypu.jpeg"/>
          <p:cNvPicPr>
            <a:picLocks noChangeAspect="1" noChangeArrowheads="1"/>
          </p:cNvPicPr>
          <p:nvPr/>
        </p:nvPicPr>
        <p:blipFill>
          <a:blip r:embed="rId2"/>
          <a:srcRect l="13043" r="8696" b="5556"/>
          <a:stretch>
            <a:fillRect/>
          </a:stretch>
        </p:blipFill>
        <p:spPr bwMode="auto">
          <a:xfrm>
            <a:off x="6096000" y="5334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3" descr="D:\erythropoesis\CELL-Red-Blood-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113338"/>
            <a:ext cx="15240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990600" y="76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  PHSC Pluripotent Hemopoietic stem cell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3505200" y="457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2192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BFU-E (Burst Forming Unit Erythrocyte)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3505200" y="1143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143000" y="1524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CFU-E (Colony Forming Unit Erythrocyte)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3505200" y="1981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362200" y="2362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PROERYTHROBLAST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3505200" y="2819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1143000" y="3200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EARLY NORMOBLAST</a:t>
            </a:r>
            <a:endParaRPr 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3505200" y="3581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-228600" y="396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INTERMEDIATE NORMOBLAST</a:t>
            </a:r>
            <a:endParaRPr 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3505200" y="4343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609600" y="4724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LATE NORMOBLAST</a:t>
            </a:r>
            <a:endParaRPr 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3505200" y="5105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2133600" y="5486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RETICULOCYTE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30" name="AutoShape 17"/>
          <p:cNvSpPr>
            <a:spLocks noChangeArrowheads="1"/>
          </p:cNvSpPr>
          <p:nvPr/>
        </p:nvSpPr>
        <p:spPr bwMode="auto">
          <a:xfrm>
            <a:off x="3505200" y="5867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1905000" y="6400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</a:t>
            </a:r>
            <a:r>
              <a:rPr lang="en-US" sz="2400" b="1" u="sng">
                <a:latin typeface="Times New Roman" pitchFamily="18" charset="0"/>
              </a:rPr>
              <a:t> ERYTHROCYTE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32" name="Rectangle 19"/>
          <p:cNvSpPr>
            <a:spLocks noChangeArrowheads="1"/>
          </p:cNvSpPr>
          <p:nvPr/>
        </p:nvSpPr>
        <p:spPr bwMode="auto">
          <a:xfrm>
            <a:off x="2209800" y="64008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2362200" y="632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ERYTHROCYTE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8153400" y="304800"/>
            <a:ext cx="4572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Y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T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H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P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I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I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S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7924800" y="3810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 flipV="1">
            <a:off x="7086600" y="6553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Line 24"/>
          <p:cNvSpPr>
            <a:spLocks noChangeShapeType="1"/>
          </p:cNvSpPr>
          <p:nvPr/>
        </p:nvSpPr>
        <p:spPr bwMode="auto">
          <a:xfrm>
            <a:off x="7162800" y="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Line 25"/>
          <p:cNvSpPr>
            <a:spLocks noChangeShapeType="1"/>
          </p:cNvSpPr>
          <p:nvPr/>
        </p:nvSpPr>
        <p:spPr bwMode="auto">
          <a:xfrm flipH="1">
            <a:off x="3886200" y="60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419600" y="457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GM CSF erythro</a:t>
            </a:r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2895600" y="60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381000" y="457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</a:t>
            </a:r>
            <a:r>
              <a:rPr lang="en-US" b="1">
                <a:solidFill>
                  <a:srgbClr val="FF3300"/>
                </a:solidFill>
              </a:rPr>
              <a:t>IL-1,IL-6,IL-3</a:t>
            </a:r>
          </a:p>
        </p:txBody>
      </p:sp>
      <p:sp>
        <p:nvSpPr>
          <p:cNvPr id="13342" name="Text Box 29"/>
          <p:cNvSpPr txBox="1">
            <a:spLocks noChangeArrowheads="1"/>
          </p:cNvSpPr>
          <p:nvPr/>
        </p:nvSpPr>
        <p:spPr bwMode="auto">
          <a:xfrm>
            <a:off x="4495800" y="1981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GM CSF erythro</a:t>
            </a:r>
          </a:p>
        </p:txBody>
      </p:sp>
      <p:sp>
        <p:nvSpPr>
          <p:cNvPr id="13343" name="Line 30"/>
          <p:cNvSpPr>
            <a:spLocks noChangeShapeType="1"/>
          </p:cNvSpPr>
          <p:nvPr/>
        </p:nvSpPr>
        <p:spPr bwMode="auto">
          <a:xfrm flipH="1">
            <a:off x="3886200" y="220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403725" y="1905000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3" grpId="0"/>
      <p:bldP spid="13325" grpId="0"/>
      <p:bldP spid="13327" grpId="0"/>
      <p:bldP spid="133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1. STEM CELLS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149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These cells have extensive proliferative capacity and also the:</a:t>
            </a:r>
          </a:p>
          <a:p>
            <a:pPr lvl="1" eaLnBrk="1" hangingPunct="1"/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Ability to give rise to new stem cells (</a:t>
            </a: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Self Renewal)</a:t>
            </a:r>
          </a:p>
          <a:p>
            <a:pPr lvl="1" eaLnBrk="1" hangingPunct="1"/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Ability to differentiate into any blood cells lines </a:t>
            </a: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3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Pluripotency</a:t>
            </a: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pitchFamily="34" charset="0"/>
              </a:rPr>
              <a:t>Hematopoietic stem cells (HSCs) are bone marrow cells that are capable of producing all types of blood cells.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pitchFamily="34" charset="0"/>
              </a:rPr>
              <a:t> They differentiate into one or another type of committed stem cells (progenitor cells). </a:t>
            </a:r>
            <a:endParaRPr lang="en-US" sz="28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30696"/>
          <a:stretch>
            <a:fillRect/>
          </a:stretch>
        </p:blipFill>
        <p:spPr bwMode="auto">
          <a:xfrm>
            <a:off x="304800" y="5334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124200" y="304800"/>
            <a:ext cx="53340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2. Progenitor cells - BFU-E &amp; CFU-E</a:t>
            </a:r>
            <a:endParaRPr lang="en-US" sz="3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87" name="Content Placeholder 9"/>
          <p:cNvSpPr>
            <a:spLocks noGrp="1"/>
          </p:cNvSpPr>
          <p:nvPr>
            <p:ph sz="half" idx="1"/>
          </p:nvPr>
        </p:nvSpPr>
        <p:spPr>
          <a:xfrm>
            <a:off x="4114800" y="1828800"/>
            <a:ext cx="4038600" cy="3657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3000" dirty="0" smtClean="0">
                <a:latin typeface="Calibri" pitchFamily="34" charset="0"/>
              </a:rPr>
              <a:t>     </a:t>
            </a:r>
          </a:p>
          <a:p>
            <a:pPr lvl="1"/>
            <a:r>
              <a:rPr lang="en-US" sz="3000" dirty="0" smtClean="0">
                <a:latin typeface="Calibri" pitchFamily="34" charset="0"/>
              </a:rPr>
              <a:t> BFU-E Give rise each to thousands of nucleated </a:t>
            </a:r>
            <a:r>
              <a:rPr lang="en-US" sz="3000" dirty="0" err="1" smtClean="0">
                <a:latin typeface="Calibri" pitchFamily="34" charset="0"/>
              </a:rPr>
              <a:t>erythroid</a:t>
            </a:r>
            <a:r>
              <a:rPr lang="en-US" sz="3000" dirty="0" smtClean="0">
                <a:latin typeface="Calibri" pitchFamily="34" charset="0"/>
              </a:rPr>
              <a:t> precursor cells.</a:t>
            </a:r>
          </a:p>
          <a:p>
            <a:pPr lvl="1"/>
            <a:r>
              <a:rPr lang="en-US" sz="3000" dirty="0" smtClean="0">
                <a:latin typeface="Calibri" pitchFamily="34" charset="0"/>
              </a:rPr>
              <a:t>Undergo some changes to become the Colony Forming Units-Erythrocyte (</a:t>
            </a:r>
            <a:r>
              <a:rPr lang="en-US" sz="3000" dirty="0" smtClean="0">
                <a:solidFill>
                  <a:srgbClr val="0099FF"/>
                </a:solidFill>
                <a:latin typeface="Calibri" pitchFamily="34" charset="0"/>
              </a:rPr>
              <a:t>CFU-E</a:t>
            </a:r>
            <a:r>
              <a:rPr lang="en-US" sz="3000" dirty="0" smtClean="0">
                <a:latin typeface="Calibri" pitchFamily="34" charset="0"/>
              </a:rPr>
              <a:t>)</a:t>
            </a:r>
          </a:p>
          <a:p>
            <a:pPr lvl="1"/>
            <a:r>
              <a:rPr lang="en-US" sz="3000" dirty="0" smtClean="0">
                <a:latin typeface="Calibri" pitchFamily="34" charset="0"/>
              </a:rPr>
              <a:t>Regulator: Burst Promoting Activity (</a:t>
            </a:r>
            <a:r>
              <a:rPr lang="en-US" sz="3000" dirty="0" smtClean="0">
                <a:solidFill>
                  <a:srgbClr val="0099FF"/>
                </a:solidFill>
                <a:latin typeface="Calibri" pitchFamily="34" charset="0"/>
              </a:rPr>
              <a:t>BPA</a:t>
            </a:r>
            <a:r>
              <a:rPr lang="en-US" sz="3000" dirty="0" smtClean="0">
                <a:latin typeface="Calibri" pitchFamily="34" charset="0"/>
              </a:rPr>
              <a:t>)</a:t>
            </a:r>
          </a:p>
          <a:p>
            <a:endParaRPr lang="en-IN" sz="3000" dirty="0" smtClean="0">
              <a:latin typeface="Calibri" pitchFamily="34" charset="0"/>
            </a:endParaRPr>
          </a:p>
        </p:txBody>
      </p:sp>
      <p:sp>
        <p:nvSpPr>
          <p:cNvPr id="16388" name="Content Placeholder 10"/>
          <p:cNvSpPr>
            <a:spLocks noGrp="1"/>
          </p:cNvSpPr>
          <p:nvPr>
            <p:ph sz="half" idx="2"/>
          </p:nvPr>
        </p:nvSpPr>
        <p:spPr>
          <a:xfrm>
            <a:off x="228600" y="2057400"/>
            <a:ext cx="3733800" cy="4495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US" sz="3000" dirty="0" smtClean="0">
                <a:latin typeface="Calibri" pitchFamily="34" charset="0"/>
              </a:rPr>
              <a:t>Committed stem cells lose their capacity for self-renewal.</a:t>
            </a:r>
          </a:p>
          <a:p>
            <a:pPr>
              <a:spcBef>
                <a:spcPct val="0"/>
              </a:spcBef>
            </a:pPr>
            <a:endParaRPr lang="en-US" sz="3000" dirty="0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sz="3000" dirty="0" smtClean="0">
                <a:latin typeface="Calibri" pitchFamily="34" charset="0"/>
              </a:rPr>
              <a:t>They become irreversibly committed.</a:t>
            </a:r>
          </a:p>
          <a:p>
            <a:endParaRPr lang="en-IN" sz="3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20000" cy="1189038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Burst forming unit BFU(E)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67600" cy="3992563"/>
          </a:xfrm>
        </p:spPr>
        <p:txBody>
          <a:bodyPr/>
          <a:lstStyle/>
          <a:p>
            <a:r>
              <a:rPr lang="en-US" dirty="0" err="1" smtClean="0">
                <a:latin typeface="Calibri" pitchFamily="34" charset="0"/>
              </a:rPr>
              <a:t>Unipotent</a:t>
            </a:r>
            <a:r>
              <a:rPr lang="en-US" dirty="0" smtClean="0">
                <a:latin typeface="Calibri" pitchFamily="34" charset="0"/>
              </a:rPr>
              <a:t> progenitor cell</a:t>
            </a:r>
          </a:p>
          <a:p>
            <a:r>
              <a:rPr lang="en-US" dirty="0" smtClean="0">
                <a:latin typeface="Calibri" pitchFamily="34" charset="0"/>
              </a:rPr>
              <a:t>Less sensitive to erythropoietin</a:t>
            </a:r>
          </a:p>
          <a:p>
            <a:r>
              <a:rPr lang="en-US" dirty="0" smtClean="0">
                <a:latin typeface="Calibri" pitchFamily="34" charset="0"/>
              </a:rPr>
              <a:t>Responds to other stimulus forms </a:t>
            </a:r>
          </a:p>
          <a:p>
            <a:pPr>
              <a:buFont typeface="Wingdings" pitchFamily="2" charset="2"/>
              <a:buNone/>
            </a:pPr>
            <a:r>
              <a:rPr lang="en-US" sz="4200" dirty="0" smtClean="0">
                <a:solidFill>
                  <a:schemeClr val="tx2"/>
                </a:solidFill>
                <a:latin typeface="Calibri" pitchFamily="34" charset="0"/>
              </a:rPr>
              <a:t>   </a:t>
            </a:r>
            <a:r>
              <a:rPr lang="en-US" sz="3000" b="1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Colony forming unit CFU (e)</a:t>
            </a:r>
          </a:p>
          <a:p>
            <a:r>
              <a:rPr lang="en-US" dirty="0" smtClean="0">
                <a:latin typeface="Calibri" pitchFamily="34" charset="0"/>
              </a:rPr>
              <a:t>Highly sensitive and dependent on erythropoietin</a:t>
            </a:r>
          </a:p>
          <a:p>
            <a:pPr lvl="1"/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1"/>
          <p:cNvPicPr>
            <a:picLocks noChangeAspect="1" noChangeArrowheads="1"/>
          </p:cNvPicPr>
          <p:nvPr/>
        </p:nvPicPr>
        <p:blipFill>
          <a:blip r:embed="rId2"/>
          <a:srcRect l="7339" t="3334" r="58716" b="14999"/>
          <a:stretch>
            <a:fillRect/>
          </a:stretch>
        </p:blipFill>
        <p:spPr bwMode="auto">
          <a:xfrm>
            <a:off x="533400" y="35052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6200" y="277813"/>
            <a:ext cx="8229600" cy="1139825"/>
          </a:xfrm>
        </p:spPr>
        <p:txBody>
          <a:bodyPr/>
          <a:lstStyle/>
          <a:p>
            <a:pPr algn="r" eaLnBrk="1" hangingPunct="1"/>
            <a:r>
              <a:rPr lang="en-US" sz="4000" u="sng" smtClean="0">
                <a:solidFill>
                  <a:schemeClr val="tx1"/>
                </a:solidFill>
                <a:latin typeface="Calibri" pitchFamily="34" charset="0"/>
              </a:rPr>
              <a:t>3. Proerythroblast </a:t>
            </a:r>
            <a:r>
              <a:rPr lang="en-US" sz="400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9460" name="Content Placeholder 3" descr="Normal-pronormoblast-100x-website-arrow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457200"/>
            <a:ext cx="3048000" cy="2895600"/>
          </a:xfrm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267200" y="16002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4419600" y="1600200"/>
            <a:ext cx="419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15-20 </a:t>
            </a:r>
            <a:r>
              <a:rPr lang="en-US" sz="3200" dirty="0" smtClean="0">
                <a:latin typeface="Calibri" pitchFamily="34" charset="0"/>
              </a:rPr>
              <a:t>microns</a:t>
            </a:r>
            <a:endParaRPr lang="en-US" sz="32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Nucleus 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Multiple   </a:t>
            </a:r>
            <a:r>
              <a:rPr lang="en-US" sz="3200" dirty="0">
                <a:latin typeface="Calibri" pitchFamily="34" charset="0"/>
              </a:rPr>
              <a:t>	nucleoli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Calibri" pitchFamily="34" charset="0"/>
              </a:rPr>
              <a:t>Basophilic cytoplasm                       </a:t>
            </a:r>
            <a:r>
              <a:rPr lang="en-US" sz="3200" dirty="0" smtClean="0">
                <a:latin typeface="Calibri" pitchFamily="34" charset="0"/>
              </a:rPr>
              <a:t>No </a:t>
            </a:r>
            <a:r>
              <a:rPr lang="en-US" sz="3200" dirty="0">
                <a:latin typeface="Calibri" pitchFamily="34" charset="0"/>
              </a:rPr>
              <a:t>hemoglobin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Mitosis present</a:t>
            </a:r>
          </a:p>
          <a:p>
            <a:pPr>
              <a:buFont typeface="Arial" charset="0"/>
              <a:buChar char="•"/>
            </a:pP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</a:rPr>
              <a:t>4. Basophilic/ early  </a:t>
            </a:r>
            <a:r>
              <a:rPr lang="en-US" sz="2800" b="1" u="sng" dirty="0" err="1" smtClean="0">
                <a:solidFill>
                  <a:schemeClr val="tx1"/>
                </a:solidFill>
                <a:latin typeface="Calibri" pitchFamily="34" charset="0"/>
              </a:rPr>
              <a:t>normoblast</a:t>
            </a:r>
            <a:endParaRPr lang="en-US" sz="2800" b="1" u="sng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48200" y="1524000"/>
            <a:ext cx="3962400" cy="452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Slight reduction in size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14-17µm</a:t>
            </a:r>
            <a:endParaRPr lang="en-US" sz="3200" dirty="0" smtClean="0">
              <a:latin typeface="Calibri" pitchFamily="34" charset="0"/>
            </a:endParaRP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Large nucleus,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nucleoli reduce in number</a:t>
            </a:r>
            <a:endParaRPr lang="en-US" sz="3200" dirty="0" smtClean="0">
              <a:latin typeface="Calibri" pitchFamily="34" charset="0"/>
            </a:endParaRP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Basophilic cytoplasm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Active mitosis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u="sng" dirty="0" smtClean="0">
                <a:solidFill>
                  <a:schemeClr val="tx1"/>
                </a:solidFill>
                <a:latin typeface="Calibri" pitchFamily="34" charset="0"/>
              </a:rPr>
              <a:t>5. </a:t>
            </a:r>
            <a:r>
              <a:rPr lang="en-US" sz="3600" u="sng" dirty="0" err="1" smtClean="0">
                <a:solidFill>
                  <a:schemeClr val="tx1"/>
                </a:solidFill>
                <a:latin typeface="Calibri" pitchFamily="34" charset="0"/>
              </a:rPr>
              <a:t>Polychromatophilic</a:t>
            </a:r>
            <a:r>
              <a:rPr lang="en-US" sz="3600" u="sng" dirty="0" smtClean="0">
                <a:solidFill>
                  <a:schemeClr val="tx1"/>
                </a:solidFill>
                <a:latin typeface="Calibri" pitchFamily="34" charset="0"/>
              </a:rPr>
              <a:t>/ intermediate </a:t>
            </a:r>
            <a:r>
              <a:rPr lang="en-US" sz="3600" u="sng" dirty="0" err="1" smtClean="0">
                <a:solidFill>
                  <a:schemeClr val="tx1"/>
                </a:solidFill>
                <a:latin typeface="Calibri" pitchFamily="34" charset="0"/>
              </a:rPr>
              <a:t>normoblast</a:t>
            </a:r>
            <a:endParaRPr lang="en-US" sz="3600" u="sng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3886200" cy="4525963"/>
          </a:xfrm>
        </p:spPr>
        <p:txBody>
          <a:bodyPr/>
          <a:lstStyle/>
          <a:p>
            <a:pPr eaLnBrk="1" hangingPunct="1"/>
            <a:endParaRPr lang="en-US" sz="3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10-15µm size 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n-US" sz="32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POLYCHROMASIA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Nucleus condenses </a:t>
            </a:r>
            <a:r>
              <a:rPr lang="en-US" sz="3200" dirty="0" smtClean="0">
                <a:latin typeface="Calibri" pitchFamily="34" charset="0"/>
              </a:rPr>
              <a:t>Chromatin lumps</a:t>
            </a:r>
          </a:p>
          <a:p>
            <a:pPr eaLnBrk="1" hangingPunct="1"/>
            <a:r>
              <a:rPr lang="en-US" sz="3200" b="1" dirty="0" err="1" smtClean="0">
                <a:latin typeface="Calibri" pitchFamily="34" charset="0"/>
              </a:rPr>
              <a:t>Hb</a:t>
            </a:r>
            <a:r>
              <a:rPr lang="en-US" sz="3200" b="1" dirty="0" smtClean="0">
                <a:latin typeface="Calibri" pitchFamily="34" charset="0"/>
              </a:rPr>
              <a:t> starts appearing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Reduced mitoses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e3"/>
          <p:cNvPicPr>
            <a:picLocks noChangeAspect="1" noChangeArrowheads="1"/>
          </p:cNvPicPr>
          <p:nvPr/>
        </p:nvPicPr>
        <p:blipFill>
          <a:blip r:embed="rId4"/>
          <a:srcRect l="4465" t="10909" r="58035" b="10909"/>
          <a:stretch>
            <a:fillRect/>
          </a:stretch>
        </p:blipFill>
        <p:spPr bwMode="auto">
          <a:xfrm>
            <a:off x="457200" y="1676400"/>
            <a:ext cx="358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u="sng" dirty="0" smtClean="0">
                <a:solidFill>
                  <a:schemeClr val="tx1"/>
                </a:solidFill>
                <a:latin typeface="Calibri" pitchFamily="34" charset="0"/>
              </a:rPr>
              <a:t>6. Late </a:t>
            </a:r>
            <a:r>
              <a:rPr lang="en-US" sz="3600" u="sng" dirty="0" err="1" smtClean="0">
                <a:solidFill>
                  <a:schemeClr val="tx1"/>
                </a:solidFill>
                <a:latin typeface="Calibri" pitchFamily="34" charset="0"/>
              </a:rPr>
              <a:t>normoblast</a:t>
            </a:r>
            <a:endParaRPr lang="en-US" sz="3600" u="sng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495800" y="1219201"/>
            <a:ext cx="4267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7-10µm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alibri" pitchFamily="34" charset="0"/>
              </a:rPr>
              <a:t>Acidophilic erythroblast which is  the last precursor with a nucleus.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alibri" pitchFamily="34" charset="0"/>
              </a:rPr>
              <a:t> Nucleus is compact &amp; situated near the membrane </a:t>
            </a:r>
            <a:r>
              <a:rPr lang="en-US" sz="2400" dirty="0" err="1">
                <a:latin typeface="Calibri" pitchFamily="34" charset="0"/>
              </a:rPr>
              <a:t>pyknotic</a:t>
            </a:r>
            <a:r>
              <a:rPr lang="en-US" sz="2400" dirty="0">
                <a:latin typeface="Calibri" pitchFamily="34" charset="0"/>
              </a:rPr>
              <a:t> nucleus is extruded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alibri" pitchFamily="34" charset="0"/>
              </a:rPr>
              <a:t> Cytoplasm is like mature red cell,  reflecting a high </a:t>
            </a:r>
            <a:r>
              <a:rPr lang="en-US" sz="2400" dirty="0" err="1">
                <a:latin typeface="Calibri" pitchFamily="34" charset="0"/>
              </a:rPr>
              <a:t>Hb</a:t>
            </a:r>
            <a:r>
              <a:rPr lang="en-US" sz="2400" dirty="0">
                <a:latin typeface="Calibri" pitchFamily="34" charset="0"/>
              </a:rPr>
              <a:t> content.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Mitosis absent</a:t>
            </a:r>
          </a:p>
        </p:txBody>
      </p:sp>
      <p:pic>
        <p:nvPicPr>
          <p:cNvPr id="22532" name="Picture 9" descr="Orthochromatic erythroblasts 1"/>
          <p:cNvPicPr>
            <a:picLocks noChangeAspect="1" noChangeArrowheads="1"/>
          </p:cNvPicPr>
          <p:nvPr/>
        </p:nvPicPr>
        <p:blipFill>
          <a:blip r:embed="rId2"/>
          <a:srcRect l="35001" t="27777" r="11667" b="18889"/>
          <a:stretch>
            <a:fillRect/>
          </a:stretch>
        </p:blipFill>
        <p:spPr bwMode="auto">
          <a:xfrm>
            <a:off x="533400" y="190500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chemeClr val="tx1"/>
                </a:solidFill>
                <a:latin typeface="Calibri" pitchFamily="34" charset="0"/>
              </a:rPr>
              <a:t>7. Reticulocyte</a:t>
            </a:r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343400" cy="46783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Reticular nuclear fragments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Nucleus extruded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Slightly larger than RBCs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latin typeface="Calibri" pitchFamily="34" charset="0"/>
              </a:rPr>
              <a:t>Young erythrocytes with granular or reticular filamentous structures.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latin typeface="Calibri" pitchFamily="34" charset="0"/>
              </a:rPr>
              <a:t>Makes up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1-2% </a:t>
            </a:r>
            <a:r>
              <a:rPr lang="en-US" sz="3200" dirty="0" smtClean="0">
                <a:latin typeface="Calibri" pitchFamily="34" charset="0"/>
              </a:rPr>
              <a:t>of all erythrocytes</a:t>
            </a: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</a:rPr>
              <a:t>Reticulocytosis</a:t>
            </a:r>
            <a:r>
              <a:rPr lang="en-US" sz="3200" dirty="0" smtClean="0">
                <a:latin typeface="Calibri" pitchFamily="34" charset="0"/>
              </a:rPr>
              <a:t> seen following </a:t>
            </a:r>
            <a:r>
              <a:rPr lang="en-US" sz="3200" dirty="0" err="1" smtClean="0">
                <a:latin typeface="Calibri" pitchFamily="34" charset="0"/>
              </a:rPr>
              <a:t>hemolysis</a:t>
            </a:r>
            <a:r>
              <a:rPr lang="en-US" sz="3200" dirty="0" smtClean="0">
                <a:latin typeface="Calibri" pitchFamily="34" charset="0"/>
              </a:rPr>
              <a:t> or acute blood loss</a:t>
            </a:r>
          </a:p>
          <a:p>
            <a:pPr eaLnBrk="1" hangingPunct="1"/>
            <a:endParaRPr lang="en-US" sz="3200" dirty="0" smtClean="0">
              <a:latin typeface="Calibri" pitchFamily="34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 t="50107"/>
          <a:stretch>
            <a:fillRect/>
          </a:stretch>
        </p:blipFill>
        <p:spPr bwMode="auto">
          <a:xfrm>
            <a:off x="304800" y="1524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676400" y="2667000"/>
            <a:ext cx="7620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reticulocytesem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304800" y="4038600"/>
            <a:ext cx="3048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:\erythropoesis\open-uri20130105-12531-118hyp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smtClean="0">
                <a:latin typeface="Arial" charset="0"/>
              </a:rPr>
              <a:t>Scheme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7772400" cy="4267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Definition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Theories of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Erythropoiesis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Sites of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Erythropoiesis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Stages of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Erythropoiesis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Factors affecting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Erythropoiesis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Erythropoietin</a:t>
            </a: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5" name="Picture 5" descr="H:\erythropoesis\istock-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616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8. Mature erythrocyte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2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IN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962400" cy="46482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Calibri" pitchFamily="34" charset="0"/>
              </a:rPr>
              <a:t> Reddish, circular, biconcave cells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Calibri" pitchFamily="34" charset="0"/>
              </a:rPr>
              <a:t>  7-8 µ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Calibri" pitchFamily="34" charset="0"/>
              </a:rPr>
              <a:t>  No visible internal structure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Calibri" pitchFamily="34" charset="0"/>
              </a:rPr>
              <a:t>  High </a:t>
            </a:r>
            <a:r>
              <a:rPr lang="en-US" sz="3200" dirty="0" err="1" smtClean="0">
                <a:latin typeface="Calibri" pitchFamily="34" charset="0"/>
              </a:rPr>
              <a:t>Hb</a:t>
            </a:r>
            <a:r>
              <a:rPr lang="en-US" sz="3200" dirty="0" smtClean="0">
                <a:latin typeface="Calibri" pitchFamily="34" charset="0"/>
              </a:rPr>
              <a:t> content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Calibri" pitchFamily="34" charset="0"/>
              </a:rPr>
              <a:t>  Bright at centre due to biconcave shape</a:t>
            </a:r>
          </a:p>
          <a:p>
            <a:endParaRPr lang="en-IN" sz="3200" dirty="0" smtClean="0"/>
          </a:p>
        </p:txBody>
      </p:sp>
      <p:pic>
        <p:nvPicPr>
          <p:cNvPr id="32771" name="Picture 3" descr="e6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 l="9346" t="12321" r="60747" b="11992"/>
          <a:stretch>
            <a:fillRect/>
          </a:stretch>
        </p:blipFill>
        <p:spPr bwMode="auto">
          <a:xfrm>
            <a:off x="609600" y="35052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71713" y="6257925"/>
            <a:ext cx="130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7.2 µm</a:t>
            </a:r>
          </a:p>
        </p:txBody>
      </p:sp>
      <p:pic>
        <p:nvPicPr>
          <p:cNvPr id="6" name="Picture 3" descr="em-rbc"/>
          <p:cNvPicPr>
            <a:picLocks noChangeAspect="1" noChangeArrowheads="1"/>
          </p:cNvPicPr>
          <p:nvPr/>
        </p:nvPicPr>
        <p:blipFill>
          <a:blip r:embed="rId3">
            <a:lum bright="-12000" contrast="6000"/>
          </a:blip>
          <a:srcRect/>
          <a:stretch>
            <a:fillRect/>
          </a:stretch>
        </p:blipFill>
        <p:spPr bwMode="auto">
          <a:xfrm>
            <a:off x="533400" y="1600200"/>
            <a:ext cx="3352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7652" name="Picture 2" descr="D:\erythropoesis\Image329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"/>
            <a:ext cx="8458200" cy="640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1748" name="Picture 2" descr="H:\erythropoesis\deposition-summary-servic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799013"/>
            <a:ext cx="4038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Garamond" pitchFamily="18" charset="0"/>
              <a:buAutoNum type="arabicPeriod"/>
            </a:pPr>
            <a:r>
              <a:rPr lang="en-US" b="1" dirty="0">
                <a:latin typeface="Calibri" pitchFamily="34" charset="0"/>
              </a:rPr>
              <a:t>Definition</a:t>
            </a:r>
          </a:p>
          <a:p>
            <a:pPr marL="514350" indent="-514350">
              <a:buFont typeface="Garamond" pitchFamily="18" charset="0"/>
              <a:buAutoNum type="arabicPeriod"/>
            </a:pPr>
            <a:r>
              <a:rPr lang="en-US" b="1" dirty="0">
                <a:latin typeface="Calibri" pitchFamily="34" charset="0"/>
              </a:rPr>
              <a:t>Theories of </a:t>
            </a:r>
            <a:r>
              <a:rPr lang="en-US" b="1" dirty="0" err="1">
                <a:latin typeface="Calibri" pitchFamily="34" charset="0"/>
              </a:rPr>
              <a:t>erythropoiesis</a:t>
            </a:r>
            <a:endParaRPr lang="en-US" b="1" dirty="0">
              <a:latin typeface="Calibri" pitchFamily="34" charset="0"/>
            </a:endParaRPr>
          </a:p>
          <a:p>
            <a:pPr marL="514350" indent="-514350">
              <a:buFont typeface="Garamond" pitchFamily="18" charset="0"/>
              <a:buAutoNum type="arabicPeriod"/>
            </a:pPr>
            <a:r>
              <a:rPr lang="en-US" b="1" dirty="0">
                <a:latin typeface="Calibri" pitchFamily="34" charset="0"/>
              </a:rPr>
              <a:t>Sites of </a:t>
            </a:r>
            <a:r>
              <a:rPr lang="en-US" b="1" dirty="0" err="1" smtClean="0">
                <a:latin typeface="Calibri" pitchFamily="34" charset="0"/>
              </a:rPr>
              <a:t>erythropoiesis</a:t>
            </a:r>
            <a:endParaRPr lang="en-US" b="1" dirty="0">
              <a:latin typeface="Calibri" pitchFamily="34" charset="0"/>
            </a:endParaRPr>
          </a:p>
          <a:p>
            <a:pPr marL="514350" indent="-514350">
              <a:buFont typeface="Garamond" pitchFamily="18" charset="0"/>
              <a:buAutoNum type="arabicPeriod"/>
            </a:pPr>
            <a:r>
              <a:rPr lang="en-US" b="1" dirty="0" smtClean="0">
                <a:latin typeface="Calibri" pitchFamily="34" charset="0"/>
              </a:rPr>
              <a:t>Stages </a:t>
            </a:r>
            <a:r>
              <a:rPr lang="en-US" b="1" dirty="0">
                <a:latin typeface="Calibri" pitchFamily="34" charset="0"/>
              </a:rPr>
              <a:t>of </a:t>
            </a:r>
            <a:r>
              <a:rPr lang="en-US" b="1" dirty="0" err="1" smtClean="0">
                <a:latin typeface="Calibri" pitchFamily="34" charset="0"/>
              </a:rPr>
              <a:t>erythropoiesis</a:t>
            </a:r>
            <a:endParaRPr lang="en-US" b="1" dirty="0">
              <a:latin typeface="Calibri" pitchFamily="34" charset="0"/>
            </a:endParaRPr>
          </a:p>
          <a:p>
            <a:pPr marL="514350" indent="-514350">
              <a:buFont typeface="Garamond" pitchFamily="18" charset="0"/>
              <a:buAutoNum type="arabicPeriod"/>
            </a:pPr>
            <a:r>
              <a:rPr lang="en-US" b="1" dirty="0">
                <a:latin typeface="Calibri" pitchFamily="34" charset="0"/>
              </a:rPr>
              <a:t>Mature Red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Normal </a:t>
            </a:r>
            <a:r>
              <a:rPr lang="en-US" dirty="0" err="1" smtClean="0"/>
              <a:t>reticulocyte</a:t>
            </a:r>
            <a:r>
              <a:rPr lang="en-US" dirty="0" smtClean="0"/>
              <a:t> count at birth is</a:t>
            </a:r>
          </a:p>
          <a:p>
            <a:pPr marL="457200" indent="-457200">
              <a:buAutoNum type="alphaUcPeriod"/>
            </a:pPr>
            <a:r>
              <a:rPr lang="en-US" dirty="0" smtClean="0"/>
              <a:t>1-2%</a:t>
            </a:r>
          </a:p>
          <a:p>
            <a:pPr marL="457200" indent="-457200">
              <a:buAutoNum type="alphaUcPeriod"/>
            </a:pPr>
            <a:r>
              <a:rPr lang="en-US" dirty="0" smtClean="0"/>
              <a:t>2-6%</a:t>
            </a:r>
          </a:p>
          <a:p>
            <a:pPr marL="457200" indent="-457200">
              <a:buAutoNum type="alphaUcPeriod"/>
            </a:pPr>
            <a:r>
              <a:rPr lang="en-US" dirty="0" smtClean="0"/>
              <a:t>6-10%</a:t>
            </a:r>
          </a:p>
          <a:p>
            <a:pPr marL="457200" indent="-457200">
              <a:buAutoNum type="alphaUcPeriod"/>
            </a:pPr>
            <a:r>
              <a:rPr lang="en-US" dirty="0" smtClean="0"/>
              <a:t>30-40%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In normal Individual, </a:t>
            </a:r>
            <a:r>
              <a:rPr lang="en-US" dirty="0" err="1" smtClean="0"/>
              <a:t>erythropoiesis</a:t>
            </a:r>
            <a:r>
              <a:rPr lang="en-US" dirty="0" smtClean="0"/>
              <a:t> is completed in ……days</a:t>
            </a:r>
          </a:p>
          <a:p>
            <a:pPr marL="457200" indent="-457200">
              <a:buAutoNum type="alphaUcPeriod"/>
            </a:pPr>
            <a:r>
              <a:rPr lang="en-US" dirty="0" smtClean="0"/>
              <a:t>3</a:t>
            </a:r>
          </a:p>
          <a:p>
            <a:pPr marL="457200" indent="-457200">
              <a:buAutoNum type="alphaUcPeriod"/>
            </a:pPr>
            <a:r>
              <a:rPr lang="en-US" dirty="0" smtClean="0"/>
              <a:t>7</a:t>
            </a:r>
          </a:p>
          <a:p>
            <a:pPr marL="457200" indent="-457200">
              <a:buAutoNum type="alphaUcPeriod"/>
            </a:pPr>
            <a:r>
              <a:rPr lang="en-US" dirty="0" smtClean="0"/>
              <a:t>14</a:t>
            </a:r>
          </a:p>
          <a:p>
            <a:pPr marL="457200" indent="-457200">
              <a:buAutoNum type="alphaUcPeriod"/>
            </a:pPr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Hb</a:t>
            </a:r>
            <a:r>
              <a:rPr lang="en-US" dirty="0" smtClean="0"/>
              <a:t> starts to appear in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Late </a:t>
            </a:r>
            <a:r>
              <a:rPr lang="en-US" dirty="0" err="1" smtClean="0"/>
              <a:t>Normoblast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Early </a:t>
            </a:r>
            <a:r>
              <a:rPr lang="en-US" dirty="0" err="1" smtClean="0"/>
              <a:t>Normoblast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Intermediate </a:t>
            </a:r>
            <a:r>
              <a:rPr lang="en-US" dirty="0" err="1" smtClean="0"/>
              <a:t>Normoblast</a:t>
            </a:r>
            <a:endParaRPr lang="en-US" dirty="0"/>
          </a:p>
          <a:p>
            <a:pPr marL="457200" indent="-457200">
              <a:buAutoNum type="alphaUcPeriod"/>
            </a:pPr>
            <a:r>
              <a:rPr lang="en-US" dirty="0" err="1" smtClean="0"/>
              <a:t>Reticulocytes</a:t>
            </a: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Normal </a:t>
            </a:r>
            <a:r>
              <a:rPr lang="en-US" dirty="0" err="1" smtClean="0"/>
              <a:t>Myloid-erythroid</a:t>
            </a:r>
            <a:r>
              <a:rPr lang="en-US" dirty="0" smtClean="0"/>
              <a:t> ratio in bone marrow is. </a:t>
            </a:r>
          </a:p>
          <a:p>
            <a:pPr marL="457200" indent="-457200">
              <a:buAutoNum type="alphaUcPeriod"/>
            </a:pPr>
            <a:r>
              <a:rPr lang="en-US" dirty="0" smtClean="0"/>
              <a:t>1:1</a:t>
            </a:r>
          </a:p>
          <a:p>
            <a:pPr marL="457200" indent="-457200">
              <a:buAutoNum type="alphaUcPeriod"/>
            </a:pPr>
            <a:r>
              <a:rPr lang="en-US" dirty="0" smtClean="0"/>
              <a:t>1:2</a:t>
            </a:r>
          </a:p>
          <a:p>
            <a:pPr marL="457200" indent="-457200">
              <a:buAutoNum type="alphaUcPeriod"/>
            </a:pPr>
            <a:r>
              <a:rPr lang="en-US" dirty="0" smtClean="0"/>
              <a:t>3:1</a:t>
            </a:r>
          </a:p>
          <a:p>
            <a:pPr marL="457200" indent="-457200">
              <a:buAutoNum type="alphaUcPeriod"/>
            </a:pPr>
            <a:r>
              <a:rPr lang="en-US" dirty="0" smtClean="0"/>
              <a:t>3:2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The commonest site of </a:t>
            </a:r>
            <a:r>
              <a:rPr lang="en-US" dirty="0" err="1" smtClean="0"/>
              <a:t>hemopoiesis</a:t>
            </a:r>
            <a:r>
              <a:rPr lang="en-US" dirty="0" smtClean="0"/>
              <a:t> in a 3 month old fetus is</a:t>
            </a:r>
          </a:p>
          <a:p>
            <a:pPr marL="457200" indent="-457200">
              <a:buAutoNum type="alphaUcPeriod"/>
            </a:pPr>
            <a:r>
              <a:rPr lang="en-US" dirty="0" smtClean="0"/>
              <a:t>Liver</a:t>
            </a:r>
          </a:p>
          <a:p>
            <a:pPr marL="457200" indent="-457200">
              <a:buAutoNum type="alphaUcPeriod"/>
            </a:pPr>
            <a:r>
              <a:rPr lang="en-US" dirty="0" smtClean="0"/>
              <a:t>Spleen</a:t>
            </a:r>
          </a:p>
          <a:p>
            <a:pPr marL="457200" indent="-457200">
              <a:buAutoNum type="alphaUcPeriod"/>
            </a:pPr>
            <a:r>
              <a:rPr lang="en-US" dirty="0" smtClean="0"/>
              <a:t>Bone Marrow</a:t>
            </a:r>
          </a:p>
          <a:p>
            <a:pPr marL="457200" indent="-457200">
              <a:buAutoNum type="alphaUcPeriod"/>
            </a:pPr>
            <a:r>
              <a:rPr lang="en-US" dirty="0" smtClean="0"/>
              <a:t>Gut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:\erythropoesis\135942e8ddc70824516cbf72e8e07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729038"/>
            <a:ext cx="30480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Hemopoiesis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924800" cy="4683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Hemo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Referring to blood cells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Poiesis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“The development or production of”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word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Hemopoiesis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refers to the production &amp; development of all the blood cells: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Erythrocytes: </a:t>
            </a:r>
            <a:r>
              <a:rPr lang="en-US" sz="28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Erythropoiesis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Leucocytes: Leucopoiesis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Thrombocytes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Thrombopoiesis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63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33400"/>
            <a:ext cx="69342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 is the process of development, differentiation and maturation of RBCs from primitive stem cells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6425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</a:t>
            </a:r>
            <a:r>
              <a:rPr lang="en-US" sz="3200" dirty="0" err="1" smtClean="0">
                <a:solidFill>
                  <a:schemeClr val="tx1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E</a:t>
            </a:r>
            <a:r>
              <a:rPr lang="en-US" sz="3200" b="0" dirty="0" err="1" smtClean="0">
                <a:solidFill>
                  <a:schemeClr val="tx1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rythropoiesis</a:t>
            </a:r>
            <a:r>
              <a:rPr lang="en-US" sz="3200" b="0" dirty="0" smtClean="0">
                <a:solidFill>
                  <a:schemeClr val="tx1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………..</a:t>
            </a:r>
          </a:p>
        </p:txBody>
      </p:sp>
      <p:pic>
        <p:nvPicPr>
          <p:cNvPr id="7172" name="Picture 7" descr="H:\erythropoesis\CDR0000526538.jpg"/>
          <p:cNvPicPr>
            <a:picLocks noChangeAspect="1" noChangeArrowheads="1"/>
          </p:cNvPicPr>
          <p:nvPr/>
        </p:nvPicPr>
        <p:blipFill>
          <a:blip r:embed="rId2"/>
          <a:srcRect l="3125" t="2222" b="4443"/>
          <a:stretch>
            <a:fillRect/>
          </a:stretch>
        </p:blipFill>
        <p:spPr bwMode="auto">
          <a:xfrm>
            <a:off x="228600" y="14478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28600" y="4419600"/>
            <a:ext cx="15240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754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:\erythropoesis\Alexander_A._Maximow,_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114800"/>
            <a:ext cx="23622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marL="514350" indent="-514350" eaLnBrk="1" hangingPunct="1"/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Theories of </a:t>
            </a:r>
            <a:r>
              <a:rPr lang="en-US" sz="2800" dirty="0" err="1" smtClean="0">
                <a:solidFill>
                  <a:srgbClr val="C00000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erythropoiesis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……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4038600" cy="3235325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Monophyletic theory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Also known as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unitary theory.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There is a common parent cell of all formed elements of blood.</a:t>
            </a:r>
          </a:p>
          <a:p>
            <a:pPr eaLnBrk="1" hangingPunct="1">
              <a:buFontTx/>
              <a:buChar char="-"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197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149725"/>
          </a:xfrm>
        </p:spPr>
        <p:txBody>
          <a:bodyPr/>
          <a:lstStyle/>
          <a:p>
            <a:r>
              <a:rPr lang="en-US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Polyphyletic theory</a:t>
            </a:r>
          </a:p>
          <a:p>
            <a:pPr>
              <a:buFontTx/>
              <a:buChar char="-"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Also known as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trialistic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theory 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Suggests different group of stem cells gives rise to different blood cells.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762000" y="6488668"/>
            <a:ext cx="2734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      Alexander </a:t>
            </a:r>
            <a:r>
              <a:rPr lang="en-US" b="1" dirty="0">
                <a:latin typeface="Calibri" pitchFamily="34" charset="0"/>
              </a:rPr>
              <a:t>A. </a:t>
            </a:r>
            <a:r>
              <a:rPr lang="en-US" b="1" dirty="0" err="1">
                <a:latin typeface="Calibri" pitchFamily="34" charset="0"/>
              </a:rPr>
              <a:t>Maximow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8199" name="Picture 6" descr="H:\erythropoesis\Ludwig-ascho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114800"/>
            <a:ext cx="22098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5943600" y="6334780"/>
            <a:ext cx="1311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 L</a:t>
            </a:r>
            <a:r>
              <a:rPr lang="en-US" sz="2800" dirty="0" smtClean="0">
                <a:latin typeface="Calibri" pitchFamily="34" charset="0"/>
              </a:rPr>
              <a:t>. </a:t>
            </a:r>
            <a:r>
              <a:rPr lang="en-US" b="1" dirty="0" err="1">
                <a:latin typeface="Calibri" pitchFamily="34" charset="0"/>
              </a:rPr>
              <a:t>Aschoff</a:t>
            </a:r>
            <a:r>
              <a:rPr lang="en-US" sz="2800" dirty="0">
                <a:latin typeface="Calibri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45720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990000"/>
                </a:solidFill>
                <a:latin typeface="Algerian" pitchFamily="82" charset="0"/>
              </a:rPr>
              <a:t>Site of </a:t>
            </a:r>
            <a:r>
              <a:rPr lang="en-US" sz="2800" dirty="0" err="1" smtClean="0">
                <a:solidFill>
                  <a:srgbClr val="990000"/>
                </a:solidFill>
                <a:latin typeface="Algerian" pitchFamily="82" charset="0"/>
              </a:rPr>
              <a:t>Erythropoiesis</a:t>
            </a:r>
            <a:r>
              <a:rPr lang="en-US" sz="2800" dirty="0" smtClean="0">
                <a:solidFill>
                  <a:srgbClr val="990000"/>
                </a:solidFill>
                <a:latin typeface="Algerian" pitchFamily="82" charset="0"/>
              </a:rPr>
              <a:t>……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76400"/>
            <a:ext cx="8305800" cy="457200"/>
          </a:xfrm>
        </p:spPr>
        <p:txBody>
          <a:bodyPr>
            <a:normAutofit/>
          </a:bodyPr>
          <a:lstStyle/>
          <a:p>
            <a:pPr marL="344488" lvl="1" indent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1. </a:t>
            </a:r>
            <a:r>
              <a:rPr lang="en-US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Mesoblastic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stage (3</a:t>
            </a:r>
            <a:r>
              <a:rPr lang="en-US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rd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week to 3 months): Intravascular</a:t>
            </a:r>
          </a:p>
          <a:p>
            <a:pPr marL="344488" lvl="1" indent="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  <a:p>
            <a:pPr marL="344488" lvl="1" indent="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  <a:p>
            <a:pPr marL="344488" lvl="1" indent="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8196" name="Picture 5" descr="H:\erythropoesis\F1.medium.gif"/>
          <p:cNvPicPr>
            <a:picLocks noChangeAspect="1" noChangeArrowheads="1"/>
          </p:cNvPicPr>
          <p:nvPr/>
        </p:nvPicPr>
        <p:blipFill>
          <a:blip r:embed="rId2"/>
          <a:srcRect l="14981" t="35455" r="10112"/>
          <a:stretch>
            <a:fillRect/>
          </a:stretch>
        </p:blipFill>
        <p:spPr bwMode="auto">
          <a:xfrm>
            <a:off x="304800" y="3429000"/>
            <a:ext cx="2209800" cy="2705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7" name="Picture 6" descr="H:\erythropoesis\Spleen and li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429000"/>
            <a:ext cx="2514600" cy="281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8" name="Picture 7" descr="H:\erythropoesis\CDR755927-7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0" y="3429000"/>
            <a:ext cx="22860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6396335"/>
            <a:ext cx="1249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Yolk sac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645795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Liver &amp; spleen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6457890"/>
            <a:ext cx="2154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         Bone </a:t>
            </a:r>
            <a:r>
              <a:rPr lang="en-US" sz="2000" b="1" dirty="0">
                <a:latin typeface="Calibri" pitchFamily="34" charset="0"/>
              </a:rPr>
              <a:t>marrow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133600"/>
            <a:ext cx="438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4488" lvl="1" indent="0">
              <a:buClr>
                <a:schemeClr val="tx1"/>
              </a:buClr>
              <a:buNone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2. Hepatic  stage  (after 3 months) : Liver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590800"/>
            <a:ext cx="5440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4488" lvl="1">
              <a:buClr>
                <a:schemeClr val="tx1"/>
              </a:buClr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 Myeloid  stage  (3rd trimester</a:t>
            </a:r>
            <a:r>
              <a:rPr lang="en-US" b="1" dirty="0" smtClean="0"/>
              <a:t>): Bone Marrow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1066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A. During intrauterine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419600" cy="46482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 children</a:t>
            </a: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All bones with red bone marrow</a:t>
            </a: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Liver &amp; spleen</a:t>
            </a:r>
          </a:p>
          <a:p>
            <a:r>
              <a:rPr lang="en-US" sz="3200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 adults (after 20yrs)</a:t>
            </a: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Ends of long bones like femur, </a:t>
            </a:r>
            <a:r>
              <a:rPr lang="en-US" sz="19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humerus</a:t>
            </a:r>
            <a:endParaRPr lang="en-US" sz="19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Skull</a:t>
            </a:r>
          </a:p>
          <a:p>
            <a:pPr>
              <a:buFontTx/>
              <a:buChar char="-"/>
            </a:pPr>
            <a:r>
              <a:rPr lang="en-US" sz="19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Vertbrae</a:t>
            </a:r>
            <a:endParaRPr lang="en-US" sz="19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Ribs</a:t>
            </a: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Sternum</a:t>
            </a: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pelvis</a:t>
            </a:r>
          </a:p>
        </p:txBody>
      </p:sp>
      <p:pic>
        <p:nvPicPr>
          <p:cNvPr id="10243" name="Picture 4" descr="C:\Users\madhusudhan\Desktop\erythropoesis\bone_marrow132959651160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228601"/>
            <a:ext cx="2743200" cy="4114799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46482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1" dirty="0" smtClean="0"/>
              <a:t>Normally, 75% of the cells in the marrow belong to the WBC-producing myeloid series and only 25% are maturing red cells. There are over 500 times as many red cells in the circulation as there are white cells. </a:t>
            </a:r>
            <a:endParaRPr lang="en-US" sz="1400" b="1" dirty="0" smtClean="0">
              <a:ea typeface="Calibri" pitchFamily="34" charset="0"/>
              <a:cs typeface="Calibri" pitchFamily="34" charset="0"/>
            </a:endParaRP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ematopoiesis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l="3267" r="20508"/>
          <a:stretch>
            <a:fillRect/>
          </a:stretch>
        </p:blipFill>
        <p:spPr bwMode="auto">
          <a:xfrm>
            <a:off x="228600" y="100012"/>
            <a:ext cx="84582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90600" y="76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   PHSC </a:t>
            </a:r>
            <a:r>
              <a:rPr lang="en-US" sz="2400" b="1" dirty="0" err="1">
                <a:latin typeface="Times New Roman" pitchFamily="18" charset="0"/>
              </a:rPr>
              <a:t>Pluripotent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Hemopoietic</a:t>
            </a:r>
            <a:r>
              <a:rPr lang="en-US" sz="2400" b="1" dirty="0">
                <a:latin typeface="Times New Roman" pitchFamily="18" charset="0"/>
              </a:rPr>
              <a:t> stem cell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3505200" y="457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2192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BFU-E (Burst Forming Unit Erythrocyte)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3505200" y="1143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1143000" y="1524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CFU-E (Colony Forming Unit Erythrocyte)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3505200" y="1981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2362200" y="2362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PROERYTHROBLAST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3505200" y="2819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1524000" y="3200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BASOPHILIC  ERYTHROBLAST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0" name="AutoShape 11"/>
          <p:cNvSpPr>
            <a:spLocks noChangeArrowheads="1"/>
          </p:cNvSpPr>
          <p:nvPr/>
        </p:nvSpPr>
        <p:spPr bwMode="auto">
          <a:xfrm>
            <a:off x="3505200" y="3581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914400" y="396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POLYCHROMATOPHILIC  ERYTHROBLAST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2" name="AutoShape 13"/>
          <p:cNvSpPr>
            <a:spLocks noChangeArrowheads="1"/>
          </p:cNvSpPr>
          <p:nvPr/>
        </p:nvSpPr>
        <p:spPr bwMode="auto">
          <a:xfrm>
            <a:off x="3505200" y="4343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1066800" y="4724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ORTHOCHROMATIC   ERYTHROBLAST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4" name="AutoShape 15"/>
          <p:cNvSpPr>
            <a:spLocks noChangeArrowheads="1"/>
          </p:cNvSpPr>
          <p:nvPr/>
        </p:nvSpPr>
        <p:spPr bwMode="auto">
          <a:xfrm>
            <a:off x="3505200" y="5105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6"/>
          <p:cNvSpPr txBox="1">
            <a:spLocks noChangeArrowheads="1"/>
          </p:cNvSpPr>
          <p:nvPr/>
        </p:nvSpPr>
        <p:spPr bwMode="auto">
          <a:xfrm>
            <a:off x="2133600" y="5486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RETICULOCYTE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6" name="AutoShape 17"/>
          <p:cNvSpPr>
            <a:spLocks noChangeArrowheads="1"/>
          </p:cNvSpPr>
          <p:nvPr/>
        </p:nvSpPr>
        <p:spPr bwMode="auto">
          <a:xfrm>
            <a:off x="3505200" y="5867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Text Box 18"/>
          <p:cNvSpPr txBox="1">
            <a:spLocks noChangeArrowheads="1"/>
          </p:cNvSpPr>
          <p:nvPr/>
        </p:nvSpPr>
        <p:spPr bwMode="auto">
          <a:xfrm>
            <a:off x="1905000" y="6400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</a:t>
            </a:r>
            <a:r>
              <a:rPr lang="en-US" sz="2400" b="1" u="sng">
                <a:latin typeface="Times New Roman" pitchFamily="18" charset="0"/>
              </a:rPr>
              <a:t> ERYTHROCYTE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2209800" y="64008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2362200" y="632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ERYTHROCYTE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8153400" y="304800"/>
            <a:ext cx="4572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Y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T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H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311" name="Line 22"/>
          <p:cNvSpPr>
            <a:spLocks noChangeShapeType="1"/>
          </p:cNvSpPr>
          <p:nvPr/>
        </p:nvSpPr>
        <p:spPr bwMode="auto">
          <a:xfrm>
            <a:off x="7924800" y="3810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Line 23"/>
          <p:cNvSpPr>
            <a:spLocks noChangeShapeType="1"/>
          </p:cNvSpPr>
          <p:nvPr/>
        </p:nvSpPr>
        <p:spPr bwMode="auto">
          <a:xfrm flipV="1">
            <a:off x="7086600" y="6553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4"/>
          <p:cNvSpPr>
            <a:spLocks noChangeShapeType="1"/>
          </p:cNvSpPr>
          <p:nvPr/>
        </p:nvSpPr>
        <p:spPr bwMode="auto">
          <a:xfrm>
            <a:off x="7162800" y="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Line 25"/>
          <p:cNvSpPr>
            <a:spLocks noChangeShapeType="1"/>
          </p:cNvSpPr>
          <p:nvPr/>
        </p:nvSpPr>
        <p:spPr bwMode="auto">
          <a:xfrm flipH="1">
            <a:off x="3886200" y="60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Text Box 26"/>
          <p:cNvSpPr txBox="1">
            <a:spLocks noChangeArrowheads="1"/>
          </p:cNvSpPr>
          <p:nvPr/>
        </p:nvSpPr>
        <p:spPr bwMode="auto">
          <a:xfrm>
            <a:off x="4419600" y="457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GM CSF erythro</a:t>
            </a:r>
          </a:p>
        </p:txBody>
      </p:sp>
      <p:sp>
        <p:nvSpPr>
          <p:cNvPr id="12316" name="Line 27"/>
          <p:cNvSpPr>
            <a:spLocks noChangeShapeType="1"/>
          </p:cNvSpPr>
          <p:nvPr/>
        </p:nvSpPr>
        <p:spPr bwMode="auto">
          <a:xfrm>
            <a:off x="2895600" y="60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Text Box 28"/>
          <p:cNvSpPr txBox="1">
            <a:spLocks noChangeArrowheads="1"/>
          </p:cNvSpPr>
          <p:nvPr/>
        </p:nvSpPr>
        <p:spPr bwMode="auto">
          <a:xfrm>
            <a:off x="381000" y="45720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</a:t>
            </a:r>
            <a:r>
              <a:rPr lang="en-US" b="1" dirty="0" smtClean="0">
                <a:solidFill>
                  <a:srgbClr val="FF3300"/>
                </a:solidFill>
              </a:rPr>
              <a:t>IL-1,IL-6,IL-3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318" name="Text Box 29"/>
          <p:cNvSpPr txBox="1">
            <a:spLocks noChangeArrowheads="1"/>
          </p:cNvSpPr>
          <p:nvPr/>
        </p:nvSpPr>
        <p:spPr bwMode="auto">
          <a:xfrm>
            <a:off x="4495800" y="1981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GM CSF </a:t>
            </a:r>
            <a:r>
              <a:rPr lang="en-US" b="1" dirty="0" err="1">
                <a:solidFill>
                  <a:srgbClr val="FF3300"/>
                </a:solidFill>
              </a:rPr>
              <a:t>erythro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319" name="Line 30"/>
          <p:cNvSpPr>
            <a:spLocks noChangeShapeType="1"/>
          </p:cNvSpPr>
          <p:nvPr/>
        </p:nvSpPr>
        <p:spPr bwMode="auto">
          <a:xfrm flipH="1">
            <a:off x="3886200" y="220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4403725" y="1905000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06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animBg="1"/>
      <p:bldP spid="12293" grpId="0"/>
      <p:bldP spid="12294" grpId="0" animBg="1"/>
      <p:bldP spid="12295" grpId="0"/>
      <p:bldP spid="12296" grpId="0" animBg="1"/>
      <p:bldP spid="12297" grpId="0"/>
      <p:bldP spid="12298" grpId="0" animBg="1"/>
      <p:bldP spid="12299" grpId="0"/>
      <p:bldP spid="12300" grpId="0" animBg="1"/>
      <p:bldP spid="12301" grpId="0"/>
      <p:bldP spid="12302" grpId="0" animBg="1"/>
      <p:bldP spid="12303" grpId="0"/>
      <p:bldP spid="12304" grpId="0" animBg="1"/>
      <p:bldP spid="12305" grpId="0"/>
      <p:bldP spid="12306" grpId="0" animBg="1"/>
      <p:bldP spid="12307" grpId="0"/>
      <p:bldP spid="12308" grpId="0" animBg="1"/>
      <p:bldP spid="12309" grpId="0"/>
      <p:bldP spid="12310" grpId="0"/>
      <p:bldP spid="12311" grpId="0" animBg="1"/>
      <p:bldP spid="12312" grpId="0" animBg="1"/>
      <p:bldP spid="12313" grpId="0" animBg="1"/>
      <p:bldP spid="12314" grpId="0" animBg="1"/>
      <p:bldP spid="12315" grpId="0"/>
      <p:bldP spid="12316" grpId="0" animBg="1"/>
      <p:bldP spid="12317" grpId="0"/>
      <p:bldP spid="12318" grpId="0"/>
      <p:bldP spid="12319" grpId="0" animBg="1"/>
      <p:bldP spid="123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</TotalTime>
  <Words>980</Words>
  <Application>Microsoft Office PowerPoint</Application>
  <PresentationFormat>On-screen Show (4:3)</PresentationFormat>
  <Paragraphs>230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ERYTHROPOIESIS….</vt:lpstr>
      <vt:lpstr>Scheme</vt:lpstr>
      <vt:lpstr>Hemopoiesis…</vt:lpstr>
      <vt:lpstr>             Erythropoiesis………..</vt:lpstr>
      <vt:lpstr>Theories of erythropoiesis……</vt:lpstr>
      <vt:lpstr>Site of Erythropoiesis……</vt:lpstr>
      <vt:lpstr>Slide 7</vt:lpstr>
      <vt:lpstr>Slide 8</vt:lpstr>
      <vt:lpstr>Slide 9</vt:lpstr>
      <vt:lpstr>Slide 10</vt:lpstr>
      <vt:lpstr> 1. STEM CELLS</vt:lpstr>
      <vt:lpstr>Slide 12</vt:lpstr>
      <vt:lpstr>2. Progenitor cells - BFU-E &amp; CFU-E</vt:lpstr>
      <vt:lpstr>Burst forming unit BFU(E)</vt:lpstr>
      <vt:lpstr>3. Proerythroblast  </vt:lpstr>
      <vt:lpstr>4. Basophilic/ early  normoblast</vt:lpstr>
      <vt:lpstr>5. Polychromatophilic/ intermediate normoblast</vt:lpstr>
      <vt:lpstr>6. Late normoblast</vt:lpstr>
      <vt:lpstr>7. Reticulocyte </vt:lpstr>
      <vt:lpstr>8. Mature erythrocyte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ERYTHROPOIESIS..</dc:title>
  <dc:creator>geetanjali purohit</dc:creator>
  <cp:lastModifiedBy>admin1</cp:lastModifiedBy>
  <cp:revision>23</cp:revision>
  <dcterms:created xsi:type="dcterms:W3CDTF">2006-08-16T00:00:00Z</dcterms:created>
  <dcterms:modified xsi:type="dcterms:W3CDTF">2018-10-03T06:44:45Z</dcterms:modified>
</cp:coreProperties>
</file>