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sldIdLst>
    <p:sldId id="321" r:id="rId2"/>
    <p:sldId id="331" r:id="rId3"/>
    <p:sldId id="329" r:id="rId4"/>
    <p:sldId id="323" r:id="rId5"/>
    <p:sldId id="330" r:id="rId6"/>
    <p:sldId id="322" r:id="rId7"/>
    <p:sldId id="303" r:id="rId8"/>
    <p:sldId id="304" r:id="rId9"/>
    <p:sldId id="305" r:id="rId10"/>
    <p:sldId id="325" r:id="rId11"/>
    <p:sldId id="306" r:id="rId12"/>
    <p:sldId id="307" r:id="rId13"/>
    <p:sldId id="324" r:id="rId14"/>
    <p:sldId id="309" r:id="rId15"/>
    <p:sldId id="308" r:id="rId16"/>
    <p:sldId id="310" r:id="rId17"/>
    <p:sldId id="326" r:id="rId18"/>
    <p:sldId id="312" r:id="rId19"/>
    <p:sldId id="313" r:id="rId20"/>
    <p:sldId id="315" r:id="rId21"/>
    <p:sldId id="340" r:id="rId22"/>
    <p:sldId id="328" r:id="rId23"/>
    <p:sldId id="333" r:id="rId24"/>
    <p:sldId id="318" r:id="rId25"/>
    <p:sldId id="339" r:id="rId26"/>
    <p:sldId id="338" r:id="rId27"/>
    <p:sldId id="332" r:id="rId28"/>
    <p:sldId id="334" r:id="rId29"/>
    <p:sldId id="335" r:id="rId30"/>
    <p:sldId id="336" r:id="rId31"/>
    <p:sldId id="337" r:id="rId32"/>
    <p:sldId id="319"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39" autoAdjust="0"/>
    <p:restoredTop sz="94640" autoAdjust="0"/>
  </p:normalViewPr>
  <p:slideViewPr>
    <p:cSldViewPr>
      <p:cViewPr>
        <p:scale>
          <a:sx n="70" d="100"/>
          <a:sy n="70" d="100"/>
        </p:scale>
        <p:origin x="-1224" y="-186"/>
      </p:cViewPr>
      <p:guideLst>
        <p:guide orient="horz" pos="2160"/>
        <p:guide pos="2880"/>
      </p:guideLst>
    </p:cSldViewPr>
  </p:slideViewPr>
  <p:outlineViewPr>
    <p:cViewPr>
      <p:scale>
        <a:sx n="33" d="100"/>
        <a:sy n="33" d="100"/>
      </p:scale>
      <p:origin x="0" y="3174"/>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70175ED-7307-4D21-9B4D-2EDCFC2589CC}" type="datetimeFigureOut">
              <a:rPr lang="en-US" smtClean="0"/>
              <a:pPr/>
              <a:t>10/24/2018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DF835C9-AD26-46B8-BDB8-A9A893A868F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D8BD707-D9CF-40AE-B4C6-C98DA3205C09}" type="datetimeFigureOut">
              <a:rPr lang="en-US" smtClean="0"/>
              <a:pPr/>
              <a:t>10/24/2018</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D8BD707-D9CF-40AE-B4C6-C98DA3205C09}" type="datetimeFigureOut">
              <a:rPr lang="en-US" smtClean="0"/>
              <a:pPr/>
              <a:t>10/24/2018</a:t>
            </a:fld>
            <a:endParaRPr lang="en-US"/>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D8BD707-D9CF-40AE-B4C6-C98DA3205C09}" type="datetimeFigureOut">
              <a:rPr lang="en-US" smtClean="0"/>
              <a:pPr/>
              <a:t>10/24/2018</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10/24/2018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D8BD707-D9CF-40AE-B4C6-C98DA3205C09}" type="datetimeFigureOut">
              <a:rPr lang="en-US" smtClean="0"/>
              <a:pPr/>
              <a:t>10/24/2018</a:t>
            </a:fld>
            <a:endParaRPr lang="en-US"/>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D8BD707-D9CF-40AE-B4C6-C98DA3205C09}" type="datetimeFigureOut">
              <a:rPr lang="en-US" smtClean="0"/>
              <a:pPr/>
              <a:t>10/24/2018</a:t>
            </a:fld>
            <a:endParaRPr lang="en-US"/>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D8BD707-D9CF-40AE-B4C6-C98DA3205C09}" type="datetimeFigureOut">
              <a:rPr lang="en-US" smtClean="0"/>
              <a:pPr/>
              <a:t>10/24/2018</a:t>
            </a:fld>
            <a:endParaRPr lang="en-US"/>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8BD707-D9CF-40AE-B4C6-C98DA3205C09}" type="datetimeFigureOut">
              <a:rPr lang="en-US" smtClean="0"/>
              <a:pPr/>
              <a:t>10/24/2018</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en.wikipedia.org/wiki/Czechs" TargetMode="External"/><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hyperlink" Target="https://en.wikipedia.org/wiki/Jan_Jansk%C3%BD"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8.gi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2590800"/>
            <a:ext cx="6324600" cy="1371600"/>
          </a:xfrm>
        </p:spPr>
        <p:txBody>
          <a:bodyPr>
            <a:normAutofit/>
          </a:bodyPr>
          <a:lstStyle/>
          <a:p>
            <a:r>
              <a:rPr lang="en-US" sz="3600" dirty="0" smtClean="0"/>
              <a:t>Blood group….</a:t>
            </a:r>
            <a:endParaRPr lang="en-US" sz="3600" b="0" dirty="0">
              <a:solidFill>
                <a:srgbClr val="FF0000"/>
              </a:solidFill>
              <a:latin typeface="+mn-lt"/>
            </a:endParaRPr>
          </a:p>
        </p:txBody>
      </p:sp>
      <p:sp>
        <p:nvSpPr>
          <p:cNvPr id="3" name="Subtitle 2"/>
          <p:cNvSpPr>
            <a:spLocks noGrp="1"/>
          </p:cNvSpPr>
          <p:nvPr>
            <p:ph type="subTitle" idx="1"/>
          </p:nvPr>
        </p:nvSpPr>
        <p:spPr>
          <a:xfrm>
            <a:off x="5715000" y="5257800"/>
            <a:ext cx="3124200" cy="1371600"/>
          </a:xfrm>
        </p:spPr>
        <p:txBody>
          <a:bodyPr>
            <a:normAutofit/>
          </a:bodyPr>
          <a:lstStyle/>
          <a:p>
            <a:pPr algn="r"/>
            <a:r>
              <a:rPr lang="en-US" sz="1900" dirty="0" smtClean="0">
                <a:solidFill>
                  <a:srgbClr val="FF0000"/>
                </a:solidFill>
              </a:rPr>
              <a:t>Dr. </a:t>
            </a:r>
            <a:r>
              <a:rPr lang="en-US" sz="1900" dirty="0" err="1" smtClean="0">
                <a:solidFill>
                  <a:srgbClr val="FF0000"/>
                </a:solidFill>
              </a:rPr>
              <a:t>Geetanjali</a:t>
            </a:r>
            <a:r>
              <a:rPr lang="en-US" sz="1900" dirty="0" smtClean="0">
                <a:solidFill>
                  <a:srgbClr val="FF0000"/>
                </a:solidFill>
              </a:rPr>
              <a:t> </a:t>
            </a:r>
            <a:r>
              <a:rPr lang="en-US" sz="1900" dirty="0" err="1" smtClean="0">
                <a:solidFill>
                  <a:srgbClr val="FF0000"/>
                </a:solidFill>
              </a:rPr>
              <a:t>Purohit</a:t>
            </a:r>
            <a:endParaRPr lang="en-US" sz="1900" dirty="0" smtClean="0">
              <a:solidFill>
                <a:srgbClr val="FF0000"/>
              </a:solidFill>
            </a:endParaRPr>
          </a:p>
          <a:p>
            <a:pPr algn="r"/>
            <a:r>
              <a:rPr lang="en-US" sz="1900" dirty="0" smtClean="0">
                <a:solidFill>
                  <a:srgbClr val="FF0000"/>
                </a:solidFill>
              </a:rPr>
              <a:t>Asst Professor</a:t>
            </a:r>
          </a:p>
          <a:p>
            <a:pPr algn="r"/>
            <a:r>
              <a:rPr lang="en-US" sz="1900" dirty="0" smtClean="0">
                <a:solidFill>
                  <a:srgbClr val="FF0000"/>
                </a:solidFill>
              </a:rPr>
              <a:t>Physiology</a:t>
            </a:r>
          </a:p>
          <a:p>
            <a:pPr algn="ctr"/>
            <a:endParaRPr lang="en-US" sz="2600" dirty="0">
              <a:solidFill>
                <a:schemeClr val="accent1">
                  <a:lumMod val="75000"/>
                </a:schemeClr>
              </a:solidFill>
            </a:endParaRPr>
          </a:p>
        </p:txBody>
      </p:sp>
      <p:pic>
        <p:nvPicPr>
          <p:cNvPr id="6" name="Picture 5" descr="C:\Users\user\Pictures\blood gr.jpg"/>
          <p:cNvPicPr>
            <a:picLocks noChangeAspect="1" noChangeArrowheads="1"/>
          </p:cNvPicPr>
          <p:nvPr/>
        </p:nvPicPr>
        <p:blipFill>
          <a:blip r:embed="rId2"/>
          <a:srcRect/>
          <a:stretch>
            <a:fillRect/>
          </a:stretch>
        </p:blipFill>
        <p:spPr bwMode="auto">
          <a:xfrm>
            <a:off x="4495800" y="304800"/>
            <a:ext cx="4419600" cy="2971800"/>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b="1" dirty="0" smtClean="0"/>
              <a:t> </a:t>
            </a:r>
            <a:r>
              <a:rPr lang="en-US" b="1" u="sng" dirty="0" smtClean="0"/>
              <a:t>ABO blood group system</a:t>
            </a:r>
            <a:endParaRPr lang="en-US" u="sng" dirty="0"/>
          </a:p>
        </p:txBody>
      </p:sp>
      <p:pic>
        <p:nvPicPr>
          <p:cNvPr id="8" name="Content Placeholder 3" descr="Picture5.jpg"/>
          <p:cNvPicPr>
            <a:picLocks noGrp="1" noChangeAspect="1"/>
          </p:cNvPicPr>
          <p:nvPr>
            <p:ph sz="quarter" idx="1"/>
          </p:nvPr>
        </p:nvPicPr>
        <p:blipFill>
          <a:blip r:embed="rId2" cstate="print"/>
          <a:stretch>
            <a:fillRect/>
          </a:stretch>
        </p:blipFill>
        <p:spPr>
          <a:xfrm>
            <a:off x="457200" y="2178125"/>
            <a:ext cx="7467600" cy="3717775"/>
          </a:xfrm>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762000" y="1600200"/>
            <a:ext cx="8001000" cy="3352800"/>
            <a:chOff x="0" y="0"/>
            <a:chExt cx="4321" cy="2475"/>
          </a:xfrm>
        </p:grpSpPr>
        <p:sp>
          <p:nvSpPr>
            <p:cNvPr id="13315" name="Rectangle 2"/>
            <p:cNvSpPr>
              <a:spLocks noChangeArrowheads="1"/>
            </p:cNvSpPr>
            <p:nvPr/>
          </p:nvSpPr>
          <p:spPr bwMode="auto">
            <a:xfrm>
              <a:off x="0" y="0"/>
              <a:ext cx="4320" cy="1"/>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grpSp>
          <p:nvGrpSpPr>
            <p:cNvPr id="3" name="Group 4"/>
            <p:cNvGrpSpPr>
              <a:grpSpLocks/>
            </p:cNvGrpSpPr>
            <p:nvPr/>
          </p:nvGrpSpPr>
          <p:grpSpPr bwMode="auto">
            <a:xfrm>
              <a:off x="0" y="0"/>
              <a:ext cx="4321" cy="2475"/>
              <a:chOff x="0" y="0"/>
              <a:chExt cx="4321" cy="2475"/>
            </a:xfrm>
          </p:grpSpPr>
          <p:sp>
            <p:nvSpPr>
              <p:cNvPr id="13317" name="Rectangle 3"/>
              <p:cNvSpPr>
                <a:spLocks noChangeArrowheads="1"/>
              </p:cNvSpPr>
              <p:nvPr/>
            </p:nvSpPr>
            <p:spPr bwMode="auto">
              <a:xfrm>
                <a:off x="0" y="0"/>
                <a:ext cx="2085" cy="456"/>
              </a:xfrm>
              <a:prstGeom prst="rect">
                <a:avLst/>
              </a:prstGeom>
              <a:noFill/>
              <a:ln w="9525">
                <a:noFill/>
                <a:miter lim="800000"/>
                <a:headEnd/>
                <a:tailEnd/>
              </a:ln>
            </p:spPr>
            <p:txBody>
              <a:bodyPr tIns="68241" bIns="46023" anchor="ctr"/>
              <a:lstStyle/>
              <a:p>
                <a:endParaRPr lang="en-US" altLang="zh-CN" b="1">
                  <a:solidFill>
                    <a:srgbClr val="003366"/>
                  </a:solidFill>
                  <a:latin typeface="Arial" pitchFamily="34" charset="0"/>
                  <a:sym typeface="Arial" pitchFamily="34" charset="0"/>
                </a:endParaRPr>
              </a:p>
              <a:p>
                <a:endParaRPr lang="en-US" altLang="zh-CN">
                  <a:solidFill>
                    <a:srgbClr val="000000"/>
                  </a:solidFill>
                  <a:ea typeface="HGP明朝E" charset="0"/>
                  <a:cs typeface="HGP明朝E" charset="0"/>
                  <a:sym typeface="HGP明朝E" charset="0"/>
                </a:endParaRPr>
              </a:p>
            </p:txBody>
          </p:sp>
          <p:sp>
            <p:nvSpPr>
              <p:cNvPr id="13318" name="Rectangle 4"/>
              <p:cNvSpPr>
                <a:spLocks noChangeArrowheads="1" noTextEdit="1"/>
              </p:cNvSpPr>
              <p:nvPr/>
            </p:nvSpPr>
            <p:spPr bwMode="auto">
              <a:xfrm>
                <a:off x="2085" y="0"/>
                <a:ext cx="150" cy="456"/>
              </a:xfrm>
              <a:prstGeom prst="rect">
                <a:avLst/>
              </a:prstGeom>
              <a:noFill/>
              <a:ln w="9525">
                <a:noFill/>
                <a:miter lim="800000"/>
                <a:headEnd/>
                <a:tailEnd/>
              </a:ln>
            </p:spPr>
            <p:txBody>
              <a:bodyPr anchor="ct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3319" name="Rectangle 5"/>
              <p:cNvSpPr>
                <a:spLocks noChangeArrowheads="1" noTextEdit="1"/>
              </p:cNvSpPr>
              <p:nvPr/>
            </p:nvSpPr>
            <p:spPr bwMode="auto">
              <a:xfrm>
                <a:off x="0" y="456"/>
                <a:ext cx="2085" cy="519"/>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3320" name="Rectangle 6"/>
              <p:cNvSpPr>
                <a:spLocks noChangeArrowheads="1" noTextEdit="1"/>
              </p:cNvSpPr>
              <p:nvPr/>
            </p:nvSpPr>
            <p:spPr bwMode="auto">
              <a:xfrm>
                <a:off x="2085" y="456"/>
                <a:ext cx="150" cy="519"/>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3321" name="Rectangle 7"/>
              <p:cNvSpPr>
                <a:spLocks noChangeArrowheads="1"/>
              </p:cNvSpPr>
              <p:nvPr/>
            </p:nvSpPr>
            <p:spPr bwMode="auto">
              <a:xfrm>
                <a:off x="2235" y="456"/>
                <a:ext cx="2085" cy="519"/>
              </a:xfrm>
              <a:prstGeom prst="rect">
                <a:avLst/>
              </a:prstGeom>
              <a:noFill/>
              <a:ln w="9525">
                <a:noFill/>
                <a:miter lim="800000"/>
                <a:headEnd/>
                <a:tailEnd/>
              </a:ln>
            </p:spPr>
            <p:txBody>
              <a:bodyPr anchor="ctr"/>
              <a:lstStyle/>
              <a:p>
                <a:endParaRPr lang="en-US">
                  <a:solidFill>
                    <a:srgbClr val="000000"/>
                  </a:solidFill>
                  <a:ea typeface="Constantia" pitchFamily="18" charset="0"/>
                  <a:cs typeface="Constantia" pitchFamily="18" charset="0"/>
                  <a:sym typeface="Constantia" pitchFamily="18" charset="0"/>
                </a:endParaRPr>
              </a:p>
            </p:txBody>
          </p:sp>
          <p:sp>
            <p:nvSpPr>
              <p:cNvPr id="13322" name="Rectangle 8"/>
              <p:cNvSpPr>
                <a:spLocks noChangeArrowheads="1" noTextEdit="1"/>
              </p:cNvSpPr>
              <p:nvPr/>
            </p:nvSpPr>
            <p:spPr bwMode="auto">
              <a:xfrm>
                <a:off x="4320" y="456"/>
                <a:ext cx="1" cy="519"/>
              </a:xfrm>
              <a:prstGeom prst="rect">
                <a:avLst/>
              </a:prstGeom>
              <a:noFill/>
              <a:ln w="9525">
                <a:noFill/>
                <a:miter lim="800000"/>
                <a:headEnd/>
                <a:tailEnd/>
              </a:ln>
            </p:spPr>
            <p:txBody>
              <a:bodyPr anchor="ct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3323" name="Rectangle 9"/>
              <p:cNvSpPr>
                <a:spLocks noChangeArrowheads="1"/>
              </p:cNvSpPr>
              <p:nvPr/>
            </p:nvSpPr>
            <p:spPr bwMode="auto">
              <a:xfrm>
                <a:off x="0" y="975"/>
                <a:ext cx="2085" cy="827"/>
              </a:xfrm>
              <a:prstGeom prst="rect">
                <a:avLst/>
              </a:prstGeom>
              <a:noFill/>
              <a:ln w="9525">
                <a:noFill/>
                <a:miter lim="800000"/>
                <a:headEnd/>
                <a:tailEnd/>
              </a:ln>
            </p:spPr>
            <p:txBody>
              <a:bodyPr/>
              <a:lstStyle/>
              <a:p>
                <a:r>
                  <a:rPr lang="en-US" altLang="zh-CN">
                    <a:solidFill>
                      <a:srgbClr val="000000"/>
                    </a:solidFill>
                    <a:ea typeface="HGP明朝E" charset="0"/>
                    <a:cs typeface="HGP明朝E" charset="0"/>
                    <a:sym typeface="HGP明朝E" charset="0"/>
                  </a:rPr>
                  <a:t>                </a:t>
                </a:r>
                <a:endParaRPr lang="en-US" altLang="zh-CN" sz="2000"/>
              </a:p>
            </p:txBody>
          </p:sp>
          <p:sp>
            <p:nvSpPr>
              <p:cNvPr id="13324" name="Rectangle 11"/>
              <p:cNvSpPr>
                <a:spLocks noChangeArrowheads="1" noTextEdit="1"/>
              </p:cNvSpPr>
              <p:nvPr/>
            </p:nvSpPr>
            <p:spPr bwMode="auto">
              <a:xfrm>
                <a:off x="2085" y="975"/>
                <a:ext cx="150" cy="827"/>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3325" name="Rectangle 12"/>
              <p:cNvSpPr>
                <a:spLocks noChangeArrowheads="1"/>
              </p:cNvSpPr>
              <p:nvPr/>
            </p:nvSpPr>
            <p:spPr bwMode="auto">
              <a:xfrm>
                <a:off x="2058" y="975"/>
                <a:ext cx="2042" cy="827"/>
              </a:xfrm>
              <a:prstGeom prst="rect">
                <a:avLst/>
              </a:prstGeom>
              <a:noFill/>
              <a:ln w="9525">
                <a:noFill/>
                <a:miter lim="800000"/>
                <a:headEnd/>
                <a:tailEnd/>
              </a:ln>
            </p:spPr>
            <p:txBody>
              <a:bodyPr anchor="ctr"/>
              <a:lstStyle/>
              <a:p>
                <a:endParaRPr lang="en-US" altLang="zh-CN" b="1" dirty="0">
                  <a:solidFill>
                    <a:srgbClr val="003366"/>
                  </a:solidFill>
                  <a:latin typeface="Verdana" pitchFamily="34" charset="0"/>
                  <a:sym typeface="Verdana" pitchFamily="34" charset="0"/>
                </a:endParaRPr>
              </a:p>
              <a:p>
                <a:endParaRPr lang="en-US" altLang="zh-CN" b="1" dirty="0">
                  <a:solidFill>
                    <a:srgbClr val="003366"/>
                  </a:solidFill>
                  <a:latin typeface="Verdana" pitchFamily="34" charset="0"/>
                  <a:sym typeface="Verdana" pitchFamily="34" charset="0"/>
                </a:endParaRPr>
              </a:p>
              <a:p>
                <a:endParaRPr lang="en-US" altLang="zh-CN" b="1" dirty="0">
                  <a:solidFill>
                    <a:srgbClr val="003366"/>
                  </a:solidFill>
                  <a:latin typeface="Verdana" pitchFamily="34" charset="0"/>
                  <a:sym typeface="Verdana" pitchFamily="34" charset="0"/>
                </a:endParaRPr>
              </a:p>
              <a:p>
                <a:endParaRPr lang="en-US" altLang="zh-CN" b="1" dirty="0">
                  <a:solidFill>
                    <a:srgbClr val="003366"/>
                  </a:solidFill>
                  <a:latin typeface="Verdana" pitchFamily="34" charset="0"/>
                  <a:sym typeface="Verdana" pitchFamily="34" charset="0"/>
                </a:endParaRPr>
              </a:p>
              <a:p>
                <a:r>
                  <a:rPr lang="en-US" altLang="zh-CN" sz="2400" b="1" dirty="0" smtClean="0">
                    <a:solidFill>
                      <a:srgbClr val="FF0000"/>
                    </a:solidFill>
                    <a:sym typeface="Verdana" pitchFamily="34" charset="0"/>
                  </a:rPr>
                  <a:t>Blood group A: </a:t>
                </a:r>
              </a:p>
              <a:p>
                <a:pPr algn="just"/>
                <a:r>
                  <a:rPr lang="en-US" altLang="zh-CN" sz="2400" dirty="0">
                    <a:solidFill>
                      <a:srgbClr val="FF0000"/>
                    </a:solidFill>
                    <a:sym typeface="Verdana" pitchFamily="34" charset="0"/>
                  </a:rPr>
                  <a:t/>
                </a:r>
                <a:br>
                  <a:rPr lang="en-US" altLang="zh-CN" sz="2400" dirty="0">
                    <a:solidFill>
                      <a:srgbClr val="FF0000"/>
                    </a:solidFill>
                    <a:sym typeface="Verdana" pitchFamily="34" charset="0"/>
                  </a:rPr>
                </a:br>
                <a:r>
                  <a:rPr lang="en-US" altLang="zh-CN" sz="2000" dirty="0">
                    <a:solidFill>
                      <a:srgbClr val="000000"/>
                    </a:solidFill>
                    <a:sym typeface="Verdana" pitchFamily="34" charset="0"/>
                  </a:rPr>
                  <a:t>If you belong to the blood group A, you have A antigens on the surface of your RBCs and B antibodies in your blood plasma</a:t>
                </a:r>
                <a:r>
                  <a:rPr lang="en-US" altLang="zh-CN" sz="2000" dirty="0" smtClean="0">
                    <a:solidFill>
                      <a:srgbClr val="000000"/>
                    </a:solidFill>
                    <a:sym typeface="Verdana" pitchFamily="34" charset="0"/>
                  </a:rPr>
                  <a:t>.</a:t>
                </a:r>
              </a:p>
              <a:p>
                <a:pPr algn="just"/>
                <a:endParaRPr lang="en-US" altLang="zh-CN" sz="2000" dirty="0" smtClean="0">
                  <a:solidFill>
                    <a:srgbClr val="000000"/>
                  </a:solidFill>
                  <a:sym typeface="Verdana" pitchFamily="34" charset="0"/>
                </a:endParaRPr>
              </a:p>
              <a:p>
                <a:pPr algn="just"/>
                <a:endParaRPr lang="en-US" altLang="zh-CN" sz="2000" dirty="0" smtClean="0">
                  <a:solidFill>
                    <a:srgbClr val="000000"/>
                  </a:solidFill>
                  <a:sym typeface="Verdana" pitchFamily="34" charset="0"/>
                </a:endParaRPr>
              </a:p>
              <a:p>
                <a:pPr algn="just"/>
                <a:endParaRPr lang="en-US" altLang="zh-CN" sz="2000" dirty="0" smtClean="0">
                  <a:solidFill>
                    <a:srgbClr val="000000"/>
                  </a:solidFill>
                  <a:sym typeface="Verdana" pitchFamily="34" charset="0"/>
                </a:endParaRPr>
              </a:p>
              <a:p>
                <a:pPr algn="just"/>
                <a:endParaRPr lang="en-US" altLang="zh-CN" sz="2000" dirty="0">
                  <a:solidFill>
                    <a:srgbClr val="000000"/>
                  </a:solidFill>
                  <a:sym typeface="Verdana" pitchFamily="34" charset="0"/>
                </a:endParaRPr>
              </a:p>
              <a:p>
                <a:endParaRPr lang="en-US" altLang="zh-CN" sz="2000" dirty="0">
                  <a:solidFill>
                    <a:srgbClr val="000000"/>
                  </a:solidFill>
                  <a:latin typeface="Verdana" pitchFamily="34" charset="0"/>
                  <a:sym typeface="Verdana" pitchFamily="34" charset="0"/>
                </a:endParaRPr>
              </a:p>
              <a:p>
                <a:endParaRPr lang="en-US" altLang="zh-CN" sz="2000" dirty="0">
                  <a:solidFill>
                    <a:srgbClr val="000000"/>
                  </a:solidFill>
                  <a:latin typeface="Verdana" pitchFamily="34" charset="0"/>
                  <a:sym typeface="Verdana" pitchFamily="34" charset="0"/>
                </a:endParaRPr>
              </a:p>
              <a:p>
                <a:endParaRPr lang="en-US" altLang="zh-CN" sz="2000" dirty="0">
                  <a:solidFill>
                    <a:srgbClr val="000000"/>
                  </a:solidFill>
                  <a:latin typeface="Verdana" pitchFamily="34" charset="0"/>
                  <a:sym typeface="Verdana" pitchFamily="34" charset="0"/>
                </a:endParaRPr>
              </a:p>
              <a:p>
                <a:endParaRPr lang="en-US" altLang="zh-CN" sz="2000" dirty="0">
                  <a:solidFill>
                    <a:srgbClr val="000000"/>
                  </a:solidFill>
                  <a:latin typeface="Verdana" pitchFamily="34" charset="0"/>
                  <a:sym typeface="Verdana" pitchFamily="34" charset="0"/>
                </a:endParaRPr>
              </a:p>
              <a:p>
                <a:r>
                  <a:rPr lang="en-US" altLang="zh-CN" sz="2000" dirty="0">
                    <a:solidFill>
                      <a:srgbClr val="000000"/>
                    </a:solidFill>
                    <a:latin typeface="Verdana" pitchFamily="34" charset="0"/>
                    <a:sym typeface="Verdana" pitchFamily="34" charset="0"/>
                  </a:rPr>
                  <a:t/>
                </a:r>
                <a:br>
                  <a:rPr lang="en-US" altLang="zh-CN" sz="2000" dirty="0">
                    <a:solidFill>
                      <a:srgbClr val="000000"/>
                    </a:solidFill>
                    <a:latin typeface="Verdana" pitchFamily="34" charset="0"/>
                    <a:sym typeface="Verdana" pitchFamily="34" charset="0"/>
                  </a:rPr>
                </a:br>
                <a:endParaRPr lang="en-US" altLang="zh-CN" sz="2000" dirty="0">
                  <a:solidFill>
                    <a:srgbClr val="000000"/>
                  </a:solidFill>
                  <a:latin typeface="Verdana" pitchFamily="34" charset="0"/>
                  <a:sym typeface="Verdana" pitchFamily="34" charset="0"/>
                </a:endParaRPr>
              </a:p>
              <a:p>
                <a:r>
                  <a:rPr lang="en-US" altLang="zh-CN" dirty="0">
                    <a:solidFill>
                      <a:srgbClr val="000000"/>
                    </a:solidFill>
                    <a:latin typeface="Verdana" pitchFamily="34" charset="0"/>
                    <a:sym typeface="Verdana" pitchFamily="34" charset="0"/>
                  </a:rPr>
                  <a:t> </a:t>
                </a:r>
              </a:p>
              <a:p>
                <a:endParaRPr lang="en-US" altLang="zh-CN" dirty="0">
                  <a:solidFill>
                    <a:srgbClr val="000000"/>
                  </a:solidFill>
                  <a:ea typeface="HGP明朝E" charset="0"/>
                  <a:cs typeface="HGP明朝E" charset="0"/>
                  <a:sym typeface="HGP明朝E" charset="0"/>
                </a:endParaRPr>
              </a:p>
            </p:txBody>
          </p:sp>
          <p:sp>
            <p:nvSpPr>
              <p:cNvPr id="13326" name="Rectangle 13"/>
              <p:cNvSpPr>
                <a:spLocks noChangeArrowheads="1" noTextEdit="1"/>
              </p:cNvSpPr>
              <p:nvPr/>
            </p:nvSpPr>
            <p:spPr bwMode="auto">
              <a:xfrm>
                <a:off x="4320" y="975"/>
                <a:ext cx="1" cy="827"/>
              </a:xfrm>
              <a:prstGeom prst="rect">
                <a:avLst/>
              </a:prstGeom>
              <a:noFill/>
              <a:ln w="9525">
                <a:noFill/>
                <a:miter lim="800000"/>
                <a:headEnd/>
                <a:tailEnd/>
              </a:ln>
            </p:spPr>
            <p:txBody>
              <a:bodyPr anchor="ct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3327" name="Rectangle 14"/>
              <p:cNvSpPr>
                <a:spLocks noChangeArrowheads="1"/>
              </p:cNvSpPr>
              <p:nvPr/>
            </p:nvSpPr>
            <p:spPr bwMode="auto">
              <a:xfrm>
                <a:off x="0" y="1802"/>
                <a:ext cx="2085" cy="673"/>
              </a:xfrm>
              <a:prstGeom prst="rect">
                <a:avLst/>
              </a:prstGeom>
              <a:noFill/>
              <a:ln w="9525">
                <a:noFill/>
                <a:miter lim="800000"/>
                <a:headEnd/>
                <a:tailEnd/>
              </a:ln>
            </p:spPr>
            <p:txBody>
              <a:bodyPr/>
              <a:lstStyle/>
              <a:p>
                <a:r>
                  <a:rPr lang="en-US" altLang="zh-CN">
                    <a:solidFill>
                      <a:srgbClr val="000000"/>
                    </a:solidFill>
                    <a:ea typeface="HGP明朝E" charset="0"/>
                    <a:cs typeface="HGP明朝E" charset="0"/>
                    <a:sym typeface="HGP明朝E" charset="0"/>
                  </a:rPr>
                  <a:t>                </a:t>
                </a:r>
                <a:endParaRPr lang="en-US" altLang="zh-CN" sz="2000"/>
              </a:p>
            </p:txBody>
          </p:sp>
          <p:sp>
            <p:nvSpPr>
              <p:cNvPr id="13328" name="Rectangle 16"/>
              <p:cNvSpPr>
                <a:spLocks noChangeArrowheads="1" noTextEdit="1"/>
              </p:cNvSpPr>
              <p:nvPr/>
            </p:nvSpPr>
            <p:spPr bwMode="auto">
              <a:xfrm>
                <a:off x="2085" y="1802"/>
                <a:ext cx="150" cy="673"/>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3329" name="Rectangle 17"/>
              <p:cNvSpPr>
                <a:spLocks noChangeArrowheads="1"/>
              </p:cNvSpPr>
              <p:nvPr/>
            </p:nvSpPr>
            <p:spPr bwMode="auto">
              <a:xfrm>
                <a:off x="2099" y="1802"/>
                <a:ext cx="2222" cy="673"/>
              </a:xfrm>
              <a:prstGeom prst="rect">
                <a:avLst/>
              </a:prstGeom>
              <a:noFill/>
              <a:ln w="9525">
                <a:noFill/>
                <a:miter lim="800000"/>
                <a:headEnd/>
                <a:tailEnd/>
              </a:ln>
            </p:spPr>
            <p:txBody>
              <a:bodyPr anchor="ctr"/>
              <a:lstStyle/>
              <a:p>
                <a:endParaRPr lang="en-US" altLang="zh-CN" b="1" dirty="0">
                  <a:solidFill>
                    <a:srgbClr val="003366"/>
                  </a:solidFill>
                  <a:latin typeface="Verdana" pitchFamily="34" charset="0"/>
                  <a:sym typeface="Verdana" pitchFamily="34" charset="0"/>
                </a:endParaRPr>
              </a:p>
              <a:p>
                <a:endParaRPr lang="en-US" altLang="zh-CN" b="1" dirty="0">
                  <a:solidFill>
                    <a:srgbClr val="003366"/>
                  </a:solidFill>
                  <a:latin typeface="Verdana" pitchFamily="34" charset="0"/>
                  <a:sym typeface="Verdana" pitchFamily="34" charset="0"/>
                </a:endParaRPr>
              </a:p>
              <a:p>
                <a:endParaRPr lang="en-US" altLang="zh-CN" b="1" dirty="0">
                  <a:solidFill>
                    <a:srgbClr val="003366"/>
                  </a:solidFill>
                  <a:latin typeface="Verdana" pitchFamily="34" charset="0"/>
                  <a:sym typeface="Verdana" pitchFamily="34" charset="0"/>
                </a:endParaRPr>
              </a:p>
              <a:p>
                <a:pPr algn="just"/>
                <a:endParaRPr lang="en-US" altLang="zh-CN" sz="2400" b="1" dirty="0" smtClean="0">
                  <a:solidFill>
                    <a:srgbClr val="FF0000"/>
                  </a:solidFill>
                  <a:sym typeface="Verdana" pitchFamily="34" charset="0"/>
                </a:endParaRPr>
              </a:p>
              <a:p>
                <a:pPr algn="just"/>
                <a:r>
                  <a:rPr lang="en-US" altLang="zh-CN" sz="2400" b="1" dirty="0" smtClean="0">
                    <a:solidFill>
                      <a:srgbClr val="FF0000"/>
                    </a:solidFill>
                    <a:sym typeface="Verdana" pitchFamily="34" charset="0"/>
                  </a:rPr>
                  <a:t>Blood group B</a:t>
                </a:r>
              </a:p>
              <a:p>
                <a:pPr algn="just"/>
                <a:r>
                  <a:rPr lang="en-US" altLang="zh-CN" sz="2400" dirty="0">
                    <a:solidFill>
                      <a:srgbClr val="FF0000"/>
                    </a:solidFill>
                    <a:sym typeface="Verdana" pitchFamily="34" charset="0"/>
                  </a:rPr>
                  <a:t/>
                </a:r>
                <a:br>
                  <a:rPr lang="en-US" altLang="zh-CN" sz="2400" dirty="0">
                    <a:solidFill>
                      <a:srgbClr val="FF0000"/>
                    </a:solidFill>
                    <a:sym typeface="Verdana" pitchFamily="34" charset="0"/>
                  </a:rPr>
                </a:br>
                <a:r>
                  <a:rPr lang="en-US" altLang="zh-CN" sz="2000" dirty="0">
                    <a:solidFill>
                      <a:srgbClr val="000000"/>
                    </a:solidFill>
                    <a:sym typeface="Verdana" pitchFamily="34" charset="0"/>
                  </a:rPr>
                  <a:t>If you belong to the blood group B, you have B antigens on the surface of your RBCs and A antibodies in your blood plasma.</a:t>
                </a:r>
              </a:p>
              <a:p>
                <a:r>
                  <a:rPr lang="en-US" altLang="zh-CN" dirty="0">
                    <a:solidFill>
                      <a:srgbClr val="000000"/>
                    </a:solidFill>
                    <a:latin typeface="Verdana" pitchFamily="34" charset="0"/>
                    <a:sym typeface="Verdana" pitchFamily="34" charset="0"/>
                  </a:rPr>
                  <a:t/>
                </a:r>
                <a:br>
                  <a:rPr lang="en-US" altLang="zh-CN" dirty="0">
                    <a:solidFill>
                      <a:srgbClr val="000000"/>
                    </a:solidFill>
                    <a:latin typeface="Verdana" pitchFamily="34" charset="0"/>
                    <a:sym typeface="Verdana" pitchFamily="34" charset="0"/>
                  </a:rPr>
                </a:br>
                <a:endParaRPr lang="en-US" altLang="zh-CN" dirty="0">
                  <a:solidFill>
                    <a:srgbClr val="000000"/>
                  </a:solidFill>
                  <a:ea typeface="HGP明朝E" charset="0"/>
                  <a:cs typeface="HGP明朝E" charset="0"/>
                  <a:sym typeface="HGP明朝E" charset="0"/>
                </a:endParaRPr>
              </a:p>
            </p:txBody>
          </p:sp>
        </p:grpSp>
      </p:grpSp>
      <p:pic>
        <p:nvPicPr>
          <p:cNvPr id="13330" name="Picture 10" descr=" "/>
          <p:cNvPicPr>
            <a:picLocks noChangeAspect="1" noChangeArrowheads="1"/>
          </p:cNvPicPr>
          <p:nvPr/>
        </p:nvPicPr>
        <p:blipFill>
          <a:blip r:embed="rId2"/>
          <a:srcRect/>
          <a:stretch>
            <a:fillRect/>
          </a:stretch>
        </p:blipFill>
        <p:spPr bwMode="auto">
          <a:xfrm>
            <a:off x="533400" y="1143000"/>
            <a:ext cx="3352800" cy="2286000"/>
          </a:xfrm>
          <a:prstGeom prst="rect">
            <a:avLst/>
          </a:prstGeom>
          <a:noFill/>
          <a:ln w="9525">
            <a:noFill/>
            <a:miter lim="800000"/>
            <a:headEnd/>
            <a:tailEnd/>
          </a:ln>
        </p:spPr>
      </p:pic>
      <p:pic>
        <p:nvPicPr>
          <p:cNvPr id="13331" name="Picture 15" descr=" "/>
          <p:cNvPicPr>
            <a:picLocks noChangeAspect="1" noChangeArrowheads="1"/>
          </p:cNvPicPr>
          <p:nvPr/>
        </p:nvPicPr>
        <p:blipFill>
          <a:blip r:embed="rId3"/>
          <a:srcRect/>
          <a:stretch>
            <a:fillRect/>
          </a:stretch>
        </p:blipFill>
        <p:spPr bwMode="auto">
          <a:xfrm>
            <a:off x="457200" y="4038600"/>
            <a:ext cx="3429000" cy="23622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330"/>
                                        </p:tgtEl>
                                        <p:attrNameLst>
                                          <p:attrName>style.visibility</p:attrName>
                                        </p:attrNameLst>
                                      </p:cBhvr>
                                      <p:to>
                                        <p:strVal val="visible"/>
                                      </p:to>
                                    </p:set>
                                    <p:animEffect transition="in" filter="fade">
                                      <p:cBhvr>
                                        <p:cTn id="12" dur="1000"/>
                                        <p:tgtEl>
                                          <p:spTgt spid="1333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3331"/>
                                        </p:tgtEl>
                                        <p:attrNameLst>
                                          <p:attrName>style.visibility</p:attrName>
                                        </p:attrNameLst>
                                      </p:cBhvr>
                                      <p:to>
                                        <p:strVal val="visible"/>
                                      </p:to>
                                    </p:set>
                                    <p:animEffect transition="in" filter="fade">
                                      <p:cBhvr>
                                        <p:cTn id="17" dur="1000"/>
                                        <p:tgtEl>
                                          <p:spTgt spid="133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1066800" y="-14701838"/>
            <a:ext cx="7094538" cy="18362613"/>
            <a:chOff x="0" y="0"/>
            <a:chExt cx="4469" cy="11569"/>
          </a:xfrm>
        </p:grpSpPr>
        <p:sp>
          <p:nvSpPr>
            <p:cNvPr id="14339" name="Rectangle 2"/>
            <p:cNvSpPr>
              <a:spLocks noChangeArrowheads="1"/>
            </p:cNvSpPr>
            <p:nvPr/>
          </p:nvSpPr>
          <p:spPr bwMode="auto">
            <a:xfrm>
              <a:off x="0" y="0"/>
              <a:ext cx="149" cy="11569"/>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grpSp>
          <p:nvGrpSpPr>
            <p:cNvPr id="3" name="Group 4"/>
            <p:cNvGrpSpPr>
              <a:grpSpLocks/>
            </p:cNvGrpSpPr>
            <p:nvPr/>
          </p:nvGrpSpPr>
          <p:grpSpPr bwMode="auto">
            <a:xfrm>
              <a:off x="149" y="0"/>
              <a:ext cx="4320" cy="11569"/>
              <a:chOff x="0" y="0"/>
              <a:chExt cx="4320" cy="11569"/>
            </a:xfrm>
          </p:grpSpPr>
          <p:sp>
            <p:nvSpPr>
              <p:cNvPr id="14341" name="Rectangle 3"/>
              <p:cNvSpPr>
                <a:spLocks noChangeArrowheads="1"/>
              </p:cNvSpPr>
              <p:nvPr/>
            </p:nvSpPr>
            <p:spPr bwMode="auto">
              <a:xfrm>
                <a:off x="0" y="0"/>
                <a:ext cx="4320" cy="1"/>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4342" name="Rectangle 4"/>
              <p:cNvSpPr>
                <a:spLocks noChangeArrowheads="1"/>
              </p:cNvSpPr>
              <p:nvPr/>
            </p:nvSpPr>
            <p:spPr bwMode="auto">
              <a:xfrm>
                <a:off x="0" y="0"/>
                <a:ext cx="4320" cy="1"/>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grpSp>
            <p:nvGrpSpPr>
              <p:cNvPr id="4" name="Group 7"/>
              <p:cNvGrpSpPr>
                <a:grpSpLocks/>
              </p:cNvGrpSpPr>
              <p:nvPr/>
            </p:nvGrpSpPr>
            <p:grpSpPr bwMode="auto">
              <a:xfrm>
                <a:off x="0" y="0"/>
                <a:ext cx="4319" cy="11569"/>
                <a:chOff x="0" y="0"/>
                <a:chExt cx="4319" cy="11569"/>
              </a:xfrm>
            </p:grpSpPr>
            <p:sp>
              <p:nvSpPr>
                <p:cNvPr id="14344" name="Rectangle 5"/>
                <p:cNvSpPr>
                  <a:spLocks noChangeArrowheads="1" noTextEdit="1"/>
                </p:cNvSpPr>
                <p:nvPr/>
              </p:nvSpPr>
              <p:spPr bwMode="auto">
                <a:xfrm>
                  <a:off x="0" y="0"/>
                  <a:ext cx="1265" cy="1"/>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4345" name="Rectangle 6"/>
                <p:cNvSpPr>
                  <a:spLocks noChangeArrowheads="1" noTextEdit="1"/>
                </p:cNvSpPr>
                <p:nvPr/>
              </p:nvSpPr>
              <p:spPr bwMode="auto">
                <a:xfrm>
                  <a:off x="1265" y="0"/>
                  <a:ext cx="152" cy="1"/>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4346" name="Rectangle 7"/>
                <p:cNvSpPr>
                  <a:spLocks noChangeArrowheads="1" noTextEdit="1"/>
                </p:cNvSpPr>
                <p:nvPr/>
              </p:nvSpPr>
              <p:spPr bwMode="auto">
                <a:xfrm>
                  <a:off x="1417" y="0"/>
                  <a:ext cx="2749" cy="1"/>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4347" name="Rectangle 8"/>
                <p:cNvSpPr>
                  <a:spLocks noChangeArrowheads="1" noTextEdit="1"/>
                </p:cNvSpPr>
                <p:nvPr/>
              </p:nvSpPr>
              <p:spPr bwMode="auto">
                <a:xfrm>
                  <a:off x="4166" y="0"/>
                  <a:ext cx="153" cy="1"/>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4348" name="Rectangle 9"/>
                <p:cNvSpPr>
                  <a:spLocks noChangeArrowheads="1" noTextEdit="1"/>
                </p:cNvSpPr>
                <p:nvPr/>
              </p:nvSpPr>
              <p:spPr bwMode="auto">
                <a:xfrm>
                  <a:off x="0" y="0"/>
                  <a:ext cx="1265" cy="686"/>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4349" name="Rectangle 10"/>
                <p:cNvSpPr>
                  <a:spLocks noChangeArrowheads="1" noTextEdit="1"/>
                </p:cNvSpPr>
                <p:nvPr/>
              </p:nvSpPr>
              <p:spPr bwMode="auto">
                <a:xfrm>
                  <a:off x="1265" y="0"/>
                  <a:ext cx="152" cy="686"/>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4350" name="Rectangle 11"/>
                <p:cNvSpPr>
                  <a:spLocks noChangeArrowheads="1"/>
                </p:cNvSpPr>
                <p:nvPr/>
              </p:nvSpPr>
              <p:spPr bwMode="auto">
                <a:xfrm>
                  <a:off x="1417" y="0"/>
                  <a:ext cx="2749" cy="686"/>
                </a:xfrm>
                <a:prstGeom prst="rect">
                  <a:avLst/>
                </a:prstGeom>
                <a:noFill/>
                <a:ln w="9525">
                  <a:noFill/>
                  <a:miter lim="800000"/>
                  <a:headEnd/>
                  <a:tailEnd/>
                </a:ln>
              </p:spPr>
              <p:txBody>
                <a:bodyPr tIns="68241" bIns="46023" anchor="ctr"/>
                <a:lstStyle/>
                <a:p>
                  <a:r>
                    <a:rPr lang="en-US" altLang="zh-CN" sz="2000" b="1">
                      <a:solidFill>
                        <a:srgbClr val="003366"/>
                      </a:solidFill>
                      <a:latin typeface="Arial" pitchFamily="34" charset="0"/>
                      <a:sym typeface="Arial" pitchFamily="34" charset="0"/>
                    </a:rPr>
                    <a:t>Blood Groups, Blood Typing and Blood Transfusions</a:t>
                  </a:r>
                </a:p>
                <a:p>
                  <a:endParaRPr lang="en-US" altLang="zh-CN" sz="2400">
                    <a:solidFill>
                      <a:srgbClr val="000000"/>
                    </a:solidFill>
                    <a:ea typeface="HGP明朝E" charset="0"/>
                    <a:cs typeface="HGP明朝E" charset="0"/>
                    <a:sym typeface="HGP明朝E" charset="0"/>
                  </a:endParaRPr>
                </a:p>
              </p:txBody>
            </p:sp>
            <p:sp>
              <p:nvSpPr>
                <p:cNvPr id="14351" name="Rectangle 12"/>
                <p:cNvSpPr>
                  <a:spLocks noChangeArrowheads="1" noTextEdit="1"/>
                </p:cNvSpPr>
                <p:nvPr/>
              </p:nvSpPr>
              <p:spPr bwMode="auto">
                <a:xfrm>
                  <a:off x="4166" y="0"/>
                  <a:ext cx="153" cy="686"/>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4352" name="Rectangle 13"/>
                <p:cNvSpPr>
                  <a:spLocks noChangeArrowheads="1" noTextEdit="1"/>
                </p:cNvSpPr>
                <p:nvPr/>
              </p:nvSpPr>
              <p:spPr bwMode="auto">
                <a:xfrm>
                  <a:off x="0" y="686"/>
                  <a:ext cx="1265" cy="456"/>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4353" name="Rectangle 14"/>
                <p:cNvSpPr>
                  <a:spLocks noChangeArrowheads="1" noTextEdit="1"/>
                </p:cNvSpPr>
                <p:nvPr/>
              </p:nvSpPr>
              <p:spPr bwMode="auto">
                <a:xfrm>
                  <a:off x="1265" y="686"/>
                  <a:ext cx="152" cy="456"/>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4354" name="Rectangle 15"/>
                <p:cNvSpPr>
                  <a:spLocks noChangeArrowheads="1"/>
                </p:cNvSpPr>
                <p:nvPr/>
              </p:nvSpPr>
              <p:spPr bwMode="auto">
                <a:xfrm>
                  <a:off x="1417" y="686"/>
                  <a:ext cx="2749" cy="456"/>
                </a:xfrm>
                <a:prstGeom prst="rect">
                  <a:avLst/>
                </a:prstGeom>
                <a:noFill/>
                <a:ln w="9525">
                  <a:noFill/>
                  <a:miter lim="800000"/>
                  <a:headEnd/>
                  <a:tailEnd/>
                </a:ln>
              </p:spPr>
              <p:txBody>
                <a:bodyPr tIns="68241" bIns="46023" anchor="ctr"/>
                <a:lstStyle/>
                <a:p>
                  <a:r>
                    <a:rPr lang="en-US" altLang="zh-CN" sz="1600" b="1">
                      <a:solidFill>
                        <a:srgbClr val="003366"/>
                      </a:solidFill>
                      <a:latin typeface="Arial" pitchFamily="34" charset="0"/>
                      <a:sym typeface="Arial" pitchFamily="34" charset="0"/>
                    </a:rPr>
                    <a:t>The discovery of blood groups</a:t>
                  </a:r>
                </a:p>
                <a:p>
                  <a:endParaRPr lang="en-US" altLang="zh-CN" sz="2400">
                    <a:solidFill>
                      <a:srgbClr val="000000"/>
                    </a:solidFill>
                    <a:ea typeface="HGP明朝E" charset="0"/>
                    <a:cs typeface="HGP明朝E" charset="0"/>
                    <a:sym typeface="HGP明朝E" charset="0"/>
                  </a:endParaRPr>
                </a:p>
              </p:txBody>
            </p:sp>
            <p:sp>
              <p:nvSpPr>
                <p:cNvPr id="14355" name="Rectangle 16"/>
                <p:cNvSpPr>
                  <a:spLocks noChangeArrowheads="1" noTextEdit="1"/>
                </p:cNvSpPr>
                <p:nvPr/>
              </p:nvSpPr>
              <p:spPr bwMode="auto">
                <a:xfrm>
                  <a:off x="4166" y="686"/>
                  <a:ext cx="153" cy="456"/>
                </a:xfrm>
                <a:prstGeom prst="rect">
                  <a:avLst/>
                </a:prstGeom>
                <a:noFill/>
                <a:ln w="9525">
                  <a:noFill/>
                  <a:miter lim="800000"/>
                  <a:headEnd/>
                  <a:tailEnd/>
                </a:ln>
              </p:spPr>
              <p:txBody>
                <a:bodyPr anchor="ct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4356" name="Rectangle 17"/>
                <p:cNvSpPr>
                  <a:spLocks noChangeArrowheads="1"/>
                </p:cNvSpPr>
                <p:nvPr/>
              </p:nvSpPr>
              <p:spPr bwMode="auto">
                <a:xfrm>
                  <a:off x="0" y="1142"/>
                  <a:ext cx="1265" cy="2314"/>
                </a:xfrm>
                <a:prstGeom prst="rect">
                  <a:avLst/>
                </a:prstGeom>
                <a:noFill/>
                <a:ln w="9525">
                  <a:noFill/>
                  <a:miter lim="800000"/>
                  <a:headEnd/>
                  <a:tailEnd/>
                </a:ln>
              </p:spPr>
              <p:txBody>
                <a:bodyPr/>
                <a:lstStyle/>
                <a:p>
                  <a:r>
                    <a:rPr lang="en-US" altLang="zh-CN" sz="2400">
                      <a:solidFill>
                        <a:srgbClr val="000000"/>
                      </a:solidFill>
                      <a:ea typeface="HGP明朝E" charset="0"/>
                      <a:cs typeface="HGP明朝E" charset="0"/>
                      <a:sym typeface="HGP明朝E" charset="0"/>
                    </a:rPr>
                    <a:t>  </a:t>
                  </a:r>
                  <a:r>
                    <a:rPr lang="en-US" altLang="zh-CN" sz="21100">
                      <a:solidFill>
                        <a:srgbClr val="000000"/>
                      </a:solidFill>
                      <a:ea typeface="HGP明朝E" charset="0"/>
                      <a:cs typeface="HGP明朝E" charset="0"/>
                      <a:sym typeface="HGP明朝E" charset="0"/>
                    </a:rPr>
                    <a:t> </a:t>
                  </a:r>
                  <a:r>
                    <a:rPr lang="en-US" altLang="zh-CN" sz="2400">
                      <a:solidFill>
                        <a:srgbClr val="000000"/>
                      </a:solidFill>
                      <a:ea typeface="HGP明朝E" charset="0"/>
                      <a:cs typeface="HGP明朝E" charset="0"/>
                      <a:sym typeface="HGP明朝E" charset="0"/>
                    </a:rPr>
                    <a:t>                    </a:t>
                  </a:r>
                  <a:endParaRPr lang="en-US" altLang="zh-CN" sz="2000"/>
                </a:p>
              </p:txBody>
            </p:sp>
            <p:sp>
              <p:nvSpPr>
                <p:cNvPr id="14357" name="Rectangle 19"/>
                <p:cNvSpPr>
                  <a:spLocks noChangeArrowheads="1" noTextEdit="1"/>
                </p:cNvSpPr>
                <p:nvPr/>
              </p:nvSpPr>
              <p:spPr bwMode="auto">
                <a:xfrm>
                  <a:off x="1265" y="1142"/>
                  <a:ext cx="152" cy="2314"/>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4358" name="Rectangle 20"/>
                <p:cNvSpPr>
                  <a:spLocks noChangeArrowheads="1"/>
                </p:cNvSpPr>
                <p:nvPr/>
              </p:nvSpPr>
              <p:spPr bwMode="auto">
                <a:xfrm>
                  <a:off x="1417" y="1142"/>
                  <a:ext cx="2749" cy="2314"/>
                </a:xfrm>
                <a:prstGeom prst="rect">
                  <a:avLst/>
                </a:prstGeom>
                <a:noFill/>
                <a:ln w="9525">
                  <a:noFill/>
                  <a:miter lim="800000"/>
                  <a:headEnd/>
                  <a:tailEnd/>
                </a:ln>
              </p:spPr>
              <p:txBody>
                <a:bodyPr/>
                <a:lstStyle/>
                <a:p>
                  <a:r>
                    <a:rPr lang="en-US" altLang="zh-CN" sz="800">
                      <a:solidFill>
                        <a:srgbClr val="000000"/>
                      </a:solidFill>
                      <a:latin typeface="Verdana" pitchFamily="34" charset="0"/>
                      <a:sym typeface="Verdana" pitchFamily="34" charset="0"/>
                    </a:rPr>
                    <a:t>Experiments with blood transfusions, the transfer of blood or blood components into a person's blood stream, have been carried out for hundreds of years. Many patients have died and it was not until 1901, when the Austrian Karl Landsteiner discovered human blood groups, that blood transfusions became safer.</a:t>
                  </a:r>
                </a:p>
                <a:p>
                  <a:r>
                    <a:rPr lang="en-US" altLang="zh-CN" sz="800">
                      <a:solidFill>
                        <a:srgbClr val="000000"/>
                      </a:solidFill>
                      <a:latin typeface="Verdana" pitchFamily="34" charset="0"/>
                      <a:sym typeface="Verdana" pitchFamily="34" charset="0"/>
                    </a:rPr>
                    <a:t>Mixing blood from two individuals can lead to blood clumping or agglutination. The clumped red cells can crack and cause toxic reactions. This can have fatal consequences. Karl Landsteiner discovered that blood clumping was an immunological reaction which occurs when the receiver of a blood transfusion has antibodies against the donor blood cells.</a:t>
                  </a:r>
                  <a:br>
                    <a:rPr lang="en-US" altLang="zh-CN" sz="800">
                      <a:solidFill>
                        <a:srgbClr val="000000"/>
                      </a:solidFill>
                      <a:latin typeface="Verdana" pitchFamily="34" charset="0"/>
                      <a:sym typeface="Verdana" pitchFamily="34" charset="0"/>
                    </a:rPr>
                  </a:br>
                  <a:r>
                    <a:rPr lang="en-US" altLang="zh-CN" sz="800">
                      <a:solidFill>
                        <a:srgbClr val="000000"/>
                      </a:solidFill>
                      <a:latin typeface="Verdana" pitchFamily="34" charset="0"/>
                      <a:sym typeface="Verdana" pitchFamily="34" charset="0"/>
                    </a:rPr>
                    <a:t/>
                  </a:r>
                  <a:br>
                    <a:rPr lang="en-US" altLang="zh-CN" sz="800">
                      <a:solidFill>
                        <a:srgbClr val="000000"/>
                      </a:solidFill>
                      <a:latin typeface="Verdana" pitchFamily="34" charset="0"/>
                      <a:sym typeface="Verdana" pitchFamily="34" charset="0"/>
                    </a:rPr>
                  </a:br>
                  <a:r>
                    <a:rPr lang="en-US" altLang="zh-CN" sz="800">
                      <a:solidFill>
                        <a:srgbClr val="000000"/>
                      </a:solidFill>
                      <a:latin typeface="Verdana" pitchFamily="34" charset="0"/>
                      <a:sym typeface="Verdana" pitchFamily="34" charset="0"/>
                    </a:rPr>
                    <a:t>Karl Landsteiner's work made it possible to determine blood types and thus paved the way for blood transfusions to be carried out safely. For this discovery he was awarded the Nobel Prize in Physiology or Medicine in 1930.</a:t>
                  </a:r>
                </a:p>
                <a:p>
                  <a:r>
                    <a:rPr lang="en-US" altLang="zh-CN" sz="800">
                      <a:solidFill>
                        <a:srgbClr val="000000"/>
                      </a:solidFill>
                      <a:latin typeface="Verdana" pitchFamily="34" charset="0"/>
                      <a:sym typeface="Verdana" pitchFamily="34" charset="0"/>
                    </a:rPr>
                    <a:t> </a:t>
                  </a:r>
                </a:p>
                <a:p>
                  <a:r>
                    <a:rPr lang="en-US" altLang="zh-CN" sz="800">
                      <a:solidFill>
                        <a:srgbClr val="000000"/>
                      </a:solidFill>
                      <a:latin typeface="Verdana" pitchFamily="34" charset="0"/>
                      <a:sym typeface="Verdana" pitchFamily="34" charset="0"/>
                    </a:rPr>
                    <a:t> </a:t>
                  </a:r>
                </a:p>
                <a:p>
                  <a:endParaRPr lang="en-US" altLang="zh-CN" sz="2400">
                    <a:solidFill>
                      <a:srgbClr val="000000"/>
                    </a:solidFill>
                    <a:ea typeface="HGP明朝E" charset="0"/>
                    <a:cs typeface="HGP明朝E" charset="0"/>
                    <a:sym typeface="HGP明朝E" charset="0"/>
                  </a:endParaRPr>
                </a:p>
              </p:txBody>
            </p:sp>
            <p:sp>
              <p:nvSpPr>
                <p:cNvPr id="14359" name="Rectangle 21"/>
                <p:cNvSpPr>
                  <a:spLocks noChangeArrowheads="1" noTextEdit="1"/>
                </p:cNvSpPr>
                <p:nvPr/>
              </p:nvSpPr>
              <p:spPr bwMode="auto">
                <a:xfrm>
                  <a:off x="4166" y="1142"/>
                  <a:ext cx="153" cy="2314"/>
                </a:xfrm>
                <a:prstGeom prst="rect">
                  <a:avLst/>
                </a:prstGeom>
                <a:noFill/>
                <a:ln w="9525">
                  <a:noFill/>
                  <a:miter lim="800000"/>
                  <a:headEnd/>
                  <a:tailEnd/>
                </a:ln>
              </p:spPr>
              <p:txBody>
                <a:bodyPr anchor="ct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4360" name="Rectangle 22"/>
                <p:cNvSpPr>
                  <a:spLocks noChangeArrowheads="1" noTextEdit="1"/>
                </p:cNvSpPr>
                <p:nvPr/>
              </p:nvSpPr>
              <p:spPr bwMode="auto">
                <a:xfrm>
                  <a:off x="0" y="3456"/>
                  <a:ext cx="1265" cy="456"/>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4361" name="Rectangle 23"/>
                <p:cNvSpPr>
                  <a:spLocks noChangeArrowheads="1" noTextEdit="1"/>
                </p:cNvSpPr>
                <p:nvPr/>
              </p:nvSpPr>
              <p:spPr bwMode="auto">
                <a:xfrm>
                  <a:off x="1265" y="3456"/>
                  <a:ext cx="152" cy="456"/>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4362" name="Rectangle 24"/>
                <p:cNvSpPr>
                  <a:spLocks noChangeArrowheads="1"/>
                </p:cNvSpPr>
                <p:nvPr/>
              </p:nvSpPr>
              <p:spPr bwMode="auto">
                <a:xfrm>
                  <a:off x="1417" y="3456"/>
                  <a:ext cx="2749" cy="456"/>
                </a:xfrm>
                <a:prstGeom prst="rect">
                  <a:avLst/>
                </a:prstGeom>
                <a:noFill/>
                <a:ln w="9525">
                  <a:noFill/>
                  <a:miter lim="800000"/>
                  <a:headEnd/>
                  <a:tailEnd/>
                </a:ln>
              </p:spPr>
              <p:txBody>
                <a:bodyPr tIns="68241" bIns="46023" anchor="ctr"/>
                <a:lstStyle/>
                <a:p>
                  <a:r>
                    <a:rPr lang="en-US" altLang="zh-CN" sz="1600" b="1">
                      <a:solidFill>
                        <a:srgbClr val="003366"/>
                      </a:solidFill>
                      <a:latin typeface="Arial" pitchFamily="34" charset="0"/>
                      <a:sym typeface="Arial" pitchFamily="34" charset="0"/>
                    </a:rPr>
                    <a:t>What is blood made up of?</a:t>
                  </a:r>
                </a:p>
                <a:p>
                  <a:endParaRPr lang="en-US" altLang="zh-CN" sz="2400">
                    <a:solidFill>
                      <a:srgbClr val="000000"/>
                    </a:solidFill>
                    <a:ea typeface="HGP明朝E" charset="0"/>
                    <a:cs typeface="HGP明朝E" charset="0"/>
                    <a:sym typeface="HGP明朝E" charset="0"/>
                  </a:endParaRPr>
                </a:p>
              </p:txBody>
            </p:sp>
            <p:sp>
              <p:nvSpPr>
                <p:cNvPr id="14363" name="Rectangle 25"/>
                <p:cNvSpPr>
                  <a:spLocks noChangeArrowheads="1" noTextEdit="1"/>
                </p:cNvSpPr>
                <p:nvPr/>
              </p:nvSpPr>
              <p:spPr bwMode="auto">
                <a:xfrm>
                  <a:off x="4166" y="3456"/>
                  <a:ext cx="153" cy="456"/>
                </a:xfrm>
                <a:prstGeom prst="rect">
                  <a:avLst/>
                </a:prstGeom>
                <a:noFill/>
                <a:ln w="9525">
                  <a:noFill/>
                  <a:miter lim="800000"/>
                  <a:headEnd/>
                  <a:tailEnd/>
                </a:ln>
              </p:spPr>
              <p:txBody>
                <a:bodyPr anchor="ct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4364" name="Rectangle 26"/>
                <p:cNvSpPr>
                  <a:spLocks noChangeArrowheads="1"/>
                </p:cNvSpPr>
                <p:nvPr/>
              </p:nvSpPr>
              <p:spPr bwMode="auto">
                <a:xfrm>
                  <a:off x="0" y="3912"/>
                  <a:ext cx="1265" cy="1747"/>
                </a:xfrm>
                <a:prstGeom prst="rect">
                  <a:avLst/>
                </a:prstGeom>
                <a:noFill/>
                <a:ln w="9525">
                  <a:noFill/>
                  <a:miter lim="800000"/>
                  <a:headEnd/>
                  <a:tailEnd/>
                </a:ln>
              </p:spPr>
              <p:txBody>
                <a:bodyPr/>
                <a:lstStyle/>
                <a:p>
                  <a:r>
                    <a:rPr lang="en-US" altLang="zh-CN" sz="2400">
                      <a:solidFill>
                        <a:srgbClr val="000000"/>
                      </a:solidFill>
                      <a:ea typeface="HGP明朝E" charset="0"/>
                      <a:cs typeface="HGP明朝E" charset="0"/>
                      <a:sym typeface="HGP明朝E" charset="0"/>
                    </a:rPr>
                    <a:t>  </a:t>
                  </a:r>
                  <a:r>
                    <a:rPr lang="en-US" altLang="zh-CN" sz="15200">
                      <a:solidFill>
                        <a:srgbClr val="000000"/>
                      </a:solidFill>
                      <a:ea typeface="HGP明朝E" charset="0"/>
                      <a:cs typeface="HGP明朝E" charset="0"/>
                      <a:sym typeface="HGP明朝E" charset="0"/>
                    </a:rPr>
                    <a:t> </a:t>
                  </a:r>
                  <a:r>
                    <a:rPr lang="en-US" altLang="zh-CN" sz="2400">
                      <a:solidFill>
                        <a:srgbClr val="000000"/>
                      </a:solidFill>
                      <a:ea typeface="HGP明朝E" charset="0"/>
                      <a:cs typeface="HGP明朝E" charset="0"/>
                      <a:sym typeface="HGP明朝E" charset="0"/>
                    </a:rPr>
                    <a:t>                     </a:t>
                  </a:r>
                  <a:endParaRPr lang="en-US" altLang="zh-CN" sz="2000"/>
                </a:p>
              </p:txBody>
            </p:sp>
            <p:sp>
              <p:nvSpPr>
                <p:cNvPr id="14365" name="Rectangle 28"/>
                <p:cNvSpPr>
                  <a:spLocks noChangeArrowheads="1" noTextEdit="1"/>
                </p:cNvSpPr>
                <p:nvPr/>
              </p:nvSpPr>
              <p:spPr bwMode="auto">
                <a:xfrm>
                  <a:off x="1265" y="3912"/>
                  <a:ext cx="152" cy="1747"/>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4366" name="Rectangle 29"/>
                <p:cNvSpPr>
                  <a:spLocks noChangeArrowheads="1"/>
                </p:cNvSpPr>
                <p:nvPr/>
              </p:nvSpPr>
              <p:spPr bwMode="auto">
                <a:xfrm>
                  <a:off x="1417" y="3912"/>
                  <a:ext cx="2749" cy="1747"/>
                </a:xfrm>
                <a:prstGeom prst="rect">
                  <a:avLst/>
                </a:prstGeom>
                <a:noFill/>
                <a:ln w="9525">
                  <a:noFill/>
                  <a:miter lim="800000"/>
                  <a:headEnd/>
                  <a:tailEnd/>
                </a:ln>
              </p:spPr>
              <p:txBody>
                <a:bodyPr/>
                <a:lstStyle/>
                <a:p>
                  <a:r>
                    <a:rPr lang="en-US" altLang="zh-CN" sz="800">
                      <a:solidFill>
                        <a:srgbClr val="000000"/>
                      </a:solidFill>
                      <a:latin typeface="Verdana" pitchFamily="34" charset="0"/>
                      <a:sym typeface="Verdana" pitchFamily="34" charset="0"/>
                    </a:rPr>
                    <a:t>An adult human has about 4–6 liters of blood circulating in the body. Among other things, blood transports oxygen to various parts of the body.</a:t>
                  </a:r>
                </a:p>
                <a:p>
                  <a:r>
                    <a:rPr lang="en-US" altLang="zh-CN" sz="800">
                      <a:solidFill>
                        <a:srgbClr val="000000"/>
                      </a:solidFill>
                      <a:latin typeface="Verdana" pitchFamily="34" charset="0"/>
                      <a:sym typeface="Verdana" pitchFamily="34" charset="0"/>
                    </a:rPr>
                    <a:t>Blood consists of several types of cells floating around in a fluid called plasma.</a:t>
                  </a:r>
                  <a:br>
                    <a:rPr lang="en-US" altLang="zh-CN" sz="800">
                      <a:solidFill>
                        <a:srgbClr val="000000"/>
                      </a:solidFill>
                      <a:latin typeface="Verdana" pitchFamily="34" charset="0"/>
                      <a:sym typeface="Verdana" pitchFamily="34" charset="0"/>
                    </a:rPr>
                  </a:br>
                  <a:r>
                    <a:rPr lang="en-US" altLang="zh-CN" sz="800">
                      <a:solidFill>
                        <a:srgbClr val="000000"/>
                      </a:solidFill>
                      <a:latin typeface="Verdana" pitchFamily="34" charset="0"/>
                      <a:sym typeface="Verdana" pitchFamily="34" charset="0"/>
                    </a:rPr>
                    <a:t/>
                  </a:r>
                  <a:br>
                    <a:rPr lang="en-US" altLang="zh-CN" sz="800">
                      <a:solidFill>
                        <a:srgbClr val="000000"/>
                      </a:solidFill>
                      <a:latin typeface="Verdana" pitchFamily="34" charset="0"/>
                      <a:sym typeface="Verdana" pitchFamily="34" charset="0"/>
                    </a:rPr>
                  </a:br>
                  <a:r>
                    <a:rPr lang="en-US" altLang="zh-CN" sz="800" b="1">
                      <a:solidFill>
                        <a:srgbClr val="000000"/>
                      </a:solidFill>
                      <a:latin typeface="Verdana" pitchFamily="34" charset="0"/>
                      <a:sym typeface="Verdana" pitchFamily="34" charset="0"/>
                    </a:rPr>
                    <a:t>The red blood cells</a:t>
                  </a:r>
                  <a:r>
                    <a:rPr lang="en-US" altLang="zh-CN" sz="800">
                      <a:solidFill>
                        <a:srgbClr val="000000"/>
                      </a:solidFill>
                      <a:latin typeface="Verdana" pitchFamily="34" charset="0"/>
                      <a:sym typeface="Verdana" pitchFamily="34" charset="0"/>
                    </a:rPr>
                    <a:t> contain hemoglobin, a protein that binds oxygen. Red blood cells transport oxygen to, and remove carbon dioxide from, the body tissues.</a:t>
                  </a:r>
                  <a:br>
                    <a:rPr lang="en-US" altLang="zh-CN" sz="800">
                      <a:solidFill>
                        <a:srgbClr val="000000"/>
                      </a:solidFill>
                      <a:latin typeface="Verdana" pitchFamily="34" charset="0"/>
                      <a:sym typeface="Verdana" pitchFamily="34" charset="0"/>
                    </a:rPr>
                  </a:br>
                  <a:r>
                    <a:rPr lang="en-US" altLang="zh-CN" sz="800">
                      <a:solidFill>
                        <a:srgbClr val="000000"/>
                      </a:solidFill>
                      <a:latin typeface="Verdana" pitchFamily="34" charset="0"/>
                      <a:sym typeface="Verdana" pitchFamily="34" charset="0"/>
                    </a:rPr>
                    <a:t/>
                  </a:r>
                  <a:br>
                    <a:rPr lang="en-US" altLang="zh-CN" sz="800">
                      <a:solidFill>
                        <a:srgbClr val="000000"/>
                      </a:solidFill>
                      <a:latin typeface="Verdana" pitchFamily="34" charset="0"/>
                      <a:sym typeface="Verdana" pitchFamily="34" charset="0"/>
                    </a:rPr>
                  </a:br>
                  <a:r>
                    <a:rPr lang="en-US" altLang="zh-CN" sz="800" b="1">
                      <a:solidFill>
                        <a:srgbClr val="000000"/>
                      </a:solidFill>
                      <a:latin typeface="Verdana" pitchFamily="34" charset="0"/>
                      <a:sym typeface="Verdana" pitchFamily="34" charset="0"/>
                    </a:rPr>
                    <a:t>The white blood cells</a:t>
                  </a:r>
                  <a:r>
                    <a:rPr lang="en-US" altLang="zh-CN" sz="800">
                      <a:solidFill>
                        <a:srgbClr val="000000"/>
                      </a:solidFill>
                      <a:latin typeface="Verdana" pitchFamily="34" charset="0"/>
                      <a:sym typeface="Verdana" pitchFamily="34" charset="0"/>
                    </a:rPr>
                    <a:t> fight infection.</a:t>
                  </a:r>
                  <a:br>
                    <a:rPr lang="en-US" altLang="zh-CN" sz="800">
                      <a:solidFill>
                        <a:srgbClr val="000000"/>
                      </a:solidFill>
                      <a:latin typeface="Verdana" pitchFamily="34" charset="0"/>
                      <a:sym typeface="Verdana" pitchFamily="34" charset="0"/>
                    </a:rPr>
                  </a:br>
                  <a:r>
                    <a:rPr lang="en-US" altLang="zh-CN" sz="800">
                      <a:solidFill>
                        <a:srgbClr val="000000"/>
                      </a:solidFill>
                      <a:latin typeface="Verdana" pitchFamily="34" charset="0"/>
                      <a:sym typeface="Verdana" pitchFamily="34" charset="0"/>
                    </a:rPr>
                    <a:t/>
                  </a:r>
                  <a:br>
                    <a:rPr lang="en-US" altLang="zh-CN" sz="800">
                      <a:solidFill>
                        <a:srgbClr val="000000"/>
                      </a:solidFill>
                      <a:latin typeface="Verdana" pitchFamily="34" charset="0"/>
                      <a:sym typeface="Verdana" pitchFamily="34" charset="0"/>
                    </a:rPr>
                  </a:br>
                  <a:r>
                    <a:rPr lang="en-US" altLang="zh-CN" sz="800" b="1">
                      <a:solidFill>
                        <a:srgbClr val="000000"/>
                      </a:solidFill>
                      <a:latin typeface="Verdana" pitchFamily="34" charset="0"/>
                      <a:sym typeface="Verdana" pitchFamily="34" charset="0"/>
                    </a:rPr>
                    <a:t>The platelets</a:t>
                  </a:r>
                  <a:r>
                    <a:rPr lang="en-US" altLang="zh-CN" sz="800">
                      <a:solidFill>
                        <a:srgbClr val="000000"/>
                      </a:solidFill>
                      <a:latin typeface="Verdana" pitchFamily="34" charset="0"/>
                      <a:sym typeface="Verdana" pitchFamily="34" charset="0"/>
                    </a:rPr>
                    <a:t> help the blood to clot, if you get a wound for example.</a:t>
                  </a:r>
                  <a:br>
                    <a:rPr lang="en-US" altLang="zh-CN" sz="800">
                      <a:solidFill>
                        <a:srgbClr val="000000"/>
                      </a:solidFill>
                      <a:latin typeface="Verdana" pitchFamily="34" charset="0"/>
                      <a:sym typeface="Verdana" pitchFamily="34" charset="0"/>
                    </a:rPr>
                  </a:br>
                  <a:r>
                    <a:rPr lang="en-US" altLang="zh-CN" sz="800">
                      <a:solidFill>
                        <a:srgbClr val="000000"/>
                      </a:solidFill>
                      <a:latin typeface="Verdana" pitchFamily="34" charset="0"/>
                      <a:sym typeface="Verdana" pitchFamily="34" charset="0"/>
                    </a:rPr>
                    <a:t/>
                  </a:r>
                  <a:br>
                    <a:rPr lang="en-US" altLang="zh-CN" sz="800">
                      <a:solidFill>
                        <a:srgbClr val="000000"/>
                      </a:solidFill>
                      <a:latin typeface="Verdana" pitchFamily="34" charset="0"/>
                      <a:sym typeface="Verdana" pitchFamily="34" charset="0"/>
                    </a:rPr>
                  </a:br>
                  <a:r>
                    <a:rPr lang="en-US" altLang="zh-CN" sz="800" b="1">
                      <a:solidFill>
                        <a:srgbClr val="000000"/>
                      </a:solidFill>
                      <a:latin typeface="Verdana" pitchFamily="34" charset="0"/>
                      <a:sym typeface="Verdana" pitchFamily="34" charset="0"/>
                    </a:rPr>
                    <a:t>The plasma</a:t>
                  </a:r>
                  <a:r>
                    <a:rPr lang="en-US" altLang="zh-CN" sz="800">
                      <a:solidFill>
                        <a:srgbClr val="000000"/>
                      </a:solidFill>
                      <a:latin typeface="Verdana" pitchFamily="34" charset="0"/>
                      <a:sym typeface="Verdana" pitchFamily="34" charset="0"/>
                    </a:rPr>
                    <a:t> contains salts and various kinds of proteins.</a:t>
                  </a:r>
                </a:p>
                <a:p>
                  <a:r>
                    <a:rPr lang="en-US" altLang="zh-CN" sz="800">
                      <a:solidFill>
                        <a:srgbClr val="000000"/>
                      </a:solidFill>
                      <a:latin typeface="Verdana" pitchFamily="34" charset="0"/>
                      <a:sym typeface="Verdana" pitchFamily="34" charset="0"/>
                    </a:rPr>
                    <a:t> </a:t>
                  </a:r>
                </a:p>
                <a:p>
                  <a:r>
                    <a:rPr lang="en-US" altLang="zh-CN" sz="800">
                      <a:solidFill>
                        <a:srgbClr val="000000"/>
                      </a:solidFill>
                      <a:latin typeface="Verdana" pitchFamily="34" charset="0"/>
                      <a:sym typeface="Verdana" pitchFamily="34" charset="0"/>
                    </a:rPr>
                    <a:t> </a:t>
                  </a:r>
                </a:p>
                <a:p>
                  <a:endParaRPr lang="en-US" altLang="zh-CN" sz="2400">
                    <a:solidFill>
                      <a:srgbClr val="000000"/>
                    </a:solidFill>
                    <a:ea typeface="HGP明朝E" charset="0"/>
                    <a:cs typeface="HGP明朝E" charset="0"/>
                    <a:sym typeface="HGP明朝E" charset="0"/>
                  </a:endParaRPr>
                </a:p>
              </p:txBody>
            </p:sp>
            <p:sp>
              <p:nvSpPr>
                <p:cNvPr id="14367" name="Rectangle 30"/>
                <p:cNvSpPr>
                  <a:spLocks noChangeArrowheads="1" noTextEdit="1"/>
                </p:cNvSpPr>
                <p:nvPr/>
              </p:nvSpPr>
              <p:spPr bwMode="auto">
                <a:xfrm>
                  <a:off x="4166" y="3912"/>
                  <a:ext cx="153" cy="1747"/>
                </a:xfrm>
                <a:prstGeom prst="rect">
                  <a:avLst/>
                </a:prstGeom>
                <a:noFill/>
                <a:ln w="9525">
                  <a:noFill/>
                  <a:miter lim="800000"/>
                  <a:headEnd/>
                  <a:tailEnd/>
                </a:ln>
              </p:spPr>
              <p:txBody>
                <a:bodyPr anchor="ct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4368" name="Rectangle 31"/>
                <p:cNvSpPr>
                  <a:spLocks noChangeArrowheads="1" noTextEdit="1"/>
                </p:cNvSpPr>
                <p:nvPr/>
              </p:nvSpPr>
              <p:spPr bwMode="auto">
                <a:xfrm>
                  <a:off x="0" y="5659"/>
                  <a:ext cx="1265" cy="456"/>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4369" name="Rectangle 32"/>
                <p:cNvSpPr>
                  <a:spLocks noChangeArrowheads="1" noTextEdit="1"/>
                </p:cNvSpPr>
                <p:nvPr/>
              </p:nvSpPr>
              <p:spPr bwMode="auto">
                <a:xfrm>
                  <a:off x="1265" y="5659"/>
                  <a:ext cx="152" cy="456"/>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4370" name="Rectangle 33"/>
                <p:cNvSpPr>
                  <a:spLocks noChangeArrowheads="1"/>
                </p:cNvSpPr>
                <p:nvPr/>
              </p:nvSpPr>
              <p:spPr bwMode="auto">
                <a:xfrm>
                  <a:off x="1417" y="5659"/>
                  <a:ext cx="2749" cy="456"/>
                </a:xfrm>
                <a:prstGeom prst="rect">
                  <a:avLst/>
                </a:prstGeom>
                <a:noFill/>
                <a:ln w="9525">
                  <a:noFill/>
                  <a:miter lim="800000"/>
                  <a:headEnd/>
                  <a:tailEnd/>
                </a:ln>
              </p:spPr>
              <p:txBody>
                <a:bodyPr tIns="68241" bIns="46023" anchor="ctr"/>
                <a:lstStyle/>
                <a:p>
                  <a:r>
                    <a:rPr lang="en-US" altLang="zh-CN" sz="1600" b="1">
                      <a:solidFill>
                        <a:srgbClr val="003366"/>
                      </a:solidFill>
                      <a:latin typeface="Arial" pitchFamily="34" charset="0"/>
                      <a:sym typeface="Arial" pitchFamily="34" charset="0"/>
                    </a:rPr>
                    <a:t>What are the different blood groups?</a:t>
                  </a:r>
                </a:p>
                <a:p>
                  <a:endParaRPr lang="en-US" altLang="zh-CN" sz="2400">
                    <a:solidFill>
                      <a:srgbClr val="000000"/>
                    </a:solidFill>
                    <a:ea typeface="HGP明朝E" charset="0"/>
                    <a:cs typeface="HGP明朝E" charset="0"/>
                    <a:sym typeface="HGP明朝E" charset="0"/>
                  </a:endParaRPr>
                </a:p>
              </p:txBody>
            </p:sp>
            <p:sp>
              <p:nvSpPr>
                <p:cNvPr id="14371" name="Rectangle 34"/>
                <p:cNvSpPr>
                  <a:spLocks noChangeArrowheads="1" noTextEdit="1"/>
                </p:cNvSpPr>
                <p:nvPr/>
              </p:nvSpPr>
              <p:spPr bwMode="auto">
                <a:xfrm>
                  <a:off x="4166" y="5659"/>
                  <a:ext cx="153" cy="456"/>
                </a:xfrm>
                <a:prstGeom prst="rect">
                  <a:avLst/>
                </a:prstGeom>
                <a:noFill/>
                <a:ln w="9525">
                  <a:noFill/>
                  <a:miter lim="800000"/>
                  <a:headEnd/>
                  <a:tailEnd/>
                </a:ln>
              </p:spPr>
              <p:txBody>
                <a:bodyPr anchor="ct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4372" name="Rectangle 35"/>
                <p:cNvSpPr>
                  <a:spLocks noChangeArrowheads="1"/>
                </p:cNvSpPr>
                <p:nvPr/>
              </p:nvSpPr>
              <p:spPr bwMode="auto">
                <a:xfrm>
                  <a:off x="0" y="6115"/>
                  <a:ext cx="1265" cy="1479"/>
                </a:xfrm>
                <a:prstGeom prst="rect">
                  <a:avLst/>
                </a:prstGeom>
                <a:noFill/>
                <a:ln w="9525">
                  <a:noFill/>
                  <a:miter lim="800000"/>
                  <a:headEnd/>
                  <a:tailEnd/>
                </a:ln>
              </p:spPr>
              <p:txBody>
                <a:bodyPr/>
                <a:lstStyle/>
                <a:p>
                  <a:r>
                    <a:rPr lang="en-US" altLang="zh-CN" sz="700">
                      <a:solidFill>
                        <a:srgbClr val="000000"/>
                      </a:solidFill>
                      <a:latin typeface="Verdana" pitchFamily="34" charset="0"/>
                      <a:sym typeface="Verdana" pitchFamily="34" charset="0"/>
                    </a:rPr>
                    <a:t>  </a:t>
                  </a:r>
                  <a:r>
                    <a:rPr lang="en-US" altLang="zh-CN" sz="14100">
                      <a:solidFill>
                        <a:srgbClr val="000000"/>
                      </a:solidFill>
                      <a:latin typeface="Verdana" pitchFamily="34" charset="0"/>
                      <a:sym typeface="Verdana" pitchFamily="34" charset="0"/>
                    </a:rPr>
                    <a:t> </a:t>
                  </a:r>
                  <a:r>
                    <a:rPr lang="en-US" altLang="zh-CN" sz="700">
                      <a:solidFill>
                        <a:srgbClr val="000000"/>
                      </a:solidFill>
                      <a:latin typeface="Verdana" pitchFamily="34" charset="0"/>
                      <a:sym typeface="Verdana" pitchFamily="34" charset="0"/>
                    </a:rPr>
                    <a:t>                                                    </a:t>
                  </a:r>
                  <a:endParaRPr lang="en-US" altLang="zh-CN" sz="2000"/>
                </a:p>
              </p:txBody>
            </p:sp>
            <p:sp>
              <p:nvSpPr>
                <p:cNvPr id="14373" name="Rectangle 37"/>
                <p:cNvSpPr>
                  <a:spLocks noChangeArrowheads="1" noTextEdit="1"/>
                </p:cNvSpPr>
                <p:nvPr/>
              </p:nvSpPr>
              <p:spPr bwMode="auto">
                <a:xfrm>
                  <a:off x="1265" y="6115"/>
                  <a:ext cx="152" cy="1479"/>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4374" name="Rectangle 38"/>
                <p:cNvSpPr>
                  <a:spLocks noChangeArrowheads="1"/>
                </p:cNvSpPr>
                <p:nvPr/>
              </p:nvSpPr>
              <p:spPr bwMode="auto">
                <a:xfrm>
                  <a:off x="1417" y="6115"/>
                  <a:ext cx="2749" cy="1479"/>
                </a:xfrm>
                <a:prstGeom prst="rect">
                  <a:avLst/>
                </a:prstGeom>
                <a:noFill/>
                <a:ln w="9525">
                  <a:noFill/>
                  <a:miter lim="800000"/>
                  <a:headEnd/>
                  <a:tailEnd/>
                </a:ln>
              </p:spPr>
              <p:txBody>
                <a:bodyPr/>
                <a:lstStyle/>
                <a:p>
                  <a:r>
                    <a:rPr lang="en-US" altLang="zh-CN" sz="800">
                      <a:solidFill>
                        <a:srgbClr val="000000"/>
                      </a:solidFill>
                      <a:latin typeface="Verdana" pitchFamily="34" charset="0"/>
                      <a:sym typeface="Verdana" pitchFamily="34" charset="0"/>
                    </a:rPr>
                    <a:t>The differences in human blood are due to the presence or absence of certain protein molecules called antigens and antibodies. The antigens are located on the surface of the red blood cells and the antibodies are in the blood plasma. Individuals have different types and combinations of these molecules. The blood group you belong to depends on what you have inherited from your parents.</a:t>
                  </a:r>
                </a:p>
                <a:p>
                  <a:r>
                    <a:rPr lang="en-US" altLang="zh-CN" sz="800">
                      <a:solidFill>
                        <a:srgbClr val="000000"/>
                      </a:solidFill>
                      <a:latin typeface="Verdana" pitchFamily="34" charset="0"/>
                      <a:sym typeface="Verdana" pitchFamily="34" charset="0"/>
                    </a:rPr>
                    <a:t>There are more than 20 genetically determined blood group systems known today, but the AB0 and Rh systems are the most important ones used for blood transfusions. Not all blood groups are compatible with each other. Mixing incompatible blood groups leads to blood clumping or agglutination, which is dangerous or individuals.</a:t>
                  </a:r>
                </a:p>
                <a:p>
                  <a:r>
                    <a:rPr lang="en-US" altLang="zh-CN" sz="800">
                      <a:solidFill>
                        <a:srgbClr val="000000"/>
                      </a:solidFill>
                      <a:latin typeface="Verdana" pitchFamily="34" charset="0"/>
                      <a:sym typeface="Verdana" pitchFamily="34" charset="0"/>
                    </a:rPr>
                    <a:t>Nobel Laureate Karl Landsteiner was involved in the discovery of both the AB0 and Rh blood groups.</a:t>
                  </a:r>
                </a:p>
                <a:p>
                  <a:r>
                    <a:rPr lang="en-US" altLang="zh-CN" sz="800">
                      <a:solidFill>
                        <a:srgbClr val="000000"/>
                      </a:solidFill>
                      <a:latin typeface="Verdana" pitchFamily="34" charset="0"/>
                      <a:sym typeface="Verdana" pitchFamily="34" charset="0"/>
                    </a:rPr>
                    <a:t> </a:t>
                  </a:r>
                </a:p>
                <a:p>
                  <a:r>
                    <a:rPr lang="en-US" altLang="zh-CN" sz="800">
                      <a:solidFill>
                        <a:srgbClr val="000000"/>
                      </a:solidFill>
                      <a:latin typeface="Verdana" pitchFamily="34" charset="0"/>
                      <a:sym typeface="Verdana" pitchFamily="34" charset="0"/>
                    </a:rPr>
                    <a:t> </a:t>
                  </a:r>
                </a:p>
                <a:p>
                  <a:endParaRPr lang="en-US" altLang="zh-CN" sz="2400">
                    <a:solidFill>
                      <a:srgbClr val="000000"/>
                    </a:solidFill>
                    <a:ea typeface="HGP明朝E" charset="0"/>
                    <a:cs typeface="HGP明朝E" charset="0"/>
                    <a:sym typeface="HGP明朝E" charset="0"/>
                  </a:endParaRPr>
                </a:p>
              </p:txBody>
            </p:sp>
            <p:sp>
              <p:nvSpPr>
                <p:cNvPr id="14375" name="Rectangle 39"/>
                <p:cNvSpPr>
                  <a:spLocks noChangeArrowheads="1" noTextEdit="1"/>
                </p:cNvSpPr>
                <p:nvPr/>
              </p:nvSpPr>
              <p:spPr bwMode="auto">
                <a:xfrm>
                  <a:off x="4166" y="6115"/>
                  <a:ext cx="153" cy="1479"/>
                </a:xfrm>
                <a:prstGeom prst="rect">
                  <a:avLst/>
                </a:prstGeom>
                <a:noFill/>
                <a:ln w="9525">
                  <a:noFill/>
                  <a:miter lim="800000"/>
                  <a:headEnd/>
                  <a:tailEnd/>
                </a:ln>
              </p:spPr>
              <p:txBody>
                <a:bodyPr anchor="ct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4376" name="Rectangle 40"/>
                <p:cNvSpPr>
                  <a:spLocks noChangeArrowheads="1" noTextEdit="1"/>
                </p:cNvSpPr>
                <p:nvPr/>
              </p:nvSpPr>
              <p:spPr bwMode="auto">
                <a:xfrm>
                  <a:off x="0" y="7594"/>
                  <a:ext cx="1265" cy="456"/>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4377" name="Rectangle 41"/>
                <p:cNvSpPr>
                  <a:spLocks noChangeArrowheads="1" noTextEdit="1"/>
                </p:cNvSpPr>
                <p:nvPr/>
              </p:nvSpPr>
              <p:spPr bwMode="auto">
                <a:xfrm>
                  <a:off x="1265" y="7594"/>
                  <a:ext cx="152" cy="456"/>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4378" name="Rectangle 42"/>
                <p:cNvSpPr>
                  <a:spLocks noChangeArrowheads="1"/>
                </p:cNvSpPr>
                <p:nvPr/>
              </p:nvSpPr>
              <p:spPr bwMode="auto">
                <a:xfrm>
                  <a:off x="1417" y="7594"/>
                  <a:ext cx="2749" cy="456"/>
                </a:xfrm>
                <a:prstGeom prst="rect">
                  <a:avLst/>
                </a:prstGeom>
                <a:noFill/>
                <a:ln w="9525">
                  <a:noFill/>
                  <a:miter lim="800000"/>
                  <a:headEnd/>
                  <a:tailEnd/>
                </a:ln>
              </p:spPr>
              <p:txBody>
                <a:bodyPr tIns="68241" bIns="46023" anchor="ctr"/>
                <a:lstStyle/>
                <a:p>
                  <a:r>
                    <a:rPr lang="en-US" altLang="zh-CN" sz="1600" b="1">
                      <a:solidFill>
                        <a:srgbClr val="003366"/>
                      </a:solidFill>
                      <a:latin typeface="Arial" pitchFamily="34" charset="0"/>
                      <a:sym typeface="Arial" pitchFamily="34" charset="0"/>
                    </a:rPr>
                    <a:t>AB0 blood grouping system</a:t>
                  </a:r>
                </a:p>
                <a:p>
                  <a:endParaRPr lang="en-US" altLang="zh-CN" sz="2400">
                    <a:solidFill>
                      <a:srgbClr val="000000"/>
                    </a:solidFill>
                    <a:ea typeface="HGP明朝E" charset="0"/>
                    <a:cs typeface="HGP明朝E" charset="0"/>
                    <a:sym typeface="HGP明朝E" charset="0"/>
                  </a:endParaRPr>
                </a:p>
              </p:txBody>
            </p:sp>
            <p:sp>
              <p:nvSpPr>
                <p:cNvPr id="14379" name="Rectangle 43"/>
                <p:cNvSpPr>
                  <a:spLocks noChangeArrowheads="1" noTextEdit="1"/>
                </p:cNvSpPr>
                <p:nvPr/>
              </p:nvSpPr>
              <p:spPr bwMode="auto">
                <a:xfrm>
                  <a:off x="4166" y="7594"/>
                  <a:ext cx="153" cy="456"/>
                </a:xfrm>
                <a:prstGeom prst="rect">
                  <a:avLst/>
                </a:prstGeom>
                <a:noFill/>
                <a:ln w="9525">
                  <a:noFill/>
                  <a:miter lim="800000"/>
                  <a:headEnd/>
                  <a:tailEnd/>
                </a:ln>
              </p:spPr>
              <p:txBody>
                <a:bodyPr anchor="ct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4380" name="Rectangle 44"/>
                <p:cNvSpPr>
                  <a:spLocks noChangeArrowheads="1" noTextEdit="1"/>
                </p:cNvSpPr>
                <p:nvPr/>
              </p:nvSpPr>
              <p:spPr bwMode="auto">
                <a:xfrm>
                  <a:off x="0" y="8050"/>
                  <a:ext cx="1265" cy="519"/>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4381" name="Rectangle 45"/>
                <p:cNvSpPr>
                  <a:spLocks noChangeArrowheads="1" noTextEdit="1"/>
                </p:cNvSpPr>
                <p:nvPr/>
              </p:nvSpPr>
              <p:spPr bwMode="auto">
                <a:xfrm>
                  <a:off x="1265" y="8050"/>
                  <a:ext cx="152" cy="519"/>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4382" name="Rectangle 46"/>
                <p:cNvSpPr>
                  <a:spLocks noChangeArrowheads="1"/>
                </p:cNvSpPr>
                <p:nvPr/>
              </p:nvSpPr>
              <p:spPr bwMode="auto">
                <a:xfrm>
                  <a:off x="1417" y="8050"/>
                  <a:ext cx="2749" cy="519"/>
                </a:xfrm>
                <a:prstGeom prst="rect">
                  <a:avLst/>
                </a:prstGeom>
                <a:noFill/>
                <a:ln w="9525">
                  <a:noFill/>
                  <a:miter lim="800000"/>
                  <a:headEnd/>
                  <a:tailEnd/>
                </a:ln>
              </p:spPr>
              <p:txBody>
                <a:bodyPr anchor="ctr"/>
                <a:lstStyle/>
                <a:p>
                  <a:endParaRPr lang="en-US" sz="2400">
                    <a:solidFill>
                      <a:srgbClr val="000000"/>
                    </a:solidFill>
                    <a:ea typeface="Constantia" pitchFamily="18" charset="0"/>
                    <a:cs typeface="Constantia" pitchFamily="18" charset="0"/>
                    <a:sym typeface="Constantia" pitchFamily="18" charset="0"/>
                  </a:endParaRPr>
                </a:p>
              </p:txBody>
            </p:sp>
            <p:sp>
              <p:nvSpPr>
                <p:cNvPr id="14383" name="Rectangle 47"/>
                <p:cNvSpPr>
                  <a:spLocks noChangeArrowheads="1" noTextEdit="1"/>
                </p:cNvSpPr>
                <p:nvPr/>
              </p:nvSpPr>
              <p:spPr bwMode="auto">
                <a:xfrm>
                  <a:off x="4166" y="8050"/>
                  <a:ext cx="153" cy="519"/>
                </a:xfrm>
                <a:prstGeom prst="rect">
                  <a:avLst/>
                </a:prstGeom>
                <a:noFill/>
                <a:ln w="9525">
                  <a:noFill/>
                  <a:miter lim="800000"/>
                  <a:headEnd/>
                  <a:tailEnd/>
                </a:ln>
              </p:spPr>
              <p:txBody>
                <a:bodyPr anchor="ct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4384" name="Rectangle 48"/>
                <p:cNvSpPr>
                  <a:spLocks noChangeArrowheads="1"/>
                </p:cNvSpPr>
                <p:nvPr/>
              </p:nvSpPr>
              <p:spPr bwMode="auto">
                <a:xfrm>
                  <a:off x="0" y="8569"/>
                  <a:ext cx="1265" cy="750"/>
                </a:xfrm>
                <a:prstGeom prst="rect">
                  <a:avLst/>
                </a:prstGeom>
                <a:noFill/>
                <a:ln w="9525">
                  <a:noFill/>
                  <a:miter lim="800000"/>
                  <a:headEnd/>
                  <a:tailEnd/>
                </a:ln>
              </p:spPr>
              <p:txBody>
                <a:bodyPr/>
                <a:lstStyle/>
                <a:p>
                  <a:r>
                    <a:rPr lang="en-US" altLang="zh-CN" sz="2400">
                      <a:solidFill>
                        <a:srgbClr val="000000"/>
                      </a:solidFill>
                      <a:ea typeface="HGP明朝E" charset="0"/>
                      <a:cs typeface="HGP明朝E" charset="0"/>
                      <a:sym typeface="HGP明朝E" charset="0"/>
                    </a:rPr>
                    <a:t>  </a:t>
                  </a:r>
                  <a:r>
                    <a:rPr lang="en-US" altLang="zh-CN" sz="5100">
                      <a:solidFill>
                        <a:srgbClr val="000000"/>
                      </a:solidFill>
                      <a:ea typeface="HGP明朝E" charset="0"/>
                      <a:cs typeface="HGP明朝E" charset="0"/>
                      <a:sym typeface="HGP明朝E" charset="0"/>
                    </a:rPr>
                    <a:t> </a:t>
                  </a:r>
                  <a:r>
                    <a:rPr lang="en-US" altLang="zh-CN" sz="2400">
                      <a:solidFill>
                        <a:srgbClr val="000000"/>
                      </a:solidFill>
                      <a:ea typeface="HGP明朝E" charset="0"/>
                      <a:cs typeface="HGP明朝E" charset="0"/>
                      <a:sym typeface="HGP明朝E" charset="0"/>
                    </a:rPr>
                    <a:t>             </a:t>
                  </a:r>
                  <a:endParaRPr lang="en-US" altLang="zh-CN" sz="2000"/>
                </a:p>
              </p:txBody>
            </p:sp>
            <p:sp>
              <p:nvSpPr>
                <p:cNvPr id="14385" name="Rectangle 50"/>
                <p:cNvSpPr>
                  <a:spLocks noChangeArrowheads="1" noTextEdit="1"/>
                </p:cNvSpPr>
                <p:nvPr/>
              </p:nvSpPr>
              <p:spPr bwMode="auto">
                <a:xfrm>
                  <a:off x="1265" y="8569"/>
                  <a:ext cx="152" cy="750"/>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4386" name="Rectangle 51"/>
                <p:cNvSpPr>
                  <a:spLocks noChangeArrowheads="1"/>
                </p:cNvSpPr>
                <p:nvPr/>
              </p:nvSpPr>
              <p:spPr bwMode="auto">
                <a:xfrm>
                  <a:off x="1417" y="8569"/>
                  <a:ext cx="2749" cy="750"/>
                </a:xfrm>
                <a:prstGeom prst="rect">
                  <a:avLst/>
                </a:prstGeom>
                <a:noFill/>
                <a:ln w="9525">
                  <a:noFill/>
                  <a:miter lim="800000"/>
                  <a:headEnd/>
                  <a:tailEnd/>
                </a:ln>
              </p:spPr>
              <p:txBody>
                <a:bodyPr anchor="ctr"/>
                <a:lstStyle/>
                <a:p>
                  <a:endParaRPr lang="en-US" altLang="zh-CN" sz="800">
                    <a:solidFill>
                      <a:srgbClr val="000000"/>
                    </a:solidFill>
                    <a:latin typeface="Verdana" pitchFamily="34" charset="0"/>
                    <a:sym typeface="Verdana" pitchFamily="34" charset="0"/>
                  </a:endParaRPr>
                </a:p>
                <a:p>
                  <a:r>
                    <a:rPr lang="en-US" altLang="zh-CN" sz="800">
                      <a:solidFill>
                        <a:srgbClr val="000000"/>
                      </a:solidFill>
                      <a:latin typeface="Verdana" pitchFamily="34" charset="0"/>
                      <a:sym typeface="Verdana" pitchFamily="34" charset="0"/>
                    </a:rPr>
                    <a:t> </a:t>
                  </a:r>
                </a:p>
                <a:p>
                  <a:endParaRPr lang="en-US" altLang="zh-CN" sz="2400">
                    <a:solidFill>
                      <a:srgbClr val="000000"/>
                    </a:solidFill>
                    <a:ea typeface="HGP明朝E" charset="0"/>
                    <a:cs typeface="HGP明朝E" charset="0"/>
                    <a:sym typeface="HGP明朝E" charset="0"/>
                  </a:endParaRPr>
                </a:p>
              </p:txBody>
            </p:sp>
            <p:sp>
              <p:nvSpPr>
                <p:cNvPr id="14387" name="Rectangle 52"/>
                <p:cNvSpPr>
                  <a:spLocks noChangeArrowheads="1" noTextEdit="1"/>
                </p:cNvSpPr>
                <p:nvPr/>
              </p:nvSpPr>
              <p:spPr bwMode="auto">
                <a:xfrm>
                  <a:off x="4166" y="8569"/>
                  <a:ext cx="153" cy="750"/>
                </a:xfrm>
                <a:prstGeom prst="rect">
                  <a:avLst/>
                </a:prstGeom>
                <a:noFill/>
                <a:ln w="9525">
                  <a:noFill/>
                  <a:miter lim="800000"/>
                  <a:headEnd/>
                  <a:tailEnd/>
                </a:ln>
              </p:spPr>
              <p:txBody>
                <a:bodyPr anchor="ct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4388" name="Rectangle 53"/>
                <p:cNvSpPr>
                  <a:spLocks noChangeArrowheads="1"/>
                </p:cNvSpPr>
                <p:nvPr/>
              </p:nvSpPr>
              <p:spPr bwMode="auto">
                <a:xfrm>
                  <a:off x="0" y="9319"/>
                  <a:ext cx="1265" cy="750"/>
                </a:xfrm>
                <a:prstGeom prst="rect">
                  <a:avLst/>
                </a:prstGeom>
                <a:noFill/>
                <a:ln w="9525">
                  <a:noFill/>
                  <a:miter lim="800000"/>
                  <a:headEnd/>
                  <a:tailEnd/>
                </a:ln>
              </p:spPr>
              <p:txBody>
                <a:bodyPr/>
                <a:lstStyle/>
                <a:p>
                  <a:r>
                    <a:rPr lang="en-US" altLang="zh-CN" sz="2400">
                      <a:solidFill>
                        <a:srgbClr val="000000"/>
                      </a:solidFill>
                      <a:ea typeface="HGP明朝E" charset="0"/>
                      <a:cs typeface="HGP明朝E" charset="0"/>
                      <a:sym typeface="HGP明朝E" charset="0"/>
                    </a:rPr>
                    <a:t>  </a:t>
                  </a:r>
                  <a:r>
                    <a:rPr lang="en-US" altLang="zh-CN" sz="5100">
                      <a:solidFill>
                        <a:srgbClr val="000000"/>
                      </a:solidFill>
                      <a:ea typeface="HGP明朝E" charset="0"/>
                      <a:cs typeface="HGP明朝E" charset="0"/>
                      <a:sym typeface="HGP明朝E" charset="0"/>
                    </a:rPr>
                    <a:t> </a:t>
                  </a:r>
                  <a:r>
                    <a:rPr lang="en-US" altLang="zh-CN" sz="2400">
                      <a:solidFill>
                        <a:srgbClr val="000000"/>
                      </a:solidFill>
                      <a:ea typeface="HGP明朝E" charset="0"/>
                      <a:cs typeface="HGP明朝E" charset="0"/>
                      <a:sym typeface="HGP明朝E" charset="0"/>
                    </a:rPr>
                    <a:t>             </a:t>
                  </a:r>
                  <a:endParaRPr lang="en-US" altLang="zh-CN" sz="2000"/>
                </a:p>
              </p:txBody>
            </p:sp>
            <p:sp>
              <p:nvSpPr>
                <p:cNvPr id="14389" name="Rectangle 55"/>
                <p:cNvSpPr>
                  <a:spLocks noChangeArrowheads="1" noTextEdit="1"/>
                </p:cNvSpPr>
                <p:nvPr/>
              </p:nvSpPr>
              <p:spPr bwMode="auto">
                <a:xfrm>
                  <a:off x="1265" y="9319"/>
                  <a:ext cx="152" cy="750"/>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4390" name="Rectangle 56"/>
                <p:cNvSpPr>
                  <a:spLocks noChangeArrowheads="1"/>
                </p:cNvSpPr>
                <p:nvPr/>
              </p:nvSpPr>
              <p:spPr bwMode="auto">
                <a:xfrm>
                  <a:off x="1417" y="9319"/>
                  <a:ext cx="2749" cy="750"/>
                </a:xfrm>
                <a:prstGeom prst="rect">
                  <a:avLst/>
                </a:prstGeom>
                <a:noFill/>
                <a:ln w="9525">
                  <a:noFill/>
                  <a:miter lim="800000"/>
                  <a:headEnd/>
                  <a:tailEnd/>
                </a:ln>
              </p:spPr>
              <p:txBody>
                <a:bodyPr anchor="ctr"/>
                <a:lstStyle/>
                <a:p>
                  <a:r>
                    <a:rPr lang="en-US" altLang="zh-CN" sz="2000">
                      <a:solidFill>
                        <a:srgbClr val="000000"/>
                      </a:solidFill>
                      <a:latin typeface="Verdana" pitchFamily="34" charset="0"/>
                      <a:sym typeface="Verdana" pitchFamily="34" charset="0"/>
                    </a:rPr>
                    <a:t/>
                  </a:r>
                  <a:br>
                    <a:rPr lang="en-US" altLang="zh-CN" sz="2000">
                      <a:solidFill>
                        <a:srgbClr val="000000"/>
                      </a:solidFill>
                      <a:latin typeface="Verdana" pitchFamily="34" charset="0"/>
                      <a:sym typeface="Verdana" pitchFamily="34" charset="0"/>
                    </a:rPr>
                  </a:br>
                  <a:endParaRPr lang="en-US" altLang="zh-CN" sz="2000">
                    <a:solidFill>
                      <a:srgbClr val="000000"/>
                    </a:solidFill>
                    <a:latin typeface="Verdana" pitchFamily="34" charset="0"/>
                    <a:sym typeface="Verdana" pitchFamily="34" charset="0"/>
                  </a:endParaRPr>
                </a:p>
                <a:p>
                  <a:endParaRPr lang="en-US" altLang="zh-CN" sz="2000">
                    <a:solidFill>
                      <a:srgbClr val="000000"/>
                    </a:solidFill>
                    <a:ea typeface="HGP明朝E" charset="0"/>
                    <a:cs typeface="HGP明朝E" charset="0"/>
                    <a:sym typeface="HGP明朝E" charset="0"/>
                  </a:endParaRPr>
                </a:p>
              </p:txBody>
            </p:sp>
            <p:sp>
              <p:nvSpPr>
                <p:cNvPr id="14391" name="Rectangle 57"/>
                <p:cNvSpPr>
                  <a:spLocks noChangeArrowheads="1" noTextEdit="1"/>
                </p:cNvSpPr>
                <p:nvPr/>
              </p:nvSpPr>
              <p:spPr bwMode="auto">
                <a:xfrm>
                  <a:off x="4166" y="9319"/>
                  <a:ext cx="153" cy="750"/>
                </a:xfrm>
                <a:prstGeom prst="rect">
                  <a:avLst/>
                </a:prstGeom>
                <a:noFill/>
                <a:ln w="9525">
                  <a:noFill/>
                  <a:miter lim="800000"/>
                  <a:headEnd/>
                  <a:tailEnd/>
                </a:ln>
              </p:spPr>
              <p:txBody>
                <a:bodyPr anchor="ct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4392" name="Rectangle 58"/>
                <p:cNvSpPr>
                  <a:spLocks noChangeArrowheads="1"/>
                </p:cNvSpPr>
                <p:nvPr/>
              </p:nvSpPr>
              <p:spPr bwMode="auto">
                <a:xfrm>
                  <a:off x="0" y="10069"/>
                  <a:ext cx="1265" cy="827"/>
                </a:xfrm>
                <a:prstGeom prst="rect">
                  <a:avLst/>
                </a:prstGeom>
                <a:noFill/>
                <a:ln w="9525">
                  <a:noFill/>
                  <a:miter lim="800000"/>
                  <a:headEnd/>
                  <a:tailEnd/>
                </a:ln>
              </p:spPr>
              <p:txBody>
                <a:bodyPr/>
                <a:lstStyle/>
                <a:p>
                  <a:r>
                    <a:rPr lang="en-US" altLang="zh-CN" sz="2400">
                      <a:solidFill>
                        <a:srgbClr val="000000"/>
                      </a:solidFill>
                      <a:ea typeface="HGP明朝E" charset="0"/>
                      <a:cs typeface="HGP明朝E" charset="0"/>
                      <a:sym typeface="HGP明朝E" charset="0"/>
                    </a:rPr>
                    <a:t>  </a:t>
                  </a:r>
                  <a:r>
                    <a:rPr lang="en-US" altLang="zh-CN" sz="5100">
                      <a:solidFill>
                        <a:srgbClr val="000000"/>
                      </a:solidFill>
                      <a:ea typeface="HGP明朝E" charset="0"/>
                      <a:cs typeface="HGP明朝E" charset="0"/>
                      <a:sym typeface="HGP明朝E" charset="0"/>
                    </a:rPr>
                    <a:t> </a:t>
                  </a:r>
                  <a:r>
                    <a:rPr lang="en-US" altLang="zh-CN" sz="2400">
                      <a:solidFill>
                        <a:srgbClr val="000000"/>
                      </a:solidFill>
                      <a:ea typeface="HGP明朝E" charset="0"/>
                      <a:cs typeface="HGP明朝E" charset="0"/>
                      <a:sym typeface="HGP明朝E" charset="0"/>
                    </a:rPr>
                    <a:t>             </a:t>
                  </a:r>
                  <a:endParaRPr lang="en-US" altLang="zh-CN" sz="2000"/>
                </a:p>
              </p:txBody>
            </p:sp>
            <p:sp>
              <p:nvSpPr>
                <p:cNvPr id="14393" name="Rectangle 60"/>
                <p:cNvSpPr>
                  <a:spLocks noChangeArrowheads="1" noTextEdit="1"/>
                </p:cNvSpPr>
                <p:nvPr/>
              </p:nvSpPr>
              <p:spPr bwMode="auto">
                <a:xfrm>
                  <a:off x="1265" y="10069"/>
                  <a:ext cx="152" cy="827"/>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4394" name="Rectangle 61"/>
                <p:cNvSpPr>
                  <a:spLocks noChangeArrowheads="1"/>
                </p:cNvSpPr>
                <p:nvPr/>
              </p:nvSpPr>
              <p:spPr bwMode="auto">
                <a:xfrm>
                  <a:off x="1579" y="10069"/>
                  <a:ext cx="2587" cy="827"/>
                </a:xfrm>
                <a:prstGeom prst="rect">
                  <a:avLst/>
                </a:prstGeom>
                <a:noFill/>
                <a:ln w="9525">
                  <a:noFill/>
                  <a:miter lim="800000"/>
                  <a:headEnd/>
                  <a:tailEnd/>
                </a:ln>
              </p:spPr>
              <p:txBody>
                <a:bodyPr anchor="ctr"/>
                <a:lstStyle/>
                <a:p>
                  <a:endParaRPr lang="en-US" altLang="zh-CN" sz="2000" b="1" dirty="0">
                    <a:solidFill>
                      <a:srgbClr val="003366"/>
                    </a:solidFill>
                    <a:latin typeface="Verdana" pitchFamily="34" charset="0"/>
                    <a:sym typeface="Verdana" pitchFamily="34" charset="0"/>
                  </a:endParaRPr>
                </a:p>
                <a:p>
                  <a:endParaRPr lang="en-US" altLang="zh-CN" sz="2000" b="1" dirty="0">
                    <a:solidFill>
                      <a:srgbClr val="003366"/>
                    </a:solidFill>
                    <a:latin typeface="Verdana" pitchFamily="34" charset="0"/>
                    <a:sym typeface="Verdana" pitchFamily="34" charset="0"/>
                  </a:endParaRPr>
                </a:p>
                <a:p>
                  <a:endParaRPr lang="en-US" altLang="zh-CN" sz="2000" b="1" dirty="0">
                    <a:solidFill>
                      <a:srgbClr val="003366"/>
                    </a:solidFill>
                    <a:latin typeface="Verdana" pitchFamily="34" charset="0"/>
                    <a:sym typeface="Verdana" pitchFamily="34" charset="0"/>
                  </a:endParaRPr>
                </a:p>
                <a:p>
                  <a:endParaRPr lang="en-US" altLang="zh-CN" sz="2000" b="1" dirty="0">
                    <a:solidFill>
                      <a:srgbClr val="003366"/>
                    </a:solidFill>
                    <a:latin typeface="Verdana" pitchFamily="34" charset="0"/>
                    <a:sym typeface="Verdana" pitchFamily="34" charset="0"/>
                  </a:endParaRPr>
                </a:p>
                <a:p>
                  <a:r>
                    <a:rPr lang="en-US" altLang="zh-CN" sz="2400" b="1" dirty="0">
                      <a:solidFill>
                        <a:srgbClr val="FF0000"/>
                      </a:solidFill>
                      <a:latin typeface="+mj-lt"/>
                      <a:sym typeface="Verdana" pitchFamily="34" charset="0"/>
                    </a:rPr>
                    <a:t>Blood group </a:t>
                  </a:r>
                  <a:r>
                    <a:rPr lang="en-US" altLang="zh-CN" sz="2400" b="1" dirty="0" smtClean="0">
                      <a:solidFill>
                        <a:srgbClr val="FF0000"/>
                      </a:solidFill>
                      <a:latin typeface="+mj-lt"/>
                      <a:sym typeface="Verdana" pitchFamily="34" charset="0"/>
                    </a:rPr>
                    <a:t>AB</a:t>
                  </a:r>
                </a:p>
                <a:p>
                  <a:endParaRPr lang="en-US" altLang="zh-CN" sz="2000" dirty="0">
                    <a:solidFill>
                      <a:srgbClr val="000000"/>
                    </a:solidFill>
                    <a:latin typeface="Verdana" pitchFamily="34" charset="0"/>
                    <a:sym typeface="Verdana" pitchFamily="34" charset="0"/>
                  </a:endParaRPr>
                </a:p>
                <a:p>
                  <a:pPr algn="just"/>
                  <a:r>
                    <a:rPr lang="en-US" altLang="zh-CN" sz="2000" dirty="0">
                      <a:solidFill>
                        <a:srgbClr val="000000"/>
                      </a:solidFill>
                      <a:sym typeface="Verdana" pitchFamily="34" charset="0"/>
                    </a:rPr>
                    <a:t>If you belong to the blood group AB, you have both A and B antigens on the surface of your RBCs and no A or B antibodies at all in your blood plasma.</a:t>
                  </a:r>
                </a:p>
                <a:p>
                  <a:r>
                    <a:rPr lang="en-US" altLang="zh-CN" sz="2000" dirty="0">
                      <a:solidFill>
                        <a:srgbClr val="000000"/>
                      </a:solidFill>
                      <a:latin typeface="Verdana" pitchFamily="34" charset="0"/>
                      <a:sym typeface="Verdana" pitchFamily="34" charset="0"/>
                    </a:rPr>
                    <a:t/>
                  </a:r>
                  <a:br>
                    <a:rPr lang="en-US" altLang="zh-CN" sz="2000" dirty="0">
                      <a:solidFill>
                        <a:srgbClr val="000000"/>
                      </a:solidFill>
                      <a:latin typeface="Verdana" pitchFamily="34" charset="0"/>
                      <a:sym typeface="Verdana" pitchFamily="34" charset="0"/>
                    </a:rPr>
                  </a:br>
                  <a:endParaRPr lang="en-US" altLang="zh-CN" sz="2000" dirty="0">
                    <a:solidFill>
                      <a:srgbClr val="000000"/>
                    </a:solidFill>
                    <a:latin typeface="Verdana" pitchFamily="34" charset="0"/>
                    <a:sym typeface="Verdana" pitchFamily="34" charset="0"/>
                  </a:endParaRPr>
                </a:p>
                <a:p>
                  <a:r>
                    <a:rPr lang="en-US" altLang="zh-CN" sz="1400" dirty="0">
                      <a:solidFill>
                        <a:srgbClr val="000000"/>
                      </a:solidFill>
                      <a:latin typeface="Verdana" pitchFamily="34" charset="0"/>
                      <a:sym typeface="Verdana" pitchFamily="34" charset="0"/>
                    </a:rPr>
                    <a:t> </a:t>
                  </a:r>
                </a:p>
                <a:p>
                  <a:endParaRPr lang="en-US" altLang="zh-CN" sz="1400" dirty="0">
                    <a:solidFill>
                      <a:srgbClr val="000000"/>
                    </a:solidFill>
                    <a:ea typeface="HGP明朝E" charset="0"/>
                    <a:cs typeface="HGP明朝E" charset="0"/>
                    <a:sym typeface="HGP明朝E" charset="0"/>
                  </a:endParaRPr>
                </a:p>
              </p:txBody>
            </p:sp>
            <p:sp>
              <p:nvSpPr>
                <p:cNvPr id="14395" name="Rectangle 62"/>
                <p:cNvSpPr>
                  <a:spLocks noChangeArrowheads="1" noTextEdit="1"/>
                </p:cNvSpPr>
                <p:nvPr/>
              </p:nvSpPr>
              <p:spPr bwMode="auto">
                <a:xfrm>
                  <a:off x="4166" y="10069"/>
                  <a:ext cx="153" cy="827"/>
                </a:xfrm>
                <a:prstGeom prst="rect">
                  <a:avLst/>
                </a:prstGeom>
                <a:noFill/>
                <a:ln w="9525">
                  <a:noFill/>
                  <a:miter lim="800000"/>
                  <a:headEnd/>
                  <a:tailEnd/>
                </a:ln>
              </p:spPr>
              <p:txBody>
                <a:bodyPr anchor="ct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4396" name="Rectangle 63"/>
                <p:cNvSpPr>
                  <a:spLocks noChangeArrowheads="1"/>
                </p:cNvSpPr>
                <p:nvPr/>
              </p:nvSpPr>
              <p:spPr bwMode="auto">
                <a:xfrm>
                  <a:off x="0" y="10896"/>
                  <a:ext cx="1265" cy="673"/>
                </a:xfrm>
                <a:prstGeom prst="rect">
                  <a:avLst/>
                </a:prstGeom>
                <a:noFill/>
                <a:ln w="9525">
                  <a:noFill/>
                  <a:miter lim="800000"/>
                  <a:headEnd/>
                  <a:tailEnd/>
                </a:ln>
              </p:spPr>
              <p:txBody>
                <a:bodyPr/>
                <a:lstStyle/>
                <a:p>
                  <a:r>
                    <a:rPr lang="en-US" altLang="zh-CN" sz="2400">
                      <a:solidFill>
                        <a:srgbClr val="000000"/>
                      </a:solidFill>
                      <a:ea typeface="HGP明朝E" charset="0"/>
                      <a:cs typeface="HGP明朝E" charset="0"/>
                      <a:sym typeface="HGP明朝E" charset="0"/>
                    </a:rPr>
                    <a:t>  </a:t>
                  </a:r>
                  <a:r>
                    <a:rPr lang="en-US" altLang="zh-CN" sz="5100">
                      <a:solidFill>
                        <a:srgbClr val="000000"/>
                      </a:solidFill>
                      <a:ea typeface="HGP明朝E" charset="0"/>
                      <a:cs typeface="HGP明朝E" charset="0"/>
                      <a:sym typeface="HGP明朝E" charset="0"/>
                    </a:rPr>
                    <a:t> </a:t>
                  </a:r>
                  <a:r>
                    <a:rPr lang="en-US" altLang="zh-CN" sz="2400">
                      <a:solidFill>
                        <a:srgbClr val="000000"/>
                      </a:solidFill>
                      <a:ea typeface="HGP明朝E" charset="0"/>
                      <a:cs typeface="HGP明朝E" charset="0"/>
                      <a:sym typeface="HGP明朝E" charset="0"/>
                    </a:rPr>
                    <a:t>             </a:t>
                  </a:r>
                  <a:endParaRPr lang="en-US" altLang="zh-CN" sz="2000"/>
                </a:p>
              </p:txBody>
            </p:sp>
            <p:sp>
              <p:nvSpPr>
                <p:cNvPr id="14397" name="Rectangle 65"/>
                <p:cNvSpPr>
                  <a:spLocks noChangeArrowheads="1" noTextEdit="1"/>
                </p:cNvSpPr>
                <p:nvPr/>
              </p:nvSpPr>
              <p:spPr bwMode="auto">
                <a:xfrm>
                  <a:off x="1265" y="10896"/>
                  <a:ext cx="152" cy="673"/>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4398" name="Rectangle 66"/>
                <p:cNvSpPr>
                  <a:spLocks noChangeArrowheads="1"/>
                </p:cNvSpPr>
                <p:nvPr/>
              </p:nvSpPr>
              <p:spPr bwMode="auto">
                <a:xfrm>
                  <a:off x="1417" y="10896"/>
                  <a:ext cx="2749" cy="673"/>
                </a:xfrm>
                <a:prstGeom prst="rect">
                  <a:avLst/>
                </a:prstGeom>
                <a:noFill/>
                <a:ln w="9525">
                  <a:noFill/>
                  <a:miter lim="800000"/>
                  <a:headEnd/>
                  <a:tailEnd/>
                </a:ln>
              </p:spPr>
              <p:txBody>
                <a:bodyPr anchor="ctr"/>
                <a:lstStyle/>
                <a:p>
                  <a:endParaRPr lang="en-US" sz="2400">
                    <a:solidFill>
                      <a:srgbClr val="000000"/>
                    </a:solidFill>
                    <a:ea typeface="Constantia" pitchFamily="18" charset="0"/>
                    <a:cs typeface="Constantia" pitchFamily="18" charset="0"/>
                    <a:sym typeface="Constantia" pitchFamily="18" charset="0"/>
                  </a:endParaRPr>
                </a:p>
              </p:txBody>
            </p:sp>
          </p:grpSp>
        </p:grpSp>
      </p:grpSp>
      <p:pic>
        <p:nvPicPr>
          <p:cNvPr id="14399" name="Picture 59" descr="http://nobelprize.org/medicine/educational/landsteiner/images/fig4-ab.gif"/>
          <p:cNvPicPr>
            <a:picLocks noChangeAspect="1" noChangeArrowheads="1"/>
          </p:cNvPicPr>
          <p:nvPr/>
        </p:nvPicPr>
        <p:blipFill>
          <a:blip r:embed="rId2"/>
          <a:srcRect/>
          <a:stretch>
            <a:fillRect/>
          </a:stretch>
        </p:blipFill>
        <p:spPr bwMode="auto">
          <a:xfrm>
            <a:off x="228600" y="990600"/>
            <a:ext cx="3124200" cy="2438400"/>
          </a:xfrm>
          <a:prstGeom prst="rect">
            <a:avLst/>
          </a:prstGeom>
          <a:noFill/>
          <a:ln w="9525">
            <a:noFill/>
            <a:miter lim="800000"/>
            <a:headEnd/>
            <a:tailEnd/>
          </a:ln>
        </p:spPr>
      </p:pic>
      <p:pic>
        <p:nvPicPr>
          <p:cNvPr id="14400" name="Picture 71" descr=" "/>
          <p:cNvPicPr>
            <a:picLocks noChangeAspect="1" noChangeArrowheads="1"/>
          </p:cNvPicPr>
          <p:nvPr/>
        </p:nvPicPr>
        <p:blipFill>
          <a:blip r:embed="rId3"/>
          <a:srcRect/>
          <a:stretch>
            <a:fillRect/>
          </a:stretch>
        </p:blipFill>
        <p:spPr bwMode="auto">
          <a:xfrm>
            <a:off x="228600" y="3657600"/>
            <a:ext cx="3048000" cy="2438400"/>
          </a:xfrm>
          <a:prstGeom prst="rect">
            <a:avLst/>
          </a:prstGeom>
          <a:noFill/>
          <a:ln w="9525">
            <a:noFill/>
            <a:miter lim="800000"/>
            <a:headEnd/>
            <a:tailEnd/>
          </a:ln>
        </p:spPr>
      </p:pic>
      <p:grpSp>
        <p:nvGrpSpPr>
          <p:cNvPr id="5" name="Group 65"/>
          <p:cNvGrpSpPr>
            <a:grpSpLocks/>
          </p:cNvGrpSpPr>
          <p:nvPr/>
        </p:nvGrpSpPr>
        <p:grpSpPr bwMode="auto">
          <a:xfrm>
            <a:off x="3657600" y="3535363"/>
            <a:ext cx="4724400" cy="3033712"/>
            <a:chOff x="0" y="0"/>
            <a:chExt cx="4320" cy="519"/>
          </a:xfrm>
        </p:grpSpPr>
        <p:sp>
          <p:nvSpPr>
            <p:cNvPr id="14402" name="Rectangle 73"/>
            <p:cNvSpPr>
              <a:spLocks noChangeArrowheads="1"/>
            </p:cNvSpPr>
            <p:nvPr/>
          </p:nvSpPr>
          <p:spPr bwMode="auto">
            <a:xfrm>
              <a:off x="0" y="0"/>
              <a:ext cx="4320" cy="1"/>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4403" name="Rectangle 74"/>
            <p:cNvSpPr>
              <a:spLocks noChangeArrowheads="1"/>
            </p:cNvSpPr>
            <p:nvPr/>
          </p:nvSpPr>
          <p:spPr bwMode="auto">
            <a:xfrm>
              <a:off x="279" y="0"/>
              <a:ext cx="3623" cy="519"/>
            </a:xfrm>
            <a:prstGeom prst="rect">
              <a:avLst/>
            </a:prstGeom>
            <a:noFill/>
            <a:ln w="9525">
              <a:noFill/>
              <a:miter lim="800000"/>
              <a:headEnd/>
              <a:tailEnd/>
            </a:ln>
          </p:spPr>
          <p:txBody>
            <a:bodyPr anchor="ctr"/>
            <a:lstStyle/>
            <a:p>
              <a:r>
                <a:rPr lang="en-US" altLang="zh-CN" sz="2400" b="1" dirty="0">
                  <a:solidFill>
                    <a:srgbClr val="FF0000"/>
                  </a:solidFill>
                  <a:latin typeface="+mj-lt"/>
                  <a:sym typeface="Verdana" pitchFamily="34" charset="0"/>
                </a:rPr>
                <a:t>Blood group </a:t>
              </a:r>
              <a:r>
                <a:rPr lang="en-US" altLang="zh-CN" sz="2400" b="1" dirty="0" smtClean="0">
                  <a:solidFill>
                    <a:srgbClr val="FF0000"/>
                  </a:solidFill>
                  <a:latin typeface="+mj-lt"/>
                  <a:sym typeface="Verdana" pitchFamily="34" charset="0"/>
                </a:rPr>
                <a:t>O</a:t>
              </a:r>
            </a:p>
            <a:p>
              <a:endParaRPr lang="en-US" altLang="zh-CN" sz="2000" dirty="0">
                <a:solidFill>
                  <a:srgbClr val="000000"/>
                </a:solidFill>
                <a:latin typeface="Verdana" pitchFamily="34" charset="0"/>
                <a:sym typeface="Verdana" pitchFamily="34" charset="0"/>
              </a:endParaRPr>
            </a:p>
            <a:p>
              <a:pPr algn="just"/>
              <a:r>
                <a:rPr lang="en-US" altLang="zh-CN" sz="2000" dirty="0">
                  <a:solidFill>
                    <a:srgbClr val="000000"/>
                  </a:solidFill>
                  <a:sym typeface="Verdana" pitchFamily="34" charset="0"/>
                </a:rPr>
                <a:t>If you belong to the blood group O (null), you have neither A or B antigens on the surface of your RBCs but you have both A and B antibodies in your blood plasma.</a:t>
              </a:r>
            </a:p>
            <a:p>
              <a:endParaRPr lang="en-US" altLang="zh-CN" sz="2000" dirty="0">
                <a:solidFill>
                  <a:srgbClr val="000000"/>
                </a:solidFill>
                <a:ea typeface="HGP明朝E" charset="0"/>
                <a:cs typeface="HGP明朝E" charset="0"/>
                <a:sym typeface="HGP明朝E"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399"/>
                                        </p:tgtEl>
                                        <p:attrNameLst>
                                          <p:attrName>style.visibility</p:attrName>
                                        </p:attrNameLst>
                                      </p:cBhvr>
                                      <p:to>
                                        <p:strVal val="visible"/>
                                      </p:to>
                                    </p:set>
                                    <p:animEffect transition="in" filter="fade">
                                      <p:cBhvr>
                                        <p:cTn id="12" dur="2000"/>
                                        <p:tgtEl>
                                          <p:spTgt spid="1439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4400"/>
                                        </p:tgtEl>
                                        <p:attrNameLst>
                                          <p:attrName>style.visibility</p:attrName>
                                        </p:attrNameLst>
                                      </p:cBhvr>
                                      <p:to>
                                        <p:strVal val="visible"/>
                                      </p:to>
                                    </p:set>
                                    <p:animEffect transition="in" filter="fade">
                                      <p:cBhvr>
                                        <p:cTn id="22" dur="2000"/>
                                        <p:tgtEl>
                                          <p:spTgt spid="144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FF0000"/>
                </a:solidFill>
              </a:rPr>
              <a:t>ABO blood group system</a:t>
            </a:r>
            <a:endParaRPr lang="en-US" sz="3200" b="1" dirty="0">
              <a:solidFill>
                <a:srgbClr val="FF0000"/>
              </a:solidFill>
            </a:endParaRPr>
          </a:p>
        </p:txBody>
      </p:sp>
      <p:sp>
        <p:nvSpPr>
          <p:cNvPr id="3" name="Content Placeholder 2"/>
          <p:cNvSpPr>
            <a:spLocks noGrp="1"/>
          </p:cNvSpPr>
          <p:nvPr>
            <p:ph sz="quarter" idx="1"/>
          </p:nvPr>
        </p:nvSpPr>
        <p:spPr>
          <a:xfrm>
            <a:off x="457200" y="1600200"/>
            <a:ext cx="7086600" cy="4873752"/>
          </a:xfrm>
        </p:spPr>
        <p:txBody>
          <a:bodyPr>
            <a:noAutofit/>
          </a:bodyPr>
          <a:lstStyle/>
          <a:p>
            <a:pPr algn="just">
              <a:buNone/>
            </a:pPr>
            <a:r>
              <a:rPr lang="en-GB" dirty="0" smtClean="0"/>
              <a:t>   According to the AB</a:t>
            </a:r>
            <a:r>
              <a:rPr lang="cy-GB" dirty="0" smtClean="0"/>
              <a:t>O</a:t>
            </a:r>
            <a:r>
              <a:rPr lang="en-GB" dirty="0" smtClean="0"/>
              <a:t> blood typing system there are four different kinds of blood types: O, A, B, AB. </a:t>
            </a:r>
          </a:p>
          <a:p>
            <a:r>
              <a:rPr lang="en-GB" sz="3200" b="1" dirty="0" smtClean="0">
                <a:solidFill>
                  <a:srgbClr val="FF0000"/>
                </a:solidFill>
              </a:rPr>
              <a:t>I(O)       - </a:t>
            </a:r>
            <a:r>
              <a:rPr lang="en-GB" sz="3200" b="1" dirty="0" err="1" smtClean="0">
                <a:solidFill>
                  <a:srgbClr val="FF0000"/>
                </a:solidFill>
              </a:rPr>
              <a:t>α,β</a:t>
            </a:r>
            <a:r>
              <a:rPr lang="en-GB" sz="3200" b="1" dirty="0" smtClean="0">
                <a:solidFill>
                  <a:srgbClr val="FF0000"/>
                </a:solidFill>
              </a:rPr>
              <a:t>   (40%); </a:t>
            </a:r>
          </a:p>
          <a:p>
            <a:r>
              <a:rPr lang="en-GB" sz="3200" b="1" dirty="0" smtClean="0">
                <a:solidFill>
                  <a:srgbClr val="FF0000"/>
                </a:solidFill>
              </a:rPr>
              <a:t>II(A)      - β      (39%); </a:t>
            </a:r>
          </a:p>
          <a:p>
            <a:r>
              <a:rPr lang="en-GB" sz="3200" b="1" dirty="0" smtClean="0">
                <a:solidFill>
                  <a:srgbClr val="FF0000"/>
                </a:solidFill>
              </a:rPr>
              <a:t>III(B)    - α      (10-15%); </a:t>
            </a:r>
          </a:p>
          <a:p>
            <a:r>
              <a:rPr lang="en-GB" sz="3200" b="1" dirty="0" smtClean="0">
                <a:solidFill>
                  <a:srgbClr val="FF0000"/>
                </a:solidFill>
              </a:rPr>
              <a:t>IY(AB)  -          (5%). </a:t>
            </a:r>
            <a:endParaRPr lang="ru-RU" sz="3200" b="1" dirty="0" smtClean="0">
              <a:solidFill>
                <a:srgbClr val="FF0000"/>
              </a:solidFill>
            </a:endParaRPr>
          </a:p>
          <a:p>
            <a:pPr>
              <a:buNone/>
            </a:pPr>
            <a:r>
              <a:rPr lang="en-GB" sz="3200" b="1" dirty="0" smtClean="0"/>
              <a:t/>
            </a:r>
            <a:br>
              <a:rPr lang="en-GB" sz="3200" b="1" dirty="0" smtClean="0"/>
            </a:br>
            <a:r>
              <a:rPr lang="en-GB" sz="3200" b="1" dirty="0" smtClean="0"/>
              <a:t/>
            </a:r>
            <a:br>
              <a:rPr lang="en-GB" sz="3200" b="1" dirty="0" smtClean="0"/>
            </a:br>
            <a:endParaRPr lang="en-GB" sz="3200" b="1" dirty="0" smtClean="0"/>
          </a:p>
          <a:p>
            <a:pPr>
              <a:buNone/>
            </a:pPr>
            <a:endParaRPr lang="en-US" sz="3200" b="1" dirty="0"/>
          </a:p>
        </p:txBody>
      </p:sp>
      <p:pic>
        <p:nvPicPr>
          <p:cNvPr id="2051" name="Picture 3" descr="C:\Users\admin1\Desktop\Jan_Janský,_1902.jpg"/>
          <p:cNvPicPr>
            <a:picLocks noChangeAspect="1" noChangeArrowheads="1"/>
          </p:cNvPicPr>
          <p:nvPr/>
        </p:nvPicPr>
        <p:blipFill>
          <a:blip r:embed="rId2"/>
          <a:srcRect/>
          <a:stretch>
            <a:fillRect/>
          </a:stretch>
        </p:blipFill>
        <p:spPr bwMode="auto">
          <a:xfrm>
            <a:off x="6934200" y="152400"/>
            <a:ext cx="1624013" cy="1524000"/>
          </a:xfrm>
          <a:prstGeom prst="rect">
            <a:avLst/>
          </a:prstGeom>
          <a:noFill/>
        </p:spPr>
      </p:pic>
      <p:sp>
        <p:nvSpPr>
          <p:cNvPr id="6" name="Rectangle 5"/>
          <p:cNvSpPr/>
          <p:nvPr/>
        </p:nvSpPr>
        <p:spPr>
          <a:xfrm>
            <a:off x="304800" y="5486400"/>
            <a:ext cx="7391400" cy="1754326"/>
          </a:xfrm>
          <a:prstGeom prst="rect">
            <a:avLst/>
          </a:prstGeom>
        </p:spPr>
        <p:txBody>
          <a:bodyPr wrap="square">
            <a:spAutoFit/>
          </a:bodyPr>
          <a:lstStyle/>
          <a:p>
            <a:r>
              <a:rPr lang="en-US" sz="2400" dirty="0" smtClean="0">
                <a:hlinkClick r:id="rId3" tooltip="Czechs"/>
              </a:rPr>
              <a:t>Czech</a:t>
            </a:r>
            <a:r>
              <a:rPr lang="en-US" sz="2400" dirty="0" smtClean="0"/>
              <a:t> serologist </a:t>
            </a:r>
            <a:r>
              <a:rPr lang="en-US" sz="2400" dirty="0" smtClean="0">
                <a:hlinkClick r:id="rId4" tooltip="Jan Janský"/>
              </a:rPr>
              <a:t>Jan </a:t>
            </a:r>
            <a:r>
              <a:rPr lang="en-US" sz="2400" dirty="0" err="1" smtClean="0">
                <a:hlinkClick r:id="rId4" tooltip="Jan Janský"/>
              </a:rPr>
              <a:t>Janský</a:t>
            </a:r>
            <a:r>
              <a:rPr lang="en-US" sz="2400" dirty="0" smtClean="0"/>
              <a:t> is credited with the first classification of blood into the four types (I, II, III, IV)</a:t>
            </a:r>
          </a:p>
          <a:p>
            <a:r>
              <a:rPr lang="en-US" dirty="0" smtClean="0"/>
              <a:t/>
            </a:r>
            <a:br>
              <a:rPr lang="en-US" dirty="0" smtClean="0"/>
            </a:br>
            <a:endParaRPr lang="en-US"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28600" y="381000"/>
            <a:ext cx="14630400" cy="6019800"/>
            <a:chOff x="0" y="0"/>
            <a:chExt cx="4320" cy="708"/>
          </a:xfrm>
        </p:grpSpPr>
        <p:sp>
          <p:nvSpPr>
            <p:cNvPr id="16387" name="Rectangle 2"/>
            <p:cNvSpPr>
              <a:spLocks noChangeArrowheads="1"/>
            </p:cNvSpPr>
            <p:nvPr/>
          </p:nvSpPr>
          <p:spPr bwMode="auto">
            <a:xfrm>
              <a:off x="0" y="0"/>
              <a:ext cx="4320" cy="1"/>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grpSp>
          <p:nvGrpSpPr>
            <p:cNvPr id="3" name="Group 4"/>
            <p:cNvGrpSpPr>
              <a:grpSpLocks/>
            </p:cNvGrpSpPr>
            <p:nvPr/>
          </p:nvGrpSpPr>
          <p:grpSpPr bwMode="auto">
            <a:xfrm>
              <a:off x="0" y="0"/>
              <a:ext cx="2703" cy="708"/>
              <a:chOff x="0" y="0"/>
              <a:chExt cx="2703" cy="708"/>
            </a:xfrm>
          </p:grpSpPr>
          <p:sp>
            <p:nvSpPr>
              <p:cNvPr id="16389" name="Rectangle 3"/>
              <p:cNvSpPr>
                <a:spLocks noChangeArrowheads="1"/>
              </p:cNvSpPr>
              <p:nvPr/>
            </p:nvSpPr>
            <p:spPr bwMode="auto">
              <a:xfrm>
                <a:off x="3" y="3"/>
                <a:ext cx="2700" cy="83"/>
              </a:xfrm>
              <a:prstGeom prst="rect">
                <a:avLst/>
              </a:prstGeom>
              <a:noFill/>
              <a:ln w="9525">
                <a:noFill/>
                <a:miter lim="800000"/>
                <a:headEnd/>
                <a:tailEnd/>
              </a:ln>
            </p:spPr>
            <p:txBody>
              <a:bodyPr>
                <a:spAutoFit/>
              </a:bodyPr>
              <a:lstStyle/>
              <a:p>
                <a:r>
                  <a:rPr lang="en-US" altLang="zh-CN" sz="2000" b="1">
                    <a:solidFill>
                      <a:schemeClr val="accent2"/>
                    </a:solidFill>
                    <a:latin typeface="Verdana" pitchFamily="34" charset="0"/>
                    <a:sym typeface="Verdana" pitchFamily="34" charset="0"/>
                  </a:rPr>
                  <a:t/>
                </a:r>
                <a:br>
                  <a:rPr lang="en-US" altLang="zh-CN" sz="2000" b="1">
                    <a:solidFill>
                      <a:schemeClr val="accent2"/>
                    </a:solidFill>
                    <a:latin typeface="Verdana" pitchFamily="34" charset="0"/>
                    <a:sym typeface="Verdana" pitchFamily="34" charset="0"/>
                  </a:rPr>
                </a:br>
                <a:endParaRPr lang="en-US" altLang="zh-CN" sz="2000" b="1">
                  <a:solidFill>
                    <a:schemeClr val="accent2"/>
                  </a:solidFill>
                  <a:ea typeface="HGP明朝E" charset="0"/>
                  <a:cs typeface="HGP明朝E" charset="0"/>
                  <a:sym typeface="HGP明朝E" charset="0"/>
                </a:endParaRPr>
              </a:p>
            </p:txBody>
          </p:sp>
          <p:grpSp>
            <p:nvGrpSpPr>
              <p:cNvPr id="4" name="Group 6"/>
              <p:cNvGrpSpPr>
                <a:grpSpLocks/>
              </p:cNvGrpSpPr>
              <p:nvPr/>
            </p:nvGrpSpPr>
            <p:grpSpPr bwMode="auto">
              <a:xfrm>
                <a:off x="0" y="0"/>
                <a:ext cx="2596" cy="708"/>
                <a:chOff x="0" y="0"/>
                <a:chExt cx="2596" cy="708"/>
              </a:xfrm>
            </p:grpSpPr>
            <p:grpSp>
              <p:nvGrpSpPr>
                <p:cNvPr id="5" name="Group 7"/>
                <p:cNvGrpSpPr>
                  <a:grpSpLocks/>
                </p:cNvGrpSpPr>
                <p:nvPr/>
              </p:nvGrpSpPr>
              <p:grpSpPr bwMode="auto">
                <a:xfrm>
                  <a:off x="3" y="3"/>
                  <a:ext cx="2590" cy="702"/>
                  <a:chOff x="0" y="0"/>
                  <a:chExt cx="2590" cy="702"/>
                </a:xfrm>
              </p:grpSpPr>
              <p:grpSp>
                <p:nvGrpSpPr>
                  <p:cNvPr id="6" name="Group 8"/>
                  <p:cNvGrpSpPr>
                    <a:grpSpLocks/>
                  </p:cNvGrpSpPr>
                  <p:nvPr/>
                </p:nvGrpSpPr>
                <p:grpSpPr bwMode="auto">
                  <a:xfrm>
                    <a:off x="0" y="0"/>
                    <a:ext cx="518" cy="135"/>
                    <a:chOff x="0" y="0"/>
                    <a:chExt cx="518" cy="135"/>
                  </a:xfrm>
                </p:grpSpPr>
                <p:grpSp>
                  <p:nvGrpSpPr>
                    <p:cNvPr id="7" name="Group 9"/>
                    <p:cNvGrpSpPr>
                      <a:grpSpLocks/>
                    </p:cNvGrpSpPr>
                    <p:nvPr/>
                  </p:nvGrpSpPr>
                  <p:grpSpPr bwMode="auto">
                    <a:xfrm>
                      <a:off x="0" y="0"/>
                      <a:ext cx="518" cy="83"/>
                      <a:chOff x="0" y="0"/>
                      <a:chExt cx="518" cy="83"/>
                    </a:xfrm>
                  </p:grpSpPr>
                  <p:sp>
                    <p:nvSpPr>
                      <p:cNvPr id="16394" name="Rectangle 4"/>
                      <p:cNvSpPr>
                        <a:spLocks noChangeArrowheads="1"/>
                      </p:cNvSpPr>
                      <p:nvPr/>
                    </p:nvSpPr>
                    <p:spPr bwMode="auto">
                      <a:xfrm>
                        <a:off x="0" y="0"/>
                        <a:ext cx="518" cy="1"/>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6395" name="Rectangle 5"/>
                      <p:cNvSpPr>
                        <a:spLocks noChangeArrowheads="1"/>
                      </p:cNvSpPr>
                      <p:nvPr/>
                    </p:nvSpPr>
                    <p:spPr bwMode="auto">
                      <a:xfrm>
                        <a:off x="0" y="0"/>
                        <a:ext cx="518" cy="83"/>
                      </a:xfrm>
                      <a:prstGeom prst="rect">
                        <a:avLst/>
                      </a:prstGeom>
                      <a:noFill/>
                      <a:ln w="9525">
                        <a:noFill/>
                        <a:miter lim="800000"/>
                        <a:headEnd/>
                        <a:tailEnd/>
                      </a:ln>
                    </p:spPr>
                    <p:txBody>
                      <a:bodyPr>
                        <a:spAutoFit/>
                      </a:bodyPr>
                      <a:lstStyle/>
                      <a:p>
                        <a:pPr algn="ctr"/>
                        <a:r>
                          <a:rPr lang="en-US" altLang="zh-CN" sz="2000" b="1">
                            <a:solidFill>
                              <a:srgbClr val="FF0000"/>
                            </a:solidFill>
                            <a:latin typeface="Verdana" pitchFamily="34" charset="0"/>
                            <a:sym typeface="Verdana" pitchFamily="34" charset="0"/>
                          </a:rPr>
                          <a:t>Blood Group </a:t>
                        </a:r>
                        <a:endParaRPr lang="en-US" altLang="zh-CN" sz="2000" b="1">
                          <a:solidFill>
                            <a:srgbClr val="FF0000"/>
                          </a:solidFill>
                          <a:ea typeface="HGP明朝E" charset="0"/>
                          <a:cs typeface="HGP明朝E" charset="0"/>
                          <a:sym typeface="HGP明朝E" charset="0"/>
                        </a:endParaRPr>
                      </a:p>
                    </p:txBody>
                  </p:sp>
                </p:grpSp>
                <p:sp>
                  <p:nvSpPr>
                    <p:cNvPr id="16396" name="Rectangle 79"/>
                    <p:cNvSpPr>
                      <a:spLocks noChangeArrowheads="1"/>
                    </p:cNvSpPr>
                    <p:nvPr/>
                  </p:nvSpPr>
                  <p:spPr bwMode="auto">
                    <a:xfrm>
                      <a:off x="0" y="0"/>
                      <a:ext cx="518" cy="135"/>
                    </a:xfrm>
                    <a:prstGeom prst="rect">
                      <a:avLst/>
                    </a:prstGeom>
                    <a:noFill/>
                    <a:ln w="7" cmpd="sng">
                      <a:solidFill>
                        <a:srgbClr val="A0A0A0"/>
                      </a:solidFill>
                      <a:miter lim="800000"/>
                      <a:headEnd/>
                      <a:tailEnd/>
                    </a:ln>
                  </p:spPr>
                  <p:txBody>
                    <a:bodyPr/>
                    <a:lstStyle/>
                    <a:p>
                      <a:endParaRPr lang="en-US" sz="2000">
                        <a:solidFill>
                          <a:srgbClr val="000000"/>
                        </a:solidFill>
                        <a:ea typeface="Constantia" pitchFamily="18" charset="0"/>
                        <a:cs typeface="Constantia" pitchFamily="18" charset="0"/>
                        <a:sym typeface="Constantia" pitchFamily="18" charset="0"/>
                      </a:endParaRPr>
                    </a:p>
                  </p:txBody>
                </p:sp>
              </p:grpSp>
              <p:grpSp>
                <p:nvGrpSpPr>
                  <p:cNvPr id="8" name="Group 13"/>
                  <p:cNvGrpSpPr>
                    <a:grpSpLocks/>
                  </p:cNvGrpSpPr>
                  <p:nvPr/>
                </p:nvGrpSpPr>
                <p:grpSpPr bwMode="auto">
                  <a:xfrm>
                    <a:off x="518" y="0"/>
                    <a:ext cx="518" cy="135"/>
                    <a:chOff x="0" y="0"/>
                    <a:chExt cx="518" cy="135"/>
                  </a:xfrm>
                </p:grpSpPr>
                <p:grpSp>
                  <p:nvGrpSpPr>
                    <p:cNvPr id="9" name="Group 14"/>
                    <p:cNvGrpSpPr>
                      <a:grpSpLocks/>
                    </p:cNvGrpSpPr>
                    <p:nvPr/>
                  </p:nvGrpSpPr>
                  <p:grpSpPr bwMode="auto">
                    <a:xfrm>
                      <a:off x="0" y="0"/>
                      <a:ext cx="518" cy="47"/>
                      <a:chOff x="0" y="0"/>
                      <a:chExt cx="518" cy="47"/>
                    </a:xfrm>
                  </p:grpSpPr>
                  <p:sp>
                    <p:nvSpPr>
                      <p:cNvPr id="16399" name="Rectangle 7"/>
                      <p:cNvSpPr>
                        <a:spLocks noChangeArrowheads="1"/>
                      </p:cNvSpPr>
                      <p:nvPr/>
                    </p:nvSpPr>
                    <p:spPr bwMode="auto">
                      <a:xfrm>
                        <a:off x="0" y="0"/>
                        <a:ext cx="518" cy="1"/>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6400" name="Rectangle 8"/>
                      <p:cNvSpPr>
                        <a:spLocks noChangeArrowheads="1"/>
                      </p:cNvSpPr>
                      <p:nvPr/>
                    </p:nvSpPr>
                    <p:spPr bwMode="auto">
                      <a:xfrm>
                        <a:off x="0" y="0"/>
                        <a:ext cx="517" cy="47"/>
                      </a:xfrm>
                      <a:prstGeom prst="rect">
                        <a:avLst/>
                      </a:prstGeom>
                      <a:noFill/>
                      <a:ln w="9525">
                        <a:noFill/>
                        <a:miter lim="800000"/>
                        <a:headEnd/>
                        <a:tailEnd/>
                      </a:ln>
                    </p:spPr>
                    <p:txBody>
                      <a:bodyPr>
                        <a:spAutoFit/>
                      </a:bodyPr>
                      <a:lstStyle/>
                      <a:p>
                        <a:pPr algn="ctr"/>
                        <a:r>
                          <a:rPr lang="en-US" altLang="zh-CN" sz="2000" b="1">
                            <a:solidFill>
                              <a:srgbClr val="FF0000"/>
                            </a:solidFill>
                            <a:latin typeface="Verdana" pitchFamily="34" charset="0"/>
                            <a:sym typeface="Verdana" pitchFamily="34" charset="0"/>
                          </a:rPr>
                          <a:t>Antigens</a:t>
                        </a:r>
                        <a:r>
                          <a:rPr lang="en-US" altLang="zh-CN" sz="2000" b="1">
                            <a:solidFill>
                              <a:schemeClr val="accent2"/>
                            </a:solidFill>
                            <a:latin typeface="Verdana" pitchFamily="34" charset="0"/>
                            <a:sym typeface="Verdana" pitchFamily="34" charset="0"/>
                          </a:rPr>
                          <a:t> </a:t>
                        </a:r>
                        <a:endParaRPr lang="en-US" altLang="zh-CN" sz="2000" b="1">
                          <a:solidFill>
                            <a:schemeClr val="accent2"/>
                          </a:solidFill>
                          <a:ea typeface="HGP明朝E" charset="0"/>
                          <a:cs typeface="HGP明朝E" charset="0"/>
                          <a:sym typeface="HGP明朝E" charset="0"/>
                        </a:endParaRPr>
                      </a:p>
                    </p:txBody>
                  </p:sp>
                </p:grpSp>
                <p:sp>
                  <p:nvSpPr>
                    <p:cNvPr id="16401" name="Rectangle 81"/>
                    <p:cNvSpPr>
                      <a:spLocks noChangeArrowheads="1"/>
                    </p:cNvSpPr>
                    <p:nvPr/>
                  </p:nvSpPr>
                  <p:spPr bwMode="auto">
                    <a:xfrm>
                      <a:off x="0" y="0"/>
                      <a:ext cx="518" cy="135"/>
                    </a:xfrm>
                    <a:prstGeom prst="rect">
                      <a:avLst/>
                    </a:prstGeom>
                    <a:noFill/>
                    <a:ln w="7" cmpd="sng">
                      <a:solidFill>
                        <a:srgbClr val="A0A0A0"/>
                      </a:solidFill>
                      <a:miter lim="800000"/>
                      <a:headEnd/>
                      <a:tailEnd/>
                    </a:ln>
                  </p:spPr>
                  <p:txBody>
                    <a:bodyPr/>
                    <a:lstStyle/>
                    <a:p>
                      <a:endParaRPr lang="en-US" sz="2000">
                        <a:solidFill>
                          <a:srgbClr val="000000"/>
                        </a:solidFill>
                        <a:ea typeface="Constantia" pitchFamily="18" charset="0"/>
                        <a:cs typeface="Constantia" pitchFamily="18" charset="0"/>
                        <a:sym typeface="Constantia" pitchFamily="18" charset="0"/>
                      </a:endParaRPr>
                    </a:p>
                  </p:txBody>
                </p:sp>
              </p:grpSp>
              <p:grpSp>
                <p:nvGrpSpPr>
                  <p:cNvPr id="10" name="Group 18"/>
                  <p:cNvGrpSpPr>
                    <a:grpSpLocks/>
                  </p:cNvGrpSpPr>
                  <p:nvPr/>
                </p:nvGrpSpPr>
                <p:grpSpPr bwMode="auto">
                  <a:xfrm>
                    <a:off x="1035" y="0"/>
                    <a:ext cx="519" cy="135"/>
                    <a:chOff x="0" y="0"/>
                    <a:chExt cx="519" cy="135"/>
                  </a:xfrm>
                </p:grpSpPr>
                <p:grpSp>
                  <p:nvGrpSpPr>
                    <p:cNvPr id="11" name="Group 19"/>
                    <p:cNvGrpSpPr>
                      <a:grpSpLocks/>
                    </p:cNvGrpSpPr>
                    <p:nvPr/>
                  </p:nvGrpSpPr>
                  <p:grpSpPr bwMode="auto">
                    <a:xfrm>
                      <a:off x="0" y="0"/>
                      <a:ext cx="519" cy="47"/>
                      <a:chOff x="0" y="0"/>
                      <a:chExt cx="519" cy="47"/>
                    </a:xfrm>
                  </p:grpSpPr>
                  <p:sp>
                    <p:nvSpPr>
                      <p:cNvPr id="16404" name="Rectangle 10"/>
                      <p:cNvSpPr>
                        <a:spLocks noChangeArrowheads="1"/>
                      </p:cNvSpPr>
                      <p:nvPr/>
                    </p:nvSpPr>
                    <p:spPr bwMode="auto">
                      <a:xfrm>
                        <a:off x="1" y="0"/>
                        <a:ext cx="518" cy="1"/>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6405" name="Rectangle 11"/>
                      <p:cNvSpPr>
                        <a:spLocks noChangeArrowheads="1"/>
                      </p:cNvSpPr>
                      <p:nvPr/>
                    </p:nvSpPr>
                    <p:spPr bwMode="auto">
                      <a:xfrm>
                        <a:off x="0" y="0"/>
                        <a:ext cx="519" cy="47"/>
                      </a:xfrm>
                      <a:prstGeom prst="rect">
                        <a:avLst/>
                      </a:prstGeom>
                      <a:noFill/>
                      <a:ln w="9525">
                        <a:noFill/>
                        <a:miter lim="800000"/>
                        <a:headEnd/>
                        <a:tailEnd/>
                      </a:ln>
                    </p:spPr>
                    <p:txBody>
                      <a:bodyPr>
                        <a:spAutoFit/>
                      </a:bodyPr>
                      <a:lstStyle/>
                      <a:p>
                        <a:pPr algn="ctr"/>
                        <a:r>
                          <a:rPr lang="en-US" altLang="zh-CN" sz="2000" b="1">
                            <a:solidFill>
                              <a:srgbClr val="FF0000"/>
                            </a:solidFill>
                            <a:latin typeface="Verdana" pitchFamily="34" charset="0"/>
                            <a:sym typeface="Verdana" pitchFamily="34" charset="0"/>
                          </a:rPr>
                          <a:t>Antibodies </a:t>
                        </a:r>
                        <a:endParaRPr lang="en-US" altLang="zh-CN" sz="2000" b="1">
                          <a:solidFill>
                            <a:srgbClr val="FF0000"/>
                          </a:solidFill>
                          <a:ea typeface="HGP明朝E" charset="0"/>
                          <a:cs typeface="HGP明朝E" charset="0"/>
                          <a:sym typeface="HGP明朝E" charset="0"/>
                        </a:endParaRPr>
                      </a:p>
                    </p:txBody>
                  </p:sp>
                </p:grpSp>
                <p:sp>
                  <p:nvSpPr>
                    <p:cNvPr id="16406" name="Rectangle 83"/>
                    <p:cNvSpPr>
                      <a:spLocks noChangeArrowheads="1"/>
                    </p:cNvSpPr>
                    <p:nvPr/>
                  </p:nvSpPr>
                  <p:spPr bwMode="auto">
                    <a:xfrm>
                      <a:off x="1" y="0"/>
                      <a:ext cx="518" cy="135"/>
                    </a:xfrm>
                    <a:prstGeom prst="rect">
                      <a:avLst/>
                    </a:prstGeom>
                    <a:noFill/>
                    <a:ln w="7" cmpd="sng">
                      <a:solidFill>
                        <a:srgbClr val="A0A0A0"/>
                      </a:solidFill>
                      <a:miter lim="800000"/>
                      <a:headEnd/>
                      <a:tailEnd/>
                    </a:ln>
                  </p:spPr>
                  <p:txBody>
                    <a:bodyPr/>
                    <a:lstStyle/>
                    <a:p>
                      <a:endParaRPr lang="en-US" sz="2000">
                        <a:solidFill>
                          <a:srgbClr val="000000"/>
                        </a:solidFill>
                        <a:ea typeface="Constantia" pitchFamily="18" charset="0"/>
                        <a:cs typeface="Constantia" pitchFamily="18" charset="0"/>
                        <a:sym typeface="Constantia" pitchFamily="18" charset="0"/>
                      </a:endParaRPr>
                    </a:p>
                  </p:txBody>
                </p:sp>
              </p:grpSp>
              <p:grpSp>
                <p:nvGrpSpPr>
                  <p:cNvPr id="12" name="Group 23"/>
                  <p:cNvGrpSpPr>
                    <a:grpSpLocks/>
                  </p:cNvGrpSpPr>
                  <p:nvPr/>
                </p:nvGrpSpPr>
                <p:grpSpPr bwMode="auto">
                  <a:xfrm>
                    <a:off x="1554" y="0"/>
                    <a:ext cx="518" cy="202"/>
                    <a:chOff x="0" y="0"/>
                    <a:chExt cx="518" cy="202"/>
                  </a:xfrm>
                </p:grpSpPr>
                <p:grpSp>
                  <p:nvGrpSpPr>
                    <p:cNvPr id="13" name="Group 24"/>
                    <p:cNvGrpSpPr>
                      <a:grpSpLocks/>
                    </p:cNvGrpSpPr>
                    <p:nvPr/>
                  </p:nvGrpSpPr>
                  <p:grpSpPr bwMode="auto">
                    <a:xfrm>
                      <a:off x="0" y="0"/>
                      <a:ext cx="518" cy="83"/>
                      <a:chOff x="0" y="0"/>
                      <a:chExt cx="518" cy="83"/>
                    </a:xfrm>
                  </p:grpSpPr>
                  <p:sp>
                    <p:nvSpPr>
                      <p:cNvPr id="16409" name="Rectangle 13"/>
                      <p:cNvSpPr>
                        <a:spLocks noChangeArrowheads="1"/>
                      </p:cNvSpPr>
                      <p:nvPr/>
                    </p:nvSpPr>
                    <p:spPr bwMode="auto">
                      <a:xfrm>
                        <a:off x="0" y="0"/>
                        <a:ext cx="518" cy="1"/>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6410" name="Rectangle 14"/>
                      <p:cNvSpPr>
                        <a:spLocks noChangeArrowheads="1"/>
                      </p:cNvSpPr>
                      <p:nvPr/>
                    </p:nvSpPr>
                    <p:spPr bwMode="auto">
                      <a:xfrm>
                        <a:off x="0" y="0"/>
                        <a:ext cx="518" cy="83"/>
                      </a:xfrm>
                      <a:prstGeom prst="rect">
                        <a:avLst/>
                      </a:prstGeom>
                      <a:noFill/>
                      <a:ln w="9525">
                        <a:noFill/>
                        <a:miter lim="800000"/>
                        <a:headEnd/>
                        <a:tailEnd/>
                      </a:ln>
                    </p:spPr>
                    <p:txBody>
                      <a:bodyPr>
                        <a:spAutoFit/>
                      </a:bodyPr>
                      <a:lstStyle/>
                      <a:p>
                        <a:pPr algn="ctr"/>
                        <a:r>
                          <a:rPr lang="en-US" altLang="zh-CN" sz="2000" b="1">
                            <a:solidFill>
                              <a:srgbClr val="FF0000"/>
                            </a:solidFill>
                            <a:latin typeface="Verdana" pitchFamily="34" charset="0"/>
                            <a:sym typeface="Verdana" pitchFamily="34" charset="0"/>
                          </a:rPr>
                          <a:t>Can give blood to </a:t>
                        </a:r>
                        <a:endParaRPr lang="en-US" altLang="zh-CN" sz="2000" b="1">
                          <a:solidFill>
                            <a:srgbClr val="FF0000"/>
                          </a:solidFill>
                          <a:ea typeface="HGP明朝E" charset="0"/>
                          <a:cs typeface="HGP明朝E" charset="0"/>
                          <a:sym typeface="HGP明朝E" charset="0"/>
                        </a:endParaRPr>
                      </a:p>
                    </p:txBody>
                  </p:sp>
                </p:grpSp>
                <p:sp>
                  <p:nvSpPr>
                    <p:cNvPr id="16411" name="Rectangle 85"/>
                    <p:cNvSpPr>
                      <a:spLocks noChangeArrowheads="1"/>
                    </p:cNvSpPr>
                    <p:nvPr/>
                  </p:nvSpPr>
                  <p:spPr bwMode="auto">
                    <a:xfrm>
                      <a:off x="0" y="0"/>
                      <a:ext cx="518" cy="202"/>
                    </a:xfrm>
                    <a:prstGeom prst="rect">
                      <a:avLst/>
                    </a:prstGeom>
                    <a:noFill/>
                    <a:ln w="7" cmpd="sng">
                      <a:solidFill>
                        <a:srgbClr val="A0A0A0"/>
                      </a:solidFill>
                      <a:miter lim="800000"/>
                      <a:headEnd/>
                      <a:tailEnd/>
                    </a:ln>
                  </p:spPr>
                  <p:txBody>
                    <a:bodyPr/>
                    <a:lstStyle/>
                    <a:p>
                      <a:endParaRPr lang="en-US" sz="2000">
                        <a:solidFill>
                          <a:srgbClr val="000000"/>
                        </a:solidFill>
                        <a:ea typeface="Constantia" pitchFamily="18" charset="0"/>
                        <a:cs typeface="Constantia" pitchFamily="18" charset="0"/>
                        <a:sym typeface="Constantia" pitchFamily="18" charset="0"/>
                      </a:endParaRPr>
                    </a:p>
                  </p:txBody>
                </p:sp>
              </p:grpSp>
              <p:grpSp>
                <p:nvGrpSpPr>
                  <p:cNvPr id="14" name="Group 28"/>
                  <p:cNvGrpSpPr>
                    <a:grpSpLocks/>
                  </p:cNvGrpSpPr>
                  <p:nvPr/>
                </p:nvGrpSpPr>
                <p:grpSpPr bwMode="auto">
                  <a:xfrm>
                    <a:off x="2072" y="0"/>
                    <a:ext cx="518" cy="202"/>
                    <a:chOff x="0" y="0"/>
                    <a:chExt cx="518" cy="202"/>
                  </a:xfrm>
                </p:grpSpPr>
                <p:grpSp>
                  <p:nvGrpSpPr>
                    <p:cNvPr id="15" name="Group 29"/>
                    <p:cNvGrpSpPr>
                      <a:grpSpLocks/>
                    </p:cNvGrpSpPr>
                    <p:nvPr/>
                  </p:nvGrpSpPr>
                  <p:grpSpPr bwMode="auto">
                    <a:xfrm>
                      <a:off x="0" y="0"/>
                      <a:ext cx="518" cy="118"/>
                      <a:chOff x="0" y="0"/>
                      <a:chExt cx="518" cy="118"/>
                    </a:xfrm>
                  </p:grpSpPr>
                  <p:sp>
                    <p:nvSpPr>
                      <p:cNvPr id="16414" name="Rectangle 16"/>
                      <p:cNvSpPr>
                        <a:spLocks noChangeArrowheads="1"/>
                      </p:cNvSpPr>
                      <p:nvPr/>
                    </p:nvSpPr>
                    <p:spPr bwMode="auto">
                      <a:xfrm>
                        <a:off x="0" y="0"/>
                        <a:ext cx="518" cy="1"/>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6415" name="Rectangle 17"/>
                      <p:cNvSpPr>
                        <a:spLocks noChangeArrowheads="1"/>
                      </p:cNvSpPr>
                      <p:nvPr/>
                    </p:nvSpPr>
                    <p:spPr bwMode="auto">
                      <a:xfrm>
                        <a:off x="0" y="0"/>
                        <a:ext cx="518" cy="118"/>
                      </a:xfrm>
                      <a:prstGeom prst="rect">
                        <a:avLst/>
                      </a:prstGeom>
                      <a:noFill/>
                      <a:ln w="9525">
                        <a:noFill/>
                        <a:miter lim="800000"/>
                        <a:headEnd/>
                        <a:tailEnd/>
                      </a:ln>
                    </p:spPr>
                    <p:txBody>
                      <a:bodyPr>
                        <a:spAutoFit/>
                      </a:bodyPr>
                      <a:lstStyle/>
                      <a:p>
                        <a:pPr algn="ctr"/>
                        <a:r>
                          <a:rPr lang="en-US" altLang="zh-CN" sz="2000" b="1">
                            <a:solidFill>
                              <a:srgbClr val="FF0000"/>
                            </a:solidFill>
                            <a:latin typeface="Verdana" pitchFamily="34" charset="0"/>
                            <a:sym typeface="Verdana" pitchFamily="34" charset="0"/>
                          </a:rPr>
                          <a:t>Can receive blood from </a:t>
                        </a:r>
                        <a:endParaRPr lang="en-US" altLang="zh-CN" sz="2000" b="1">
                          <a:solidFill>
                            <a:srgbClr val="FF0000"/>
                          </a:solidFill>
                          <a:ea typeface="HGP明朝E" charset="0"/>
                          <a:cs typeface="HGP明朝E" charset="0"/>
                          <a:sym typeface="HGP明朝E" charset="0"/>
                        </a:endParaRPr>
                      </a:p>
                    </p:txBody>
                  </p:sp>
                </p:grpSp>
                <p:sp>
                  <p:nvSpPr>
                    <p:cNvPr id="16416" name="Rectangle 87"/>
                    <p:cNvSpPr>
                      <a:spLocks noChangeArrowheads="1"/>
                    </p:cNvSpPr>
                    <p:nvPr/>
                  </p:nvSpPr>
                  <p:spPr bwMode="auto">
                    <a:xfrm>
                      <a:off x="0" y="0"/>
                      <a:ext cx="518" cy="202"/>
                    </a:xfrm>
                    <a:prstGeom prst="rect">
                      <a:avLst/>
                    </a:prstGeom>
                    <a:noFill/>
                    <a:ln w="7" cmpd="sng">
                      <a:solidFill>
                        <a:srgbClr val="A0A0A0"/>
                      </a:solidFill>
                      <a:miter lim="800000"/>
                      <a:headEnd/>
                      <a:tailEnd/>
                    </a:ln>
                  </p:spPr>
                  <p:txBody>
                    <a:bodyPr/>
                    <a:lstStyle/>
                    <a:p>
                      <a:endParaRPr lang="en-US" sz="2000">
                        <a:solidFill>
                          <a:srgbClr val="000000"/>
                        </a:solidFill>
                        <a:ea typeface="Constantia" pitchFamily="18" charset="0"/>
                        <a:cs typeface="Constantia" pitchFamily="18" charset="0"/>
                        <a:sym typeface="Constantia" pitchFamily="18" charset="0"/>
                      </a:endParaRPr>
                    </a:p>
                  </p:txBody>
                </p:sp>
              </p:grpSp>
              <p:grpSp>
                <p:nvGrpSpPr>
                  <p:cNvPr id="16" name="Group 33"/>
                  <p:cNvGrpSpPr>
                    <a:grpSpLocks/>
                  </p:cNvGrpSpPr>
                  <p:nvPr/>
                </p:nvGrpSpPr>
                <p:grpSpPr bwMode="auto">
                  <a:xfrm>
                    <a:off x="0" y="202"/>
                    <a:ext cx="518" cy="125"/>
                    <a:chOff x="0" y="0"/>
                    <a:chExt cx="518" cy="125"/>
                  </a:xfrm>
                </p:grpSpPr>
                <p:grpSp>
                  <p:nvGrpSpPr>
                    <p:cNvPr id="17" name="Group 34"/>
                    <p:cNvGrpSpPr>
                      <a:grpSpLocks/>
                    </p:cNvGrpSpPr>
                    <p:nvPr/>
                  </p:nvGrpSpPr>
                  <p:grpSpPr bwMode="auto">
                    <a:xfrm>
                      <a:off x="0" y="0"/>
                      <a:ext cx="518" cy="47"/>
                      <a:chOff x="0" y="0"/>
                      <a:chExt cx="518" cy="47"/>
                    </a:xfrm>
                  </p:grpSpPr>
                  <p:sp>
                    <p:nvSpPr>
                      <p:cNvPr id="16419" name="Rectangle 19"/>
                      <p:cNvSpPr>
                        <a:spLocks noChangeArrowheads="1"/>
                      </p:cNvSpPr>
                      <p:nvPr/>
                    </p:nvSpPr>
                    <p:spPr bwMode="auto">
                      <a:xfrm>
                        <a:off x="0" y="0"/>
                        <a:ext cx="518" cy="1"/>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6420" name="Rectangle 20"/>
                      <p:cNvSpPr>
                        <a:spLocks noChangeArrowheads="1"/>
                      </p:cNvSpPr>
                      <p:nvPr/>
                    </p:nvSpPr>
                    <p:spPr bwMode="auto">
                      <a:xfrm>
                        <a:off x="0" y="0"/>
                        <a:ext cx="518" cy="47"/>
                      </a:xfrm>
                      <a:prstGeom prst="rect">
                        <a:avLst/>
                      </a:prstGeom>
                      <a:noFill/>
                      <a:ln w="9525">
                        <a:noFill/>
                        <a:miter lim="800000"/>
                        <a:headEnd/>
                        <a:tailEnd/>
                      </a:ln>
                    </p:spPr>
                    <p:txBody>
                      <a:bodyPr>
                        <a:spAutoFit/>
                      </a:bodyPr>
                      <a:lstStyle/>
                      <a:p>
                        <a:pPr algn="ctr"/>
                        <a:r>
                          <a:rPr lang="en-US" altLang="zh-CN" sz="2000" b="1" dirty="0">
                            <a:solidFill>
                              <a:schemeClr val="accent3">
                                <a:lumMod val="75000"/>
                              </a:schemeClr>
                            </a:solidFill>
                            <a:latin typeface="Verdana" pitchFamily="34" charset="0"/>
                            <a:sym typeface="Verdana" pitchFamily="34" charset="0"/>
                          </a:rPr>
                          <a:t>AB </a:t>
                        </a:r>
                        <a:endParaRPr lang="en-US" altLang="zh-CN" sz="2000" b="1" dirty="0">
                          <a:solidFill>
                            <a:schemeClr val="accent3">
                              <a:lumMod val="75000"/>
                            </a:schemeClr>
                          </a:solidFill>
                          <a:ea typeface="HGP明朝E" charset="0"/>
                          <a:cs typeface="HGP明朝E" charset="0"/>
                          <a:sym typeface="HGP明朝E" charset="0"/>
                        </a:endParaRPr>
                      </a:p>
                    </p:txBody>
                  </p:sp>
                </p:grpSp>
                <p:sp>
                  <p:nvSpPr>
                    <p:cNvPr id="16421" name="Rectangle 89"/>
                    <p:cNvSpPr>
                      <a:spLocks noChangeArrowheads="1"/>
                    </p:cNvSpPr>
                    <p:nvPr/>
                  </p:nvSpPr>
                  <p:spPr bwMode="auto">
                    <a:xfrm>
                      <a:off x="0" y="0"/>
                      <a:ext cx="518" cy="125"/>
                    </a:xfrm>
                    <a:prstGeom prst="rect">
                      <a:avLst/>
                    </a:prstGeom>
                    <a:noFill/>
                    <a:ln w="7" cmpd="sng">
                      <a:solidFill>
                        <a:srgbClr val="A0A0A0"/>
                      </a:solidFill>
                      <a:miter lim="800000"/>
                      <a:headEnd/>
                      <a:tailEnd/>
                    </a:ln>
                  </p:spPr>
                  <p:txBody>
                    <a:bodyPr/>
                    <a:lstStyle/>
                    <a:p>
                      <a:endParaRPr lang="en-US" sz="2000">
                        <a:solidFill>
                          <a:srgbClr val="000000"/>
                        </a:solidFill>
                        <a:ea typeface="Constantia" pitchFamily="18" charset="0"/>
                        <a:cs typeface="Constantia" pitchFamily="18" charset="0"/>
                        <a:sym typeface="Constantia" pitchFamily="18" charset="0"/>
                      </a:endParaRPr>
                    </a:p>
                  </p:txBody>
                </p:sp>
              </p:grpSp>
              <p:grpSp>
                <p:nvGrpSpPr>
                  <p:cNvPr id="18" name="Group 38"/>
                  <p:cNvGrpSpPr>
                    <a:grpSpLocks/>
                  </p:cNvGrpSpPr>
                  <p:nvPr/>
                </p:nvGrpSpPr>
                <p:grpSpPr bwMode="auto">
                  <a:xfrm>
                    <a:off x="518" y="202"/>
                    <a:ext cx="518" cy="125"/>
                    <a:chOff x="0" y="0"/>
                    <a:chExt cx="518" cy="125"/>
                  </a:xfrm>
                </p:grpSpPr>
                <p:grpSp>
                  <p:nvGrpSpPr>
                    <p:cNvPr id="19" name="Group 39"/>
                    <p:cNvGrpSpPr>
                      <a:grpSpLocks/>
                    </p:cNvGrpSpPr>
                    <p:nvPr/>
                  </p:nvGrpSpPr>
                  <p:grpSpPr bwMode="auto">
                    <a:xfrm>
                      <a:off x="0" y="0"/>
                      <a:ext cx="518" cy="47"/>
                      <a:chOff x="0" y="0"/>
                      <a:chExt cx="518" cy="47"/>
                    </a:xfrm>
                  </p:grpSpPr>
                  <p:sp>
                    <p:nvSpPr>
                      <p:cNvPr id="16424" name="Rectangle 22"/>
                      <p:cNvSpPr>
                        <a:spLocks noChangeArrowheads="1"/>
                      </p:cNvSpPr>
                      <p:nvPr/>
                    </p:nvSpPr>
                    <p:spPr bwMode="auto">
                      <a:xfrm>
                        <a:off x="0" y="0"/>
                        <a:ext cx="518" cy="1"/>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6425" name="Rectangle 23"/>
                      <p:cNvSpPr>
                        <a:spLocks noChangeArrowheads="1"/>
                      </p:cNvSpPr>
                      <p:nvPr/>
                    </p:nvSpPr>
                    <p:spPr bwMode="auto">
                      <a:xfrm>
                        <a:off x="0" y="0"/>
                        <a:ext cx="517" cy="47"/>
                      </a:xfrm>
                      <a:prstGeom prst="rect">
                        <a:avLst/>
                      </a:prstGeom>
                      <a:noFill/>
                      <a:ln w="9525">
                        <a:noFill/>
                        <a:miter lim="800000"/>
                        <a:headEnd/>
                        <a:tailEnd/>
                      </a:ln>
                    </p:spPr>
                    <p:txBody>
                      <a:bodyPr>
                        <a:spAutoFit/>
                      </a:bodyPr>
                      <a:lstStyle/>
                      <a:p>
                        <a:pPr algn="ctr"/>
                        <a:r>
                          <a:rPr lang="en-US" altLang="zh-CN" sz="2000" b="1" dirty="0">
                            <a:solidFill>
                              <a:srgbClr val="002060"/>
                            </a:solidFill>
                            <a:latin typeface="Verdana" pitchFamily="34" charset="0"/>
                            <a:sym typeface="Verdana" pitchFamily="34" charset="0"/>
                          </a:rPr>
                          <a:t>A and B </a:t>
                        </a:r>
                        <a:endParaRPr lang="en-US" altLang="zh-CN" sz="2000" b="1" dirty="0">
                          <a:solidFill>
                            <a:srgbClr val="002060"/>
                          </a:solidFill>
                          <a:ea typeface="HGP明朝E" charset="0"/>
                          <a:cs typeface="HGP明朝E" charset="0"/>
                          <a:sym typeface="HGP明朝E" charset="0"/>
                        </a:endParaRPr>
                      </a:p>
                    </p:txBody>
                  </p:sp>
                </p:grpSp>
                <p:sp>
                  <p:nvSpPr>
                    <p:cNvPr id="16426" name="Rectangle 91"/>
                    <p:cNvSpPr>
                      <a:spLocks noChangeArrowheads="1"/>
                    </p:cNvSpPr>
                    <p:nvPr/>
                  </p:nvSpPr>
                  <p:spPr bwMode="auto">
                    <a:xfrm>
                      <a:off x="0" y="0"/>
                      <a:ext cx="518" cy="125"/>
                    </a:xfrm>
                    <a:prstGeom prst="rect">
                      <a:avLst/>
                    </a:prstGeom>
                    <a:noFill/>
                    <a:ln w="7" cmpd="sng">
                      <a:solidFill>
                        <a:srgbClr val="A0A0A0"/>
                      </a:solidFill>
                      <a:miter lim="800000"/>
                      <a:headEnd/>
                      <a:tailEnd/>
                    </a:ln>
                  </p:spPr>
                  <p:txBody>
                    <a:bodyPr/>
                    <a:lstStyle/>
                    <a:p>
                      <a:endParaRPr lang="en-US" sz="2000">
                        <a:solidFill>
                          <a:srgbClr val="000000"/>
                        </a:solidFill>
                        <a:ea typeface="Constantia" pitchFamily="18" charset="0"/>
                        <a:cs typeface="Constantia" pitchFamily="18" charset="0"/>
                        <a:sym typeface="Constantia" pitchFamily="18" charset="0"/>
                      </a:endParaRPr>
                    </a:p>
                  </p:txBody>
                </p:sp>
              </p:grpSp>
              <p:grpSp>
                <p:nvGrpSpPr>
                  <p:cNvPr id="20" name="Group 43"/>
                  <p:cNvGrpSpPr>
                    <a:grpSpLocks/>
                  </p:cNvGrpSpPr>
                  <p:nvPr/>
                </p:nvGrpSpPr>
                <p:grpSpPr bwMode="auto">
                  <a:xfrm>
                    <a:off x="1035" y="202"/>
                    <a:ext cx="519" cy="125"/>
                    <a:chOff x="0" y="0"/>
                    <a:chExt cx="519" cy="125"/>
                  </a:xfrm>
                </p:grpSpPr>
                <p:grpSp>
                  <p:nvGrpSpPr>
                    <p:cNvPr id="21" name="Group 44"/>
                    <p:cNvGrpSpPr>
                      <a:grpSpLocks/>
                    </p:cNvGrpSpPr>
                    <p:nvPr/>
                  </p:nvGrpSpPr>
                  <p:grpSpPr bwMode="auto">
                    <a:xfrm>
                      <a:off x="0" y="0"/>
                      <a:ext cx="519" cy="47"/>
                      <a:chOff x="0" y="0"/>
                      <a:chExt cx="519" cy="47"/>
                    </a:xfrm>
                  </p:grpSpPr>
                  <p:sp>
                    <p:nvSpPr>
                      <p:cNvPr id="16429" name="Rectangle 25"/>
                      <p:cNvSpPr>
                        <a:spLocks noChangeArrowheads="1"/>
                      </p:cNvSpPr>
                      <p:nvPr/>
                    </p:nvSpPr>
                    <p:spPr bwMode="auto">
                      <a:xfrm>
                        <a:off x="1" y="0"/>
                        <a:ext cx="518" cy="1"/>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6430" name="Rectangle 26"/>
                      <p:cNvSpPr>
                        <a:spLocks noChangeArrowheads="1"/>
                      </p:cNvSpPr>
                      <p:nvPr/>
                    </p:nvSpPr>
                    <p:spPr bwMode="auto">
                      <a:xfrm>
                        <a:off x="0" y="0"/>
                        <a:ext cx="519" cy="47"/>
                      </a:xfrm>
                      <a:prstGeom prst="rect">
                        <a:avLst/>
                      </a:prstGeom>
                      <a:noFill/>
                      <a:ln w="9525">
                        <a:noFill/>
                        <a:miter lim="800000"/>
                        <a:headEnd/>
                        <a:tailEnd/>
                      </a:ln>
                    </p:spPr>
                    <p:txBody>
                      <a:bodyPr>
                        <a:spAutoFit/>
                      </a:bodyPr>
                      <a:lstStyle/>
                      <a:p>
                        <a:pPr algn="ctr"/>
                        <a:r>
                          <a:rPr lang="en-US" altLang="zh-CN" sz="2000" b="1" dirty="0">
                            <a:solidFill>
                              <a:srgbClr val="C00000"/>
                            </a:solidFill>
                            <a:latin typeface="Verdana" pitchFamily="34" charset="0"/>
                            <a:sym typeface="Verdana" pitchFamily="34" charset="0"/>
                          </a:rPr>
                          <a:t>None </a:t>
                        </a:r>
                        <a:endParaRPr lang="en-US" altLang="zh-CN" sz="2000" b="1" dirty="0">
                          <a:solidFill>
                            <a:srgbClr val="C00000"/>
                          </a:solidFill>
                          <a:ea typeface="HGP明朝E" charset="0"/>
                          <a:cs typeface="HGP明朝E" charset="0"/>
                          <a:sym typeface="HGP明朝E" charset="0"/>
                        </a:endParaRPr>
                      </a:p>
                    </p:txBody>
                  </p:sp>
                </p:grpSp>
                <p:sp>
                  <p:nvSpPr>
                    <p:cNvPr id="16431" name="Rectangle 93"/>
                    <p:cNvSpPr>
                      <a:spLocks noChangeArrowheads="1"/>
                    </p:cNvSpPr>
                    <p:nvPr/>
                  </p:nvSpPr>
                  <p:spPr bwMode="auto">
                    <a:xfrm>
                      <a:off x="1" y="0"/>
                      <a:ext cx="518" cy="125"/>
                    </a:xfrm>
                    <a:prstGeom prst="rect">
                      <a:avLst/>
                    </a:prstGeom>
                    <a:noFill/>
                    <a:ln w="7" cmpd="sng">
                      <a:solidFill>
                        <a:srgbClr val="A0A0A0"/>
                      </a:solidFill>
                      <a:miter lim="800000"/>
                      <a:headEnd/>
                      <a:tailEnd/>
                    </a:ln>
                  </p:spPr>
                  <p:txBody>
                    <a:bodyPr/>
                    <a:lstStyle/>
                    <a:p>
                      <a:endParaRPr lang="en-US" sz="2000">
                        <a:solidFill>
                          <a:srgbClr val="000000"/>
                        </a:solidFill>
                        <a:ea typeface="Constantia" pitchFamily="18" charset="0"/>
                        <a:cs typeface="Constantia" pitchFamily="18" charset="0"/>
                        <a:sym typeface="Constantia" pitchFamily="18" charset="0"/>
                      </a:endParaRPr>
                    </a:p>
                  </p:txBody>
                </p:sp>
              </p:grpSp>
              <p:grpSp>
                <p:nvGrpSpPr>
                  <p:cNvPr id="22" name="Group 48"/>
                  <p:cNvGrpSpPr>
                    <a:grpSpLocks/>
                  </p:cNvGrpSpPr>
                  <p:nvPr/>
                </p:nvGrpSpPr>
                <p:grpSpPr bwMode="auto">
                  <a:xfrm>
                    <a:off x="1554" y="202"/>
                    <a:ext cx="518" cy="125"/>
                    <a:chOff x="0" y="0"/>
                    <a:chExt cx="518" cy="125"/>
                  </a:xfrm>
                </p:grpSpPr>
                <p:grpSp>
                  <p:nvGrpSpPr>
                    <p:cNvPr id="23" name="Group 49"/>
                    <p:cNvGrpSpPr>
                      <a:grpSpLocks/>
                    </p:cNvGrpSpPr>
                    <p:nvPr/>
                  </p:nvGrpSpPr>
                  <p:grpSpPr bwMode="auto">
                    <a:xfrm>
                      <a:off x="0" y="0"/>
                      <a:ext cx="518" cy="47"/>
                      <a:chOff x="0" y="0"/>
                      <a:chExt cx="518" cy="47"/>
                    </a:xfrm>
                  </p:grpSpPr>
                  <p:sp>
                    <p:nvSpPr>
                      <p:cNvPr id="16434" name="Rectangle 28"/>
                      <p:cNvSpPr>
                        <a:spLocks noChangeArrowheads="1"/>
                      </p:cNvSpPr>
                      <p:nvPr/>
                    </p:nvSpPr>
                    <p:spPr bwMode="auto">
                      <a:xfrm>
                        <a:off x="0" y="0"/>
                        <a:ext cx="518" cy="1"/>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6435" name="Rectangle 29"/>
                      <p:cNvSpPr>
                        <a:spLocks noChangeArrowheads="1"/>
                      </p:cNvSpPr>
                      <p:nvPr/>
                    </p:nvSpPr>
                    <p:spPr bwMode="auto">
                      <a:xfrm>
                        <a:off x="0" y="0"/>
                        <a:ext cx="518" cy="47"/>
                      </a:xfrm>
                      <a:prstGeom prst="rect">
                        <a:avLst/>
                      </a:prstGeom>
                      <a:noFill/>
                      <a:ln w="9525">
                        <a:noFill/>
                        <a:miter lim="800000"/>
                        <a:headEnd/>
                        <a:tailEnd/>
                      </a:ln>
                    </p:spPr>
                    <p:txBody>
                      <a:bodyPr>
                        <a:spAutoFit/>
                      </a:bodyPr>
                      <a:lstStyle/>
                      <a:p>
                        <a:pPr algn="ctr"/>
                        <a:r>
                          <a:rPr lang="en-US" altLang="zh-CN" sz="2000" b="1" dirty="0">
                            <a:latin typeface="Verdana" pitchFamily="34" charset="0"/>
                            <a:sym typeface="Verdana" pitchFamily="34" charset="0"/>
                          </a:rPr>
                          <a:t>AB </a:t>
                        </a:r>
                        <a:endParaRPr lang="en-US" altLang="zh-CN" sz="2000" b="1" dirty="0">
                          <a:ea typeface="HGP明朝E" charset="0"/>
                          <a:cs typeface="HGP明朝E" charset="0"/>
                          <a:sym typeface="HGP明朝E" charset="0"/>
                        </a:endParaRPr>
                      </a:p>
                    </p:txBody>
                  </p:sp>
                </p:grpSp>
                <p:sp>
                  <p:nvSpPr>
                    <p:cNvPr id="16436" name="Rectangle 95"/>
                    <p:cNvSpPr>
                      <a:spLocks noChangeArrowheads="1"/>
                    </p:cNvSpPr>
                    <p:nvPr/>
                  </p:nvSpPr>
                  <p:spPr bwMode="auto">
                    <a:xfrm>
                      <a:off x="0" y="0"/>
                      <a:ext cx="518" cy="125"/>
                    </a:xfrm>
                    <a:prstGeom prst="rect">
                      <a:avLst/>
                    </a:prstGeom>
                    <a:noFill/>
                    <a:ln w="7" cmpd="sng">
                      <a:solidFill>
                        <a:srgbClr val="A0A0A0"/>
                      </a:solidFill>
                      <a:miter lim="800000"/>
                      <a:headEnd/>
                      <a:tailEnd/>
                    </a:ln>
                  </p:spPr>
                  <p:txBody>
                    <a:bodyPr/>
                    <a:lstStyle/>
                    <a:p>
                      <a:endParaRPr lang="en-US" sz="2000">
                        <a:solidFill>
                          <a:srgbClr val="000000"/>
                        </a:solidFill>
                        <a:ea typeface="Constantia" pitchFamily="18" charset="0"/>
                        <a:cs typeface="Constantia" pitchFamily="18" charset="0"/>
                        <a:sym typeface="Constantia" pitchFamily="18" charset="0"/>
                      </a:endParaRPr>
                    </a:p>
                  </p:txBody>
                </p:sp>
              </p:grpSp>
              <p:grpSp>
                <p:nvGrpSpPr>
                  <p:cNvPr id="24" name="Group 53"/>
                  <p:cNvGrpSpPr>
                    <a:grpSpLocks/>
                  </p:cNvGrpSpPr>
                  <p:nvPr/>
                </p:nvGrpSpPr>
                <p:grpSpPr bwMode="auto">
                  <a:xfrm>
                    <a:off x="2072" y="202"/>
                    <a:ext cx="518" cy="125"/>
                    <a:chOff x="0" y="0"/>
                    <a:chExt cx="518" cy="125"/>
                  </a:xfrm>
                </p:grpSpPr>
                <p:grpSp>
                  <p:nvGrpSpPr>
                    <p:cNvPr id="25" name="Group 54"/>
                    <p:cNvGrpSpPr>
                      <a:grpSpLocks/>
                    </p:cNvGrpSpPr>
                    <p:nvPr/>
                  </p:nvGrpSpPr>
                  <p:grpSpPr bwMode="auto">
                    <a:xfrm>
                      <a:off x="0" y="0"/>
                      <a:ext cx="518" cy="47"/>
                      <a:chOff x="0" y="0"/>
                      <a:chExt cx="518" cy="47"/>
                    </a:xfrm>
                  </p:grpSpPr>
                  <p:sp>
                    <p:nvSpPr>
                      <p:cNvPr id="16439" name="Rectangle 31"/>
                      <p:cNvSpPr>
                        <a:spLocks noChangeArrowheads="1"/>
                      </p:cNvSpPr>
                      <p:nvPr/>
                    </p:nvSpPr>
                    <p:spPr bwMode="auto">
                      <a:xfrm>
                        <a:off x="0" y="0"/>
                        <a:ext cx="518" cy="1"/>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6440" name="Rectangle 32"/>
                      <p:cNvSpPr>
                        <a:spLocks noChangeArrowheads="1"/>
                      </p:cNvSpPr>
                      <p:nvPr/>
                    </p:nvSpPr>
                    <p:spPr bwMode="auto">
                      <a:xfrm>
                        <a:off x="0" y="0"/>
                        <a:ext cx="518" cy="47"/>
                      </a:xfrm>
                      <a:prstGeom prst="rect">
                        <a:avLst/>
                      </a:prstGeom>
                      <a:noFill/>
                      <a:ln w="9525">
                        <a:noFill/>
                        <a:miter lim="800000"/>
                        <a:headEnd/>
                        <a:tailEnd/>
                      </a:ln>
                    </p:spPr>
                    <p:txBody>
                      <a:bodyPr>
                        <a:spAutoFit/>
                      </a:bodyPr>
                      <a:lstStyle/>
                      <a:p>
                        <a:pPr algn="ctr"/>
                        <a:r>
                          <a:rPr lang="en-US" altLang="zh-CN" sz="2000" b="1" dirty="0">
                            <a:solidFill>
                              <a:srgbClr val="FF0000"/>
                            </a:solidFill>
                            <a:latin typeface="Verdana" pitchFamily="34" charset="0"/>
                            <a:sym typeface="Verdana" pitchFamily="34" charset="0"/>
                          </a:rPr>
                          <a:t>AB, A, B, O </a:t>
                        </a:r>
                        <a:endParaRPr lang="en-US" altLang="zh-CN" sz="2000" b="1" dirty="0">
                          <a:solidFill>
                            <a:srgbClr val="FF0000"/>
                          </a:solidFill>
                          <a:ea typeface="HGP明朝E" charset="0"/>
                          <a:cs typeface="HGP明朝E" charset="0"/>
                          <a:sym typeface="HGP明朝E" charset="0"/>
                        </a:endParaRPr>
                      </a:p>
                    </p:txBody>
                  </p:sp>
                </p:grpSp>
                <p:sp>
                  <p:nvSpPr>
                    <p:cNvPr id="16441" name="Rectangle 97"/>
                    <p:cNvSpPr>
                      <a:spLocks noChangeArrowheads="1"/>
                    </p:cNvSpPr>
                    <p:nvPr/>
                  </p:nvSpPr>
                  <p:spPr bwMode="auto">
                    <a:xfrm>
                      <a:off x="0" y="0"/>
                      <a:ext cx="518" cy="125"/>
                    </a:xfrm>
                    <a:prstGeom prst="rect">
                      <a:avLst/>
                    </a:prstGeom>
                    <a:noFill/>
                    <a:ln w="7" cmpd="sng">
                      <a:solidFill>
                        <a:srgbClr val="A0A0A0"/>
                      </a:solidFill>
                      <a:miter lim="800000"/>
                      <a:headEnd/>
                      <a:tailEnd/>
                    </a:ln>
                  </p:spPr>
                  <p:txBody>
                    <a:bodyPr/>
                    <a:lstStyle/>
                    <a:p>
                      <a:endParaRPr lang="en-US" sz="2000">
                        <a:solidFill>
                          <a:srgbClr val="000000"/>
                        </a:solidFill>
                        <a:ea typeface="Constantia" pitchFamily="18" charset="0"/>
                        <a:cs typeface="Constantia" pitchFamily="18" charset="0"/>
                        <a:sym typeface="Constantia" pitchFamily="18" charset="0"/>
                      </a:endParaRPr>
                    </a:p>
                  </p:txBody>
                </p:sp>
              </p:grpSp>
              <p:grpSp>
                <p:nvGrpSpPr>
                  <p:cNvPr id="26" name="Group 58"/>
                  <p:cNvGrpSpPr>
                    <a:grpSpLocks/>
                  </p:cNvGrpSpPr>
                  <p:nvPr/>
                </p:nvGrpSpPr>
                <p:grpSpPr bwMode="auto">
                  <a:xfrm>
                    <a:off x="0" y="327"/>
                    <a:ext cx="518" cy="125"/>
                    <a:chOff x="0" y="0"/>
                    <a:chExt cx="518" cy="125"/>
                  </a:xfrm>
                </p:grpSpPr>
                <p:grpSp>
                  <p:nvGrpSpPr>
                    <p:cNvPr id="27" name="Group 59"/>
                    <p:cNvGrpSpPr>
                      <a:grpSpLocks/>
                    </p:cNvGrpSpPr>
                    <p:nvPr/>
                  </p:nvGrpSpPr>
                  <p:grpSpPr bwMode="auto">
                    <a:xfrm>
                      <a:off x="0" y="0"/>
                      <a:ext cx="518" cy="47"/>
                      <a:chOff x="0" y="0"/>
                      <a:chExt cx="518" cy="47"/>
                    </a:xfrm>
                  </p:grpSpPr>
                  <p:sp>
                    <p:nvSpPr>
                      <p:cNvPr id="16444" name="Rectangle 34"/>
                      <p:cNvSpPr>
                        <a:spLocks noChangeArrowheads="1"/>
                      </p:cNvSpPr>
                      <p:nvPr/>
                    </p:nvSpPr>
                    <p:spPr bwMode="auto">
                      <a:xfrm>
                        <a:off x="0" y="0"/>
                        <a:ext cx="518" cy="1"/>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6445" name="Rectangle 35"/>
                      <p:cNvSpPr>
                        <a:spLocks noChangeArrowheads="1"/>
                      </p:cNvSpPr>
                      <p:nvPr/>
                    </p:nvSpPr>
                    <p:spPr bwMode="auto">
                      <a:xfrm>
                        <a:off x="0" y="0"/>
                        <a:ext cx="518" cy="47"/>
                      </a:xfrm>
                      <a:prstGeom prst="rect">
                        <a:avLst/>
                      </a:prstGeom>
                      <a:noFill/>
                      <a:ln w="9525">
                        <a:noFill/>
                        <a:miter lim="800000"/>
                        <a:headEnd/>
                        <a:tailEnd/>
                      </a:ln>
                    </p:spPr>
                    <p:txBody>
                      <a:bodyPr>
                        <a:spAutoFit/>
                      </a:bodyPr>
                      <a:lstStyle/>
                      <a:p>
                        <a:pPr algn="ctr"/>
                        <a:r>
                          <a:rPr lang="en-US" altLang="zh-CN" sz="2000" b="1" dirty="0">
                            <a:solidFill>
                              <a:schemeClr val="accent3">
                                <a:lumMod val="75000"/>
                              </a:schemeClr>
                            </a:solidFill>
                            <a:latin typeface="Verdana" pitchFamily="34" charset="0"/>
                            <a:sym typeface="Verdana" pitchFamily="34" charset="0"/>
                          </a:rPr>
                          <a:t>A </a:t>
                        </a:r>
                        <a:endParaRPr lang="en-US" altLang="zh-CN" sz="2000" b="1" dirty="0">
                          <a:solidFill>
                            <a:schemeClr val="accent3">
                              <a:lumMod val="75000"/>
                            </a:schemeClr>
                          </a:solidFill>
                          <a:ea typeface="HGP明朝E" charset="0"/>
                          <a:cs typeface="HGP明朝E" charset="0"/>
                          <a:sym typeface="HGP明朝E" charset="0"/>
                        </a:endParaRPr>
                      </a:p>
                    </p:txBody>
                  </p:sp>
                </p:grpSp>
                <p:sp>
                  <p:nvSpPr>
                    <p:cNvPr id="16446" name="Rectangle 99"/>
                    <p:cNvSpPr>
                      <a:spLocks noChangeArrowheads="1"/>
                    </p:cNvSpPr>
                    <p:nvPr/>
                  </p:nvSpPr>
                  <p:spPr bwMode="auto">
                    <a:xfrm>
                      <a:off x="0" y="0"/>
                      <a:ext cx="518" cy="125"/>
                    </a:xfrm>
                    <a:prstGeom prst="rect">
                      <a:avLst/>
                    </a:prstGeom>
                    <a:noFill/>
                    <a:ln w="7" cmpd="sng">
                      <a:solidFill>
                        <a:srgbClr val="A0A0A0"/>
                      </a:solidFill>
                      <a:miter lim="800000"/>
                      <a:headEnd/>
                      <a:tailEnd/>
                    </a:ln>
                  </p:spPr>
                  <p:txBody>
                    <a:bodyPr/>
                    <a:lstStyle/>
                    <a:p>
                      <a:endParaRPr lang="en-US" sz="2000">
                        <a:solidFill>
                          <a:srgbClr val="000000"/>
                        </a:solidFill>
                        <a:ea typeface="Constantia" pitchFamily="18" charset="0"/>
                        <a:cs typeface="Constantia" pitchFamily="18" charset="0"/>
                        <a:sym typeface="Constantia" pitchFamily="18" charset="0"/>
                      </a:endParaRPr>
                    </a:p>
                  </p:txBody>
                </p:sp>
              </p:grpSp>
              <p:grpSp>
                <p:nvGrpSpPr>
                  <p:cNvPr id="28" name="Group 63"/>
                  <p:cNvGrpSpPr>
                    <a:grpSpLocks/>
                  </p:cNvGrpSpPr>
                  <p:nvPr/>
                </p:nvGrpSpPr>
                <p:grpSpPr bwMode="auto">
                  <a:xfrm>
                    <a:off x="518" y="327"/>
                    <a:ext cx="518" cy="125"/>
                    <a:chOff x="0" y="0"/>
                    <a:chExt cx="518" cy="125"/>
                  </a:xfrm>
                </p:grpSpPr>
                <p:grpSp>
                  <p:nvGrpSpPr>
                    <p:cNvPr id="29" name="Group 64"/>
                    <p:cNvGrpSpPr>
                      <a:grpSpLocks/>
                    </p:cNvGrpSpPr>
                    <p:nvPr/>
                  </p:nvGrpSpPr>
                  <p:grpSpPr bwMode="auto">
                    <a:xfrm>
                      <a:off x="0" y="0"/>
                      <a:ext cx="518" cy="47"/>
                      <a:chOff x="0" y="0"/>
                      <a:chExt cx="518" cy="47"/>
                    </a:xfrm>
                  </p:grpSpPr>
                  <p:sp>
                    <p:nvSpPr>
                      <p:cNvPr id="16449" name="Rectangle 37"/>
                      <p:cNvSpPr>
                        <a:spLocks noChangeArrowheads="1"/>
                      </p:cNvSpPr>
                      <p:nvPr/>
                    </p:nvSpPr>
                    <p:spPr bwMode="auto">
                      <a:xfrm>
                        <a:off x="0" y="0"/>
                        <a:ext cx="518" cy="1"/>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6450" name="Rectangle 38"/>
                      <p:cNvSpPr>
                        <a:spLocks noChangeArrowheads="1"/>
                      </p:cNvSpPr>
                      <p:nvPr/>
                    </p:nvSpPr>
                    <p:spPr bwMode="auto">
                      <a:xfrm>
                        <a:off x="0" y="0"/>
                        <a:ext cx="517" cy="47"/>
                      </a:xfrm>
                      <a:prstGeom prst="rect">
                        <a:avLst/>
                      </a:prstGeom>
                      <a:noFill/>
                      <a:ln w="9525">
                        <a:noFill/>
                        <a:miter lim="800000"/>
                        <a:headEnd/>
                        <a:tailEnd/>
                      </a:ln>
                    </p:spPr>
                    <p:txBody>
                      <a:bodyPr>
                        <a:spAutoFit/>
                      </a:bodyPr>
                      <a:lstStyle/>
                      <a:p>
                        <a:pPr algn="ctr"/>
                        <a:r>
                          <a:rPr lang="en-US" altLang="zh-CN" sz="2000" b="1" dirty="0">
                            <a:solidFill>
                              <a:srgbClr val="002060"/>
                            </a:solidFill>
                            <a:latin typeface="Verdana" pitchFamily="34" charset="0"/>
                            <a:sym typeface="Verdana" pitchFamily="34" charset="0"/>
                          </a:rPr>
                          <a:t>A </a:t>
                        </a:r>
                        <a:endParaRPr lang="en-US" altLang="zh-CN" sz="2000" b="1" dirty="0">
                          <a:solidFill>
                            <a:srgbClr val="002060"/>
                          </a:solidFill>
                          <a:ea typeface="HGP明朝E" charset="0"/>
                          <a:cs typeface="HGP明朝E" charset="0"/>
                          <a:sym typeface="HGP明朝E" charset="0"/>
                        </a:endParaRPr>
                      </a:p>
                    </p:txBody>
                  </p:sp>
                </p:grpSp>
                <p:sp>
                  <p:nvSpPr>
                    <p:cNvPr id="16451" name="Rectangle 101"/>
                    <p:cNvSpPr>
                      <a:spLocks noChangeArrowheads="1"/>
                    </p:cNvSpPr>
                    <p:nvPr/>
                  </p:nvSpPr>
                  <p:spPr bwMode="auto">
                    <a:xfrm>
                      <a:off x="0" y="0"/>
                      <a:ext cx="518" cy="125"/>
                    </a:xfrm>
                    <a:prstGeom prst="rect">
                      <a:avLst/>
                    </a:prstGeom>
                    <a:noFill/>
                    <a:ln w="7" cmpd="sng">
                      <a:solidFill>
                        <a:srgbClr val="A0A0A0"/>
                      </a:solidFill>
                      <a:miter lim="800000"/>
                      <a:headEnd/>
                      <a:tailEnd/>
                    </a:ln>
                  </p:spPr>
                  <p:txBody>
                    <a:bodyPr/>
                    <a:lstStyle/>
                    <a:p>
                      <a:endParaRPr lang="en-US" sz="2000">
                        <a:solidFill>
                          <a:srgbClr val="000000"/>
                        </a:solidFill>
                        <a:ea typeface="Constantia" pitchFamily="18" charset="0"/>
                        <a:cs typeface="Constantia" pitchFamily="18" charset="0"/>
                        <a:sym typeface="Constantia" pitchFamily="18" charset="0"/>
                      </a:endParaRPr>
                    </a:p>
                  </p:txBody>
                </p:sp>
              </p:grpSp>
              <p:grpSp>
                <p:nvGrpSpPr>
                  <p:cNvPr id="30" name="Group 68"/>
                  <p:cNvGrpSpPr>
                    <a:grpSpLocks/>
                  </p:cNvGrpSpPr>
                  <p:nvPr/>
                </p:nvGrpSpPr>
                <p:grpSpPr bwMode="auto">
                  <a:xfrm>
                    <a:off x="1035" y="327"/>
                    <a:ext cx="519" cy="125"/>
                    <a:chOff x="0" y="0"/>
                    <a:chExt cx="519" cy="125"/>
                  </a:xfrm>
                </p:grpSpPr>
                <p:grpSp>
                  <p:nvGrpSpPr>
                    <p:cNvPr id="31" name="Group 69"/>
                    <p:cNvGrpSpPr>
                      <a:grpSpLocks/>
                    </p:cNvGrpSpPr>
                    <p:nvPr/>
                  </p:nvGrpSpPr>
                  <p:grpSpPr bwMode="auto">
                    <a:xfrm>
                      <a:off x="0" y="0"/>
                      <a:ext cx="519" cy="47"/>
                      <a:chOff x="0" y="0"/>
                      <a:chExt cx="519" cy="47"/>
                    </a:xfrm>
                  </p:grpSpPr>
                  <p:sp>
                    <p:nvSpPr>
                      <p:cNvPr id="16454" name="Rectangle 40"/>
                      <p:cNvSpPr>
                        <a:spLocks noChangeArrowheads="1"/>
                      </p:cNvSpPr>
                      <p:nvPr/>
                    </p:nvSpPr>
                    <p:spPr bwMode="auto">
                      <a:xfrm>
                        <a:off x="1" y="0"/>
                        <a:ext cx="518" cy="1"/>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6455" name="Rectangle 41"/>
                      <p:cNvSpPr>
                        <a:spLocks noChangeArrowheads="1"/>
                      </p:cNvSpPr>
                      <p:nvPr/>
                    </p:nvSpPr>
                    <p:spPr bwMode="auto">
                      <a:xfrm>
                        <a:off x="0" y="0"/>
                        <a:ext cx="519" cy="47"/>
                      </a:xfrm>
                      <a:prstGeom prst="rect">
                        <a:avLst/>
                      </a:prstGeom>
                      <a:noFill/>
                      <a:ln w="9525">
                        <a:noFill/>
                        <a:miter lim="800000"/>
                        <a:headEnd/>
                        <a:tailEnd/>
                      </a:ln>
                    </p:spPr>
                    <p:txBody>
                      <a:bodyPr>
                        <a:spAutoFit/>
                      </a:bodyPr>
                      <a:lstStyle/>
                      <a:p>
                        <a:pPr algn="ctr"/>
                        <a:r>
                          <a:rPr lang="en-US" altLang="zh-CN" sz="2000" b="1" dirty="0">
                            <a:solidFill>
                              <a:srgbClr val="C00000"/>
                            </a:solidFill>
                            <a:latin typeface="Verdana" pitchFamily="34" charset="0"/>
                            <a:sym typeface="Verdana" pitchFamily="34" charset="0"/>
                          </a:rPr>
                          <a:t>B </a:t>
                        </a:r>
                        <a:endParaRPr lang="en-US" altLang="zh-CN" sz="2000" b="1" dirty="0">
                          <a:solidFill>
                            <a:srgbClr val="C00000"/>
                          </a:solidFill>
                          <a:ea typeface="HGP明朝E" charset="0"/>
                          <a:cs typeface="HGP明朝E" charset="0"/>
                          <a:sym typeface="HGP明朝E" charset="0"/>
                        </a:endParaRPr>
                      </a:p>
                    </p:txBody>
                  </p:sp>
                </p:grpSp>
                <p:sp>
                  <p:nvSpPr>
                    <p:cNvPr id="16456" name="Rectangle 103"/>
                    <p:cNvSpPr>
                      <a:spLocks noChangeArrowheads="1"/>
                    </p:cNvSpPr>
                    <p:nvPr/>
                  </p:nvSpPr>
                  <p:spPr bwMode="auto">
                    <a:xfrm>
                      <a:off x="1" y="0"/>
                      <a:ext cx="518" cy="125"/>
                    </a:xfrm>
                    <a:prstGeom prst="rect">
                      <a:avLst/>
                    </a:prstGeom>
                    <a:noFill/>
                    <a:ln w="7" cmpd="sng">
                      <a:solidFill>
                        <a:srgbClr val="A0A0A0"/>
                      </a:solidFill>
                      <a:miter lim="800000"/>
                      <a:headEnd/>
                      <a:tailEnd/>
                    </a:ln>
                  </p:spPr>
                  <p:txBody>
                    <a:bodyPr/>
                    <a:lstStyle/>
                    <a:p>
                      <a:endParaRPr lang="en-US" sz="2000">
                        <a:solidFill>
                          <a:srgbClr val="000000"/>
                        </a:solidFill>
                        <a:ea typeface="Constantia" pitchFamily="18" charset="0"/>
                        <a:cs typeface="Constantia" pitchFamily="18" charset="0"/>
                        <a:sym typeface="Constantia" pitchFamily="18" charset="0"/>
                      </a:endParaRPr>
                    </a:p>
                  </p:txBody>
                </p:sp>
              </p:grpSp>
              <p:grpSp>
                <p:nvGrpSpPr>
                  <p:cNvPr id="16384" name="Group 73"/>
                  <p:cNvGrpSpPr>
                    <a:grpSpLocks/>
                  </p:cNvGrpSpPr>
                  <p:nvPr/>
                </p:nvGrpSpPr>
                <p:grpSpPr bwMode="auto">
                  <a:xfrm>
                    <a:off x="1554" y="327"/>
                    <a:ext cx="518" cy="125"/>
                    <a:chOff x="0" y="0"/>
                    <a:chExt cx="518" cy="125"/>
                  </a:xfrm>
                </p:grpSpPr>
                <p:grpSp>
                  <p:nvGrpSpPr>
                    <p:cNvPr id="16385" name="Group 74"/>
                    <p:cNvGrpSpPr>
                      <a:grpSpLocks/>
                    </p:cNvGrpSpPr>
                    <p:nvPr/>
                  </p:nvGrpSpPr>
                  <p:grpSpPr bwMode="auto">
                    <a:xfrm>
                      <a:off x="0" y="0"/>
                      <a:ext cx="518" cy="47"/>
                      <a:chOff x="0" y="0"/>
                      <a:chExt cx="518" cy="47"/>
                    </a:xfrm>
                  </p:grpSpPr>
                  <p:sp>
                    <p:nvSpPr>
                      <p:cNvPr id="16459" name="Rectangle 43"/>
                      <p:cNvSpPr>
                        <a:spLocks noChangeArrowheads="1"/>
                      </p:cNvSpPr>
                      <p:nvPr/>
                    </p:nvSpPr>
                    <p:spPr bwMode="auto">
                      <a:xfrm>
                        <a:off x="0" y="0"/>
                        <a:ext cx="518" cy="1"/>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6460" name="Rectangle 44"/>
                      <p:cNvSpPr>
                        <a:spLocks noChangeArrowheads="1"/>
                      </p:cNvSpPr>
                      <p:nvPr/>
                    </p:nvSpPr>
                    <p:spPr bwMode="auto">
                      <a:xfrm>
                        <a:off x="0" y="0"/>
                        <a:ext cx="518" cy="47"/>
                      </a:xfrm>
                      <a:prstGeom prst="rect">
                        <a:avLst/>
                      </a:prstGeom>
                      <a:noFill/>
                      <a:ln w="9525">
                        <a:noFill/>
                        <a:miter lim="800000"/>
                        <a:headEnd/>
                        <a:tailEnd/>
                      </a:ln>
                    </p:spPr>
                    <p:txBody>
                      <a:bodyPr>
                        <a:spAutoFit/>
                      </a:bodyPr>
                      <a:lstStyle/>
                      <a:p>
                        <a:pPr algn="ctr"/>
                        <a:r>
                          <a:rPr lang="en-US" altLang="zh-CN" sz="2000" b="1" dirty="0">
                            <a:latin typeface="Verdana" pitchFamily="34" charset="0"/>
                            <a:sym typeface="Verdana" pitchFamily="34" charset="0"/>
                          </a:rPr>
                          <a:t>A and AB </a:t>
                        </a:r>
                        <a:endParaRPr lang="en-US" altLang="zh-CN" sz="2000" b="1" dirty="0">
                          <a:ea typeface="HGP明朝E" charset="0"/>
                          <a:cs typeface="HGP明朝E" charset="0"/>
                          <a:sym typeface="HGP明朝E" charset="0"/>
                        </a:endParaRPr>
                      </a:p>
                    </p:txBody>
                  </p:sp>
                </p:grpSp>
                <p:sp>
                  <p:nvSpPr>
                    <p:cNvPr id="16461" name="Rectangle 105"/>
                    <p:cNvSpPr>
                      <a:spLocks noChangeArrowheads="1"/>
                    </p:cNvSpPr>
                    <p:nvPr/>
                  </p:nvSpPr>
                  <p:spPr bwMode="auto">
                    <a:xfrm>
                      <a:off x="0" y="0"/>
                      <a:ext cx="518" cy="125"/>
                    </a:xfrm>
                    <a:prstGeom prst="rect">
                      <a:avLst/>
                    </a:prstGeom>
                    <a:noFill/>
                    <a:ln w="7" cmpd="sng">
                      <a:solidFill>
                        <a:srgbClr val="A0A0A0"/>
                      </a:solidFill>
                      <a:miter lim="800000"/>
                      <a:headEnd/>
                      <a:tailEnd/>
                    </a:ln>
                  </p:spPr>
                  <p:txBody>
                    <a:bodyPr/>
                    <a:lstStyle/>
                    <a:p>
                      <a:endParaRPr lang="en-US" sz="2000">
                        <a:solidFill>
                          <a:srgbClr val="000000"/>
                        </a:solidFill>
                        <a:ea typeface="Constantia" pitchFamily="18" charset="0"/>
                        <a:cs typeface="Constantia" pitchFamily="18" charset="0"/>
                        <a:sym typeface="Constantia" pitchFamily="18" charset="0"/>
                      </a:endParaRPr>
                    </a:p>
                  </p:txBody>
                </p:sp>
              </p:grpSp>
              <p:grpSp>
                <p:nvGrpSpPr>
                  <p:cNvPr id="16386" name="Group 78"/>
                  <p:cNvGrpSpPr>
                    <a:grpSpLocks/>
                  </p:cNvGrpSpPr>
                  <p:nvPr/>
                </p:nvGrpSpPr>
                <p:grpSpPr bwMode="auto">
                  <a:xfrm>
                    <a:off x="2072" y="327"/>
                    <a:ext cx="518" cy="125"/>
                    <a:chOff x="0" y="0"/>
                    <a:chExt cx="518" cy="125"/>
                  </a:xfrm>
                </p:grpSpPr>
                <p:grpSp>
                  <p:nvGrpSpPr>
                    <p:cNvPr id="16388" name="Group 79"/>
                    <p:cNvGrpSpPr>
                      <a:grpSpLocks/>
                    </p:cNvGrpSpPr>
                    <p:nvPr/>
                  </p:nvGrpSpPr>
                  <p:grpSpPr bwMode="auto">
                    <a:xfrm>
                      <a:off x="0" y="0"/>
                      <a:ext cx="518" cy="47"/>
                      <a:chOff x="0" y="0"/>
                      <a:chExt cx="518" cy="47"/>
                    </a:xfrm>
                  </p:grpSpPr>
                  <p:sp>
                    <p:nvSpPr>
                      <p:cNvPr id="16464" name="Rectangle 46"/>
                      <p:cNvSpPr>
                        <a:spLocks noChangeArrowheads="1"/>
                      </p:cNvSpPr>
                      <p:nvPr/>
                    </p:nvSpPr>
                    <p:spPr bwMode="auto">
                      <a:xfrm>
                        <a:off x="0" y="0"/>
                        <a:ext cx="518" cy="1"/>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6465" name="Rectangle 47"/>
                      <p:cNvSpPr>
                        <a:spLocks noChangeArrowheads="1"/>
                      </p:cNvSpPr>
                      <p:nvPr/>
                    </p:nvSpPr>
                    <p:spPr bwMode="auto">
                      <a:xfrm>
                        <a:off x="0" y="0"/>
                        <a:ext cx="518" cy="47"/>
                      </a:xfrm>
                      <a:prstGeom prst="rect">
                        <a:avLst/>
                      </a:prstGeom>
                      <a:noFill/>
                      <a:ln w="9525">
                        <a:noFill/>
                        <a:miter lim="800000"/>
                        <a:headEnd/>
                        <a:tailEnd/>
                      </a:ln>
                    </p:spPr>
                    <p:txBody>
                      <a:bodyPr>
                        <a:spAutoFit/>
                      </a:bodyPr>
                      <a:lstStyle/>
                      <a:p>
                        <a:pPr algn="ctr"/>
                        <a:r>
                          <a:rPr lang="en-US" altLang="zh-CN" sz="2000" b="1" dirty="0">
                            <a:solidFill>
                              <a:srgbClr val="FF0000"/>
                            </a:solidFill>
                            <a:latin typeface="Verdana" pitchFamily="34" charset="0"/>
                            <a:sym typeface="Verdana" pitchFamily="34" charset="0"/>
                          </a:rPr>
                          <a:t>A and O</a:t>
                        </a:r>
                        <a:endParaRPr lang="en-US" altLang="zh-CN" sz="2000" b="1" dirty="0">
                          <a:solidFill>
                            <a:srgbClr val="FF0000"/>
                          </a:solidFill>
                          <a:ea typeface="HGP明朝E" charset="0"/>
                          <a:cs typeface="HGP明朝E" charset="0"/>
                          <a:sym typeface="HGP明朝E" charset="0"/>
                        </a:endParaRPr>
                      </a:p>
                    </p:txBody>
                  </p:sp>
                </p:grpSp>
                <p:sp>
                  <p:nvSpPr>
                    <p:cNvPr id="16466" name="Rectangle 107"/>
                    <p:cNvSpPr>
                      <a:spLocks noChangeArrowheads="1"/>
                    </p:cNvSpPr>
                    <p:nvPr/>
                  </p:nvSpPr>
                  <p:spPr bwMode="auto">
                    <a:xfrm>
                      <a:off x="0" y="0"/>
                      <a:ext cx="518" cy="125"/>
                    </a:xfrm>
                    <a:prstGeom prst="rect">
                      <a:avLst/>
                    </a:prstGeom>
                    <a:noFill/>
                    <a:ln w="7" cmpd="sng">
                      <a:solidFill>
                        <a:srgbClr val="A0A0A0"/>
                      </a:solidFill>
                      <a:miter lim="800000"/>
                      <a:headEnd/>
                      <a:tailEnd/>
                    </a:ln>
                  </p:spPr>
                  <p:txBody>
                    <a:bodyPr/>
                    <a:lstStyle/>
                    <a:p>
                      <a:endParaRPr lang="en-US" sz="2000">
                        <a:solidFill>
                          <a:srgbClr val="000000"/>
                        </a:solidFill>
                        <a:ea typeface="Constantia" pitchFamily="18" charset="0"/>
                        <a:cs typeface="Constantia" pitchFamily="18" charset="0"/>
                        <a:sym typeface="Constantia" pitchFamily="18" charset="0"/>
                      </a:endParaRPr>
                    </a:p>
                  </p:txBody>
                </p:sp>
              </p:grpSp>
              <p:grpSp>
                <p:nvGrpSpPr>
                  <p:cNvPr id="16390" name="Group 83"/>
                  <p:cNvGrpSpPr>
                    <a:grpSpLocks/>
                  </p:cNvGrpSpPr>
                  <p:nvPr/>
                </p:nvGrpSpPr>
                <p:grpSpPr bwMode="auto">
                  <a:xfrm>
                    <a:off x="0" y="452"/>
                    <a:ext cx="518" cy="125"/>
                    <a:chOff x="0" y="0"/>
                    <a:chExt cx="518" cy="125"/>
                  </a:xfrm>
                </p:grpSpPr>
                <p:grpSp>
                  <p:nvGrpSpPr>
                    <p:cNvPr id="16391" name="Group 84"/>
                    <p:cNvGrpSpPr>
                      <a:grpSpLocks/>
                    </p:cNvGrpSpPr>
                    <p:nvPr/>
                  </p:nvGrpSpPr>
                  <p:grpSpPr bwMode="auto">
                    <a:xfrm>
                      <a:off x="0" y="0"/>
                      <a:ext cx="518" cy="47"/>
                      <a:chOff x="0" y="0"/>
                      <a:chExt cx="518" cy="47"/>
                    </a:xfrm>
                  </p:grpSpPr>
                  <p:sp>
                    <p:nvSpPr>
                      <p:cNvPr id="16469" name="Rectangle 49"/>
                      <p:cNvSpPr>
                        <a:spLocks noChangeArrowheads="1"/>
                      </p:cNvSpPr>
                      <p:nvPr/>
                    </p:nvSpPr>
                    <p:spPr bwMode="auto">
                      <a:xfrm>
                        <a:off x="0" y="0"/>
                        <a:ext cx="518" cy="1"/>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6470" name="Rectangle 50"/>
                      <p:cNvSpPr>
                        <a:spLocks noChangeArrowheads="1"/>
                      </p:cNvSpPr>
                      <p:nvPr/>
                    </p:nvSpPr>
                    <p:spPr bwMode="auto">
                      <a:xfrm>
                        <a:off x="0" y="0"/>
                        <a:ext cx="518" cy="47"/>
                      </a:xfrm>
                      <a:prstGeom prst="rect">
                        <a:avLst/>
                      </a:prstGeom>
                      <a:noFill/>
                      <a:ln w="9525">
                        <a:noFill/>
                        <a:miter lim="800000"/>
                        <a:headEnd/>
                        <a:tailEnd/>
                      </a:ln>
                    </p:spPr>
                    <p:txBody>
                      <a:bodyPr>
                        <a:spAutoFit/>
                      </a:bodyPr>
                      <a:lstStyle/>
                      <a:p>
                        <a:pPr algn="ctr"/>
                        <a:r>
                          <a:rPr lang="en-US" altLang="zh-CN" sz="2000" b="1" dirty="0">
                            <a:solidFill>
                              <a:schemeClr val="accent3">
                                <a:lumMod val="75000"/>
                              </a:schemeClr>
                            </a:solidFill>
                            <a:latin typeface="Verdana" pitchFamily="34" charset="0"/>
                            <a:sym typeface="Verdana" pitchFamily="34" charset="0"/>
                          </a:rPr>
                          <a:t>B </a:t>
                        </a:r>
                        <a:endParaRPr lang="en-US" altLang="zh-CN" sz="2000" b="1" dirty="0">
                          <a:solidFill>
                            <a:schemeClr val="accent3">
                              <a:lumMod val="75000"/>
                            </a:schemeClr>
                          </a:solidFill>
                          <a:ea typeface="HGP明朝E" charset="0"/>
                          <a:cs typeface="HGP明朝E" charset="0"/>
                          <a:sym typeface="HGP明朝E" charset="0"/>
                        </a:endParaRPr>
                      </a:p>
                    </p:txBody>
                  </p:sp>
                </p:grpSp>
                <p:sp>
                  <p:nvSpPr>
                    <p:cNvPr id="16471" name="Rectangle 109"/>
                    <p:cNvSpPr>
                      <a:spLocks noChangeArrowheads="1"/>
                    </p:cNvSpPr>
                    <p:nvPr/>
                  </p:nvSpPr>
                  <p:spPr bwMode="auto">
                    <a:xfrm>
                      <a:off x="0" y="0"/>
                      <a:ext cx="518" cy="125"/>
                    </a:xfrm>
                    <a:prstGeom prst="rect">
                      <a:avLst/>
                    </a:prstGeom>
                    <a:noFill/>
                    <a:ln w="7" cmpd="sng">
                      <a:solidFill>
                        <a:srgbClr val="A0A0A0"/>
                      </a:solidFill>
                      <a:miter lim="800000"/>
                      <a:headEnd/>
                      <a:tailEnd/>
                    </a:ln>
                  </p:spPr>
                  <p:txBody>
                    <a:bodyPr/>
                    <a:lstStyle/>
                    <a:p>
                      <a:endParaRPr lang="en-US" sz="2000">
                        <a:solidFill>
                          <a:srgbClr val="000000"/>
                        </a:solidFill>
                        <a:ea typeface="Constantia" pitchFamily="18" charset="0"/>
                        <a:cs typeface="Constantia" pitchFamily="18" charset="0"/>
                        <a:sym typeface="Constantia" pitchFamily="18" charset="0"/>
                      </a:endParaRPr>
                    </a:p>
                  </p:txBody>
                </p:sp>
              </p:grpSp>
              <p:grpSp>
                <p:nvGrpSpPr>
                  <p:cNvPr id="16392" name="Group 88"/>
                  <p:cNvGrpSpPr>
                    <a:grpSpLocks/>
                  </p:cNvGrpSpPr>
                  <p:nvPr/>
                </p:nvGrpSpPr>
                <p:grpSpPr bwMode="auto">
                  <a:xfrm>
                    <a:off x="518" y="452"/>
                    <a:ext cx="518" cy="125"/>
                    <a:chOff x="0" y="0"/>
                    <a:chExt cx="518" cy="125"/>
                  </a:xfrm>
                </p:grpSpPr>
                <p:grpSp>
                  <p:nvGrpSpPr>
                    <p:cNvPr id="16393" name="Group 89"/>
                    <p:cNvGrpSpPr>
                      <a:grpSpLocks/>
                    </p:cNvGrpSpPr>
                    <p:nvPr/>
                  </p:nvGrpSpPr>
                  <p:grpSpPr bwMode="auto">
                    <a:xfrm>
                      <a:off x="0" y="0"/>
                      <a:ext cx="518" cy="47"/>
                      <a:chOff x="0" y="0"/>
                      <a:chExt cx="518" cy="47"/>
                    </a:xfrm>
                  </p:grpSpPr>
                  <p:sp>
                    <p:nvSpPr>
                      <p:cNvPr id="16474" name="Rectangle 52"/>
                      <p:cNvSpPr>
                        <a:spLocks noChangeArrowheads="1"/>
                      </p:cNvSpPr>
                      <p:nvPr/>
                    </p:nvSpPr>
                    <p:spPr bwMode="auto">
                      <a:xfrm>
                        <a:off x="0" y="0"/>
                        <a:ext cx="518" cy="1"/>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6475" name="Rectangle 53"/>
                      <p:cNvSpPr>
                        <a:spLocks noChangeArrowheads="1"/>
                      </p:cNvSpPr>
                      <p:nvPr/>
                    </p:nvSpPr>
                    <p:spPr bwMode="auto">
                      <a:xfrm>
                        <a:off x="0" y="0"/>
                        <a:ext cx="517" cy="47"/>
                      </a:xfrm>
                      <a:prstGeom prst="rect">
                        <a:avLst/>
                      </a:prstGeom>
                      <a:noFill/>
                      <a:ln w="9525">
                        <a:noFill/>
                        <a:miter lim="800000"/>
                        <a:headEnd/>
                        <a:tailEnd/>
                      </a:ln>
                    </p:spPr>
                    <p:txBody>
                      <a:bodyPr>
                        <a:spAutoFit/>
                      </a:bodyPr>
                      <a:lstStyle/>
                      <a:p>
                        <a:pPr algn="ctr"/>
                        <a:r>
                          <a:rPr lang="en-US" altLang="zh-CN" sz="2000" b="1" dirty="0">
                            <a:solidFill>
                              <a:srgbClr val="002060"/>
                            </a:solidFill>
                            <a:latin typeface="Verdana" pitchFamily="34" charset="0"/>
                            <a:sym typeface="Verdana" pitchFamily="34" charset="0"/>
                          </a:rPr>
                          <a:t>B </a:t>
                        </a:r>
                        <a:endParaRPr lang="en-US" altLang="zh-CN" sz="2000" b="1" dirty="0">
                          <a:solidFill>
                            <a:srgbClr val="002060"/>
                          </a:solidFill>
                          <a:ea typeface="HGP明朝E" charset="0"/>
                          <a:cs typeface="HGP明朝E" charset="0"/>
                          <a:sym typeface="HGP明朝E" charset="0"/>
                        </a:endParaRPr>
                      </a:p>
                    </p:txBody>
                  </p:sp>
                </p:grpSp>
                <p:sp>
                  <p:nvSpPr>
                    <p:cNvPr id="16476" name="Rectangle 111"/>
                    <p:cNvSpPr>
                      <a:spLocks noChangeArrowheads="1"/>
                    </p:cNvSpPr>
                    <p:nvPr/>
                  </p:nvSpPr>
                  <p:spPr bwMode="auto">
                    <a:xfrm>
                      <a:off x="0" y="0"/>
                      <a:ext cx="518" cy="125"/>
                    </a:xfrm>
                    <a:prstGeom prst="rect">
                      <a:avLst/>
                    </a:prstGeom>
                    <a:noFill/>
                    <a:ln w="7" cmpd="sng">
                      <a:solidFill>
                        <a:srgbClr val="A0A0A0"/>
                      </a:solidFill>
                      <a:miter lim="800000"/>
                      <a:headEnd/>
                      <a:tailEnd/>
                    </a:ln>
                  </p:spPr>
                  <p:txBody>
                    <a:bodyPr/>
                    <a:lstStyle/>
                    <a:p>
                      <a:endParaRPr lang="en-US" sz="2000">
                        <a:solidFill>
                          <a:srgbClr val="000000"/>
                        </a:solidFill>
                        <a:ea typeface="Constantia" pitchFamily="18" charset="0"/>
                        <a:cs typeface="Constantia" pitchFamily="18" charset="0"/>
                        <a:sym typeface="Constantia" pitchFamily="18" charset="0"/>
                      </a:endParaRPr>
                    </a:p>
                  </p:txBody>
                </p:sp>
              </p:grpSp>
              <p:grpSp>
                <p:nvGrpSpPr>
                  <p:cNvPr id="16397" name="Group 93"/>
                  <p:cNvGrpSpPr>
                    <a:grpSpLocks/>
                  </p:cNvGrpSpPr>
                  <p:nvPr/>
                </p:nvGrpSpPr>
                <p:grpSpPr bwMode="auto">
                  <a:xfrm>
                    <a:off x="1035" y="452"/>
                    <a:ext cx="519" cy="125"/>
                    <a:chOff x="0" y="0"/>
                    <a:chExt cx="519" cy="125"/>
                  </a:xfrm>
                </p:grpSpPr>
                <p:grpSp>
                  <p:nvGrpSpPr>
                    <p:cNvPr id="16398" name="Group 94"/>
                    <p:cNvGrpSpPr>
                      <a:grpSpLocks/>
                    </p:cNvGrpSpPr>
                    <p:nvPr/>
                  </p:nvGrpSpPr>
                  <p:grpSpPr bwMode="auto">
                    <a:xfrm>
                      <a:off x="0" y="0"/>
                      <a:ext cx="519" cy="47"/>
                      <a:chOff x="0" y="0"/>
                      <a:chExt cx="519" cy="47"/>
                    </a:xfrm>
                  </p:grpSpPr>
                  <p:sp>
                    <p:nvSpPr>
                      <p:cNvPr id="16479" name="Rectangle 55"/>
                      <p:cNvSpPr>
                        <a:spLocks noChangeArrowheads="1"/>
                      </p:cNvSpPr>
                      <p:nvPr/>
                    </p:nvSpPr>
                    <p:spPr bwMode="auto">
                      <a:xfrm>
                        <a:off x="1" y="0"/>
                        <a:ext cx="518" cy="1"/>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6480" name="Rectangle 56"/>
                      <p:cNvSpPr>
                        <a:spLocks noChangeArrowheads="1"/>
                      </p:cNvSpPr>
                      <p:nvPr/>
                    </p:nvSpPr>
                    <p:spPr bwMode="auto">
                      <a:xfrm>
                        <a:off x="0" y="0"/>
                        <a:ext cx="519" cy="47"/>
                      </a:xfrm>
                      <a:prstGeom prst="rect">
                        <a:avLst/>
                      </a:prstGeom>
                      <a:noFill/>
                      <a:ln w="9525">
                        <a:noFill/>
                        <a:miter lim="800000"/>
                        <a:headEnd/>
                        <a:tailEnd/>
                      </a:ln>
                    </p:spPr>
                    <p:txBody>
                      <a:bodyPr>
                        <a:spAutoFit/>
                      </a:bodyPr>
                      <a:lstStyle/>
                      <a:p>
                        <a:pPr algn="ctr"/>
                        <a:r>
                          <a:rPr lang="en-US" altLang="zh-CN" sz="2000" b="1" dirty="0">
                            <a:solidFill>
                              <a:srgbClr val="C00000"/>
                            </a:solidFill>
                            <a:latin typeface="Verdana" pitchFamily="34" charset="0"/>
                            <a:sym typeface="Verdana" pitchFamily="34" charset="0"/>
                          </a:rPr>
                          <a:t>A </a:t>
                        </a:r>
                        <a:endParaRPr lang="en-US" altLang="zh-CN" sz="2000" b="1" dirty="0">
                          <a:solidFill>
                            <a:srgbClr val="C00000"/>
                          </a:solidFill>
                          <a:ea typeface="HGP明朝E" charset="0"/>
                          <a:cs typeface="HGP明朝E" charset="0"/>
                          <a:sym typeface="HGP明朝E" charset="0"/>
                        </a:endParaRPr>
                      </a:p>
                    </p:txBody>
                  </p:sp>
                </p:grpSp>
                <p:sp>
                  <p:nvSpPr>
                    <p:cNvPr id="16481" name="Rectangle 113"/>
                    <p:cNvSpPr>
                      <a:spLocks noChangeArrowheads="1"/>
                    </p:cNvSpPr>
                    <p:nvPr/>
                  </p:nvSpPr>
                  <p:spPr bwMode="auto">
                    <a:xfrm>
                      <a:off x="1" y="0"/>
                      <a:ext cx="518" cy="125"/>
                    </a:xfrm>
                    <a:prstGeom prst="rect">
                      <a:avLst/>
                    </a:prstGeom>
                    <a:noFill/>
                    <a:ln w="7" cmpd="sng">
                      <a:solidFill>
                        <a:srgbClr val="A0A0A0"/>
                      </a:solidFill>
                      <a:miter lim="800000"/>
                      <a:headEnd/>
                      <a:tailEnd/>
                    </a:ln>
                  </p:spPr>
                  <p:txBody>
                    <a:bodyPr/>
                    <a:lstStyle/>
                    <a:p>
                      <a:endParaRPr lang="en-US" sz="2000">
                        <a:solidFill>
                          <a:srgbClr val="000000"/>
                        </a:solidFill>
                        <a:ea typeface="Constantia" pitchFamily="18" charset="0"/>
                        <a:cs typeface="Constantia" pitchFamily="18" charset="0"/>
                        <a:sym typeface="Constantia" pitchFamily="18" charset="0"/>
                      </a:endParaRPr>
                    </a:p>
                  </p:txBody>
                </p:sp>
              </p:grpSp>
              <p:grpSp>
                <p:nvGrpSpPr>
                  <p:cNvPr id="16402" name="Group 98"/>
                  <p:cNvGrpSpPr>
                    <a:grpSpLocks/>
                  </p:cNvGrpSpPr>
                  <p:nvPr/>
                </p:nvGrpSpPr>
                <p:grpSpPr bwMode="auto">
                  <a:xfrm>
                    <a:off x="1554" y="452"/>
                    <a:ext cx="518" cy="125"/>
                    <a:chOff x="0" y="0"/>
                    <a:chExt cx="518" cy="125"/>
                  </a:xfrm>
                </p:grpSpPr>
                <p:grpSp>
                  <p:nvGrpSpPr>
                    <p:cNvPr id="16403" name="Group 99"/>
                    <p:cNvGrpSpPr>
                      <a:grpSpLocks/>
                    </p:cNvGrpSpPr>
                    <p:nvPr/>
                  </p:nvGrpSpPr>
                  <p:grpSpPr bwMode="auto">
                    <a:xfrm>
                      <a:off x="0" y="0"/>
                      <a:ext cx="518" cy="47"/>
                      <a:chOff x="0" y="0"/>
                      <a:chExt cx="518" cy="47"/>
                    </a:xfrm>
                  </p:grpSpPr>
                  <p:sp>
                    <p:nvSpPr>
                      <p:cNvPr id="16484" name="Rectangle 58"/>
                      <p:cNvSpPr>
                        <a:spLocks noChangeArrowheads="1"/>
                      </p:cNvSpPr>
                      <p:nvPr/>
                    </p:nvSpPr>
                    <p:spPr bwMode="auto">
                      <a:xfrm>
                        <a:off x="0" y="0"/>
                        <a:ext cx="518" cy="1"/>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6485" name="Rectangle 59"/>
                      <p:cNvSpPr>
                        <a:spLocks noChangeArrowheads="1"/>
                      </p:cNvSpPr>
                      <p:nvPr/>
                    </p:nvSpPr>
                    <p:spPr bwMode="auto">
                      <a:xfrm>
                        <a:off x="0" y="0"/>
                        <a:ext cx="518" cy="47"/>
                      </a:xfrm>
                      <a:prstGeom prst="rect">
                        <a:avLst/>
                      </a:prstGeom>
                      <a:noFill/>
                      <a:ln w="9525">
                        <a:noFill/>
                        <a:miter lim="800000"/>
                        <a:headEnd/>
                        <a:tailEnd/>
                      </a:ln>
                    </p:spPr>
                    <p:txBody>
                      <a:bodyPr>
                        <a:spAutoFit/>
                      </a:bodyPr>
                      <a:lstStyle/>
                      <a:p>
                        <a:pPr algn="ctr"/>
                        <a:r>
                          <a:rPr lang="en-US" altLang="zh-CN" sz="2000" b="1" dirty="0">
                            <a:latin typeface="Verdana" pitchFamily="34" charset="0"/>
                            <a:sym typeface="Verdana" pitchFamily="34" charset="0"/>
                          </a:rPr>
                          <a:t>B and AB </a:t>
                        </a:r>
                        <a:endParaRPr lang="en-US" altLang="zh-CN" sz="2000" b="1" dirty="0">
                          <a:ea typeface="HGP明朝E" charset="0"/>
                          <a:cs typeface="HGP明朝E" charset="0"/>
                          <a:sym typeface="HGP明朝E" charset="0"/>
                        </a:endParaRPr>
                      </a:p>
                    </p:txBody>
                  </p:sp>
                </p:grpSp>
                <p:sp>
                  <p:nvSpPr>
                    <p:cNvPr id="16486" name="Rectangle 115"/>
                    <p:cNvSpPr>
                      <a:spLocks noChangeArrowheads="1"/>
                    </p:cNvSpPr>
                    <p:nvPr/>
                  </p:nvSpPr>
                  <p:spPr bwMode="auto">
                    <a:xfrm>
                      <a:off x="0" y="0"/>
                      <a:ext cx="518" cy="125"/>
                    </a:xfrm>
                    <a:prstGeom prst="rect">
                      <a:avLst/>
                    </a:prstGeom>
                    <a:noFill/>
                    <a:ln w="7" cmpd="sng">
                      <a:solidFill>
                        <a:srgbClr val="A0A0A0"/>
                      </a:solidFill>
                      <a:miter lim="800000"/>
                      <a:headEnd/>
                      <a:tailEnd/>
                    </a:ln>
                  </p:spPr>
                  <p:txBody>
                    <a:bodyPr/>
                    <a:lstStyle/>
                    <a:p>
                      <a:endParaRPr lang="en-US" sz="2000">
                        <a:solidFill>
                          <a:srgbClr val="000000"/>
                        </a:solidFill>
                        <a:ea typeface="Constantia" pitchFamily="18" charset="0"/>
                        <a:cs typeface="Constantia" pitchFamily="18" charset="0"/>
                        <a:sym typeface="Constantia" pitchFamily="18" charset="0"/>
                      </a:endParaRPr>
                    </a:p>
                  </p:txBody>
                </p:sp>
              </p:grpSp>
              <p:grpSp>
                <p:nvGrpSpPr>
                  <p:cNvPr id="16407" name="Group 103"/>
                  <p:cNvGrpSpPr>
                    <a:grpSpLocks/>
                  </p:cNvGrpSpPr>
                  <p:nvPr/>
                </p:nvGrpSpPr>
                <p:grpSpPr bwMode="auto">
                  <a:xfrm>
                    <a:off x="2072" y="452"/>
                    <a:ext cx="518" cy="125"/>
                    <a:chOff x="0" y="0"/>
                    <a:chExt cx="518" cy="125"/>
                  </a:xfrm>
                </p:grpSpPr>
                <p:grpSp>
                  <p:nvGrpSpPr>
                    <p:cNvPr id="16408" name="Group 104"/>
                    <p:cNvGrpSpPr>
                      <a:grpSpLocks/>
                    </p:cNvGrpSpPr>
                    <p:nvPr/>
                  </p:nvGrpSpPr>
                  <p:grpSpPr bwMode="auto">
                    <a:xfrm>
                      <a:off x="0" y="0"/>
                      <a:ext cx="518" cy="47"/>
                      <a:chOff x="0" y="0"/>
                      <a:chExt cx="518" cy="47"/>
                    </a:xfrm>
                  </p:grpSpPr>
                  <p:sp>
                    <p:nvSpPr>
                      <p:cNvPr id="16489" name="Rectangle 61"/>
                      <p:cNvSpPr>
                        <a:spLocks noChangeArrowheads="1"/>
                      </p:cNvSpPr>
                      <p:nvPr/>
                    </p:nvSpPr>
                    <p:spPr bwMode="auto">
                      <a:xfrm>
                        <a:off x="0" y="0"/>
                        <a:ext cx="518" cy="1"/>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6490" name="Rectangle 62"/>
                      <p:cNvSpPr>
                        <a:spLocks noChangeArrowheads="1"/>
                      </p:cNvSpPr>
                      <p:nvPr/>
                    </p:nvSpPr>
                    <p:spPr bwMode="auto">
                      <a:xfrm>
                        <a:off x="0" y="0"/>
                        <a:ext cx="518" cy="47"/>
                      </a:xfrm>
                      <a:prstGeom prst="rect">
                        <a:avLst/>
                      </a:prstGeom>
                      <a:noFill/>
                      <a:ln w="9525">
                        <a:noFill/>
                        <a:miter lim="800000"/>
                        <a:headEnd/>
                        <a:tailEnd/>
                      </a:ln>
                    </p:spPr>
                    <p:txBody>
                      <a:bodyPr>
                        <a:spAutoFit/>
                      </a:bodyPr>
                      <a:lstStyle/>
                      <a:p>
                        <a:pPr algn="ctr"/>
                        <a:r>
                          <a:rPr lang="en-US" altLang="zh-CN" sz="2000" b="1" dirty="0">
                            <a:solidFill>
                              <a:srgbClr val="FF0000"/>
                            </a:solidFill>
                            <a:latin typeface="Verdana" pitchFamily="34" charset="0"/>
                            <a:sym typeface="Verdana" pitchFamily="34" charset="0"/>
                          </a:rPr>
                          <a:t>B and O </a:t>
                        </a:r>
                        <a:endParaRPr lang="en-US" altLang="zh-CN" sz="2000" b="1" dirty="0">
                          <a:solidFill>
                            <a:srgbClr val="FF0000"/>
                          </a:solidFill>
                          <a:ea typeface="HGP明朝E" charset="0"/>
                          <a:cs typeface="HGP明朝E" charset="0"/>
                          <a:sym typeface="HGP明朝E" charset="0"/>
                        </a:endParaRPr>
                      </a:p>
                    </p:txBody>
                  </p:sp>
                </p:grpSp>
                <p:sp>
                  <p:nvSpPr>
                    <p:cNvPr id="16491" name="Rectangle 117"/>
                    <p:cNvSpPr>
                      <a:spLocks noChangeArrowheads="1"/>
                    </p:cNvSpPr>
                    <p:nvPr/>
                  </p:nvSpPr>
                  <p:spPr bwMode="auto">
                    <a:xfrm>
                      <a:off x="0" y="0"/>
                      <a:ext cx="518" cy="125"/>
                    </a:xfrm>
                    <a:prstGeom prst="rect">
                      <a:avLst/>
                    </a:prstGeom>
                    <a:noFill/>
                    <a:ln w="7" cmpd="sng">
                      <a:solidFill>
                        <a:srgbClr val="A0A0A0"/>
                      </a:solidFill>
                      <a:miter lim="800000"/>
                      <a:headEnd/>
                      <a:tailEnd/>
                    </a:ln>
                  </p:spPr>
                  <p:txBody>
                    <a:bodyPr/>
                    <a:lstStyle/>
                    <a:p>
                      <a:endParaRPr lang="en-US" sz="2000">
                        <a:solidFill>
                          <a:srgbClr val="000000"/>
                        </a:solidFill>
                        <a:ea typeface="Constantia" pitchFamily="18" charset="0"/>
                        <a:cs typeface="Constantia" pitchFamily="18" charset="0"/>
                        <a:sym typeface="Constantia" pitchFamily="18" charset="0"/>
                      </a:endParaRPr>
                    </a:p>
                  </p:txBody>
                </p:sp>
              </p:grpSp>
              <p:grpSp>
                <p:nvGrpSpPr>
                  <p:cNvPr id="16412" name="Group 108"/>
                  <p:cNvGrpSpPr>
                    <a:grpSpLocks/>
                  </p:cNvGrpSpPr>
                  <p:nvPr/>
                </p:nvGrpSpPr>
                <p:grpSpPr bwMode="auto">
                  <a:xfrm>
                    <a:off x="0" y="577"/>
                    <a:ext cx="518" cy="125"/>
                    <a:chOff x="0" y="0"/>
                    <a:chExt cx="518" cy="125"/>
                  </a:xfrm>
                </p:grpSpPr>
                <p:grpSp>
                  <p:nvGrpSpPr>
                    <p:cNvPr id="16413" name="Group 109"/>
                    <p:cNvGrpSpPr>
                      <a:grpSpLocks/>
                    </p:cNvGrpSpPr>
                    <p:nvPr/>
                  </p:nvGrpSpPr>
                  <p:grpSpPr bwMode="auto">
                    <a:xfrm>
                      <a:off x="0" y="0"/>
                      <a:ext cx="518" cy="47"/>
                      <a:chOff x="0" y="0"/>
                      <a:chExt cx="518" cy="47"/>
                    </a:xfrm>
                  </p:grpSpPr>
                  <p:sp>
                    <p:nvSpPr>
                      <p:cNvPr id="16494" name="Rectangle 64"/>
                      <p:cNvSpPr>
                        <a:spLocks noChangeArrowheads="1"/>
                      </p:cNvSpPr>
                      <p:nvPr/>
                    </p:nvSpPr>
                    <p:spPr bwMode="auto">
                      <a:xfrm>
                        <a:off x="0" y="0"/>
                        <a:ext cx="518" cy="1"/>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6495" name="Rectangle 65"/>
                      <p:cNvSpPr>
                        <a:spLocks noChangeArrowheads="1"/>
                      </p:cNvSpPr>
                      <p:nvPr/>
                    </p:nvSpPr>
                    <p:spPr bwMode="auto">
                      <a:xfrm>
                        <a:off x="0" y="0"/>
                        <a:ext cx="518" cy="47"/>
                      </a:xfrm>
                      <a:prstGeom prst="rect">
                        <a:avLst/>
                      </a:prstGeom>
                      <a:noFill/>
                      <a:ln w="9525">
                        <a:noFill/>
                        <a:miter lim="800000"/>
                        <a:headEnd/>
                        <a:tailEnd/>
                      </a:ln>
                    </p:spPr>
                    <p:txBody>
                      <a:bodyPr>
                        <a:spAutoFit/>
                      </a:bodyPr>
                      <a:lstStyle/>
                      <a:p>
                        <a:pPr algn="ctr"/>
                        <a:r>
                          <a:rPr lang="en-US" altLang="zh-CN" sz="2000" b="1" dirty="0">
                            <a:solidFill>
                              <a:schemeClr val="accent3">
                                <a:lumMod val="75000"/>
                              </a:schemeClr>
                            </a:solidFill>
                            <a:latin typeface="Verdana" pitchFamily="34" charset="0"/>
                            <a:sym typeface="Verdana" pitchFamily="34" charset="0"/>
                          </a:rPr>
                          <a:t>O</a:t>
                        </a:r>
                        <a:endParaRPr lang="en-US" altLang="zh-CN" sz="2000" b="1" dirty="0">
                          <a:solidFill>
                            <a:schemeClr val="accent3">
                              <a:lumMod val="75000"/>
                            </a:schemeClr>
                          </a:solidFill>
                          <a:ea typeface="HGP明朝E" charset="0"/>
                          <a:cs typeface="HGP明朝E" charset="0"/>
                          <a:sym typeface="HGP明朝E" charset="0"/>
                        </a:endParaRPr>
                      </a:p>
                    </p:txBody>
                  </p:sp>
                </p:grpSp>
                <p:sp>
                  <p:nvSpPr>
                    <p:cNvPr id="16496" name="Rectangle 119"/>
                    <p:cNvSpPr>
                      <a:spLocks noChangeArrowheads="1"/>
                    </p:cNvSpPr>
                    <p:nvPr/>
                  </p:nvSpPr>
                  <p:spPr bwMode="auto">
                    <a:xfrm>
                      <a:off x="0" y="0"/>
                      <a:ext cx="518" cy="125"/>
                    </a:xfrm>
                    <a:prstGeom prst="rect">
                      <a:avLst/>
                    </a:prstGeom>
                    <a:noFill/>
                    <a:ln w="7" cmpd="sng">
                      <a:solidFill>
                        <a:srgbClr val="A0A0A0"/>
                      </a:solidFill>
                      <a:miter lim="800000"/>
                      <a:headEnd/>
                      <a:tailEnd/>
                    </a:ln>
                  </p:spPr>
                  <p:txBody>
                    <a:bodyPr/>
                    <a:lstStyle/>
                    <a:p>
                      <a:endParaRPr lang="en-US" sz="2000">
                        <a:solidFill>
                          <a:srgbClr val="000000"/>
                        </a:solidFill>
                        <a:ea typeface="Constantia" pitchFamily="18" charset="0"/>
                        <a:cs typeface="Constantia" pitchFamily="18" charset="0"/>
                        <a:sym typeface="Constantia" pitchFamily="18" charset="0"/>
                      </a:endParaRPr>
                    </a:p>
                  </p:txBody>
                </p:sp>
              </p:grpSp>
              <p:grpSp>
                <p:nvGrpSpPr>
                  <p:cNvPr id="16417" name="Group 113"/>
                  <p:cNvGrpSpPr>
                    <a:grpSpLocks/>
                  </p:cNvGrpSpPr>
                  <p:nvPr/>
                </p:nvGrpSpPr>
                <p:grpSpPr bwMode="auto">
                  <a:xfrm>
                    <a:off x="518" y="577"/>
                    <a:ext cx="518" cy="125"/>
                    <a:chOff x="0" y="0"/>
                    <a:chExt cx="518" cy="125"/>
                  </a:xfrm>
                </p:grpSpPr>
                <p:grpSp>
                  <p:nvGrpSpPr>
                    <p:cNvPr id="16418" name="Group 114"/>
                    <p:cNvGrpSpPr>
                      <a:grpSpLocks/>
                    </p:cNvGrpSpPr>
                    <p:nvPr/>
                  </p:nvGrpSpPr>
                  <p:grpSpPr bwMode="auto">
                    <a:xfrm>
                      <a:off x="0" y="0"/>
                      <a:ext cx="518" cy="47"/>
                      <a:chOff x="0" y="0"/>
                      <a:chExt cx="518" cy="47"/>
                    </a:xfrm>
                  </p:grpSpPr>
                  <p:sp>
                    <p:nvSpPr>
                      <p:cNvPr id="16499" name="Rectangle 67"/>
                      <p:cNvSpPr>
                        <a:spLocks noChangeArrowheads="1"/>
                      </p:cNvSpPr>
                      <p:nvPr/>
                    </p:nvSpPr>
                    <p:spPr bwMode="auto">
                      <a:xfrm>
                        <a:off x="0" y="0"/>
                        <a:ext cx="518" cy="1"/>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6500" name="Rectangle 68"/>
                      <p:cNvSpPr>
                        <a:spLocks noChangeArrowheads="1"/>
                      </p:cNvSpPr>
                      <p:nvPr/>
                    </p:nvSpPr>
                    <p:spPr bwMode="auto">
                      <a:xfrm>
                        <a:off x="0" y="0"/>
                        <a:ext cx="517" cy="47"/>
                      </a:xfrm>
                      <a:prstGeom prst="rect">
                        <a:avLst/>
                      </a:prstGeom>
                      <a:noFill/>
                      <a:ln w="9525">
                        <a:noFill/>
                        <a:miter lim="800000"/>
                        <a:headEnd/>
                        <a:tailEnd/>
                      </a:ln>
                    </p:spPr>
                    <p:txBody>
                      <a:bodyPr>
                        <a:spAutoFit/>
                      </a:bodyPr>
                      <a:lstStyle/>
                      <a:p>
                        <a:pPr algn="ctr"/>
                        <a:r>
                          <a:rPr lang="en-US" altLang="zh-CN" sz="2000" b="1" dirty="0">
                            <a:solidFill>
                              <a:srgbClr val="002060"/>
                            </a:solidFill>
                            <a:latin typeface="Verdana" pitchFamily="34" charset="0"/>
                            <a:sym typeface="Verdana" pitchFamily="34" charset="0"/>
                          </a:rPr>
                          <a:t>None </a:t>
                        </a:r>
                        <a:endParaRPr lang="en-US" altLang="zh-CN" sz="2000" b="1" dirty="0">
                          <a:solidFill>
                            <a:srgbClr val="002060"/>
                          </a:solidFill>
                          <a:ea typeface="HGP明朝E" charset="0"/>
                          <a:cs typeface="HGP明朝E" charset="0"/>
                          <a:sym typeface="HGP明朝E" charset="0"/>
                        </a:endParaRPr>
                      </a:p>
                    </p:txBody>
                  </p:sp>
                </p:grpSp>
                <p:sp>
                  <p:nvSpPr>
                    <p:cNvPr id="16501" name="Rectangle 121"/>
                    <p:cNvSpPr>
                      <a:spLocks noChangeArrowheads="1"/>
                    </p:cNvSpPr>
                    <p:nvPr/>
                  </p:nvSpPr>
                  <p:spPr bwMode="auto">
                    <a:xfrm>
                      <a:off x="0" y="0"/>
                      <a:ext cx="518" cy="125"/>
                    </a:xfrm>
                    <a:prstGeom prst="rect">
                      <a:avLst/>
                    </a:prstGeom>
                    <a:noFill/>
                    <a:ln w="7" cmpd="sng">
                      <a:solidFill>
                        <a:srgbClr val="A0A0A0"/>
                      </a:solidFill>
                      <a:miter lim="800000"/>
                      <a:headEnd/>
                      <a:tailEnd/>
                    </a:ln>
                  </p:spPr>
                  <p:txBody>
                    <a:bodyPr/>
                    <a:lstStyle/>
                    <a:p>
                      <a:endParaRPr lang="en-US" sz="2000">
                        <a:solidFill>
                          <a:srgbClr val="000000"/>
                        </a:solidFill>
                        <a:ea typeface="Constantia" pitchFamily="18" charset="0"/>
                        <a:cs typeface="Constantia" pitchFamily="18" charset="0"/>
                        <a:sym typeface="Constantia" pitchFamily="18" charset="0"/>
                      </a:endParaRPr>
                    </a:p>
                  </p:txBody>
                </p:sp>
              </p:grpSp>
              <p:grpSp>
                <p:nvGrpSpPr>
                  <p:cNvPr id="16422" name="Group 118"/>
                  <p:cNvGrpSpPr>
                    <a:grpSpLocks/>
                  </p:cNvGrpSpPr>
                  <p:nvPr/>
                </p:nvGrpSpPr>
                <p:grpSpPr bwMode="auto">
                  <a:xfrm>
                    <a:off x="1035" y="577"/>
                    <a:ext cx="519" cy="125"/>
                    <a:chOff x="0" y="0"/>
                    <a:chExt cx="519" cy="125"/>
                  </a:xfrm>
                </p:grpSpPr>
                <p:grpSp>
                  <p:nvGrpSpPr>
                    <p:cNvPr id="16423" name="Group 119"/>
                    <p:cNvGrpSpPr>
                      <a:grpSpLocks/>
                    </p:cNvGrpSpPr>
                    <p:nvPr/>
                  </p:nvGrpSpPr>
                  <p:grpSpPr bwMode="auto">
                    <a:xfrm>
                      <a:off x="0" y="0"/>
                      <a:ext cx="519" cy="47"/>
                      <a:chOff x="0" y="0"/>
                      <a:chExt cx="519" cy="47"/>
                    </a:xfrm>
                  </p:grpSpPr>
                  <p:sp>
                    <p:nvSpPr>
                      <p:cNvPr id="16504" name="Rectangle 70"/>
                      <p:cNvSpPr>
                        <a:spLocks noChangeArrowheads="1"/>
                      </p:cNvSpPr>
                      <p:nvPr/>
                    </p:nvSpPr>
                    <p:spPr bwMode="auto">
                      <a:xfrm>
                        <a:off x="1" y="0"/>
                        <a:ext cx="518" cy="1"/>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6505" name="Rectangle 71"/>
                      <p:cNvSpPr>
                        <a:spLocks noChangeArrowheads="1"/>
                      </p:cNvSpPr>
                      <p:nvPr/>
                    </p:nvSpPr>
                    <p:spPr bwMode="auto">
                      <a:xfrm>
                        <a:off x="0" y="0"/>
                        <a:ext cx="519" cy="47"/>
                      </a:xfrm>
                      <a:prstGeom prst="rect">
                        <a:avLst/>
                      </a:prstGeom>
                      <a:noFill/>
                      <a:ln w="9525">
                        <a:noFill/>
                        <a:miter lim="800000"/>
                        <a:headEnd/>
                        <a:tailEnd/>
                      </a:ln>
                    </p:spPr>
                    <p:txBody>
                      <a:bodyPr>
                        <a:spAutoFit/>
                      </a:bodyPr>
                      <a:lstStyle/>
                      <a:p>
                        <a:pPr algn="ctr"/>
                        <a:r>
                          <a:rPr lang="en-US" altLang="zh-CN" sz="2000" b="1" dirty="0">
                            <a:solidFill>
                              <a:srgbClr val="C00000"/>
                            </a:solidFill>
                            <a:latin typeface="Verdana" pitchFamily="34" charset="0"/>
                            <a:sym typeface="Verdana" pitchFamily="34" charset="0"/>
                          </a:rPr>
                          <a:t>A and B </a:t>
                        </a:r>
                        <a:endParaRPr lang="en-US" altLang="zh-CN" sz="2000" b="1" dirty="0">
                          <a:solidFill>
                            <a:srgbClr val="C00000"/>
                          </a:solidFill>
                          <a:ea typeface="HGP明朝E" charset="0"/>
                          <a:cs typeface="HGP明朝E" charset="0"/>
                          <a:sym typeface="HGP明朝E" charset="0"/>
                        </a:endParaRPr>
                      </a:p>
                    </p:txBody>
                  </p:sp>
                </p:grpSp>
                <p:sp>
                  <p:nvSpPr>
                    <p:cNvPr id="16506" name="Rectangle 123"/>
                    <p:cNvSpPr>
                      <a:spLocks noChangeArrowheads="1"/>
                    </p:cNvSpPr>
                    <p:nvPr/>
                  </p:nvSpPr>
                  <p:spPr bwMode="auto">
                    <a:xfrm>
                      <a:off x="1" y="0"/>
                      <a:ext cx="518" cy="125"/>
                    </a:xfrm>
                    <a:prstGeom prst="rect">
                      <a:avLst/>
                    </a:prstGeom>
                    <a:noFill/>
                    <a:ln w="7" cmpd="sng">
                      <a:solidFill>
                        <a:srgbClr val="A0A0A0"/>
                      </a:solidFill>
                      <a:miter lim="800000"/>
                      <a:headEnd/>
                      <a:tailEnd/>
                    </a:ln>
                  </p:spPr>
                  <p:txBody>
                    <a:bodyPr/>
                    <a:lstStyle/>
                    <a:p>
                      <a:endParaRPr lang="en-US" sz="2000">
                        <a:solidFill>
                          <a:srgbClr val="000000"/>
                        </a:solidFill>
                        <a:ea typeface="Constantia" pitchFamily="18" charset="0"/>
                        <a:cs typeface="Constantia" pitchFamily="18" charset="0"/>
                        <a:sym typeface="Constantia" pitchFamily="18" charset="0"/>
                      </a:endParaRPr>
                    </a:p>
                  </p:txBody>
                </p:sp>
              </p:grpSp>
              <p:grpSp>
                <p:nvGrpSpPr>
                  <p:cNvPr id="16427" name="Group 123"/>
                  <p:cNvGrpSpPr>
                    <a:grpSpLocks/>
                  </p:cNvGrpSpPr>
                  <p:nvPr/>
                </p:nvGrpSpPr>
                <p:grpSpPr bwMode="auto">
                  <a:xfrm>
                    <a:off x="1554" y="577"/>
                    <a:ext cx="518" cy="125"/>
                    <a:chOff x="0" y="0"/>
                    <a:chExt cx="518" cy="125"/>
                  </a:xfrm>
                </p:grpSpPr>
                <p:grpSp>
                  <p:nvGrpSpPr>
                    <p:cNvPr id="16428" name="Group 124"/>
                    <p:cNvGrpSpPr>
                      <a:grpSpLocks/>
                    </p:cNvGrpSpPr>
                    <p:nvPr/>
                  </p:nvGrpSpPr>
                  <p:grpSpPr bwMode="auto">
                    <a:xfrm>
                      <a:off x="0" y="0"/>
                      <a:ext cx="518" cy="47"/>
                      <a:chOff x="0" y="0"/>
                      <a:chExt cx="518" cy="47"/>
                    </a:xfrm>
                  </p:grpSpPr>
                  <p:sp>
                    <p:nvSpPr>
                      <p:cNvPr id="16509" name="Rectangle 73"/>
                      <p:cNvSpPr>
                        <a:spLocks noChangeArrowheads="1"/>
                      </p:cNvSpPr>
                      <p:nvPr/>
                    </p:nvSpPr>
                    <p:spPr bwMode="auto">
                      <a:xfrm>
                        <a:off x="0" y="0"/>
                        <a:ext cx="518" cy="1"/>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6510" name="Rectangle 74"/>
                      <p:cNvSpPr>
                        <a:spLocks noChangeArrowheads="1"/>
                      </p:cNvSpPr>
                      <p:nvPr/>
                    </p:nvSpPr>
                    <p:spPr bwMode="auto">
                      <a:xfrm>
                        <a:off x="0" y="0"/>
                        <a:ext cx="518" cy="47"/>
                      </a:xfrm>
                      <a:prstGeom prst="rect">
                        <a:avLst/>
                      </a:prstGeom>
                      <a:noFill/>
                      <a:ln w="9525">
                        <a:noFill/>
                        <a:miter lim="800000"/>
                        <a:headEnd/>
                        <a:tailEnd/>
                      </a:ln>
                    </p:spPr>
                    <p:txBody>
                      <a:bodyPr>
                        <a:spAutoFit/>
                      </a:bodyPr>
                      <a:lstStyle/>
                      <a:p>
                        <a:pPr algn="ctr"/>
                        <a:r>
                          <a:rPr lang="en-US" altLang="zh-CN" sz="2000" b="1" dirty="0">
                            <a:latin typeface="Verdana" pitchFamily="34" charset="0"/>
                            <a:sym typeface="Verdana" pitchFamily="34" charset="0"/>
                          </a:rPr>
                          <a:t>AB, A, B, O </a:t>
                        </a:r>
                        <a:endParaRPr lang="en-US" altLang="zh-CN" sz="2000" b="1" dirty="0">
                          <a:ea typeface="HGP明朝E" charset="0"/>
                          <a:cs typeface="HGP明朝E" charset="0"/>
                          <a:sym typeface="HGP明朝E" charset="0"/>
                        </a:endParaRPr>
                      </a:p>
                    </p:txBody>
                  </p:sp>
                </p:grpSp>
                <p:sp>
                  <p:nvSpPr>
                    <p:cNvPr id="16511" name="Rectangle 125"/>
                    <p:cNvSpPr>
                      <a:spLocks noChangeArrowheads="1"/>
                    </p:cNvSpPr>
                    <p:nvPr/>
                  </p:nvSpPr>
                  <p:spPr bwMode="auto">
                    <a:xfrm>
                      <a:off x="0" y="0"/>
                      <a:ext cx="518" cy="125"/>
                    </a:xfrm>
                    <a:prstGeom prst="rect">
                      <a:avLst/>
                    </a:prstGeom>
                    <a:noFill/>
                    <a:ln w="7" cmpd="sng">
                      <a:solidFill>
                        <a:srgbClr val="A0A0A0"/>
                      </a:solidFill>
                      <a:miter lim="800000"/>
                      <a:headEnd/>
                      <a:tailEnd/>
                    </a:ln>
                  </p:spPr>
                  <p:txBody>
                    <a:bodyPr/>
                    <a:lstStyle/>
                    <a:p>
                      <a:endParaRPr lang="en-US" sz="2000">
                        <a:solidFill>
                          <a:srgbClr val="000000"/>
                        </a:solidFill>
                        <a:ea typeface="Constantia" pitchFamily="18" charset="0"/>
                        <a:cs typeface="Constantia" pitchFamily="18" charset="0"/>
                        <a:sym typeface="Constantia" pitchFamily="18" charset="0"/>
                      </a:endParaRPr>
                    </a:p>
                  </p:txBody>
                </p:sp>
              </p:grpSp>
              <p:grpSp>
                <p:nvGrpSpPr>
                  <p:cNvPr id="16432" name="Group 128"/>
                  <p:cNvGrpSpPr>
                    <a:grpSpLocks/>
                  </p:cNvGrpSpPr>
                  <p:nvPr/>
                </p:nvGrpSpPr>
                <p:grpSpPr bwMode="auto">
                  <a:xfrm>
                    <a:off x="2072" y="577"/>
                    <a:ext cx="518" cy="125"/>
                    <a:chOff x="0" y="0"/>
                    <a:chExt cx="518" cy="125"/>
                  </a:xfrm>
                </p:grpSpPr>
                <p:grpSp>
                  <p:nvGrpSpPr>
                    <p:cNvPr id="16433" name="Group 129"/>
                    <p:cNvGrpSpPr>
                      <a:grpSpLocks/>
                    </p:cNvGrpSpPr>
                    <p:nvPr/>
                  </p:nvGrpSpPr>
                  <p:grpSpPr bwMode="auto">
                    <a:xfrm>
                      <a:off x="0" y="0"/>
                      <a:ext cx="518" cy="47"/>
                      <a:chOff x="0" y="0"/>
                      <a:chExt cx="518" cy="47"/>
                    </a:xfrm>
                  </p:grpSpPr>
                  <p:sp>
                    <p:nvSpPr>
                      <p:cNvPr id="16514" name="Rectangle 76"/>
                      <p:cNvSpPr>
                        <a:spLocks noChangeArrowheads="1"/>
                      </p:cNvSpPr>
                      <p:nvPr/>
                    </p:nvSpPr>
                    <p:spPr bwMode="auto">
                      <a:xfrm>
                        <a:off x="0" y="0"/>
                        <a:ext cx="518" cy="1"/>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6515" name="Rectangle 77"/>
                      <p:cNvSpPr>
                        <a:spLocks noChangeArrowheads="1"/>
                      </p:cNvSpPr>
                      <p:nvPr/>
                    </p:nvSpPr>
                    <p:spPr bwMode="auto">
                      <a:xfrm>
                        <a:off x="0" y="0"/>
                        <a:ext cx="518" cy="47"/>
                      </a:xfrm>
                      <a:prstGeom prst="rect">
                        <a:avLst/>
                      </a:prstGeom>
                      <a:noFill/>
                      <a:ln w="9525">
                        <a:noFill/>
                        <a:miter lim="800000"/>
                        <a:headEnd/>
                        <a:tailEnd/>
                      </a:ln>
                    </p:spPr>
                    <p:txBody>
                      <a:bodyPr>
                        <a:spAutoFit/>
                      </a:bodyPr>
                      <a:lstStyle/>
                      <a:p>
                        <a:pPr algn="ctr"/>
                        <a:r>
                          <a:rPr lang="en-US" altLang="zh-CN" sz="2000" b="1" dirty="0">
                            <a:solidFill>
                              <a:srgbClr val="FF0000"/>
                            </a:solidFill>
                            <a:latin typeface="Verdana" pitchFamily="34" charset="0"/>
                            <a:sym typeface="Verdana" pitchFamily="34" charset="0"/>
                          </a:rPr>
                          <a:t>O</a:t>
                        </a:r>
                        <a:endParaRPr lang="en-US" altLang="zh-CN" sz="2000" b="1" dirty="0">
                          <a:solidFill>
                            <a:srgbClr val="FF0000"/>
                          </a:solidFill>
                          <a:ea typeface="HGP明朝E" charset="0"/>
                          <a:cs typeface="HGP明朝E" charset="0"/>
                          <a:sym typeface="HGP明朝E" charset="0"/>
                        </a:endParaRPr>
                      </a:p>
                    </p:txBody>
                  </p:sp>
                </p:grpSp>
                <p:sp>
                  <p:nvSpPr>
                    <p:cNvPr id="16516" name="Rectangle 127"/>
                    <p:cNvSpPr>
                      <a:spLocks noChangeArrowheads="1"/>
                    </p:cNvSpPr>
                    <p:nvPr/>
                  </p:nvSpPr>
                  <p:spPr bwMode="auto">
                    <a:xfrm>
                      <a:off x="0" y="0"/>
                      <a:ext cx="518" cy="125"/>
                    </a:xfrm>
                    <a:prstGeom prst="rect">
                      <a:avLst/>
                    </a:prstGeom>
                    <a:noFill/>
                    <a:ln w="7" cmpd="sng">
                      <a:solidFill>
                        <a:srgbClr val="A0A0A0"/>
                      </a:solidFill>
                      <a:miter lim="800000"/>
                      <a:headEnd/>
                      <a:tailEnd/>
                    </a:ln>
                  </p:spPr>
                  <p:txBody>
                    <a:bodyPr/>
                    <a:lstStyle/>
                    <a:p>
                      <a:endParaRPr lang="en-US" sz="2000">
                        <a:solidFill>
                          <a:srgbClr val="000000"/>
                        </a:solidFill>
                        <a:ea typeface="Constantia" pitchFamily="18" charset="0"/>
                        <a:cs typeface="Constantia" pitchFamily="18" charset="0"/>
                        <a:sym typeface="Constantia" pitchFamily="18" charset="0"/>
                      </a:endParaRPr>
                    </a:p>
                  </p:txBody>
                </p:sp>
              </p:grpSp>
            </p:grpSp>
            <p:sp>
              <p:nvSpPr>
                <p:cNvPr id="16517" name="Rectangle 130"/>
                <p:cNvSpPr>
                  <a:spLocks noChangeArrowheads="1"/>
                </p:cNvSpPr>
                <p:nvPr/>
              </p:nvSpPr>
              <p:spPr bwMode="auto">
                <a:xfrm>
                  <a:off x="0" y="0"/>
                  <a:ext cx="2596" cy="708"/>
                </a:xfrm>
                <a:prstGeom prst="rect">
                  <a:avLst/>
                </a:prstGeom>
                <a:noFill/>
                <a:ln w="11112" cmpd="sng">
                  <a:solidFill>
                    <a:srgbClr val="A0A0A0"/>
                  </a:solidFill>
                  <a:miter lim="800000"/>
                  <a:headEnd/>
                  <a:tailEnd/>
                </a:ln>
              </p:spPr>
              <p:txBody>
                <a:bodyPr/>
                <a:lstStyle/>
                <a:p>
                  <a:endParaRPr lang="en-US" sz="2000">
                    <a:solidFill>
                      <a:srgbClr val="000000"/>
                    </a:solidFill>
                    <a:ea typeface="Constantia" pitchFamily="18" charset="0"/>
                    <a:cs typeface="Constantia" pitchFamily="18" charset="0"/>
                    <a:sym typeface="Constantia" pitchFamily="18" charset="0"/>
                  </a:endParaRPr>
                </a:p>
              </p:txBody>
            </p:sp>
          </p:gr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15362" name="Picture 2"/>
          <p:cNvPicPr>
            <a:picLocks noChangeAspect="1" noChangeArrowheads="1"/>
          </p:cNvPicPr>
          <p:nvPr/>
        </p:nvPicPr>
        <p:blipFill>
          <a:blip r:embed="rId2"/>
          <a:srcRect l="1999" t="34000" r="42000" b="14000"/>
          <a:stretch>
            <a:fillRect/>
          </a:stretch>
        </p:blipFill>
        <p:spPr bwMode="auto">
          <a:xfrm>
            <a:off x="2209800" y="1524000"/>
            <a:ext cx="6705600" cy="5041900"/>
          </a:xfrm>
          <a:prstGeom prst="rect">
            <a:avLst/>
          </a:prstGeom>
          <a:noFill/>
          <a:ln w="9525">
            <a:noFill/>
            <a:miter lim="800000"/>
            <a:headEnd/>
            <a:tailEnd/>
          </a:ln>
        </p:spPr>
      </p:pic>
      <p:sp>
        <p:nvSpPr>
          <p:cNvPr id="15363" name="Title 2"/>
          <p:cNvSpPr>
            <a:spLocks noGrp="1" noChangeArrowheads="1"/>
          </p:cNvSpPr>
          <p:nvPr>
            <p:ph type="ctrTitle"/>
          </p:nvPr>
        </p:nvSpPr>
        <p:spPr>
          <a:xfrm>
            <a:off x="1752600" y="228600"/>
            <a:ext cx="6934200" cy="1143000"/>
          </a:xfrm>
          <a:ln/>
        </p:spPr>
        <p:txBody>
          <a:bodyPr>
            <a:normAutofit/>
          </a:bodyPr>
          <a:lstStyle/>
          <a:p>
            <a:r>
              <a:rPr lang="en-US" altLang="zh-CN" sz="2400" dirty="0">
                <a:solidFill>
                  <a:srgbClr val="FF0000"/>
                </a:solidFill>
              </a:rPr>
              <a:t>View Of Different Cells And Antibodies</a:t>
            </a:r>
          </a:p>
        </p:txBody>
      </p:sp>
    </p:spTree>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nodeType="clickEffect">
                                  <p:stCondLst>
                                    <p:cond delay="0"/>
                                  </p:stCondLst>
                                  <p:childTnLst>
                                    <p:set>
                                      <p:cBhvr>
                                        <p:cTn id="6" dur="1" fill="hold">
                                          <p:stCondLst>
                                            <p:cond delay="0"/>
                                          </p:stCondLst>
                                        </p:cTn>
                                        <p:tgtEl>
                                          <p:spTgt spid="15362"/>
                                        </p:tgtEl>
                                        <p:attrNameLst>
                                          <p:attrName>style.visibility</p:attrName>
                                        </p:attrNameLst>
                                      </p:cBhvr>
                                      <p:to>
                                        <p:strVal val="visible"/>
                                      </p:to>
                                    </p:set>
                                    <p:animEffect>
                                      <p:cBhvr>
                                        <p:cTn id="7" dur="500"/>
                                        <p:tgtEl>
                                          <p:spTgt spid="153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381000" y="228600"/>
            <a:ext cx="8305800" cy="4267200"/>
            <a:chOff x="0" y="0"/>
            <a:chExt cx="4320" cy="2136"/>
          </a:xfrm>
        </p:grpSpPr>
        <p:sp>
          <p:nvSpPr>
            <p:cNvPr id="17411" name="Rectangle 4"/>
            <p:cNvSpPr>
              <a:spLocks noChangeArrowheads="1"/>
            </p:cNvSpPr>
            <p:nvPr/>
          </p:nvSpPr>
          <p:spPr bwMode="auto">
            <a:xfrm>
              <a:off x="0" y="0"/>
              <a:ext cx="4320" cy="1"/>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grpSp>
          <p:nvGrpSpPr>
            <p:cNvPr id="3" name="Group 4"/>
            <p:cNvGrpSpPr>
              <a:grpSpLocks/>
            </p:cNvGrpSpPr>
            <p:nvPr/>
          </p:nvGrpSpPr>
          <p:grpSpPr bwMode="auto">
            <a:xfrm>
              <a:off x="0" y="0"/>
              <a:ext cx="4319" cy="2136"/>
              <a:chOff x="0" y="0"/>
              <a:chExt cx="4319" cy="2136"/>
            </a:xfrm>
          </p:grpSpPr>
          <p:sp>
            <p:nvSpPr>
              <p:cNvPr id="17413" name="Rectangle 5"/>
              <p:cNvSpPr>
                <a:spLocks noChangeArrowheads="1"/>
              </p:cNvSpPr>
              <p:nvPr/>
            </p:nvSpPr>
            <p:spPr bwMode="auto">
              <a:xfrm>
                <a:off x="0" y="0"/>
                <a:ext cx="1187" cy="764"/>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7414" name="Rectangle 6"/>
              <p:cNvSpPr>
                <a:spLocks noChangeArrowheads="1" noTextEdit="1"/>
              </p:cNvSpPr>
              <p:nvPr/>
            </p:nvSpPr>
            <p:spPr bwMode="auto">
              <a:xfrm>
                <a:off x="1187" y="0"/>
                <a:ext cx="164" cy="764"/>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17415" name="Rectangle 7"/>
              <p:cNvSpPr>
                <a:spLocks noChangeArrowheads="1"/>
              </p:cNvSpPr>
              <p:nvPr/>
            </p:nvSpPr>
            <p:spPr bwMode="auto">
              <a:xfrm>
                <a:off x="1351" y="0"/>
                <a:ext cx="2968" cy="764"/>
              </a:xfrm>
              <a:prstGeom prst="rect">
                <a:avLst/>
              </a:prstGeom>
              <a:noFill/>
              <a:ln w="9525">
                <a:noFill/>
                <a:miter lim="800000"/>
                <a:headEnd/>
                <a:tailEnd/>
              </a:ln>
            </p:spPr>
            <p:txBody>
              <a:bodyPr tIns="68241" bIns="46023" anchor="ctr"/>
              <a:lstStyle/>
              <a:p>
                <a:endParaRPr lang="en-US" sz="2000">
                  <a:solidFill>
                    <a:srgbClr val="000000"/>
                  </a:solidFill>
                  <a:ea typeface="Constantia" pitchFamily="18" charset="0"/>
                  <a:cs typeface="Constantia" pitchFamily="18" charset="0"/>
                  <a:sym typeface="Constantia" pitchFamily="18" charset="0"/>
                </a:endParaRPr>
              </a:p>
            </p:txBody>
          </p:sp>
          <p:sp>
            <p:nvSpPr>
              <p:cNvPr id="17416" name="Rectangle 8"/>
              <p:cNvSpPr>
                <a:spLocks noChangeArrowheads="1" noTextEdit="1"/>
              </p:cNvSpPr>
              <p:nvPr/>
            </p:nvSpPr>
            <p:spPr bwMode="auto">
              <a:xfrm>
                <a:off x="4319" y="0"/>
                <a:ext cx="1" cy="764"/>
              </a:xfrm>
              <a:prstGeom prst="rect">
                <a:avLst/>
              </a:prstGeom>
              <a:noFill/>
              <a:ln w="9525">
                <a:noFill/>
                <a:miter lim="800000"/>
                <a:headEnd/>
                <a:tailEnd/>
              </a:ln>
            </p:spPr>
            <p:txBody>
              <a:bodyPr anchor="ctr">
                <a:spAutoFit/>
              </a:bodyPr>
              <a:lstStyle/>
              <a:p>
                <a:endParaRPr lang="en-US" sz="2000">
                  <a:solidFill>
                    <a:srgbClr val="000000"/>
                  </a:solidFill>
                  <a:ea typeface="Constantia" pitchFamily="18" charset="0"/>
                  <a:cs typeface="Constantia" pitchFamily="18" charset="0"/>
                  <a:sym typeface="Constantia" pitchFamily="18" charset="0"/>
                </a:endParaRPr>
              </a:p>
            </p:txBody>
          </p:sp>
          <p:grpSp>
            <p:nvGrpSpPr>
              <p:cNvPr id="4" name="Group 9"/>
              <p:cNvGrpSpPr>
                <a:grpSpLocks/>
              </p:cNvGrpSpPr>
              <p:nvPr/>
            </p:nvGrpSpPr>
            <p:grpSpPr bwMode="auto">
              <a:xfrm>
                <a:off x="0" y="764"/>
                <a:ext cx="1080" cy="1372"/>
                <a:chOff x="0" y="0"/>
                <a:chExt cx="1080" cy="1372"/>
              </a:xfrm>
            </p:grpSpPr>
            <p:sp>
              <p:nvSpPr>
                <p:cNvPr id="17418" name="Rectangle 9"/>
                <p:cNvSpPr>
                  <a:spLocks noChangeArrowheads="1"/>
                </p:cNvSpPr>
                <p:nvPr/>
              </p:nvSpPr>
              <p:spPr bwMode="auto">
                <a:xfrm>
                  <a:off x="0" y="0"/>
                  <a:ext cx="1080" cy="1"/>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grpSp>
              <p:nvGrpSpPr>
                <p:cNvPr id="5" name="Group 11"/>
                <p:cNvGrpSpPr>
                  <a:grpSpLocks/>
                </p:cNvGrpSpPr>
                <p:nvPr/>
              </p:nvGrpSpPr>
              <p:grpSpPr bwMode="auto">
                <a:xfrm>
                  <a:off x="0" y="0"/>
                  <a:ext cx="1080" cy="1372"/>
                  <a:chOff x="0" y="0"/>
                  <a:chExt cx="1080" cy="1372"/>
                </a:xfrm>
              </p:grpSpPr>
              <p:sp>
                <p:nvSpPr>
                  <p:cNvPr id="17420" name="Rectangle 10"/>
                  <p:cNvSpPr>
                    <a:spLocks noChangeArrowheads="1"/>
                  </p:cNvSpPr>
                  <p:nvPr/>
                </p:nvSpPr>
                <p:spPr bwMode="auto">
                  <a:xfrm>
                    <a:off x="0" y="0"/>
                    <a:ext cx="1080" cy="749"/>
                  </a:xfrm>
                  <a:prstGeom prst="rect">
                    <a:avLst/>
                  </a:prstGeom>
                  <a:noFill/>
                  <a:ln w="9525">
                    <a:noFill/>
                    <a:miter lim="800000"/>
                    <a:headEnd/>
                    <a:tailEnd/>
                  </a:ln>
                </p:spPr>
                <p:txBody>
                  <a:bodyPr/>
                  <a:lstStyle/>
                  <a:p>
                    <a:r>
                      <a:rPr lang="en-US" altLang="zh-CN" sz="2000">
                        <a:solidFill>
                          <a:srgbClr val="000000"/>
                        </a:solidFill>
                        <a:ea typeface="HGP明朝E" charset="0"/>
                        <a:cs typeface="HGP明朝E" charset="0"/>
                        <a:sym typeface="HGP明朝E" charset="0"/>
                      </a:rPr>
                      <a:t>                </a:t>
                    </a:r>
                    <a:endParaRPr lang="en-US" altLang="zh-CN" sz="2000"/>
                  </a:p>
                </p:txBody>
              </p:sp>
              <p:sp>
                <p:nvSpPr>
                  <p:cNvPr id="17421" name="Rectangle 12"/>
                  <p:cNvSpPr>
                    <a:spLocks noChangeArrowheads="1"/>
                  </p:cNvSpPr>
                  <p:nvPr/>
                </p:nvSpPr>
                <p:spPr bwMode="auto">
                  <a:xfrm>
                    <a:off x="0" y="749"/>
                    <a:ext cx="1080" cy="623"/>
                  </a:xfrm>
                  <a:prstGeom prst="rect">
                    <a:avLst/>
                  </a:prstGeom>
                  <a:noFill/>
                  <a:ln w="9525">
                    <a:noFill/>
                    <a:miter lim="800000"/>
                    <a:headEnd/>
                    <a:tailEnd/>
                  </a:ln>
                </p:spPr>
                <p:txBody>
                  <a:bodyPr/>
                  <a:lstStyle/>
                  <a:p>
                    <a:r>
                      <a:rPr lang="en-US" altLang="zh-CN" sz="2000">
                        <a:solidFill>
                          <a:srgbClr val="000000"/>
                        </a:solidFill>
                        <a:latin typeface="Verdana" pitchFamily="34" charset="0"/>
                        <a:sym typeface="Verdana" pitchFamily="34" charset="0"/>
                      </a:rPr>
                      <a:t> </a:t>
                    </a:r>
                  </a:p>
                  <a:p>
                    <a:endParaRPr lang="en-US" altLang="zh-CN" sz="2000">
                      <a:solidFill>
                        <a:srgbClr val="000000"/>
                      </a:solidFill>
                      <a:ea typeface="HGP明朝E" charset="0"/>
                      <a:cs typeface="HGP明朝E" charset="0"/>
                      <a:sym typeface="HGP明朝E" charset="0"/>
                    </a:endParaRPr>
                  </a:p>
                </p:txBody>
              </p:sp>
            </p:grpSp>
          </p:grpSp>
        </p:grpSp>
      </p:grpSp>
      <p:pic>
        <p:nvPicPr>
          <p:cNvPr id="17422" name="Picture 11" descr=" "/>
          <p:cNvPicPr>
            <a:picLocks noChangeAspect="1" noChangeArrowheads="1"/>
          </p:cNvPicPr>
          <p:nvPr/>
        </p:nvPicPr>
        <p:blipFill>
          <a:blip r:embed="rId2"/>
          <a:srcRect/>
          <a:stretch>
            <a:fillRect/>
          </a:stretch>
        </p:blipFill>
        <p:spPr bwMode="auto">
          <a:xfrm>
            <a:off x="1828800" y="1371600"/>
            <a:ext cx="3124200" cy="3051544"/>
          </a:xfrm>
          <a:prstGeom prst="rect">
            <a:avLst/>
          </a:prstGeom>
          <a:noFill/>
          <a:ln w="9525">
            <a:noFill/>
            <a:miter lim="800000"/>
            <a:headEnd/>
            <a:tailEnd/>
          </a:ln>
        </p:spPr>
      </p:pic>
      <p:sp>
        <p:nvSpPr>
          <p:cNvPr id="17423" name="Rectangle 17"/>
          <p:cNvSpPr>
            <a:spLocks noChangeArrowheads="1"/>
          </p:cNvSpPr>
          <p:nvPr/>
        </p:nvSpPr>
        <p:spPr bwMode="auto">
          <a:xfrm>
            <a:off x="5334000" y="1066800"/>
            <a:ext cx="3581400" cy="4154984"/>
          </a:xfrm>
          <a:prstGeom prst="rect">
            <a:avLst/>
          </a:prstGeom>
          <a:noFill/>
          <a:ln w="9525">
            <a:noFill/>
            <a:miter lim="800000"/>
            <a:headEnd/>
            <a:tailEnd/>
          </a:ln>
        </p:spPr>
        <p:txBody>
          <a:bodyPr wrap="square">
            <a:spAutoFit/>
          </a:bodyPr>
          <a:lstStyle/>
          <a:p>
            <a:r>
              <a:rPr lang="en-US" altLang="zh-CN" sz="2400" dirty="0">
                <a:solidFill>
                  <a:srgbClr val="000000"/>
                </a:solidFill>
                <a:latin typeface="Verdana" pitchFamily="34" charset="0"/>
                <a:sym typeface="Verdana" pitchFamily="34" charset="0"/>
              </a:rPr>
              <a:t> Blood group O is called </a:t>
            </a:r>
            <a:r>
              <a:rPr lang="en-US" altLang="zh-CN" sz="2400" b="1" u="sng" dirty="0">
                <a:solidFill>
                  <a:srgbClr val="FF0000"/>
                </a:solidFill>
                <a:latin typeface="Verdana" pitchFamily="34" charset="0"/>
                <a:sym typeface="Verdana" pitchFamily="34" charset="0"/>
              </a:rPr>
              <a:t>"universal donor"</a:t>
            </a:r>
            <a:r>
              <a:rPr lang="en-US" altLang="zh-CN" sz="2400" dirty="0">
                <a:solidFill>
                  <a:srgbClr val="FF0000"/>
                </a:solidFill>
                <a:latin typeface="Verdana" pitchFamily="34" charset="0"/>
                <a:sym typeface="Verdana" pitchFamily="34" charset="0"/>
              </a:rPr>
              <a:t> </a:t>
            </a:r>
            <a:r>
              <a:rPr lang="en-US" altLang="zh-CN" sz="2400" dirty="0">
                <a:solidFill>
                  <a:srgbClr val="000000"/>
                </a:solidFill>
                <a:latin typeface="Verdana" pitchFamily="34" charset="0"/>
                <a:sym typeface="Verdana" pitchFamily="34" charset="0"/>
              </a:rPr>
              <a:t>because it has no antigens on RBC.</a:t>
            </a:r>
          </a:p>
          <a:p>
            <a:endParaRPr lang="en-US" altLang="zh-CN" sz="2400" dirty="0">
              <a:solidFill>
                <a:srgbClr val="000000"/>
              </a:solidFill>
              <a:latin typeface="Verdana" pitchFamily="34" charset="0"/>
              <a:sym typeface="Verdana" pitchFamily="34" charset="0"/>
            </a:endParaRPr>
          </a:p>
          <a:p>
            <a:r>
              <a:rPr lang="en-US" altLang="zh-CN" sz="2400" dirty="0">
                <a:solidFill>
                  <a:srgbClr val="000000"/>
                </a:solidFill>
                <a:latin typeface="Verdana" pitchFamily="34" charset="0"/>
                <a:sym typeface="Verdana" pitchFamily="34" charset="0"/>
              </a:rPr>
              <a:t>Blood group AB are called </a:t>
            </a:r>
            <a:r>
              <a:rPr lang="en-US" altLang="zh-CN" sz="2400" dirty="0">
                <a:solidFill>
                  <a:srgbClr val="FF0000"/>
                </a:solidFill>
                <a:latin typeface="Verdana" pitchFamily="34" charset="0"/>
                <a:sym typeface="Verdana" pitchFamily="34" charset="0"/>
              </a:rPr>
              <a:t>"</a:t>
            </a:r>
            <a:r>
              <a:rPr lang="en-US" altLang="zh-CN" sz="2400" b="1" u="sng" dirty="0">
                <a:solidFill>
                  <a:srgbClr val="FF0000"/>
                </a:solidFill>
                <a:latin typeface="Verdana" pitchFamily="34" charset="0"/>
                <a:sym typeface="Verdana" pitchFamily="34" charset="0"/>
              </a:rPr>
              <a:t>universal receivers</a:t>
            </a:r>
            <a:r>
              <a:rPr lang="en-US" altLang="zh-CN" sz="2400" dirty="0">
                <a:solidFill>
                  <a:srgbClr val="FF0000"/>
                </a:solidFill>
                <a:latin typeface="Verdana" pitchFamily="34" charset="0"/>
                <a:sym typeface="Verdana" pitchFamily="34" charset="0"/>
              </a:rPr>
              <a:t>“ </a:t>
            </a:r>
            <a:r>
              <a:rPr lang="en-US" altLang="zh-CN" sz="2400" dirty="0">
                <a:solidFill>
                  <a:srgbClr val="000000"/>
                </a:solidFill>
                <a:latin typeface="Verdana" pitchFamily="34" charset="0"/>
                <a:sym typeface="Verdana" pitchFamily="34" charset="0"/>
              </a:rPr>
              <a:t>because it has no anti- bodies in the plasma.</a:t>
            </a:r>
            <a:r>
              <a:rPr lang="en-US" altLang="zh-CN" sz="2000" dirty="0">
                <a:solidFill>
                  <a:srgbClr val="000000"/>
                </a:solidFill>
                <a:latin typeface="Verdana" pitchFamily="34" charset="0"/>
                <a:sym typeface="Verdana" pitchFamily="34" charset="0"/>
              </a:rPr>
              <a:t> </a:t>
            </a:r>
            <a:endParaRPr lang="en-US" altLang="zh-CN" sz="2000" dirty="0"/>
          </a:p>
        </p:txBody>
      </p:sp>
      <p:sp>
        <p:nvSpPr>
          <p:cNvPr id="17424" name="Rectangle 18"/>
          <p:cNvSpPr>
            <a:spLocks noChangeArrowheads="1"/>
          </p:cNvSpPr>
          <p:nvPr/>
        </p:nvSpPr>
        <p:spPr bwMode="auto">
          <a:xfrm>
            <a:off x="304800" y="533400"/>
            <a:ext cx="4572000" cy="1016000"/>
          </a:xfrm>
          <a:prstGeom prst="rect">
            <a:avLst/>
          </a:prstGeom>
          <a:noFill/>
          <a:ln w="9525">
            <a:noFill/>
            <a:miter lim="800000"/>
            <a:headEnd/>
            <a:tailEnd/>
          </a:ln>
        </p:spPr>
        <p:txBody>
          <a:bodyPr>
            <a:spAutoFit/>
          </a:bodyPr>
          <a:lstStyle/>
          <a:p>
            <a:pPr>
              <a:spcBef>
                <a:spcPct val="50000"/>
              </a:spcBef>
            </a:pPr>
            <a:endParaRPr lang="en-US" altLang="zh-CN" sz="2400" b="1">
              <a:solidFill>
                <a:srgbClr val="FF0000"/>
              </a:solidFill>
              <a:latin typeface="Arial" pitchFamily="34" charset="0"/>
              <a:sym typeface="Arial" pitchFamily="34" charset="0"/>
            </a:endParaRPr>
          </a:p>
          <a:p>
            <a:pPr>
              <a:spcBef>
                <a:spcPct val="50000"/>
              </a:spcBef>
            </a:pPr>
            <a:endParaRPr lang="en-US" altLang="zh-CN" sz="2400">
              <a:solidFill>
                <a:srgbClr val="FF0000"/>
              </a:solidFill>
              <a:ea typeface="HGP明朝E" charset="0"/>
              <a:cs typeface="HGP明朝E" charset="0"/>
              <a:sym typeface="HGP明朝E"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nodePh="1">
                                  <p:stCondLst>
                                    <p:cond delay="0"/>
                                  </p:stCondLst>
                                  <p:endCondLst>
                                    <p:cond evt="begin" delay="0"/>
                                  </p:endCondLst>
                                  <p:childTnLst>
                                    <p:set>
                                      <p:cBhvr>
                                        <p:cTn id="6" dur="1" fill="hold">
                                          <p:stCondLst>
                                            <p:cond delay="0"/>
                                          </p:stCondLst>
                                        </p:cTn>
                                        <p:tgtEl>
                                          <p:spTgt spid="17424"/>
                                        </p:tgtEl>
                                        <p:attrNameLst>
                                          <p:attrName>style.visibility</p:attrName>
                                        </p:attrNameLst>
                                      </p:cBhvr>
                                      <p:to>
                                        <p:strVal val="visible"/>
                                      </p:to>
                                    </p:set>
                                    <p:anim calcmode="lin" valueType="num">
                                      <p:cBhvr>
                                        <p:cTn id="7" dur="500" fill="hold"/>
                                        <p:tgtEl>
                                          <p:spTgt spid="17424"/>
                                        </p:tgtEl>
                                        <p:attrNameLst>
                                          <p:attrName>ppt_x</p:attrName>
                                        </p:attrNameLst>
                                      </p:cBhvr>
                                      <p:tavLst>
                                        <p:tav tm="0">
                                          <p:val>
                                            <p:strVal val="0-#ppt_w/2"/>
                                          </p:val>
                                        </p:tav>
                                        <p:tav tm="100000">
                                          <p:val>
                                            <p:strVal val="#ppt_x"/>
                                          </p:val>
                                        </p:tav>
                                      </p:tavLst>
                                    </p:anim>
                                    <p:anim calcmode="lin" valueType="num">
                                      <p:cBhvr>
                                        <p:cTn id="8" dur="500" fill="hold"/>
                                        <p:tgtEl>
                                          <p:spTgt spid="1742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7422"/>
                                        </p:tgtEl>
                                        <p:attrNameLst>
                                          <p:attrName>style.visibility</p:attrName>
                                        </p:attrNameLst>
                                      </p:cBhvr>
                                      <p:to>
                                        <p:strVal val="visible"/>
                                      </p:to>
                                    </p:set>
                                    <p:anim calcmode="lin" valueType="num">
                                      <p:cBhvr>
                                        <p:cTn id="13" dur="500" fill="hold"/>
                                        <p:tgtEl>
                                          <p:spTgt spid="17422"/>
                                        </p:tgtEl>
                                        <p:attrNameLst>
                                          <p:attrName>ppt_x</p:attrName>
                                        </p:attrNameLst>
                                      </p:cBhvr>
                                      <p:tavLst>
                                        <p:tav tm="0">
                                          <p:val>
                                            <p:strVal val="0-#ppt_w/2"/>
                                          </p:val>
                                        </p:tav>
                                        <p:tav tm="100000">
                                          <p:val>
                                            <p:strVal val="#ppt_x"/>
                                          </p:val>
                                        </p:tav>
                                      </p:tavLst>
                                    </p:anim>
                                    <p:anim calcmode="lin" valueType="num">
                                      <p:cBhvr>
                                        <p:cTn id="14" dur="500" fill="hold"/>
                                        <p:tgtEl>
                                          <p:spTgt spid="17422"/>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7423"/>
                                        </p:tgtEl>
                                        <p:attrNameLst>
                                          <p:attrName>style.visibility</p:attrName>
                                        </p:attrNameLst>
                                      </p:cBhvr>
                                      <p:to>
                                        <p:strVal val="visible"/>
                                      </p:to>
                                    </p:set>
                                    <p:anim calcmode="lin" valueType="num">
                                      <p:cBhvr>
                                        <p:cTn id="19" dur="500" fill="hold"/>
                                        <p:tgtEl>
                                          <p:spTgt spid="17423"/>
                                        </p:tgtEl>
                                        <p:attrNameLst>
                                          <p:attrName>ppt_x</p:attrName>
                                        </p:attrNameLst>
                                      </p:cBhvr>
                                      <p:tavLst>
                                        <p:tav tm="0">
                                          <p:val>
                                            <p:strVal val="0-#ppt_w/2"/>
                                          </p:val>
                                        </p:tav>
                                        <p:tav tm="100000">
                                          <p:val>
                                            <p:strVal val="#ppt_x"/>
                                          </p:val>
                                        </p:tav>
                                      </p:tavLst>
                                    </p:anim>
                                    <p:anim calcmode="lin" valueType="num">
                                      <p:cBhvr>
                                        <p:cTn id="20" dur="500" fill="hold"/>
                                        <p:tgtEl>
                                          <p:spTgt spid="1742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23" grpId="0" bldLvl="0" autoUpdateAnimBg="0"/>
      <p:bldP spid="17424" grpId="0" bldLvl="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dirty="0" smtClean="0">
                <a:solidFill>
                  <a:srgbClr val="FF0000"/>
                </a:solidFill>
              </a:rPr>
              <a:t>CDE blood group system</a:t>
            </a:r>
            <a:endParaRPr lang="en-US" sz="2400" b="1" dirty="0">
              <a:solidFill>
                <a:srgbClr val="FF0000"/>
              </a:solidFill>
            </a:endParaRPr>
          </a:p>
        </p:txBody>
      </p:sp>
      <p:sp>
        <p:nvSpPr>
          <p:cNvPr id="5" name="Content Placeholder 4"/>
          <p:cNvSpPr>
            <a:spLocks noGrp="1"/>
          </p:cNvSpPr>
          <p:nvPr>
            <p:ph sz="quarter" idx="1"/>
          </p:nvPr>
        </p:nvSpPr>
        <p:spPr>
          <a:xfrm>
            <a:off x="457200" y="1935480"/>
            <a:ext cx="8229600" cy="4389120"/>
          </a:xfrm>
        </p:spPr>
        <p:txBody>
          <a:bodyPr>
            <a:noAutofit/>
          </a:bodyPr>
          <a:lstStyle/>
          <a:p>
            <a:r>
              <a:rPr lang="en-US" sz="2800" dirty="0" smtClean="0"/>
              <a:t>Out of C,D and E     D is the strongest antigen.</a:t>
            </a:r>
          </a:p>
          <a:p>
            <a:r>
              <a:rPr lang="en-US" sz="2800" dirty="0" smtClean="0"/>
              <a:t>Also called Rhesus(</a:t>
            </a:r>
            <a:r>
              <a:rPr lang="en-US" sz="2800" dirty="0" err="1" smtClean="0"/>
              <a:t>Rh</a:t>
            </a:r>
            <a:r>
              <a:rPr lang="en-US" sz="2800" dirty="0" smtClean="0"/>
              <a:t>) system</a:t>
            </a:r>
          </a:p>
          <a:p>
            <a:r>
              <a:rPr lang="en-GB" sz="2800" dirty="0" smtClean="0">
                <a:solidFill>
                  <a:srgbClr val="FF0000"/>
                </a:solidFill>
              </a:rPr>
              <a:t>85% of the population is  - </a:t>
            </a:r>
            <a:r>
              <a:rPr lang="en-US" sz="2800" dirty="0" err="1" smtClean="0">
                <a:solidFill>
                  <a:srgbClr val="FF0000"/>
                </a:solidFill>
              </a:rPr>
              <a:t>Rh</a:t>
            </a:r>
            <a:r>
              <a:rPr lang="en-US" sz="2800" dirty="0" smtClean="0">
                <a:solidFill>
                  <a:srgbClr val="FF0000"/>
                </a:solidFill>
              </a:rPr>
              <a:t>⁺</a:t>
            </a:r>
          </a:p>
          <a:p>
            <a:r>
              <a:rPr lang="en-US" sz="2800" dirty="0" smtClean="0"/>
              <a:t>If </a:t>
            </a:r>
            <a:r>
              <a:rPr lang="en-US" sz="2800" dirty="0" err="1" smtClean="0"/>
              <a:t>Rh</a:t>
            </a:r>
            <a:r>
              <a:rPr lang="en-US" sz="2800" dirty="0" smtClean="0"/>
              <a:t>-D antigen is present in blood(RBC) </a:t>
            </a:r>
          </a:p>
          <a:p>
            <a:pPr>
              <a:buNone/>
            </a:pPr>
            <a:r>
              <a:rPr lang="en-US" sz="2800" dirty="0" smtClean="0"/>
              <a:t>                        -   </a:t>
            </a:r>
            <a:r>
              <a:rPr lang="en-US" sz="2800" dirty="0" err="1" smtClean="0"/>
              <a:t>Rh</a:t>
            </a:r>
            <a:r>
              <a:rPr lang="en-US" sz="2800" dirty="0" smtClean="0"/>
              <a:t>⁺</a:t>
            </a:r>
          </a:p>
          <a:p>
            <a:r>
              <a:rPr lang="en-US" sz="2800" dirty="0" smtClean="0"/>
              <a:t>If </a:t>
            </a:r>
            <a:r>
              <a:rPr lang="en-US" sz="2800" dirty="0" err="1" smtClean="0"/>
              <a:t>Rh</a:t>
            </a:r>
            <a:r>
              <a:rPr lang="en-US" sz="2800" dirty="0" smtClean="0"/>
              <a:t>-D antigen is absent in blood(RBC),     </a:t>
            </a:r>
          </a:p>
          <a:p>
            <a:pPr>
              <a:buNone/>
            </a:pPr>
            <a:r>
              <a:rPr lang="en-US" sz="2800" dirty="0" smtClean="0"/>
              <a:t>                        -  </a:t>
            </a:r>
            <a:r>
              <a:rPr lang="en-US" sz="2800" dirty="0" err="1" smtClean="0"/>
              <a:t>Rh</a:t>
            </a:r>
            <a:r>
              <a:rPr lang="en-US" sz="2800" dirty="0" smtClean="0"/>
              <a:t>⁻</a:t>
            </a:r>
          </a:p>
          <a:p>
            <a:r>
              <a:rPr lang="en-US" sz="2800" dirty="0" smtClean="0"/>
              <a:t>It is determined by anti-</a:t>
            </a:r>
            <a:r>
              <a:rPr lang="en-US" sz="2800" dirty="0" err="1" smtClean="0"/>
              <a:t>Rh</a:t>
            </a:r>
            <a:r>
              <a:rPr lang="en-US" sz="2800" dirty="0" smtClean="0"/>
              <a:t> serum.</a:t>
            </a:r>
          </a:p>
          <a:p>
            <a:endParaRPr lang="en-US" sz="2800" dirty="0" smtClean="0"/>
          </a:p>
          <a:p>
            <a:pPr>
              <a:buNone/>
            </a:pPr>
            <a:r>
              <a:rPr lang="en-US" sz="2800" dirty="0" smtClean="0"/>
              <a:t>   </a:t>
            </a:r>
            <a:r>
              <a:rPr lang="en-US" sz="2800" b="1" dirty="0" smtClean="0"/>
              <a:t>                  </a:t>
            </a:r>
          </a:p>
          <a:p>
            <a:pPr>
              <a:buNone/>
            </a:pPr>
            <a:r>
              <a:rPr lang="en-US" sz="2800" b="1" dirty="0" smtClean="0"/>
              <a:t>                          </a:t>
            </a:r>
            <a:endParaRPr lang="en-US" sz="2800" b="1" dirty="0"/>
          </a:p>
        </p:txBody>
      </p:sp>
      <p:cxnSp>
        <p:nvCxnSpPr>
          <p:cNvPr id="6" name="Straight Arrow Connector 5"/>
          <p:cNvCxnSpPr/>
          <p:nvPr/>
        </p:nvCxnSpPr>
        <p:spPr>
          <a:xfrm>
            <a:off x="3733800" y="2209800"/>
            <a:ext cx="381000"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ChangeArrowheads="1"/>
          </p:cNvSpPr>
          <p:nvPr/>
        </p:nvSpPr>
        <p:spPr bwMode="auto">
          <a:xfrm>
            <a:off x="2362200" y="2743200"/>
            <a:ext cx="6553200" cy="3416320"/>
          </a:xfrm>
          <a:prstGeom prst="rect">
            <a:avLst/>
          </a:prstGeom>
          <a:noFill/>
          <a:ln w="9525">
            <a:noFill/>
            <a:miter lim="800000"/>
            <a:headEnd/>
            <a:tailEnd/>
          </a:ln>
        </p:spPr>
        <p:txBody>
          <a:bodyPr wrap="square">
            <a:spAutoFit/>
          </a:bodyPr>
          <a:lstStyle/>
          <a:p>
            <a:pPr algn="just"/>
            <a:r>
              <a:rPr lang="en-US" altLang="zh-CN" sz="2400" dirty="0">
                <a:solidFill>
                  <a:srgbClr val="000000"/>
                </a:solidFill>
                <a:sym typeface="Arial" pitchFamily="34" charset="0"/>
              </a:rPr>
              <a:t>Landsteiner and Weiner in 1940 discovered </a:t>
            </a:r>
            <a:r>
              <a:rPr lang="en-US" altLang="zh-CN" sz="2400" dirty="0" smtClean="0">
                <a:solidFill>
                  <a:srgbClr val="000000"/>
                </a:solidFill>
                <a:sym typeface="Arial" pitchFamily="34" charset="0"/>
              </a:rPr>
              <a:t>other </a:t>
            </a:r>
            <a:r>
              <a:rPr lang="en-US" altLang="zh-CN" sz="2400" dirty="0">
                <a:solidFill>
                  <a:srgbClr val="000000"/>
                </a:solidFill>
                <a:sym typeface="Arial" pitchFamily="34" charset="0"/>
              </a:rPr>
              <a:t>antigens in human </a:t>
            </a:r>
            <a:r>
              <a:rPr lang="en-US" altLang="zh-CN" sz="2400" dirty="0" smtClean="0">
                <a:solidFill>
                  <a:srgbClr val="000000"/>
                </a:solidFill>
                <a:sym typeface="Arial" pitchFamily="34" charset="0"/>
              </a:rPr>
              <a:t>RBCs </a:t>
            </a:r>
            <a:r>
              <a:rPr lang="en-US" altLang="zh-CN" sz="2400" dirty="0">
                <a:solidFill>
                  <a:srgbClr val="000000"/>
                </a:solidFill>
                <a:sym typeface="Arial" pitchFamily="34" charset="0"/>
              </a:rPr>
              <a:t>and named rhesus antigens or </a:t>
            </a:r>
            <a:r>
              <a:rPr lang="en-US" altLang="zh-CN" sz="2400" dirty="0" err="1">
                <a:solidFill>
                  <a:srgbClr val="FF0000"/>
                </a:solidFill>
                <a:sym typeface="Arial" pitchFamily="34" charset="0"/>
              </a:rPr>
              <a:t>Rh</a:t>
            </a:r>
            <a:r>
              <a:rPr lang="en-US" altLang="zh-CN" sz="2400" dirty="0">
                <a:solidFill>
                  <a:srgbClr val="FF0000"/>
                </a:solidFill>
                <a:sym typeface="Arial" pitchFamily="34" charset="0"/>
              </a:rPr>
              <a:t>-antigen</a:t>
            </a:r>
            <a:r>
              <a:rPr lang="en-US" altLang="zh-CN" sz="2400" dirty="0">
                <a:solidFill>
                  <a:srgbClr val="000000"/>
                </a:solidFill>
                <a:sym typeface="Arial" pitchFamily="34" charset="0"/>
              </a:rPr>
              <a:t> because the same antigens are present in monkey.</a:t>
            </a:r>
          </a:p>
          <a:p>
            <a:pPr algn="just"/>
            <a:endParaRPr lang="en-US" altLang="zh-CN" sz="2400" dirty="0">
              <a:solidFill>
                <a:srgbClr val="000000"/>
              </a:solidFill>
              <a:sym typeface="Arial" pitchFamily="34" charset="0"/>
            </a:endParaRPr>
          </a:p>
          <a:p>
            <a:pPr algn="just"/>
            <a:r>
              <a:rPr lang="en-US" altLang="zh-CN" sz="2400" dirty="0" err="1" smtClean="0">
                <a:solidFill>
                  <a:srgbClr val="000000"/>
                </a:solidFill>
                <a:sym typeface="Arial" pitchFamily="34" charset="0"/>
              </a:rPr>
              <a:t>Rh</a:t>
            </a:r>
            <a:r>
              <a:rPr lang="en-US" altLang="zh-CN" sz="2400" dirty="0" smtClean="0">
                <a:solidFill>
                  <a:srgbClr val="000000"/>
                </a:solidFill>
                <a:sym typeface="Arial" pitchFamily="34" charset="0"/>
              </a:rPr>
              <a:t> </a:t>
            </a:r>
            <a:r>
              <a:rPr lang="en-US" altLang="zh-CN" sz="2400" dirty="0">
                <a:solidFill>
                  <a:srgbClr val="000000"/>
                </a:solidFill>
                <a:sym typeface="Arial" pitchFamily="34" charset="0"/>
              </a:rPr>
              <a:t>antibodies are not natural i.e. they are not present at birth but are </a:t>
            </a:r>
            <a:r>
              <a:rPr lang="en-US" altLang="zh-CN" sz="2400" dirty="0" smtClean="0">
                <a:solidFill>
                  <a:srgbClr val="000000"/>
                </a:solidFill>
                <a:sym typeface="Arial" pitchFamily="34" charset="0"/>
              </a:rPr>
              <a:t>synthesized </a:t>
            </a:r>
            <a:r>
              <a:rPr lang="en-US" altLang="zh-CN" sz="2400" dirty="0">
                <a:solidFill>
                  <a:srgbClr val="000000"/>
                </a:solidFill>
                <a:sym typeface="Arial" pitchFamily="34" charset="0"/>
              </a:rPr>
              <a:t>in </a:t>
            </a:r>
            <a:r>
              <a:rPr lang="en-US" altLang="zh-CN" sz="2400" dirty="0" err="1">
                <a:solidFill>
                  <a:srgbClr val="000000"/>
                </a:solidFill>
                <a:sym typeface="Arial" pitchFamily="34" charset="0"/>
              </a:rPr>
              <a:t>Rh</a:t>
            </a:r>
            <a:r>
              <a:rPr lang="en-US" altLang="zh-CN" sz="2400" dirty="0">
                <a:solidFill>
                  <a:srgbClr val="000000"/>
                </a:solidFill>
                <a:sym typeface="Arial" pitchFamily="34" charset="0"/>
              </a:rPr>
              <a:t> negative persons in response to the presence of </a:t>
            </a:r>
            <a:r>
              <a:rPr lang="en-US" altLang="zh-CN" sz="2400" dirty="0" err="1" smtClean="0">
                <a:solidFill>
                  <a:srgbClr val="000000"/>
                </a:solidFill>
                <a:sym typeface="Arial" pitchFamily="34" charset="0"/>
              </a:rPr>
              <a:t>Rh+antigens</a:t>
            </a:r>
            <a:endParaRPr lang="en-US" altLang="zh-CN" sz="2400" dirty="0">
              <a:solidFill>
                <a:srgbClr val="000000"/>
              </a:solidFill>
              <a:sym typeface="Arial" pitchFamily="34" charset="0"/>
            </a:endParaRPr>
          </a:p>
        </p:txBody>
      </p:sp>
      <p:sp>
        <p:nvSpPr>
          <p:cNvPr id="19460" name="Text Box 3"/>
          <p:cNvSpPr>
            <a:spLocks noChangeArrowheads="1"/>
          </p:cNvSpPr>
          <p:nvPr/>
        </p:nvSpPr>
        <p:spPr bwMode="auto">
          <a:xfrm>
            <a:off x="762000" y="379413"/>
            <a:ext cx="949299" cy="461665"/>
          </a:xfrm>
          <a:prstGeom prst="rect">
            <a:avLst/>
          </a:prstGeom>
          <a:noFill/>
          <a:ln w="9525">
            <a:noFill/>
            <a:miter lim="800000"/>
            <a:headEnd/>
            <a:tailEnd/>
          </a:ln>
        </p:spPr>
        <p:txBody>
          <a:bodyPr wrap="none">
            <a:spAutoFit/>
          </a:bodyPr>
          <a:lstStyle/>
          <a:p>
            <a:r>
              <a:rPr lang="en-US" altLang="zh-CN" sz="2400" b="1" dirty="0" smtClean="0">
                <a:solidFill>
                  <a:srgbClr val="D40139"/>
                </a:solidFill>
                <a:latin typeface="Arial" pitchFamily="34" charset="0"/>
                <a:sym typeface="Arial" pitchFamily="34" charset="0"/>
              </a:rPr>
              <a:t>         </a:t>
            </a:r>
            <a:endParaRPr lang="en-US" altLang="zh-CN" sz="2400" b="1" dirty="0">
              <a:solidFill>
                <a:srgbClr val="D40139"/>
              </a:solidFill>
              <a:latin typeface="Arial" pitchFamily="34" charset="0"/>
              <a:sym typeface="Arial" pitchFamily="34" charset="0"/>
            </a:endParaRPr>
          </a:p>
        </p:txBody>
      </p:sp>
      <p:sp>
        <p:nvSpPr>
          <p:cNvPr id="19461" name="Rectangle 2"/>
          <p:cNvSpPr>
            <a:spLocks noChangeArrowheads="1"/>
          </p:cNvSpPr>
          <p:nvPr/>
        </p:nvSpPr>
        <p:spPr bwMode="auto">
          <a:xfrm>
            <a:off x="457200" y="1066800"/>
            <a:ext cx="4038600" cy="2678113"/>
          </a:xfrm>
          <a:prstGeom prst="rect">
            <a:avLst/>
          </a:prstGeom>
          <a:noFill/>
          <a:ln w="9525">
            <a:noFill/>
            <a:miter lim="800000"/>
            <a:headEnd/>
            <a:tailEnd/>
          </a:ln>
        </p:spPr>
        <p:txBody>
          <a:bodyPr>
            <a:spAutoFit/>
          </a:bodyPr>
          <a:lstStyle/>
          <a:p>
            <a:r>
              <a:rPr lang="en-US" altLang="zh-CN" sz="2400">
                <a:solidFill>
                  <a:srgbClr val="000000"/>
                </a:solidFill>
                <a:latin typeface="Arial" pitchFamily="34" charset="0"/>
                <a:sym typeface="Arial" pitchFamily="34" charset="0"/>
              </a:rPr>
              <a:t/>
            </a:r>
            <a:br>
              <a:rPr lang="en-US" altLang="zh-CN" sz="2400">
                <a:solidFill>
                  <a:srgbClr val="000000"/>
                </a:solidFill>
                <a:latin typeface="Arial" pitchFamily="34" charset="0"/>
                <a:sym typeface="Arial" pitchFamily="34" charset="0"/>
              </a:rPr>
            </a:br>
            <a:r>
              <a:rPr lang="en-US" altLang="zh-CN" sz="2400">
                <a:solidFill>
                  <a:srgbClr val="000000"/>
                </a:solidFill>
                <a:latin typeface="Arial" pitchFamily="34" charset="0"/>
                <a:sym typeface="Arial" pitchFamily="34" charset="0"/>
              </a:rPr>
              <a:t/>
            </a:r>
            <a:br>
              <a:rPr lang="en-US" altLang="zh-CN" sz="2400">
                <a:solidFill>
                  <a:srgbClr val="000000"/>
                </a:solidFill>
                <a:latin typeface="Arial" pitchFamily="34" charset="0"/>
                <a:sym typeface="Arial" pitchFamily="34" charset="0"/>
              </a:rPr>
            </a:br>
            <a:r>
              <a:rPr lang="en-US" altLang="zh-CN" sz="2400">
                <a:solidFill>
                  <a:srgbClr val="000000"/>
                </a:solidFill>
                <a:latin typeface="Arial" pitchFamily="34" charset="0"/>
                <a:sym typeface="Arial" pitchFamily="34" charset="0"/>
              </a:rPr>
              <a:t/>
            </a:r>
            <a:br>
              <a:rPr lang="en-US" altLang="zh-CN" sz="2400">
                <a:solidFill>
                  <a:srgbClr val="000000"/>
                </a:solidFill>
                <a:latin typeface="Arial" pitchFamily="34" charset="0"/>
                <a:sym typeface="Arial" pitchFamily="34" charset="0"/>
              </a:rPr>
            </a:br>
            <a:r>
              <a:rPr lang="en-US" altLang="zh-CN" sz="2400">
                <a:solidFill>
                  <a:srgbClr val="000000"/>
                </a:solidFill>
                <a:latin typeface="Arial" pitchFamily="34" charset="0"/>
                <a:sym typeface="Arial" pitchFamily="34" charset="0"/>
              </a:rPr>
              <a:t/>
            </a:r>
            <a:br>
              <a:rPr lang="en-US" altLang="zh-CN" sz="2400">
                <a:solidFill>
                  <a:srgbClr val="000000"/>
                </a:solidFill>
                <a:latin typeface="Arial" pitchFamily="34" charset="0"/>
                <a:sym typeface="Arial" pitchFamily="34" charset="0"/>
              </a:rPr>
            </a:br>
            <a:r>
              <a:rPr lang="en-US" altLang="zh-CN" sz="2400">
                <a:solidFill>
                  <a:srgbClr val="0062C8"/>
                </a:solidFill>
                <a:latin typeface="Arial" pitchFamily="34" charset="0"/>
                <a:sym typeface="Arial" pitchFamily="34" charset="0"/>
              </a:rPr>
              <a:t/>
            </a:r>
            <a:br>
              <a:rPr lang="en-US" altLang="zh-CN" sz="2400">
                <a:solidFill>
                  <a:srgbClr val="0062C8"/>
                </a:solidFill>
                <a:latin typeface="Arial" pitchFamily="34" charset="0"/>
                <a:sym typeface="Arial" pitchFamily="34" charset="0"/>
              </a:rPr>
            </a:br>
            <a:r>
              <a:rPr lang="en-US" altLang="zh-CN" sz="2400">
                <a:solidFill>
                  <a:srgbClr val="0062C8"/>
                </a:solidFill>
                <a:latin typeface="Arial" pitchFamily="34" charset="0"/>
                <a:sym typeface="Arial" pitchFamily="34" charset="0"/>
              </a:rPr>
              <a:t/>
            </a:r>
            <a:br>
              <a:rPr lang="en-US" altLang="zh-CN" sz="2400">
                <a:solidFill>
                  <a:srgbClr val="0062C8"/>
                </a:solidFill>
                <a:latin typeface="Arial" pitchFamily="34" charset="0"/>
                <a:sym typeface="Arial" pitchFamily="34" charset="0"/>
              </a:rPr>
            </a:br>
            <a:endParaRPr lang="en-US" altLang="zh-CN" sz="2400">
              <a:solidFill>
                <a:srgbClr val="0062C8"/>
              </a:solidFill>
              <a:latin typeface="Arial" pitchFamily="34" charset="0"/>
              <a:sym typeface="Arial" pitchFamily="34" charset="0"/>
            </a:endParaRPr>
          </a:p>
        </p:txBody>
      </p:sp>
      <p:sp>
        <p:nvSpPr>
          <p:cNvPr id="6" name="Rectangle 5"/>
          <p:cNvSpPr/>
          <p:nvPr/>
        </p:nvSpPr>
        <p:spPr>
          <a:xfrm>
            <a:off x="2209800" y="1143000"/>
            <a:ext cx="5410200" cy="954107"/>
          </a:xfrm>
          <a:prstGeom prst="rect">
            <a:avLst/>
          </a:prstGeom>
        </p:spPr>
        <p:txBody>
          <a:bodyPr wrap="square">
            <a:spAutoFit/>
          </a:bodyPr>
          <a:lstStyle/>
          <a:p>
            <a:r>
              <a:rPr lang="en-US" altLang="zh-CN" sz="2800" b="1" dirty="0" smtClean="0">
                <a:solidFill>
                  <a:srgbClr val="FF0000"/>
                </a:solidFill>
                <a:sym typeface="Arial" pitchFamily="34" charset="0"/>
              </a:rPr>
              <a:t>The Rhesus (</a:t>
            </a:r>
            <a:r>
              <a:rPr lang="en-US" altLang="zh-CN" sz="2800" b="1" dirty="0" err="1" smtClean="0">
                <a:solidFill>
                  <a:srgbClr val="FF0000"/>
                </a:solidFill>
                <a:sym typeface="Arial" pitchFamily="34" charset="0"/>
              </a:rPr>
              <a:t>Rh</a:t>
            </a:r>
            <a:r>
              <a:rPr lang="en-US" altLang="zh-CN" sz="2800" b="1" dirty="0" smtClean="0">
                <a:solidFill>
                  <a:srgbClr val="FF0000"/>
                </a:solidFill>
                <a:sym typeface="Arial" pitchFamily="34" charset="0"/>
              </a:rPr>
              <a:t>) System… </a:t>
            </a:r>
            <a:br>
              <a:rPr lang="en-US" altLang="zh-CN" sz="2800" b="1" dirty="0" smtClean="0">
                <a:solidFill>
                  <a:srgbClr val="FF0000"/>
                </a:solidFill>
                <a:sym typeface="Arial" pitchFamily="34" charset="0"/>
              </a:rPr>
            </a:br>
            <a:endParaRPr lang="en-US" sz="28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460">
                                            <p:txEl>
                                              <p:pRg st="0" end="0"/>
                                            </p:txEl>
                                          </p:spTgt>
                                        </p:tgtEl>
                                        <p:attrNameLst>
                                          <p:attrName>style.visibility</p:attrName>
                                        </p:attrNameLst>
                                      </p:cBhvr>
                                      <p:to>
                                        <p:strVal val="visible"/>
                                      </p:to>
                                    </p:set>
                                    <p:animEffect>
                                      <p:cBhvr>
                                        <p:cTn id="7" dur="1000"/>
                                        <p:tgtEl>
                                          <p:spTgt spid="1946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9459">
                                            <p:txEl>
                                              <p:pRg st="0" end="0"/>
                                            </p:txEl>
                                          </p:spTgt>
                                        </p:tgtEl>
                                        <p:attrNameLst>
                                          <p:attrName>style.visibility</p:attrName>
                                        </p:attrNameLst>
                                      </p:cBhvr>
                                      <p:to>
                                        <p:strVal val="visible"/>
                                      </p:to>
                                    </p:set>
                                    <p:animEffect>
                                      <p:cBhvr>
                                        <p:cTn id="12" dur="1000"/>
                                        <p:tgtEl>
                                          <p:spTgt spid="1945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9459">
                                            <p:txEl>
                                              <p:pRg st="2" end="2"/>
                                            </p:txEl>
                                          </p:spTgt>
                                        </p:tgtEl>
                                        <p:attrNameLst>
                                          <p:attrName>style.visibility</p:attrName>
                                        </p:attrNameLst>
                                      </p:cBhvr>
                                      <p:to>
                                        <p:strVal val="visible"/>
                                      </p:to>
                                    </p:set>
                                    <p:animEffect>
                                      <p:cBhvr>
                                        <p:cTn id="17" dur="1000"/>
                                        <p:tgtEl>
                                          <p:spTgt spid="1945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19461">
                                            <p:txEl>
                                              <p:pRg st="0" end="0"/>
                                            </p:txEl>
                                          </p:spTgt>
                                        </p:tgtEl>
                                        <p:attrNameLst>
                                          <p:attrName>style.visibility</p:attrName>
                                        </p:attrNameLst>
                                      </p:cBhvr>
                                      <p:to>
                                        <p:strVal val="visible"/>
                                      </p:to>
                                    </p:set>
                                    <p:anim calcmode="lin" valueType="num">
                                      <p:cBhvr>
                                        <p:cTn id="22" dur="500" fill="hold"/>
                                        <p:tgtEl>
                                          <p:spTgt spid="19461">
                                            <p:txEl>
                                              <p:pRg st="0" end="0"/>
                                            </p:txEl>
                                          </p:spTgt>
                                        </p:tgtEl>
                                        <p:attrNameLst>
                                          <p:attrName>ppt_x</p:attrName>
                                        </p:attrNameLst>
                                      </p:cBhvr>
                                      <p:tavLst>
                                        <p:tav tm="0">
                                          <p:val>
                                            <p:strVal val="#ppt_x"/>
                                          </p:val>
                                        </p:tav>
                                        <p:tav tm="100000">
                                          <p:val>
                                            <p:strVal val="#ppt_x"/>
                                          </p:val>
                                        </p:tav>
                                      </p:tavLst>
                                    </p:anim>
                                    <p:anim calcmode="lin" valueType="num">
                                      <p:cBhvr>
                                        <p:cTn id="23" dur="500" fill="hold"/>
                                        <p:tgtEl>
                                          <p:spTgt spid="19461">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bldLvl="0" autoUpdateAnimBg="0"/>
      <p:bldP spid="19460" grpId="0" build="allAtOnce" bldLvl="0" autoUpdateAnimBg="0"/>
      <p:bldP spid="19461" grpId="0" build="p" bldLvl="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ext Box 3"/>
          <p:cNvSpPr>
            <a:spLocks noChangeArrowheads="1"/>
          </p:cNvSpPr>
          <p:nvPr/>
        </p:nvSpPr>
        <p:spPr bwMode="auto">
          <a:xfrm>
            <a:off x="2286000" y="457200"/>
            <a:ext cx="5918149" cy="830997"/>
          </a:xfrm>
          <a:prstGeom prst="rect">
            <a:avLst/>
          </a:prstGeom>
          <a:noFill/>
          <a:ln w="9525">
            <a:noFill/>
            <a:miter lim="800000"/>
            <a:headEnd/>
            <a:tailEnd/>
          </a:ln>
        </p:spPr>
        <p:txBody>
          <a:bodyPr wrap="square">
            <a:spAutoFit/>
          </a:bodyPr>
          <a:lstStyle/>
          <a:p>
            <a:r>
              <a:rPr lang="en-US" altLang="zh-CN" sz="2400" b="1" dirty="0" smtClean="0">
                <a:solidFill>
                  <a:srgbClr val="D40139"/>
                </a:solidFill>
                <a:latin typeface="Arial" pitchFamily="34" charset="0"/>
                <a:sym typeface="Arial" pitchFamily="34" charset="0"/>
              </a:rPr>
              <a:t> </a:t>
            </a:r>
            <a:r>
              <a:rPr lang="en-US" altLang="zh-CN" sz="2400" b="1" dirty="0" smtClean="0">
                <a:solidFill>
                  <a:srgbClr val="FF0000"/>
                </a:solidFill>
                <a:latin typeface="+mj-lt"/>
                <a:sym typeface="Arial" pitchFamily="34" charset="0"/>
              </a:rPr>
              <a:t>The </a:t>
            </a:r>
            <a:r>
              <a:rPr lang="en-US" altLang="zh-CN" sz="2400" b="1" dirty="0">
                <a:solidFill>
                  <a:srgbClr val="FF0000"/>
                </a:solidFill>
                <a:latin typeface="+mj-lt"/>
                <a:sym typeface="Arial" pitchFamily="34" charset="0"/>
              </a:rPr>
              <a:t>Rhesus (</a:t>
            </a:r>
            <a:r>
              <a:rPr lang="en-US" altLang="zh-CN" sz="2400" b="1" dirty="0" err="1">
                <a:solidFill>
                  <a:srgbClr val="FF0000"/>
                </a:solidFill>
                <a:latin typeface="+mj-lt"/>
                <a:sym typeface="Arial" pitchFamily="34" charset="0"/>
              </a:rPr>
              <a:t>Rh</a:t>
            </a:r>
            <a:r>
              <a:rPr lang="en-US" altLang="zh-CN" sz="2400" b="1" dirty="0">
                <a:solidFill>
                  <a:srgbClr val="FF0000"/>
                </a:solidFill>
                <a:latin typeface="+mj-lt"/>
                <a:sym typeface="Arial" pitchFamily="34" charset="0"/>
              </a:rPr>
              <a:t>) System (Cont.)</a:t>
            </a:r>
            <a:br>
              <a:rPr lang="en-US" altLang="zh-CN" sz="2400" b="1" dirty="0">
                <a:solidFill>
                  <a:srgbClr val="FF0000"/>
                </a:solidFill>
                <a:latin typeface="+mj-lt"/>
                <a:sym typeface="Arial" pitchFamily="34" charset="0"/>
              </a:rPr>
            </a:br>
            <a:r>
              <a:rPr lang="en-US" altLang="zh-CN" sz="2400" dirty="0">
                <a:solidFill>
                  <a:srgbClr val="FF0000"/>
                </a:solidFill>
                <a:latin typeface="+mj-lt"/>
                <a:sym typeface="Arial" pitchFamily="34" charset="0"/>
              </a:rPr>
              <a:t> </a:t>
            </a:r>
            <a:endParaRPr lang="en-US" altLang="zh-CN" sz="2400" b="1" dirty="0">
              <a:solidFill>
                <a:srgbClr val="FF0000"/>
              </a:solidFill>
              <a:latin typeface="+mj-lt"/>
              <a:sym typeface="Arial" pitchFamily="34" charset="0"/>
            </a:endParaRPr>
          </a:p>
        </p:txBody>
      </p:sp>
      <p:sp>
        <p:nvSpPr>
          <p:cNvPr id="20484" name="Rectangle 3"/>
          <p:cNvSpPr>
            <a:spLocks noChangeArrowheads="1"/>
          </p:cNvSpPr>
          <p:nvPr/>
        </p:nvSpPr>
        <p:spPr bwMode="auto">
          <a:xfrm>
            <a:off x="2362200" y="1600200"/>
            <a:ext cx="6400800" cy="4524315"/>
          </a:xfrm>
          <a:prstGeom prst="rect">
            <a:avLst/>
          </a:prstGeom>
          <a:noFill/>
          <a:ln w="9525">
            <a:noFill/>
            <a:miter lim="800000"/>
            <a:headEnd/>
            <a:tailEnd/>
          </a:ln>
        </p:spPr>
        <p:txBody>
          <a:bodyPr wrap="square">
            <a:spAutoFit/>
          </a:bodyPr>
          <a:lstStyle/>
          <a:p>
            <a:pPr algn="just">
              <a:buFont typeface="Arial" pitchFamily="34" charset="0"/>
              <a:buChar char="•"/>
            </a:pPr>
            <a:r>
              <a:rPr lang="en-US" altLang="en-US" sz="2400" dirty="0" err="1">
                <a:solidFill>
                  <a:srgbClr val="000000"/>
                </a:solidFill>
                <a:latin typeface="+mj-lt"/>
                <a:sym typeface="Arial" pitchFamily="34" charset="0"/>
              </a:rPr>
              <a:t>Rh</a:t>
            </a:r>
            <a:r>
              <a:rPr lang="en-US" altLang="en-US" sz="2400" dirty="0">
                <a:solidFill>
                  <a:srgbClr val="000000"/>
                </a:solidFill>
                <a:latin typeface="+mj-lt"/>
                <a:sym typeface="Arial" pitchFamily="34" charset="0"/>
              </a:rPr>
              <a:t> antigens are </a:t>
            </a:r>
            <a:r>
              <a:rPr lang="en-US" altLang="en-US" sz="2400" dirty="0" smtClean="0">
                <a:solidFill>
                  <a:srgbClr val="000000"/>
                </a:solidFill>
                <a:latin typeface="+mj-lt"/>
                <a:sym typeface="Arial" pitchFamily="34" charset="0"/>
              </a:rPr>
              <a:t>trans-membrane </a:t>
            </a:r>
            <a:r>
              <a:rPr lang="en-US" altLang="en-US" sz="2400" dirty="0">
                <a:solidFill>
                  <a:srgbClr val="000000"/>
                </a:solidFill>
                <a:latin typeface="+mj-lt"/>
                <a:sym typeface="Arial" pitchFamily="34" charset="0"/>
              </a:rPr>
              <a:t>proteins with loops exposed at the surface of red blood cells. </a:t>
            </a:r>
          </a:p>
          <a:p>
            <a:pPr algn="just">
              <a:buFont typeface="Arial" pitchFamily="34" charset="0"/>
              <a:buChar char="•"/>
            </a:pPr>
            <a:endParaRPr lang="en-US" altLang="en-US" sz="2400" dirty="0">
              <a:solidFill>
                <a:srgbClr val="000000"/>
              </a:solidFill>
              <a:latin typeface="+mj-lt"/>
              <a:sym typeface="Arial" pitchFamily="34" charset="0"/>
            </a:endParaRPr>
          </a:p>
          <a:p>
            <a:pPr algn="just">
              <a:buFont typeface="Arial" pitchFamily="34" charset="0"/>
              <a:buChar char="•"/>
            </a:pPr>
            <a:r>
              <a:rPr lang="en-US" altLang="en-US" sz="2400" dirty="0">
                <a:solidFill>
                  <a:srgbClr val="000000"/>
                </a:solidFill>
                <a:latin typeface="+mj-lt"/>
                <a:sym typeface="Arial" pitchFamily="34" charset="0"/>
              </a:rPr>
              <a:t> They appear to be used for the transport of carbon dioxide and/or ammonia across the plasma membrane. </a:t>
            </a:r>
          </a:p>
          <a:p>
            <a:pPr algn="just"/>
            <a:endParaRPr lang="en-US" altLang="en-US" sz="2400" dirty="0">
              <a:solidFill>
                <a:srgbClr val="000000"/>
              </a:solidFill>
              <a:latin typeface="+mj-lt"/>
              <a:sym typeface="Arial" pitchFamily="34" charset="0"/>
            </a:endParaRPr>
          </a:p>
          <a:p>
            <a:pPr algn="just">
              <a:buFont typeface="Arial" pitchFamily="34" charset="0"/>
              <a:buChar char="•"/>
            </a:pPr>
            <a:r>
              <a:rPr lang="en-US" altLang="en-US" sz="2400" dirty="0">
                <a:solidFill>
                  <a:srgbClr val="000000"/>
                </a:solidFill>
                <a:latin typeface="+mj-lt"/>
                <a:sym typeface="Arial" pitchFamily="34" charset="0"/>
              </a:rPr>
              <a:t> 85% of the population is </a:t>
            </a:r>
            <a:r>
              <a:rPr lang="en-US" altLang="en-US" sz="2400" dirty="0" err="1" smtClean="0">
                <a:solidFill>
                  <a:srgbClr val="000000"/>
                </a:solidFill>
                <a:latin typeface="+mj-lt"/>
                <a:sym typeface="Arial" pitchFamily="34" charset="0"/>
              </a:rPr>
              <a:t>Rh</a:t>
            </a:r>
            <a:r>
              <a:rPr lang="en-US" altLang="en-US" sz="2400" dirty="0" smtClean="0">
                <a:solidFill>
                  <a:srgbClr val="000000"/>
                </a:solidFill>
                <a:latin typeface="+mj-lt"/>
                <a:sym typeface="Arial" pitchFamily="34" charset="0"/>
              </a:rPr>
              <a:t> </a:t>
            </a:r>
            <a:r>
              <a:rPr lang="en-US" altLang="en-US" sz="2400" dirty="0">
                <a:solidFill>
                  <a:srgbClr val="000000"/>
                </a:solidFill>
                <a:latin typeface="+mj-lt"/>
                <a:sym typeface="Arial" pitchFamily="34" charset="0"/>
              </a:rPr>
              <a:t>positive, the other 15% of the population is running around with </a:t>
            </a:r>
            <a:r>
              <a:rPr lang="en-US" altLang="en-US" sz="2400" dirty="0" err="1" smtClean="0">
                <a:solidFill>
                  <a:srgbClr val="000000"/>
                </a:solidFill>
                <a:latin typeface="+mj-lt"/>
                <a:sym typeface="Arial" pitchFamily="34" charset="0"/>
              </a:rPr>
              <a:t>Rh</a:t>
            </a:r>
            <a:r>
              <a:rPr lang="en-US" altLang="en-US" sz="2400" dirty="0" smtClean="0">
                <a:solidFill>
                  <a:srgbClr val="000000"/>
                </a:solidFill>
                <a:latin typeface="+mj-lt"/>
                <a:sym typeface="Arial" pitchFamily="34" charset="0"/>
              </a:rPr>
              <a:t> </a:t>
            </a:r>
            <a:r>
              <a:rPr lang="en-US" altLang="en-US" sz="2400" dirty="0">
                <a:solidFill>
                  <a:srgbClr val="000000"/>
                </a:solidFill>
                <a:latin typeface="+mj-lt"/>
                <a:sym typeface="Arial" pitchFamily="34" charset="0"/>
              </a:rPr>
              <a:t>negative blood. </a:t>
            </a:r>
            <a:br>
              <a:rPr lang="en-US" altLang="en-US" sz="2400" dirty="0">
                <a:solidFill>
                  <a:srgbClr val="000000"/>
                </a:solidFill>
                <a:latin typeface="+mj-lt"/>
                <a:sym typeface="Arial" pitchFamily="34" charset="0"/>
              </a:rPr>
            </a:br>
            <a:endParaRPr lang="en-US" sz="2400" dirty="0">
              <a:solidFill>
                <a:srgbClr val="000000"/>
              </a:solidFill>
              <a:latin typeface="+mj-lt"/>
              <a:ea typeface="Constantia" pitchFamily="18" charset="0"/>
              <a:cs typeface="Constantia" pitchFamily="18" charset="0"/>
              <a:sym typeface="Constant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p:cBhvr>
                                        <p:cTn id="7" dur="1000"/>
                                        <p:tgtEl>
                                          <p:spTgt spid="204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0484">
                                            <p:txEl>
                                              <p:pRg st="0" end="0"/>
                                            </p:txEl>
                                          </p:spTgt>
                                        </p:tgtEl>
                                        <p:attrNameLst>
                                          <p:attrName>style.visibility</p:attrName>
                                        </p:attrNameLst>
                                      </p:cBhvr>
                                      <p:to>
                                        <p:strVal val="visible"/>
                                      </p:to>
                                    </p:set>
                                    <p:animEffect>
                                      <p:cBhvr>
                                        <p:cTn id="12" dur="500"/>
                                        <p:tgtEl>
                                          <p:spTgt spid="20484">
                                            <p:txEl>
                                              <p:pRg st="0" end="0"/>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20484">
                                            <p:txEl>
                                              <p:pRg st="2" end="2"/>
                                            </p:txEl>
                                          </p:spTgt>
                                        </p:tgtEl>
                                        <p:attrNameLst>
                                          <p:attrName>style.visibility</p:attrName>
                                        </p:attrNameLst>
                                      </p:cBhvr>
                                      <p:to>
                                        <p:strVal val="visible"/>
                                      </p:to>
                                    </p:set>
                                    <p:animEffect>
                                      <p:cBhvr>
                                        <p:cTn id="15" dur="500"/>
                                        <p:tgtEl>
                                          <p:spTgt spid="20484">
                                            <p:txEl>
                                              <p:pRg st="2" end="2"/>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20484">
                                            <p:txEl>
                                              <p:pRg st="4" end="4"/>
                                            </p:txEl>
                                          </p:spTgt>
                                        </p:tgtEl>
                                        <p:attrNameLst>
                                          <p:attrName>style.visibility</p:attrName>
                                        </p:attrNameLst>
                                      </p:cBhvr>
                                      <p:to>
                                        <p:strVal val="visible"/>
                                      </p:to>
                                    </p:set>
                                    <p:animEffect>
                                      <p:cBhvr>
                                        <p:cTn id="18" dur="500"/>
                                        <p:tgtEl>
                                          <p:spTgt spid="2048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allAtOnce" bldLvl="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ext Box 4"/>
          <p:cNvSpPr>
            <a:spLocks noChangeArrowheads="1"/>
          </p:cNvSpPr>
          <p:nvPr/>
        </p:nvSpPr>
        <p:spPr bwMode="auto">
          <a:xfrm>
            <a:off x="2133600" y="381000"/>
            <a:ext cx="5867400" cy="830997"/>
          </a:xfrm>
          <a:prstGeom prst="rect">
            <a:avLst/>
          </a:prstGeom>
          <a:noFill/>
          <a:ln w="9525">
            <a:noFill/>
            <a:miter lim="800000"/>
            <a:headEnd/>
            <a:tailEnd/>
          </a:ln>
        </p:spPr>
        <p:txBody>
          <a:bodyPr wrap="square">
            <a:spAutoFit/>
          </a:bodyPr>
          <a:lstStyle/>
          <a:p>
            <a:r>
              <a:rPr lang="en-US" altLang="zh-CN" sz="2400" b="1" dirty="0" smtClean="0">
                <a:solidFill>
                  <a:srgbClr val="D40139"/>
                </a:solidFill>
                <a:latin typeface="+mj-lt"/>
                <a:sym typeface="Arial" pitchFamily="34" charset="0"/>
              </a:rPr>
              <a:t>Karl Landsteiner- (</a:t>
            </a:r>
            <a:r>
              <a:rPr lang="da-DK" sz="2400" dirty="0" smtClean="0"/>
              <a:t>June 14, 1868 – June 26, 1943)</a:t>
            </a:r>
            <a:r>
              <a:rPr lang="en-US" altLang="zh-CN" sz="2400" dirty="0" smtClean="0">
                <a:solidFill>
                  <a:srgbClr val="D40139"/>
                </a:solidFill>
                <a:latin typeface="+mj-lt"/>
                <a:sym typeface="Arial" pitchFamily="34" charset="0"/>
              </a:rPr>
              <a:t> </a:t>
            </a:r>
            <a:endParaRPr lang="en-US" altLang="zh-CN" sz="2400" dirty="0">
              <a:latin typeface="+mj-lt"/>
            </a:endParaRPr>
          </a:p>
        </p:txBody>
      </p:sp>
      <p:pic>
        <p:nvPicPr>
          <p:cNvPr id="18436" name="Picture 6" descr="File:Karl Landsteiner, 1920s..jpg"/>
          <p:cNvPicPr>
            <a:picLocks noChangeAspect="1" noChangeArrowheads="1"/>
          </p:cNvPicPr>
          <p:nvPr/>
        </p:nvPicPr>
        <p:blipFill>
          <a:blip r:embed="rId2"/>
          <a:srcRect/>
          <a:stretch>
            <a:fillRect/>
          </a:stretch>
        </p:blipFill>
        <p:spPr bwMode="auto">
          <a:xfrm>
            <a:off x="2438400" y="1524000"/>
            <a:ext cx="5562600" cy="47244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435"/>
                                        </p:tgtEl>
                                        <p:attrNameLst>
                                          <p:attrName>style.visibility</p:attrName>
                                        </p:attrNameLst>
                                      </p:cBhvr>
                                      <p:to>
                                        <p:strVal val="visible"/>
                                      </p:to>
                                    </p:set>
                                    <p:anim calcmode="lin" valueType="num">
                                      <p:cBhvr>
                                        <p:cTn id="7" dur="500" fill="hold"/>
                                        <p:tgtEl>
                                          <p:spTgt spid="18435"/>
                                        </p:tgtEl>
                                        <p:attrNameLst>
                                          <p:attrName>ppt_x</p:attrName>
                                        </p:attrNameLst>
                                      </p:cBhvr>
                                      <p:tavLst>
                                        <p:tav tm="0">
                                          <p:val>
                                            <p:strVal val="#ppt_x"/>
                                          </p:val>
                                        </p:tav>
                                        <p:tav tm="100000">
                                          <p:val>
                                            <p:strVal val="#ppt_x"/>
                                          </p:val>
                                        </p:tav>
                                      </p:tavLst>
                                    </p:anim>
                                    <p:anim calcmode="lin" valueType="num">
                                      <p:cBhvr>
                                        <p:cTn id="8" dur="500" fill="hold"/>
                                        <p:tgtEl>
                                          <p:spTgt spid="1843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nodeType="clickEffect">
                                  <p:stCondLst>
                                    <p:cond delay="0"/>
                                  </p:stCondLst>
                                  <p:childTnLst>
                                    <p:set>
                                      <p:cBhvr>
                                        <p:cTn id="12" dur="1" fill="hold">
                                          <p:stCondLst>
                                            <p:cond delay="0"/>
                                          </p:stCondLst>
                                        </p:cTn>
                                        <p:tgtEl>
                                          <p:spTgt spid="18436"/>
                                        </p:tgtEl>
                                        <p:attrNameLst>
                                          <p:attrName>style.visibility</p:attrName>
                                        </p:attrNameLst>
                                      </p:cBhvr>
                                      <p:to>
                                        <p:strVal val="visible"/>
                                      </p:to>
                                    </p:set>
                                    <p:animEffect>
                                      <p:cBhvr>
                                        <p:cTn id="13" dur="500"/>
                                        <p:tgtEl>
                                          <p:spTgt spid="184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ldLvl="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1905000" y="381000"/>
            <a:ext cx="9448800" cy="3863975"/>
            <a:chOff x="0" y="0"/>
            <a:chExt cx="4320" cy="1720"/>
          </a:xfrm>
        </p:grpSpPr>
        <p:sp>
          <p:nvSpPr>
            <p:cNvPr id="22531" name="Rectangle 2050"/>
            <p:cNvSpPr>
              <a:spLocks noChangeArrowheads="1"/>
            </p:cNvSpPr>
            <p:nvPr/>
          </p:nvSpPr>
          <p:spPr bwMode="auto">
            <a:xfrm>
              <a:off x="0" y="0"/>
              <a:ext cx="4320" cy="1"/>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grpSp>
          <p:nvGrpSpPr>
            <p:cNvPr id="3" name="Group 4"/>
            <p:cNvGrpSpPr>
              <a:grpSpLocks/>
            </p:cNvGrpSpPr>
            <p:nvPr/>
          </p:nvGrpSpPr>
          <p:grpSpPr bwMode="auto">
            <a:xfrm>
              <a:off x="0" y="0"/>
              <a:ext cx="2700" cy="1720"/>
              <a:chOff x="0" y="0"/>
              <a:chExt cx="2700" cy="1720"/>
            </a:xfrm>
          </p:grpSpPr>
          <p:sp>
            <p:nvSpPr>
              <p:cNvPr id="22533" name="Rectangle 2051"/>
              <p:cNvSpPr>
                <a:spLocks noChangeArrowheads="1"/>
              </p:cNvSpPr>
              <p:nvPr/>
            </p:nvSpPr>
            <p:spPr bwMode="auto">
              <a:xfrm>
                <a:off x="0" y="0"/>
                <a:ext cx="2700" cy="177"/>
              </a:xfrm>
              <a:prstGeom prst="rect">
                <a:avLst/>
              </a:prstGeom>
              <a:noFill/>
              <a:ln w="9525">
                <a:noFill/>
                <a:miter lim="800000"/>
                <a:headEnd/>
                <a:tailEnd/>
              </a:ln>
            </p:spPr>
            <p:txBody>
              <a:bodyPr>
                <a:spAutoFit/>
              </a:bodyPr>
              <a:lstStyle/>
              <a:p>
                <a:r>
                  <a:rPr lang="en-US" altLang="zh-CN" sz="2000">
                    <a:solidFill>
                      <a:srgbClr val="000000"/>
                    </a:solidFill>
                    <a:latin typeface="Verdana" pitchFamily="34" charset="0"/>
                    <a:sym typeface="Verdana" pitchFamily="34" charset="0"/>
                  </a:rPr>
                  <a:t> </a:t>
                </a:r>
                <a:endParaRPr lang="en-US" altLang="zh-CN" sz="2000">
                  <a:solidFill>
                    <a:srgbClr val="000000"/>
                  </a:solidFill>
                  <a:ea typeface="HGP明朝E" charset="0"/>
                  <a:cs typeface="HGP明朝E" charset="0"/>
                  <a:sym typeface="HGP明朝E" charset="0"/>
                </a:endParaRPr>
              </a:p>
            </p:txBody>
          </p:sp>
          <p:sp>
            <p:nvSpPr>
              <p:cNvPr id="22534" name="Rectangle 2052"/>
              <p:cNvSpPr>
                <a:spLocks noChangeArrowheads="1"/>
              </p:cNvSpPr>
              <p:nvPr/>
            </p:nvSpPr>
            <p:spPr bwMode="auto">
              <a:xfrm>
                <a:off x="0" y="596"/>
                <a:ext cx="2700" cy="1124"/>
              </a:xfrm>
              <a:prstGeom prst="rect">
                <a:avLst/>
              </a:prstGeom>
              <a:noFill/>
              <a:ln w="9525">
                <a:noFill/>
                <a:miter lim="800000"/>
                <a:headEnd/>
                <a:tailEnd/>
              </a:ln>
            </p:spPr>
            <p:txBody>
              <a:bodyPr/>
              <a:lstStyle/>
              <a:p>
                <a:r>
                  <a:rPr lang="en-US" altLang="zh-CN" sz="800">
                    <a:solidFill>
                      <a:srgbClr val="000000"/>
                    </a:solidFill>
                    <a:latin typeface="Verdana" pitchFamily="34" charset="0"/>
                    <a:sym typeface="Verdana" pitchFamily="34" charset="0"/>
                  </a:rPr>
                  <a:t>  </a:t>
                </a:r>
              </a:p>
              <a:p>
                <a:endParaRPr lang="en-US" altLang="zh-CN" sz="800">
                  <a:solidFill>
                    <a:srgbClr val="000000"/>
                  </a:solidFill>
                  <a:latin typeface="Verdana" pitchFamily="34" charset="0"/>
                  <a:sym typeface="Verdana" pitchFamily="34" charset="0"/>
                </a:endParaRPr>
              </a:p>
              <a:p>
                <a:r>
                  <a:rPr lang="en-US" altLang="zh-CN" sz="11100">
                    <a:solidFill>
                      <a:srgbClr val="000000"/>
                    </a:solidFill>
                    <a:latin typeface="Verdana" pitchFamily="34" charset="0"/>
                    <a:sym typeface="Verdana" pitchFamily="34" charset="0"/>
                  </a:rPr>
                  <a:t> </a:t>
                </a:r>
                <a:r>
                  <a:rPr lang="en-US" altLang="zh-CN" sz="800">
                    <a:solidFill>
                      <a:srgbClr val="000000"/>
                    </a:solidFill>
                    <a:latin typeface="Verdana" pitchFamily="34" charset="0"/>
                    <a:sym typeface="Verdana" pitchFamily="34" charset="0"/>
                  </a:rPr>
                  <a:t>                                                                          </a:t>
                </a:r>
                <a:endParaRPr lang="en-US" altLang="zh-CN" sz="2000"/>
              </a:p>
            </p:txBody>
          </p:sp>
        </p:grpSp>
      </p:grpSp>
      <p:sp>
        <p:nvSpPr>
          <p:cNvPr id="22535" name="Text Box 2056"/>
          <p:cNvSpPr>
            <a:spLocks noChangeArrowheads="1"/>
          </p:cNvSpPr>
          <p:nvPr/>
        </p:nvSpPr>
        <p:spPr bwMode="auto">
          <a:xfrm>
            <a:off x="1676400" y="457200"/>
            <a:ext cx="7239000" cy="3046988"/>
          </a:xfrm>
          <a:prstGeom prst="rect">
            <a:avLst/>
          </a:prstGeom>
          <a:noFill/>
          <a:ln w="9525">
            <a:noFill/>
            <a:miter lim="800000"/>
            <a:headEnd/>
            <a:tailEnd/>
          </a:ln>
        </p:spPr>
        <p:txBody>
          <a:bodyPr wrap="square">
            <a:spAutoFit/>
          </a:bodyPr>
          <a:lstStyle/>
          <a:p>
            <a:pPr algn="just"/>
            <a:r>
              <a:rPr lang="en-US" altLang="zh-CN" sz="2400" b="1" dirty="0" err="1" smtClean="0">
                <a:solidFill>
                  <a:srgbClr val="FF0000"/>
                </a:solidFill>
                <a:ea typeface="HGP明朝E" charset="0"/>
                <a:cs typeface="HGP明朝E" charset="0"/>
                <a:sym typeface="HGP明朝E" charset="0"/>
              </a:rPr>
              <a:t>Rh</a:t>
            </a:r>
            <a:r>
              <a:rPr lang="en-US" altLang="zh-CN" sz="2400" b="1" dirty="0" smtClean="0">
                <a:solidFill>
                  <a:srgbClr val="FF0000"/>
                </a:solidFill>
                <a:ea typeface="HGP明朝E" charset="0"/>
                <a:cs typeface="HGP明朝E" charset="0"/>
                <a:sym typeface="HGP明朝E" charset="0"/>
              </a:rPr>
              <a:t> Blood Group and </a:t>
            </a:r>
            <a:r>
              <a:rPr lang="en-US" altLang="zh-CN" sz="2400" b="1" dirty="0" err="1" smtClean="0">
                <a:solidFill>
                  <a:srgbClr val="FF0000"/>
                </a:solidFill>
                <a:ea typeface="HGP明朝E" charset="0"/>
                <a:cs typeface="HGP明朝E" charset="0"/>
                <a:sym typeface="HGP明朝E" charset="0"/>
              </a:rPr>
              <a:t>Rh</a:t>
            </a:r>
            <a:r>
              <a:rPr lang="en-US" altLang="zh-CN" sz="2400" b="1" dirty="0" smtClean="0">
                <a:solidFill>
                  <a:srgbClr val="FF0000"/>
                </a:solidFill>
                <a:ea typeface="HGP明朝E" charset="0"/>
                <a:cs typeface="HGP明朝E" charset="0"/>
                <a:sym typeface="HGP明朝E" charset="0"/>
              </a:rPr>
              <a:t> Incompatibility..</a:t>
            </a:r>
          </a:p>
          <a:p>
            <a:pPr algn="just"/>
            <a:endParaRPr lang="en-US" altLang="zh-CN" sz="2400" b="1" dirty="0" smtClean="0">
              <a:solidFill>
                <a:srgbClr val="FF0000"/>
              </a:solidFill>
              <a:ea typeface="HGP明朝E" charset="0"/>
              <a:cs typeface="HGP明朝E" charset="0"/>
              <a:sym typeface="HGP明朝E" charset="0"/>
            </a:endParaRPr>
          </a:p>
          <a:p>
            <a:pPr algn="just"/>
            <a:r>
              <a:rPr lang="en-US" altLang="zh-CN" sz="2400" dirty="0" smtClean="0">
                <a:solidFill>
                  <a:srgbClr val="000000"/>
                </a:solidFill>
                <a:sym typeface="Verdana" pitchFamily="34" charset="0"/>
              </a:rPr>
              <a:t>A </a:t>
            </a:r>
            <a:r>
              <a:rPr lang="en-US" altLang="zh-CN" sz="2400" dirty="0">
                <a:solidFill>
                  <a:srgbClr val="000000"/>
                </a:solidFill>
                <a:sym typeface="Verdana" pitchFamily="34" charset="0"/>
              </a:rPr>
              <a:t>person with </a:t>
            </a:r>
            <a:r>
              <a:rPr lang="en-US" altLang="zh-CN" sz="2400" dirty="0" err="1">
                <a:solidFill>
                  <a:srgbClr val="000000"/>
                </a:solidFill>
                <a:sym typeface="Verdana" pitchFamily="34" charset="0"/>
              </a:rPr>
              <a:t>Rh</a:t>
            </a:r>
            <a:r>
              <a:rPr lang="en-US" altLang="zh-CN" sz="2400" dirty="0">
                <a:solidFill>
                  <a:srgbClr val="000000"/>
                </a:solidFill>
                <a:sym typeface="Verdana" pitchFamily="34" charset="0"/>
              </a:rPr>
              <a:t>- blood </a:t>
            </a:r>
            <a:r>
              <a:rPr lang="en-US" altLang="zh-CN" sz="2400" i="1" dirty="0">
                <a:solidFill>
                  <a:srgbClr val="000000"/>
                </a:solidFill>
                <a:sym typeface="Verdana" pitchFamily="34" charset="0"/>
              </a:rPr>
              <a:t>develop</a:t>
            </a:r>
            <a:r>
              <a:rPr lang="en-US" altLang="zh-CN" sz="2400" dirty="0">
                <a:solidFill>
                  <a:srgbClr val="000000"/>
                </a:solidFill>
                <a:sym typeface="Verdana" pitchFamily="34" charset="0"/>
              </a:rPr>
              <a:t> </a:t>
            </a:r>
            <a:r>
              <a:rPr lang="en-US" altLang="zh-CN" sz="2400" dirty="0" err="1">
                <a:solidFill>
                  <a:srgbClr val="000000"/>
                </a:solidFill>
                <a:sym typeface="Verdana" pitchFamily="34" charset="0"/>
              </a:rPr>
              <a:t>Rh</a:t>
            </a:r>
            <a:r>
              <a:rPr lang="en-US" altLang="zh-CN" sz="2400" dirty="0">
                <a:solidFill>
                  <a:srgbClr val="000000"/>
                </a:solidFill>
                <a:sym typeface="Verdana" pitchFamily="34" charset="0"/>
              </a:rPr>
              <a:t> antibodies in the blood plasma if he or she receives blood from a person with </a:t>
            </a:r>
            <a:r>
              <a:rPr lang="en-US" altLang="zh-CN" sz="2400" dirty="0" err="1">
                <a:solidFill>
                  <a:srgbClr val="000000"/>
                </a:solidFill>
                <a:sym typeface="Verdana" pitchFamily="34" charset="0"/>
              </a:rPr>
              <a:t>Rh</a:t>
            </a:r>
            <a:r>
              <a:rPr lang="en-US" altLang="zh-CN" sz="2400" dirty="0">
                <a:solidFill>
                  <a:srgbClr val="000000"/>
                </a:solidFill>
                <a:sym typeface="Verdana" pitchFamily="34" charset="0"/>
              </a:rPr>
              <a:t>+ blood. If such a person is given </a:t>
            </a:r>
            <a:r>
              <a:rPr lang="en-US" altLang="zh-CN" sz="2400" dirty="0" err="1">
                <a:solidFill>
                  <a:srgbClr val="000000"/>
                </a:solidFill>
                <a:sym typeface="Verdana" pitchFamily="34" charset="0"/>
              </a:rPr>
              <a:t>Rh</a:t>
            </a:r>
            <a:r>
              <a:rPr lang="en-US" altLang="zh-CN" sz="2400" dirty="0">
                <a:solidFill>
                  <a:srgbClr val="000000"/>
                </a:solidFill>
                <a:sym typeface="Verdana" pitchFamily="34" charset="0"/>
              </a:rPr>
              <a:t>+ blood, its anti-</a:t>
            </a:r>
            <a:r>
              <a:rPr lang="en-US" altLang="zh-CN" sz="2400" dirty="0" err="1">
                <a:solidFill>
                  <a:srgbClr val="000000"/>
                </a:solidFill>
                <a:sym typeface="Verdana" pitchFamily="34" charset="0"/>
              </a:rPr>
              <a:t>Rh</a:t>
            </a:r>
            <a:r>
              <a:rPr lang="en-US" altLang="zh-CN" sz="2400" dirty="0">
                <a:solidFill>
                  <a:srgbClr val="000000"/>
                </a:solidFill>
                <a:sym typeface="Verdana" pitchFamily="34" charset="0"/>
              </a:rPr>
              <a:t> antibodies react with the donor’s </a:t>
            </a:r>
            <a:r>
              <a:rPr lang="en-US" altLang="zh-CN" sz="2400" dirty="0" err="1">
                <a:solidFill>
                  <a:srgbClr val="000000"/>
                </a:solidFill>
                <a:sym typeface="Verdana" pitchFamily="34" charset="0"/>
              </a:rPr>
              <a:t>Rh</a:t>
            </a:r>
            <a:r>
              <a:rPr lang="en-US" altLang="zh-CN" sz="2400" dirty="0">
                <a:solidFill>
                  <a:srgbClr val="000000"/>
                </a:solidFill>
                <a:sym typeface="Verdana" pitchFamily="34" charset="0"/>
              </a:rPr>
              <a:t> antigens and </a:t>
            </a:r>
            <a:r>
              <a:rPr lang="en-US" altLang="zh-CN" sz="2400" dirty="0" err="1">
                <a:solidFill>
                  <a:srgbClr val="000000"/>
                </a:solidFill>
                <a:sym typeface="Verdana" pitchFamily="34" charset="0"/>
              </a:rPr>
              <a:t>aggulate</a:t>
            </a:r>
            <a:r>
              <a:rPr lang="en-US" altLang="zh-CN" sz="2400" dirty="0">
                <a:solidFill>
                  <a:srgbClr val="000000"/>
                </a:solidFill>
                <a:sym typeface="Verdana" pitchFamily="34" charset="0"/>
              </a:rPr>
              <a:t> the blood.</a:t>
            </a:r>
          </a:p>
          <a:p>
            <a:endParaRPr lang="en-US" altLang="zh-CN" sz="2400" dirty="0">
              <a:solidFill>
                <a:srgbClr val="000000"/>
              </a:solidFill>
              <a:ea typeface="HGP明朝E" charset="0"/>
              <a:cs typeface="HGP明朝E" charset="0"/>
              <a:sym typeface="HGP明朝E" charset="0"/>
            </a:endParaRPr>
          </a:p>
        </p:txBody>
      </p:sp>
      <p:pic>
        <p:nvPicPr>
          <p:cNvPr id="22536" name="Picture 2057" descr=" "/>
          <p:cNvPicPr>
            <a:picLocks noChangeAspect="1" noChangeArrowheads="1"/>
          </p:cNvPicPr>
          <p:nvPr/>
        </p:nvPicPr>
        <p:blipFill>
          <a:blip r:embed="rId2"/>
          <a:srcRect t="53333"/>
          <a:stretch>
            <a:fillRect/>
          </a:stretch>
        </p:blipFill>
        <p:spPr bwMode="auto">
          <a:xfrm>
            <a:off x="1981200" y="3276600"/>
            <a:ext cx="6858000" cy="16764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22537" name="Text Box 2058"/>
          <p:cNvSpPr>
            <a:spLocks noChangeArrowheads="1"/>
          </p:cNvSpPr>
          <p:nvPr/>
        </p:nvSpPr>
        <p:spPr bwMode="auto">
          <a:xfrm>
            <a:off x="2133600" y="5181600"/>
            <a:ext cx="6781800" cy="1508105"/>
          </a:xfrm>
          <a:prstGeom prst="rect">
            <a:avLst/>
          </a:prstGeom>
          <a:noFill/>
          <a:ln w="9525">
            <a:noFill/>
            <a:miter lim="800000"/>
            <a:headEnd/>
            <a:tailEnd/>
          </a:ln>
        </p:spPr>
        <p:txBody>
          <a:bodyPr wrap="square">
            <a:spAutoFit/>
          </a:bodyPr>
          <a:lstStyle/>
          <a:p>
            <a:r>
              <a:rPr lang="en-US" altLang="zh-CN" sz="2400" dirty="0">
                <a:solidFill>
                  <a:srgbClr val="000000"/>
                </a:solidFill>
                <a:sym typeface="Verdana" pitchFamily="34" charset="0"/>
              </a:rPr>
              <a:t>A person with </a:t>
            </a:r>
            <a:r>
              <a:rPr lang="en-US" altLang="zh-CN" sz="2400" dirty="0" err="1">
                <a:solidFill>
                  <a:srgbClr val="000000"/>
                </a:solidFill>
                <a:sym typeface="Verdana" pitchFamily="34" charset="0"/>
              </a:rPr>
              <a:t>Rh</a:t>
            </a:r>
            <a:r>
              <a:rPr lang="en-US" altLang="zh-CN" sz="2400" dirty="0">
                <a:solidFill>
                  <a:srgbClr val="000000"/>
                </a:solidFill>
                <a:sym typeface="Verdana" pitchFamily="34" charset="0"/>
              </a:rPr>
              <a:t>+ blood can receive blood from a person with </a:t>
            </a:r>
            <a:r>
              <a:rPr lang="en-US" altLang="zh-CN" sz="2400" dirty="0" err="1">
                <a:solidFill>
                  <a:srgbClr val="000000"/>
                </a:solidFill>
                <a:sym typeface="Verdana" pitchFamily="34" charset="0"/>
              </a:rPr>
              <a:t>Rh</a:t>
            </a:r>
            <a:r>
              <a:rPr lang="en-US" altLang="zh-CN" sz="2400" dirty="0">
                <a:solidFill>
                  <a:srgbClr val="000000"/>
                </a:solidFill>
                <a:sym typeface="Verdana" pitchFamily="34" charset="0"/>
              </a:rPr>
              <a:t>- blood without any problems. </a:t>
            </a:r>
          </a:p>
          <a:p>
            <a:endParaRPr lang="en-US" altLang="zh-CN" sz="2000" dirty="0">
              <a:solidFill>
                <a:srgbClr val="000000"/>
              </a:solidFill>
              <a:ea typeface="HGP明朝E" charset="0"/>
              <a:cs typeface="HGP明朝E" charset="0"/>
              <a:sym typeface="HGP明朝E"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2535">
                                            <p:txEl>
                                              <p:pRg st="0" end="0"/>
                                            </p:txEl>
                                          </p:spTgt>
                                        </p:tgtEl>
                                        <p:attrNameLst>
                                          <p:attrName>style.visibility</p:attrName>
                                        </p:attrNameLst>
                                      </p:cBhvr>
                                      <p:to>
                                        <p:strVal val="visible"/>
                                      </p:to>
                                    </p:set>
                                    <p:animEffect>
                                      <p:cBhvr>
                                        <p:cTn id="7" dur="1000"/>
                                        <p:tgtEl>
                                          <p:spTgt spid="225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2535">
                                            <p:txEl>
                                              <p:pRg st="2" end="2"/>
                                            </p:txEl>
                                          </p:spTgt>
                                        </p:tgtEl>
                                        <p:attrNameLst>
                                          <p:attrName>style.visibility</p:attrName>
                                        </p:attrNameLst>
                                      </p:cBhvr>
                                      <p:to>
                                        <p:strVal val="visible"/>
                                      </p:to>
                                    </p:set>
                                    <p:animEffect>
                                      <p:cBhvr>
                                        <p:cTn id="12" dur="1000"/>
                                        <p:tgtEl>
                                          <p:spTgt spid="2253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22536"/>
                                        </p:tgtEl>
                                        <p:attrNameLst>
                                          <p:attrName>style.visibility</p:attrName>
                                        </p:attrNameLst>
                                      </p:cBhvr>
                                      <p:to>
                                        <p:strVal val="visible"/>
                                      </p:to>
                                    </p:set>
                                    <p:animEffect>
                                      <p:cBhvr>
                                        <p:cTn id="17" dur="500"/>
                                        <p:tgtEl>
                                          <p:spTgt spid="2253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2537">
                                            <p:txEl>
                                              <p:pRg st="0" end="0"/>
                                            </p:txEl>
                                          </p:spTgt>
                                        </p:tgtEl>
                                        <p:attrNameLst>
                                          <p:attrName>style.visibility</p:attrName>
                                        </p:attrNameLst>
                                      </p:cBhvr>
                                      <p:to>
                                        <p:strVal val="visible"/>
                                      </p:to>
                                    </p:set>
                                    <p:animEffect>
                                      <p:cBhvr>
                                        <p:cTn id="22" dur="1000"/>
                                        <p:tgtEl>
                                          <p:spTgt spid="2253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5" grpId="0" build="allAtOnce" bldLvl="0" autoUpdateAnimBg="0"/>
      <p:bldP spid="22537" grpId="0" build="allAtOnce" bldLvl="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12_18"/>
          <p:cNvPicPr>
            <a:picLocks noChangeAspect="1" noChangeArrowheads="1"/>
          </p:cNvPicPr>
          <p:nvPr/>
        </p:nvPicPr>
        <p:blipFill>
          <a:blip r:embed="rId2"/>
          <a:srcRect/>
          <a:stretch>
            <a:fillRect/>
          </a:stretch>
        </p:blipFill>
        <p:spPr bwMode="auto">
          <a:xfrm>
            <a:off x="609600" y="1066800"/>
            <a:ext cx="8001000" cy="5562600"/>
          </a:xfrm>
          <a:prstGeom prst="rect">
            <a:avLst/>
          </a:prstGeom>
          <a:noFill/>
        </p:spPr>
      </p:pic>
      <p:sp>
        <p:nvSpPr>
          <p:cNvPr id="5" name="TextBox 4"/>
          <p:cNvSpPr txBox="1"/>
          <p:nvPr/>
        </p:nvSpPr>
        <p:spPr>
          <a:xfrm>
            <a:off x="1981200" y="838200"/>
            <a:ext cx="6019800" cy="381000"/>
          </a:xfrm>
          <a:prstGeom prst="rect">
            <a:avLst/>
          </a:prstGeom>
          <a:solidFill>
            <a:schemeClr val="bg1"/>
          </a:solidFill>
        </p:spPr>
        <p:txBody>
          <a:bodyPr wrap="square" rtlCol="0">
            <a:spAutoFit/>
          </a:bodyPr>
          <a:lstStyle/>
          <a:p>
            <a:endParaRPr lang="en-US" dirty="0"/>
          </a:p>
        </p:txBody>
      </p:sp>
      <p:sp>
        <p:nvSpPr>
          <p:cNvPr id="6" name="TextBox 5"/>
          <p:cNvSpPr txBox="1"/>
          <p:nvPr/>
        </p:nvSpPr>
        <p:spPr>
          <a:xfrm>
            <a:off x="609600" y="228600"/>
            <a:ext cx="7772400" cy="461665"/>
          </a:xfrm>
          <a:prstGeom prst="rect">
            <a:avLst/>
          </a:prstGeom>
          <a:noFill/>
        </p:spPr>
        <p:txBody>
          <a:bodyPr wrap="square" rtlCol="0">
            <a:spAutoFit/>
          </a:bodyPr>
          <a:lstStyle/>
          <a:p>
            <a:r>
              <a:rPr lang="en-US" sz="2400" spc="100" dirty="0" smtClean="0">
                <a:ln w="12700">
                  <a:solidFill>
                    <a:srgbClr val="C00000"/>
                  </a:solidFill>
                  <a:prstDash val="solid"/>
                </a:ln>
                <a:solidFill>
                  <a:srgbClr val="C00000"/>
                </a:solidFill>
              </a:rPr>
              <a:t>ERYTHROBLASTOSIS  FOETALIS…</a:t>
            </a:r>
            <a:endParaRPr lang="en-US" sz="2400" spc="100" dirty="0">
              <a:ln w="12700">
                <a:solidFill>
                  <a:srgbClr val="C00000"/>
                </a:solidFill>
                <a:prstDash val="solid"/>
              </a:ln>
              <a:solidFill>
                <a:srgbClr val="C00000"/>
              </a:solidFill>
            </a:endParaRPr>
          </a:p>
        </p:txBody>
      </p:sp>
    </p:spTree>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err="1" smtClean="0"/>
              <a:t>Erythroblastosis</a:t>
            </a:r>
            <a:r>
              <a:rPr lang="en-US" b="1" u="sng" dirty="0" smtClean="0"/>
              <a:t> </a:t>
            </a:r>
            <a:r>
              <a:rPr lang="en-US" b="1" u="sng" dirty="0" err="1" smtClean="0"/>
              <a:t>foetalis</a:t>
            </a:r>
            <a:r>
              <a:rPr lang="en-US" b="1" dirty="0" smtClean="0"/>
              <a:t>….</a:t>
            </a:r>
            <a:endParaRPr lang="en-US" dirty="0"/>
          </a:p>
        </p:txBody>
      </p:sp>
      <p:sp>
        <p:nvSpPr>
          <p:cNvPr id="5" name="Content Placeholder 4"/>
          <p:cNvSpPr>
            <a:spLocks noGrp="1"/>
          </p:cNvSpPr>
          <p:nvPr>
            <p:ph sz="quarter" idx="1"/>
          </p:nvPr>
        </p:nvSpPr>
        <p:spPr/>
        <p:txBody>
          <a:bodyPr>
            <a:normAutofit/>
          </a:bodyPr>
          <a:lstStyle/>
          <a:p>
            <a:pPr algn="just">
              <a:buNone/>
            </a:pPr>
            <a:r>
              <a:rPr lang="en-US" b="1" dirty="0" smtClean="0"/>
              <a:t> </a:t>
            </a:r>
            <a:r>
              <a:rPr lang="en-US" dirty="0" smtClean="0"/>
              <a:t>If a </a:t>
            </a:r>
            <a:r>
              <a:rPr lang="en-US" dirty="0" err="1" smtClean="0"/>
              <a:t>Rh</a:t>
            </a:r>
            <a:r>
              <a:rPr lang="en-US" dirty="0" smtClean="0"/>
              <a:t>⁻  mother carry a </a:t>
            </a:r>
            <a:r>
              <a:rPr lang="en-US" dirty="0" err="1" smtClean="0"/>
              <a:t>Rh</a:t>
            </a:r>
            <a:r>
              <a:rPr lang="en-US" dirty="0" smtClean="0"/>
              <a:t>⁺  fetus, due to placental barrier the blood doesn’t mix. </a:t>
            </a:r>
          </a:p>
          <a:p>
            <a:pPr algn="just">
              <a:buNone/>
            </a:pPr>
            <a:r>
              <a:rPr lang="en-US" dirty="0" smtClean="0"/>
              <a:t>   However </a:t>
            </a:r>
          </a:p>
          <a:p>
            <a:pPr algn="just">
              <a:buNone/>
            </a:pPr>
            <a:r>
              <a:rPr lang="en-US" dirty="0" smtClean="0"/>
              <a:t> During delivery some </a:t>
            </a:r>
            <a:r>
              <a:rPr lang="en-US" dirty="0" err="1" smtClean="0"/>
              <a:t>Rh</a:t>
            </a:r>
            <a:r>
              <a:rPr lang="en-US" dirty="0" smtClean="0"/>
              <a:t>⁺ from fetus reaches mother. </a:t>
            </a:r>
            <a:r>
              <a:rPr lang="en-US" dirty="0" err="1" smtClean="0"/>
              <a:t>So,the</a:t>
            </a:r>
            <a:r>
              <a:rPr lang="en-US" dirty="0" smtClean="0"/>
              <a:t> mother will start producing antibodies against </a:t>
            </a:r>
            <a:r>
              <a:rPr lang="en-US" dirty="0" err="1" smtClean="0"/>
              <a:t>Rh</a:t>
            </a:r>
            <a:r>
              <a:rPr lang="en-US" dirty="0" smtClean="0"/>
              <a:t>⁺ . </a:t>
            </a:r>
          </a:p>
          <a:p>
            <a:pPr algn="just">
              <a:buNone/>
            </a:pPr>
            <a:r>
              <a:rPr lang="en-US" dirty="0" smtClean="0"/>
              <a:t> During consecutive pregnancies, this may cause destruction of RBCs in the fetus causing </a:t>
            </a:r>
            <a:r>
              <a:rPr lang="en-US" dirty="0" err="1" smtClean="0"/>
              <a:t>haemolytic</a:t>
            </a:r>
            <a:r>
              <a:rPr lang="en-US" dirty="0" smtClean="0"/>
              <a:t> </a:t>
            </a:r>
            <a:r>
              <a:rPr lang="en-US" dirty="0" err="1" smtClean="0"/>
              <a:t>anaemia</a:t>
            </a:r>
            <a:r>
              <a:rPr lang="en-US" dirty="0" smtClean="0"/>
              <a:t> (erythroblastosis fetalis). So after</a:t>
            </a:r>
          </a:p>
          <a:p>
            <a:pPr algn="just">
              <a:buNone/>
            </a:pPr>
            <a:r>
              <a:rPr lang="en-US" dirty="0" smtClean="0"/>
              <a:t> Each pregnancy, the mother will receive anti-</a:t>
            </a:r>
            <a:r>
              <a:rPr lang="en-US" dirty="0" err="1" smtClean="0"/>
              <a:t>RhD</a:t>
            </a:r>
            <a:r>
              <a:rPr lang="en-US" dirty="0" smtClean="0"/>
              <a:t> (prophylaxis) to prevent this incompatibility.</a:t>
            </a:r>
          </a:p>
          <a:p>
            <a:endParaRPr lang="en-US" b="1" dirty="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hemolytic disease of the newborn</a:t>
            </a:r>
            <a:endParaRPr lang="en-US" dirty="0"/>
          </a:p>
        </p:txBody>
      </p:sp>
      <p:sp>
        <p:nvSpPr>
          <p:cNvPr id="3" name="Content Placeholder 2"/>
          <p:cNvSpPr>
            <a:spLocks noGrp="1"/>
          </p:cNvSpPr>
          <p:nvPr>
            <p:ph sz="quarter" idx="1"/>
          </p:nvPr>
        </p:nvSpPr>
        <p:spPr/>
        <p:txBody>
          <a:bodyPr/>
          <a:lstStyle/>
          <a:p>
            <a:pPr marL="822960" lvl="1" indent="-457200">
              <a:buAutoNum type="arabicPeriod"/>
            </a:pPr>
            <a:r>
              <a:rPr lang="en-US" dirty="0" err="1" smtClean="0"/>
              <a:t>Hydrops</a:t>
            </a:r>
            <a:r>
              <a:rPr lang="en-US" dirty="0" smtClean="0"/>
              <a:t> </a:t>
            </a:r>
            <a:r>
              <a:rPr lang="en-US" dirty="0" err="1" smtClean="0"/>
              <a:t>foetalis</a:t>
            </a:r>
            <a:r>
              <a:rPr lang="en-US" dirty="0" smtClean="0"/>
              <a:t>: </a:t>
            </a:r>
            <a:r>
              <a:rPr lang="en-US" dirty="0" smtClean="0"/>
              <a:t>Grossly </a:t>
            </a:r>
            <a:r>
              <a:rPr lang="en-US" dirty="0" smtClean="0"/>
              <a:t>edematous</a:t>
            </a:r>
          </a:p>
          <a:p>
            <a:pPr marL="822960" lvl="1" indent="-457200">
              <a:buAutoNum type="arabicPeriod"/>
            </a:pPr>
            <a:r>
              <a:rPr lang="en-US" dirty="0" err="1" smtClean="0"/>
              <a:t>Icterus</a:t>
            </a:r>
            <a:r>
              <a:rPr lang="en-US" dirty="0" smtClean="0"/>
              <a:t> gravis </a:t>
            </a:r>
            <a:r>
              <a:rPr lang="en-US" dirty="0" err="1" smtClean="0"/>
              <a:t>neonatorum</a:t>
            </a:r>
            <a:r>
              <a:rPr lang="en-US" dirty="0" smtClean="0"/>
              <a:t>:</a:t>
            </a:r>
          </a:p>
          <a:p>
            <a:pPr marL="822960" lvl="1" indent="-457200">
              <a:buAutoNum type="arabicPeriod"/>
            </a:pPr>
            <a:r>
              <a:rPr lang="en-US" dirty="0" err="1" smtClean="0"/>
              <a:t>Kernicterus</a:t>
            </a:r>
            <a:endParaRPr lang="en-US" dirty="0" smtClean="0"/>
          </a:p>
          <a:p>
            <a:pPr marL="822960" lvl="1" indent="-457200">
              <a:buAutoNum type="arabicPeriod"/>
            </a:pPr>
            <a:r>
              <a:rPr lang="en-US" dirty="0" err="1" smtClean="0"/>
              <a:t>Erythroblastosis</a:t>
            </a:r>
            <a:r>
              <a:rPr lang="en-US" dirty="0" smtClean="0"/>
              <a:t> </a:t>
            </a:r>
            <a:r>
              <a:rPr lang="en-US" dirty="0" err="1" smtClean="0"/>
              <a:t>fetalis</a:t>
            </a:r>
            <a:endParaRPr lang="en-US" dirty="0" smtClean="0"/>
          </a:p>
          <a:p>
            <a:pPr marL="822960" lvl="1" indent="-457200">
              <a:buAutoNum type="arabicPeriod"/>
            </a:pPr>
            <a:endParaRPr lang="en-US" dirty="0" smtClean="0"/>
          </a:p>
          <a:p>
            <a:pPr marL="822960" lvl="1" indent="-457200">
              <a:buNone/>
            </a:pPr>
            <a:endParaRPr lang="en-US" dirty="0" smtClean="0"/>
          </a:p>
          <a:p>
            <a:pPr marL="822960" lvl="1" indent="-457200">
              <a:buNone/>
            </a:pPr>
            <a:r>
              <a:rPr lang="en-US" dirty="0" smtClean="0"/>
              <a:t>Treatment: </a:t>
            </a:r>
          </a:p>
          <a:p>
            <a:pPr marL="822960" lvl="1" indent="-457200">
              <a:buNone/>
            </a:pPr>
            <a:r>
              <a:rPr lang="en-US" dirty="0" smtClean="0"/>
              <a:t>Exchange blood transfusion soon after birth</a:t>
            </a:r>
          </a:p>
          <a:p>
            <a:pPr marL="822960" lvl="1" indent="-457200">
              <a:buNone/>
            </a:pPr>
            <a:endParaRPr lang="en-US" dirty="0" smtClean="0"/>
          </a:p>
          <a:p>
            <a:pPr marL="822960" lvl="1" indent="-457200">
              <a:buNone/>
            </a:pPr>
            <a:r>
              <a:rPr lang="en-US" dirty="0" smtClean="0"/>
              <a:t>Prevention (Prophylaxis):</a:t>
            </a:r>
            <a:endParaRPr lang="en-US" dirty="0" smtClean="0"/>
          </a:p>
          <a:p>
            <a:pPr marL="822960" lvl="1" indent="-457200">
              <a:buNone/>
            </a:pPr>
            <a:r>
              <a:rPr lang="en-US" dirty="0" smtClean="0"/>
              <a:t>Single dose of anti </a:t>
            </a:r>
            <a:r>
              <a:rPr lang="en-US" dirty="0" err="1" smtClean="0"/>
              <a:t>Rh</a:t>
            </a:r>
            <a:r>
              <a:rPr lang="en-US" dirty="0" smtClean="0"/>
              <a:t> antibodies soon after child birth</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5" descr="bloodtypes"/>
          <p:cNvPicPr>
            <a:picLocks noChangeAspect="1" noChangeArrowheads="1"/>
          </p:cNvPicPr>
          <p:nvPr/>
        </p:nvPicPr>
        <p:blipFill>
          <a:blip r:embed="rId2"/>
          <a:srcRect/>
          <a:stretch>
            <a:fillRect/>
          </a:stretch>
        </p:blipFill>
        <p:spPr bwMode="auto">
          <a:xfrm>
            <a:off x="2286000" y="1447800"/>
            <a:ext cx="6553200" cy="51816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25603" name="Title 2"/>
          <p:cNvSpPr>
            <a:spLocks noGrp="1" noChangeArrowheads="1"/>
          </p:cNvSpPr>
          <p:nvPr>
            <p:ph type="ctrTitle"/>
          </p:nvPr>
        </p:nvSpPr>
        <p:spPr>
          <a:xfrm>
            <a:off x="1905000" y="228600"/>
            <a:ext cx="7010400" cy="838200"/>
          </a:xfrm>
          <a:ln/>
        </p:spPr>
        <p:txBody>
          <a:bodyPr>
            <a:normAutofit/>
          </a:bodyPr>
          <a:lstStyle/>
          <a:p>
            <a:r>
              <a:rPr lang="en-US" altLang="zh-CN" sz="2400" dirty="0">
                <a:solidFill>
                  <a:srgbClr val="FF0000"/>
                </a:solidFill>
                <a:latin typeface="+mn-lt"/>
              </a:rPr>
              <a:t>Ratio Of </a:t>
            </a:r>
            <a:r>
              <a:rPr lang="en-US" altLang="zh-CN" sz="2400" dirty="0" smtClean="0">
                <a:solidFill>
                  <a:srgbClr val="FF0000"/>
                </a:solidFill>
                <a:latin typeface="+mn-lt"/>
              </a:rPr>
              <a:t> </a:t>
            </a:r>
            <a:r>
              <a:rPr lang="en-US" altLang="zh-CN" sz="2400" dirty="0">
                <a:solidFill>
                  <a:srgbClr val="FF0000"/>
                </a:solidFill>
                <a:latin typeface="+mn-lt"/>
              </a:rPr>
              <a:t>Blood Group In Society.</a:t>
            </a:r>
          </a:p>
        </p:txBody>
      </p:sp>
    </p:spTree>
  </p:cSld>
  <p:clrMapOvr>
    <a:masterClrMapping/>
  </p:clrMapOvr>
  <p:transition>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5603"/>
                                        </p:tgtEl>
                                        <p:attrNameLst>
                                          <p:attrName>style.visibility</p:attrName>
                                        </p:attrNameLst>
                                      </p:cBhvr>
                                      <p:to>
                                        <p:strVal val="visible"/>
                                      </p:to>
                                    </p:set>
                                    <p:animEffect>
                                      <p:cBhvr>
                                        <p:cTn id="7" dur="500"/>
                                        <p:tgtEl>
                                          <p:spTgt spid="2560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25602"/>
                                        </p:tgtEl>
                                        <p:attrNameLst>
                                          <p:attrName>style.visibility</p:attrName>
                                        </p:attrNameLst>
                                      </p:cBhvr>
                                      <p:to>
                                        <p:strVal val="visible"/>
                                      </p:to>
                                    </p:set>
                                    <p:animEffect>
                                      <p:cBhvr>
                                        <p:cTn id="12" dur="500"/>
                                        <p:tgtEl>
                                          <p:spTgt spid="256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ldLvl="0" animBg="1"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ABO Genotype</a:t>
            </a:r>
            <a:endParaRPr lang="en-US" dirty="0"/>
          </a:p>
        </p:txBody>
      </p:sp>
      <p:pic>
        <p:nvPicPr>
          <p:cNvPr id="2050" name="Picture 2" descr="C:\Users\admin1\Desktop\download (1).png"/>
          <p:cNvPicPr>
            <a:picLocks noGrp="1" noChangeAspect="1" noChangeArrowheads="1"/>
          </p:cNvPicPr>
          <p:nvPr>
            <p:ph sz="quarter" idx="1"/>
          </p:nvPr>
        </p:nvPicPr>
        <p:blipFill>
          <a:blip r:embed="rId2"/>
          <a:srcRect/>
          <a:stretch>
            <a:fillRect/>
          </a:stretch>
        </p:blipFill>
        <p:spPr bwMode="auto">
          <a:xfrm>
            <a:off x="381000" y="1981200"/>
            <a:ext cx="7467600" cy="4343400"/>
          </a:xfrm>
          <a:prstGeom prst="rect">
            <a:avLst/>
          </a:prstGeom>
          <a:noFill/>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Inheritance of ABO blood group </a:t>
            </a:r>
            <a:endParaRPr lang="en-US" dirty="0"/>
          </a:p>
        </p:txBody>
      </p:sp>
      <p:pic>
        <p:nvPicPr>
          <p:cNvPr id="1026" name="Picture 2" descr="C:\Users\admin1\Desktop\main-qimg-c665522fad4f2e2a26bac9be9d78e874.gif"/>
          <p:cNvPicPr>
            <a:picLocks noGrp="1" noChangeAspect="1" noChangeArrowheads="1"/>
          </p:cNvPicPr>
          <p:nvPr>
            <p:ph sz="quarter" idx="1"/>
          </p:nvPr>
        </p:nvPicPr>
        <p:blipFill>
          <a:blip r:embed="rId2"/>
          <a:srcRect/>
          <a:stretch>
            <a:fillRect/>
          </a:stretch>
        </p:blipFill>
        <p:spPr bwMode="auto">
          <a:xfrm>
            <a:off x="304800" y="1676400"/>
            <a:ext cx="7696200" cy="4953000"/>
          </a:xfrm>
          <a:prstGeom prst="rect">
            <a:avLst/>
          </a:prstGeom>
          <a:noFill/>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CCES….</a:t>
            </a:r>
            <a:endParaRPr lang="en-US" dirty="0"/>
          </a:p>
        </p:txBody>
      </p:sp>
      <p:sp>
        <p:nvSpPr>
          <p:cNvPr id="3" name="Content Placeholder 2"/>
          <p:cNvSpPr>
            <a:spLocks noGrp="1"/>
          </p:cNvSpPr>
          <p:nvPr>
            <p:ph sz="quarter" idx="1"/>
          </p:nvPr>
        </p:nvSpPr>
        <p:spPr/>
        <p:txBody>
          <a:bodyPr/>
          <a:lstStyle/>
          <a:p>
            <a:pPr>
              <a:buNone/>
            </a:pPr>
            <a:r>
              <a:rPr lang="en-US" dirty="0" smtClean="0"/>
              <a:t>1. Blood group “O” the RBC are agglutinated by:</a:t>
            </a:r>
          </a:p>
          <a:p>
            <a:pPr marL="457200" indent="-457200">
              <a:buAutoNum type="alphaUcPeriod"/>
            </a:pPr>
            <a:r>
              <a:rPr lang="en-US" dirty="0" err="1" smtClean="0"/>
              <a:t>Aglutinin</a:t>
            </a:r>
            <a:r>
              <a:rPr lang="en-US" dirty="0" smtClean="0"/>
              <a:t> alpha</a:t>
            </a:r>
          </a:p>
          <a:p>
            <a:pPr marL="457200" indent="-457200">
              <a:buFont typeface="Wingdings"/>
              <a:buAutoNum type="alphaUcPeriod"/>
            </a:pPr>
            <a:r>
              <a:rPr lang="en-US" dirty="0" smtClean="0"/>
              <a:t> </a:t>
            </a:r>
            <a:r>
              <a:rPr lang="en-US" dirty="0" err="1" smtClean="0"/>
              <a:t>Aglutinin</a:t>
            </a:r>
            <a:r>
              <a:rPr lang="en-US" dirty="0" smtClean="0"/>
              <a:t> alpha</a:t>
            </a:r>
          </a:p>
          <a:p>
            <a:pPr marL="457200" indent="-457200">
              <a:buFont typeface="Wingdings"/>
              <a:buAutoNum type="alphaUcPeriod"/>
            </a:pPr>
            <a:r>
              <a:rPr lang="en-US" dirty="0" err="1" smtClean="0"/>
              <a:t>Aglutinin</a:t>
            </a:r>
            <a:r>
              <a:rPr lang="en-US" dirty="0" smtClean="0"/>
              <a:t> alpha and beta both</a:t>
            </a:r>
          </a:p>
          <a:p>
            <a:pPr marL="457200" indent="-457200">
              <a:buFont typeface="Wingdings"/>
              <a:buAutoNum type="alphaUcPeriod"/>
            </a:pPr>
            <a:r>
              <a:rPr lang="en-US" dirty="0" smtClean="0"/>
              <a:t>Neither alpha nor Beta</a:t>
            </a:r>
          </a:p>
          <a:p>
            <a:pPr marL="457200" indent="-457200">
              <a:buFont typeface="Wingdings"/>
              <a:buAutoNum type="alphaUcPeriod"/>
            </a:pPr>
            <a:endParaRPr lang="en-US" dirty="0" smtClean="0"/>
          </a:p>
          <a:p>
            <a:pPr marL="457200" indent="-457200">
              <a:buAutoNum type="alphaUcPeriod"/>
            </a:pPr>
            <a:endParaRPr lang="en-US" dirty="0" smtClean="0"/>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buNone/>
            </a:pPr>
            <a:r>
              <a:rPr lang="en-US" dirty="0" smtClean="0"/>
              <a:t>2. Absence of Anti-A and Anti-</a:t>
            </a:r>
            <a:r>
              <a:rPr lang="en-US" dirty="0" err="1" smtClean="0"/>
              <a:t>Rh</a:t>
            </a:r>
            <a:r>
              <a:rPr lang="en-US" dirty="0" smtClean="0"/>
              <a:t> in the plasma means that subject is</a:t>
            </a:r>
          </a:p>
          <a:p>
            <a:pPr marL="457200" indent="-457200">
              <a:buAutoNum type="alphaUcPeriod"/>
            </a:pPr>
            <a:r>
              <a:rPr lang="en-US" dirty="0" smtClean="0"/>
              <a:t>A positive or AB positive</a:t>
            </a:r>
          </a:p>
          <a:p>
            <a:pPr marL="457200" indent="-457200">
              <a:buAutoNum type="alphaUcPeriod"/>
            </a:pPr>
            <a:r>
              <a:rPr lang="en-US" dirty="0" smtClean="0"/>
              <a:t>A negative or AB negative</a:t>
            </a:r>
          </a:p>
          <a:p>
            <a:pPr marL="457200" indent="-457200">
              <a:buFont typeface="Wingdings"/>
              <a:buAutoNum type="alphaUcPeriod"/>
            </a:pPr>
            <a:r>
              <a:rPr lang="en-US" dirty="0" smtClean="0"/>
              <a:t>A </a:t>
            </a:r>
            <a:r>
              <a:rPr lang="en-US" dirty="0" err="1" smtClean="0"/>
              <a:t>positive,AB</a:t>
            </a:r>
            <a:r>
              <a:rPr lang="en-US" dirty="0" smtClean="0"/>
              <a:t> positive, A negative or AB negative</a:t>
            </a:r>
          </a:p>
          <a:p>
            <a:pPr marL="457200" indent="-457200">
              <a:buFont typeface="Wingdings"/>
              <a:buAutoNum type="alphaUcPeriod"/>
            </a:pPr>
            <a:r>
              <a:rPr lang="en-US" dirty="0" smtClean="0"/>
              <a:t>Type O positive</a:t>
            </a:r>
          </a:p>
          <a:p>
            <a:pPr marL="457200" indent="-457200">
              <a:buAutoNum type="alphaUcPeriod"/>
            </a:pP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buNone/>
            </a:pPr>
            <a:r>
              <a:rPr lang="en-US" dirty="0" smtClean="0"/>
              <a:t>3. The least frequent blood group in India is</a:t>
            </a:r>
          </a:p>
          <a:p>
            <a:pPr marL="457200" indent="-457200">
              <a:buAutoNum type="alphaUcPeriod"/>
            </a:pPr>
            <a:r>
              <a:rPr lang="en-US" dirty="0" smtClean="0"/>
              <a:t>A</a:t>
            </a:r>
          </a:p>
          <a:p>
            <a:pPr marL="457200" indent="-457200">
              <a:buAutoNum type="alphaUcPeriod"/>
            </a:pPr>
            <a:r>
              <a:rPr lang="en-US" dirty="0" smtClean="0"/>
              <a:t>B</a:t>
            </a:r>
          </a:p>
          <a:p>
            <a:pPr marL="457200" indent="-457200">
              <a:buAutoNum type="alphaUcPeriod"/>
            </a:pPr>
            <a:r>
              <a:rPr lang="en-US" dirty="0" smtClean="0"/>
              <a:t>AB</a:t>
            </a:r>
          </a:p>
          <a:p>
            <a:pPr marL="457200" indent="-457200">
              <a:buAutoNum type="alphaUcPeriod"/>
            </a:pPr>
            <a:r>
              <a:rPr lang="en-US" dirty="0" smtClean="0"/>
              <a:t>O</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7467600" cy="1143000"/>
          </a:xfrm>
        </p:spPr>
        <p:txBody>
          <a:bodyPr>
            <a:normAutofit/>
          </a:bodyPr>
          <a:lstStyle/>
          <a:p>
            <a:r>
              <a:rPr lang="en-US" sz="3200" dirty="0" smtClean="0">
                <a:solidFill>
                  <a:srgbClr val="FF0000"/>
                </a:solidFill>
              </a:rPr>
              <a:t>History…….</a:t>
            </a:r>
            <a:endParaRPr lang="en-US" sz="3200" dirty="0">
              <a:solidFill>
                <a:srgbClr val="FF0000"/>
              </a:solidFill>
            </a:endParaRPr>
          </a:p>
        </p:txBody>
      </p:sp>
      <p:sp>
        <p:nvSpPr>
          <p:cNvPr id="3" name="Content Placeholder 2"/>
          <p:cNvSpPr>
            <a:spLocks noGrp="1"/>
          </p:cNvSpPr>
          <p:nvPr>
            <p:ph sz="quarter" idx="1"/>
          </p:nvPr>
        </p:nvSpPr>
        <p:spPr>
          <a:xfrm>
            <a:off x="457200" y="2667000"/>
            <a:ext cx="7848600" cy="3806952"/>
          </a:xfrm>
        </p:spPr>
        <p:txBody>
          <a:bodyPr/>
          <a:lstStyle/>
          <a:p>
            <a:pPr algn="just"/>
            <a:r>
              <a:rPr lang="en-US" dirty="0" smtClean="0"/>
              <a:t>The ABO </a:t>
            </a:r>
            <a:r>
              <a:rPr lang="en-US" b="1" dirty="0" smtClean="0"/>
              <a:t>blood group</a:t>
            </a:r>
            <a:r>
              <a:rPr lang="en-US" dirty="0" smtClean="0"/>
              <a:t> system is widely credited to have been discovered by the Austrian scientist Karl Landsteiner, who identified the O, A, and B </a:t>
            </a:r>
            <a:r>
              <a:rPr lang="en-US" b="1" dirty="0" smtClean="0"/>
              <a:t>blood types</a:t>
            </a:r>
            <a:r>
              <a:rPr lang="en-US" dirty="0" smtClean="0"/>
              <a:t> in 1900. </a:t>
            </a:r>
          </a:p>
          <a:p>
            <a:pPr algn="just"/>
            <a:r>
              <a:rPr lang="en-US" dirty="0" smtClean="0"/>
              <a:t>Landsteiner originally described the O </a:t>
            </a:r>
            <a:r>
              <a:rPr lang="en-US" b="1" dirty="0" smtClean="0"/>
              <a:t>blood type</a:t>
            </a:r>
            <a:r>
              <a:rPr lang="en-US" dirty="0" smtClean="0"/>
              <a:t> as </a:t>
            </a:r>
            <a:r>
              <a:rPr lang="en-US" b="1" dirty="0" smtClean="0"/>
              <a:t>type</a:t>
            </a:r>
            <a:r>
              <a:rPr lang="en-US" dirty="0" smtClean="0"/>
              <a:t> "C", and in parts of Europe it is rendered as "0" (zero), signifying the lack of A or B antigen.</a:t>
            </a:r>
            <a:endParaRPr lang="en-US" dirty="0"/>
          </a:p>
        </p:txBody>
      </p:sp>
      <p:pic>
        <p:nvPicPr>
          <p:cNvPr id="1026" name="Picture 2" descr="C:\Users\admin1\Desktop\download (3).jpg"/>
          <p:cNvPicPr>
            <a:picLocks noChangeAspect="1" noChangeArrowheads="1"/>
          </p:cNvPicPr>
          <p:nvPr/>
        </p:nvPicPr>
        <p:blipFill>
          <a:blip r:embed="rId2"/>
          <a:srcRect/>
          <a:stretch>
            <a:fillRect/>
          </a:stretch>
        </p:blipFill>
        <p:spPr bwMode="auto">
          <a:xfrm>
            <a:off x="6096000" y="228600"/>
            <a:ext cx="2552700" cy="2362200"/>
          </a:xfrm>
          <a:prstGeom prst="rect">
            <a:avLst/>
          </a:prstGeom>
          <a:noFill/>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buNone/>
            </a:pPr>
            <a:r>
              <a:rPr lang="en-US" dirty="0" smtClean="0"/>
              <a:t>4. Exception of Landsteiner law is</a:t>
            </a:r>
          </a:p>
          <a:p>
            <a:pPr marL="457200" indent="-457200">
              <a:buAutoNum type="alphaUcPeriod"/>
            </a:pPr>
            <a:r>
              <a:rPr lang="en-US" dirty="0" smtClean="0"/>
              <a:t>AB+</a:t>
            </a:r>
          </a:p>
          <a:p>
            <a:pPr marL="457200" indent="-457200">
              <a:buAutoNum type="alphaUcPeriod"/>
            </a:pPr>
            <a:r>
              <a:rPr lang="en-US" dirty="0" smtClean="0"/>
              <a:t>A+</a:t>
            </a:r>
          </a:p>
          <a:p>
            <a:pPr marL="457200" indent="-457200">
              <a:buAutoNum type="alphaUcPeriod"/>
            </a:pPr>
            <a:r>
              <a:rPr lang="en-US" dirty="0" smtClean="0"/>
              <a:t>B-</a:t>
            </a:r>
          </a:p>
          <a:p>
            <a:pPr marL="457200" indent="-457200">
              <a:buAutoNum type="alphaUcPeriod"/>
            </a:pPr>
            <a:r>
              <a:rPr lang="en-US" dirty="0" smtClean="0"/>
              <a:t>O-</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marL="457200" indent="-457200">
              <a:buNone/>
            </a:pPr>
            <a:r>
              <a:rPr lang="en-US" dirty="0" smtClean="0"/>
              <a:t>5. </a:t>
            </a:r>
            <a:r>
              <a:rPr lang="en-US" dirty="0" err="1" smtClean="0"/>
              <a:t>Rh</a:t>
            </a:r>
            <a:r>
              <a:rPr lang="en-US" dirty="0" smtClean="0"/>
              <a:t>- individuals are those </a:t>
            </a:r>
          </a:p>
          <a:p>
            <a:pPr marL="457200" indent="-457200">
              <a:buAutoNum type="alphaUcPeriod"/>
            </a:pPr>
            <a:r>
              <a:rPr lang="en-US" dirty="0" smtClean="0"/>
              <a:t>Whose serum contain no </a:t>
            </a:r>
            <a:r>
              <a:rPr lang="en-US" dirty="0" err="1" smtClean="0"/>
              <a:t>Rh</a:t>
            </a:r>
            <a:r>
              <a:rPr lang="en-US" dirty="0" smtClean="0"/>
              <a:t> antibody</a:t>
            </a:r>
          </a:p>
          <a:p>
            <a:pPr marL="457200" indent="-457200">
              <a:buAutoNum type="alphaUcPeriod"/>
            </a:pPr>
            <a:r>
              <a:rPr lang="en-US" dirty="0" smtClean="0"/>
              <a:t>Whose RBC </a:t>
            </a:r>
            <a:r>
              <a:rPr lang="en-US" dirty="0" err="1" smtClean="0"/>
              <a:t>doesnot</a:t>
            </a:r>
            <a:r>
              <a:rPr lang="en-US" dirty="0" smtClean="0"/>
              <a:t> contain antigen D</a:t>
            </a:r>
          </a:p>
          <a:p>
            <a:pPr marL="457200" indent="-457200">
              <a:buAutoNum type="alphaUcPeriod"/>
            </a:pPr>
            <a:r>
              <a:rPr lang="en-US" dirty="0" smtClean="0"/>
              <a:t>Both</a:t>
            </a:r>
          </a:p>
          <a:p>
            <a:pPr marL="457200" indent="-457200">
              <a:buAutoNum type="alphaUcPeriod"/>
            </a:pPr>
            <a:r>
              <a:rPr lang="en-US" dirty="0" smtClean="0"/>
              <a:t>none </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23850" y="3429000"/>
            <a:ext cx="8229600" cy="1231900"/>
          </a:xfrm>
        </p:spPr>
        <p:txBody>
          <a:bodyPr/>
          <a:lstStyle/>
          <a:p>
            <a:pPr algn="ctr"/>
            <a:r>
              <a:rPr lang="en-US" sz="7200">
                <a:solidFill>
                  <a:srgbClr val="990099"/>
                </a:solidFill>
                <a:latin typeface="Defused" charset="0"/>
              </a:rPr>
              <a:t>Thank You</a:t>
            </a: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6626"/>
                                        </p:tgtEl>
                                        <p:attrNameLst>
                                          <p:attrName>style.visibility</p:attrName>
                                        </p:attrNameLst>
                                      </p:cBhvr>
                                      <p:to>
                                        <p:strVal val="visible"/>
                                      </p:to>
                                    </p:set>
                                    <p:animEffect transition="in" filter="fade">
                                      <p:cBhvr>
                                        <p:cTn id="7" dur="2000"/>
                                        <p:tgtEl>
                                          <p:spTgt spid="266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bldLvl="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8605838"/>
            <a:ext cx="8839200" cy="18362613"/>
            <a:chOff x="0" y="0"/>
            <a:chExt cx="4469" cy="11569"/>
          </a:xfrm>
        </p:grpSpPr>
        <p:sp>
          <p:nvSpPr>
            <p:cNvPr id="8195" name="Rectangle 2"/>
            <p:cNvSpPr>
              <a:spLocks noChangeArrowheads="1"/>
            </p:cNvSpPr>
            <p:nvPr/>
          </p:nvSpPr>
          <p:spPr bwMode="auto">
            <a:xfrm>
              <a:off x="0" y="0"/>
              <a:ext cx="149" cy="11569"/>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grpSp>
          <p:nvGrpSpPr>
            <p:cNvPr id="3" name="Group 4"/>
            <p:cNvGrpSpPr>
              <a:grpSpLocks/>
            </p:cNvGrpSpPr>
            <p:nvPr/>
          </p:nvGrpSpPr>
          <p:grpSpPr bwMode="auto">
            <a:xfrm>
              <a:off x="149" y="0"/>
              <a:ext cx="4320" cy="11569"/>
              <a:chOff x="0" y="0"/>
              <a:chExt cx="4320" cy="11569"/>
            </a:xfrm>
          </p:grpSpPr>
          <p:sp>
            <p:nvSpPr>
              <p:cNvPr id="8197" name="Rectangle 3"/>
              <p:cNvSpPr>
                <a:spLocks noChangeArrowheads="1"/>
              </p:cNvSpPr>
              <p:nvPr/>
            </p:nvSpPr>
            <p:spPr bwMode="auto">
              <a:xfrm>
                <a:off x="0" y="0"/>
                <a:ext cx="4320" cy="1"/>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198" name="Rectangle 4"/>
              <p:cNvSpPr>
                <a:spLocks noChangeArrowheads="1"/>
              </p:cNvSpPr>
              <p:nvPr/>
            </p:nvSpPr>
            <p:spPr bwMode="auto">
              <a:xfrm>
                <a:off x="0" y="0"/>
                <a:ext cx="4320" cy="1"/>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grpSp>
            <p:nvGrpSpPr>
              <p:cNvPr id="4" name="Group 7"/>
              <p:cNvGrpSpPr>
                <a:grpSpLocks/>
              </p:cNvGrpSpPr>
              <p:nvPr/>
            </p:nvGrpSpPr>
            <p:grpSpPr bwMode="auto">
              <a:xfrm>
                <a:off x="0" y="0"/>
                <a:ext cx="4319" cy="11569"/>
                <a:chOff x="0" y="0"/>
                <a:chExt cx="4319" cy="11569"/>
              </a:xfrm>
            </p:grpSpPr>
            <p:sp>
              <p:nvSpPr>
                <p:cNvPr id="8200" name="Rectangle 5"/>
                <p:cNvSpPr>
                  <a:spLocks noChangeArrowheads="1" noTextEdit="1"/>
                </p:cNvSpPr>
                <p:nvPr/>
              </p:nvSpPr>
              <p:spPr bwMode="auto">
                <a:xfrm>
                  <a:off x="0" y="0"/>
                  <a:ext cx="1265" cy="1"/>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01" name="Rectangle 6"/>
                <p:cNvSpPr>
                  <a:spLocks noChangeArrowheads="1" noTextEdit="1"/>
                </p:cNvSpPr>
                <p:nvPr/>
              </p:nvSpPr>
              <p:spPr bwMode="auto">
                <a:xfrm>
                  <a:off x="1265" y="0"/>
                  <a:ext cx="152" cy="1"/>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02" name="Rectangle 7"/>
                <p:cNvSpPr>
                  <a:spLocks noChangeArrowheads="1" noTextEdit="1"/>
                </p:cNvSpPr>
                <p:nvPr/>
              </p:nvSpPr>
              <p:spPr bwMode="auto">
                <a:xfrm>
                  <a:off x="1417" y="0"/>
                  <a:ext cx="2749" cy="1"/>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03" name="Rectangle 8"/>
                <p:cNvSpPr>
                  <a:spLocks noChangeArrowheads="1" noTextEdit="1"/>
                </p:cNvSpPr>
                <p:nvPr/>
              </p:nvSpPr>
              <p:spPr bwMode="auto">
                <a:xfrm>
                  <a:off x="4166" y="0"/>
                  <a:ext cx="153" cy="1"/>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04" name="Rectangle 9"/>
                <p:cNvSpPr>
                  <a:spLocks noChangeArrowheads="1" noTextEdit="1"/>
                </p:cNvSpPr>
                <p:nvPr/>
              </p:nvSpPr>
              <p:spPr bwMode="auto">
                <a:xfrm>
                  <a:off x="0" y="0"/>
                  <a:ext cx="1265" cy="686"/>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05" name="Rectangle 10"/>
                <p:cNvSpPr>
                  <a:spLocks noChangeArrowheads="1" noTextEdit="1"/>
                </p:cNvSpPr>
                <p:nvPr/>
              </p:nvSpPr>
              <p:spPr bwMode="auto">
                <a:xfrm>
                  <a:off x="1265" y="0"/>
                  <a:ext cx="152" cy="686"/>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06" name="Rectangle 11"/>
                <p:cNvSpPr>
                  <a:spLocks noChangeArrowheads="1"/>
                </p:cNvSpPr>
                <p:nvPr/>
              </p:nvSpPr>
              <p:spPr bwMode="auto">
                <a:xfrm>
                  <a:off x="1417" y="0"/>
                  <a:ext cx="2749" cy="686"/>
                </a:xfrm>
                <a:prstGeom prst="rect">
                  <a:avLst/>
                </a:prstGeom>
                <a:noFill/>
                <a:ln w="9525">
                  <a:noFill/>
                  <a:miter lim="800000"/>
                  <a:headEnd/>
                  <a:tailEnd/>
                </a:ln>
              </p:spPr>
              <p:txBody>
                <a:bodyPr tIns="68241" bIns="46023" anchor="ctr"/>
                <a:lstStyle/>
                <a:p>
                  <a:r>
                    <a:rPr lang="en-US" altLang="zh-CN" sz="2000" b="1">
                      <a:solidFill>
                        <a:srgbClr val="003366"/>
                      </a:solidFill>
                      <a:latin typeface="Arial" pitchFamily="34" charset="0"/>
                      <a:sym typeface="Arial" pitchFamily="34" charset="0"/>
                    </a:rPr>
                    <a:t>Blood Groups, Blood Typing and Blood Transfusions</a:t>
                  </a:r>
                </a:p>
                <a:p>
                  <a:endParaRPr lang="en-US" altLang="zh-CN" sz="2400">
                    <a:solidFill>
                      <a:srgbClr val="000000"/>
                    </a:solidFill>
                    <a:ea typeface="HGP明朝E" charset="0"/>
                    <a:cs typeface="HGP明朝E" charset="0"/>
                    <a:sym typeface="HGP明朝E" charset="0"/>
                  </a:endParaRPr>
                </a:p>
              </p:txBody>
            </p:sp>
            <p:sp>
              <p:nvSpPr>
                <p:cNvPr id="8207" name="Rectangle 12"/>
                <p:cNvSpPr>
                  <a:spLocks noChangeArrowheads="1" noTextEdit="1"/>
                </p:cNvSpPr>
                <p:nvPr/>
              </p:nvSpPr>
              <p:spPr bwMode="auto">
                <a:xfrm>
                  <a:off x="4166" y="0"/>
                  <a:ext cx="153" cy="686"/>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08" name="Rectangle 13"/>
                <p:cNvSpPr>
                  <a:spLocks noChangeArrowheads="1" noTextEdit="1"/>
                </p:cNvSpPr>
                <p:nvPr/>
              </p:nvSpPr>
              <p:spPr bwMode="auto">
                <a:xfrm>
                  <a:off x="0" y="686"/>
                  <a:ext cx="1265" cy="456"/>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09" name="Rectangle 14"/>
                <p:cNvSpPr>
                  <a:spLocks noChangeArrowheads="1" noTextEdit="1"/>
                </p:cNvSpPr>
                <p:nvPr/>
              </p:nvSpPr>
              <p:spPr bwMode="auto">
                <a:xfrm>
                  <a:off x="1265" y="686"/>
                  <a:ext cx="152" cy="456"/>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10" name="Rectangle 15"/>
                <p:cNvSpPr>
                  <a:spLocks noChangeArrowheads="1"/>
                </p:cNvSpPr>
                <p:nvPr/>
              </p:nvSpPr>
              <p:spPr bwMode="auto">
                <a:xfrm>
                  <a:off x="1417" y="686"/>
                  <a:ext cx="2749" cy="456"/>
                </a:xfrm>
                <a:prstGeom prst="rect">
                  <a:avLst/>
                </a:prstGeom>
                <a:noFill/>
                <a:ln w="9525">
                  <a:noFill/>
                  <a:miter lim="800000"/>
                  <a:headEnd/>
                  <a:tailEnd/>
                </a:ln>
              </p:spPr>
              <p:txBody>
                <a:bodyPr tIns="68241" bIns="46023" anchor="ctr"/>
                <a:lstStyle/>
                <a:p>
                  <a:r>
                    <a:rPr lang="en-US" altLang="zh-CN" sz="1600" b="1">
                      <a:solidFill>
                        <a:srgbClr val="003366"/>
                      </a:solidFill>
                      <a:latin typeface="Arial" pitchFamily="34" charset="0"/>
                      <a:sym typeface="Arial" pitchFamily="34" charset="0"/>
                    </a:rPr>
                    <a:t>The discovery of blood groups</a:t>
                  </a:r>
                </a:p>
                <a:p>
                  <a:endParaRPr lang="en-US" altLang="zh-CN" sz="2400">
                    <a:solidFill>
                      <a:srgbClr val="000000"/>
                    </a:solidFill>
                    <a:ea typeface="HGP明朝E" charset="0"/>
                    <a:cs typeface="HGP明朝E" charset="0"/>
                    <a:sym typeface="HGP明朝E" charset="0"/>
                  </a:endParaRPr>
                </a:p>
              </p:txBody>
            </p:sp>
            <p:sp>
              <p:nvSpPr>
                <p:cNvPr id="8211" name="Rectangle 16"/>
                <p:cNvSpPr>
                  <a:spLocks noChangeArrowheads="1" noTextEdit="1"/>
                </p:cNvSpPr>
                <p:nvPr/>
              </p:nvSpPr>
              <p:spPr bwMode="auto">
                <a:xfrm>
                  <a:off x="4166" y="686"/>
                  <a:ext cx="153" cy="456"/>
                </a:xfrm>
                <a:prstGeom prst="rect">
                  <a:avLst/>
                </a:prstGeom>
                <a:noFill/>
                <a:ln w="9525">
                  <a:noFill/>
                  <a:miter lim="800000"/>
                  <a:headEnd/>
                  <a:tailEnd/>
                </a:ln>
              </p:spPr>
              <p:txBody>
                <a:bodyPr anchor="ct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12" name="Rectangle 17"/>
                <p:cNvSpPr>
                  <a:spLocks noChangeArrowheads="1"/>
                </p:cNvSpPr>
                <p:nvPr/>
              </p:nvSpPr>
              <p:spPr bwMode="auto">
                <a:xfrm>
                  <a:off x="0" y="1142"/>
                  <a:ext cx="1265" cy="2314"/>
                </a:xfrm>
                <a:prstGeom prst="rect">
                  <a:avLst/>
                </a:prstGeom>
                <a:noFill/>
                <a:ln w="9525">
                  <a:noFill/>
                  <a:miter lim="800000"/>
                  <a:headEnd/>
                  <a:tailEnd/>
                </a:ln>
              </p:spPr>
              <p:txBody>
                <a:bodyPr/>
                <a:lstStyle/>
                <a:p>
                  <a:r>
                    <a:rPr lang="en-US" altLang="zh-CN" sz="2400">
                      <a:solidFill>
                        <a:srgbClr val="000000"/>
                      </a:solidFill>
                      <a:ea typeface="HGP明朝E" charset="0"/>
                      <a:cs typeface="HGP明朝E" charset="0"/>
                      <a:sym typeface="HGP明朝E" charset="0"/>
                    </a:rPr>
                    <a:t>  </a:t>
                  </a:r>
                  <a:r>
                    <a:rPr lang="en-US" altLang="zh-CN" sz="21100">
                      <a:solidFill>
                        <a:srgbClr val="000000"/>
                      </a:solidFill>
                      <a:ea typeface="HGP明朝E" charset="0"/>
                      <a:cs typeface="HGP明朝E" charset="0"/>
                      <a:sym typeface="HGP明朝E" charset="0"/>
                    </a:rPr>
                    <a:t> </a:t>
                  </a:r>
                  <a:r>
                    <a:rPr lang="en-US" altLang="zh-CN" sz="2400">
                      <a:solidFill>
                        <a:srgbClr val="000000"/>
                      </a:solidFill>
                      <a:ea typeface="HGP明朝E" charset="0"/>
                      <a:cs typeface="HGP明朝E" charset="0"/>
                      <a:sym typeface="HGP明朝E" charset="0"/>
                    </a:rPr>
                    <a:t>                    </a:t>
                  </a:r>
                  <a:endParaRPr lang="en-US" altLang="zh-CN" sz="2000"/>
                </a:p>
              </p:txBody>
            </p:sp>
            <p:sp>
              <p:nvSpPr>
                <p:cNvPr id="8213" name="Rectangle 19"/>
                <p:cNvSpPr>
                  <a:spLocks noChangeArrowheads="1" noTextEdit="1"/>
                </p:cNvSpPr>
                <p:nvPr/>
              </p:nvSpPr>
              <p:spPr bwMode="auto">
                <a:xfrm>
                  <a:off x="1265" y="1142"/>
                  <a:ext cx="152" cy="2314"/>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14" name="Rectangle 20"/>
                <p:cNvSpPr>
                  <a:spLocks noChangeArrowheads="1"/>
                </p:cNvSpPr>
                <p:nvPr/>
              </p:nvSpPr>
              <p:spPr bwMode="auto">
                <a:xfrm>
                  <a:off x="1417" y="1142"/>
                  <a:ext cx="2749" cy="2314"/>
                </a:xfrm>
                <a:prstGeom prst="rect">
                  <a:avLst/>
                </a:prstGeom>
                <a:noFill/>
                <a:ln w="9525">
                  <a:noFill/>
                  <a:miter lim="800000"/>
                  <a:headEnd/>
                  <a:tailEnd/>
                </a:ln>
              </p:spPr>
              <p:txBody>
                <a:bodyPr/>
                <a:lstStyle/>
                <a:p>
                  <a:r>
                    <a:rPr lang="en-US" altLang="zh-CN" sz="800">
                      <a:solidFill>
                        <a:srgbClr val="000000"/>
                      </a:solidFill>
                      <a:latin typeface="Verdana" pitchFamily="34" charset="0"/>
                      <a:sym typeface="Verdana" pitchFamily="34" charset="0"/>
                    </a:rPr>
                    <a:t>Experiments with blood transfusions, the transfer of blood or blood components into a person's blood stream, have been carried out for hundreds of years. Many patients have died and it was not until 1901, when the Austrian Karl Landsteiner discovered human blood groups, that blood transfusions became safer.</a:t>
                  </a:r>
                </a:p>
                <a:p>
                  <a:r>
                    <a:rPr lang="en-US" altLang="zh-CN" sz="800">
                      <a:solidFill>
                        <a:srgbClr val="000000"/>
                      </a:solidFill>
                      <a:latin typeface="Verdana" pitchFamily="34" charset="0"/>
                      <a:sym typeface="Verdana" pitchFamily="34" charset="0"/>
                    </a:rPr>
                    <a:t>Mixing blood from two individuals can lead to blood clumping or agglutination. The clumped red cells can crack and cause toxic reactions. This can have fatal consequences. Karl Landsteiner discovered that blood clumping was an immunological reaction which occurs when the receiver of a blood transfusion has antibodies against the donor blood cells.</a:t>
                  </a:r>
                  <a:br>
                    <a:rPr lang="en-US" altLang="zh-CN" sz="800">
                      <a:solidFill>
                        <a:srgbClr val="000000"/>
                      </a:solidFill>
                      <a:latin typeface="Verdana" pitchFamily="34" charset="0"/>
                      <a:sym typeface="Verdana" pitchFamily="34" charset="0"/>
                    </a:rPr>
                  </a:br>
                  <a:r>
                    <a:rPr lang="en-US" altLang="zh-CN" sz="800">
                      <a:solidFill>
                        <a:srgbClr val="000000"/>
                      </a:solidFill>
                      <a:latin typeface="Verdana" pitchFamily="34" charset="0"/>
                      <a:sym typeface="Verdana" pitchFamily="34" charset="0"/>
                    </a:rPr>
                    <a:t/>
                  </a:r>
                  <a:br>
                    <a:rPr lang="en-US" altLang="zh-CN" sz="800">
                      <a:solidFill>
                        <a:srgbClr val="000000"/>
                      </a:solidFill>
                      <a:latin typeface="Verdana" pitchFamily="34" charset="0"/>
                      <a:sym typeface="Verdana" pitchFamily="34" charset="0"/>
                    </a:rPr>
                  </a:br>
                  <a:r>
                    <a:rPr lang="en-US" altLang="zh-CN" sz="800">
                      <a:solidFill>
                        <a:srgbClr val="000000"/>
                      </a:solidFill>
                      <a:latin typeface="Verdana" pitchFamily="34" charset="0"/>
                      <a:sym typeface="Verdana" pitchFamily="34" charset="0"/>
                    </a:rPr>
                    <a:t>Karl Landsteiner's work made it possible to determine blood types and thus paved the way for blood transfusions to be carried out safely. For this discovery he was awarded the Nobel Prize in Physiology or Medicine in 1930.</a:t>
                  </a:r>
                </a:p>
                <a:p>
                  <a:r>
                    <a:rPr lang="en-US" altLang="zh-CN" sz="800">
                      <a:solidFill>
                        <a:srgbClr val="000000"/>
                      </a:solidFill>
                      <a:latin typeface="Verdana" pitchFamily="34" charset="0"/>
                      <a:sym typeface="Verdana" pitchFamily="34" charset="0"/>
                    </a:rPr>
                    <a:t> </a:t>
                  </a:r>
                </a:p>
                <a:p>
                  <a:r>
                    <a:rPr lang="en-US" altLang="zh-CN" sz="800">
                      <a:solidFill>
                        <a:srgbClr val="000000"/>
                      </a:solidFill>
                      <a:latin typeface="Verdana" pitchFamily="34" charset="0"/>
                      <a:sym typeface="Verdana" pitchFamily="34" charset="0"/>
                    </a:rPr>
                    <a:t> </a:t>
                  </a:r>
                </a:p>
                <a:p>
                  <a:endParaRPr lang="en-US" altLang="zh-CN" sz="2400">
                    <a:solidFill>
                      <a:srgbClr val="000000"/>
                    </a:solidFill>
                    <a:ea typeface="HGP明朝E" charset="0"/>
                    <a:cs typeface="HGP明朝E" charset="0"/>
                    <a:sym typeface="HGP明朝E" charset="0"/>
                  </a:endParaRPr>
                </a:p>
              </p:txBody>
            </p:sp>
            <p:sp>
              <p:nvSpPr>
                <p:cNvPr id="8215" name="Rectangle 21"/>
                <p:cNvSpPr>
                  <a:spLocks noChangeArrowheads="1" noTextEdit="1"/>
                </p:cNvSpPr>
                <p:nvPr/>
              </p:nvSpPr>
              <p:spPr bwMode="auto">
                <a:xfrm>
                  <a:off x="4166" y="1142"/>
                  <a:ext cx="153" cy="2314"/>
                </a:xfrm>
                <a:prstGeom prst="rect">
                  <a:avLst/>
                </a:prstGeom>
                <a:noFill/>
                <a:ln w="9525">
                  <a:noFill/>
                  <a:miter lim="800000"/>
                  <a:headEnd/>
                  <a:tailEnd/>
                </a:ln>
              </p:spPr>
              <p:txBody>
                <a:bodyPr anchor="ct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16" name="Rectangle 22"/>
                <p:cNvSpPr>
                  <a:spLocks noChangeArrowheads="1" noTextEdit="1"/>
                </p:cNvSpPr>
                <p:nvPr/>
              </p:nvSpPr>
              <p:spPr bwMode="auto">
                <a:xfrm>
                  <a:off x="0" y="3456"/>
                  <a:ext cx="1265" cy="456"/>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17" name="Rectangle 23"/>
                <p:cNvSpPr>
                  <a:spLocks noChangeArrowheads="1" noTextEdit="1"/>
                </p:cNvSpPr>
                <p:nvPr/>
              </p:nvSpPr>
              <p:spPr bwMode="auto">
                <a:xfrm>
                  <a:off x="1265" y="3456"/>
                  <a:ext cx="152" cy="456"/>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18" name="Rectangle 24"/>
                <p:cNvSpPr>
                  <a:spLocks noChangeArrowheads="1"/>
                </p:cNvSpPr>
                <p:nvPr/>
              </p:nvSpPr>
              <p:spPr bwMode="auto">
                <a:xfrm>
                  <a:off x="1417" y="3456"/>
                  <a:ext cx="2749" cy="456"/>
                </a:xfrm>
                <a:prstGeom prst="rect">
                  <a:avLst/>
                </a:prstGeom>
                <a:noFill/>
                <a:ln w="9525">
                  <a:noFill/>
                  <a:miter lim="800000"/>
                  <a:headEnd/>
                  <a:tailEnd/>
                </a:ln>
              </p:spPr>
              <p:txBody>
                <a:bodyPr tIns="68241" bIns="46023" anchor="ctr"/>
                <a:lstStyle/>
                <a:p>
                  <a:endParaRPr lang="en-US" sz="2400">
                    <a:solidFill>
                      <a:srgbClr val="000000"/>
                    </a:solidFill>
                    <a:ea typeface="Constantia" pitchFamily="18" charset="0"/>
                    <a:cs typeface="Constantia" pitchFamily="18" charset="0"/>
                    <a:sym typeface="Constantia" pitchFamily="18" charset="0"/>
                  </a:endParaRPr>
                </a:p>
              </p:txBody>
            </p:sp>
            <p:sp>
              <p:nvSpPr>
                <p:cNvPr id="8219" name="Rectangle 25"/>
                <p:cNvSpPr>
                  <a:spLocks noChangeArrowheads="1" noTextEdit="1"/>
                </p:cNvSpPr>
                <p:nvPr/>
              </p:nvSpPr>
              <p:spPr bwMode="auto">
                <a:xfrm>
                  <a:off x="4166" y="3456"/>
                  <a:ext cx="153" cy="456"/>
                </a:xfrm>
                <a:prstGeom prst="rect">
                  <a:avLst/>
                </a:prstGeom>
                <a:noFill/>
                <a:ln w="9525">
                  <a:noFill/>
                  <a:miter lim="800000"/>
                  <a:headEnd/>
                  <a:tailEnd/>
                </a:ln>
              </p:spPr>
              <p:txBody>
                <a:bodyPr anchor="ct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20" name="Rectangle 26"/>
                <p:cNvSpPr>
                  <a:spLocks noChangeArrowheads="1"/>
                </p:cNvSpPr>
                <p:nvPr/>
              </p:nvSpPr>
              <p:spPr bwMode="auto">
                <a:xfrm>
                  <a:off x="0" y="3912"/>
                  <a:ext cx="1265" cy="1747"/>
                </a:xfrm>
                <a:prstGeom prst="rect">
                  <a:avLst/>
                </a:prstGeom>
                <a:noFill/>
                <a:ln w="9525">
                  <a:noFill/>
                  <a:miter lim="800000"/>
                  <a:headEnd/>
                  <a:tailEnd/>
                </a:ln>
              </p:spPr>
              <p:txBody>
                <a:bodyPr/>
                <a:lstStyle/>
                <a:p>
                  <a:r>
                    <a:rPr lang="en-US" altLang="zh-CN" sz="2400">
                      <a:solidFill>
                        <a:srgbClr val="000000"/>
                      </a:solidFill>
                      <a:ea typeface="HGP明朝E" charset="0"/>
                      <a:cs typeface="HGP明朝E" charset="0"/>
                      <a:sym typeface="HGP明朝E" charset="0"/>
                    </a:rPr>
                    <a:t>  </a:t>
                  </a:r>
                  <a:r>
                    <a:rPr lang="en-US" altLang="zh-CN" sz="15200">
                      <a:solidFill>
                        <a:srgbClr val="000000"/>
                      </a:solidFill>
                      <a:ea typeface="HGP明朝E" charset="0"/>
                      <a:cs typeface="HGP明朝E" charset="0"/>
                      <a:sym typeface="HGP明朝E" charset="0"/>
                    </a:rPr>
                    <a:t> </a:t>
                  </a:r>
                  <a:r>
                    <a:rPr lang="en-US" altLang="zh-CN" sz="2400">
                      <a:solidFill>
                        <a:srgbClr val="000000"/>
                      </a:solidFill>
                      <a:ea typeface="HGP明朝E" charset="0"/>
                      <a:cs typeface="HGP明朝E" charset="0"/>
                      <a:sym typeface="HGP明朝E" charset="0"/>
                    </a:rPr>
                    <a:t>                     </a:t>
                  </a:r>
                  <a:endParaRPr lang="en-US" altLang="zh-CN" sz="2000"/>
                </a:p>
              </p:txBody>
            </p:sp>
            <p:sp>
              <p:nvSpPr>
                <p:cNvPr id="8221" name="Rectangle 28"/>
                <p:cNvSpPr>
                  <a:spLocks noChangeArrowheads="1" noTextEdit="1"/>
                </p:cNvSpPr>
                <p:nvPr/>
              </p:nvSpPr>
              <p:spPr bwMode="auto">
                <a:xfrm>
                  <a:off x="1265" y="3912"/>
                  <a:ext cx="152" cy="1747"/>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22" name="Rectangle 29"/>
                <p:cNvSpPr>
                  <a:spLocks noChangeArrowheads="1"/>
                </p:cNvSpPr>
                <p:nvPr/>
              </p:nvSpPr>
              <p:spPr bwMode="auto">
                <a:xfrm>
                  <a:off x="1417" y="3912"/>
                  <a:ext cx="2749" cy="1747"/>
                </a:xfrm>
                <a:prstGeom prst="rect">
                  <a:avLst/>
                </a:prstGeom>
                <a:noFill/>
                <a:ln w="9525">
                  <a:noFill/>
                  <a:miter lim="800000"/>
                  <a:headEnd/>
                  <a:tailEnd/>
                </a:ln>
              </p:spPr>
              <p:txBody>
                <a:bodyPr/>
                <a:lstStyle/>
                <a:p>
                  <a:endParaRPr lang="en-US" sz="2400">
                    <a:solidFill>
                      <a:srgbClr val="000000"/>
                    </a:solidFill>
                    <a:ea typeface="Constantia" pitchFamily="18" charset="0"/>
                    <a:cs typeface="Constantia" pitchFamily="18" charset="0"/>
                    <a:sym typeface="Constantia" pitchFamily="18" charset="0"/>
                  </a:endParaRPr>
                </a:p>
              </p:txBody>
            </p:sp>
            <p:sp>
              <p:nvSpPr>
                <p:cNvPr id="8223" name="Rectangle 30"/>
                <p:cNvSpPr>
                  <a:spLocks noChangeArrowheads="1" noTextEdit="1"/>
                </p:cNvSpPr>
                <p:nvPr/>
              </p:nvSpPr>
              <p:spPr bwMode="auto">
                <a:xfrm>
                  <a:off x="4166" y="3912"/>
                  <a:ext cx="153" cy="1747"/>
                </a:xfrm>
                <a:prstGeom prst="rect">
                  <a:avLst/>
                </a:prstGeom>
                <a:noFill/>
                <a:ln w="9525">
                  <a:noFill/>
                  <a:miter lim="800000"/>
                  <a:headEnd/>
                  <a:tailEnd/>
                </a:ln>
              </p:spPr>
              <p:txBody>
                <a:bodyPr anchor="ct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24" name="Rectangle 31"/>
                <p:cNvSpPr>
                  <a:spLocks noChangeArrowheads="1" noTextEdit="1"/>
                </p:cNvSpPr>
                <p:nvPr/>
              </p:nvSpPr>
              <p:spPr bwMode="auto">
                <a:xfrm>
                  <a:off x="0" y="5659"/>
                  <a:ext cx="1265" cy="456"/>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25" name="Rectangle 32"/>
                <p:cNvSpPr>
                  <a:spLocks noChangeArrowheads="1" noTextEdit="1"/>
                </p:cNvSpPr>
                <p:nvPr/>
              </p:nvSpPr>
              <p:spPr bwMode="auto">
                <a:xfrm>
                  <a:off x="1265" y="5659"/>
                  <a:ext cx="152" cy="456"/>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26" name="Rectangle 33"/>
                <p:cNvSpPr>
                  <a:spLocks noChangeArrowheads="1"/>
                </p:cNvSpPr>
                <p:nvPr/>
              </p:nvSpPr>
              <p:spPr bwMode="auto">
                <a:xfrm>
                  <a:off x="1417" y="5659"/>
                  <a:ext cx="2749" cy="456"/>
                </a:xfrm>
                <a:prstGeom prst="rect">
                  <a:avLst/>
                </a:prstGeom>
                <a:noFill/>
                <a:ln w="9525">
                  <a:noFill/>
                  <a:miter lim="800000"/>
                  <a:headEnd/>
                  <a:tailEnd/>
                </a:ln>
              </p:spPr>
              <p:txBody>
                <a:bodyPr tIns="68241" bIns="46023" anchor="ctr"/>
                <a:lstStyle/>
                <a:p>
                  <a:endParaRPr lang="en-US" sz="2800">
                    <a:solidFill>
                      <a:srgbClr val="000000"/>
                    </a:solidFill>
                    <a:ea typeface="Constantia" pitchFamily="18" charset="0"/>
                    <a:cs typeface="Constantia" pitchFamily="18" charset="0"/>
                    <a:sym typeface="Constantia" pitchFamily="18" charset="0"/>
                  </a:endParaRPr>
                </a:p>
              </p:txBody>
            </p:sp>
            <p:sp>
              <p:nvSpPr>
                <p:cNvPr id="8227" name="Rectangle 34"/>
                <p:cNvSpPr>
                  <a:spLocks noChangeArrowheads="1" noTextEdit="1"/>
                </p:cNvSpPr>
                <p:nvPr/>
              </p:nvSpPr>
              <p:spPr bwMode="auto">
                <a:xfrm>
                  <a:off x="4166" y="5659"/>
                  <a:ext cx="153" cy="456"/>
                </a:xfrm>
                <a:prstGeom prst="rect">
                  <a:avLst/>
                </a:prstGeom>
                <a:noFill/>
                <a:ln w="9525">
                  <a:noFill/>
                  <a:miter lim="800000"/>
                  <a:headEnd/>
                  <a:tailEnd/>
                </a:ln>
              </p:spPr>
              <p:txBody>
                <a:bodyPr anchor="ct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28" name="Rectangle 35"/>
                <p:cNvSpPr>
                  <a:spLocks noChangeArrowheads="1"/>
                </p:cNvSpPr>
                <p:nvPr/>
              </p:nvSpPr>
              <p:spPr bwMode="auto">
                <a:xfrm>
                  <a:off x="0" y="6115"/>
                  <a:ext cx="1265" cy="1479"/>
                </a:xfrm>
                <a:prstGeom prst="rect">
                  <a:avLst/>
                </a:prstGeom>
                <a:noFill/>
                <a:ln w="9525">
                  <a:noFill/>
                  <a:miter lim="800000"/>
                  <a:headEnd/>
                  <a:tailEnd/>
                </a:ln>
              </p:spPr>
              <p:txBody>
                <a:bodyPr/>
                <a:lstStyle/>
                <a:p>
                  <a:r>
                    <a:rPr lang="en-US" altLang="zh-CN" sz="700">
                      <a:solidFill>
                        <a:srgbClr val="000000"/>
                      </a:solidFill>
                      <a:latin typeface="Verdana" pitchFamily="34" charset="0"/>
                      <a:sym typeface="Verdana" pitchFamily="34" charset="0"/>
                    </a:rPr>
                    <a:t>  </a:t>
                  </a:r>
                  <a:r>
                    <a:rPr lang="en-US" altLang="zh-CN" sz="14100">
                      <a:solidFill>
                        <a:srgbClr val="000000"/>
                      </a:solidFill>
                      <a:latin typeface="Verdana" pitchFamily="34" charset="0"/>
                      <a:sym typeface="Verdana" pitchFamily="34" charset="0"/>
                    </a:rPr>
                    <a:t> </a:t>
                  </a:r>
                  <a:r>
                    <a:rPr lang="en-US" altLang="zh-CN" sz="700">
                      <a:solidFill>
                        <a:srgbClr val="000000"/>
                      </a:solidFill>
                      <a:latin typeface="Verdana" pitchFamily="34" charset="0"/>
                      <a:sym typeface="Verdana" pitchFamily="34" charset="0"/>
                    </a:rPr>
                    <a:t>                                                    </a:t>
                  </a:r>
                  <a:endParaRPr lang="en-US" altLang="zh-CN" sz="2000"/>
                </a:p>
              </p:txBody>
            </p:sp>
            <p:sp>
              <p:nvSpPr>
                <p:cNvPr id="8229" name="Rectangle 37"/>
                <p:cNvSpPr>
                  <a:spLocks noChangeArrowheads="1" noTextEdit="1"/>
                </p:cNvSpPr>
                <p:nvPr/>
              </p:nvSpPr>
              <p:spPr bwMode="auto">
                <a:xfrm>
                  <a:off x="1265" y="6115"/>
                  <a:ext cx="152" cy="1479"/>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30" name="Rectangle 38"/>
                <p:cNvSpPr>
                  <a:spLocks noChangeArrowheads="1"/>
                </p:cNvSpPr>
                <p:nvPr/>
              </p:nvSpPr>
              <p:spPr bwMode="auto">
                <a:xfrm>
                  <a:off x="1417" y="6115"/>
                  <a:ext cx="2749" cy="1479"/>
                </a:xfrm>
                <a:prstGeom prst="rect">
                  <a:avLst/>
                </a:prstGeom>
                <a:noFill/>
                <a:ln w="9525">
                  <a:noFill/>
                  <a:miter lim="800000"/>
                  <a:headEnd/>
                  <a:tailEnd/>
                </a:ln>
              </p:spPr>
              <p:txBody>
                <a:bodyPr/>
                <a:lstStyle/>
                <a:p>
                  <a:pPr>
                    <a:buFont typeface="Arial" pitchFamily="34" charset="0"/>
                    <a:buChar char="•"/>
                  </a:pPr>
                  <a:endParaRPr lang="en-US" sz="2400">
                    <a:solidFill>
                      <a:srgbClr val="000000"/>
                    </a:solidFill>
                    <a:ea typeface="Constantia" pitchFamily="18" charset="0"/>
                    <a:cs typeface="Constantia" pitchFamily="18" charset="0"/>
                    <a:sym typeface="Constantia" pitchFamily="18" charset="0"/>
                  </a:endParaRPr>
                </a:p>
              </p:txBody>
            </p:sp>
            <p:sp>
              <p:nvSpPr>
                <p:cNvPr id="8231" name="Rectangle 39"/>
                <p:cNvSpPr>
                  <a:spLocks noChangeArrowheads="1" noTextEdit="1"/>
                </p:cNvSpPr>
                <p:nvPr/>
              </p:nvSpPr>
              <p:spPr bwMode="auto">
                <a:xfrm>
                  <a:off x="4166" y="6115"/>
                  <a:ext cx="153" cy="1479"/>
                </a:xfrm>
                <a:prstGeom prst="rect">
                  <a:avLst/>
                </a:prstGeom>
                <a:noFill/>
                <a:ln w="9525">
                  <a:noFill/>
                  <a:miter lim="800000"/>
                  <a:headEnd/>
                  <a:tailEnd/>
                </a:ln>
              </p:spPr>
              <p:txBody>
                <a:bodyPr anchor="ct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32" name="Rectangle 40"/>
                <p:cNvSpPr>
                  <a:spLocks noChangeArrowheads="1" noTextEdit="1"/>
                </p:cNvSpPr>
                <p:nvPr/>
              </p:nvSpPr>
              <p:spPr bwMode="auto">
                <a:xfrm>
                  <a:off x="0" y="7594"/>
                  <a:ext cx="1265" cy="456"/>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33" name="Rectangle 41"/>
                <p:cNvSpPr>
                  <a:spLocks noChangeArrowheads="1" noTextEdit="1"/>
                </p:cNvSpPr>
                <p:nvPr/>
              </p:nvSpPr>
              <p:spPr bwMode="auto">
                <a:xfrm>
                  <a:off x="1265" y="7594"/>
                  <a:ext cx="152" cy="456"/>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34" name="Rectangle 42"/>
                <p:cNvSpPr>
                  <a:spLocks noChangeArrowheads="1"/>
                </p:cNvSpPr>
                <p:nvPr/>
              </p:nvSpPr>
              <p:spPr bwMode="auto">
                <a:xfrm>
                  <a:off x="1417" y="7594"/>
                  <a:ext cx="2749" cy="456"/>
                </a:xfrm>
                <a:prstGeom prst="rect">
                  <a:avLst/>
                </a:prstGeom>
                <a:noFill/>
                <a:ln w="9525">
                  <a:noFill/>
                  <a:miter lim="800000"/>
                  <a:headEnd/>
                  <a:tailEnd/>
                </a:ln>
              </p:spPr>
              <p:txBody>
                <a:bodyPr tIns="68241" bIns="46023" anchor="ctr"/>
                <a:lstStyle/>
                <a:p>
                  <a:endParaRPr lang="en-US" sz="2400">
                    <a:solidFill>
                      <a:srgbClr val="000000"/>
                    </a:solidFill>
                    <a:ea typeface="Constantia" pitchFamily="18" charset="0"/>
                    <a:cs typeface="Constantia" pitchFamily="18" charset="0"/>
                    <a:sym typeface="Constantia" pitchFamily="18" charset="0"/>
                  </a:endParaRPr>
                </a:p>
              </p:txBody>
            </p:sp>
            <p:sp>
              <p:nvSpPr>
                <p:cNvPr id="8235" name="Rectangle 43"/>
                <p:cNvSpPr>
                  <a:spLocks noChangeArrowheads="1" noTextEdit="1"/>
                </p:cNvSpPr>
                <p:nvPr/>
              </p:nvSpPr>
              <p:spPr bwMode="auto">
                <a:xfrm>
                  <a:off x="4166" y="7594"/>
                  <a:ext cx="153" cy="456"/>
                </a:xfrm>
                <a:prstGeom prst="rect">
                  <a:avLst/>
                </a:prstGeom>
                <a:noFill/>
                <a:ln w="9525">
                  <a:noFill/>
                  <a:miter lim="800000"/>
                  <a:headEnd/>
                  <a:tailEnd/>
                </a:ln>
              </p:spPr>
              <p:txBody>
                <a:bodyPr anchor="ct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36" name="Rectangle 44"/>
                <p:cNvSpPr>
                  <a:spLocks noChangeArrowheads="1" noTextEdit="1"/>
                </p:cNvSpPr>
                <p:nvPr/>
              </p:nvSpPr>
              <p:spPr bwMode="auto">
                <a:xfrm>
                  <a:off x="0" y="8050"/>
                  <a:ext cx="1265" cy="519"/>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37" name="Rectangle 45"/>
                <p:cNvSpPr>
                  <a:spLocks noChangeArrowheads="1" noTextEdit="1"/>
                </p:cNvSpPr>
                <p:nvPr/>
              </p:nvSpPr>
              <p:spPr bwMode="auto">
                <a:xfrm>
                  <a:off x="1265" y="8050"/>
                  <a:ext cx="152" cy="519"/>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38" name="Rectangle 46"/>
                <p:cNvSpPr>
                  <a:spLocks noChangeArrowheads="1"/>
                </p:cNvSpPr>
                <p:nvPr/>
              </p:nvSpPr>
              <p:spPr bwMode="auto">
                <a:xfrm>
                  <a:off x="1417" y="8050"/>
                  <a:ext cx="2749" cy="519"/>
                </a:xfrm>
                <a:prstGeom prst="rect">
                  <a:avLst/>
                </a:prstGeom>
                <a:noFill/>
                <a:ln w="9525">
                  <a:noFill/>
                  <a:miter lim="800000"/>
                  <a:headEnd/>
                  <a:tailEnd/>
                </a:ln>
              </p:spPr>
              <p:txBody>
                <a:bodyPr anchor="ctr"/>
                <a:lstStyle/>
                <a:p>
                  <a:endParaRPr lang="en-US" sz="2400">
                    <a:solidFill>
                      <a:srgbClr val="000000"/>
                    </a:solidFill>
                    <a:ea typeface="Constantia" pitchFamily="18" charset="0"/>
                    <a:cs typeface="Constantia" pitchFamily="18" charset="0"/>
                    <a:sym typeface="Constantia" pitchFamily="18" charset="0"/>
                  </a:endParaRPr>
                </a:p>
              </p:txBody>
            </p:sp>
            <p:sp>
              <p:nvSpPr>
                <p:cNvPr id="8239" name="Rectangle 47"/>
                <p:cNvSpPr>
                  <a:spLocks noChangeArrowheads="1" noTextEdit="1"/>
                </p:cNvSpPr>
                <p:nvPr/>
              </p:nvSpPr>
              <p:spPr bwMode="auto">
                <a:xfrm>
                  <a:off x="4166" y="8050"/>
                  <a:ext cx="153" cy="519"/>
                </a:xfrm>
                <a:prstGeom prst="rect">
                  <a:avLst/>
                </a:prstGeom>
                <a:noFill/>
                <a:ln w="9525">
                  <a:noFill/>
                  <a:miter lim="800000"/>
                  <a:headEnd/>
                  <a:tailEnd/>
                </a:ln>
              </p:spPr>
              <p:txBody>
                <a:bodyPr anchor="ct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40" name="Rectangle 48"/>
                <p:cNvSpPr>
                  <a:spLocks noChangeArrowheads="1"/>
                </p:cNvSpPr>
                <p:nvPr/>
              </p:nvSpPr>
              <p:spPr bwMode="auto">
                <a:xfrm>
                  <a:off x="0" y="8569"/>
                  <a:ext cx="1265" cy="750"/>
                </a:xfrm>
                <a:prstGeom prst="rect">
                  <a:avLst/>
                </a:prstGeom>
                <a:noFill/>
                <a:ln w="9525">
                  <a:noFill/>
                  <a:miter lim="800000"/>
                  <a:headEnd/>
                  <a:tailEnd/>
                </a:ln>
              </p:spPr>
              <p:txBody>
                <a:bodyPr/>
                <a:lstStyle/>
                <a:p>
                  <a:r>
                    <a:rPr lang="en-US" altLang="zh-CN" sz="2400">
                      <a:solidFill>
                        <a:srgbClr val="000000"/>
                      </a:solidFill>
                      <a:ea typeface="HGP明朝E" charset="0"/>
                      <a:cs typeface="HGP明朝E" charset="0"/>
                      <a:sym typeface="HGP明朝E" charset="0"/>
                    </a:rPr>
                    <a:t>  </a:t>
                  </a:r>
                  <a:r>
                    <a:rPr lang="en-US" altLang="zh-CN" sz="5100">
                      <a:solidFill>
                        <a:srgbClr val="000000"/>
                      </a:solidFill>
                      <a:ea typeface="HGP明朝E" charset="0"/>
                      <a:cs typeface="HGP明朝E" charset="0"/>
                      <a:sym typeface="HGP明朝E" charset="0"/>
                    </a:rPr>
                    <a:t> </a:t>
                  </a:r>
                  <a:r>
                    <a:rPr lang="en-US" altLang="zh-CN" sz="2400">
                      <a:solidFill>
                        <a:srgbClr val="000000"/>
                      </a:solidFill>
                      <a:ea typeface="HGP明朝E" charset="0"/>
                      <a:cs typeface="HGP明朝E" charset="0"/>
                      <a:sym typeface="HGP明朝E" charset="0"/>
                    </a:rPr>
                    <a:t>             </a:t>
                  </a:r>
                  <a:endParaRPr lang="en-US" altLang="zh-CN" sz="2000"/>
                </a:p>
              </p:txBody>
            </p:sp>
            <p:sp>
              <p:nvSpPr>
                <p:cNvPr id="8241" name="Rectangle 50"/>
                <p:cNvSpPr>
                  <a:spLocks noChangeArrowheads="1" noTextEdit="1"/>
                </p:cNvSpPr>
                <p:nvPr/>
              </p:nvSpPr>
              <p:spPr bwMode="auto">
                <a:xfrm>
                  <a:off x="1265" y="8569"/>
                  <a:ext cx="152" cy="750"/>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42" name="Rectangle 51"/>
                <p:cNvSpPr>
                  <a:spLocks noChangeArrowheads="1"/>
                </p:cNvSpPr>
                <p:nvPr/>
              </p:nvSpPr>
              <p:spPr bwMode="auto">
                <a:xfrm>
                  <a:off x="1417" y="8569"/>
                  <a:ext cx="2749" cy="750"/>
                </a:xfrm>
                <a:prstGeom prst="rect">
                  <a:avLst/>
                </a:prstGeom>
                <a:noFill/>
                <a:ln w="9525">
                  <a:noFill/>
                  <a:miter lim="800000"/>
                  <a:headEnd/>
                  <a:tailEnd/>
                </a:ln>
              </p:spPr>
              <p:txBody>
                <a:bodyPr anchor="ctr"/>
                <a:lstStyle/>
                <a:p>
                  <a:endParaRPr lang="en-US" altLang="zh-CN" sz="800">
                    <a:solidFill>
                      <a:srgbClr val="000000"/>
                    </a:solidFill>
                    <a:latin typeface="Verdana" pitchFamily="34" charset="0"/>
                    <a:sym typeface="Verdana" pitchFamily="34" charset="0"/>
                  </a:endParaRPr>
                </a:p>
                <a:p>
                  <a:r>
                    <a:rPr lang="en-US" altLang="zh-CN" sz="800">
                      <a:solidFill>
                        <a:srgbClr val="000000"/>
                      </a:solidFill>
                      <a:latin typeface="Verdana" pitchFamily="34" charset="0"/>
                      <a:sym typeface="Verdana" pitchFamily="34" charset="0"/>
                    </a:rPr>
                    <a:t> </a:t>
                  </a:r>
                </a:p>
                <a:p>
                  <a:endParaRPr lang="en-US" altLang="zh-CN" sz="2400">
                    <a:solidFill>
                      <a:srgbClr val="000000"/>
                    </a:solidFill>
                    <a:ea typeface="HGP明朝E" charset="0"/>
                    <a:cs typeface="HGP明朝E" charset="0"/>
                    <a:sym typeface="HGP明朝E" charset="0"/>
                  </a:endParaRPr>
                </a:p>
              </p:txBody>
            </p:sp>
            <p:sp>
              <p:nvSpPr>
                <p:cNvPr id="8243" name="Rectangle 52"/>
                <p:cNvSpPr>
                  <a:spLocks noChangeArrowheads="1" noTextEdit="1"/>
                </p:cNvSpPr>
                <p:nvPr/>
              </p:nvSpPr>
              <p:spPr bwMode="auto">
                <a:xfrm>
                  <a:off x="4166" y="8569"/>
                  <a:ext cx="153" cy="750"/>
                </a:xfrm>
                <a:prstGeom prst="rect">
                  <a:avLst/>
                </a:prstGeom>
                <a:noFill/>
                <a:ln w="9525">
                  <a:noFill/>
                  <a:miter lim="800000"/>
                  <a:headEnd/>
                  <a:tailEnd/>
                </a:ln>
              </p:spPr>
              <p:txBody>
                <a:bodyPr anchor="ct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44" name="Rectangle 53"/>
                <p:cNvSpPr>
                  <a:spLocks noChangeArrowheads="1"/>
                </p:cNvSpPr>
                <p:nvPr/>
              </p:nvSpPr>
              <p:spPr bwMode="auto">
                <a:xfrm>
                  <a:off x="0" y="9319"/>
                  <a:ext cx="1265" cy="750"/>
                </a:xfrm>
                <a:prstGeom prst="rect">
                  <a:avLst/>
                </a:prstGeom>
                <a:noFill/>
                <a:ln w="9525">
                  <a:noFill/>
                  <a:miter lim="800000"/>
                  <a:headEnd/>
                  <a:tailEnd/>
                </a:ln>
              </p:spPr>
              <p:txBody>
                <a:bodyPr/>
                <a:lstStyle/>
                <a:p>
                  <a:r>
                    <a:rPr lang="en-US" altLang="zh-CN" sz="2400">
                      <a:solidFill>
                        <a:srgbClr val="000000"/>
                      </a:solidFill>
                      <a:ea typeface="HGP明朝E" charset="0"/>
                      <a:cs typeface="HGP明朝E" charset="0"/>
                      <a:sym typeface="HGP明朝E" charset="0"/>
                    </a:rPr>
                    <a:t>  </a:t>
                  </a:r>
                  <a:r>
                    <a:rPr lang="en-US" altLang="zh-CN" sz="5100">
                      <a:solidFill>
                        <a:srgbClr val="000000"/>
                      </a:solidFill>
                      <a:ea typeface="HGP明朝E" charset="0"/>
                      <a:cs typeface="HGP明朝E" charset="0"/>
                      <a:sym typeface="HGP明朝E" charset="0"/>
                    </a:rPr>
                    <a:t> </a:t>
                  </a:r>
                  <a:r>
                    <a:rPr lang="en-US" altLang="zh-CN" sz="2400">
                      <a:solidFill>
                        <a:srgbClr val="000000"/>
                      </a:solidFill>
                      <a:ea typeface="HGP明朝E" charset="0"/>
                      <a:cs typeface="HGP明朝E" charset="0"/>
                      <a:sym typeface="HGP明朝E" charset="0"/>
                    </a:rPr>
                    <a:t>             </a:t>
                  </a:r>
                  <a:endParaRPr lang="en-US" altLang="zh-CN" sz="2000"/>
                </a:p>
              </p:txBody>
            </p:sp>
            <p:sp>
              <p:nvSpPr>
                <p:cNvPr id="8245" name="Rectangle 55"/>
                <p:cNvSpPr>
                  <a:spLocks noChangeArrowheads="1" noTextEdit="1"/>
                </p:cNvSpPr>
                <p:nvPr/>
              </p:nvSpPr>
              <p:spPr bwMode="auto">
                <a:xfrm>
                  <a:off x="1265" y="9319"/>
                  <a:ext cx="152" cy="750"/>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46" name="Rectangle 56"/>
                <p:cNvSpPr>
                  <a:spLocks noChangeArrowheads="1"/>
                </p:cNvSpPr>
                <p:nvPr/>
              </p:nvSpPr>
              <p:spPr bwMode="auto">
                <a:xfrm>
                  <a:off x="1417" y="9319"/>
                  <a:ext cx="2749" cy="750"/>
                </a:xfrm>
                <a:prstGeom prst="rect">
                  <a:avLst/>
                </a:prstGeom>
                <a:noFill/>
                <a:ln w="9525">
                  <a:noFill/>
                  <a:miter lim="800000"/>
                  <a:headEnd/>
                  <a:tailEnd/>
                </a:ln>
              </p:spPr>
              <p:txBody>
                <a:bodyPr anchor="ctr"/>
                <a:lstStyle/>
                <a:p>
                  <a:endParaRPr lang="en-US" sz="2400">
                    <a:solidFill>
                      <a:srgbClr val="000000"/>
                    </a:solidFill>
                    <a:ea typeface="Constantia" pitchFamily="18" charset="0"/>
                    <a:cs typeface="Constantia" pitchFamily="18" charset="0"/>
                    <a:sym typeface="Constantia" pitchFamily="18" charset="0"/>
                  </a:endParaRPr>
                </a:p>
              </p:txBody>
            </p:sp>
            <p:sp>
              <p:nvSpPr>
                <p:cNvPr id="8247" name="Rectangle 57"/>
                <p:cNvSpPr>
                  <a:spLocks noChangeArrowheads="1" noTextEdit="1"/>
                </p:cNvSpPr>
                <p:nvPr/>
              </p:nvSpPr>
              <p:spPr bwMode="auto">
                <a:xfrm>
                  <a:off x="4166" y="9319"/>
                  <a:ext cx="153" cy="750"/>
                </a:xfrm>
                <a:prstGeom prst="rect">
                  <a:avLst/>
                </a:prstGeom>
                <a:noFill/>
                <a:ln w="9525">
                  <a:noFill/>
                  <a:miter lim="800000"/>
                  <a:headEnd/>
                  <a:tailEnd/>
                </a:ln>
              </p:spPr>
              <p:txBody>
                <a:bodyPr anchor="ct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48" name="Rectangle 58"/>
                <p:cNvSpPr>
                  <a:spLocks noChangeArrowheads="1"/>
                </p:cNvSpPr>
                <p:nvPr/>
              </p:nvSpPr>
              <p:spPr bwMode="auto">
                <a:xfrm>
                  <a:off x="0" y="10069"/>
                  <a:ext cx="1265" cy="827"/>
                </a:xfrm>
                <a:prstGeom prst="rect">
                  <a:avLst/>
                </a:prstGeom>
                <a:noFill/>
                <a:ln w="9525">
                  <a:noFill/>
                  <a:miter lim="800000"/>
                  <a:headEnd/>
                  <a:tailEnd/>
                </a:ln>
              </p:spPr>
              <p:txBody>
                <a:bodyPr/>
                <a:lstStyle/>
                <a:p>
                  <a:r>
                    <a:rPr lang="en-US" altLang="zh-CN" sz="2400">
                      <a:solidFill>
                        <a:srgbClr val="000000"/>
                      </a:solidFill>
                      <a:ea typeface="HGP明朝E" charset="0"/>
                      <a:cs typeface="HGP明朝E" charset="0"/>
                      <a:sym typeface="HGP明朝E" charset="0"/>
                    </a:rPr>
                    <a:t>  </a:t>
                  </a:r>
                  <a:r>
                    <a:rPr lang="en-US" altLang="zh-CN" sz="5100">
                      <a:solidFill>
                        <a:srgbClr val="000000"/>
                      </a:solidFill>
                      <a:ea typeface="HGP明朝E" charset="0"/>
                      <a:cs typeface="HGP明朝E" charset="0"/>
                      <a:sym typeface="HGP明朝E" charset="0"/>
                    </a:rPr>
                    <a:t> </a:t>
                  </a:r>
                  <a:r>
                    <a:rPr lang="en-US" altLang="zh-CN" sz="2400">
                      <a:solidFill>
                        <a:srgbClr val="000000"/>
                      </a:solidFill>
                      <a:ea typeface="HGP明朝E" charset="0"/>
                      <a:cs typeface="HGP明朝E" charset="0"/>
                      <a:sym typeface="HGP明朝E" charset="0"/>
                    </a:rPr>
                    <a:t>             </a:t>
                  </a:r>
                  <a:endParaRPr lang="en-US" altLang="zh-CN" sz="2000"/>
                </a:p>
              </p:txBody>
            </p:sp>
            <p:sp>
              <p:nvSpPr>
                <p:cNvPr id="8249" name="Rectangle 60"/>
                <p:cNvSpPr>
                  <a:spLocks noChangeArrowheads="1" noTextEdit="1"/>
                </p:cNvSpPr>
                <p:nvPr/>
              </p:nvSpPr>
              <p:spPr bwMode="auto">
                <a:xfrm>
                  <a:off x="1265" y="10069"/>
                  <a:ext cx="152" cy="827"/>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50" name="Rectangle 61"/>
                <p:cNvSpPr>
                  <a:spLocks noChangeArrowheads="1"/>
                </p:cNvSpPr>
                <p:nvPr/>
              </p:nvSpPr>
              <p:spPr bwMode="auto">
                <a:xfrm>
                  <a:off x="1417" y="10069"/>
                  <a:ext cx="2749" cy="827"/>
                </a:xfrm>
                <a:prstGeom prst="rect">
                  <a:avLst/>
                </a:prstGeom>
                <a:noFill/>
                <a:ln w="9525">
                  <a:noFill/>
                  <a:miter lim="800000"/>
                  <a:headEnd/>
                  <a:tailEnd/>
                </a:ln>
              </p:spPr>
              <p:txBody>
                <a:bodyPr anchor="ctr"/>
                <a:lstStyle/>
                <a:p>
                  <a:endParaRPr lang="en-US" sz="2400">
                    <a:solidFill>
                      <a:srgbClr val="000000"/>
                    </a:solidFill>
                    <a:ea typeface="Constantia" pitchFamily="18" charset="0"/>
                    <a:cs typeface="Constantia" pitchFamily="18" charset="0"/>
                    <a:sym typeface="Constantia" pitchFamily="18" charset="0"/>
                  </a:endParaRPr>
                </a:p>
              </p:txBody>
            </p:sp>
            <p:sp>
              <p:nvSpPr>
                <p:cNvPr id="8251" name="Rectangle 62"/>
                <p:cNvSpPr>
                  <a:spLocks noChangeArrowheads="1" noTextEdit="1"/>
                </p:cNvSpPr>
                <p:nvPr/>
              </p:nvSpPr>
              <p:spPr bwMode="auto">
                <a:xfrm>
                  <a:off x="4166" y="10069"/>
                  <a:ext cx="153" cy="827"/>
                </a:xfrm>
                <a:prstGeom prst="rect">
                  <a:avLst/>
                </a:prstGeom>
                <a:noFill/>
                <a:ln w="9525">
                  <a:noFill/>
                  <a:miter lim="800000"/>
                  <a:headEnd/>
                  <a:tailEnd/>
                </a:ln>
              </p:spPr>
              <p:txBody>
                <a:bodyPr anchor="ct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52" name="Rectangle 63"/>
                <p:cNvSpPr>
                  <a:spLocks noChangeArrowheads="1"/>
                </p:cNvSpPr>
                <p:nvPr/>
              </p:nvSpPr>
              <p:spPr bwMode="auto">
                <a:xfrm>
                  <a:off x="0" y="10896"/>
                  <a:ext cx="1265" cy="673"/>
                </a:xfrm>
                <a:prstGeom prst="rect">
                  <a:avLst/>
                </a:prstGeom>
                <a:noFill/>
                <a:ln w="9525">
                  <a:noFill/>
                  <a:miter lim="800000"/>
                  <a:headEnd/>
                  <a:tailEnd/>
                </a:ln>
              </p:spPr>
              <p:txBody>
                <a:bodyPr/>
                <a:lstStyle/>
                <a:p>
                  <a:r>
                    <a:rPr lang="en-US" altLang="zh-CN" sz="2400">
                      <a:solidFill>
                        <a:srgbClr val="000000"/>
                      </a:solidFill>
                      <a:ea typeface="HGP明朝E" charset="0"/>
                      <a:cs typeface="HGP明朝E" charset="0"/>
                      <a:sym typeface="HGP明朝E" charset="0"/>
                    </a:rPr>
                    <a:t>  </a:t>
                  </a:r>
                  <a:r>
                    <a:rPr lang="en-US" altLang="zh-CN" sz="5100">
                      <a:solidFill>
                        <a:srgbClr val="000000"/>
                      </a:solidFill>
                      <a:ea typeface="HGP明朝E" charset="0"/>
                      <a:cs typeface="HGP明朝E" charset="0"/>
                      <a:sym typeface="HGP明朝E" charset="0"/>
                    </a:rPr>
                    <a:t> </a:t>
                  </a:r>
                  <a:r>
                    <a:rPr lang="en-US" altLang="zh-CN" sz="2400">
                      <a:solidFill>
                        <a:srgbClr val="000000"/>
                      </a:solidFill>
                      <a:ea typeface="HGP明朝E" charset="0"/>
                      <a:cs typeface="HGP明朝E" charset="0"/>
                      <a:sym typeface="HGP明朝E" charset="0"/>
                    </a:rPr>
                    <a:t>             </a:t>
                  </a:r>
                  <a:endParaRPr lang="en-US" altLang="zh-CN" sz="2000"/>
                </a:p>
              </p:txBody>
            </p:sp>
            <p:sp>
              <p:nvSpPr>
                <p:cNvPr id="8253" name="Rectangle 65"/>
                <p:cNvSpPr>
                  <a:spLocks noChangeArrowheads="1" noTextEdit="1"/>
                </p:cNvSpPr>
                <p:nvPr/>
              </p:nvSpPr>
              <p:spPr bwMode="auto">
                <a:xfrm>
                  <a:off x="1265" y="10896"/>
                  <a:ext cx="152" cy="673"/>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54" name="Rectangle 66"/>
                <p:cNvSpPr>
                  <a:spLocks noChangeArrowheads="1"/>
                </p:cNvSpPr>
                <p:nvPr/>
              </p:nvSpPr>
              <p:spPr bwMode="auto">
                <a:xfrm>
                  <a:off x="1417" y="10896"/>
                  <a:ext cx="2749" cy="673"/>
                </a:xfrm>
                <a:prstGeom prst="rect">
                  <a:avLst/>
                </a:prstGeom>
                <a:noFill/>
                <a:ln w="9525">
                  <a:noFill/>
                  <a:miter lim="800000"/>
                  <a:headEnd/>
                  <a:tailEnd/>
                </a:ln>
              </p:spPr>
              <p:txBody>
                <a:bodyPr anchor="ctr"/>
                <a:lstStyle/>
                <a:p>
                  <a:r>
                    <a:rPr lang="en-US" altLang="zh-CN" sz="800" b="1">
                      <a:solidFill>
                        <a:srgbClr val="003366"/>
                      </a:solidFill>
                      <a:latin typeface="Verdana" pitchFamily="34" charset="0"/>
                      <a:sym typeface="Verdana" pitchFamily="34" charset="0"/>
                    </a:rPr>
                    <a:t>Blood group 0</a:t>
                  </a:r>
                  <a:r>
                    <a:rPr lang="en-US" altLang="zh-CN" sz="800">
                      <a:solidFill>
                        <a:srgbClr val="000000"/>
                      </a:solidFill>
                      <a:latin typeface="Verdana" pitchFamily="34" charset="0"/>
                      <a:sym typeface="Verdana" pitchFamily="34" charset="0"/>
                    </a:rPr>
                    <a:t/>
                  </a:r>
                  <a:br>
                    <a:rPr lang="en-US" altLang="zh-CN" sz="800">
                      <a:solidFill>
                        <a:srgbClr val="000000"/>
                      </a:solidFill>
                      <a:latin typeface="Verdana" pitchFamily="34" charset="0"/>
                      <a:sym typeface="Verdana" pitchFamily="34" charset="0"/>
                    </a:rPr>
                  </a:br>
                  <a:r>
                    <a:rPr lang="en-US" altLang="zh-CN" sz="800">
                      <a:solidFill>
                        <a:srgbClr val="000000"/>
                      </a:solidFill>
                      <a:latin typeface="Verdana" pitchFamily="34" charset="0"/>
                      <a:sym typeface="Verdana" pitchFamily="34" charset="0"/>
                    </a:rPr>
                    <a:t>If you belong to the blood group 0 (null), you have neither A or B antigens on the surface of your red blood cells but you have both A and B antibodies in your blood plasma.</a:t>
                  </a:r>
                </a:p>
                <a:p>
                  <a:r>
                    <a:rPr lang="en-US" altLang="zh-CN" sz="800">
                      <a:solidFill>
                        <a:srgbClr val="000000"/>
                      </a:solidFill>
                      <a:latin typeface="Verdana" pitchFamily="34" charset="0"/>
                      <a:sym typeface="Verdana" pitchFamily="34" charset="0"/>
                    </a:rPr>
                    <a:t> </a:t>
                  </a:r>
                </a:p>
                <a:p>
                  <a:endParaRPr lang="en-US" altLang="zh-CN" sz="2400">
                    <a:solidFill>
                      <a:srgbClr val="000000"/>
                    </a:solidFill>
                    <a:ea typeface="HGP明朝E" charset="0"/>
                    <a:cs typeface="HGP明朝E" charset="0"/>
                    <a:sym typeface="HGP明朝E" charset="0"/>
                  </a:endParaRPr>
                </a:p>
              </p:txBody>
            </p:sp>
          </p:grpSp>
        </p:grpSp>
      </p:grpSp>
      <p:pic>
        <p:nvPicPr>
          <p:cNvPr id="8255" name="Picture 59" descr="http://nobelprize.org/medicine/educational/landsteiner/images/fig4-ab.gif"/>
          <p:cNvPicPr>
            <a:picLocks noChangeAspect="1" noChangeArrowheads="1"/>
          </p:cNvPicPr>
          <p:nvPr/>
        </p:nvPicPr>
        <p:blipFill>
          <a:blip r:embed="rId2"/>
          <a:srcRect/>
          <a:stretch>
            <a:fillRect/>
          </a:stretch>
        </p:blipFill>
        <p:spPr bwMode="auto">
          <a:xfrm>
            <a:off x="1430338" y="10277475"/>
            <a:ext cx="1120775" cy="822325"/>
          </a:xfrm>
          <a:prstGeom prst="rect">
            <a:avLst/>
          </a:prstGeom>
          <a:noFill/>
          <a:ln w="9525">
            <a:noFill/>
            <a:miter lim="800000"/>
            <a:headEnd/>
            <a:tailEnd/>
          </a:ln>
        </p:spPr>
      </p:pic>
      <p:pic>
        <p:nvPicPr>
          <p:cNvPr id="8256" name="Picture 64" descr=" "/>
          <p:cNvPicPr>
            <a:picLocks noChangeAspect="1" noChangeArrowheads="1"/>
          </p:cNvPicPr>
          <p:nvPr/>
        </p:nvPicPr>
        <p:blipFill>
          <a:blip r:embed="rId3"/>
          <a:srcRect/>
          <a:stretch>
            <a:fillRect/>
          </a:stretch>
        </p:blipFill>
        <p:spPr bwMode="auto">
          <a:xfrm>
            <a:off x="1430338" y="11590338"/>
            <a:ext cx="1120775" cy="822325"/>
          </a:xfrm>
          <a:prstGeom prst="rect">
            <a:avLst/>
          </a:prstGeom>
          <a:noFill/>
          <a:ln w="9525">
            <a:noFill/>
            <a:miter lim="800000"/>
            <a:headEnd/>
            <a:tailEnd/>
          </a:ln>
        </p:spPr>
      </p:pic>
      <p:sp>
        <p:nvSpPr>
          <p:cNvPr id="8257" name="Text Box 70"/>
          <p:cNvSpPr>
            <a:spLocks noChangeArrowheads="1"/>
          </p:cNvSpPr>
          <p:nvPr/>
        </p:nvSpPr>
        <p:spPr bwMode="auto">
          <a:xfrm>
            <a:off x="2209800" y="1905000"/>
            <a:ext cx="6477000" cy="3416320"/>
          </a:xfrm>
          <a:prstGeom prst="rect">
            <a:avLst/>
          </a:prstGeom>
          <a:noFill/>
          <a:ln w="9525">
            <a:noFill/>
            <a:miter lim="800000"/>
            <a:headEnd/>
            <a:tailEnd/>
          </a:ln>
        </p:spPr>
        <p:txBody>
          <a:bodyPr wrap="square">
            <a:spAutoFit/>
          </a:bodyPr>
          <a:lstStyle/>
          <a:p>
            <a:pPr algn="just"/>
            <a:r>
              <a:rPr lang="en-US" altLang="zh-CN" sz="2400" dirty="0" smtClean="0">
                <a:sym typeface="Verdana" pitchFamily="34" charset="0"/>
              </a:rPr>
              <a:t>The differences in human blood are due to the   presence </a:t>
            </a:r>
            <a:r>
              <a:rPr lang="en-US" altLang="zh-CN" sz="2400" dirty="0">
                <a:sym typeface="Verdana" pitchFamily="34" charset="0"/>
              </a:rPr>
              <a:t>or absence of certain protein molecules called antigens and antibodies. </a:t>
            </a:r>
          </a:p>
          <a:p>
            <a:pPr>
              <a:buFont typeface="Arial" pitchFamily="34" charset="0"/>
              <a:buChar char="•"/>
            </a:pPr>
            <a:endParaRPr lang="en-US" altLang="zh-CN" sz="2400" dirty="0">
              <a:sym typeface="Verdana" pitchFamily="34" charset="0"/>
            </a:endParaRPr>
          </a:p>
          <a:p>
            <a:pPr algn="just"/>
            <a:r>
              <a:rPr lang="en-US" altLang="zh-CN" sz="2400" dirty="0">
                <a:sym typeface="Verdana" pitchFamily="34" charset="0"/>
              </a:rPr>
              <a:t>The antigens are located on the surface of the    RBCs and the antibodies are in the blood plasma.</a:t>
            </a:r>
          </a:p>
          <a:p>
            <a:pPr>
              <a:buFont typeface="Arial" pitchFamily="34" charset="0"/>
              <a:buChar char="•"/>
            </a:pPr>
            <a:endParaRPr lang="en-US" altLang="zh-CN" sz="2400" dirty="0">
              <a:sym typeface="Verdana" pitchFamily="34" charset="0"/>
            </a:endParaRPr>
          </a:p>
          <a:p>
            <a:endParaRPr lang="en-US" altLang="zh-CN" sz="2400" dirty="0">
              <a:solidFill>
                <a:srgbClr val="000000"/>
              </a:solidFill>
              <a:ea typeface="HGP明朝E" charset="0"/>
              <a:cs typeface="HGP明朝E" charset="0"/>
              <a:sym typeface="HGP明朝E" charset="0"/>
            </a:endParaRPr>
          </a:p>
        </p:txBody>
      </p:sp>
      <p:sp>
        <p:nvSpPr>
          <p:cNvPr id="8258" name="Text Box 71"/>
          <p:cNvSpPr>
            <a:spLocks noChangeArrowheads="1"/>
          </p:cNvSpPr>
          <p:nvPr/>
        </p:nvSpPr>
        <p:spPr bwMode="auto">
          <a:xfrm>
            <a:off x="1981200" y="685800"/>
            <a:ext cx="6434138" cy="954107"/>
          </a:xfrm>
          <a:prstGeom prst="rect">
            <a:avLst/>
          </a:prstGeom>
          <a:noFill/>
          <a:ln w="9525">
            <a:noFill/>
            <a:miter lim="800000"/>
            <a:headEnd/>
            <a:tailEnd/>
          </a:ln>
        </p:spPr>
        <p:txBody>
          <a:bodyPr wrap="square">
            <a:spAutoFit/>
          </a:bodyPr>
          <a:lstStyle/>
          <a:p>
            <a:r>
              <a:rPr lang="en-US" altLang="zh-CN" sz="2800" b="1" cap="small" dirty="0">
                <a:solidFill>
                  <a:srgbClr val="FF0000"/>
                </a:solidFill>
                <a:latin typeface="+mj-lt"/>
                <a:ea typeface="+mj-ea"/>
                <a:cs typeface="+mj-cs"/>
                <a:sym typeface="Arial" pitchFamily="34" charset="0"/>
              </a:rPr>
              <a:t>What are the different blood groups</a:t>
            </a:r>
            <a:r>
              <a:rPr lang="en-US" altLang="zh-CN" sz="2800" b="1" cap="small" dirty="0" smtClean="0">
                <a:solidFill>
                  <a:srgbClr val="FF0000"/>
                </a:solidFill>
                <a:latin typeface="+mj-lt"/>
                <a:ea typeface="+mj-ea"/>
                <a:cs typeface="+mj-cs"/>
                <a:sym typeface="Arial" pitchFamily="34" charset="0"/>
              </a:rPr>
              <a:t>?</a:t>
            </a:r>
            <a:endParaRPr lang="en-US" altLang="zh-CN" sz="2800" b="1" cap="small" dirty="0">
              <a:solidFill>
                <a:srgbClr val="FF0000"/>
              </a:solidFill>
              <a:latin typeface="+mj-lt"/>
              <a:ea typeface="+mj-ea"/>
              <a:cs typeface="+mj-cs"/>
              <a:sym typeface="HGP明朝E"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258">
                                            <p:txEl>
                                              <p:pRg st="0" end="0"/>
                                            </p:txEl>
                                          </p:spTgt>
                                        </p:tgtEl>
                                        <p:attrNameLst>
                                          <p:attrName>style.visibility</p:attrName>
                                        </p:attrNameLst>
                                      </p:cBhvr>
                                      <p:to>
                                        <p:strVal val="visible"/>
                                      </p:to>
                                    </p:set>
                                    <p:animEffect>
                                      <p:cBhvr>
                                        <p:cTn id="7" dur="2000"/>
                                        <p:tgtEl>
                                          <p:spTgt spid="82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8257">
                                            <p:txEl>
                                              <p:pRg st="0" end="0"/>
                                            </p:txEl>
                                          </p:spTgt>
                                        </p:tgtEl>
                                        <p:attrNameLst>
                                          <p:attrName>style.visibility</p:attrName>
                                        </p:attrNameLst>
                                      </p:cBhvr>
                                      <p:to>
                                        <p:strVal val="visible"/>
                                      </p:to>
                                    </p:set>
                                    <p:anim calcmode="lin" valueType="num">
                                      <p:cBhvr additive="base">
                                        <p:cTn id="12" dur="500" fill="hold"/>
                                        <p:tgtEl>
                                          <p:spTgt spid="8257">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8257">
                                            <p:txEl>
                                              <p:pRg st="0" end="0"/>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8257">
                                            <p:txEl>
                                              <p:pRg st="2" end="2"/>
                                            </p:txEl>
                                          </p:spTgt>
                                        </p:tgtEl>
                                        <p:attrNameLst>
                                          <p:attrName>style.visibility</p:attrName>
                                        </p:attrNameLst>
                                      </p:cBhvr>
                                      <p:to>
                                        <p:strVal val="visible"/>
                                      </p:to>
                                    </p:set>
                                    <p:anim calcmode="lin" valueType="num">
                                      <p:cBhvr additive="base">
                                        <p:cTn id="16" dur="500" fill="hold"/>
                                        <p:tgtEl>
                                          <p:spTgt spid="8257">
                                            <p:txEl>
                                              <p:pRg st="2" end="2"/>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825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58" grpId="0" build="allAtOnce" bldLvl="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8605838"/>
            <a:ext cx="8839200" cy="18362613"/>
            <a:chOff x="0" y="0"/>
            <a:chExt cx="4469" cy="11569"/>
          </a:xfrm>
        </p:grpSpPr>
        <p:sp>
          <p:nvSpPr>
            <p:cNvPr id="8195" name="Rectangle 2"/>
            <p:cNvSpPr>
              <a:spLocks noChangeArrowheads="1"/>
            </p:cNvSpPr>
            <p:nvPr/>
          </p:nvSpPr>
          <p:spPr bwMode="auto">
            <a:xfrm>
              <a:off x="0" y="0"/>
              <a:ext cx="149" cy="11569"/>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grpSp>
          <p:nvGrpSpPr>
            <p:cNvPr id="3" name="Group 4"/>
            <p:cNvGrpSpPr>
              <a:grpSpLocks/>
            </p:cNvGrpSpPr>
            <p:nvPr/>
          </p:nvGrpSpPr>
          <p:grpSpPr bwMode="auto">
            <a:xfrm>
              <a:off x="149" y="0"/>
              <a:ext cx="4320" cy="11569"/>
              <a:chOff x="0" y="0"/>
              <a:chExt cx="4320" cy="11569"/>
            </a:xfrm>
          </p:grpSpPr>
          <p:sp>
            <p:nvSpPr>
              <p:cNvPr id="8197" name="Rectangle 3"/>
              <p:cNvSpPr>
                <a:spLocks noChangeArrowheads="1"/>
              </p:cNvSpPr>
              <p:nvPr/>
            </p:nvSpPr>
            <p:spPr bwMode="auto">
              <a:xfrm>
                <a:off x="0" y="0"/>
                <a:ext cx="4320" cy="1"/>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198" name="Rectangle 4"/>
              <p:cNvSpPr>
                <a:spLocks noChangeArrowheads="1"/>
              </p:cNvSpPr>
              <p:nvPr/>
            </p:nvSpPr>
            <p:spPr bwMode="auto">
              <a:xfrm>
                <a:off x="0" y="0"/>
                <a:ext cx="4320" cy="1"/>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grpSp>
            <p:nvGrpSpPr>
              <p:cNvPr id="4" name="Group 7"/>
              <p:cNvGrpSpPr>
                <a:grpSpLocks/>
              </p:cNvGrpSpPr>
              <p:nvPr/>
            </p:nvGrpSpPr>
            <p:grpSpPr bwMode="auto">
              <a:xfrm>
                <a:off x="0" y="0"/>
                <a:ext cx="4319" cy="11569"/>
                <a:chOff x="0" y="0"/>
                <a:chExt cx="4319" cy="11569"/>
              </a:xfrm>
            </p:grpSpPr>
            <p:sp>
              <p:nvSpPr>
                <p:cNvPr id="8200" name="Rectangle 5"/>
                <p:cNvSpPr>
                  <a:spLocks noChangeArrowheads="1" noTextEdit="1"/>
                </p:cNvSpPr>
                <p:nvPr/>
              </p:nvSpPr>
              <p:spPr bwMode="auto">
                <a:xfrm>
                  <a:off x="0" y="0"/>
                  <a:ext cx="1265" cy="1"/>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01" name="Rectangle 6"/>
                <p:cNvSpPr>
                  <a:spLocks noChangeArrowheads="1" noTextEdit="1"/>
                </p:cNvSpPr>
                <p:nvPr/>
              </p:nvSpPr>
              <p:spPr bwMode="auto">
                <a:xfrm>
                  <a:off x="1265" y="0"/>
                  <a:ext cx="152" cy="1"/>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02" name="Rectangle 7"/>
                <p:cNvSpPr>
                  <a:spLocks noChangeArrowheads="1" noTextEdit="1"/>
                </p:cNvSpPr>
                <p:nvPr/>
              </p:nvSpPr>
              <p:spPr bwMode="auto">
                <a:xfrm>
                  <a:off x="1417" y="0"/>
                  <a:ext cx="2749" cy="1"/>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03" name="Rectangle 8"/>
                <p:cNvSpPr>
                  <a:spLocks noChangeArrowheads="1" noTextEdit="1"/>
                </p:cNvSpPr>
                <p:nvPr/>
              </p:nvSpPr>
              <p:spPr bwMode="auto">
                <a:xfrm>
                  <a:off x="4166" y="0"/>
                  <a:ext cx="153" cy="1"/>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04" name="Rectangle 9"/>
                <p:cNvSpPr>
                  <a:spLocks noChangeArrowheads="1" noTextEdit="1"/>
                </p:cNvSpPr>
                <p:nvPr/>
              </p:nvSpPr>
              <p:spPr bwMode="auto">
                <a:xfrm>
                  <a:off x="0" y="0"/>
                  <a:ext cx="1265" cy="686"/>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05" name="Rectangle 10"/>
                <p:cNvSpPr>
                  <a:spLocks noChangeArrowheads="1" noTextEdit="1"/>
                </p:cNvSpPr>
                <p:nvPr/>
              </p:nvSpPr>
              <p:spPr bwMode="auto">
                <a:xfrm>
                  <a:off x="1265" y="0"/>
                  <a:ext cx="152" cy="686"/>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06" name="Rectangle 11"/>
                <p:cNvSpPr>
                  <a:spLocks noChangeArrowheads="1"/>
                </p:cNvSpPr>
                <p:nvPr/>
              </p:nvSpPr>
              <p:spPr bwMode="auto">
                <a:xfrm>
                  <a:off x="1417" y="0"/>
                  <a:ext cx="2749" cy="686"/>
                </a:xfrm>
                <a:prstGeom prst="rect">
                  <a:avLst/>
                </a:prstGeom>
                <a:noFill/>
                <a:ln w="9525">
                  <a:noFill/>
                  <a:miter lim="800000"/>
                  <a:headEnd/>
                  <a:tailEnd/>
                </a:ln>
              </p:spPr>
              <p:txBody>
                <a:bodyPr tIns="68241" bIns="46023" anchor="ctr"/>
                <a:lstStyle/>
                <a:p>
                  <a:r>
                    <a:rPr lang="en-US" altLang="zh-CN" sz="2000" b="1">
                      <a:solidFill>
                        <a:srgbClr val="003366"/>
                      </a:solidFill>
                      <a:latin typeface="Arial" pitchFamily="34" charset="0"/>
                      <a:sym typeface="Arial" pitchFamily="34" charset="0"/>
                    </a:rPr>
                    <a:t>Blood Groups, Blood Typing and Blood Transfusions</a:t>
                  </a:r>
                </a:p>
                <a:p>
                  <a:endParaRPr lang="en-US" altLang="zh-CN" sz="2400">
                    <a:solidFill>
                      <a:srgbClr val="000000"/>
                    </a:solidFill>
                    <a:ea typeface="HGP明朝E" charset="0"/>
                    <a:cs typeface="HGP明朝E" charset="0"/>
                    <a:sym typeface="HGP明朝E" charset="0"/>
                  </a:endParaRPr>
                </a:p>
              </p:txBody>
            </p:sp>
            <p:sp>
              <p:nvSpPr>
                <p:cNvPr id="8207" name="Rectangle 12"/>
                <p:cNvSpPr>
                  <a:spLocks noChangeArrowheads="1" noTextEdit="1"/>
                </p:cNvSpPr>
                <p:nvPr/>
              </p:nvSpPr>
              <p:spPr bwMode="auto">
                <a:xfrm>
                  <a:off x="4166" y="0"/>
                  <a:ext cx="153" cy="686"/>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08" name="Rectangle 13"/>
                <p:cNvSpPr>
                  <a:spLocks noChangeArrowheads="1" noTextEdit="1"/>
                </p:cNvSpPr>
                <p:nvPr/>
              </p:nvSpPr>
              <p:spPr bwMode="auto">
                <a:xfrm>
                  <a:off x="0" y="686"/>
                  <a:ext cx="1265" cy="456"/>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09" name="Rectangle 14"/>
                <p:cNvSpPr>
                  <a:spLocks noChangeArrowheads="1" noTextEdit="1"/>
                </p:cNvSpPr>
                <p:nvPr/>
              </p:nvSpPr>
              <p:spPr bwMode="auto">
                <a:xfrm>
                  <a:off x="1265" y="686"/>
                  <a:ext cx="152" cy="456"/>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10" name="Rectangle 15"/>
                <p:cNvSpPr>
                  <a:spLocks noChangeArrowheads="1"/>
                </p:cNvSpPr>
                <p:nvPr/>
              </p:nvSpPr>
              <p:spPr bwMode="auto">
                <a:xfrm>
                  <a:off x="1417" y="686"/>
                  <a:ext cx="2749" cy="456"/>
                </a:xfrm>
                <a:prstGeom prst="rect">
                  <a:avLst/>
                </a:prstGeom>
                <a:noFill/>
                <a:ln w="9525">
                  <a:noFill/>
                  <a:miter lim="800000"/>
                  <a:headEnd/>
                  <a:tailEnd/>
                </a:ln>
              </p:spPr>
              <p:txBody>
                <a:bodyPr tIns="68241" bIns="46023" anchor="ctr"/>
                <a:lstStyle/>
                <a:p>
                  <a:r>
                    <a:rPr lang="en-US" altLang="zh-CN" sz="1600" b="1">
                      <a:solidFill>
                        <a:srgbClr val="003366"/>
                      </a:solidFill>
                      <a:latin typeface="Arial" pitchFamily="34" charset="0"/>
                      <a:sym typeface="Arial" pitchFamily="34" charset="0"/>
                    </a:rPr>
                    <a:t>The discovery of blood groups</a:t>
                  </a:r>
                </a:p>
                <a:p>
                  <a:endParaRPr lang="en-US" altLang="zh-CN" sz="2400">
                    <a:solidFill>
                      <a:srgbClr val="000000"/>
                    </a:solidFill>
                    <a:ea typeface="HGP明朝E" charset="0"/>
                    <a:cs typeface="HGP明朝E" charset="0"/>
                    <a:sym typeface="HGP明朝E" charset="0"/>
                  </a:endParaRPr>
                </a:p>
              </p:txBody>
            </p:sp>
            <p:sp>
              <p:nvSpPr>
                <p:cNvPr id="8211" name="Rectangle 16"/>
                <p:cNvSpPr>
                  <a:spLocks noChangeArrowheads="1" noTextEdit="1"/>
                </p:cNvSpPr>
                <p:nvPr/>
              </p:nvSpPr>
              <p:spPr bwMode="auto">
                <a:xfrm>
                  <a:off x="4166" y="686"/>
                  <a:ext cx="153" cy="456"/>
                </a:xfrm>
                <a:prstGeom prst="rect">
                  <a:avLst/>
                </a:prstGeom>
                <a:noFill/>
                <a:ln w="9525">
                  <a:noFill/>
                  <a:miter lim="800000"/>
                  <a:headEnd/>
                  <a:tailEnd/>
                </a:ln>
              </p:spPr>
              <p:txBody>
                <a:bodyPr anchor="ct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12" name="Rectangle 17"/>
                <p:cNvSpPr>
                  <a:spLocks noChangeArrowheads="1"/>
                </p:cNvSpPr>
                <p:nvPr/>
              </p:nvSpPr>
              <p:spPr bwMode="auto">
                <a:xfrm>
                  <a:off x="0" y="1142"/>
                  <a:ext cx="1265" cy="2314"/>
                </a:xfrm>
                <a:prstGeom prst="rect">
                  <a:avLst/>
                </a:prstGeom>
                <a:noFill/>
                <a:ln w="9525">
                  <a:noFill/>
                  <a:miter lim="800000"/>
                  <a:headEnd/>
                  <a:tailEnd/>
                </a:ln>
              </p:spPr>
              <p:txBody>
                <a:bodyPr/>
                <a:lstStyle/>
                <a:p>
                  <a:r>
                    <a:rPr lang="en-US" altLang="zh-CN" sz="2400">
                      <a:solidFill>
                        <a:srgbClr val="000000"/>
                      </a:solidFill>
                      <a:ea typeface="HGP明朝E" charset="0"/>
                      <a:cs typeface="HGP明朝E" charset="0"/>
                      <a:sym typeface="HGP明朝E" charset="0"/>
                    </a:rPr>
                    <a:t>  </a:t>
                  </a:r>
                  <a:r>
                    <a:rPr lang="en-US" altLang="zh-CN" sz="21100">
                      <a:solidFill>
                        <a:srgbClr val="000000"/>
                      </a:solidFill>
                      <a:ea typeface="HGP明朝E" charset="0"/>
                      <a:cs typeface="HGP明朝E" charset="0"/>
                      <a:sym typeface="HGP明朝E" charset="0"/>
                    </a:rPr>
                    <a:t> </a:t>
                  </a:r>
                  <a:r>
                    <a:rPr lang="en-US" altLang="zh-CN" sz="2400">
                      <a:solidFill>
                        <a:srgbClr val="000000"/>
                      </a:solidFill>
                      <a:ea typeface="HGP明朝E" charset="0"/>
                      <a:cs typeface="HGP明朝E" charset="0"/>
                      <a:sym typeface="HGP明朝E" charset="0"/>
                    </a:rPr>
                    <a:t>                    </a:t>
                  </a:r>
                  <a:endParaRPr lang="en-US" altLang="zh-CN" sz="2000"/>
                </a:p>
              </p:txBody>
            </p:sp>
            <p:sp>
              <p:nvSpPr>
                <p:cNvPr id="8213" name="Rectangle 19"/>
                <p:cNvSpPr>
                  <a:spLocks noChangeArrowheads="1" noTextEdit="1"/>
                </p:cNvSpPr>
                <p:nvPr/>
              </p:nvSpPr>
              <p:spPr bwMode="auto">
                <a:xfrm>
                  <a:off x="1265" y="1142"/>
                  <a:ext cx="152" cy="2314"/>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14" name="Rectangle 20"/>
                <p:cNvSpPr>
                  <a:spLocks noChangeArrowheads="1"/>
                </p:cNvSpPr>
                <p:nvPr/>
              </p:nvSpPr>
              <p:spPr bwMode="auto">
                <a:xfrm>
                  <a:off x="1417" y="1142"/>
                  <a:ext cx="2749" cy="2314"/>
                </a:xfrm>
                <a:prstGeom prst="rect">
                  <a:avLst/>
                </a:prstGeom>
                <a:noFill/>
                <a:ln w="9525">
                  <a:noFill/>
                  <a:miter lim="800000"/>
                  <a:headEnd/>
                  <a:tailEnd/>
                </a:ln>
              </p:spPr>
              <p:txBody>
                <a:bodyPr/>
                <a:lstStyle/>
                <a:p>
                  <a:r>
                    <a:rPr lang="en-US" altLang="zh-CN" sz="800">
                      <a:solidFill>
                        <a:srgbClr val="000000"/>
                      </a:solidFill>
                      <a:latin typeface="Verdana" pitchFamily="34" charset="0"/>
                      <a:sym typeface="Verdana" pitchFamily="34" charset="0"/>
                    </a:rPr>
                    <a:t>Experiments with blood transfusions, the transfer of blood or blood components into a person's blood stream, have been carried out for hundreds of years. Many patients have died and it was not until 1901, when the Austrian Karl Landsteiner discovered human blood groups, that blood transfusions became safer.</a:t>
                  </a:r>
                </a:p>
                <a:p>
                  <a:r>
                    <a:rPr lang="en-US" altLang="zh-CN" sz="800">
                      <a:solidFill>
                        <a:srgbClr val="000000"/>
                      </a:solidFill>
                      <a:latin typeface="Verdana" pitchFamily="34" charset="0"/>
                      <a:sym typeface="Verdana" pitchFamily="34" charset="0"/>
                    </a:rPr>
                    <a:t>Mixing blood from two individuals can lead to blood clumping or agglutination. The clumped red cells can crack and cause toxic reactions. This can have fatal consequences. Karl Landsteiner discovered that blood clumping was an immunological reaction which occurs when the receiver of a blood transfusion has antibodies against the donor blood cells.</a:t>
                  </a:r>
                  <a:br>
                    <a:rPr lang="en-US" altLang="zh-CN" sz="800">
                      <a:solidFill>
                        <a:srgbClr val="000000"/>
                      </a:solidFill>
                      <a:latin typeface="Verdana" pitchFamily="34" charset="0"/>
                      <a:sym typeface="Verdana" pitchFamily="34" charset="0"/>
                    </a:rPr>
                  </a:br>
                  <a:r>
                    <a:rPr lang="en-US" altLang="zh-CN" sz="800">
                      <a:solidFill>
                        <a:srgbClr val="000000"/>
                      </a:solidFill>
                      <a:latin typeface="Verdana" pitchFamily="34" charset="0"/>
                      <a:sym typeface="Verdana" pitchFamily="34" charset="0"/>
                    </a:rPr>
                    <a:t/>
                  </a:r>
                  <a:br>
                    <a:rPr lang="en-US" altLang="zh-CN" sz="800">
                      <a:solidFill>
                        <a:srgbClr val="000000"/>
                      </a:solidFill>
                      <a:latin typeface="Verdana" pitchFamily="34" charset="0"/>
                      <a:sym typeface="Verdana" pitchFamily="34" charset="0"/>
                    </a:rPr>
                  </a:br>
                  <a:r>
                    <a:rPr lang="en-US" altLang="zh-CN" sz="800">
                      <a:solidFill>
                        <a:srgbClr val="000000"/>
                      </a:solidFill>
                      <a:latin typeface="Verdana" pitchFamily="34" charset="0"/>
                      <a:sym typeface="Verdana" pitchFamily="34" charset="0"/>
                    </a:rPr>
                    <a:t>Karl Landsteiner's work made it possible to determine blood types and thus paved the way for blood transfusions to be carried out safely. For this discovery he was awarded the Nobel Prize in Physiology or Medicine in 1930.</a:t>
                  </a:r>
                </a:p>
                <a:p>
                  <a:r>
                    <a:rPr lang="en-US" altLang="zh-CN" sz="800">
                      <a:solidFill>
                        <a:srgbClr val="000000"/>
                      </a:solidFill>
                      <a:latin typeface="Verdana" pitchFamily="34" charset="0"/>
                      <a:sym typeface="Verdana" pitchFamily="34" charset="0"/>
                    </a:rPr>
                    <a:t> </a:t>
                  </a:r>
                </a:p>
                <a:p>
                  <a:r>
                    <a:rPr lang="en-US" altLang="zh-CN" sz="800">
                      <a:solidFill>
                        <a:srgbClr val="000000"/>
                      </a:solidFill>
                      <a:latin typeface="Verdana" pitchFamily="34" charset="0"/>
                      <a:sym typeface="Verdana" pitchFamily="34" charset="0"/>
                    </a:rPr>
                    <a:t> </a:t>
                  </a:r>
                </a:p>
                <a:p>
                  <a:endParaRPr lang="en-US" altLang="zh-CN" sz="2400">
                    <a:solidFill>
                      <a:srgbClr val="000000"/>
                    </a:solidFill>
                    <a:ea typeface="HGP明朝E" charset="0"/>
                    <a:cs typeface="HGP明朝E" charset="0"/>
                    <a:sym typeface="HGP明朝E" charset="0"/>
                  </a:endParaRPr>
                </a:p>
              </p:txBody>
            </p:sp>
            <p:sp>
              <p:nvSpPr>
                <p:cNvPr id="8215" name="Rectangle 21"/>
                <p:cNvSpPr>
                  <a:spLocks noChangeArrowheads="1" noTextEdit="1"/>
                </p:cNvSpPr>
                <p:nvPr/>
              </p:nvSpPr>
              <p:spPr bwMode="auto">
                <a:xfrm>
                  <a:off x="4166" y="1142"/>
                  <a:ext cx="153" cy="2314"/>
                </a:xfrm>
                <a:prstGeom prst="rect">
                  <a:avLst/>
                </a:prstGeom>
                <a:noFill/>
                <a:ln w="9525">
                  <a:noFill/>
                  <a:miter lim="800000"/>
                  <a:headEnd/>
                  <a:tailEnd/>
                </a:ln>
              </p:spPr>
              <p:txBody>
                <a:bodyPr anchor="ct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16" name="Rectangle 22"/>
                <p:cNvSpPr>
                  <a:spLocks noChangeArrowheads="1" noTextEdit="1"/>
                </p:cNvSpPr>
                <p:nvPr/>
              </p:nvSpPr>
              <p:spPr bwMode="auto">
                <a:xfrm>
                  <a:off x="0" y="3456"/>
                  <a:ext cx="1265" cy="456"/>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17" name="Rectangle 23"/>
                <p:cNvSpPr>
                  <a:spLocks noChangeArrowheads="1" noTextEdit="1"/>
                </p:cNvSpPr>
                <p:nvPr/>
              </p:nvSpPr>
              <p:spPr bwMode="auto">
                <a:xfrm>
                  <a:off x="1265" y="3456"/>
                  <a:ext cx="152" cy="456"/>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18" name="Rectangle 24"/>
                <p:cNvSpPr>
                  <a:spLocks noChangeArrowheads="1"/>
                </p:cNvSpPr>
                <p:nvPr/>
              </p:nvSpPr>
              <p:spPr bwMode="auto">
                <a:xfrm>
                  <a:off x="1417" y="3456"/>
                  <a:ext cx="2749" cy="456"/>
                </a:xfrm>
                <a:prstGeom prst="rect">
                  <a:avLst/>
                </a:prstGeom>
                <a:noFill/>
                <a:ln w="9525">
                  <a:noFill/>
                  <a:miter lim="800000"/>
                  <a:headEnd/>
                  <a:tailEnd/>
                </a:ln>
              </p:spPr>
              <p:txBody>
                <a:bodyPr tIns="68241" bIns="46023" anchor="ctr"/>
                <a:lstStyle/>
                <a:p>
                  <a:endParaRPr lang="en-US" sz="2400">
                    <a:solidFill>
                      <a:srgbClr val="000000"/>
                    </a:solidFill>
                    <a:ea typeface="Constantia" pitchFamily="18" charset="0"/>
                    <a:cs typeface="Constantia" pitchFamily="18" charset="0"/>
                    <a:sym typeface="Constantia" pitchFamily="18" charset="0"/>
                  </a:endParaRPr>
                </a:p>
              </p:txBody>
            </p:sp>
            <p:sp>
              <p:nvSpPr>
                <p:cNvPr id="8219" name="Rectangle 25"/>
                <p:cNvSpPr>
                  <a:spLocks noChangeArrowheads="1" noTextEdit="1"/>
                </p:cNvSpPr>
                <p:nvPr/>
              </p:nvSpPr>
              <p:spPr bwMode="auto">
                <a:xfrm>
                  <a:off x="4166" y="3456"/>
                  <a:ext cx="153" cy="456"/>
                </a:xfrm>
                <a:prstGeom prst="rect">
                  <a:avLst/>
                </a:prstGeom>
                <a:noFill/>
                <a:ln w="9525">
                  <a:noFill/>
                  <a:miter lim="800000"/>
                  <a:headEnd/>
                  <a:tailEnd/>
                </a:ln>
              </p:spPr>
              <p:txBody>
                <a:bodyPr anchor="ct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20" name="Rectangle 26"/>
                <p:cNvSpPr>
                  <a:spLocks noChangeArrowheads="1"/>
                </p:cNvSpPr>
                <p:nvPr/>
              </p:nvSpPr>
              <p:spPr bwMode="auto">
                <a:xfrm>
                  <a:off x="0" y="3912"/>
                  <a:ext cx="1265" cy="1747"/>
                </a:xfrm>
                <a:prstGeom prst="rect">
                  <a:avLst/>
                </a:prstGeom>
                <a:noFill/>
                <a:ln w="9525">
                  <a:noFill/>
                  <a:miter lim="800000"/>
                  <a:headEnd/>
                  <a:tailEnd/>
                </a:ln>
              </p:spPr>
              <p:txBody>
                <a:bodyPr/>
                <a:lstStyle/>
                <a:p>
                  <a:r>
                    <a:rPr lang="en-US" altLang="zh-CN" sz="2400">
                      <a:solidFill>
                        <a:srgbClr val="000000"/>
                      </a:solidFill>
                      <a:ea typeface="HGP明朝E" charset="0"/>
                      <a:cs typeface="HGP明朝E" charset="0"/>
                      <a:sym typeface="HGP明朝E" charset="0"/>
                    </a:rPr>
                    <a:t>  </a:t>
                  </a:r>
                  <a:r>
                    <a:rPr lang="en-US" altLang="zh-CN" sz="15200">
                      <a:solidFill>
                        <a:srgbClr val="000000"/>
                      </a:solidFill>
                      <a:ea typeface="HGP明朝E" charset="0"/>
                      <a:cs typeface="HGP明朝E" charset="0"/>
                      <a:sym typeface="HGP明朝E" charset="0"/>
                    </a:rPr>
                    <a:t> </a:t>
                  </a:r>
                  <a:r>
                    <a:rPr lang="en-US" altLang="zh-CN" sz="2400">
                      <a:solidFill>
                        <a:srgbClr val="000000"/>
                      </a:solidFill>
                      <a:ea typeface="HGP明朝E" charset="0"/>
                      <a:cs typeface="HGP明朝E" charset="0"/>
                      <a:sym typeface="HGP明朝E" charset="0"/>
                    </a:rPr>
                    <a:t>                     </a:t>
                  </a:r>
                  <a:endParaRPr lang="en-US" altLang="zh-CN" sz="2000"/>
                </a:p>
              </p:txBody>
            </p:sp>
            <p:sp>
              <p:nvSpPr>
                <p:cNvPr id="8221" name="Rectangle 28"/>
                <p:cNvSpPr>
                  <a:spLocks noChangeArrowheads="1" noTextEdit="1"/>
                </p:cNvSpPr>
                <p:nvPr/>
              </p:nvSpPr>
              <p:spPr bwMode="auto">
                <a:xfrm>
                  <a:off x="1265" y="3912"/>
                  <a:ext cx="152" cy="1747"/>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22" name="Rectangle 29"/>
                <p:cNvSpPr>
                  <a:spLocks noChangeArrowheads="1"/>
                </p:cNvSpPr>
                <p:nvPr/>
              </p:nvSpPr>
              <p:spPr bwMode="auto">
                <a:xfrm>
                  <a:off x="1417" y="3912"/>
                  <a:ext cx="2749" cy="1747"/>
                </a:xfrm>
                <a:prstGeom prst="rect">
                  <a:avLst/>
                </a:prstGeom>
                <a:noFill/>
                <a:ln w="9525">
                  <a:noFill/>
                  <a:miter lim="800000"/>
                  <a:headEnd/>
                  <a:tailEnd/>
                </a:ln>
              </p:spPr>
              <p:txBody>
                <a:bodyPr/>
                <a:lstStyle/>
                <a:p>
                  <a:endParaRPr lang="en-US" sz="2400">
                    <a:solidFill>
                      <a:srgbClr val="000000"/>
                    </a:solidFill>
                    <a:ea typeface="Constantia" pitchFamily="18" charset="0"/>
                    <a:cs typeface="Constantia" pitchFamily="18" charset="0"/>
                    <a:sym typeface="Constantia" pitchFamily="18" charset="0"/>
                  </a:endParaRPr>
                </a:p>
              </p:txBody>
            </p:sp>
            <p:sp>
              <p:nvSpPr>
                <p:cNvPr id="8223" name="Rectangle 30"/>
                <p:cNvSpPr>
                  <a:spLocks noChangeArrowheads="1" noTextEdit="1"/>
                </p:cNvSpPr>
                <p:nvPr/>
              </p:nvSpPr>
              <p:spPr bwMode="auto">
                <a:xfrm>
                  <a:off x="4166" y="3912"/>
                  <a:ext cx="153" cy="1747"/>
                </a:xfrm>
                <a:prstGeom prst="rect">
                  <a:avLst/>
                </a:prstGeom>
                <a:noFill/>
                <a:ln w="9525">
                  <a:noFill/>
                  <a:miter lim="800000"/>
                  <a:headEnd/>
                  <a:tailEnd/>
                </a:ln>
              </p:spPr>
              <p:txBody>
                <a:bodyPr anchor="ct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24" name="Rectangle 31"/>
                <p:cNvSpPr>
                  <a:spLocks noChangeArrowheads="1" noTextEdit="1"/>
                </p:cNvSpPr>
                <p:nvPr/>
              </p:nvSpPr>
              <p:spPr bwMode="auto">
                <a:xfrm>
                  <a:off x="0" y="5659"/>
                  <a:ext cx="1265" cy="456"/>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25" name="Rectangle 32"/>
                <p:cNvSpPr>
                  <a:spLocks noChangeArrowheads="1" noTextEdit="1"/>
                </p:cNvSpPr>
                <p:nvPr/>
              </p:nvSpPr>
              <p:spPr bwMode="auto">
                <a:xfrm>
                  <a:off x="1265" y="5659"/>
                  <a:ext cx="152" cy="456"/>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26" name="Rectangle 33"/>
                <p:cNvSpPr>
                  <a:spLocks noChangeArrowheads="1"/>
                </p:cNvSpPr>
                <p:nvPr/>
              </p:nvSpPr>
              <p:spPr bwMode="auto">
                <a:xfrm>
                  <a:off x="1417" y="5659"/>
                  <a:ext cx="2749" cy="456"/>
                </a:xfrm>
                <a:prstGeom prst="rect">
                  <a:avLst/>
                </a:prstGeom>
                <a:noFill/>
                <a:ln w="9525">
                  <a:noFill/>
                  <a:miter lim="800000"/>
                  <a:headEnd/>
                  <a:tailEnd/>
                </a:ln>
              </p:spPr>
              <p:txBody>
                <a:bodyPr tIns="68241" bIns="46023" anchor="ctr"/>
                <a:lstStyle/>
                <a:p>
                  <a:endParaRPr lang="en-US" sz="2800">
                    <a:solidFill>
                      <a:srgbClr val="000000"/>
                    </a:solidFill>
                    <a:ea typeface="Constantia" pitchFamily="18" charset="0"/>
                    <a:cs typeface="Constantia" pitchFamily="18" charset="0"/>
                    <a:sym typeface="Constantia" pitchFamily="18" charset="0"/>
                  </a:endParaRPr>
                </a:p>
              </p:txBody>
            </p:sp>
            <p:sp>
              <p:nvSpPr>
                <p:cNvPr id="8227" name="Rectangle 34"/>
                <p:cNvSpPr>
                  <a:spLocks noChangeArrowheads="1" noTextEdit="1"/>
                </p:cNvSpPr>
                <p:nvPr/>
              </p:nvSpPr>
              <p:spPr bwMode="auto">
                <a:xfrm>
                  <a:off x="4166" y="5659"/>
                  <a:ext cx="153" cy="456"/>
                </a:xfrm>
                <a:prstGeom prst="rect">
                  <a:avLst/>
                </a:prstGeom>
                <a:noFill/>
                <a:ln w="9525">
                  <a:noFill/>
                  <a:miter lim="800000"/>
                  <a:headEnd/>
                  <a:tailEnd/>
                </a:ln>
              </p:spPr>
              <p:txBody>
                <a:bodyPr anchor="ct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28" name="Rectangle 35"/>
                <p:cNvSpPr>
                  <a:spLocks noChangeArrowheads="1"/>
                </p:cNvSpPr>
                <p:nvPr/>
              </p:nvSpPr>
              <p:spPr bwMode="auto">
                <a:xfrm>
                  <a:off x="0" y="6115"/>
                  <a:ext cx="1265" cy="1479"/>
                </a:xfrm>
                <a:prstGeom prst="rect">
                  <a:avLst/>
                </a:prstGeom>
                <a:noFill/>
                <a:ln w="9525">
                  <a:noFill/>
                  <a:miter lim="800000"/>
                  <a:headEnd/>
                  <a:tailEnd/>
                </a:ln>
              </p:spPr>
              <p:txBody>
                <a:bodyPr/>
                <a:lstStyle/>
                <a:p>
                  <a:r>
                    <a:rPr lang="en-US" altLang="zh-CN" sz="700">
                      <a:solidFill>
                        <a:srgbClr val="000000"/>
                      </a:solidFill>
                      <a:latin typeface="Verdana" pitchFamily="34" charset="0"/>
                      <a:sym typeface="Verdana" pitchFamily="34" charset="0"/>
                    </a:rPr>
                    <a:t>  </a:t>
                  </a:r>
                  <a:r>
                    <a:rPr lang="en-US" altLang="zh-CN" sz="14100">
                      <a:solidFill>
                        <a:srgbClr val="000000"/>
                      </a:solidFill>
                      <a:latin typeface="Verdana" pitchFamily="34" charset="0"/>
                      <a:sym typeface="Verdana" pitchFamily="34" charset="0"/>
                    </a:rPr>
                    <a:t> </a:t>
                  </a:r>
                  <a:r>
                    <a:rPr lang="en-US" altLang="zh-CN" sz="700">
                      <a:solidFill>
                        <a:srgbClr val="000000"/>
                      </a:solidFill>
                      <a:latin typeface="Verdana" pitchFamily="34" charset="0"/>
                      <a:sym typeface="Verdana" pitchFamily="34" charset="0"/>
                    </a:rPr>
                    <a:t>                                                    </a:t>
                  </a:r>
                  <a:endParaRPr lang="en-US" altLang="zh-CN" sz="2000"/>
                </a:p>
              </p:txBody>
            </p:sp>
            <p:sp>
              <p:nvSpPr>
                <p:cNvPr id="8229" name="Rectangle 37"/>
                <p:cNvSpPr>
                  <a:spLocks noChangeArrowheads="1" noTextEdit="1"/>
                </p:cNvSpPr>
                <p:nvPr/>
              </p:nvSpPr>
              <p:spPr bwMode="auto">
                <a:xfrm>
                  <a:off x="1265" y="6115"/>
                  <a:ext cx="152" cy="1479"/>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30" name="Rectangle 38"/>
                <p:cNvSpPr>
                  <a:spLocks noChangeArrowheads="1"/>
                </p:cNvSpPr>
                <p:nvPr/>
              </p:nvSpPr>
              <p:spPr bwMode="auto">
                <a:xfrm>
                  <a:off x="1417" y="6115"/>
                  <a:ext cx="2749" cy="1479"/>
                </a:xfrm>
                <a:prstGeom prst="rect">
                  <a:avLst/>
                </a:prstGeom>
                <a:noFill/>
                <a:ln w="9525">
                  <a:noFill/>
                  <a:miter lim="800000"/>
                  <a:headEnd/>
                  <a:tailEnd/>
                </a:ln>
              </p:spPr>
              <p:txBody>
                <a:bodyPr/>
                <a:lstStyle/>
                <a:p>
                  <a:pPr>
                    <a:buFont typeface="Arial" pitchFamily="34" charset="0"/>
                    <a:buChar char="•"/>
                  </a:pPr>
                  <a:endParaRPr lang="en-US" sz="2400">
                    <a:solidFill>
                      <a:srgbClr val="000000"/>
                    </a:solidFill>
                    <a:ea typeface="Constantia" pitchFamily="18" charset="0"/>
                    <a:cs typeface="Constantia" pitchFamily="18" charset="0"/>
                    <a:sym typeface="Constantia" pitchFamily="18" charset="0"/>
                  </a:endParaRPr>
                </a:p>
              </p:txBody>
            </p:sp>
            <p:sp>
              <p:nvSpPr>
                <p:cNvPr id="8231" name="Rectangle 39"/>
                <p:cNvSpPr>
                  <a:spLocks noChangeArrowheads="1" noTextEdit="1"/>
                </p:cNvSpPr>
                <p:nvPr/>
              </p:nvSpPr>
              <p:spPr bwMode="auto">
                <a:xfrm>
                  <a:off x="4166" y="6115"/>
                  <a:ext cx="153" cy="1479"/>
                </a:xfrm>
                <a:prstGeom prst="rect">
                  <a:avLst/>
                </a:prstGeom>
                <a:noFill/>
                <a:ln w="9525">
                  <a:noFill/>
                  <a:miter lim="800000"/>
                  <a:headEnd/>
                  <a:tailEnd/>
                </a:ln>
              </p:spPr>
              <p:txBody>
                <a:bodyPr anchor="ct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32" name="Rectangle 40"/>
                <p:cNvSpPr>
                  <a:spLocks noChangeArrowheads="1" noTextEdit="1"/>
                </p:cNvSpPr>
                <p:nvPr/>
              </p:nvSpPr>
              <p:spPr bwMode="auto">
                <a:xfrm>
                  <a:off x="0" y="7594"/>
                  <a:ext cx="1265" cy="456"/>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33" name="Rectangle 41"/>
                <p:cNvSpPr>
                  <a:spLocks noChangeArrowheads="1" noTextEdit="1"/>
                </p:cNvSpPr>
                <p:nvPr/>
              </p:nvSpPr>
              <p:spPr bwMode="auto">
                <a:xfrm>
                  <a:off x="1265" y="7594"/>
                  <a:ext cx="152" cy="456"/>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34" name="Rectangle 42"/>
                <p:cNvSpPr>
                  <a:spLocks noChangeArrowheads="1"/>
                </p:cNvSpPr>
                <p:nvPr/>
              </p:nvSpPr>
              <p:spPr bwMode="auto">
                <a:xfrm>
                  <a:off x="1417" y="7594"/>
                  <a:ext cx="2749" cy="456"/>
                </a:xfrm>
                <a:prstGeom prst="rect">
                  <a:avLst/>
                </a:prstGeom>
                <a:noFill/>
                <a:ln w="9525">
                  <a:noFill/>
                  <a:miter lim="800000"/>
                  <a:headEnd/>
                  <a:tailEnd/>
                </a:ln>
              </p:spPr>
              <p:txBody>
                <a:bodyPr tIns="68241" bIns="46023" anchor="ctr"/>
                <a:lstStyle/>
                <a:p>
                  <a:endParaRPr lang="en-US" sz="2400">
                    <a:solidFill>
                      <a:srgbClr val="000000"/>
                    </a:solidFill>
                    <a:ea typeface="Constantia" pitchFamily="18" charset="0"/>
                    <a:cs typeface="Constantia" pitchFamily="18" charset="0"/>
                    <a:sym typeface="Constantia" pitchFamily="18" charset="0"/>
                  </a:endParaRPr>
                </a:p>
              </p:txBody>
            </p:sp>
            <p:sp>
              <p:nvSpPr>
                <p:cNvPr id="8235" name="Rectangle 43"/>
                <p:cNvSpPr>
                  <a:spLocks noChangeArrowheads="1" noTextEdit="1"/>
                </p:cNvSpPr>
                <p:nvPr/>
              </p:nvSpPr>
              <p:spPr bwMode="auto">
                <a:xfrm>
                  <a:off x="4166" y="7594"/>
                  <a:ext cx="153" cy="456"/>
                </a:xfrm>
                <a:prstGeom prst="rect">
                  <a:avLst/>
                </a:prstGeom>
                <a:noFill/>
                <a:ln w="9525">
                  <a:noFill/>
                  <a:miter lim="800000"/>
                  <a:headEnd/>
                  <a:tailEnd/>
                </a:ln>
              </p:spPr>
              <p:txBody>
                <a:bodyPr anchor="ct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36" name="Rectangle 44"/>
                <p:cNvSpPr>
                  <a:spLocks noChangeArrowheads="1" noTextEdit="1"/>
                </p:cNvSpPr>
                <p:nvPr/>
              </p:nvSpPr>
              <p:spPr bwMode="auto">
                <a:xfrm>
                  <a:off x="0" y="8050"/>
                  <a:ext cx="1265" cy="519"/>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37" name="Rectangle 45"/>
                <p:cNvSpPr>
                  <a:spLocks noChangeArrowheads="1" noTextEdit="1"/>
                </p:cNvSpPr>
                <p:nvPr/>
              </p:nvSpPr>
              <p:spPr bwMode="auto">
                <a:xfrm>
                  <a:off x="1265" y="8050"/>
                  <a:ext cx="152" cy="519"/>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38" name="Rectangle 46"/>
                <p:cNvSpPr>
                  <a:spLocks noChangeArrowheads="1"/>
                </p:cNvSpPr>
                <p:nvPr/>
              </p:nvSpPr>
              <p:spPr bwMode="auto">
                <a:xfrm>
                  <a:off x="1417" y="8050"/>
                  <a:ext cx="2749" cy="519"/>
                </a:xfrm>
                <a:prstGeom prst="rect">
                  <a:avLst/>
                </a:prstGeom>
                <a:noFill/>
                <a:ln w="9525">
                  <a:noFill/>
                  <a:miter lim="800000"/>
                  <a:headEnd/>
                  <a:tailEnd/>
                </a:ln>
              </p:spPr>
              <p:txBody>
                <a:bodyPr anchor="ctr"/>
                <a:lstStyle/>
                <a:p>
                  <a:endParaRPr lang="en-US" sz="2400">
                    <a:solidFill>
                      <a:srgbClr val="000000"/>
                    </a:solidFill>
                    <a:ea typeface="Constantia" pitchFamily="18" charset="0"/>
                    <a:cs typeface="Constantia" pitchFamily="18" charset="0"/>
                    <a:sym typeface="Constantia" pitchFamily="18" charset="0"/>
                  </a:endParaRPr>
                </a:p>
              </p:txBody>
            </p:sp>
            <p:sp>
              <p:nvSpPr>
                <p:cNvPr id="8239" name="Rectangle 47"/>
                <p:cNvSpPr>
                  <a:spLocks noChangeArrowheads="1" noTextEdit="1"/>
                </p:cNvSpPr>
                <p:nvPr/>
              </p:nvSpPr>
              <p:spPr bwMode="auto">
                <a:xfrm>
                  <a:off x="4166" y="8050"/>
                  <a:ext cx="153" cy="519"/>
                </a:xfrm>
                <a:prstGeom prst="rect">
                  <a:avLst/>
                </a:prstGeom>
                <a:noFill/>
                <a:ln w="9525">
                  <a:noFill/>
                  <a:miter lim="800000"/>
                  <a:headEnd/>
                  <a:tailEnd/>
                </a:ln>
              </p:spPr>
              <p:txBody>
                <a:bodyPr anchor="ct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40" name="Rectangle 48"/>
                <p:cNvSpPr>
                  <a:spLocks noChangeArrowheads="1"/>
                </p:cNvSpPr>
                <p:nvPr/>
              </p:nvSpPr>
              <p:spPr bwMode="auto">
                <a:xfrm>
                  <a:off x="0" y="8569"/>
                  <a:ext cx="1265" cy="750"/>
                </a:xfrm>
                <a:prstGeom prst="rect">
                  <a:avLst/>
                </a:prstGeom>
                <a:noFill/>
                <a:ln w="9525">
                  <a:noFill/>
                  <a:miter lim="800000"/>
                  <a:headEnd/>
                  <a:tailEnd/>
                </a:ln>
              </p:spPr>
              <p:txBody>
                <a:bodyPr/>
                <a:lstStyle/>
                <a:p>
                  <a:r>
                    <a:rPr lang="en-US" altLang="zh-CN" sz="2400">
                      <a:solidFill>
                        <a:srgbClr val="000000"/>
                      </a:solidFill>
                      <a:ea typeface="HGP明朝E" charset="0"/>
                      <a:cs typeface="HGP明朝E" charset="0"/>
                      <a:sym typeface="HGP明朝E" charset="0"/>
                    </a:rPr>
                    <a:t>  </a:t>
                  </a:r>
                  <a:r>
                    <a:rPr lang="en-US" altLang="zh-CN" sz="5100">
                      <a:solidFill>
                        <a:srgbClr val="000000"/>
                      </a:solidFill>
                      <a:ea typeface="HGP明朝E" charset="0"/>
                      <a:cs typeface="HGP明朝E" charset="0"/>
                      <a:sym typeface="HGP明朝E" charset="0"/>
                    </a:rPr>
                    <a:t> </a:t>
                  </a:r>
                  <a:r>
                    <a:rPr lang="en-US" altLang="zh-CN" sz="2400">
                      <a:solidFill>
                        <a:srgbClr val="000000"/>
                      </a:solidFill>
                      <a:ea typeface="HGP明朝E" charset="0"/>
                      <a:cs typeface="HGP明朝E" charset="0"/>
                      <a:sym typeface="HGP明朝E" charset="0"/>
                    </a:rPr>
                    <a:t>             </a:t>
                  </a:r>
                  <a:endParaRPr lang="en-US" altLang="zh-CN" sz="2000"/>
                </a:p>
              </p:txBody>
            </p:sp>
            <p:sp>
              <p:nvSpPr>
                <p:cNvPr id="8241" name="Rectangle 50"/>
                <p:cNvSpPr>
                  <a:spLocks noChangeArrowheads="1" noTextEdit="1"/>
                </p:cNvSpPr>
                <p:nvPr/>
              </p:nvSpPr>
              <p:spPr bwMode="auto">
                <a:xfrm>
                  <a:off x="1265" y="8569"/>
                  <a:ext cx="152" cy="750"/>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42" name="Rectangle 51"/>
                <p:cNvSpPr>
                  <a:spLocks noChangeArrowheads="1"/>
                </p:cNvSpPr>
                <p:nvPr/>
              </p:nvSpPr>
              <p:spPr bwMode="auto">
                <a:xfrm>
                  <a:off x="1417" y="8569"/>
                  <a:ext cx="2749" cy="750"/>
                </a:xfrm>
                <a:prstGeom prst="rect">
                  <a:avLst/>
                </a:prstGeom>
                <a:noFill/>
                <a:ln w="9525">
                  <a:noFill/>
                  <a:miter lim="800000"/>
                  <a:headEnd/>
                  <a:tailEnd/>
                </a:ln>
              </p:spPr>
              <p:txBody>
                <a:bodyPr anchor="ctr"/>
                <a:lstStyle/>
                <a:p>
                  <a:endParaRPr lang="en-US" altLang="zh-CN" sz="800">
                    <a:solidFill>
                      <a:srgbClr val="000000"/>
                    </a:solidFill>
                    <a:latin typeface="Verdana" pitchFamily="34" charset="0"/>
                    <a:sym typeface="Verdana" pitchFamily="34" charset="0"/>
                  </a:endParaRPr>
                </a:p>
                <a:p>
                  <a:r>
                    <a:rPr lang="en-US" altLang="zh-CN" sz="800">
                      <a:solidFill>
                        <a:srgbClr val="000000"/>
                      </a:solidFill>
                      <a:latin typeface="Verdana" pitchFamily="34" charset="0"/>
                      <a:sym typeface="Verdana" pitchFamily="34" charset="0"/>
                    </a:rPr>
                    <a:t> </a:t>
                  </a:r>
                </a:p>
                <a:p>
                  <a:endParaRPr lang="en-US" altLang="zh-CN" sz="2400">
                    <a:solidFill>
                      <a:srgbClr val="000000"/>
                    </a:solidFill>
                    <a:ea typeface="HGP明朝E" charset="0"/>
                    <a:cs typeface="HGP明朝E" charset="0"/>
                    <a:sym typeface="HGP明朝E" charset="0"/>
                  </a:endParaRPr>
                </a:p>
              </p:txBody>
            </p:sp>
            <p:sp>
              <p:nvSpPr>
                <p:cNvPr id="8243" name="Rectangle 52"/>
                <p:cNvSpPr>
                  <a:spLocks noChangeArrowheads="1" noTextEdit="1"/>
                </p:cNvSpPr>
                <p:nvPr/>
              </p:nvSpPr>
              <p:spPr bwMode="auto">
                <a:xfrm>
                  <a:off x="4166" y="8569"/>
                  <a:ext cx="153" cy="750"/>
                </a:xfrm>
                <a:prstGeom prst="rect">
                  <a:avLst/>
                </a:prstGeom>
                <a:noFill/>
                <a:ln w="9525">
                  <a:noFill/>
                  <a:miter lim="800000"/>
                  <a:headEnd/>
                  <a:tailEnd/>
                </a:ln>
              </p:spPr>
              <p:txBody>
                <a:bodyPr anchor="ct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44" name="Rectangle 53"/>
                <p:cNvSpPr>
                  <a:spLocks noChangeArrowheads="1"/>
                </p:cNvSpPr>
                <p:nvPr/>
              </p:nvSpPr>
              <p:spPr bwMode="auto">
                <a:xfrm>
                  <a:off x="0" y="9319"/>
                  <a:ext cx="1265" cy="750"/>
                </a:xfrm>
                <a:prstGeom prst="rect">
                  <a:avLst/>
                </a:prstGeom>
                <a:noFill/>
                <a:ln w="9525">
                  <a:noFill/>
                  <a:miter lim="800000"/>
                  <a:headEnd/>
                  <a:tailEnd/>
                </a:ln>
              </p:spPr>
              <p:txBody>
                <a:bodyPr/>
                <a:lstStyle/>
                <a:p>
                  <a:r>
                    <a:rPr lang="en-US" altLang="zh-CN" sz="2400">
                      <a:solidFill>
                        <a:srgbClr val="000000"/>
                      </a:solidFill>
                      <a:ea typeface="HGP明朝E" charset="0"/>
                      <a:cs typeface="HGP明朝E" charset="0"/>
                      <a:sym typeface="HGP明朝E" charset="0"/>
                    </a:rPr>
                    <a:t>  </a:t>
                  </a:r>
                  <a:r>
                    <a:rPr lang="en-US" altLang="zh-CN" sz="5100">
                      <a:solidFill>
                        <a:srgbClr val="000000"/>
                      </a:solidFill>
                      <a:ea typeface="HGP明朝E" charset="0"/>
                      <a:cs typeface="HGP明朝E" charset="0"/>
                      <a:sym typeface="HGP明朝E" charset="0"/>
                    </a:rPr>
                    <a:t> </a:t>
                  </a:r>
                  <a:r>
                    <a:rPr lang="en-US" altLang="zh-CN" sz="2400">
                      <a:solidFill>
                        <a:srgbClr val="000000"/>
                      </a:solidFill>
                      <a:ea typeface="HGP明朝E" charset="0"/>
                      <a:cs typeface="HGP明朝E" charset="0"/>
                      <a:sym typeface="HGP明朝E" charset="0"/>
                    </a:rPr>
                    <a:t>             </a:t>
                  </a:r>
                  <a:endParaRPr lang="en-US" altLang="zh-CN" sz="2000"/>
                </a:p>
              </p:txBody>
            </p:sp>
            <p:sp>
              <p:nvSpPr>
                <p:cNvPr id="8245" name="Rectangle 55"/>
                <p:cNvSpPr>
                  <a:spLocks noChangeArrowheads="1" noTextEdit="1"/>
                </p:cNvSpPr>
                <p:nvPr/>
              </p:nvSpPr>
              <p:spPr bwMode="auto">
                <a:xfrm>
                  <a:off x="1265" y="9319"/>
                  <a:ext cx="152" cy="750"/>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46" name="Rectangle 56"/>
                <p:cNvSpPr>
                  <a:spLocks noChangeArrowheads="1"/>
                </p:cNvSpPr>
                <p:nvPr/>
              </p:nvSpPr>
              <p:spPr bwMode="auto">
                <a:xfrm>
                  <a:off x="1417" y="9319"/>
                  <a:ext cx="2749" cy="750"/>
                </a:xfrm>
                <a:prstGeom prst="rect">
                  <a:avLst/>
                </a:prstGeom>
                <a:noFill/>
                <a:ln w="9525">
                  <a:noFill/>
                  <a:miter lim="800000"/>
                  <a:headEnd/>
                  <a:tailEnd/>
                </a:ln>
              </p:spPr>
              <p:txBody>
                <a:bodyPr anchor="ctr"/>
                <a:lstStyle/>
                <a:p>
                  <a:endParaRPr lang="en-US" sz="2400">
                    <a:solidFill>
                      <a:srgbClr val="000000"/>
                    </a:solidFill>
                    <a:ea typeface="Constantia" pitchFamily="18" charset="0"/>
                    <a:cs typeface="Constantia" pitchFamily="18" charset="0"/>
                    <a:sym typeface="Constantia" pitchFamily="18" charset="0"/>
                  </a:endParaRPr>
                </a:p>
              </p:txBody>
            </p:sp>
            <p:sp>
              <p:nvSpPr>
                <p:cNvPr id="8247" name="Rectangle 57"/>
                <p:cNvSpPr>
                  <a:spLocks noChangeArrowheads="1" noTextEdit="1"/>
                </p:cNvSpPr>
                <p:nvPr/>
              </p:nvSpPr>
              <p:spPr bwMode="auto">
                <a:xfrm>
                  <a:off x="4166" y="9319"/>
                  <a:ext cx="153" cy="750"/>
                </a:xfrm>
                <a:prstGeom prst="rect">
                  <a:avLst/>
                </a:prstGeom>
                <a:noFill/>
                <a:ln w="9525">
                  <a:noFill/>
                  <a:miter lim="800000"/>
                  <a:headEnd/>
                  <a:tailEnd/>
                </a:ln>
              </p:spPr>
              <p:txBody>
                <a:bodyPr anchor="ct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48" name="Rectangle 58"/>
                <p:cNvSpPr>
                  <a:spLocks noChangeArrowheads="1"/>
                </p:cNvSpPr>
                <p:nvPr/>
              </p:nvSpPr>
              <p:spPr bwMode="auto">
                <a:xfrm>
                  <a:off x="0" y="10069"/>
                  <a:ext cx="1265" cy="827"/>
                </a:xfrm>
                <a:prstGeom prst="rect">
                  <a:avLst/>
                </a:prstGeom>
                <a:noFill/>
                <a:ln w="9525">
                  <a:noFill/>
                  <a:miter lim="800000"/>
                  <a:headEnd/>
                  <a:tailEnd/>
                </a:ln>
              </p:spPr>
              <p:txBody>
                <a:bodyPr/>
                <a:lstStyle/>
                <a:p>
                  <a:r>
                    <a:rPr lang="en-US" altLang="zh-CN" sz="2400">
                      <a:solidFill>
                        <a:srgbClr val="000000"/>
                      </a:solidFill>
                      <a:ea typeface="HGP明朝E" charset="0"/>
                      <a:cs typeface="HGP明朝E" charset="0"/>
                      <a:sym typeface="HGP明朝E" charset="0"/>
                    </a:rPr>
                    <a:t>  </a:t>
                  </a:r>
                  <a:r>
                    <a:rPr lang="en-US" altLang="zh-CN" sz="5100">
                      <a:solidFill>
                        <a:srgbClr val="000000"/>
                      </a:solidFill>
                      <a:ea typeface="HGP明朝E" charset="0"/>
                      <a:cs typeface="HGP明朝E" charset="0"/>
                      <a:sym typeface="HGP明朝E" charset="0"/>
                    </a:rPr>
                    <a:t> </a:t>
                  </a:r>
                  <a:r>
                    <a:rPr lang="en-US" altLang="zh-CN" sz="2400">
                      <a:solidFill>
                        <a:srgbClr val="000000"/>
                      </a:solidFill>
                      <a:ea typeface="HGP明朝E" charset="0"/>
                      <a:cs typeface="HGP明朝E" charset="0"/>
                      <a:sym typeface="HGP明朝E" charset="0"/>
                    </a:rPr>
                    <a:t>             </a:t>
                  </a:r>
                  <a:endParaRPr lang="en-US" altLang="zh-CN" sz="2000"/>
                </a:p>
              </p:txBody>
            </p:sp>
            <p:sp>
              <p:nvSpPr>
                <p:cNvPr id="8249" name="Rectangle 60"/>
                <p:cNvSpPr>
                  <a:spLocks noChangeArrowheads="1" noTextEdit="1"/>
                </p:cNvSpPr>
                <p:nvPr/>
              </p:nvSpPr>
              <p:spPr bwMode="auto">
                <a:xfrm>
                  <a:off x="1265" y="10069"/>
                  <a:ext cx="152" cy="827"/>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50" name="Rectangle 61"/>
                <p:cNvSpPr>
                  <a:spLocks noChangeArrowheads="1"/>
                </p:cNvSpPr>
                <p:nvPr/>
              </p:nvSpPr>
              <p:spPr bwMode="auto">
                <a:xfrm>
                  <a:off x="1417" y="10069"/>
                  <a:ext cx="2749" cy="827"/>
                </a:xfrm>
                <a:prstGeom prst="rect">
                  <a:avLst/>
                </a:prstGeom>
                <a:noFill/>
                <a:ln w="9525">
                  <a:noFill/>
                  <a:miter lim="800000"/>
                  <a:headEnd/>
                  <a:tailEnd/>
                </a:ln>
              </p:spPr>
              <p:txBody>
                <a:bodyPr anchor="ctr"/>
                <a:lstStyle/>
                <a:p>
                  <a:endParaRPr lang="en-US" sz="2400">
                    <a:solidFill>
                      <a:srgbClr val="000000"/>
                    </a:solidFill>
                    <a:ea typeface="Constantia" pitchFamily="18" charset="0"/>
                    <a:cs typeface="Constantia" pitchFamily="18" charset="0"/>
                    <a:sym typeface="Constantia" pitchFamily="18" charset="0"/>
                  </a:endParaRPr>
                </a:p>
              </p:txBody>
            </p:sp>
            <p:sp>
              <p:nvSpPr>
                <p:cNvPr id="8251" name="Rectangle 62"/>
                <p:cNvSpPr>
                  <a:spLocks noChangeArrowheads="1" noTextEdit="1"/>
                </p:cNvSpPr>
                <p:nvPr/>
              </p:nvSpPr>
              <p:spPr bwMode="auto">
                <a:xfrm>
                  <a:off x="4166" y="10069"/>
                  <a:ext cx="153" cy="827"/>
                </a:xfrm>
                <a:prstGeom prst="rect">
                  <a:avLst/>
                </a:prstGeom>
                <a:noFill/>
                <a:ln w="9525">
                  <a:noFill/>
                  <a:miter lim="800000"/>
                  <a:headEnd/>
                  <a:tailEnd/>
                </a:ln>
              </p:spPr>
              <p:txBody>
                <a:bodyPr anchor="ct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52" name="Rectangle 63"/>
                <p:cNvSpPr>
                  <a:spLocks noChangeArrowheads="1"/>
                </p:cNvSpPr>
                <p:nvPr/>
              </p:nvSpPr>
              <p:spPr bwMode="auto">
                <a:xfrm>
                  <a:off x="0" y="10896"/>
                  <a:ext cx="1265" cy="673"/>
                </a:xfrm>
                <a:prstGeom prst="rect">
                  <a:avLst/>
                </a:prstGeom>
                <a:noFill/>
                <a:ln w="9525">
                  <a:noFill/>
                  <a:miter lim="800000"/>
                  <a:headEnd/>
                  <a:tailEnd/>
                </a:ln>
              </p:spPr>
              <p:txBody>
                <a:bodyPr/>
                <a:lstStyle/>
                <a:p>
                  <a:r>
                    <a:rPr lang="en-US" altLang="zh-CN" sz="2400">
                      <a:solidFill>
                        <a:srgbClr val="000000"/>
                      </a:solidFill>
                      <a:ea typeface="HGP明朝E" charset="0"/>
                      <a:cs typeface="HGP明朝E" charset="0"/>
                      <a:sym typeface="HGP明朝E" charset="0"/>
                    </a:rPr>
                    <a:t>  </a:t>
                  </a:r>
                  <a:r>
                    <a:rPr lang="en-US" altLang="zh-CN" sz="5100">
                      <a:solidFill>
                        <a:srgbClr val="000000"/>
                      </a:solidFill>
                      <a:ea typeface="HGP明朝E" charset="0"/>
                      <a:cs typeface="HGP明朝E" charset="0"/>
                      <a:sym typeface="HGP明朝E" charset="0"/>
                    </a:rPr>
                    <a:t> </a:t>
                  </a:r>
                  <a:r>
                    <a:rPr lang="en-US" altLang="zh-CN" sz="2400">
                      <a:solidFill>
                        <a:srgbClr val="000000"/>
                      </a:solidFill>
                      <a:ea typeface="HGP明朝E" charset="0"/>
                      <a:cs typeface="HGP明朝E" charset="0"/>
                      <a:sym typeface="HGP明朝E" charset="0"/>
                    </a:rPr>
                    <a:t>             </a:t>
                  </a:r>
                  <a:endParaRPr lang="en-US" altLang="zh-CN" sz="2000"/>
                </a:p>
              </p:txBody>
            </p:sp>
            <p:sp>
              <p:nvSpPr>
                <p:cNvPr id="8253" name="Rectangle 65"/>
                <p:cNvSpPr>
                  <a:spLocks noChangeArrowheads="1" noTextEdit="1"/>
                </p:cNvSpPr>
                <p:nvPr/>
              </p:nvSpPr>
              <p:spPr bwMode="auto">
                <a:xfrm>
                  <a:off x="1265" y="10896"/>
                  <a:ext cx="152" cy="673"/>
                </a:xfrm>
                <a:prstGeom prst="rect">
                  <a:avLst/>
                </a:prstGeom>
                <a:noFill/>
                <a:ln w="9525">
                  <a:noFill/>
                  <a:miter lim="800000"/>
                  <a:headEnd/>
                  <a:tailEnd/>
                </a:ln>
              </p:spPr>
              <p:txBody>
                <a:bodyPr>
                  <a:spAutoFit/>
                </a:bodyPr>
                <a:lstStyle/>
                <a:p>
                  <a:endParaRPr lang="en-US" sz="2000">
                    <a:solidFill>
                      <a:srgbClr val="000000"/>
                    </a:solidFill>
                    <a:ea typeface="Constantia" pitchFamily="18" charset="0"/>
                    <a:cs typeface="Constantia" pitchFamily="18" charset="0"/>
                    <a:sym typeface="Constantia" pitchFamily="18" charset="0"/>
                  </a:endParaRPr>
                </a:p>
              </p:txBody>
            </p:sp>
            <p:sp>
              <p:nvSpPr>
                <p:cNvPr id="8254" name="Rectangle 66"/>
                <p:cNvSpPr>
                  <a:spLocks noChangeArrowheads="1"/>
                </p:cNvSpPr>
                <p:nvPr/>
              </p:nvSpPr>
              <p:spPr bwMode="auto">
                <a:xfrm>
                  <a:off x="1417" y="10896"/>
                  <a:ext cx="2749" cy="673"/>
                </a:xfrm>
                <a:prstGeom prst="rect">
                  <a:avLst/>
                </a:prstGeom>
                <a:noFill/>
                <a:ln w="9525">
                  <a:noFill/>
                  <a:miter lim="800000"/>
                  <a:headEnd/>
                  <a:tailEnd/>
                </a:ln>
              </p:spPr>
              <p:txBody>
                <a:bodyPr anchor="ctr"/>
                <a:lstStyle/>
                <a:p>
                  <a:r>
                    <a:rPr lang="en-US" altLang="zh-CN" sz="800" b="1">
                      <a:solidFill>
                        <a:srgbClr val="003366"/>
                      </a:solidFill>
                      <a:latin typeface="Verdana" pitchFamily="34" charset="0"/>
                      <a:sym typeface="Verdana" pitchFamily="34" charset="0"/>
                    </a:rPr>
                    <a:t>Blood group 0</a:t>
                  </a:r>
                  <a:r>
                    <a:rPr lang="en-US" altLang="zh-CN" sz="800">
                      <a:solidFill>
                        <a:srgbClr val="000000"/>
                      </a:solidFill>
                      <a:latin typeface="Verdana" pitchFamily="34" charset="0"/>
                      <a:sym typeface="Verdana" pitchFamily="34" charset="0"/>
                    </a:rPr>
                    <a:t/>
                  </a:r>
                  <a:br>
                    <a:rPr lang="en-US" altLang="zh-CN" sz="800">
                      <a:solidFill>
                        <a:srgbClr val="000000"/>
                      </a:solidFill>
                      <a:latin typeface="Verdana" pitchFamily="34" charset="0"/>
                      <a:sym typeface="Verdana" pitchFamily="34" charset="0"/>
                    </a:rPr>
                  </a:br>
                  <a:r>
                    <a:rPr lang="en-US" altLang="zh-CN" sz="800">
                      <a:solidFill>
                        <a:srgbClr val="000000"/>
                      </a:solidFill>
                      <a:latin typeface="Verdana" pitchFamily="34" charset="0"/>
                      <a:sym typeface="Verdana" pitchFamily="34" charset="0"/>
                    </a:rPr>
                    <a:t>If you belong to the blood group 0 (null), you have neither A or B antigens on the surface of your red blood cells but you have both A and B antibodies in your blood plasma.</a:t>
                  </a:r>
                </a:p>
                <a:p>
                  <a:r>
                    <a:rPr lang="en-US" altLang="zh-CN" sz="800">
                      <a:solidFill>
                        <a:srgbClr val="000000"/>
                      </a:solidFill>
                      <a:latin typeface="Verdana" pitchFamily="34" charset="0"/>
                      <a:sym typeface="Verdana" pitchFamily="34" charset="0"/>
                    </a:rPr>
                    <a:t> </a:t>
                  </a:r>
                </a:p>
                <a:p>
                  <a:endParaRPr lang="en-US" altLang="zh-CN" sz="2400">
                    <a:solidFill>
                      <a:srgbClr val="000000"/>
                    </a:solidFill>
                    <a:ea typeface="HGP明朝E" charset="0"/>
                    <a:cs typeface="HGP明朝E" charset="0"/>
                    <a:sym typeface="HGP明朝E" charset="0"/>
                  </a:endParaRPr>
                </a:p>
              </p:txBody>
            </p:sp>
          </p:grpSp>
        </p:grpSp>
      </p:grpSp>
      <p:pic>
        <p:nvPicPr>
          <p:cNvPr id="8255" name="Picture 59" descr="http://nobelprize.org/medicine/educational/landsteiner/images/fig4-ab.gif"/>
          <p:cNvPicPr>
            <a:picLocks noChangeAspect="1" noChangeArrowheads="1"/>
          </p:cNvPicPr>
          <p:nvPr/>
        </p:nvPicPr>
        <p:blipFill>
          <a:blip r:embed="rId2"/>
          <a:srcRect/>
          <a:stretch>
            <a:fillRect/>
          </a:stretch>
        </p:blipFill>
        <p:spPr bwMode="auto">
          <a:xfrm>
            <a:off x="1430338" y="10277475"/>
            <a:ext cx="1120775" cy="822325"/>
          </a:xfrm>
          <a:prstGeom prst="rect">
            <a:avLst/>
          </a:prstGeom>
          <a:noFill/>
          <a:ln w="9525">
            <a:noFill/>
            <a:miter lim="800000"/>
            <a:headEnd/>
            <a:tailEnd/>
          </a:ln>
        </p:spPr>
      </p:pic>
      <p:pic>
        <p:nvPicPr>
          <p:cNvPr id="8256" name="Picture 64" descr=" "/>
          <p:cNvPicPr>
            <a:picLocks noChangeAspect="1" noChangeArrowheads="1"/>
          </p:cNvPicPr>
          <p:nvPr/>
        </p:nvPicPr>
        <p:blipFill>
          <a:blip r:embed="rId3"/>
          <a:srcRect/>
          <a:stretch>
            <a:fillRect/>
          </a:stretch>
        </p:blipFill>
        <p:spPr bwMode="auto">
          <a:xfrm>
            <a:off x="1430338" y="11590338"/>
            <a:ext cx="1120775" cy="822325"/>
          </a:xfrm>
          <a:prstGeom prst="rect">
            <a:avLst/>
          </a:prstGeom>
          <a:noFill/>
          <a:ln w="9525">
            <a:noFill/>
            <a:miter lim="800000"/>
            <a:headEnd/>
            <a:tailEnd/>
          </a:ln>
        </p:spPr>
      </p:pic>
      <p:sp>
        <p:nvSpPr>
          <p:cNvPr id="8257" name="Text Box 70"/>
          <p:cNvSpPr>
            <a:spLocks noChangeArrowheads="1"/>
          </p:cNvSpPr>
          <p:nvPr/>
        </p:nvSpPr>
        <p:spPr bwMode="auto">
          <a:xfrm>
            <a:off x="2133600" y="1600200"/>
            <a:ext cx="6553200" cy="3046988"/>
          </a:xfrm>
          <a:prstGeom prst="rect">
            <a:avLst/>
          </a:prstGeom>
          <a:noFill/>
          <a:ln w="9525">
            <a:noFill/>
            <a:miter lim="800000"/>
            <a:headEnd/>
            <a:tailEnd/>
          </a:ln>
        </p:spPr>
        <p:txBody>
          <a:bodyPr wrap="square">
            <a:spAutoFit/>
          </a:bodyPr>
          <a:lstStyle/>
          <a:p>
            <a:endParaRPr lang="en-US" altLang="zh-CN" sz="2400" dirty="0">
              <a:sym typeface="Verdana" pitchFamily="34" charset="0"/>
            </a:endParaRPr>
          </a:p>
          <a:p>
            <a:pPr algn="just"/>
            <a:r>
              <a:rPr lang="en-US" sz="2400" dirty="0" smtClean="0"/>
              <a:t>The clumping of RBCs due to binding of antibody with the corresponding antigen is called </a:t>
            </a:r>
            <a:r>
              <a:rPr lang="en-US" sz="2400" dirty="0" err="1" smtClean="0"/>
              <a:t>haemagglutination</a:t>
            </a:r>
            <a:r>
              <a:rPr lang="en-US" sz="2400" dirty="0" smtClean="0"/>
              <a:t>.</a:t>
            </a:r>
          </a:p>
          <a:p>
            <a:pPr>
              <a:buFont typeface="Arial" pitchFamily="34" charset="0"/>
              <a:buChar char="•"/>
            </a:pPr>
            <a:endParaRPr lang="en-US" altLang="zh-CN" sz="2400" dirty="0" smtClean="0">
              <a:sym typeface="Verdana" pitchFamily="34" charset="0"/>
            </a:endParaRPr>
          </a:p>
          <a:p>
            <a:r>
              <a:rPr lang="en-US" altLang="zh-CN" sz="2400" dirty="0" smtClean="0">
                <a:sym typeface="Verdana" pitchFamily="34" charset="0"/>
              </a:rPr>
              <a:t>The blood group you belong to depends on what you have inherited from your </a:t>
            </a:r>
            <a:r>
              <a:rPr lang="en-US" altLang="zh-CN" sz="2400" dirty="0" smtClean="0">
                <a:solidFill>
                  <a:srgbClr val="000000"/>
                </a:solidFill>
                <a:latin typeface="Verdana" pitchFamily="34" charset="0"/>
                <a:sym typeface="Verdana" pitchFamily="34" charset="0"/>
              </a:rPr>
              <a:t>parents.</a:t>
            </a:r>
          </a:p>
          <a:p>
            <a:endParaRPr lang="en-US" altLang="zh-CN" sz="2400" dirty="0">
              <a:solidFill>
                <a:srgbClr val="000000"/>
              </a:solidFill>
              <a:ea typeface="HGP明朝E" charset="0"/>
              <a:cs typeface="HGP明朝E" charset="0"/>
              <a:sym typeface="HGP明朝E" charset="0"/>
            </a:endParaRPr>
          </a:p>
        </p:txBody>
      </p:sp>
      <p:sp>
        <p:nvSpPr>
          <p:cNvPr id="8258" name="Text Box 71"/>
          <p:cNvSpPr>
            <a:spLocks noChangeArrowheads="1"/>
          </p:cNvSpPr>
          <p:nvPr/>
        </p:nvSpPr>
        <p:spPr bwMode="auto">
          <a:xfrm>
            <a:off x="1981200" y="533400"/>
            <a:ext cx="6434138" cy="954107"/>
          </a:xfrm>
          <a:prstGeom prst="rect">
            <a:avLst/>
          </a:prstGeom>
          <a:noFill/>
          <a:ln w="9525">
            <a:noFill/>
            <a:miter lim="800000"/>
            <a:headEnd/>
            <a:tailEnd/>
          </a:ln>
        </p:spPr>
        <p:txBody>
          <a:bodyPr wrap="square">
            <a:spAutoFit/>
          </a:bodyPr>
          <a:lstStyle/>
          <a:p>
            <a:r>
              <a:rPr lang="en-US" altLang="zh-CN" sz="2800" b="1" cap="small" dirty="0">
                <a:solidFill>
                  <a:srgbClr val="FF0000"/>
                </a:solidFill>
                <a:latin typeface="+mj-lt"/>
                <a:ea typeface="+mj-ea"/>
                <a:cs typeface="+mj-cs"/>
                <a:sym typeface="Arial" pitchFamily="34" charset="0"/>
              </a:rPr>
              <a:t>What are the different blood groups</a:t>
            </a:r>
            <a:r>
              <a:rPr lang="en-US" altLang="zh-CN" sz="2800" b="1" cap="small" dirty="0" smtClean="0">
                <a:solidFill>
                  <a:srgbClr val="FF0000"/>
                </a:solidFill>
                <a:latin typeface="+mj-lt"/>
                <a:ea typeface="+mj-ea"/>
                <a:cs typeface="+mj-cs"/>
                <a:sym typeface="Arial" pitchFamily="34" charset="0"/>
              </a:rPr>
              <a:t>?</a:t>
            </a:r>
            <a:endParaRPr lang="en-US" altLang="zh-CN" sz="2800" b="1" cap="small" dirty="0">
              <a:solidFill>
                <a:srgbClr val="FF0000"/>
              </a:solidFill>
              <a:latin typeface="+mj-lt"/>
              <a:ea typeface="+mj-ea"/>
              <a:cs typeface="+mj-cs"/>
              <a:sym typeface="HGP明朝E"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err="1" smtClean="0">
                <a:solidFill>
                  <a:srgbClr val="FF0000"/>
                </a:solidFill>
              </a:rPr>
              <a:t>Agglutinogen</a:t>
            </a:r>
            <a:r>
              <a:rPr lang="en-US" sz="2400" b="1" dirty="0" smtClean="0">
                <a:solidFill>
                  <a:srgbClr val="FF0000"/>
                </a:solidFill>
              </a:rPr>
              <a:t>……..</a:t>
            </a:r>
            <a:endParaRPr lang="en-US" sz="2400" dirty="0">
              <a:solidFill>
                <a:srgbClr val="FF0000"/>
              </a:solidFill>
            </a:endParaRPr>
          </a:p>
        </p:txBody>
      </p:sp>
      <p:sp>
        <p:nvSpPr>
          <p:cNvPr id="3" name="Content Placeholder 2"/>
          <p:cNvSpPr>
            <a:spLocks noGrp="1"/>
          </p:cNvSpPr>
          <p:nvPr>
            <p:ph sz="quarter" idx="1"/>
          </p:nvPr>
        </p:nvSpPr>
        <p:spPr>
          <a:xfrm>
            <a:off x="457200" y="1600200"/>
            <a:ext cx="7848600" cy="4873752"/>
          </a:xfrm>
        </p:spPr>
        <p:txBody>
          <a:bodyPr>
            <a:noAutofit/>
          </a:bodyPr>
          <a:lstStyle/>
          <a:p>
            <a:pPr algn="just"/>
            <a:r>
              <a:rPr lang="en-US" sz="2800" dirty="0" smtClean="0"/>
              <a:t>Exist on the surface of every red blood cell.</a:t>
            </a:r>
          </a:p>
          <a:p>
            <a:pPr algn="just">
              <a:buNone/>
            </a:pPr>
            <a:endParaRPr lang="en-US" sz="2800" dirty="0" smtClean="0"/>
          </a:p>
          <a:p>
            <a:pPr algn="just"/>
            <a:r>
              <a:rPr lang="en-US" sz="2800" dirty="0" smtClean="0"/>
              <a:t>This </a:t>
            </a:r>
            <a:r>
              <a:rPr lang="en-US" sz="2800" dirty="0" err="1" smtClean="0"/>
              <a:t>agglutinogen</a:t>
            </a:r>
            <a:r>
              <a:rPr lang="en-US" sz="2800" dirty="0" smtClean="0"/>
              <a:t> will stimulate the production of agglutinin (antibody) in the plasma </a:t>
            </a:r>
            <a:r>
              <a:rPr lang="en-US" sz="2800" b="1" dirty="0" smtClean="0">
                <a:solidFill>
                  <a:srgbClr val="FF0000"/>
                </a:solidFill>
              </a:rPr>
              <a:t>in case of incompatible blood transfusion.</a:t>
            </a:r>
          </a:p>
          <a:p>
            <a:pPr algn="just">
              <a:buNone/>
            </a:pPr>
            <a:endParaRPr lang="en-US" sz="2800" b="1" dirty="0" smtClean="0">
              <a:solidFill>
                <a:srgbClr val="FF0000"/>
              </a:solidFill>
            </a:endParaRPr>
          </a:p>
          <a:p>
            <a:r>
              <a:rPr lang="en-US" sz="2800" dirty="0" smtClean="0"/>
              <a:t>Helps in determining the blood type of a person.</a:t>
            </a:r>
          </a:p>
          <a:p>
            <a:pPr>
              <a:buNone/>
            </a:pPr>
            <a:r>
              <a:rPr lang="en-US" sz="2800" dirty="0" smtClean="0"/>
              <a:t/>
            </a:r>
            <a:br>
              <a:rPr lang="en-US" sz="2800" dirty="0" smtClean="0"/>
            </a:br>
            <a:endParaRPr lang="en-US" sz="280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noChangeArrowheads="1"/>
          </p:cNvSpPr>
          <p:nvPr>
            <p:ph type="ctrTitle"/>
          </p:nvPr>
        </p:nvSpPr>
        <p:spPr>
          <a:xfrm>
            <a:off x="1905000" y="304800"/>
            <a:ext cx="6781800" cy="1295400"/>
          </a:xfrm>
          <a:ln/>
        </p:spPr>
        <p:txBody>
          <a:bodyPr>
            <a:normAutofit fontScale="90000"/>
          </a:bodyPr>
          <a:lstStyle/>
          <a:p>
            <a:r>
              <a:rPr lang="en-US" altLang="zh-CN" sz="2800" b="1" dirty="0" smtClean="0">
                <a:solidFill>
                  <a:srgbClr val="FF0000"/>
                </a:solidFill>
                <a:ea typeface="Verdana" pitchFamily="34" charset="0"/>
                <a:cs typeface="Verdana" pitchFamily="34" charset="0"/>
                <a:sym typeface="Verdana" pitchFamily="34" charset="0"/>
              </a:rPr>
              <a:t/>
            </a:r>
            <a:br>
              <a:rPr lang="en-US" altLang="zh-CN" sz="2800" b="1" dirty="0" smtClean="0">
                <a:solidFill>
                  <a:srgbClr val="FF0000"/>
                </a:solidFill>
                <a:ea typeface="Verdana" pitchFamily="34" charset="0"/>
                <a:cs typeface="Verdana" pitchFamily="34" charset="0"/>
                <a:sym typeface="Verdana" pitchFamily="34" charset="0"/>
              </a:rPr>
            </a:br>
            <a:r>
              <a:rPr lang="en-US" altLang="zh-CN" sz="2800" b="1" dirty="0" smtClean="0">
                <a:solidFill>
                  <a:srgbClr val="FF0000"/>
                </a:solidFill>
                <a:ea typeface="Verdana" pitchFamily="34" charset="0"/>
                <a:cs typeface="Verdana" pitchFamily="34" charset="0"/>
                <a:sym typeface="Verdana" pitchFamily="34" charset="0"/>
              </a:rPr>
              <a:t>Classification </a:t>
            </a:r>
            <a:r>
              <a:rPr lang="en-US" altLang="zh-CN" sz="2800" b="1" dirty="0">
                <a:solidFill>
                  <a:srgbClr val="FF0000"/>
                </a:solidFill>
                <a:ea typeface="Verdana" pitchFamily="34" charset="0"/>
                <a:cs typeface="Verdana" pitchFamily="34" charset="0"/>
                <a:sym typeface="Verdana" pitchFamily="34" charset="0"/>
              </a:rPr>
              <a:t>Of Blood </a:t>
            </a:r>
            <a:r>
              <a:rPr lang="en-US" altLang="zh-CN" sz="2800" b="1" dirty="0" smtClean="0">
                <a:solidFill>
                  <a:srgbClr val="FF0000"/>
                </a:solidFill>
                <a:ea typeface="Verdana" pitchFamily="34" charset="0"/>
                <a:cs typeface="Verdana" pitchFamily="34" charset="0"/>
                <a:sym typeface="Verdana" pitchFamily="34" charset="0"/>
              </a:rPr>
              <a:t>Groups..</a:t>
            </a:r>
            <a:br>
              <a:rPr lang="en-US" altLang="zh-CN" sz="2800" b="1" dirty="0" smtClean="0">
                <a:solidFill>
                  <a:srgbClr val="FF0000"/>
                </a:solidFill>
                <a:ea typeface="Verdana" pitchFamily="34" charset="0"/>
                <a:cs typeface="Verdana" pitchFamily="34" charset="0"/>
                <a:sym typeface="Verdana" pitchFamily="34" charset="0"/>
              </a:rPr>
            </a:br>
            <a:r>
              <a:rPr lang="en-US" altLang="zh-CN" sz="1600" dirty="0" smtClean="0">
                <a:solidFill>
                  <a:schemeClr val="tx1"/>
                </a:solidFill>
                <a:latin typeface="Verdana" pitchFamily="34" charset="0"/>
                <a:sym typeface="Verdana" pitchFamily="34" charset="0"/>
              </a:rPr>
              <a:t> There are more than 20 genetically determined blood group systems known today </a:t>
            </a:r>
            <a:r>
              <a:rPr lang="en-US" altLang="zh-CN" sz="1600" b="1" dirty="0">
                <a:solidFill>
                  <a:schemeClr val="tx1"/>
                </a:solidFill>
                <a:latin typeface="Verdana" pitchFamily="34" charset="0"/>
                <a:ea typeface="Verdana" pitchFamily="34" charset="0"/>
                <a:cs typeface="Verdana" pitchFamily="34" charset="0"/>
                <a:sym typeface="Verdana" pitchFamily="34" charset="0"/>
              </a:rPr>
              <a:t/>
            </a:r>
            <a:br>
              <a:rPr lang="en-US" altLang="zh-CN" sz="1600" b="1" dirty="0">
                <a:solidFill>
                  <a:schemeClr val="tx1"/>
                </a:solidFill>
                <a:latin typeface="Verdana" pitchFamily="34" charset="0"/>
                <a:ea typeface="Verdana" pitchFamily="34" charset="0"/>
                <a:cs typeface="Verdana" pitchFamily="34" charset="0"/>
                <a:sym typeface="Verdana" pitchFamily="34" charset="0"/>
              </a:rPr>
            </a:br>
            <a:endParaRPr lang="en-US" altLang="zh-CN" sz="1600" b="1" dirty="0">
              <a:solidFill>
                <a:schemeClr val="tx1"/>
              </a:solidFill>
              <a:latin typeface="Verdana" pitchFamily="34" charset="0"/>
              <a:ea typeface="Verdana" pitchFamily="34" charset="0"/>
              <a:cs typeface="Verdana" pitchFamily="34" charset="0"/>
              <a:sym typeface="Verdana" pitchFamily="34" charset="0"/>
            </a:endParaRPr>
          </a:p>
        </p:txBody>
      </p:sp>
      <p:sp>
        <p:nvSpPr>
          <p:cNvPr id="10243" name="Content Placeholder 2"/>
          <p:cNvSpPr>
            <a:spLocks noGrp="1" noChangeArrowheads="1"/>
          </p:cNvSpPr>
          <p:nvPr>
            <p:ph type="subTitle" idx="1"/>
          </p:nvPr>
        </p:nvSpPr>
        <p:spPr>
          <a:xfrm>
            <a:off x="2209800" y="1600200"/>
            <a:ext cx="6629400" cy="5029200"/>
          </a:xfrm>
          <a:ln/>
        </p:spPr>
        <p:txBody>
          <a:bodyPr>
            <a:normAutofit/>
          </a:bodyPr>
          <a:lstStyle/>
          <a:p>
            <a:pPr marL="274638" indent="-274638">
              <a:buFont typeface="Wingdings" pitchFamily="2" charset="2"/>
              <a:buChar char="q"/>
            </a:pPr>
            <a:r>
              <a:rPr lang="en-US" altLang="zh-CN" dirty="0">
                <a:solidFill>
                  <a:srgbClr val="FF0000"/>
                </a:solidFill>
              </a:rPr>
              <a:t>Major Blood Grouping System</a:t>
            </a:r>
            <a:r>
              <a:rPr lang="en-US" altLang="zh-CN" dirty="0" smtClean="0">
                <a:solidFill>
                  <a:srgbClr val="FF0000"/>
                </a:solidFill>
              </a:rPr>
              <a:t>: cause major transfusion reaction.</a:t>
            </a:r>
          </a:p>
          <a:p>
            <a:pPr marL="274638" indent="-274638" algn="l"/>
            <a:endParaRPr lang="en-US" altLang="zh-CN" dirty="0">
              <a:solidFill>
                <a:schemeClr val="tx1"/>
              </a:solidFill>
            </a:endParaRPr>
          </a:p>
          <a:p>
            <a:pPr marL="274638" indent="-274638" algn="l"/>
            <a:r>
              <a:rPr lang="en-US" altLang="zh-CN" dirty="0" smtClean="0">
                <a:solidFill>
                  <a:schemeClr val="tx1"/>
                </a:solidFill>
              </a:rPr>
              <a:t>1-ABO </a:t>
            </a:r>
            <a:r>
              <a:rPr lang="en-US" altLang="zh-CN" dirty="0">
                <a:solidFill>
                  <a:schemeClr val="tx1"/>
                </a:solidFill>
              </a:rPr>
              <a:t>blood group </a:t>
            </a:r>
            <a:r>
              <a:rPr lang="en-US" altLang="zh-CN" dirty="0" smtClean="0">
                <a:solidFill>
                  <a:schemeClr val="tx1"/>
                </a:solidFill>
              </a:rPr>
              <a:t>system    </a:t>
            </a:r>
          </a:p>
          <a:p>
            <a:pPr marL="274638" indent="-274638" algn="l"/>
            <a:r>
              <a:rPr lang="en-US" altLang="zh-CN" dirty="0" smtClean="0">
                <a:solidFill>
                  <a:schemeClr val="tx1"/>
                </a:solidFill>
              </a:rPr>
              <a:t>2-Rh </a:t>
            </a:r>
            <a:r>
              <a:rPr lang="en-US" altLang="zh-CN" dirty="0">
                <a:solidFill>
                  <a:schemeClr val="tx1"/>
                </a:solidFill>
              </a:rPr>
              <a:t>blood group </a:t>
            </a:r>
            <a:r>
              <a:rPr lang="en-US" altLang="zh-CN" dirty="0" smtClean="0">
                <a:solidFill>
                  <a:schemeClr val="tx1"/>
                </a:solidFill>
              </a:rPr>
              <a:t>system</a:t>
            </a:r>
          </a:p>
          <a:p>
            <a:pPr marL="274638" indent="-274638" algn="l"/>
            <a:endParaRPr lang="en-US" altLang="zh-CN" dirty="0" smtClean="0">
              <a:solidFill>
                <a:schemeClr val="tx1"/>
              </a:solidFill>
            </a:endParaRPr>
          </a:p>
          <a:p>
            <a:pPr marL="274638" indent="-274638">
              <a:buFont typeface="Wingdings" pitchFamily="2" charset="2"/>
              <a:buChar char="q"/>
            </a:pPr>
            <a:r>
              <a:rPr lang="en-US" altLang="zh-CN" dirty="0" smtClean="0">
                <a:solidFill>
                  <a:srgbClr val="FF0000"/>
                </a:solidFill>
              </a:rPr>
              <a:t>Minor </a:t>
            </a:r>
            <a:r>
              <a:rPr lang="en-US" altLang="zh-CN" dirty="0">
                <a:solidFill>
                  <a:srgbClr val="FF0000"/>
                </a:solidFill>
              </a:rPr>
              <a:t>Blood Grouping System</a:t>
            </a:r>
            <a:r>
              <a:rPr lang="en-US" altLang="zh-CN" dirty="0" smtClean="0">
                <a:solidFill>
                  <a:srgbClr val="FF0000"/>
                </a:solidFill>
              </a:rPr>
              <a:t>: minor transfusion reaction</a:t>
            </a:r>
          </a:p>
          <a:p>
            <a:pPr marL="274638" indent="-274638" algn="l"/>
            <a:r>
              <a:rPr lang="en-US" altLang="zh-CN" dirty="0" smtClean="0">
                <a:solidFill>
                  <a:schemeClr val="tx1"/>
                </a:solidFill>
              </a:rPr>
              <a:t>1-MNS </a:t>
            </a:r>
            <a:r>
              <a:rPr lang="en-US" altLang="zh-CN" dirty="0">
                <a:solidFill>
                  <a:schemeClr val="tx1"/>
                </a:solidFill>
              </a:rPr>
              <a:t>blood group system</a:t>
            </a:r>
          </a:p>
          <a:p>
            <a:pPr marL="274638" indent="-274638" algn="l"/>
            <a:r>
              <a:rPr lang="en-US" altLang="zh-CN" dirty="0" smtClean="0">
                <a:solidFill>
                  <a:schemeClr val="tx1"/>
                </a:solidFill>
              </a:rPr>
              <a:t>2-p </a:t>
            </a:r>
            <a:r>
              <a:rPr lang="en-US" altLang="zh-CN" dirty="0">
                <a:solidFill>
                  <a:schemeClr val="tx1"/>
                </a:solidFill>
              </a:rPr>
              <a:t>blood group system</a:t>
            </a:r>
          </a:p>
          <a:p>
            <a:pPr marL="274638" indent="-274638" algn="l">
              <a:buFont typeface="Wingdings 2" pitchFamily="18" charset="2"/>
              <a:buChar char=""/>
            </a:pPr>
            <a:endParaRPr lang="en-US" altLang="zh-CN" dirty="0" smtClean="0">
              <a:solidFill>
                <a:schemeClr val="tx1"/>
              </a:solidFill>
            </a:endParaRPr>
          </a:p>
          <a:p>
            <a:pPr marL="274638" indent="-274638" algn="l">
              <a:buFont typeface="Wingdings" pitchFamily="2" charset="2"/>
              <a:buChar char="q"/>
            </a:pPr>
            <a:r>
              <a:rPr lang="en-US" altLang="zh-CN" dirty="0" smtClean="0">
                <a:solidFill>
                  <a:srgbClr val="FF0000"/>
                </a:solidFill>
              </a:rPr>
              <a:t>Familial Blood Grouping System:</a:t>
            </a:r>
          </a:p>
          <a:p>
            <a:pPr marL="274638" indent="-274638" algn="l"/>
            <a:r>
              <a:rPr lang="en-US" altLang="zh-CN" dirty="0" err="1" smtClean="0">
                <a:solidFill>
                  <a:schemeClr val="tx1"/>
                </a:solidFill>
              </a:rPr>
              <a:t>Kell</a:t>
            </a:r>
            <a:r>
              <a:rPr lang="en-US" altLang="zh-CN" dirty="0" smtClean="0">
                <a:solidFill>
                  <a:schemeClr val="tx1"/>
                </a:solidFill>
              </a:rPr>
              <a:t>, Daffy, Lutheran, Lewis, </a:t>
            </a:r>
            <a:r>
              <a:rPr lang="en-US" altLang="zh-CN" dirty="0" err="1" smtClean="0">
                <a:solidFill>
                  <a:schemeClr val="tx1"/>
                </a:solidFill>
              </a:rPr>
              <a:t>Deigo</a:t>
            </a:r>
            <a:r>
              <a:rPr lang="en-US" altLang="zh-CN" dirty="0" smtClean="0">
                <a:solidFill>
                  <a:schemeClr val="tx1"/>
                </a:solidFill>
              </a:rPr>
              <a:t>, and Many more.</a:t>
            </a:r>
          </a:p>
          <a:p>
            <a:pPr marL="274638" indent="-274638" algn="l">
              <a:buFont typeface="Wingdings 2" pitchFamily="18" charset="2"/>
              <a:buChar char=""/>
            </a:pPr>
            <a:endParaRPr lang="en-US" altLang="zh-CN"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242"/>
                                        </p:tgtEl>
                                        <p:attrNameLst>
                                          <p:attrName>style.visibility</p:attrName>
                                        </p:attrNameLst>
                                      </p:cBhvr>
                                      <p:to>
                                        <p:strVal val="visible"/>
                                      </p:to>
                                    </p:set>
                                    <p:anim calcmode="lin" valueType="num">
                                      <p:cBhvr>
                                        <p:cTn id="7" dur="500" fill="hold"/>
                                        <p:tgtEl>
                                          <p:spTgt spid="10242"/>
                                        </p:tgtEl>
                                        <p:attrNameLst>
                                          <p:attrName>ppt_x</p:attrName>
                                        </p:attrNameLst>
                                      </p:cBhvr>
                                      <p:tavLst>
                                        <p:tav tm="0">
                                          <p:val>
                                            <p:strVal val="#ppt_x"/>
                                          </p:val>
                                        </p:tav>
                                        <p:tav tm="100000">
                                          <p:val>
                                            <p:strVal val="#ppt_x"/>
                                          </p:val>
                                        </p:tav>
                                      </p:tavLst>
                                    </p:anim>
                                    <p:anim calcmode="lin" valueType="num">
                                      <p:cBhvr>
                                        <p:cTn id="8" dur="500" fill="hold"/>
                                        <p:tgtEl>
                                          <p:spTgt spid="1024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nodeType="clickEffect">
                                  <p:stCondLst>
                                    <p:cond delay="0"/>
                                  </p:stCondLst>
                                  <p:childTnLst>
                                    <p:set>
                                      <p:cBhvr>
                                        <p:cTn id="12" dur="1" fill="hold">
                                          <p:stCondLst>
                                            <p:cond delay="0"/>
                                          </p:stCondLst>
                                        </p:cTn>
                                        <p:tgtEl>
                                          <p:spTgt spid="10243">
                                            <p:txEl>
                                              <p:pRg st="0" end="0"/>
                                            </p:txEl>
                                          </p:spTgt>
                                        </p:tgtEl>
                                        <p:attrNameLst>
                                          <p:attrName>style.visibility</p:attrName>
                                        </p:attrNameLst>
                                      </p:cBhvr>
                                      <p:to>
                                        <p:strVal val="visible"/>
                                      </p:to>
                                    </p:set>
                                    <p:animEffect>
                                      <p:cBhvr>
                                        <p:cTn id="13" dur="500"/>
                                        <p:tgtEl>
                                          <p:spTgt spid="10243">
                                            <p:txEl>
                                              <p:pRg st="0" end="0"/>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10243">
                                            <p:txEl>
                                              <p:pRg st="2" end="2"/>
                                            </p:txEl>
                                          </p:spTgt>
                                        </p:tgtEl>
                                        <p:attrNameLst>
                                          <p:attrName>style.visibility</p:attrName>
                                        </p:attrNameLst>
                                      </p:cBhvr>
                                      <p:to>
                                        <p:strVal val="visible"/>
                                      </p:to>
                                    </p:set>
                                    <p:animEffect>
                                      <p:cBhvr>
                                        <p:cTn id="16" dur="500"/>
                                        <p:tgtEl>
                                          <p:spTgt spid="10243">
                                            <p:txEl>
                                              <p:pRg st="2" end="2"/>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10243">
                                            <p:txEl>
                                              <p:pRg st="3" end="3"/>
                                            </p:txEl>
                                          </p:spTgt>
                                        </p:tgtEl>
                                        <p:attrNameLst>
                                          <p:attrName>style.visibility</p:attrName>
                                        </p:attrNameLst>
                                      </p:cBhvr>
                                      <p:to>
                                        <p:strVal val="visible"/>
                                      </p:to>
                                    </p:set>
                                    <p:animEffect>
                                      <p:cBhvr>
                                        <p:cTn id="19" dur="500"/>
                                        <p:tgtEl>
                                          <p:spTgt spid="10243">
                                            <p:txEl>
                                              <p:pRg st="3" end="3"/>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10243">
                                            <p:txEl>
                                              <p:pRg st="5" end="5"/>
                                            </p:txEl>
                                          </p:spTgt>
                                        </p:tgtEl>
                                        <p:attrNameLst>
                                          <p:attrName>style.visibility</p:attrName>
                                        </p:attrNameLst>
                                      </p:cBhvr>
                                      <p:to>
                                        <p:strVal val="visible"/>
                                      </p:to>
                                    </p:set>
                                    <p:animEffect>
                                      <p:cBhvr>
                                        <p:cTn id="22" dur="500"/>
                                        <p:tgtEl>
                                          <p:spTgt spid="10243">
                                            <p:txEl>
                                              <p:pRg st="5" end="5"/>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10243">
                                            <p:txEl>
                                              <p:pRg st="6" end="6"/>
                                            </p:txEl>
                                          </p:spTgt>
                                        </p:tgtEl>
                                        <p:attrNameLst>
                                          <p:attrName>style.visibility</p:attrName>
                                        </p:attrNameLst>
                                      </p:cBhvr>
                                      <p:to>
                                        <p:strVal val="visible"/>
                                      </p:to>
                                    </p:set>
                                    <p:animEffect>
                                      <p:cBhvr>
                                        <p:cTn id="25" dur="500"/>
                                        <p:tgtEl>
                                          <p:spTgt spid="10243">
                                            <p:txEl>
                                              <p:pRg st="6" end="6"/>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10243">
                                            <p:txEl>
                                              <p:pRg st="7" end="7"/>
                                            </p:txEl>
                                          </p:spTgt>
                                        </p:tgtEl>
                                        <p:attrNameLst>
                                          <p:attrName>style.visibility</p:attrName>
                                        </p:attrNameLst>
                                      </p:cBhvr>
                                      <p:to>
                                        <p:strVal val="visible"/>
                                      </p:to>
                                    </p:set>
                                    <p:animEffect>
                                      <p:cBhvr>
                                        <p:cTn id="28" dur="500"/>
                                        <p:tgtEl>
                                          <p:spTgt spid="10243">
                                            <p:txEl>
                                              <p:pRg st="7" end="7"/>
                                            </p:txEl>
                                          </p:spTgt>
                                        </p:tgtEl>
                                      </p:cBhvr>
                                    </p:animEffect>
                                  </p:childTnLst>
                                </p:cTn>
                              </p:par>
                              <p:par>
                                <p:cTn id="29" presetID="3" presetClass="entr" presetSubtype="10" fill="hold" nodeType="withEffect">
                                  <p:stCondLst>
                                    <p:cond delay="0"/>
                                  </p:stCondLst>
                                  <p:childTnLst>
                                    <p:set>
                                      <p:cBhvr>
                                        <p:cTn id="30" dur="1" fill="hold">
                                          <p:stCondLst>
                                            <p:cond delay="0"/>
                                          </p:stCondLst>
                                        </p:cTn>
                                        <p:tgtEl>
                                          <p:spTgt spid="10243">
                                            <p:txEl>
                                              <p:pRg st="9" end="9"/>
                                            </p:txEl>
                                          </p:spTgt>
                                        </p:tgtEl>
                                        <p:attrNameLst>
                                          <p:attrName>style.visibility</p:attrName>
                                        </p:attrNameLst>
                                      </p:cBhvr>
                                      <p:to>
                                        <p:strVal val="visible"/>
                                      </p:to>
                                    </p:set>
                                    <p:animEffect>
                                      <p:cBhvr>
                                        <p:cTn id="31" dur="500"/>
                                        <p:tgtEl>
                                          <p:spTgt spid="10243">
                                            <p:txEl>
                                              <p:pRg st="9" end="9"/>
                                            </p:txEl>
                                          </p:spTgt>
                                        </p:tgtEl>
                                      </p:cBhvr>
                                    </p:animEffect>
                                  </p:childTnLst>
                                </p:cTn>
                              </p:par>
                              <p:par>
                                <p:cTn id="32" presetID="3" presetClass="entr" presetSubtype="10" fill="hold" nodeType="withEffect">
                                  <p:stCondLst>
                                    <p:cond delay="0"/>
                                  </p:stCondLst>
                                  <p:childTnLst>
                                    <p:set>
                                      <p:cBhvr>
                                        <p:cTn id="33" dur="1" fill="hold">
                                          <p:stCondLst>
                                            <p:cond delay="0"/>
                                          </p:stCondLst>
                                        </p:cTn>
                                        <p:tgtEl>
                                          <p:spTgt spid="10243">
                                            <p:txEl>
                                              <p:pRg st="10" end="10"/>
                                            </p:txEl>
                                          </p:spTgt>
                                        </p:tgtEl>
                                        <p:attrNameLst>
                                          <p:attrName>style.visibility</p:attrName>
                                        </p:attrNameLst>
                                      </p:cBhvr>
                                      <p:to>
                                        <p:strVal val="visible"/>
                                      </p:to>
                                    </p:set>
                                    <p:animEffect>
                                      <p:cBhvr>
                                        <p:cTn id="34" dur="500"/>
                                        <p:tgtEl>
                                          <p:spTgt spid="1024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bldLvl="0"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 "/>
          <p:cNvPicPr>
            <a:picLocks noChangeAspect="1" noChangeArrowheads="1"/>
          </p:cNvPicPr>
          <p:nvPr/>
        </p:nvPicPr>
        <p:blipFill>
          <a:blip r:embed="rId2"/>
          <a:srcRect/>
          <a:stretch>
            <a:fillRect/>
          </a:stretch>
        </p:blipFill>
        <p:spPr bwMode="auto">
          <a:xfrm>
            <a:off x="2438400" y="2209800"/>
            <a:ext cx="3094038" cy="4114800"/>
          </a:xfrm>
          <a:prstGeom prst="rect">
            <a:avLst/>
          </a:prstGeom>
          <a:noFill/>
          <a:ln w="9525">
            <a:noFill/>
            <a:miter lim="800000"/>
            <a:headEnd/>
            <a:tailEnd/>
          </a:ln>
        </p:spPr>
      </p:pic>
      <p:sp>
        <p:nvSpPr>
          <p:cNvPr id="11267" name="Rectangle 3"/>
          <p:cNvSpPr>
            <a:spLocks noChangeArrowheads="1"/>
          </p:cNvSpPr>
          <p:nvPr/>
        </p:nvSpPr>
        <p:spPr bwMode="auto">
          <a:xfrm>
            <a:off x="6019800" y="2133599"/>
            <a:ext cx="2895600" cy="3970318"/>
          </a:xfrm>
          <a:prstGeom prst="rect">
            <a:avLst/>
          </a:prstGeom>
          <a:noFill/>
          <a:ln w="9525">
            <a:noFill/>
            <a:miter lim="800000"/>
            <a:headEnd/>
            <a:tailEnd/>
          </a:ln>
        </p:spPr>
        <p:txBody>
          <a:bodyPr wrap="square">
            <a:spAutoFit/>
          </a:bodyPr>
          <a:lstStyle/>
          <a:p>
            <a:pPr algn="just">
              <a:lnSpc>
                <a:spcPct val="150000"/>
              </a:lnSpc>
              <a:spcBef>
                <a:spcPct val="50000"/>
              </a:spcBef>
            </a:pPr>
            <a:r>
              <a:rPr lang="en-US" altLang="zh-CN" sz="2400" dirty="0">
                <a:solidFill>
                  <a:srgbClr val="000000"/>
                </a:solidFill>
                <a:sym typeface="Verdana" pitchFamily="34" charset="0"/>
              </a:rPr>
              <a:t>According to the ABO blood typing system there are </a:t>
            </a:r>
            <a:r>
              <a:rPr lang="en-US" altLang="zh-CN" sz="2400" dirty="0" smtClean="0">
                <a:solidFill>
                  <a:srgbClr val="000000"/>
                </a:solidFill>
                <a:sym typeface="Verdana" pitchFamily="34" charset="0"/>
              </a:rPr>
              <a:t>four different </a:t>
            </a:r>
            <a:r>
              <a:rPr lang="en-US" altLang="zh-CN" sz="2400" dirty="0">
                <a:solidFill>
                  <a:srgbClr val="000000"/>
                </a:solidFill>
                <a:sym typeface="Verdana" pitchFamily="34" charset="0"/>
              </a:rPr>
              <a:t>kinds of blood types: A, B, AB or O (null).</a:t>
            </a:r>
            <a:r>
              <a:rPr lang="en-US" altLang="zh-CN" sz="2400" dirty="0">
                <a:solidFill>
                  <a:srgbClr val="0062C8"/>
                </a:solidFill>
                <a:sym typeface="Arial" pitchFamily="34" charset="0"/>
              </a:rPr>
              <a:t> </a:t>
            </a:r>
            <a:endParaRPr lang="en-US" altLang="zh-CN" sz="2400" dirty="0">
              <a:solidFill>
                <a:srgbClr val="000000"/>
              </a:solidFill>
              <a:latin typeface="Verdana" pitchFamily="34" charset="0"/>
              <a:sym typeface="Verdana" pitchFamily="34" charset="0"/>
            </a:endParaRPr>
          </a:p>
        </p:txBody>
      </p:sp>
      <p:sp>
        <p:nvSpPr>
          <p:cNvPr id="11268" name="Rectangle 4"/>
          <p:cNvSpPr>
            <a:spLocks noChangeArrowheads="1"/>
          </p:cNvSpPr>
          <p:nvPr/>
        </p:nvSpPr>
        <p:spPr bwMode="auto">
          <a:xfrm>
            <a:off x="1981200" y="990600"/>
            <a:ext cx="6090129" cy="523220"/>
          </a:xfrm>
          <a:prstGeom prst="rect">
            <a:avLst/>
          </a:prstGeom>
          <a:noFill/>
          <a:ln w="9525">
            <a:noFill/>
            <a:miter lim="800000"/>
            <a:headEnd/>
            <a:tailEnd/>
          </a:ln>
        </p:spPr>
        <p:txBody>
          <a:bodyPr wrap="none">
            <a:spAutoFit/>
          </a:bodyPr>
          <a:lstStyle/>
          <a:p>
            <a:r>
              <a:rPr lang="en-US" altLang="zh-CN" sz="2800" b="1" dirty="0">
                <a:solidFill>
                  <a:srgbClr val="FF0000"/>
                </a:solidFill>
                <a:latin typeface="+mj-lt"/>
                <a:sym typeface="Arial" pitchFamily="34" charset="0"/>
              </a:rPr>
              <a:t>ABO blood grouping </a:t>
            </a:r>
            <a:r>
              <a:rPr lang="en-US" altLang="zh-CN" sz="2800" b="1" dirty="0" smtClean="0">
                <a:solidFill>
                  <a:srgbClr val="FF0000"/>
                </a:solidFill>
                <a:latin typeface="+mj-lt"/>
                <a:sym typeface="Arial" pitchFamily="34" charset="0"/>
              </a:rPr>
              <a:t>system……</a:t>
            </a:r>
            <a:endParaRPr lang="en-US" altLang="zh-CN" sz="2800" dirty="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268">
                                            <p:txEl>
                                              <p:pRg st="0" end="0"/>
                                            </p:txEl>
                                          </p:spTgt>
                                        </p:tgtEl>
                                        <p:attrNameLst>
                                          <p:attrName>style.visibility</p:attrName>
                                        </p:attrNameLst>
                                      </p:cBhvr>
                                      <p:to>
                                        <p:strVal val="visible"/>
                                      </p:to>
                                    </p:set>
                                    <p:anim calcmode="lin" valueType="num">
                                      <p:cBhvr>
                                        <p:cTn id="7" dur="500" fill="hold"/>
                                        <p:tgtEl>
                                          <p:spTgt spid="11268">
                                            <p:txEl>
                                              <p:pRg st="0" end="0"/>
                                            </p:txEl>
                                          </p:spTgt>
                                        </p:tgtEl>
                                        <p:attrNameLst>
                                          <p:attrName>ppt_x</p:attrName>
                                        </p:attrNameLst>
                                      </p:cBhvr>
                                      <p:tavLst>
                                        <p:tav tm="0">
                                          <p:val>
                                            <p:strVal val="#ppt_x"/>
                                          </p:val>
                                        </p:tav>
                                        <p:tav tm="100000">
                                          <p:val>
                                            <p:strVal val="#ppt_x"/>
                                          </p:val>
                                        </p:tav>
                                      </p:tavLst>
                                    </p:anim>
                                    <p:anim calcmode="lin" valueType="num">
                                      <p:cBhvr>
                                        <p:cTn id="8" dur="500" fill="hold"/>
                                        <p:tgtEl>
                                          <p:spTgt spid="1126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11266"/>
                                        </p:tgtEl>
                                        <p:attrNameLst>
                                          <p:attrName>style.visibility</p:attrName>
                                        </p:attrNameLst>
                                      </p:cBhvr>
                                      <p:to>
                                        <p:strVal val="visible"/>
                                      </p:to>
                                    </p:set>
                                    <p:animEffect>
                                      <p:cBhvr>
                                        <p:cTn id="13" dur="500"/>
                                        <p:tgtEl>
                                          <p:spTgt spid="11266"/>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11267">
                                            <p:txEl>
                                              <p:pRg st="0" end="0"/>
                                            </p:txEl>
                                          </p:spTgt>
                                        </p:tgtEl>
                                        <p:attrNameLst>
                                          <p:attrName>style.visibility</p:attrName>
                                        </p:attrNameLst>
                                      </p:cBhvr>
                                      <p:to>
                                        <p:strVal val="visible"/>
                                      </p:to>
                                    </p:set>
                                    <p:animEffect>
                                      <p:cBhvr>
                                        <p:cTn id="18" dur="500"/>
                                        <p:tgtEl>
                                          <p:spTgt spid="1126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build="allAtOnce" bldLvl="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533400"/>
            <a:ext cx="7467600" cy="1143000"/>
          </a:xfrm>
        </p:spPr>
        <p:txBody>
          <a:bodyPr>
            <a:normAutofit/>
          </a:bodyPr>
          <a:lstStyle/>
          <a:p>
            <a:r>
              <a:rPr lang="en-US" altLang="en-US" sz="2800" dirty="0">
                <a:solidFill>
                  <a:srgbClr val="FF0000"/>
                </a:solidFill>
              </a:rPr>
              <a:t>Landsteiner</a:t>
            </a:r>
            <a:r>
              <a:rPr lang="en-US" sz="2800" dirty="0">
                <a:solidFill>
                  <a:srgbClr val="FF0000"/>
                </a:solidFill>
              </a:rPr>
              <a:t> </a:t>
            </a:r>
            <a:r>
              <a:rPr lang="en-US" sz="2800" dirty="0" smtClean="0">
                <a:solidFill>
                  <a:srgbClr val="FF0000"/>
                </a:solidFill>
              </a:rPr>
              <a:t>Law….</a:t>
            </a:r>
            <a:endParaRPr lang="en-US" altLang="en-US" sz="2800" dirty="0">
              <a:solidFill>
                <a:srgbClr val="FF0000"/>
              </a:solidFill>
            </a:endParaRPr>
          </a:p>
        </p:txBody>
      </p:sp>
      <p:sp>
        <p:nvSpPr>
          <p:cNvPr id="12291" name="Rectangle 3"/>
          <p:cNvSpPr>
            <a:spLocks noGrp="1" noChangeArrowheads="1"/>
          </p:cNvSpPr>
          <p:nvPr>
            <p:ph sz="quarter" idx="1"/>
          </p:nvPr>
        </p:nvSpPr>
        <p:spPr>
          <a:xfrm>
            <a:off x="457200" y="2133600"/>
            <a:ext cx="7467600" cy="4340352"/>
          </a:xfrm>
        </p:spPr>
        <p:txBody>
          <a:bodyPr>
            <a:normAutofit fontScale="92500" lnSpcReduction="10000"/>
          </a:bodyPr>
          <a:lstStyle/>
          <a:p>
            <a:pPr algn="just">
              <a:lnSpc>
                <a:spcPct val="150000"/>
              </a:lnSpc>
            </a:pPr>
            <a:r>
              <a:rPr lang="en-US" dirty="0"/>
              <a:t>It was given by Karl Landsteiner in 1900.</a:t>
            </a:r>
          </a:p>
          <a:p>
            <a:pPr algn="just">
              <a:lnSpc>
                <a:spcPct val="150000"/>
              </a:lnSpc>
            </a:pPr>
            <a:r>
              <a:rPr lang="en-US" dirty="0"/>
              <a:t>It states </a:t>
            </a:r>
            <a:r>
              <a:rPr lang="en-US" dirty="0" smtClean="0"/>
              <a:t>that; </a:t>
            </a:r>
          </a:p>
          <a:p>
            <a:pPr algn="just">
              <a:lnSpc>
                <a:spcPct val="150000"/>
              </a:lnSpc>
              <a:buNone/>
            </a:pPr>
            <a:r>
              <a:rPr lang="en-US" dirty="0" smtClean="0"/>
              <a:t>   “If </a:t>
            </a:r>
            <a:r>
              <a:rPr lang="en-US" dirty="0"/>
              <a:t>an </a:t>
            </a:r>
            <a:r>
              <a:rPr lang="en-US" dirty="0" err="1"/>
              <a:t>agglutinogen</a:t>
            </a:r>
            <a:r>
              <a:rPr lang="en-US" dirty="0"/>
              <a:t> is present on the RBC of an individual, the corresponding agglutinin must be absent in the plasma of that individual and </a:t>
            </a:r>
            <a:r>
              <a:rPr lang="en-US" dirty="0" smtClean="0"/>
              <a:t>vice-versa”</a:t>
            </a:r>
            <a:endParaRPr lang="en-US" dirty="0"/>
          </a:p>
          <a:p>
            <a:pPr algn="just">
              <a:lnSpc>
                <a:spcPct val="150000"/>
              </a:lnSpc>
            </a:pPr>
            <a:r>
              <a:rPr lang="en-US" dirty="0"/>
              <a:t>This law is only applicable to ABO blood grouping system.</a:t>
            </a:r>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diamond(in)">
                                      <p:cBhvr>
                                        <p:cTn id="7" dur="500"/>
                                        <p:tgtEl>
                                          <p:spTgt spid="1229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2291">
                                            <p:txEl>
                                              <p:pRg st="0" end="0"/>
                                            </p:txEl>
                                          </p:spTgt>
                                        </p:tgtEl>
                                        <p:attrNameLst>
                                          <p:attrName>style.visibility</p:attrName>
                                        </p:attrNameLst>
                                      </p:cBhvr>
                                      <p:to>
                                        <p:strVal val="visible"/>
                                      </p:to>
                                    </p:set>
                                    <p:animEffect transition="in" filter="blinds(horizontal)">
                                      <p:cBhvr>
                                        <p:cTn id="12" dur="500"/>
                                        <p:tgtEl>
                                          <p:spTgt spid="12291">
                                            <p:txEl>
                                              <p:pRg st="0" end="0"/>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12291">
                                            <p:txEl>
                                              <p:pRg st="1" end="1"/>
                                            </p:txEl>
                                          </p:spTgt>
                                        </p:tgtEl>
                                        <p:attrNameLst>
                                          <p:attrName>style.visibility</p:attrName>
                                        </p:attrNameLst>
                                      </p:cBhvr>
                                      <p:to>
                                        <p:strVal val="visible"/>
                                      </p:to>
                                    </p:set>
                                    <p:animEffect transition="in" filter="blinds(horizontal)">
                                      <p:cBhvr>
                                        <p:cTn id="15" dur="500"/>
                                        <p:tgtEl>
                                          <p:spTgt spid="12291">
                                            <p:txEl>
                                              <p:pRg st="1" end="1"/>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12291">
                                            <p:txEl>
                                              <p:pRg st="2" end="2"/>
                                            </p:txEl>
                                          </p:spTgt>
                                        </p:tgtEl>
                                        <p:attrNameLst>
                                          <p:attrName>style.visibility</p:attrName>
                                        </p:attrNameLst>
                                      </p:cBhvr>
                                      <p:to>
                                        <p:strVal val="visible"/>
                                      </p:to>
                                    </p:set>
                                    <p:animEffect transition="in" filter="blinds(horizontal)">
                                      <p:cBhvr>
                                        <p:cTn id="18" dur="500"/>
                                        <p:tgtEl>
                                          <p:spTgt spid="12291">
                                            <p:txEl>
                                              <p:pRg st="2" end="2"/>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12291">
                                            <p:txEl>
                                              <p:pRg st="3" end="3"/>
                                            </p:txEl>
                                          </p:spTgt>
                                        </p:tgtEl>
                                        <p:attrNameLst>
                                          <p:attrName>style.visibility</p:attrName>
                                        </p:attrNameLst>
                                      </p:cBhvr>
                                      <p:to>
                                        <p:strVal val="visible"/>
                                      </p:to>
                                    </p:set>
                                    <p:animEffect transition="in" filter="blinds(horizontal)">
                                      <p:cBhvr>
                                        <p:cTn id="21" dur="500"/>
                                        <p:tgtEl>
                                          <p:spTgt spid="1229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bldLvl="0" autoUpdateAnimBg="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409</TotalTime>
  <Words>1678</Words>
  <Application>Microsoft Office PowerPoint</Application>
  <PresentationFormat>On-screen Show (4:3)</PresentationFormat>
  <Paragraphs>268</Paragraphs>
  <Slides>32</Slides>
  <Notes>0</Notes>
  <HiddenSlides>1</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Oriel</vt:lpstr>
      <vt:lpstr>Blood group….</vt:lpstr>
      <vt:lpstr>Slide 2</vt:lpstr>
      <vt:lpstr>History…….</vt:lpstr>
      <vt:lpstr>Slide 4</vt:lpstr>
      <vt:lpstr>Slide 5</vt:lpstr>
      <vt:lpstr>Agglutinogen……..</vt:lpstr>
      <vt:lpstr> Classification Of Blood Groups..  There are more than 20 genetically determined blood group systems known today  </vt:lpstr>
      <vt:lpstr>Slide 8</vt:lpstr>
      <vt:lpstr>Landsteiner Law….</vt:lpstr>
      <vt:lpstr>      ABO blood group system</vt:lpstr>
      <vt:lpstr>Slide 11</vt:lpstr>
      <vt:lpstr>Slide 12</vt:lpstr>
      <vt:lpstr>ABO blood group system</vt:lpstr>
      <vt:lpstr>Slide 14</vt:lpstr>
      <vt:lpstr>View Of Different Cells And Antibodies</vt:lpstr>
      <vt:lpstr>Slide 16</vt:lpstr>
      <vt:lpstr>CDE blood group system</vt:lpstr>
      <vt:lpstr>Slide 18</vt:lpstr>
      <vt:lpstr>Slide 19</vt:lpstr>
      <vt:lpstr>Slide 20</vt:lpstr>
      <vt:lpstr>Slide 21</vt:lpstr>
      <vt:lpstr>Erythroblastosis foetalis….</vt:lpstr>
      <vt:lpstr>hemolytic disease of the newborn</vt:lpstr>
      <vt:lpstr>Ratio Of  Blood Group In Society.</vt:lpstr>
      <vt:lpstr>ABO Genotype</vt:lpstr>
      <vt:lpstr>Inheritance of ABO blood group </vt:lpstr>
      <vt:lpstr>CCES….</vt:lpstr>
      <vt:lpstr>Slide 28</vt:lpstr>
      <vt:lpstr>Slide 29</vt:lpstr>
      <vt:lpstr>Slide 30</vt:lpstr>
      <vt:lpstr>Slide 31</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12.Agglutination of RBCs </dc:title>
  <dc:creator>geetanjali purohit</dc:creator>
  <cp:lastModifiedBy>admin1</cp:lastModifiedBy>
  <cp:revision>57</cp:revision>
  <dcterms:created xsi:type="dcterms:W3CDTF">2006-08-16T00:00:00Z</dcterms:created>
  <dcterms:modified xsi:type="dcterms:W3CDTF">2018-10-24T06:11:30Z</dcterms:modified>
</cp:coreProperties>
</file>