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300" r:id="rId3"/>
    <p:sldId id="306" r:id="rId4"/>
    <p:sldId id="259" r:id="rId5"/>
    <p:sldId id="290" r:id="rId6"/>
    <p:sldId id="292" r:id="rId7"/>
    <p:sldId id="293" r:id="rId8"/>
    <p:sldId id="294" r:id="rId9"/>
    <p:sldId id="267" r:id="rId10"/>
    <p:sldId id="301" r:id="rId11"/>
    <p:sldId id="272" r:id="rId12"/>
    <p:sldId id="270" r:id="rId13"/>
    <p:sldId id="271" r:id="rId14"/>
    <p:sldId id="273" r:id="rId15"/>
    <p:sldId id="303" r:id="rId16"/>
    <p:sldId id="304" r:id="rId17"/>
    <p:sldId id="302" r:id="rId18"/>
    <p:sldId id="285" r:id="rId19"/>
    <p:sldId id="287" r:id="rId20"/>
    <p:sldId id="288" r:id="rId21"/>
    <p:sldId id="297" r:id="rId22"/>
    <p:sldId id="298" r:id="rId23"/>
    <p:sldId id="299" r:id="rId24"/>
    <p:sldId id="289" r:id="rId25"/>
    <p:sldId id="275" r:id="rId26"/>
    <p:sldId id="276" r:id="rId27"/>
    <p:sldId id="277" r:id="rId28"/>
    <p:sldId id="307" r:id="rId29"/>
    <p:sldId id="305" r:id="rId30"/>
    <p:sldId id="279" r:id="rId31"/>
    <p:sldId id="282" r:id="rId32"/>
    <p:sldId id="283" r:id="rId33"/>
    <p:sldId id="291" r:id="rId34"/>
    <p:sldId id="26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9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6BF9-83F9-4236-9019-A01B8D981D26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2C38D-93A0-4E8D-A63B-36122C180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8D463-96E8-40D9-8814-92AA48A452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8D463-96E8-40D9-8814-92AA48A4526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18943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Blood…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105400"/>
            <a:ext cx="3733800" cy="1371600"/>
          </a:xfrm>
        </p:spPr>
        <p:txBody>
          <a:bodyPr/>
          <a:lstStyle/>
          <a:p>
            <a:pPr algn="r"/>
            <a:r>
              <a:rPr lang="en-US" dirty="0" smtClean="0"/>
              <a:t>Dr. </a:t>
            </a:r>
            <a:r>
              <a:rPr lang="en-US" dirty="0" err="1" smtClean="0"/>
              <a:t>Geetanjali</a:t>
            </a:r>
            <a:r>
              <a:rPr lang="en-US" dirty="0" smtClean="0"/>
              <a:t> </a:t>
            </a:r>
            <a:r>
              <a:rPr lang="en-US" dirty="0" err="1" smtClean="0"/>
              <a:t>Purohit</a:t>
            </a:r>
            <a:endParaRPr lang="en-US" dirty="0" smtClean="0"/>
          </a:p>
          <a:p>
            <a:pPr algn="r"/>
            <a:r>
              <a:rPr lang="en-US" dirty="0" err="1" smtClean="0"/>
              <a:t>Asso</a:t>
            </a:r>
            <a:r>
              <a:rPr lang="en-US" dirty="0" smtClean="0"/>
              <a:t>. Professor</a:t>
            </a:r>
          </a:p>
          <a:p>
            <a:pPr algn="r"/>
            <a:r>
              <a:rPr lang="en-US" dirty="0" smtClean="0"/>
              <a:t>Physiology</a:t>
            </a:r>
            <a:endParaRPr lang="en-US" dirty="0"/>
          </a:p>
        </p:txBody>
      </p:sp>
      <p:pic>
        <p:nvPicPr>
          <p:cNvPr id="3074" name="Picture 2" descr="C:\Users\admin1\Desktop\mldtxQRJM8Hb5XThLuOWHp4Y4ei14Y85_whole_blood_plasma_hematocrit_buffy_coat.jpg"/>
          <p:cNvPicPr>
            <a:picLocks noChangeAspect="1" noChangeArrowheads="1"/>
          </p:cNvPicPr>
          <p:nvPr/>
        </p:nvPicPr>
        <p:blipFill>
          <a:blip r:embed="rId2" cstate="print"/>
          <a:srcRect l="55246" t="8575" b="8547"/>
          <a:stretch>
            <a:fillRect/>
          </a:stretch>
        </p:blipFill>
        <p:spPr bwMode="auto">
          <a:xfrm>
            <a:off x="5791200" y="228600"/>
            <a:ext cx="3124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1\Desktop\mldtxQRJM8Hb5XThLuOWHp4Y4ei14Y85_whole_blood_plasma_hematocrit_buffy_coa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091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</a:t>
            </a:r>
            <a:r>
              <a:rPr lang="en-US" b="1" u="sng" dirty="0" smtClean="0"/>
              <a:t>Blood composition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Blood consists of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Liquid plasma </a:t>
            </a:r>
          </a:p>
          <a:p>
            <a:pPr>
              <a:buNone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                  (Volume-55-60%)</a:t>
            </a:r>
          </a:p>
          <a:p>
            <a:pPr>
              <a:buNone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                 Formed elements (cells) </a:t>
            </a:r>
          </a:p>
          <a:p>
            <a:pPr>
              <a:buNone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                   (volume-40-45%)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362200" y="3733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2362200" y="2590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</a:t>
            </a:r>
            <a:r>
              <a:rPr lang="en-US" b="1" u="sng" dirty="0" smtClean="0"/>
              <a:t>Blood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Formed elements include</a:t>
            </a:r>
          </a:p>
          <a:p>
            <a:pPr>
              <a:buNone/>
            </a:pPr>
            <a:r>
              <a:rPr lang="en-US" sz="3200" dirty="0" smtClean="0"/>
              <a:t>                    </a:t>
            </a:r>
          </a:p>
          <a:p>
            <a:pPr>
              <a:buNone/>
            </a:pPr>
            <a:r>
              <a:rPr lang="en-GB" sz="3200" dirty="0" smtClean="0"/>
              <a:t>       Erythrocytes (red blood cells)</a:t>
            </a:r>
          </a:p>
          <a:p>
            <a:pPr>
              <a:buNone/>
            </a:pPr>
            <a:r>
              <a:rPr lang="en-GB" sz="3200" dirty="0" smtClean="0"/>
              <a:t>       Leukocytes (white blood cells)</a:t>
            </a:r>
          </a:p>
          <a:p>
            <a:pPr>
              <a:buNone/>
            </a:pPr>
            <a:r>
              <a:rPr lang="en-GB" sz="3200" dirty="0" smtClean="0"/>
              <a:t>       </a:t>
            </a:r>
            <a:r>
              <a:rPr lang="en-GB" sz="3200" dirty="0" err="1" smtClean="0"/>
              <a:t>Thrombocytes</a:t>
            </a:r>
            <a:r>
              <a:rPr lang="en-GB" sz="3200" dirty="0" smtClean="0"/>
              <a:t> (platelets) </a:t>
            </a:r>
          </a:p>
          <a:p>
            <a:endParaRPr lang="en-US" sz="3200" dirty="0"/>
          </a:p>
        </p:txBody>
      </p:sp>
      <p:sp>
        <p:nvSpPr>
          <p:cNvPr id="4" name="Flowchart: Connector 3"/>
          <p:cNvSpPr/>
          <p:nvPr/>
        </p:nvSpPr>
        <p:spPr>
          <a:xfrm>
            <a:off x="1143000" y="29718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1143000" y="3429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1143000" y="4038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24" t="5780" r="12745"/>
          <a:stretch>
            <a:fillRect/>
          </a:stretch>
        </p:blipFill>
        <p:spPr>
          <a:xfrm>
            <a:off x="304800" y="381000"/>
            <a:ext cx="8305800" cy="6248400"/>
          </a:xfrm>
          <a:solidFill>
            <a:schemeClr val="accent1"/>
          </a:solidFill>
        </p:spPr>
      </p:pic>
      <p:sp>
        <p:nvSpPr>
          <p:cNvPr id="3" name="Rounded Rectangle 2"/>
          <p:cNvSpPr/>
          <p:nvPr/>
        </p:nvSpPr>
        <p:spPr>
          <a:xfrm>
            <a:off x="152400" y="762000"/>
            <a:ext cx="3733800" cy="6096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Hemopoiesis</a:t>
            </a:r>
            <a:endParaRPr lang="en-US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800px-Hematopoiesis_simpl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458200" cy="5943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Bone marrow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Bone marrow produces the cellular elements of the blood, including platelets, red blood cells and white blood cells. </a:t>
            </a:r>
          </a:p>
          <a:p>
            <a:r>
              <a:rPr lang="en-US" dirty="0" smtClean="0"/>
              <a:t> Refers to the pathologic analysis of samples of bone marrow obtained by </a:t>
            </a:r>
            <a:r>
              <a:rPr lang="en-US" b="1" dirty="0" smtClean="0"/>
              <a:t>bone marrow biopsy</a:t>
            </a:r>
            <a:r>
              <a:rPr lang="en-US" dirty="0" smtClean="0"/>
              <a:t> (often called a trephine biopsy) and </a:t>
            </a:r>
            <a:r>
              <a:rPr lang="en-US" b="1" dirty="0" smtClean="0"/>
              <a:t>bone marrow aspiration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Diagnosis of a number of </a:t>
            </a:r>
            <a:r>
              <a:rPr lang="en-US" dirty="0" err="1" smtClean="0"/>
              <a:t>conditions,including</a:t>
            </a:r>
            <a:r>
              <a:rPr lang="en-US" dirty="0" smtClean="0"/>
              <a:t> leukemia, multiple myeloma, lymphoma, anemia, and </a:t>
            </a:r>
            <a:r>
              <a:rPr lang="en-US" dirty="0" err="1" smtClean="0"/>
              <a:t>pancytopenia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sometimes necessary to examine the source of the blood cells in the bone marrow to obtain more information on </a:t>
            </a:r>
            <a:r>
              <a:rPr lang="en-US" dirty="0" err="1" smtClean="0"/>
              <a:t>hematopoiesis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1\Desktop\leukemia-20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106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3962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Color -Bright red in arteries &amp; dark red in veins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Mass 8% of the body mass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pH Slightly alkaline (pH = 7.35 – 7.45)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Taste Salty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Temperature- 38° C (100.4° F)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Viscosity 3-4 times more viscous than water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Volume 5-6 </a:t>
            </a:r>
            <a:r>
              <a:rPr lang="en-US" dirty="0" err="1" smtClean="0"/>
              <a:t>litre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800" b="1" u="sng" dirty="0" err="1" smtClean="0"/>
              <a:t>Physico</a:t>
            </a:r>
            <a:r>
              <a:rPr lang="en-US" sz="2800" b="1" u="sng" dirty="0" smtClean="0"/>
              <a:t>-chemical constants of blood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Osmotic pressure</a:t>
            </a:r>
          </a:p>
          <a:p>
            <a:r>
              <a:rPr lang="en-US" sz="2800" b="1" dirty="0" err="1" smtClean="0"/>
              <a:t>Oncotic</a:t>
            </a:r>
            <a:r>
              <a:rPr lang="en-US" sz="2800" b="1" dirty="0" smtClean="0"/>
              <a:t> pressure/COP</a:t>
            </a:r>
          </a:p>
          <a:p>
            <a:r>
              <a:rPr lang="en-US" sz="2800" b="1" dirty="0" smtClean="0"/>
              <a:t>Blood pH</a:t>
            </a:r>
          </a:p>
          <a:p>
            <a:r>
              <a:rPr lang="en-US" sz="2800" b="1" dirty="0" smtClean="0"/>
              <a:t>Viscosity </a:t>
            </a:r>
          </a:p>
          <a:p>
            <a:r>
              <a:rPr lang="en-US" sz="2800" b="1" dirty="0" smtClean="0"/>
              <a:t>Specific gravity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u="sng" dirty="0" smtClean="0"/>
              <a:t>Osmotic pressure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 smtClean="0">
                <a:solidFill>
                  <a:schemeClr val="tx2"/>
                </a:solidFill>
              </a:rPr>
              <a:t>Osmotic pressure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/>
              <a:t>is defined as the minimum amount of pressure needed to prevent osmosis.</a:t>
            </a:r>
          </a:p>
          <a:p>
            <a:r>
              <a:rPr lang="en-US" b="1" dirty="0" smtClean="0"/>
              <a:t>Dissolved particles maintain the osmotic pressure.</a:t>
            </a:r>
          </a:p>
          <a:p>
            <a:r>
              <a:rPr lang="en-US" b="1" dirty="0" smtClean="0"/>
              <a:t>Among them, the most active is</a:t>
            </a:r>
          </a:p>
          <a:p>
            <a:pPr>
              <a:buNone/>
            </a:pPr>
            <a:r>
              <a:rPr lang="en-US" b="1" dirty="0" smtClean="0"/>
              <a:t>                                 -</a:t>
            </a:r>
            <a:r>
              <a:rPr lang="en-US" b="1" dirty="0" err="1" smtClean="0"/>
              <a:t>NaCl</a:t>
            </a:r>
            <a:r>
              <a:rPr lang="en-US" b="1" dirty="0" smtClean="0"/>
              <a:t>  (0.9 % isotonic)</a:t>
            </a:r>
          </a:p>
          <a:p>
            <a:pPr>
              <a:buNone/>
            </a:pPr>
            <a:r>
              <a:rPr lang="en-US" b="1" dirty="0" smtClean="0"/>
              <a:t>                                 - and also glucose  (5% isotonic)</a:t>
            </a:r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534400" cy="6553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4800" b="1" dirty="0" smtClean="0">
              <a:solidFill>
                <a:srgbClr val="C00000"/>
              </a:solidFill>
              <a:latin typeface="Algerian" pitchFamily="82" charset="0"/>
            </a:endParaRPr>
          </a:p>
          <a:p>
            <a:pPr algn="ctr">
              <a:buNone/>
            </a:pPr>
            <a:endParaRPr lang="en-US" sz="4800" b="1" dirty="0" smtClean="0">
              <a:solidFill>
                <a:srgbClr val="C0000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Algerian" pitchFamily="82" charset="0"/>
              </a:rPr>
              <a:t>Introduction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Algerian" pitchFamily="82" charset="0"/>
              </a:rPr>
              <a:t>Composition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Algerian" pitchFamily="82" charset="0"/>
              </a:rPr>
              <a:t> &amp;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Algerian" pitchFamily="82" charset="0"/>
              </a:rPr>
              <a:t>Functions</a:t>
            </a:r>
            <a:endParaRPr lang="en-US" sz="48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b="1" u="sng" dirty="0" smtClean="0"/>
              <a:t>Osmotic pressure</a:t>
            </a:r>
            <a:endParaRPr lang="en-US" u="sng" dirty="0"/>
          </a:p>
        </p:txBody>
      </p:sp>
      <p:pic>
        <p:nvPicPr>
          <p:cNvPr id="4" name="Content Placeholder 3" descr="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153400" cy="5029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Hypertonic:</a:t>
            </a:r>
            <a:r>
              <a:rPr lang="en-US" dirty="0"/>
              <a:t>  </a:t>
            </a:r>
            <a:r>
              <a:rPr lang="en-US" b="1" u="sng" dirty="0"/>
              <a:t>More </a:t>
            </a:r>
            <a:r>
              <a:rPr lang="en-US" dirty="0"/>
              <a:t>solutes than the other solution</a:t>
            </a:r>
          </a:p>
          <a:p>
            <a:pPr>
              <a:lnSpc>
                <a:spcPct val="90000"/>
              </a:lnSpc>
            </a:pPr>
            <a:r>
              <a:rPr lang="en-US" b="1" dirty="0"/>
              <a:t>Hypotonic:  </a:t>
            </a:r>
            <a:r>
              <a:rPr lang="en-US" b="1" u="sng" dirty="0"/>
              <a:t>Less</a:t>
            </a:r>
            <a:r>
              <a:rPr lang="en-US" b="1" dirty="0"/>
              <a:t>  </a:t>
            </a:r>
            <a:r>
              <a:rPr lang="en-US" dirty="0"/>
              <a:t>solutes than the other solution</a:t>
            </a:r>
          </a:p>
          <a:p>
            <a:pPr>
              <a:lnSpc>
                <a:spcPct val="90000"/>
              </a:lnSpc>
            </a:pPr>
            <a:r>
              <a:rPr lang="en-US" b="1" dirty="0"/>
              <a:t>Isotonic:  </a:t>
            </a:r>
            <a:r>
              <a:rPr lang="en-US" b="1" u="sng" dirty="0"/>
              <a:t>Equal </a:t>
            </a:r>
            <a:r>
              <a:rPr lang="en-US" dirty="0"/>
              <a:t>solutes as another </a:t>
            </a:r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7" descr="rb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029200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912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Plasmolysed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Turgid</a:t>
            </a:r>
            <a:endParaRPr lang="en-IN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D:\Dr Mahavir\Lecture\Resources for Lecture\General Physiology\Trasport across CM\189369_html_m5a6829de.jpg"/>
          <p:cNvPicPr>
            <a:picLocks noChangeAspect="1" noChangeArrowheads="1"/>
          </p:cNvPicPr>
          <p:nvPr/>
        </p:nvPicPr>
        <p:blipFill>
          <a:blip r:embed="rId2"/>
          <a:srcRect l="15152"/>
          <a:stretch>
            <a:fillRect/>
          </a:stretch>
        </p:blipFill>
        <p:spPr bwMode="auto">
          <a:xfrm>
            <a:off x="0" y="0"/>
            <a:ext cx="80772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457200"/>
            <a:ext cx="2057400" cy="6172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791200" y="533400"/>
            <a:ext cx="2057400" cy="6172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3124200" y="6477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Flaccid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Colloidal Osmotic Pressure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Osmotic pressure created by </a:t>
            </a:r>
            <a:r>
              <a:rPr lang="en-US" u="sng" dirty="0" smtClean="0"/>
              <a:t>colloid substances</a:t>
            </a:r>
            <a:r>
              <a:rPr lang="en-US" dirty="0" smtClean="0"/>
              <a:t> in body is known as Colloidal osmotic pressure.</a:t>
            </a:r>
          </a:p>
          <a:p>
            <a:r>
              <a:rPr lang="en-US" dirty="0" smtClean="0"/>
              <a:t>Osmotic pressure created by colloid substances (Proteins)in body is known as </a:t>
            </a:r>
            <a:r>
              <a:rPr lang="en-US" b="1" dirty="0" err="1" smtClean="0"/>
              <a:t>Oncotic</a:t>
            </a:r>
            <a:r>
              <a:rPr lang="en-US" b="1" dirty="0" smtClean="0"/>
              <a:t> pressure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holds the water within tissue &amp; prevents water movement across membrane</a:t>
            </a:r>
          </a:p>
          <a:p>
            <a:r>
              <a:rPr lang="en-US" dirty="0" smtClean="0"/>
              <a:t>Applied Physiology : Edema</a:t>
            </a:r>
          </a:p>
          <a:p>
            <a:endParaRPr lang="en-IN" dirty="0"/>
          </a:p>
        </p:txBody>
      </p:sp>
      <p:pic>
        <p:nvPicPr>
          <p:cNvPr id="1026" name="Picture 2" descr="D:\Dr Mahavir\Lecture\Resources for Lecture\CardioVascular System\Capillary\edemapit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5029201"/>
            <a:ext cx="4114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u="sng" dirty="0" err="1" smtClean="0"/>
              <a:t>Oncotic</a:t>
            </a:r>
            <a:r>
              <a:rPr lang="en-US" b="1" u="sng" dirty="0" smtClean="0"/>
              <a:t> pressure of blood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Oncotic pressure, or colloid osmotic pressure (COP), is a form of osmotic pressure exerted by blood plasma proteins. </a:t>
            </a:r>
          </a:p>
          <a:p>
            <a:r>
              <a:rPr lang="en-US" sz="2800" dirty="0" smtClean="0"/>
              <a:t>It is the opposing force to hydrostatic pressure</a:t>
            </a:r>
          </a:p>
          <a:p>
            <a:r>
              <a:rPr lang="en-US" sz="2800" b="1" dirty="0" smtClean="0"/>
              <a:t>Its normal value is : 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</a:t>
            </a:r>
            <a:r>
              <a:rPr lang="en-US" sz="2800" b="1" u="sng" dirty="0" smtClean="0">
                <a:solidFill>
                  <a:schemeClr val="tx2"/>
                </a:solidFill>
              </a:rPr>
              <a:t>0.03-0.04 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atm</a:t>
            </a:r>
            <a:endParaRPr lang="en-US" sz="2800" b="1" u="sng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   (or)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</a:t>
            </a:r>
            <a:r>
              <a:rPr lang="en-US" sz="2800" b="1" u="sng" dirty="0" smtClean="0">
                <a:solidFill>
                  <a:schemeClr val="tx2"/>
                </a:solidFill>
              </a:rPr>
              <a:t>20-25  mm Hg</a:t>
            </a:r>
            <a:endParaRPr lang="en-US" sz="28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pH of blood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939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Normal pH of blood is :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Arterial blood-  7.45 – 7.35 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Venous blood- 7.31-7.41</a:t>
            </a: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If pH is less than 7.3 , it is acidosis</a:t>
            </a:r>
          </a:p>
          <a:p>
            <a:r>
              <a:rPr lang="en-US" b="1" dirty="0" smtClean="0"/>
              <a:t>If pH is more than 7.5, it is alkalosis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pH is maintained by :</a:t>
            </a:r>
          </a:p>
          <a:p>
            <a:r>
              <a:rPr lang="en-GB" b="1" dirty="0" smtClean="0"/>
              <a:t>   The  excretion of carbon dioxide by the lungs</a:t>
            </a:r>
          </a:p>
          <a:p>
            <a:r>
              <a:rPr lang="en-GB" b="1" dirty="0" smtClean="0"/>
              <a:t>   The  excretion of H</a:t>
            </a:r>
            <a:r>
              <a:rPr lang="en-GB" b="1" baseline="30000" dirty="0" smtClean="0"/>
              <a:t>+</a:t>
            </a:r>
            <a:r>
              <a:rPr lang="en-GB" b="1" dirty="0" smtClean="0"/>
              <a:t> or OH</a:t>
            </a:r>
            <a:r>
              <a:rPr lang="en-GB" b="1" baseline="30000" dirty="0" smtClean="0"/>
              <a:t>-</a:t>
            </a:r>
            <a:r>
              <a:rPr lang="en-GB" b="1" dirty="0" smtClean="0"/>
              <a:t>  by the kidneys. </a:t>
            </a:r>
          </a:p>
          <a:p>
            <a:r>
              <a:rPr lang="en-GB" b="1" dirty="0" smtClean="0"/>
              <a:t>    By the action of buffer system</a:t>
            </a:r>
            <a:endParaRPr lang="en-US" b="1" dirty="0" smtClean="0"/>
          </a:p>
          <a:p>
            <a:pPr>
              <a:buNone/>
            </a:pPr>
            <a:r>
              <a:rPr lang="en-US" sz="2200" b="1" dirty="0" smtClean="0"/>
              <a:t>A. Carbonate     B. Phosphate     C. Protein     D. </a:t>
            </a:r>
            <a:r>
              <a:rPr lang="en-US" sz="2200" b="1" dirty="0" err="1" smtClean="0"/>
              <a:t>Haemoglobin</a:t>
            </a:r>
            <a:endParaRPr lang="en-US" sz="2200" b="1" dirty="0" smtClean="0"/>
          </a:p>
          <a:p>
            <a:pPr>
              <a:buNone/>
            </a:pPr>
            <a:r>
              <a:rPr lang="en-US" sz="2200" b="1" dirty="0" smtClean="0"/>
              <a:t>                              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u="sng" dirty="0" smtClean="0"/>
              <a:t>Viscosity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Blood viscosity  can be described as the thickness and stickiness of blood and it’s a </a:t>
            </a:r>
            <a:r>
              <a:rPr lang="en-US" dirty="0" err="1" smtClean="0"/>
              <a:t>easure</a:t>
            </a:r>
            <a:r>
              <a:rPr lang="en-US" dirty="0" smtClean="0"/>
              <a:t> of the resistance of blood to flow. </a:t>
            </a:r>
          </a:p>
          <a:p>
            <a:r>
              <a:rPr lang="en-US" dirty="0" smtClean="0"/>
              <a:t>Elevated </a:t>
            </a:r>
            <a:r>
              <a:rPr lang="en-US" b="1" dirty="0" smtClean="0"/>
              <a:t>blood viscosity</a:t>
            </a:r>
            <a:r>
              <a:rPr lang="en-US" dirty="0" smtClean="0"/>
              <a:t> is a strong independent predictor of cardiovascular events.</a:t>
            </a:r>
          </a:p>
          <a:p>
            <a:r>
              <a:rPr lang="en-US" dirty="0" smtClean="0"/>
              <a:t>The viscocity of blood is 5 times more than that of water </a:t>
            </a:r>
          </a:p>
          <a:p>
            <a:r>
              <a:rPr lang="en-US" dirty="0" smtClean="0"/>
              <a:t>The relationship between BP and </a:t>
            </a:r>
            <a:r>
              <a:rPr lang="en-US" b="1" dirty="0" smtClean="0"/>
              <a:t>viscosity</a:t>
            </a:r>
            <a:r>
              <a:rPr lang="en-US" dirty="0" smtClean="0"/>
              <a:t> is such that, given a constant systolic BP, if </a:t>
            </a:r>
            <a:r>
              <a:rPr lang="en-US" b="1" dirty="0" smtClean="0"/>
              <a:t>blood viscosity increases</a:t>
            </a:r>
            <a:r>
              <a:rPr lang="en-US" dirty="0" smtClean="0"/>
              <a:t>, then the total peripheral resistance (TPR) will necessarily </a:t>
            </a:r>
            <a:r>
              <a:rPr lang="en-US" b="1" dirty="0" smtClean="0"/>
              <a:t>increase</a:t>
            </a:r>
            <a:r>
              <a:rPr lang="en-US" dirty="0" smtClean="0"/>
              <a:t>, thereby reducing </a:t>
            </a:r>
            <a:r>
              <a:rPr lang="en-US" b="1" dirty="0" smtClean="0"/>
              <a:t>blood</a:t>
            </a:r>
            <a:r>
              <a:rPr lang="en-US" dirty="0" smtClean="0"/>
              <a:t> flow.</a:t>
            </a:r>
          </a:p>
          <a:p>
            <a:r>
              <a:rPr lang="en-US" dirty="0" smtClean="0"/>
              <a:t>Conversely, when </a:t>
            </a:r>
            <a:r>
              <a:rPr lang="en-US" b="1" dirty="0" err="1" smtClean="0"/>
              <a:t>viscosity</a:t>
            </a:r>
            <a:r>
              <a:rPr lang="en-US" dirty="0" err="1" smtClean="0"/>
              <a:t>decreases</a:t>
            </a:r>
            <a:r>
              <a:rPr lang="en-US" dirty="0" smtClean="0"/>
              <a:t>, </a:t>
            </a:r>
            <a:r>
              <a:rPr lang="en-US" b="1" dirty="0" smtClean="0"/>
              <a:t>blood</a:t>
            </a:r>
            <a:r>
              <a:rPr lang="en-US" dirty="0" smtClean="0"/>
              <a:t> flow and perfusion will </a:t>
            </a:r>
            <a:r>
              <a:rPr lang="en-US" b="1" dirty="0" smtClean="0"/>
              <a:t>increase</a:t>
            </a:r>
            <a:r>
              <a:rPr lang="en-US" dirty="0" smtClean="0"/>
              <a:t>.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Specific gravity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375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Specific gravity is the ratio of the density of a substance to the density of a reference substance.</a:t>
            </a:r>
          </a:p>
          <a:p>
            <a:r>
              <a:rPr lang="en-US" sz="2800" dirty="0" smtClean="0"/>
              <a:t>Specific gravity is also called relative density.</a:t>
            </a:r>
          </a:p>
          <a:p>
            <a:r>
              <a:rPr lang="en-US" sz="2800" dirty="0" smtClean="0"/>
              <a:t>For whole </a:t>
            </a:r>
            <a:r>
              <a:rPr lang="en-US" sz="2800" b="1" dirty="0" smtClean="0"/>
              <a:t>blood</a:t>
            </a:r>
            <a:r>
              <a:rPr lang="en-US" sz="2800" dirty="0" smtClean="0"/>
              <a:t> it was found to be 1.0621 at 4 °C and 1.0506 at 37 °C. </a:t>
            </a:r>
          </a:p>
          <a:p>
            <a:r>
              <a:rPr lang="en-US" sz="2800" dirty="0" smtClean="0"/>
              <a:t>Plasma </a:t>
            </a:r>
            <a:r>
              <a:rPr lang="en-US" sz="2800" b="1" dirty="0" smtClean="0"/>
              <a:t>specific gravity</a:t>
            </a:r>
            <a:r>
              <a:rPr lang="en-US" sz="2800" dirty="0" smtClean="0"/>
              <a:t> was 1.0310 at 4 °C and 1.0205 at 37 °C. </a:t>
            </a:r>
          </a:p>
          <a:p>
            <a:r>
              <a:rPr lang="en-US" sz="2800" dirty="0" smtClean="0"/>
              <a:t>The higher the concentration of RBCs and plasma proteins, higher  will be the specific gravity.</a:t>
            </a:r>
          </a:p>
          <a:p>
            <a:pPr>
              <a:buNone/>
            </a:pPr>
            <a:endParaRPr lang="en-US" sz="2800" b="1" u="sng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Whipple’s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Standard plasma depleted dog</a:t>
            </a:r>
          </a:p>
          <a:p>
            <a:r>
              <a:rPr lang="en-US" dirty="0" smtClean="0"/>
              <a:t>4gm/dl</a:t>
            </a:r>
          </a:p>
          <a:p>
            <a:r>
              <a:rPr lang="en-US" dirty="0" smtClean="0"/>
              <a:t>To find out the rate  of regeneration </a:t>
            </a:r>
          </a:p>
          <a:p>
            <a:r>
              <a:rPr lang="en-US" dirty="0" smtClean="0"/>
              <a:t>After 15 min starts regeneration due to labile protein reserve</a:t>
            </a:r>
          </a:p>
          <a:p>
            <a:r>
              <a:rPr lang="en-US" dirty="0" smtClean="0"/>
              <a:t>2-7 days normal level reached </a:t>
            </a:r>
          </a:p>
          <a:p>
            <a:r>
              <a:rPr lang="en-US" dirty="0" smtClean="0"/>
              <a:t>Less than 2gm% will results in shock</a:t>
            </a:r>
          </a:p>
          <a:p>
            <a:r>
              <a:rPr lang="en-US" dirty="0" smtClean="0"/>
              <a:t>Conclusion: Proteins of cells are of three types </a:t>
            </a:r>
          </a:p>
          <a:p>
            <a:pPr marL="457200" indent="-457200">
              <a:buAutoNum type="alphaUcPeriod"/>
            </a:pPr>
            <a:r>
              <a:rPr lang="en-US" dirty="0" smtClean="0"/>
              <a:t>Fixed </a:t>
            </a:r>
          </a:p>
          <a:p>
            <a:pPr marL="457200" indent="-457200">
              <a:buAutoNum type="alphaUcPeriod"/>
            </a:pPr>
            <a:r>
              <a:rPr lang="en-US" dirty="0" smtClean="0"/>
              <a:t>Dispensable</a:t>
            </a:r>
          </a:p>
          <a:p>
            <a:pPr marL="457200" indent="-457200">
              <a:buAutoNum type="alphaUcPeriod"/>
            </a:pPr>
            <a:r>
              <a:rPr lang="en-US" dirty="0" smtClean="0"/>
              <a:t>Labile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467600" cy="1143000"/>
          </a:xfrm>
        </p:spPr>
        <p:txBody>
          <a:bodyPr/>
          <a:lstStyle/>
          <a:p>
            <a:r>
              <a:rPr lang="en-US" dirty="0" err="1" smtClean="0"/>
              <a:t>plasmapheresis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50" name="Picture 2" descr="C:\Users\admin1\Desktop\graphic-plasmapheresi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545" t="15217" r="1818" b="4348"/>
          <a:stretch>
            <a:fillRect/>
          </a:stretch>
        </p:blipFill>
        <p:spPr bwMode="auto">
          <a:xfrm>
            <a:off x="304800" y="3276600"/>
            <a:ext cx="8382000" cy="327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1430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Plasmapheresis</a:t>
            </a:r>
            <a:r>
              <a:rPr lang="en-US" sz="2400" dirty="0" smtClean="0"/>
              <a:t> is currently used as a therapeutic modality</a:t>
            </a:r>
          </a:p>
          <a:p>
            <a:r>
              <a:rPr lang="en-US" sz="2400" dirty="0" smtClean="0"/>
              <a:t>Generally, it is used when a substance in the plasma, such as immunoglobulin, is acutely toxic and can be efficiently removed.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the end of this session you will cum to know…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is Blood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Functions of Blood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Composition of blood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Bone marrow examination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Properties of blood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Plasmapheresis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0288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CCES</a:t>
            </a:r>
            <a:endParaRPr lang="en-IN" sz="5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4864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Specific gravity of blood ranging from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1.5-1.6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1.005- 2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1.05-1.06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none of the above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Effect of hypertonic solution on RBC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	a. shrinkage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	b. swelling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	c. bursting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	d. none of the above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896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1143000"/>
            <a:ext cx="9067800" cy="5486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smtClean="0"/>
              <a:t>Normal pH of blood is : </a:t>
            </a:r>
          </a:p>
          <a:p>
            <a:pPr marL="0" indent="0" algn="just">
              <a:buNone/>
            </a:pPr>
            <a:r>
              <a:rPr lang="en-US" sz="2400" dirty="0" smtClean="0"/>
              <a:t>          a. 7.35-7.45</a:t>
            </a:r>
          </a:p>
          <a:p>
            <a:pPr marL="0" indent="0" algn="just">
              <a:buNone/>
            </a:pPr>
            <a:r>
              <a:rPr lang="en-US" sz="2400" dirty="0" smtClean="0"/>
              <a:t>           b. acidic</a:t>
            </a:r>
          </a:p>
          <a:p>
            <a:pPr marL="0" indent="0" algn="just">
              <a:buNone/>
            </a:pPr>
            <a:r>
              <a:rPr lang="en-US" sz="2400" dirty="0" smtClean="0"/>
              <a:t>           c. Neutral</a:t>
            </a:r>
          </a:p>
          <a:p>
            <a:pPr marL="0" indent="0" algn="just">
              <a:buNone/>
            </a:pPr>
            <a:r>
              <a:rPr lang="en-US" sz="2400" dirty="0" smtClean="0"/>
              <a:t>           d.  7.65-7.75</a:t>
            </a:r>
          </a:p>
          <a:p>
            <a:pPr marL="0" indent="0" algn="just">
              <a:buFont typeface="Wingdings 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Viscosity of blood is </a:t>
            </a:r>
          </a:p>
          <a:p>
            <a:pPr marL="0" indent="0" algn="just">
              <a:buFont typeface="Wingdings 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10 times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higer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than water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5 times higher than water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c. Lower than water</a:t>
            </a:r>
          </a:p>
          <a:p>
            <a:pPr marL="0" indent="0" algn="just">
              <a:buFont typeface="Wingdings 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equal to water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452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1143000"/>
            <a:ext cx="9067800" cy="5486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Isotonic solution has ___ 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concentration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0.9%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0.95%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0.1%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1.0%</a:t>
            </a:r>
          </a:p>
        </p:txBody>
      </p:sp>
    </p:spTree>
    <p:extLst>
      <p:ext uri="{BB962C8B-B14F-4D97-AF65-F5344CB8AC3E}">
        <p14:creationId xmlns:p14="http://schemas.microsoft.com/office/powerpoint/2010/main" xmlns="" val="207540079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1\Desktop\osmotic-fragility-amp-rbc-membrane-defects-050916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7763"/>
            <a:ext cx="6848475" cy="5176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1\Desktop\images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784859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en-US" dirty="0" smtClean="0"/>
              <a:t>Definition and origin…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red liquid that circulates in the arteries and veins of humans and other vertebrate animals, carrying oxygen to and carbon dioxide from the tissues of the body.</a:t>
            </a:r>
          </a:p>
          <a:p>
            <a:pPr algn="just"/>
            <a:r>
              <a:rPr lang="en-US" dirty="0" smtClean="0"/>
              <a:t>Connective tissue</a:t>
            </a:r>
          </a:p>
          <a:p>
            <a:r>
              <a:rPr lang="en-US" dirty="0" smtClean="0"/>
              <a:t>Origin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2" descr="C:\Users\admin1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86200"/>
            <a:ext cx="3962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848600" cy="5178552"/>
          </a:xfrm>
        </p:spPr>
        <p:txBody>
          <a:bodyPr/>
          <a:lstStyle/>
          <a:p>
            <a:pPr algn="just"/>
            <a:r>
              <a:rPr lang="en-US" b="1" dirty="0" smtClean="0"/>
              <a:t>Hematology: </a:t>
            </a:r>
            <a:r>
              <a:rPr lang="en-US" dirty="0" smtClean="0"/>
              <a:t>study of physiology of blood and blood disorders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Blood Physiology</a:t>
            </a:r>
            <a:r>
              <a:rPr lang="en-US" dirty="0" smtClean="0"/>
              <a:t> includes the study of blood components, their formation, their role and dysfunction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Study of </a:t>
            </a:r>
            <a:r>
              <a:rPr lang="en-US" b="1" dirty="0" smtClean="0"/>
              <a:t>blood disorders</a:t>
            </a:r>
            <a:r>
              <a:rPr lang="en-US" dirty="0" smtClean="0"/>
              <a:t> includes </a:t>
            </a:r>
            <a:r>
              <a:rPr lang="en-US" dirty="0" err="1" smtClean="0"/>
              <a:t>pathophysiology</a:t>
            </a:r>
            <a:r>
              <a:rPr lang="en-US" dirty="0" smtClean="0"/>
              <a:t> of diseases of blood and their management and pathological alterations in blood in other disorders (non hematological)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Blood- function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Blood is a type of liquid connective tissue. </a:t>
            </a:r>
            <a:endParaRPr lang="en-US" sz="2800" dirty="0" smtClean="0"/>
          </a:p>
          <a:p>
            <a:r>
              <a:rPr lang="en-GB" sz="2800" dirty="0" smtClean="0"/>
              <a:t>The major function of blood is transport. </a:t>
            </a:r>
            <a:endParaRPr lang="en-US" sz="2800" dirty="0" smtClean="0"/>
          </a:p>
          <a:p>
            <a:endParaRPr 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Subfunctions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2"/>
                </a:solidFill>
              </a:rPr>
              <a:t>Respiration</a:t>
            </a:r>
            <a:r>
              <a:rPr lang="en-GB" b="1" dirty="0" smtClean="0">
                <a:solidFill>
                  <a:schemeClr val="tx2"/>
                </a:solidFill>
              </a:rPr>
              <a:t> :</a:t>
            </a:r>
          </a:p>
          <a:p>
            <a:pPr>
              <a:buNone/>
            </a:pPr>
            <a:r>
              <a:rPr lang="en-GB" b="1" dirty="0" smtClean="0"/>
              <a:t>	-if oxygen and  carbon dioxide are transported</a:t>
            </a:r>
          </a:p>
          <a:p>
            <a:r>
              <a:rPr lang="en-GB" b="1" u="sng" dirty="0" err="1" smtClean="0">
                <a:solidFill>
                  <a:schemeClr val="tx2"/>
                </a:solidFill>
              </a:rPr>
              <a:t>Trophic</a:t>
            </a:r>
            <a:r>
              <a:rPr lang="en-GB" b="1" dirty="0" smtClean="0">
                <a:solidFill>
                  <a:schemeClr val="tx2"/>
                </a:solidFill>
              </a:rPr>
              <a:t> :</a:t>
            </a:r>
          </a:p>
          <a:p>
            <a:pPr>
              <a:buNone/>
            </a:pPr>
            <a:r>
              <a:rPr lang="en-GB" b="1" dirty="0" smtClean="0"/>
              <a:t>	-when the nutrient materials are delivered to the tissues</a:t>
            </a:r>
          </a:p>
          <a:p>
            <a:r>
              <a:rPr lang="en-GB" b="1" u="sng" dirty="0" smtClean="0">
                <a:solidFill>
                  <a:schemeClr val="tx2"/>
                </a:solidFill>
              </a:rPr>
              <a:t>Excretive</a:t>
            </a:r>
            <a:r>
              <a:rPr lang="en-GB" b="1" dirty="0" smtClean="0">
                <a:solidFill>
                  <a:schemeClr val="tx2"/>
                </a:solidFill>
              </a:rPr>
              <a:t> :</a:t>
            </a:r>
          </a:p>
          <a:p>
            <a:pPr>
              <a:buNone/>
            </a:pPr>
            <a:r>
              <a:rPr lang="en-GB" b="1" dirty="0" smtClean="0"/>
              <a:t>	-when the metabolites are delivered from tissues to excretory organs</a:t>
            </a:r>
          </a:p>
          <a:p>
            <a:r>
              <a:rPr lang="en-GB" b="1" u="sng" dirty="0" smtClean="0">
                <a:solidFill>
                  <a:schemeClr val="tx2"/>
                </a:solidFill>
              </a:rPr>
              <a:t>Regulative</a:t>
            </a:r>
            <a:r>
              <a:rPr lang="en-GB" b="1" dirty="0" smtClean="0">
                <a:solidFill>
                  <a:schemeClr val="tx2"/>
                </a:solidFill>
              </a:rPr>
              <a:t> :</a:t>
            </a:r>
          </a:p>
          <a:p>
            <a:pPr>
              <a:buNone/>
            </a:pPr>
            <a:r>
              <a:rPr lang="en-GB" b="1" dirty="0" smtClean="0"/>
              <a:t>       The hormones are transported</a:t>
            </a:r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CONT…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7375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u="sng" dirty="0" smtClean="0">
                <a:solidFill>
                  <a:schemeClr val="tx2"/>
                </a:solidFill>
              </a:rPr>
              <a:t>Homeostatic</a:t>
            </a:r>
            <a:r>
              <a:rPr lang="en-GB" b="1" dirty="0" smtClean="0">
                <a:solidFill>
                  <a:schemeClr val="tx2"/>
                </a:solidFill>
              </a:rPr>
              <a:t> :</a:t>
            </a:r>
          </a:p>
          <a:p>
            <a:pPr>
              <a:buNone/>
            </a:pPr>
            <a:r>
              <a:rPr lang="en-GB" b="1" dirty="0" smtClean="0"/>
              <a:t>- maintenance of water content and acid-base  balance                 </a:t>
            </a:r>
          </a:p>
          <a:p>
            <a:r>
              <a:rPr lang="en-GB" b="1" u="sng" dirty="0" smtClean="0">
                <a:solidFill>
                  <a:schemeClr val="tx2"/>
                </a:solidFill>
              </a:rPr>
              <a:t>Protective</a:t>
            </a:r>
            <a:r>
              <a:rPr lang="en-GB" b="1" dirty="0" smtClean="0">
                <a:solidFill>
                  <a:schemeClr val="tx2"/>
                </a:solidFill>
              </a:rPr>
              <a:t> :</a:t>
            </a:r>
          </a:p>
          <a:p>
            <a:pPr>
              <a:buNone/>
            </a:pPr>
            <a:r>
              <a:rPr lang="en-GB" b="1" dirty="0" smtClean="0"/>
              <a:t>- immunity and non-specific resistance; </a:t>
            </a:r>
          </a:p>
          <a:p>
            <a:pPr>
              <a:buNone/>
            </a:pPr>
            <a:r>
              <a:rPr lang="en-GB" b="1" dirty="0" smtClean="0"/>
              <a:t>- blood coagulation</a:t>
            </a:r>
          </a:p>
          <a:p>
            <a:r>
              <a:rPr lang="en-GB" b="1" u="sng" dirty="0" smtClean="0">
                <a:solidFill>
                  <a:schemeClr val="tx2"/>
                </a:solidFill>
              </a:rPr>
              <a:t>Maintenance of body temperature </a:t>
            </a:r>
            <a:r>
              <a:rPr lang="en-GB" b="1" dirty="0" smtClean="0">
                <a:solidFill>
                  <a:schemeClr val="tx2"/>
                </a:solidFill>
              </a:rPr>
              <a:t>:</a:t>
            </a:r>
          </a:p>
          <a:p>
            <a:pPr>
              <a:buNone/>
            </a:pPr>
            <a:r>
              <a:rPr lang="en-GB" b="1" dirty="0" smtClean="0"/>
              <a:t> -as a result of a redistribution of blood volume between skin and the internal organs at high and low temperature of external environment.</a:t>
            </a:r>
          </a:p>
          <a:p>
            <a:r>
              <a:rPr lang="en-GB" b="1" dirty="0" smtClean="0"/>
              <a:t>Transport and storage </a:t>
            </a:r>
          </a:p>
          <a:p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60816"/>
          </a:xfrm>
        </p:spPr>
        <p:txBody>
          <a:bodyPr>
            <a:no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endParaRPr lang="en-US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305800" cy="4648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total blood volume makes up about 6-8 percent of the body’s weight.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Accordingly, a 70-kilogram person will have 5 to 6 litres of blood. </a:t>
            </a:r>
          </a:p>
          <a:p>
            <a:pPr algn="just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Circulating blood volume will be lesser than total blood volume, because some amount of blood will be deposited in organs like liver.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343</TotalTime>
  <Words>750</Words>
  <Application>Microsoft Office PowerPoint</Application>
  <PresentationFormat>On-screen Show (4:3)</PresentationFormat>
  <Paragraphs>185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Oriel</vt:lpstr>
      <vt:lpstr>Blood…</vt:lpstr>
      <vt:lpstr>Slide 2</vt:lpstr>
      <vt:lpstr>Learning objectives…</vt:lpstr>
      <vt:lpstr>Definition and origin…</vt:lpstr>
      <vt:lpstr>Slide 5</vt:lpstr>
      <vt:lpstr>Blood- function</vt:lpstr>
      <vt:lpstr>Subfunctions </vt:lpstr>
      <vt:lpstr>CONT…</vt:lpstr>
      <vt:lpstr>  Blood</vt:lpstr>
      <vt:lpstr>Slide 10</vt:lpstr>
      <vt:lpstr>            Blood composition</vt:lpstr>
      <vt:lpstr>                    Blood</vt:lpstr>
      <vt:lpstr>Slide 13</vt:lpstr>
      <vt:lpstr>Hemopoiesis</vt:lpstr>
      <vt:lpstr>Bone marrow examination</vt:lpstr>
      <vt:lpstr>Slide 16</vt:lpstr>
      <vt:lpstr>PROPERTIES OF BLOOD</vt:lpstr>
      <vt:lpstr>  Physico-chemical constants of blood</vt:lpstr>
      <vt:lpstr> Osmotic pressure </vt:lpstr>
      <vt:lpstr>Osmotic pressure</vt:lpstr>
      <vt:lpstr>Vocab:</vt:lpstr>
      <vt:lpstr>Slide 22</vt:lpstr>
      <vt:lpstr>Colloidal Osmotic Pressure</vt:lpstr>
      <vt:lpstr>Oncotic pressure of blood</vt:lpstr>
      <vt:lpstr>pH of blood </vt:lpstr>
      <vt:lpstr> Viscosity</vt:lpstr>
      <vt:lpstr>Specific gravity</vt:lpstr>
      <vt:lpstr>Whipple’s experiment</vt:lpstr>
      <vt:lpstr>plasmapheresis…</vt:lpstr>
      <vt:lpstr>CCES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Blood…</dc:title>
  <dc:creator>geetanjali purohit</dc:creator>
  <cp:lastModifiedBy>admin1</cp:lastModifiedBy>
  <cp:revision>18</cp:revision>
  <dcterms:created xsi:type="dcterms:W3CDTF">2006-08-16T00:00:00Z</dcterms:created>
  <dcterms:modified xsi:type="dcterms:W3CDTF">2018-09-05T10:38:36Z</dcterms:modified>
</cp:coreProperties>
</file>