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8" r:id="rId3"/>
    <p:sldId id="362" r:id="rId4"/>
    <p:sldId id="260" r:id="rId5"/>
    <p:sldId id="261" r:id="rId6"/>
    <p:sldId id="262" r:id="rId7"/>
    <p:sldId id="263" r:id="rId8"/>
    <p:sldId id="301" r:id="rId9"/>
    <p:sldId id="302" r:id="rId10"/>
    <p:sldId id="303" r:id="rId11"/>
    <p:sldId id="363" r:id="rId12"/>
    <p:sldId id="306" r:id="rId13"/>
    <p:sldId id="364" r:id="rId14"/>
    <p:sldId id="357" r:id="rId15"/>
    <p:sldId id="307" r:id="rId16"/>
    <p:sldId id="309" r:id="rId17"/>
    <p:sldId id="313" r:id="rId18"/>
    <p:sldId id="315" r:id="rId19"/>
    <p:sldId id="365" r:id="rId20"/>
    <p:sldId id="326" r:id="rId21"/>
    <p:sldId id="329" r:id="rId22"/>
    <p:sldId id="333" r:id="rId23"/>
    <p:sldId id="334" r:id="rId24"/>
    <p:sldId id="339" r:id="rId25"/>
    <p:sldId id="341" r:id="rId26"/>
    <p:sldId id="342" r:id="rId27"/>
    <p:sldId id="356" r:id="rId28"/>
    <p:sldId id="345" r:id="rId29"/>
    <p:sldId id="347" r:id="rId30"/>
    <p:sldId id="349" r:id="rId31"/>
    <p:sldId id="350" r:id="rId32"/>
    <p:sldId id="351" r:id="rId33"/>
    <p:sldId id="353" r:id="rId34"/>
    <p:sldId id="355" r:id="rId35"/>
    <p:sldId id="358" r:id="rId36"/>
    <p:sldId id="359" r:id="rId37"/>
    <p:sldId id="360" r:id="rId38"/>
    <p:sldId id="36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C2865-7E99-47BD-9388-6C7C03681ABB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15FA6-D917-41A1-AF34-212275570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514600"/>
            <a:ext cx="6172200" cy="18943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Plasma…..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562600"/>
            <a:ext cx="6172200" cy="81232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sz="2100" dirty="0" smtClean="0"/>
              <a:t>Dr. </a:t>
            </a:r>
            <a:r>
              <a:rPr lang="en-US" sz="2100" dirty="0" err="1" smtClean="0"/>
              <a:t>Geetanjali</a:t>
            </a:r>
            <a:r>
              <a:rPr lang="en-US" sz="2100" dirty="0" smtClean="0"/>
              <a:t> </a:t>
            </a:r>
            <a:r>
              <a:rPr lang="en-US" sz="2100" dirty="0" err="1" smtClean="0"/>
              <a:t>Purohit</a:t>
            </a:r>
            <a:endParaRPr lang="en-US" sz="2100" dirty="0" smtClean="0"/>
          </a:p>
          <a:p>
            <a:pPr algn="r"/>
            <a:r>
              <a:rPr lang="en-US" sz="2100" dirty="0" smtClean="0"/>
              <a:t>Associate Professor</a:t>
            </a:r>
          </a:p>
          <a:p>
            <a:pPr algn="r"/>
            <a:r>
              <a:rPr lang="en-US" sz="2100" dirty="0" smtClean="0"/>
              <a:t>Department of Physiology</a:t>
            </a:r>
          </a:p>
          <a:p>
            <a:endParaRPr lang="en-US" dirty="0"/>
          </a:p>
        </p:txBody>
      </p:sp>
      <p:pic>
        <p:nvPicPr>
          <p:cNvPr id="1026" name="Picture 2" descr="C:\Users\admin1\Desktop\plasma-blo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28600"/>
            <a:ext cx="3276600" cy="2971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Albumin………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371600"/>
            <a:ext cx="6705600" cy="5181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585 AA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69KDa/69000Da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3.4–4.7 g/</a:t>
            </a:r>
            <a:r>
              <a:rPr lang="en-US" sz="2000" b="1" dirty="0" err="1" smtClean="0">
                <a:solidFill>
                  <a:schemeClr val="tx1"/>
                </a:solidFill>
              </a:rPr>
              <a:t>dL</a:t>
            </a:r>
            <a:r>
              <a:rPr lang="en-US" sz="2000" b="1" dirty="0" smtClean="0">
                <a:solidFill>
                  <a:schemeClr val="tx1"/>
                </a:solidFill>
              </a:rPr>
              <a:t> (60% of the total plasma protein) 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About 40% of albumin is present in the plasma, and the other 60% is present in the extracellular space.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Ellipsoidal shape, which means that it does not increase the viscosity of the plasma as much as an elongated molecule such as fibrinogen does.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Migrates fastest in electrophoresis at alkaline pH and precipitates last in salting out methods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08FF-3679-4C90-90F0-E8BA5E113F66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Colloidal Osmotic Pressure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Osmotic pressure created by </a:t>
            </a:r>
            <a:r>
              <a:rPr lang="en-US" u="sng" dirty="0" smtClean="0"/>
              <a:t>colloid substances</a:t>
            </a:r>
            <a:r>
              <a:rPr lang="en-US" dirty="0" smtClean="0"/>
              <a:t> in body is known as Colloidal osmotic pressure.</a:t>
            </a:r>
          </a:p>
          <a:p>
            <a:r>
              <a:rPr lang="en-US" dirty="0" smtClean="0"/>
              <a:t>AKA </a:t>
            </a:r>
            <a:r>
              <a:rPr lang="en-US" b="1" dirty="0" err="1" smtClean="0"/>
              <a:t>Oncotic</a:t>
            </a:r>
            <a:r>
              <a:rPr lang="en-US" b="1" dirty="0" smtClean="0"/>
              <a:t> pressure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holds the water within tissue &amp; prevents water movement across membrane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9906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Functions of Albumin…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295400"/>
            <a:ext cx="7086600" cy="5334000"/>
          </a:xfrm>
        </p:spPr>
        <p:txBody>
          <a:bodyPr>
            <a:normAutofit/>
          </a:bodyPr>
          <a:lstStyle/>
          <a:p>
            <a:pPr algn="just"/>
            <a:r>
              <a:rPr lang="en-US" sz="1900" dirty="0" smtClean="0">
                <a:solidFill>
                  <a:srgbClr val="FF0000"/>
                </a:solidFill>
              </a:rPr>
              <a:t>Colloidal Osmotic Pressure:</a:t>
            </a:r>
            <a:r>
              <a:rPr lang="en-US" sz="1900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</a:rPr>
              <a:t>lbumin is responsible for 75–80% of the osmotic pressure of human plasma due to its low molecular weight and large concentration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AKA </a:t>
            </a:r>
            <a:r>
              <a:rPr lang="en-US" sz="2400" dirty="0" err="1" smtClean="0">
                <a:solidFill>
                  <a:schemeClr val="tx1"/>
                </a:solidFill>
              </a:rPr>
              <a:t>Oncotic</a:t>
            </a:r>
            <a:r>
              <a:rPr lang="en-US" sz="2400" dirty="0" smtClean="0">
                <a:solidFill>
                  <a:schemeClr val="tx1"/>
                </a:solidFill>
              </a:rPr>
              <a:t> pressure</a:t>
            </a:r>
            <a:r>
              <a:rPr lang="en-US" sz="2400" dirty="0" smtClean="0"/>
              <a:t>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tx1"/>
                </a:solidFill>
              </a:rPr>
              <a:t>It is the opposing force to hydrostatic pressure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Its normal value is: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0.03-0.04atm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(or)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20-25 mmHg</a:t>
            </a:r>
          </a:p>
          <a:p>
            <a:pPr algn="just">
              <a:buFont typeface="Arial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GB" sz="1900" u="sng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GB" b="1" dirty="0" smtClean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0BF3-AE1D-47FA-8F29-C2EDDFA51C5C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CAPILLARY FLIUD EXCHANGE…</a:t>
            </a:r>
            <a:endParaRPr lang="en-US" sz="2400" dirty="0"/>
          </a:p>
        </p:txBody>
      </p:sp>
      <p:pic>
        <p:nvPicPr>
          <p:cNvPr id="4" name="Picture 2" descr="C:\Users\admin1\Desktop\image69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8610600" cy="4495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5867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 smtClean="0">
                <a:solidFill>
                  <a:srgbClr val="FF0000"/>
                </a:solidFill>
              </a:rPr>
              <a:t>Hypoalbuminemia</a:t>
            </a:r>
            <a:r>
              <a:rPr lang="en-GB" b="1" dirty="0" smtClean="0">
                <a:solidFill>
                  <a:srgbClr val="FF0000"/>
                </a:solidFill>
              </a:rPr>
              <a:t> leads to retention of fluid in the tissue spaces(</a:t>
            </a:r>
            <a:r>
              <a:rPr lang="en-GB" b="1" dirty="0" err="1" smtClean="0">
                <a:solidFill>
                  <a:srgbClr val="FF0000"/>
                </a:solidFill>
              </a:rPr>
              <a:t>Edema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76199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   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752603"/>
          <a:ext cx="8686800" cy="4800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Compounds transported</a:t>
                      </a:r>
                      <a:endParaRPr lang="en-US" dirty="0"/>
                    </a:p>
                  </a:txBody>
                  <a:tcPr/>
                </a:tc>
              </a:tr>
              <a:tr h="714983">
                <a:tc>
                  <a:txBody>
                    <a:bodyPr/>
                    <a:lstStyle/>
                    <a:p>
                      <a:r>
                        <a:rPr lang="en-US" dirty="0" smtClean="0"/>
                        <a:t>Albumin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Fatty</a:t>
                      </a:r>
                      <a:r>
                        <a:rPr lang="en-US" baseline="0" dirty="0" smtClean="0"/>
                        <a:t> acids, bilirubin, hormones, calcium, heavy metals, drugs etc.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Prealbumin-(Transthyretin)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Steroid hormones thyroxin, Retinol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Retinol binding protein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Retinol (Vitamin A)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Thyroxin binding protein(TBG)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Thyroxin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Transcortin(Cortisol binding protein)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Cortisol and corticosteroids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Haptoglobin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Hemoglobin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Hemopexin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 haem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Transferrin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Iron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HDL(High density lipoprotein)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Cholesterol (Tissues to liver)</a:t>
                      </a:r>
                      <a:endParaRPr lang="en-US" dirty="0"/>
                    </a:p>
                  </a:txBody>
                  <a:tcPr/>
                </a:tc>
              </a:tr>
              <a:tr h="408561">
                <a:tc>
                  <a:txBody>
                    <a:bodyPr/>
                    <a:lstStyle/>
                    <a:p>
                      <a:r>
                        <a:rPr lang="en-US" dirty="0" smtClean="0"/>
                        <a:t>LDL(Low density lipoprotein)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Cholesterol(Liver to tissues)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57ED-420F-4DF0-9620-F4467D9E1179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28800" y="10668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Transport:  </a:t>
            </a:r>
            <a:r>
              <a:rPr lang="en-US" b="1" dirty="0" smtClean="0"/>
              <a:t>F</a:t>
            </a:r>
            <a:r>
              <a:rPr lang="en-US" dirty="0" smtClean="0"/>
              <a:t>ree fatty acids (FFA),calcium and certain steroid hormones, </a:t>
            </a:r>
            <a:r>
              <a:rPr lang="en-US" dirty="0" err="1" smtClean="0"/>
              <a:t>bilirubin</a:t>
            </a:r>
            <a:r>
              <a:rPr lang="en-US" dirty="0" smtClean="0"/>
              <a:t>, copper A variety of drugs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81001"/>
            <a:ext cx="6781800" cy="6858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838200"/>
            <a:ext cx="6934200" cy="5715000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chemeClr val="accent1"/>
                </a:solidFill>
              </a:rPr>
              <a:t>Nutritive Function: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Albumin serves as a source of amino acids for tissue protein synthesis to a limited extent, particularly in nutritional deprivation of amino acids.</a:t>
            </a:r>
          </a:p>
          <a:p>
            <a:endParaRPr lang="en-GB" u="sng" dirty="0" smtClean="0">
              <a:solidFill>
                <a:schemeClr val="accent1"/>
              </a:solidFill>
            </a:endParaRPr>
          </a:p>
          <a:p>
            <a:r>
              <a:rPr lang="en-GB" u="sng" dirty="0" smtClean="0">
                <a:solidFill>
                  <a:schemeClr val="accent1"/>
                </a:solidFill>
              </a:rPr>
              <a:t>Buffering Function</a:t>
            </a:r>
            <a:r>
              <a:rPr lang="en-GB" u="sng" dirty="0" smtClean="0"/>
              <a:t>-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Among the plasma proteins, albumin has the maximum buffering capacity due to its high concentration and the presence of large number of </a:t>
            </a:r>
            <a:r>
              <a:rPr lang="en-GB" dirty="0" err="1" smtClean="0">
                <a:solidFill>
                  <a:schemeClr val="tx1"/>
                </a:solidFill>
              </a:rPr>
              <a:t>histidine</a:t>
            </a:r>
            <a:r>
              <a:rPr lang="en-GB" dirty="0" smtClean="0">
                <a:solidFill>
                  <a:schemeClr val="tx1"/>
                </a:solidFill>
              </a:rPr>
              <a:t> residues, which contribute maximally towards maintenance of acid base balance.</a:t>
            </a:r>
          </a:p>
          <a:p>
            <a:endParaRPr lang="en-GB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Viscosity-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Exerts low viscosity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BFA0E-864B-4A11-8DC5-A1B17BDC1573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1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Applied….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295400"/>
            <a:ext cx="7086600" cy="48006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u="sng" dirty="0" smtClean="0">
                <a:solidFill>
                  <a:schemeClr val="accent1"/>
                </a:solidFill>
              </a:rPr>
              <a:t>Blood brain barrier-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Albumin- free fatty acid complex can not cross the blood brain barrier, hence fatty acids can not be utilized by the brain.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Loosely bound bilirubin to albumin can be easily replaced by drugs like aspirin. In new born if such drugs are given, the released bilirubin gets deposited in brain causing </a:t>
            </a:r>
            <a:r>
              <a:rPr lang="en-US" b="1" dirty="0" err="1" smtClean="0">
                <a:solidFill>
                  <a:schemeClr val="tx1"/>
                </a:solidFill>
              </a:rPr>
              <a:t>Kernicterus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u="sng" dirty="0" smtClean="0">
              <a:solidFill>
                <a:schemeClr val="accent1"/>
              </a:solidFill>
            </a:endParaRPr>
          </a:p>
          <a:p>
            <a:r>
              <a:rPr lang="en-US" u="sng" dirty="0" smtClean="0">
                <a:solidFill>
                  <a:schemeClr val="accent1"/>
                </a:solidFill>
              </a:rPr>
              <a:t>Edema</a:t>
            </a:r>
            <a:r>
              <a:rPr lang="en-US" u="sng" dirty="0" smtClean="0"/>
              <a:t>-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Hypoalbuminemia</a:t>
            </a:r>
            <a:r>
              <a:rPr lang="en-US" dirty="0" smtClean="0">
                <a:solidFill>
                  <a:schemeClr val="tx1"/>
                </a:solidFill>
              </a:rPr>
              <a:t> results in fluid retention in the tissue spaces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seen in the following conditions-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Cirrhosis of liver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Malnutrition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Nephrotic</a:t>
            </a:r>
            <a:r>
              <a:rPr lang="en-US" dirty="0" smtClean="0">
                <a:solidFill>
                  <a:schemeClr val="tx1"/>
                </a:solidFill>
              </a:rPr>
              <a:t> syndrome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Burns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Malabsorption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Analbuminemia</a:t>
            </a:r>
            <a:r>
              <a:rPr lang="en-US" dirty="0" smtClean="0">
                <a:solidFill>
                  <a:schemeClr val="tx1"/>
                </a:solidFill>
              </a:rPr>
              <a:t>- congenital disorder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BCA9-F191-474D-8D5E-35B428E69079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admin1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114800"/>
            <a:ext cx="3124200" cy="26468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Globulins………..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600200"/>
            <a:ext cx="6934200" cy="495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Molecular weight ranges from 90,000 to 13,00,000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By electrophoresis globulins can be separated in to –</a:t>
            </a:r>
          </a:p>
          <a:p>
            <a:pPr algn="l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1"/>
                </a:solidFill>
              </a:rPr>
              <a:t>α</a:t>
            </a:r>
            <a:r>
              <a:rPr lang="en-GB" sz="2000" baseline="-25000" dirty="0" smtClean="0">
                <a:solidFill>
                  <a:schemeClr val="tx1"/>
                </a:solidFill>
              </a:rPr>
              <a:t>1</a:t>
            </a:r>
            <a:r>
              <a:rPr lang="en-GB" sz="2000" dirty="0" smtClean="0">
                <a:solidFill>
                  <a:schemeClr val="tx1"/>
                </a:solidFill>
              </a:rPr>
              <a:t>-globulins</a:t>
            </a:r>
          </a:p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1"/>
                </a:solidFill>
              </a:rPr>
              <a:t>α</a:t>
            </a:r>
            <a:r>
              <a:rPr lang="en-GB" sz="2000" baseline="-25000" dirty="0" smtClean="0">
                <a:solidFill>
                  <a:schemeClr val="tx1"/>
                </a:solidFill>
              </a:rPr>
              <a:t>2</a:t>
            </a:r>
            <a:r>
              <a:rPr lang="en-GB" sz="2000" dirty="0" smtClean="0">
                <a:solidFill>
                  <a:schemeClr val="tx1"/>
                </a:solidFill>
              </a:rPr>
              <a:t>-globulins</a:t>
            </a:r>
          </a:p>
          <a:p>
            <a:pPr algn="l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1"/>
                </a:solidFill>
              </a:rPr>
              <a:t>β</a:t>
            </a:r>
            <a:r>
              <a:rPr lang="en-GB" sz="2000" dirty="0" smtClean="0">
                <a:solidFill>
                  <a:schemeClr val="tx1"/>
                </a:solidFill>
              </a:rPr>
              <a:t>-globulins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Y</a:t>
            </a:r>
            <a:r>
              <a:rPr lang="en-GB" sz="2000" dirty="0" smtClean="0">
                <a:solidFill>
                  <a:schemeClr val="tx1"/>
                </a:solidFill>
              </a:rPr>
              <a:t>-globulins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Synthesis:  </a:t>
            </a:r>
            <a:r>
              <a:rPr lang="el-GR" sz="2000" dirty="0" smtClean="0">
                <a:solidFill>
                  <a:schemeClr val="tx1"/>
                </a:solidFill>
              </a:rPr>
              <a:t>α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l-GR" sz="2000" dirty="0" smtClean="0">
                <a:solidFill>
                  <a:schemeClr val="tx1"/>
                </a:solidFill>
              </a:rPr>
              <a:t>β</a:t>
            </a:r>
            <a:r>
              <a:rPr lang="en-US" sz="2000" dirty="0" smtClean="0">
                <a:solidFill>
                  <a:schemeClr val="tx1"/>
                </a:solidFill>
              </a:rPr>
              <a:t> globulins are synthesized in the liver. Y globulins are synthesized in plasma cells and B-cells of lymphoid tissues (</a:t>
            </a:r>
            <a:r>
              <a:rPr lang="en-US" sz="2000" dirty="0" err="1" smtClean="0">
                <a:solidFill>
                  <a:schemeClr val="tx1"/>
                </a:solidFill>
              </a:rPr>
              <a:t>Reticulo</a:t>
            </a:r>
            <a:r>
              <a:rPr lang="en-US" sz="2000" dirty="0" smtClean="0">
                <a:solidFill>
                  <a:schemeClr val="tx1"/>
                </a:solidFill>
              </a:rPr>
              <a:t>- endothelial system)</a:t>
            </a:r>
          </a:p>
          <a:p>
            <a:pPr algn="l">
              <a:buFont typeface="Wingdings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3AE0-CD71-4F98-8095-2FAE701A9CD5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</a:t>
            </a:r>
            <a:r>
              <a:rPr lang="el-GR" sz="3200" cap="none" dirty="0" smtClean="0">
                <a:solidFill>
                  <a:schemeClr val="tx1"/>
                </a:solidFill>
              </a:rPr>
              <a:t>α</a:t>
            </a:r>
            <a:r>
              <a:rPr lang="en-US" sz="3200" dirty="0" smtClean="0"/>
              <a:t>- Globulins…….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1828800"/>
            <a:ext cx="6096000" cy="4495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Based </a:t>
            </a:r>
            <a:r>
              <a:rPr lang="en-US" dirty="0" smtClean="0">
                <a:solidFill>
                  <a:schemeClr val="tx1"/>
                </a:solidFill>
              </a:rPr>
              <a:t>on electrophoretic mobility , they are sub classified in to  </a:t>
            </a:r>
            <a:r>
              <a:rPr lang="en-US" sz="2400" b="1" dirty="0" smtClean="0">
                <a:solidFill>
                  <a:schemeClr val="tx1"/>
                </a:solidFill>
              </a:rPr>
              <a:t>α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and α</a:t>
            </a:r>
            <a:r>
              <a:rPr lang="en-US" sz="2400" b="1" baseline="-25000" dirty="0" smtClean="0">
                <a:solidFill>
                  <a:schemeClr val="tx1"/>
                </a:solidFill>
              </a:rPr>
              <a:t>2 </a:t>
            </a:r>
            <a:r>
              <a:rPr lang="en-US" sz="2400" b="1" dirty="0" smtClean="0">
                <a:solidFill>
                  <a:schemeClr val="tx1"/>
                </a:solidFill>
              </a:rPr>
              <a:t>globulins</a:t>
            </a:r>
          </a:p>
          <a:p>
            <a:pPr algn="l"/>
            <a:endParaRPr lang="en-US" sz="24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globulins</a:t>
            </a:r>
          </a:p>
          <a:p>
            <a:pPr algn="l">
              <a:buFont typeface="Wingdings" pitchFamily="2" charset="2"/>
              <a:buChar char="v"/>
            </a:pP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l-GR" baseline="-25000" dirty="0" smtClean="0">
                <a:solidFill>
                  <a:schemeClr val="tx1"/>
                </a:solidFill>
              </a:rPr>
              <a:t>1</a:t>
            </a:r>
            <a:r>
              <a:rPr lang="en-GB" dirty="0" smtClean="0">
                <a:solidFill>
                  <a:schemeClr val="tx1"/>
                </a:solidFill>
              </a:rPr>
              <a:t>antitrypsin: </a:t>
            </a:r>
          </a:p>
          <a:p>
            <a:pPr algn="l">
              <a:buFont typeface="Wingdings" pitchFamily="2" charset="2"/>
              <a:buChar char="v"/>
            </a:pPr>
            <a:r>
              <a:rPr lang="en-GB" dirty="0" err="1" smtClean="0">
                <a:solidFill>
                  <a:schemeClr val="tx1"/>
                </a:solidFill>
              </a:rPr>
              <a:t>Orosomucoid</a:t>
            </a:r>
            <a:r>
              <a:rPr lang="en-GB" dirty="0" smtClean="0">
                <a:solidFill>
                  <a:schemeClr val="tx1"/>
                </a:solidFill>
              </a:rPr>
              <a:t> (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l-GR" baseline="-25000" dirty="0" smtClean="0">
                <a:solidFill>
                  <a:schemeClr val="tx1"/>
                </a:solidFill>
              </a:rPr>
              <a:t>1 </a:t>
            </a:r>
            <a:r>
              <a:rPr lang="en-GB" dirty="0" smtClean="0">
                <a:solidFill>
                  <a:schemeClr val="tx1"/>
                </a:solidFill>
              </a:rPr>
              <a:t>acid glycoprotein)</a:t>
            </a:r>
          </a:p>
          <a:p>
            <a:pPr algn="l">
              <a:buFont typeface="Wingdings" pitchFamily="2" charset="2"/>
              <a:buChar char="v"/>
            </a:pP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l-GR" baseline="-25000" dirty="0" smtClean="0">
                <a:solidFill>
                  <a:schemeClr val="tx1"/>
                </a:solidFill>
              </a:rPr>
              <a:t>1</a:t>
            </a:r>
            <a:r>
              <a:rPr lang="en-GB" dirty="0" smtClean="0">
                <a:solidFill>
                  <a:schemeClr val="tx1"/>
                </a:solidFill>
              </a:rPr>
              <a:t>-fetoprotein (AFP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GB" baseline="-25000" dirty="0" smtClean="0">
                <a:solidFill>
                  <a:srgbClr val="FF0000"/>
                </a:solidFill>
              </a:rPr>
              <a:t>2</a:t>
            </a:r>
            <a:r>
              <a:rPr lang="en-GB" dirty="0" smtClean="0">
                <a:solidFill>
                  <a:srgbClr val="FF0000"/>
                </a:solidFill>
              </a:rPr>
              <a:t>-globulins </a:t>
            </a:r>
          </a:p>
          <a:p>
            <a:pPr>
              <a:buFont typeface="Wingdings" pitchFamily="2" charset="2"/>
              <a:buChar char="v"/>
            </a:pPr>
            <a:r>
              <a:rPr lang="en-GB" dirty="0" err="1" smtClean="0">
                <a:solidFill>
                  <a:schemeClr val="tx1"/>
                </a:solidFill>
              </a:rPr>
              <a:t>Haptoglobin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GB" dirty="0" err="1" smtClean="0">
                <a:solidFill>
                  <a:schemeClr val="tx1"/>
                </a:solidFill>
              </a:rPr>
              <a:t>Ceruloplasmin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GB" baseline="-25000" dirty="0" smtClean="0">
                <a:solidFill>
                  <a:schemeClr val="tx1"/>
                </a:solidFill>
              </a:rPr>
              <a:t>2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en-GB" dirty="0" err="1" smtClean="0">
                <a:solidFill>
                  <a:schemeClr val="tx1"/>
                </a:solidFill>
              </a:rPr>
              <a:t>macroglobulins</a:t>
            </a:r>
            <a:endParaRPr lang="en-GB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6E0D-210F-4DCD-82CD-32332ADFFE45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l-GR" cap="none" dirty="0" smtClean="0">
                <a:solidFill>
                  <a:schemeClr val="tx1"/>
                </a:solidFill>
              </a:rPr>
              <a:t>α</a:t>
            </a:r>
            <a:r>
              <a:rPr lang="el-GR" baseline="-25000" dirty="0" smtClean="0">
                <a:solidFill>
                  <a:schemeClr val="tx1"/>
                </a:solidFill>
              </a:rPr>
              <a:t>1 </a:t>
            </a:r>
            <a:r>
              <a:rPr lang="en-US" dirty="0" smtClean="0"/>
              <a:t>Antitrypsin (AAT)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liver makes it. </a:t>
            </a:r>
          </a:p>
          <a:p>
            <a:r>
              <a:rPr lang="en-US" dirty="0" smtClean="0"/>
              <a:t>Its primary function is to protect the </a:t>
            </a:r>
            <a:r>
              <a:rPr lang="en-US" b="1" dirty="0" smtClean="0"/>
              <a:t>lungs</a:t>
            </a:r>
            <a:r>
              <a:rPr lang="en-US" dirty="0" smtClean="0"/>
              <a:t> from </a:t>
            </a:r>
            <a:r>
              <a:rPr lang="en-US" dirty="0" err="1" smtClean="0"/>
              <a:t>neutrophil</a:t>
            </a:r>
            <a:r>
              <a:rPr lang="en-US" dirty="0" smtClean="0"/>
              <a:t> </a:t>
            </a:r>
            <a:r>
              <a:rPr lang="en-US" dirty="0" err="1" smtClean="0"/>
              <a:t>elastase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the AAT proteins aren't the right shape, they get stuck in the liver cells and can't reach the lungs.</a:t>
            </a:r>
          </a:p>
          <a:p>
            <a:r>
              <a:rPr lang="en-US" dirty="0" smtClean="0"/>
              <a:t>Alpha-1 </a:t>
            </a:r>
            <a:r>
              <a:rPr lang="en-US" b="1" dirty="0" smtClean="0"/>
              <a:t>antitrypsin deficiency is</a:t>
            </a:r>
            <a:r>
              <a:rPr lang="en-US" dirty="0" smtClean="0"/>
              <a:t> an inherited disorder that may cause lung disease and liver disease</a:t>
            </a:r>
          </a:p>
          <a:p>
            <a:r>
              <a:rPr lang="en-US" dirty="0" smtClean="0"/>
              <a:t>The most common clinical presentation is "Inherited Emphysema" or "Genetic COPD".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167" t="5556" r="13333"/>
          <a:stretch>
            <a:fillRect/>
          </a:stretch>
        </p:blipFill>
        <p:spPr>
          <a:xfrm>
            <a:off x="228600" y="0"/>
            <a:ext cx="8458200" cy="6858000"/>
          </a:xfrm>
        </p:spPr>
      </p:pic>
      <p:sp>
        <p:nvSpPr>
          <p:cNvPr id="5" name="Rectangle 4"/>
          <p:cNvSpPr/>
          <p:nvPr/>
        </p:nvSpPr>
        <p:spPr>
          <a:xfrm>
            <a:off x="228600" y="152400"/>
            <a:ext cx="3962400" cy="6705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  </a:t>
            </a:r>
            <a:r>
              <a:rPr lang="en-US" sz="3200" dirty="0" err="1" smtClean="0"/>
              <a:t>Haptoglobin</a:t>
            </a:r>
            <a:r>
              <a:rPr lang="en-US" sz="3200" dirty="0" smtClean="0"/>
              <a:t>-(Hp)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600200"/>
            <a:ext cx="6858000" cy="4876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Binds extracorpuscular hemoglobin (</a:t>
            </a:r>
            <a:r>
              <a:rPr lang="en-US" sz="2000" dirty="0" err="1" smtClean="0">
                <a:solidFill>
                  <a:schemeClr val="tx1"/>
                </a:solidFill>
              </a:rPr>
              <a:t>Hb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Prevent loss of free hemoglobin into the kidney and conserves the valuable iron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err="1" smtClean="0">
                <a:solidFill>
                  <a:schemeClr val="tx1"/>
                </a:solidFill>
              </a:rPr>
              <a:t>Hb</a:t>
            </a:r>
            <a:r>
              <a:rPr lang="en-US" sz="2000" dirty="0" smtClean="0">
                <a:solidFill>
                  <a:schemeClr val="tx1"/>
                </a:solidFill>
              </a:rPr>
              <a:t> is of 55 </a:t>
            </a:r>
            <a:r>
              <a:rPr lang="en-US" sz="2000" dirty="0" err="1" smtClean="0">
                <a:solidFill>
                  <a:schemeClr val="tx1"/>
                </a:solidFill>
              </a:rPr>
              <a:t>Kda</a:t>
            </a:r>
            <a:r>
              <a:rPr lang="en-US" sz="2000" dirty="0" smtClean="0">
                <a:solidFill>
                  <a:schemeClr val="tx1"/>
                </a:solidFill>
              </a:rPr>
              <a:t> while </a:t>
            </a:r>
            <a:r>
              <a:rPr lang="en-US" sz="2000" dirty="0" err="1" smtClean="0">
                <a:solidFill>
                  <a:schemeClr val="tx1"/>
                </a:solidFill>
              </a:rPr>
              <a:t>Hb</a:t>
            </a:r>
            <a:r>
              <a:rPr lang="en-US" sz="2000" dirty="0" smtClean="0">
                <a:solidFill>
                  <a:schemeClr val="tx1"/>
                </a:solidFill>
              </a:rPr>
              <a:t>-Hp complex has a molecular mass of approximately 155 </a:t>
            </a:r>
            <a:r>
              <a:rPr lang="en-US" sz="2000" dirty="0" err="1" smtClean="0">
                <a:solidFill>
                  <a:schemeClr val="tx1"/>
                </a:solidFill>
              </a:rPr>
              <a:t>kDa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After a massive incompatible blood transfusion, when the capacity of </a:t>
            </a:r>
            <a:r>
              <a:rPr lang="en-US" sz="2000" dirty="0" err="1" smtClean="0">
                <a:solidFill>
                  <a:schemeClr val="tx1"/>
                </a:solidFill>
              </a:rPr>
              <a:t>haptoglobin</a:t>
            </a:r>
            <a:r>
              <a:rPr lang="en-US" sz="2000" dirty="0" smtClean="0">
                <a:solidFill>
                  <a:schemeClr val="tx1"/>
                </a:solidFill>
              </a:rPr>
              <a:t> to bind hemoglobin is grossly exceeded, </a:t>
            </a:r>
            <a:r>
              <a:rPr lang="en-US" sz="2000" dirty="0" err="1" smtClean="0">
                <a:solidFill>
                  <a:schemeClr val="tx1"/>
                </a:solidFill>
              </a:rPr>
              <a:t>Hb</a:t>
            </a:r>
            <a:r>
              <a:rPr lang="en-US" sz="2000" dirty="0" smtClean="0">
                <a:solidFill>
                  <a:schemeClr val="tx1"/>
                </a:solidFill>
              </a:rPr>
              <a:t> start to precipitate in kidney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Concentration rises in inflammatory conditions and decreases hemolytic anemia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b="1" dirty="0" smtClean="0">
              <a:solidFill>
                <a:schemeClr val="accent2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B3D9-7B50-45E4-A912-05A42D7CCB88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6934200" cy="1066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solidFill>
                  <a:schemeClr val="accent1"/>
                </a:solidFill>
              </a:rPr>
              <a:t> </a:t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/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/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/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>         </a:t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>           </a:t>
            </a:r>
            <a:r>
              <a:rPr lang="en-US" sz="3600" dirty="0" err="1" smtClean="0"/>
              <a:t>Ceruloplasmin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057400"/>
            <a:ext cx="6858000" cy="4572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tx1"/>
                </a:solidFill>
              </a:rPr>
              <a:t>α</a:t>
            </a:r>
            <a:r>
              <a:rPr lang="en-GB" sz="2400" baseline="-25000" dirty="0" smtClean="0">
                <a:solidFill>
                  <a:schemeClr val="tx1"/>
                </a:solidFill>
              </a:rPr>
              <a:t>2</a:t>
            </a:r>
            <a:r>
              <a:rPr lang="en-GB" sz="2400" dirty="0" smtClean="0">
                <a:solidFill>
                  <a:schemeClr val="tx1"/>
                </a:solidFill>
              </a:rPr>
              <a:t>-Glycoprotein, c</a:t>
            </a:r>
            <a:r>
              <a:rPr lang="en-US" sz="2400" dirty="0" err="1" smtClean="0">
                <a:solidFill>
                  <a:schemeClr val="tx1"/>
                </a:solidFill>
              </a:rPr>
              <a:t>arries</a:t>
            </a:r>
            <a:r>
              <a:rPr lang="en-US" sz="2400" dirty="0" smtClean="0">
                <a:solidFill>
                  <a:schemeClr val="tx1"/>
                </a:solidFill>
              </a:rPr>
              <a:t> 90% of the copper present in plasma. 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Each molecule of </a:t>
            </a:r>
            <a:r>
              <a:rPr lang="en-US" sz="2400" b="1" dirty="0" smtClean="0">
                <a:solidFill>
                  <a:schemeClr val="tx1"/>
                </a:solidFill>
              </a:rPr>
              <a:t>ceruloplasmin binds six atoms of copper very tightly, so that the copper is not readily exchangeable.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Low levels of </a:t>
            </a:r>
            <a:r>
              <a:rPr lang="en-US" sz="2400" dirty="0" err="1" smtClean="0">
                <a:solidFill>
                  <a:schemeClr val="tx1"/>
                </a:solidFill>
              </a:rPr>
              <a:t>ceruloplasmin</a:t>
            </a:r>
            <a:r>
              <a:rPr lang="en-US" sz="2400" dirty="0" smtClean="0">
                <a:solidFill>
                  <a:schemeClr val="tx1"/>
                </a:solidFill>
              </a:rPr>
              <a:t> are found in Wilson disease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hepatolenticular</a:t>
            </a:r>
            <a:r>
              <a:rPr lang="en-US" sz="2400" dirty="0" smtClean="0">
                <a:solidFill>
                  <a:srgbClr val="FF0000"/>
                </a:solidFill>
              </a:rPr>
              <a:t> degeneration), </a:t>
            </a:r>
            <a:r>
              <a:rPr lang="en-US" sz="2400" dirty="0" smtClean="0">
                <a:solidFill>
                  <a:schemeClr val="tx1"/>
                </a:solidFill>
              </a:rPr>
              <a:t>a disease due to abnormal metabolism of copper.</a:t>
            </a:r>
          </a:p>
          <a:p>
            <a:pPr algn="l"/>
            <a:endParaRPr lang="en-US" sz="2800" b="1" dirty="0" smtClean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E226D-24A6-42F1-B674-56C43CCDBD59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9906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</a:t>
            </a:r>
            <a:r>
              <a:rPr lang="el-GR" sz="3200" dirty="0" smtClean="0"/>
              <a:t>β</a:t>
            </a:r>
            <a:r>
              <a:rPr lang="en-US" sz="3200" dirty="0" smtClean="0"/>
              <a:t> Globulins…………..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600200"/>
            <a:ext cx="6477000" cy="3886200"/>
          </a:xfrm>
        </p:spPr>
        <p:txBody>
          <a:bodyPr/>
          <a:lstStyle/>
          <a:p>
            <a:pPr algn="l"/>
            <a:r>
              <a:rPr lang="el-GR" sz="2000" dirty="0" smtClean="0">
                <a:solidFill>
                  <a:schemeClr val="tx1"/>
                </a:solidFill>
              </a:rPr>
              <a:t>β</a:t>
            </a:r>
            <a:r>
              <a:rPr lang="en-US" sz="2000" dirty="0" smtClean="0">
                <a:solidFill>
                  <a:schemeClr val="tx1"/>
                </a:solidFill>
              </a:rPr>
              <a:t> Globulins of clinical importance are –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Transferrin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C-reactive protein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Complement C1q</a:t>
            </a:r>
          </a:p>
          <a:p>
            <a:pPr algn="l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1"/>
                </a:solidFill>
              </a:rPr>
              <a:t>β</a:t>
            </a:r>
            <a:r>
              <a:rPr lang="en-US" sz="2000" dirty="0" smtClean="0">
                <a:solidFill>
                  <a:schemeClr val="tx1"/>
                </a:solidFill>
              </a:rPr>
              <a:t> Lipoprotein(LDL)</a:t>
            </a:r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1982-A1F0-4D18-BB50-1A47B4B0E3CF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28600"/>
            <a:ext cx="64008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Transferrin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676400"/>
            <a:ext cx="6781800" cy="4419600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4200" dirty="0" smtClean="0">
                <a:solidFill>
                  <a:schemeClr val="tx1"/>
                </a:solidFill>
              </a:rPr>
              <a:t>β</a:t>
            </a:r>
            <a:r>
              <a:rPr lang="en-US" sz="4200" baseline="-25000" dirty="0" smtClean="0">
                <a:solidFill>
                  <a:schemeClr val="tx1"/>
                </a:solidFill>
              </a:rPr>
              <a:t>1</a:t>
            </a:r>
            <a:r>
              <a:rPr lang="en-US" sz="4200" dirty="0" smtClean="0">
                <a:solidFill>
                  <a:schemeClr val="tx1"/>
                </a:solidFill>
              </a:rPr>
              <a:t>-globulin, </a:t>
            </a:r>
            <a:r>
              <a:rPr lang="en-US" sz="4200" b="1" dirty="0" smtClean="0">
                <a:solidFill>
                  <a:schemeClr val="tx1"/>
                </a:solidFill>
              </a:rPr>
              <a:t>plays a central role iron metabolism </a:t>
            </a:r>
          </a:p>
          <a:p>
            <a:pPr algn="just">
              <a:buFont typeface="Arial" pitchFamily="34" charset="0"/>
              <a:buChar char="•"/>
            </a:pPr>
            <a:r>
              <a:rPr lang="en-US" sz="4200" b="1" dirty="0" smtClean="0">
                <a:solidFill>
                  <a:schemeClr val="tx1"/>
                </a:solidFill>
              </a:rPr>
              <a:t>Transports iron in the circulation to sites where iron is required,</a:t>
            </a:r>
            <a:r>
              <a:rPr lang="en-US" sz="4200" dirty="0" smtClean="0">
                <a:solidFill>
                  <a:schemeClr val="tx1"/>
                </a:solidFill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</a:rPr>
              <a:t>eg</a:t>
            </a:r>
            <a:r>
              <a:rPr lang="en-US" sz="4200" dirty="0" smtClean="0">
                <a:solidFill>
                  <a:schemeClr val="tx1"/>
                </a:solidFill>
              </a:rPr>
              <a:t>, from the gut to the bone marrow and other organs. </a:t>
            </a:r>
          </a:p>
          <a:p>
            <a:pPr algn="just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tx1"/>
                </a:solidFill>
              </a:rPr>
              <a:t>Plasma concentration is approx 300 mg/</a:t>
            </a:r>
            <a:r>
              <a:rPr lang="en-US" sz="4200" dirty="0" err="1" smtClean="0">
                <a:solidFill>
                  <a:schemeClr val="tx1"/>
                </a:solidFill>
              </a:rPr>
              <a:t>dL</a:t>
            </a:r>
            <a:r>
              <a:rPr lang="en-US" sz="4200" dirty="0" smtClean="0">
                <a:solidFill>
                  <a:schemeClr val="tx1"/>
                </a:solidFill>
              </a:rPr>
              <a:t> and can bind 300 gm% of iron, so that this represents the TIBC of plasma. </a:t>
            </a:r>
          </a:p>
          <a:p>
            <a:pPr>
              <a:buFont typeface="Wingdings" pitchFamily="2" charset="2"/>
              <a:buChar char="q"/>
            </a:pPr>
            <a:r>
              <a:rPr lang="en-US" sz="4200" dirty="0" smtClean="0">
                <a:solidFill>
                  <a:schemeClr val="tx1"/>
                </a:solidFill>
              </a:rPr>
              <a:t>In iron deficiency anemia, the protein is even less saturated with iron</a:t>
            </a:r>
          </a:p>
          <a:p>
            <a:pPr>
              <a:buFont typeface="Wingdings" pitchFamily="2" charset="2"/>
              <a:buChar char="q"/>
            </a:pPr>
            <a:r>
              <a:rPr lang="en-US" sz="4200" dirty="0" smtClean="0">
                <a:solidFill>
                  <a:schemeClr val="tx1"/>
                </a:solidFill>
              </a:rPr>
              <a:t>Increased levels are seen in iron deficiency anemia and in last months of pregnancy</a:t>
            </a:r>
          </a:p>
          <a:p>
            <a:pPr>
              <a:buFont typeface="Wingdings" pitchFamily="2" charset="2"/>
              <a:buChar char="q"/>
            </a:pPr>
            <a:endParaRPr lang="en-US" sz="3400" dirty="0" smtClean="0"/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32D9-7200-46E2-9635-7AE7521CF9ED}" type="datetime1">
              <a:rPr lang="en-US" smtClean="0"/>
              <a:pPr/>
              <a:t>9/10/2018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82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C- reactive protein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133600"/>
            <a:ext cx="6781800" cy="4191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It </a:t>
            </a:r>
            <a:r>
              <a:rPr lang="en-US" sz="2400" dirty="0" smtClean="0">
                <a:solidFill>
                  <a:schemeClr val="tx1"/>
                </a:solidFill>
              </a:rPr>
              <a:t>reacts with C- polysaccharide of capsule of pneumococci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Synthesized in liver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Can stimulate complement activity and macrophages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Acute phase protein- Concentration rises in inflammatory conditions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Clinically important marker to predict the risk of coronary heart disease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0A47-2331-4DAD-B74D-B05F040FEB54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Complement C1q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676400"/>
            <a:ext cx="6019800" cy="42672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First complement factor to bind antibody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Fc</a:t>
            </a:r>
            <a:r>
              <a:rPr lang="en-US" sz="2000" dirty="0" smtClean="0">
                <a:solidFill>
                  <a:schemeClr val="tx1"/>
                </a:solidFill>
              </a:rPr>
              <a:t> region of IgG or </a:t>
            </a:r>
            <a:r>
              <a:rPr lang="en-US" sz="2000" dirty="0" err="1" smtClean="0">
                <a:solidFill>
                  <a:schemeClr val="tx1"/>
                </a:solidFill>
              </a:rPr>
              <a:t>IgM</a:t>
            </a:r>
            <a:r>
              <a:rPr lang="en-US" sz="2000" dirty="0" smtClean="0">
                <a:solidFill>
                  <a:schemeClr val="tx1"/>
                </a:solidFill>
              </a:rPr>
              <a:t>)  and triggers the classical complement pathway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Decreased level is used as an indicator of circulating Ag –</a:t>
            </a:r>
            <a:r>
              <a:rPr lang="en-US" sz="2000" dirty="0" err="1" smtClean="0">
                <a:solidFill>
                  <a:schemeClr val="tx1"/>
                </a:solidFill>
              </a:rPr>
              <a:t>Ab</a:t>
            </a:r>
            <a:r>
              <a:rPr lang="en-US" sz="2000" dirty="0" smtClean="0">
                <a:solidFill>
                  <a:schemeClr val="tx1"/>
                </a:solidFill>
              </a:rPr>
              <a:t> complex.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High levels are found in chronic infections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3637-61F2-4289-9EEC-7D3B0932D080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14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</a:t>
            </a:r>
            <a:r>
              <a:rPr lang="en-US" sz="3200" dirty="0" smtClean="0">
                <a:solidFill>
                  <a:schemeClr val="tx1"/>
                </a:solidFill>
              </a:rPr>
              <a:t>Y</a:t>
            </a:r>
            <a:r>
              <a:rPr lang="en-GB" sz="32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/>
              <a:t>Globulins…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1066800"/>
            <a:ext cx="5867400" cy="2209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 They are immunoglobulins with antibody activity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They occupy the gamma region on electrophoresis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Immunoglobulins play a key role in the </a:t>
            </a:r>
            <a:r>
              <a:rPr lang="en-US" b="1" dirty="0" smtClean="0">
                <a:solidFill>
                  <a:schemeClr val="tx1"/>
                </a:solidFill>
              </a:rPr>
              <a:t>defense mechanisms of the body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9EB8D-691F-456E-A46A-7F75879F37B5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2" descr="C:\Users\nuz\Desktop\Immunoglobuli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505200"/>
            <a:ext cx="5867400" cy="304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</a:t>
            </a:r>
            <a:r>
              <a:rPr lang="en-US" sz="3200" dirty="0" err="1" smtClean="0"/>
              <a:t>Hypergammaglobulinemia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371600"/>
            <a:ext cx="6019800" cy="4343400"/>
          </a:xfrm>
        </p:spPr>
        <p:txBody>
          <a:bodyPr>
            <a:normAutofit/>
          </a:bodyPr>
          <a:lstStyle/>
          <a:p>
            <a:pPr marL="514350" indent="-514350"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Chronic infections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Chronic liver diseases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Auto immune diseases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Multiple myeloma</a:t>
            </a:r>
          </a:p>
          <a:p>
            <a:pPr marL="514350" indent="-514350"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Leukemia</a:t>
            </a:r>
          </a:p>
          <a:p>
            <a:pPr marL="514350" indent="-514350" algn="l">
              <a:buFont typeface="Wingdings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1BA1-5735-4433-957A-2740528621DE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3244334"/>
            <a:ext cx="5867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Hypogammaglobulinemia</a:t>
            </a:r>
            <a:endParaRPr lang="en-US" sz="32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3995678"/>
            <a:ext cx="6096000" cy="2116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/>
              <a:t>Transient neonatal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/>
              <a:t> Primary genetic deficiency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/>
              <a:t>Drug induced (Corticosteroid therapy), uremia, hematological disorders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/>
              <a:t>AIDS(Acquired </a:t>
            </a:r>
            <a:r>
              <a:rPr lang="en-US" b="1" dirty="0" err="1" smtClean="0"/>
              <a:t>Immuno</a:t>
            </a:r>
            <a:r>
              <a:rPr lang="en-US" b="1" dirty="0" smtClean="0"/>
              <a:t> deficiency </a:t>
            </a:r>
            <a:r>
              <a:rPr lang="en-US" dirty="0" smtClean="0"/>
              <a:t>syndrome)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334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           Fibrinogen……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371600"/>
            <a:ext cx="6781800" cy="495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Large asymmetric molecule with axial ratio of 20:1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Imparts </a:t>
            </a:r>
            <a:r>
              <a:rPr lang="en-US" sz="2400" b="1" dirty="0" smtClean="0">
                <a:solidFill>
                  <a:schemeClr val="tx1"/>
                </a:solidFill>
              </a:rPr>
              <a:t>maximum viscosity to blood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Synthesized in liver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Made up of 6 polypeptide chain and linked together by S-S linkages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Amino terminal end is highly negative due to the presence of </a:t>
            </a:r>
            <a:r>
              <a:rPr lang="en-US" sz="2400" dirty="0" err="1" smtClean="0">
                <a:solidFill>
                  <a:schemeClr val="tx1"/>
                </a:solidFill>
              </a:rPr>
              <a:t>glutamic</a:t>
            </a:r>
            <a:r>
              <a:rPr lang="en-US" sz="2400" dirty="0" smtClean="0">
                <a:solidFill>
                  <a:schemeClr val="tx1"/>
                </a:solidFill>
              </a:rPr>
              <a:t> acid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Negative charge contributes to  its solubility in plasma and prevents aggregation due to electrostatic repulsions between the fibrinogen molecules.</a:t>
            </a:r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4FB1B-CA63-495A-B342-81779C156FDA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80772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</a:t>
            </a:r>
            <a:r>
              <a:rPr lang="en-US" sz="2200" dirty="0" smtClean="0"/>
              <a:t>Acute and negative acute phase proteins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371600"/>
            <a:ext cx="63246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Acute phase proteins:</a:t>
            </a:r>
            <a:r>
              <a:rPr lang="en-US" dirty="0" smtClean="0"/>
              <a:t> Increase in blood in response inflammatory and </a:t>
            </a:r>
            <a:r>
              <a:rPr lang="en-US" dirty="0" err="1" smtClean="0"/>
              <a:t>neoplastic</a:t>
            </a:r>
            <a:r>
              <a:rPr lang="en-US" dirty="0" smtClean="0"/>
              <a:t> conditions</a:t>
            </a:r>
          </a:p>
          <a:p>
            <a:pPr algn="l"/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Examples-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C- reactive proteins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Ceruloplasmin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-1 </a:t>
            </a:r>
            <a:r>
              <a:rPr lang="en-US" dirty="0" err="1" smtClean="0">
                <a:solidFill>
                  <a:schemeClr val="tx1"/>
                </a:solidFill>
              </a:rPr>
              <a:t>antitrypsi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α </a:t>
            </a:r>
            <a:r>
              <a:rPr lang="en-US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macroglobulins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α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1 acid glycoprotein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Negative acute phase protein: </a:t>
            </a:r>
            <a:r>
              <a:rPr lang="en-US" dirty="0" smtClean="0"/>
              <a:t>Decreased in blood in response to certain inflammatory processes.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Examples-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Albumin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Transthyretin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Retinol binding protein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Transferrin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0B7F-6814-4418-8E65-42106E1AA510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r>
              <a:rPr lang="en-US" dirty="0" smtClean="0"/>
              <a:t>Case….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>
            <a:normAutofit/>
          </a:bodyPr>
          <a:lstStyle/>
          <a:p>
            <a:r>
              <a:rPr lang="en-US" dirty="0" smtClean="0"/>
              <a:t> A 58 year-old woman was admitted to the hospital because of increasing edema.</a:t>
            </a:r>
          </a:p>
          <a:p>
            <a:r>
              <a:rPr lang="en-US" dirty="0" smtClean="0"/>
              <a:t>She had been well until four months previously, when there was the onset of progressive edema of the feet and hands, puffiness under the eyes and swelling of the abdomen. </a:t>
            </a:r>
          </a:p>
          <a:p>
            <a:r>
              <a:rPr lang="en-US" dirty="0" smtClean="0"/>
              <a:t>She noticed frothing of the urine, but no </a:t>
            </a:r>
            <a:r>
              <a:rPr lang="en-US" dirty="0" err="1" smtClean="0"/>
              <a:t>dysuria</a:t>
            </a:r>
            <a:r>
              <a:rPr lang="en-US" dirty="0" smtClean="0"/>
              <a:t>, </a:t>
            </a:r>
            <a:r>
              <a:rPr lang="en-US" dirty="0" err="1" smtClean="0"/>
              <a:t>oligouria</a:t>
            </a:r>
            <a:r>
              <a:rPr lang="en-US" dirty="0" smtClean="0"/>
              <a:t> or discoloration of the urine. </a:t>
            </a:r>
          </a:p>
          <a:p>
            <a:r>
              <a:rPr lang="en-US" dirty="0" smtClean="0"/>
              <a:t>The blood pressure was 126/80 mmHg</a:t>
            </a:r>
          </a:p>
          <a:p>
            <a:r>
              <a:rPr lang="en-US" dirty="0" smtClean="0"/>
              <a:t> The urine gave a +++ test for protein; the sediment contained 20 to 30 white cells and many hyaline and granular casts.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Abnormal Proteins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295400"/>
            <a:ext cx="6248400" cy="4724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b="0" dirty="0" smtClean="0">
                <a:solidFill>
                  <a:srgbClr val="FF0000"/>
                </a:solidFill>
              </a:rPr>
              <a:t>1) Bence – Jone’s proteins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Monoclonal </a:t>
            </a:r>
            <a:r>
              <a:rPr lang="en-US" sz="2400" b="0" dirty="0" smtClean="0">
                <a:solidFill>
                  <a:schemeClr val="tx1"/>
                </a:solidFill>
              </a:rPr>
              <a:t>light chains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Present in the urine of a patient suffering from multiple myeloma (50% of patients)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Molecular weight 45,000</a:t>
            </a:r>
          </a:p>
          <a:p>
            <a:pPr algn="l"/>
            <a:r>
              <a:rPr lang="en-US" sz="2400" b="0" dirty="0" smtClean="0">
                <a:solidFill>
                  <a:srgbClr val="FF0000"/>
                </a:solidFill>
              </a:rPr>
              <a:t>2)</a:t>
            </a:r>
            <a:r>
              <a:rPr lang="en-US" sz="2400" b="0" dirty="0" err="1" smtClean="0">
                <a:solidFill>
                  <a:srgbClr val="FF0000"/>
                </a:solidFill>
              </a:rPr>
              <a:t>Cryoglobulins</a:t>
            </a:r>
            <a:endParaRPr lang="en-US" sz="2400" b="0" dirty="0" smtClean="0">
              <a:solidFill>
                <a:srgbClr val="FF000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These proteins coagulate when serum is cooled to very low temperature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Commonly monoclonal IgG or IgM or both</a:t>
            </a:r>
          </a:p>
          <a:p>
            <a:pPr algn="l"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tx1"/>
                </a:solidFill>
              </a:rPr>
              <a:t>Increased in rheumatoid arthritis, multiple myeloma, lymphocytic leukemia, lymphosarcoma and systemic lupus </a:t>
            </a:r>
            <a:r>
              <a:rPr lang="en-US" sz="2400" b="0" dirty="0" err="1" smtClean="0">
                <a:solidFill>
                  <a:schemeClr val="tx1"/>
                </a:solidFill>
              </a:rPr>
              <a:t>erythematosus</a:t>
            </a:r>
            <a:endParaRPr lang="en-US" sz="2400" b="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/>
          </a:p>
          <a:p>
            <a:pPr algn="l"/>
            <a:endParaRPr lang="en-US" b="1" dirty="0" smtClean="0"/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0D6A-839C-43C4-B778-91AB4FF25A7B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76199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Functions of plasma proteins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524000"/>
            <a:ext cx="6019800" cy="4267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Nutritive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Fluid exchange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Buffering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Binding and transport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Enzymes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Hormones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Blood coagulation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Viscosity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Defense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Reserve proteins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Tumor markers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9EF5-2AFA-4FCA-A4D8-D4D17CF2D05F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28600"/>
            <a:ext cx="7543800" cy="838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Clinical Significance of Plasma proteins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295400"/>
            <a:ext cx="6553200" cy="4876800"/>
          </a:xfrm>
        </p:spPr>
        <p:txBody>
          <a:bodyPr>
            <a:normAutofit/>
          </a:bodyPr>
          <a:lstStyle/>
          <a:p>
            <a:pPr algn="l"/>
            <a:r>
              <a:rPr lang="en-US" sz="3200" cap="small" dirty="0" smtClean="0">
                <a:latin typeface="+mj-lt"/>
                <a:ea typeface="+mj-ea"/>
                <a:cs typeface="+mj-cs"/>
              </a:rPr>
              <a:t>Hyperproteinemia-</a:t>
            </a:r>
            <a:r>
              <a:rPr lang="en-US" b="1" dirty="0" smtClean="0">
                <a:solidFill>
                  <a:schemeClr val="accent1"/>
                </a:solidFill>
              </a:rPr>
              <a:t> Levels higher than 8.0gm/dl</a:t>
            </a:r>
          </a:p>
          <a:p>
            <a:pPr algn="l"/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Causes-</a:t>
            </a:r>
          </a:p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 Hemoconcentration- </a:t>
            </a:r>
            <a:r>
              <a:rPr lang="en-US" dirty="0" smtClean="0"/>
              <a:t>due to dehydration, albumin and globulin both are increased Albumin to Globulin ratio remains same. As in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Excessive vomiting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Diarrhea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Diabetes Insipidus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Pyloric stenosis or obstruction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Diuresis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Intestinal obstruction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1359-51D6-48B8-9730-5DBF8FBB6B90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</a:t>
            </a:r>
            <a:r>
              <a:rPr lang="en-US" sz="3200" dirty="0" err="1" smtClean="0"/>
              <a:t>Hypoproteinemia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600200"/>
            <a:ext cx="6629400" cy="4876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Decease in total protein concentration</a:t>
            </a:r>
          </a:p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2"/>
                </a:solidFill>
              </a:rPr>
              <a:t>Hemodilution-</a:t>
            </a:r>
            <a:r>
              <a:rPr lang="en-US" dirty="0" smtClean="0"/>
              <a:t> Both Albumin and globulins are decreased, A:G ratio remains same, as in water intoxication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Hypoalbuminemia- </a:t>
            </a:r>
            <a:r>
              <a:rPr lang="en-US" dirty="0" smtClean="0"/>
              <a:t>low level of Albumin in plasma</a:t>
            </a:r>
          </a:p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Causes-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Nephrotic syndrome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Protein losing enteropathy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Severe liver diseases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Mal nutrition or malabsorption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Extensive skin burns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Pregnancy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/>
              <a:t> Malignancy</a:t>
            </a:r>
          </a:p>
          <a:p>
            <a:pPr algn="l"/>
            <a:endParaRPr lang="en-US" dirty="0" smtClean="0"/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36-9CF6-40F8-B75B-EBB638836F5A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1. What is true level for normal plasma level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AutoNum type="alphaUcPeriod"/>
            </a:pPr>
            <a:r>
              <a:rPr lang="en-US" dirty="0" smtClean="0"/>
              <a:t>Albumin: 2-3gm/dl</a:t>
            </a:r>
          </a:p>
          <a:p>
            <a:pPr marL="457200" indent="-457200">
              <a:buAutoNum type="alphaUcPeriod"/>
            </a:pPr>
            <a:r>
              <a:rPr lang="en-US" dirty="0" smtClean="0"/>
              <a:t>Globulin: 3-5gm/dl</a:t>
            </a:r>
          </a:p>
          <a:p>
            <a:pPr marL="457200" indent="-457200">
              <a:buAutoNum type="alphaUcPeriod"/>
            </a:pPr>
            <a:r>
              <a:rPr lang="en-US" dirty="0" smtClean="0"/>
              <a:t>Fibrinogen: 0.3gm/dl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Prothrmbin</a:t>
            </a:r>
            <a:r>
              <a:rPr lang="en-US" dirty="0" smtClean="0"/>
              <a:t>: 0.03gm/dl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Colloidal Osmotic </a:t>
            </a:r>
            <a:r>
              <a:rPr lang="en-US" dirty="0" err="1" smtClean="0"/>
              <a:t>pressore</a:t>
            </a:r>
            <a:r>
              <a:rPr lang="en-US" dirty="0" smtClean="0"/>
              <a:t> of plasma is due to </a:t>
            </a:r>
          </a:p>
          <a:p>
            <a:pPr marL="457200" indent="-457200">
              <a:buAutoNum type="alphaUcPeriod"/>
            </a:pPr>
            <a:r>
              <a:rPr lang="en-US" dirty="0" smtClean="0"/>
              <a:t>Albumin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Prealbumin</a:t>
            </a:r>
            <a:endParaRPr lang="en-US" dirty="0" smtClean="0"/>
          </a:p>
          <a:p>
            <a:pPr marL="457200" indent="-457200">
              <a:buAutoNum type="alphaUcPeriod"/>
            </a:pPr>
            <a:r>
              <a:rPr lang="en-US" dirty="0" smtClean="0"/>
              <a:t>Electrolytes</a:t>
            </a:r>
          </a:p>
          <a:p>
            <a:pPr marL="457200" indent="-457200">
              <a:buAutoNum type="alphaUcPeriod"/>
            </a:pPr>
            <a:r>
              <a:rPr lang="en-US" dirty="0" smtClean="0"/>
              <a:t>Fibrinogen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If the COP reduced </a:t>
            </a:r>
            <a:r>
              <a:rPr lang="en-US" dirty="0" err="1" smtClean="0"/>
              <a:t>upto</a:t>
            </a:r>
            <a:r>
              <a:rPr lang="en-US" dirty="0" smtClean="0"/>
              <a:t> 10 mmHg in blood it will affect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Filteration</a:t>
            </a:r>
            <a:r>
              <a:rPr lang="en-US" dirty="0" smtClean="0"/>
              <a:t> at arterial end</a:t>
            </a:r>
          </a:p>
          <a:p>
            <a:pPr marL="457200" indent="-457200">
              <a:buAutoNum type="alphaUcPeriod"/>
            </a:pPr>
            <a:r>
              <a:rPr lang="en-US" dirty="0" smtClean="0"/>
              <a:t>Absorption at venous end</a:t>
            </a:r>
          </a:p>
          <a:p>
            <a:pPr marL="457200" indent="-457200">
              <a:buAutoNum type="alphaUcPeriod"/>
            </a:pPr>
            <a:r>
              <a:rPr lang="en-US" dirty="0" smtClean="0"/>
              <a:t>Both</a:t>
            </a:r>
          </a:p>
          <a:p>
            <a:pPr marL="457200" indent="-457200">
              <a:buAutoNum type="alphaUcPeriod"/>
            </a:pPr>
            <a:r>
              <a:rPr lang="en-US" dirty="0" smtClean="0"/>
              <a:t>None</a:t>
            </a:r>
          </a:p>
          <a:p>
            <a:pPr marL="457200" indent="-457200"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Increase in gamma globulin is mainly seen in</a:t>
            </a:r>
          </a:p>
          <a:p>
            <a:pPr marL="457200" indent="-457200">
              <a:buAutoNum type="alphaUcPeriod"/>
            </a:pPr>
            <a:r>
              <a:rPr lang="en-US" dirty="0" smtClean="0"/>
              <a:t>Tissue destruction</a:t>
            </a:r>
          </a:p>
          <a:p>
            <a:pPr marL="457200" indent="-457200">
              <a:buAutoNum type="alphaUcPeriod"/>
            </a:pPr>
            <a:r>
              <a:rPr lang="en-US" dirty="0" smtClean="0"/>
              <a:t>Severe malnutrition</a:t>
            </a:r>
          </a:p>
          <a:p>
            <a:pPr marL="457200" indent="-457200">
              <a:buAutoNum type="alphaUcPeriod"/>
            </a:pPr>
            <a:r>
              <a:rPr lang="en-US" dirty="0" smtClean="0"/>
              <a:t>Fasting</a:t>
            </a:r>
          </a:p>
          <a:p>
            <a:pPr marL="457200" indent="-457200">
              <a:buAutoNum type="alphaUcPeriod"/>
            </a:pPr>
            <a:r>
              <a:rPr lang="en-US" dirty="0" err="1" smtClean="0"/>
              <a:t>Malabsorption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Which statement is not true for </a:t>
            </a:r>
            <a:r>
              <a:rPr lang="en-US" dirty="0" err="1" smtClean="0"/>
              <a:t>Plasmapheresis</a:t>
            </a:r>
            <a:endParaRPr lang="en-US" dirty="0" smtClean="0"/>
          </a:p>
          <a:p>
            <a:pPr marL="457200" indent="-457200">
              <a:buAutoNum type="alphaUcPeriod"/>
            </a:pPr>
            <a:r>
              <a:rPr lang="en-US" dirty="0" smtClean="0"/>
              <a:t>It is a procedure of separation of plasma from the blood</a:t>
            </a:r>
          </a:p>
          <a:p>
            <a:pPr marL="457200" indent="-457200">
              <a:buAutoNum type="alphaUcPeriod"/>
            </a:pPr>
            <a:r>
              <a:rPr lang="en-US" dirty="0" smtClean="0"/>
              <a:t>It is done to exhaust the protein reserve</a:t>
            </a:r>
          </a:p>
          <a:p>
            <a:pPr marL="457200" indent="-457200">
              <a:buAutoNum type="alphaUcPeriod"/>
            </a:pPr>
            <a:r>
              <a:rPr lang="en-US" dirty="0" smtClean="0"/>
              <a:t>It is done to find out the rate of regeneration of plasma protein on a standard diet</a:t>
            </a:r>
          </a:p>
          <a:p>
            <a:pPr marL="457200" indent="-457200">
              <a:buAutoNum type="alphaUcPeriod"/>
            </a:pPr>
            <a:r>
              <a:rPr lang="en-US" dirty="0" smtClean="0"/>
              <a:t>It is the most commonly employed procedure during dialysis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04800" y="6245225"/>
            <a:ext cx="22860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371600"/>
            <a:ext cx="8385175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Plasma </a:t>
            </a:r>
            <a:r>
              <a:rPr 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chemical composition</a:t>
            </a:r>
            <a:br>
              <a:rPr 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consists of 90 % water and 10% solutes.</a:t>
            </a:r>
            <a:r>
              <a:rPr lang="ar-SA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SA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0" y="2590800"/>
            <a:ext cx="4876800" cy="2971800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Proteins </a:t>
            </a:r>
            <a:r>
              <a:rPr lang="en-US" sz="2800" dirty="0"/>
              <a:t>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7 %</a:t>
            </a: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Inorganic salts </a:t>
            </a:r>
            <a:r>
              <a:rPr lang="en-US" sz="2800" dirty="0"/>
              <a:t>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0.9%</a:t>
            </a:r>
          </a:p>
          <a:p>
            <a:pPr marL="609600" indent="-609600" algn="justLow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reminder consisting of diverse organic compounds other than proteins</a:t>
            </a: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rtl="0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4572000" y="1219200"/>
            <a:ext cx="16764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 solutes.</a:t>
            </a: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6324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181600" y="1524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 flipV="1">
            <a:off x="2743200" y="22860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2743200" y="23622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2743200" y="59436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8305800" y="23622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81000" y="3810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Organic </a:t>
            </a:r>
            <a:r>
              <a:rPr lang="en-US" sz="2800" b="1" dirty="0">
                <a:solidFill>
                  <a:schemeClr val="folHlink"/>
                </a:solidFill>
              </a:rPr>
              <a:t>(</a:t>
            </a:r>
            <a:r>
              <a:rPr lang="en-US" sz="2800" b="1" dirty="0" err="1">
                <a:solidFill>
                  <a:schemeClr val="folHlink"/>
                </a:solidFill>
              </a:rPr>
              <a:t>Nonprotein</a:t>
            </a:r>
            <a:r>
              <a:rPr lang="en-US" sz="2800" b="1" dirty="0">
                <a:solidFill>
                  <a:schemeClr val="folHlink"/>
                </a:solidFill>
              </a:rPr>
              <a:t>)</a:t>
            </a:r>
            <a:r>
              <a:rPr lang="en-US" dirty="0"/>
              <a:t> </a:t>
            </a:r>
            <a:r>
              <a:rPr lang="en-US" sz="3200" b="1" dirty="0">
                <a:solidFill>
                  <a:schemeClr val="folHlink"/>
                </a:solidFill>
              </a:rPr>
              <a:t>Constituents of Human Blood Plasma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79388" y="2238375"/>
            <a:ext cx="184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Amino acids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860675" y="2238375"/>
            <a:ext cx="84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Urea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086225" y="2238375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Bilirubin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626100" y="2238375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Creatin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7162800" y="228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/>
              <a:t>Creatinine</a:t>
            </a:r>
            <a:endParaRPr lang="en-US" sz="2400" dirty="0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806450" y="3305175"/>
            <a:ext cx="2185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Carbohydrates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2667000" y="4114800"/>
            <a:ext cx="240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Polysaccharides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183063" y="3305175"/>
            <a:ext cx="204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Organic acids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648450" y="3990975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Lipids</a:t>
            </a: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838200" y="19812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8382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22860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>
            <a:off x="33528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>
            <a:off x="3886200" y="1981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7244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62484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80772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>
            <a:off x="5486400" y="1981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7086600" y="1981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 flipV="1">
            <a:off x="47244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A"/>
              <a:t>Gihan Gawish.Dr</a:t>
            </a:r>
            <a:endParaRPr lang="en-US"/>
          </a:p>
        </p:txBody>
      </p:sp>
      <p:sp>
        <p:nvSpPr>
          <p:cNvPr id="583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folHlink"/>
                </a:solidFill>
                <a:effectLst/>
              </a:rPr>
              <a:t>Inorganic </a:t>
            </a:r>
            <a:r>
              <a:rPr lang="en-US" sz="4000" b="1" dirty="0">
                <a:solidFill>
                  <a:schemeClr val="folHlink"/>
                </a:solidFill>
                <a:effectLst/>
              </a:rPr>
              <a:t>Constituents of Human Blood Plasma</a:t>
            </a:r>
          </a:p>
        </p:txBody>
      </p:sp>
      <p:sp>
        <p:nvSpPr>
          <p:cNvPr id="58375" name="Rectangle 7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/>
              <a:t>Anions</a:t>
            </a:r>
          </a:p>
          <a:p>
            <a:pPr algn="l" rtl="0"/>
            <a:r>
              <a:rPr lang="en-US"/>
              <a:t>Bicarbonate</a:t>
            </a:r>
          </a:p>
          <a:p>
            <a:pPr algn="l" rtl="0"/>
            <a:r>
              <a:rPr lang="en-US"/>
              <a:t>Chloride</a:t>
            </a:r>
          </a:p>
          <a:p>
            <a:pPr algn="l" rtl="0"/>
            <a:r>
              <a:rPr lang="en-US"/>
              <a:t>Phosphate</a:t>
            </a:r>
          </a:p>
          <a:p>
            <a:pPr algn="l" rtl="0"/>
            <a:r>
              <a:rPr lang="en-US"/>
              <a:t>Sulfate</a:t>
            </a:r>
          </a:p>
          <a:p>
            <a:pPr algn="l" rtl="0"/>
            <a:r>
              <a:rPr lang="en-US"/>
              <a:t>Iodine</a:t>
            </a:r>
          </a:p>
          <a:p>
            <a:pPr algn="l" rtl="0">
              <a:buFont typeface="Wingdings" pitchFamily="2" charset="2"/>
              <a:buNone/>
            </a:pPr>
            <a:endParaRPr lang="en-US"/>
          </a:p>
          <a:p>
            <a:pPr algn="l" rtl="0">
              <a:buFont typeface="Wingdings" pitchFamily="2" charset="2"/>
              <a:buNone/>
            </a:pPr>
            <a:endParaRPr lang="en-US"/>
          </a:p>
        </p:txBody>
      </p:sp>
      <p:sp>
        <p:nvSpPr>
          <p:cNvPr id="58376" name="Rectangle 8"/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/>
              <a:t>Cations</a:t>
            </a:r>
          </a:p>
          <a:p>
            <a:pPr algn="l" rtl="0"/>
            <a:r>
              <a:rPr lang="en-US"/>
              <a:t>Calcium</a:t>
            </a:r>
          </a:p>
          <a:p>
            <a:pPr algn="l" rtl="0"/>
            <a:r>
              <a:rPr lang="en-US"/>
              <a:t>Magnesium</a:t>
            </a:r>
          </a:p>
          <a:p>
            <a:pPr algn="l" rtl="0"/>
            <a:r>
              <a:rPr lang="en-US"/>
              <a:t>Potassium</a:t>
            </a:r>
          </a:p>
          <a:p>
            <a:pPr algn="l" rtl="0"/>
            <a:r>
              <a:rPr lang="en-US"/>
              <a:t>Sodium</a:t>
            </a:r>
          </a:p>
          <a:p>
            <a:pPr algn="l" rtl="0"/>
            <a:r>
              <a:rPr lang="en-US"/>
              <a:t>Iron</a:t>
            </a:r>
          </a:p>
          <a:p>
            <a:pPr algn="l" rtl="0"/>
            <a:r>
              <a:rPr lang="en-US"/>
              <a:t>Copper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04800" y="6245225"/>
            <a:ext cx="22860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folHlink"/>
                </a:solidFill>
              </a:rPr>
              <a:t>Composition </a:t>
            </a:r>
            <a:r>
              <a:rPr lang="en-US" b="1" dirty="0">
                <a:solidFill>
                  <a:schemeClr val="folHlink"/>
                </a:solidFill>
              </a:rPr>
              <a:t>of plasma proteins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572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762000" y="19812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0" y="2362200"/>
            <a:ext cx="403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Fibrinogen</a:t>
            </a:r>
          </a:p>
          <a:p>
            <a:pPr algn="ctr"/>
            <a:r>
              <a:rPr lang="en-US" sz="2400" b="1" dirty="0" smtClean="0">
                <a:solidFill>
                  <a:schemeClr val="hlink"/>
                </a:solidFill>
              </a:rPr>
              <a:t> 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851025" y="2390775"/>
            <a:ext cx="2454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/>
              <a:t>  </a:t>
            </a:r>
            <a:r>
              <a:rPr lang="en-US" sz="2400" b="1" dirty="0" err="1" smtClean="0"/>
              <a:t>Prothrombin</a:t>
            </a:r>
            <a:endParaRPr lang="en-US" sz="2400" b="1" dirty="0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578350" y="2390775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Albumin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6745288" y="2390775"/>
            <a:ext cx="1585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Globulins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1905000" y="3810000"/>
            <a:ext cx="160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Globulins</a:t>
            </a:r>
            <a:r>
              <a:rPr lang="ar-SA"/>
              <a:t> </a:t>
            </a:r>
            <a:r>
              <a:rPr lang="el-GR"/>
              <a:t>α</a:t>
            </a:r>
            <a:r>
              <a:rPr lang="en-US"/>
              <a:t>1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3657600" y="3810000"/>
            <a:ext cx="167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α</a:t>
            </a:r>
            <a:r>
              <a:rPr lang="en-US"/>
              <a:t>2 Globulins 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5703888" y="3810000"/>
            <a:ext cx="153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β </a:t>
            </a:r>
            <a:r>
              <a:rPr lang="en-US"/>
              <a:t>Globulins</a:t>
            </a:r>
            <a:r>
              <a:rPr lang="el-GR"/>
              <a:t> </a:t>
            </a:r>
            <a:r>
              <a:rPr lang="ar-SA"/>
              <a:t> </a:t>
            </a:r>
            <a:endParaRPr lang="en-US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7346950" y="3810000"/>
            <a:ext cx="1441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γ</a:t>
            </a:r>
            <a:r>
              <a:rPr lang="en-US"/>
              <a:t> Globulins</a:t>
            </a:r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2819400" y="35052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>
            <a:off x="76962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819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>
            <a:off x="4724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65532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7" name="Line 27"/>
          <p:cNvSpPr>
            <a:spLocks noChangeShapeType="1"/>
          </p:cNvSpPr>
          <p:nvPr/>
        </p:nvSpPr>
        <p:spPr bwMode="auto">
          <a:xfrm>
            <a:off x="82296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>
            <a:off x="7620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9" name="Line 29"/>
          <p:cNvSpPr>
            <a:spLocks noChangeShapeType="1"/>
          </p:cNvSpPr>
          <p:nvPr/>
        </p:nvSpPr>
        <p:spPr bwMode="auto">
          <a:xfrm>
            <a:off x="31242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0" name="Line 30"/>
          <p:cNvSpPr>
            <a:spLocks noChangeShapeType="1"/>
          </p:cNvSpPr>
          <p:nvPr/>
        </p:nvSpPr>
        <p:spPr bwMode="auto">
          <a:xfrm>
            <a:off x="54864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>
            <a:off x="80010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 flipH="1">
            <a:off x="1828799" y="2971800"/>
            <a:ext cx="45719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3" name="Line 33"/>
          <p:cNvSpPr>
            <a:spLocks noChangeShapeType="1"/>
          </p:cNvSpPr>
          <p:nvPr/>
        </p:nvSpPr>
        <p:spPr bwMode="auto">
          <a:xfrm>
            <a:off x="1828800" y="4648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6" name="Line 36"/>
          <p:cNvSpPr>
            <a:spLocks noChangeShapeType="1"/>
          </p:cNvSpPr>
          <p:nvPr/>
        </p:nvSpPr>
        <p:spPr bwMode="auto">
          <a:xfrm flipV="1">
            <a:off x="8763000" y="2590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7" name="Line 37"/>
          <p:cNvSpPr>
            <a:spLocks noChangeShapeType="1"/>
          </p:cNvSpPr>
          <p:nvPr/>
        </p:nvSpPr>
        <p:spPr bwMode="auto">
          <a:xfrm>
            <a:off x="5334000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4183063" y="51816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Serum proteins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6934200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   Separation of Plasma proteins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371600"/>
            <a:ext cx="6477000" cy="4572000"/>
          </a:xfrm>
        </p:spPr>
        <p:txBody>
          <a:bodyPr/>
          <a:lstStyle/>
          <a:p>
            <a:pPr algn="just"/>
            <a:r>
              <a:rPr lang="en-US" sz="2400" b="1" u="sng" dirty="0" smtClean="0">
                <a:solidFill>
                  <a:srgbClr val="FF0000"/>
                </a:solidFill>
              </a:rPr>
              <a:t>Salting-out methods</a:t>
            </a:r>
            <a:r>
              <a:rPr lang="en-US" sz="2400" u="sng" dirty="0" smtClean="0">
                <a:solidFill>
                  <a:srgbClr val="FF0000"/>
                </a:solidFill>
              </a:rPr>
              <a:t>-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Three major groups—</a:t>
            </a:r>
            <a:r>
              <a:rPr lang="en-US" b="1" dirty="0" smtClean="0">
                <a:solidFill>
                  <a:schemeClr val="tx1"/>
                </a:solidFill>
              </a:rPr>
              <a:t>fibrinogen, albumin,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chemeClr val="tx1"/>
                </a:solidFill>
              </a:rPr>
              <a:t>globulins</a:t>
            </a:r>
            <a:r>
              <a:rPr lang="en-US" dirty="0" smtClean="0">
                <a:solidFill>
                  <a:schemeClr val="tx1"/>
                </a:solidFill>
              </a:rPr>
              <a:t>—by the use of varying concentrations of sodium or ammonium sulfate.</a:t>
            </a: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b="1" u="sng" dirty="0" smtClean="0">
                <a:solidFill>
                  <a:srgbClr val="FF0000"/>
                </a:solidFill>
              </a:rPr>
              <a:t>Electrophoresis</a:t>
            </a:r>
            <a:r>
              <a:rPr lang="en-US" sz="2400" u="sng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 five major fractions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Albumin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α1  and α2 globulins</a:t>
            </a:r>
          </a:p>
          <a:p>
            <a:pPr algn="just">
              <a:buFont typeface="Wingdings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β</a:t>
            </a:r>
            <a:r>
              <a:rPr lang="en-US" dirty="0" smtClean="0">
                <a:solidFill>
                  <a:schemeClr val="tx1"/>
                </a:solidFill>
              </a:rPr>
              <a:t> globulins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sz="2800" dirty="0" smtClean="0">
                <a:solidFill>
                  <a:schemeClr val="tx1"/>
                </a:solidFill>
              </a:rPr>
              <a:t>γ</a:t>
            </a:r>
            <a:r>
              <a:rPr lang="en-US" dirty="0" smtClean="0">
                <a:solidFill>
                  <a:schemeClr val="tx1"/>
                </a:solidFill>
              </a:rPr>
              <a:t> globulins</a:t>
            </a:r>
          </a:p>
          <a:p>
            <a:pPr algn="just">
              <a:buFont typeface="Wingdings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12FA-E178-42C2-9EFF-954C5382DBEC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32FAE-4CDE-47AD-9C1D-7AFBF9560FD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Separation of Plasma proteins by Electrophoresis</a:t>
            </a:r>
            <a:endParaRPr lang="en-US" sz="3200" dirty="0"/>
          </a:p>
        </p:txBody>
      </p:sp>
      <p:pic>
        <p:nvPicPr>
          <p:cNvPr id="2050" name="Picture 2" descr="C:\Documents and Settings\Sallu\Desktop\Electrophoresi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0"/>
            <a:ext cx="7391400" cy="4953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CFF3A3DE-4E63-461F-8533-387A0C16F2EA}" type="datetime1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8F332FAE-4CDE-47AD-9C1D-7AFBF9560FD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579</TotalTime>
  <Words>1546</Words>
  <Application>Microsoft Office PowerPoint</Application>
  <PresentationFormat>On-screen Show (4:3)</PresentationFormat>
  <Paragraphs>349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Oriel</vt:lpstr>
      <vt:lpstr>Plasma…..</vt:lpstr>
      <vt:lpstr>Slide 2</vt:lpstr>
      <vt:lpstr>Case….</vt:lpstr>
      <vt:lpstr>       Plasma chemical composition It consists of 90 % water and 10% solutes.  </vt:lpstr>
      <vt:lpstr>Slide 5</vt:lpstr>
      <vt:lpstr>Inorganic Constituents of Human Blood Plasma</vt:lpstr>
      <vt:lpstr>Composition of plasma proteins</vt:lpstr>
      <vt:lpstr>   Separation of Plasma proteins</vt:lpstr>
      <vt:lpstr>Separation of Plasma proteins by Electrophoresis</vt:lpstr>
      <vt:lpstr>         Albumin………</vt:lpstr>
      <vt:lpstr>Colloidal Osmotic Pressure</vt:lpstr>
      <vt:lpstr>         Functions of Albumin…</vt:lpstr>
      <vt:lpstr>CAPILLARY FLIUD EXCHANGE…</vt:lpstr>
      <vt:lpstr>              </vt:lpstr>
      <vt:lpstr>       </vt:lpstr>
      <vt:lpstr>          Applied….</vt:lpstr>
      <vt:lpstr>        Globulins………..</vt:lpstr>
      <vt:lpstr>   α- Globulins…….</vt:lpstr>
      <vt:lpstr> α1 Antitrypsin (AAT)</vt:lpstr>
      <vt:lpstr>             Haptoglobin-(Hp)</vt:lpstr>
      <vt:lpstr>                          Ceruloplasmin </vt:lpstr>
      <vt:lpstr>           β Globulins…………..</vt:lpstr>
      <vt:lpstr>Transferrin</vt:lpstr>
      <vt:lpstr>         C- reactive protein</vt:lpstr>
      <vt:lpstr>         Complement C1q</vt:lpstr>
      <vt:lpstr>         Y-Globulins…</vt:lpstr>
      <vt:lpstr>           Hypergammaglobulinemia </vt:lpstr>
      <vt:lpstr>           Fibrinogen……</vt:lpstr>
      <vt:lpstr>          Acute and negative acute phase proteins</vt:lpstr>
      <vt:lpstr>          Abnormal Proteins</vt:lpstr>
      <vt:lpstr>        Functions of plasma proteins</vt:lpstr>
      <vt:lpstr>Clinical Significance of Plasma proteins</vt:lpstr>
      <vt:lpstr>         Hypoproteinemia</vt:lpstr>
      <vt:lpstr>MCQ……</vt:lpstr>
      <vt:lpstr>Slide 35</vt:lpstr>
      <vt:lpstr>Slide 36</vt:lpstr>
      <vt:lpstr>Slide 37</vt:lpstr>
      <vt:lpstr>Slide 38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Plasma…..</dc:title>
  <dc:creator>geetanjali purohit</dc:creator>
  <cp:lastModifiedBy>admin1</cp:lastModifiedBy>
  <cp:revision>38</cp:revision>
  <dcterms:created xsi:type="dcterms:W3CDTF">2006-08-16T00:00:00Z</dcterms:created>
  <dcterms:modified xsi:type="dcterms:W3CDTF">2018-09-10T11:11:44Z</dcterms:modified>
</cp:coreProperties>
</file>