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20" r:id="rId3"/>
    <p:sldId id="321" r:id="rId4"/>
    <p:sldId id="292" r:id="rId5"/>
    <p:sldId id="281" r:id="rId6"/>
    <p:sldId id="282" r:id="rId7"/>
    <p:sldId id="323" r:id="rId8"/>
    <p:sldId id="299" r:id="rId9"/>
    <p:sldId id="300" r:id="rId10"/>
    <p:sldId id="283" r:id="rId11"/>
    <p:sldId id="322" r:id="rId12"/>
    <p:sldId id="313" r:id="rId13"/>
    <p:sldId id="302" r:id="rId14"/>
    <p:sldId id="305" r:id="rId15"/>
    <p:sldId id="303" r:id="rId16"/>
    <p:sldId id="306" r:id="rId17"/>
    <p:sldId id="307" r:id="rId18"/>
    <p:sldId id="311" r:id="rId19"/>
    <p:sldId id="312" r:id="rId20"/>
    <p:sldId id="284" r:id="rId21"/>
    <p:sldId id="285" r:id="rId22"/>
    <p:sldId id="324" r:id="rId23"/>
    <p:sldId id="261" r:id="rId24"/>
    <p:sldId id="316" r:id="rId25"/>
    <p:sldId id="314" r:id="rId26"/>
    <p:sldId id="315" r:id="rId27"/>
    <p:sldId id="317" r:id="rId28"/>
    <p:sldId id="318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98175-968A-4ABA-9FD0-C2E38571F052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11958-3CB9-420D-9EFD-F8BB0B866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1958-3CB9-420D-9EFD-F8BB0B8665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6pd.org/en/G6PDDeficiency/WhatIsIt.aspx" TargetMode="External"/><Relationship Id="rId2" Type="http://schemas.openxmlformats.org/officeDocument/2006/relationships/hyperlink" Target="https://en.wikipedia.org/wiki/Oxidat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057400"/>
            <a:ext cx="6172200" cy="1894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Red Blood Cell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5257800"/>
            <a:ext cx="3429000" cy="137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 </a:t>
            </a:r>
            <a:r>
              <a:rPr lang="en-US" dirty="0" err="1" smtClean="0"/>
              <a:t>Geetanjali</a:t>
            </a:r>
            <a:r>
              <a:rPr lang="en-US" dirty="0" smtClean="0"/>
              <a:t> </a:t>
            </a:r>
            <a:r>
              <a:rPr lang="en-US" dirty="0" err="1" smtClean="0"/>
              <a:t>Purohit</a:t>
            </a:r>
            <a:endParaRPr lang="en-US" dirty="0" smtClean="0"/>
          </a:p>
          <a:p>
            <a:r>
              <a:rPr lang="en-US" dirty="0" smtClean="0"/>
              <a:t>PhD (Medical Physiology)</a:t>
            </a:r>
          </a:p>
          <a:p>
            <a:r>
              <a:rPr lang="en-US" dirty="0" err="1" smtClean="0"/>
              <a:t>Asso</a:t>
            </a:r>
            <a:r>
              <a:rPr lang="en-US" dirty="0" smtClean="0"/>
              <a:t>. </a:t>
            </a:r>
            <a:r>
              <a:rPr lang="en-US" dirty="0" err="1" smtClean="0"/>
              <a:t>Professor,Physiology</a:t>
            </a:r>
            <a:endParaRPr lang="en-US" dirty="0" smtClean="0"/>
          </a:p>
          <a:p>
            <a:r>
              <a:rPr lang="en-US" dirty="0" smtClean="0"/>
              <a:t>SBKS MI &amp; RC</a:t>
            </a:r>
            <a:endParaRPr lang="en-US" dirty="0"/>
          </a:p>
        </p:txBody>
      </p:sp>
      <p:pic>
        <p:nvPicPr>
          <p:cNvPr id="1026" name="Picture 2" descr="C:\Users\admin1\Desktop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1" y="609600"/>
            <a:ext cx="2743200" cy="2609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1"/>
            <a:ext cx="8077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RBC has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actin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spectrin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(Lipoprotein)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which are anchored to a trans membrane proteins band 3 by the protein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ankyrin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spectrin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RBC become deformed, losses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its biconcave shape and becomes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globular (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spherocytic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 which 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is very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fragile and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easily ruptured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800" b="1" dirty="0" err="1">
                <a:latin typeface="Times New Roman" pitchFamily="18" charset="0"/>
                <a:cs typeface="Times New Roman" pitchFamily="18" charset="0"/>
              </a:rPr>
              <a:t>hemolyzed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) in hypotonic solutions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Hereditary 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Spherocytosis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smtClean="0"/>
              <a:t>familial hemolytic disorder with marked heterogeneity of clinical features.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 smtClean="0"/>
              <a:t>Asymptomatic condition to a </a:t>
            </a:r>
            <a:r>
              <a:rPr lang="en-US" sz="2800" dirty="0" err="1" smtClean="0"/>
              <a:t>fulminant</a:t>
            </a:r>
            <a:r>
              <a:rPr lang="en-US" sz="2800" dirty="0" smtClean="0"/>
              <a:t> hemolytic anemia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 fragility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/>
          <a:lstStyle/>
          <a:p>
            <a:pPr algn="just"/>
            <a:r>
              <a:rPr lang="en-US" dirty="0" smtClean="0"/>
              <a:t>Erythrocyte fragility refers to degree or proportion of </a:t>
            </a:r>
            <a:r>
              <a:rPr lang="en-US" dirty="0" err="1" smtClean="0"/>
              <a:t>hemolysis</a:t>
            </a:r>
            <a:r>
              <a:rPr lang="en-US" dirty="0" smtClean="0"/>
              <a:t> under stress.</a:t>
            </a:r>
          </a:p>
          <a:p>
            <a:pPr algn="just"/>
            <a:r>
              <a:rPr lang="en-US" dirty="0" smtClean="0"/>
              <a:t>The osmotic fragility test (OFT) is used to measure erythrocyte resistance to </a:t>
            </a:r>
            <a:r>
              <a:rPr lang="en-US" dirty="0" err="1" smtClean="0"/>
              <a:t>hemolysis</a:t>
            </a:r>
            <a:r>
              <a:rPr lang="en-US" dirty="0" smtClean="0"/>
              <a:t> while being exposed to varying levels of dilution of a saline </a:t>
            </a:r>
            <a:r>
              <a:rPr lang="en-US" b="1" dirty="0" smtClean="0"/>
              <a:t>solution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Done for </a:t>
            </a:r>
            <a:r>
              <a:rPr lang="en-US" dirty="0" err="1" smtClean="0"/>
              <a:t>T</a:t>
            </a:r>
            <a:r>
              <a:rPr lang="en-US" dirty="0" err="1" smtClean="0"/>
              <a:t>halasemia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heriditory</a:t>
            </a:r>
            <a:r>
              <a:rPr lang="en-US" dirty="0" smtClean="0"/>
              <a:t> </a:t>
            </a:r>
            <a:r>
              <a:rPr lang="en-US" dirty="0" err="1" smtClean="0"/>
              <a:t>spherocytosis</a:t>
            </a:r>
            <a:endParaRPr lang="en-US" dirty="0" smtClean="0"/>
          </a:p>
          <a:p>
            <a:r>
              <a:rPr lang="en-US" dirty="0" smtClean="0"/>
              <a:t>  Normal range for RBC is 0.45% to 0.35% saline.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1\Desktop\rbc-osmosis09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riations in size of  RBC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Microcytes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(smaller cells)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Macrocytes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(larger cells)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Anisocytes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(cells with different sizes).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</a:t>
            </a:r>
          </a:p>
          <a:p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Variations in shape of RBC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Crenation: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Shrinkage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--hypertonic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conditions.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Spherocytosis: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Globular form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--hypotonic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800" i="1" dirty="0" err="1">
                <a:latin typeface="Times New Roman" pitchFamily="18" charset="0"/>
                <a:cs typeface="Times New Roman" pitchFamily="18" charset="0"/>
              </a:rPr>
              <a:t>Elliptocytosis</a:t>
            </a:r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IN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Sickle cell: </a:t>
            </a:r>
            <a:endParaRPr lang="en-IN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800" i="1" dirty="0" err="1">
                <a:latin typeface="Times New Roman" pitchFamily="18" charset="0"/>
                <a:cs typeface="Times New Roman" pitchFamily="18" charset="0"/>
              </a:rPr>
              <a:t>Poikilocytosis</a:t>
            </a:r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Unusual shapes due to deformed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cell membrane.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7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   </a:t>
            </a:r>
            <a:endParaRPr lang="en-US" sz="2700" u="sng" dirty="0"/>
          </a:p>
        </p:txBody>
      </p:sp>
      <p:pic>
        <p:nvPicPr>
          <p:cNvPr id="4" name="Content Placeholder 3" descr="Picture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82296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143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RBC COUNT………….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133601"/>
            <a:ext cx="731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In an adult male: 5-6 (5.5) million/</a:t>
            </a:r>
            <a:r>
              <a:rPr lang="en-US" sz="2400" b="1" dirty="0" err="1" smtClean="0"/>
              <a:t>cumm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In adult females: 4.5-5.5 (4.8) million/</a:t>
            </a:r>
            <a:r>
              <a:rPr lang="en-US" sz="2400" b="1" dirty="0" err="1" smtClean="0"/>
              <a:t>cumm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In newborns: 6-7 million/</a:t>
            </a:r>
            <a:r>
              <a:rPr lang="en-US" sz="2400" b="1" dirty="0" err="1" smtClean="0"/>
              <a:t>cumm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In children: 3-5 million/ </a:t>
            </a:r>
            <a:r>
              <a:rPr lang="en-US" sz="2400" b="1" dirty="0" err="1" smtClean="0"/>
              <a:t>cumm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algn="just">
              <a:buFont typeface="Arial" charset="0"/>
              <a:buChar char="•"/>
            </a:pPr>
            <a:r>
              <a:rPr lang="en-US" sz="2400" dirty="0" smtClean="0"/>
              <a:t>More in infants due to </a:t>
            </a:r>
            <a:r>
              <a:rPr lang="en-US" sz="2400" dirty="0" err="1" smtClean="0"/>
              <a:t>hemoconcentration</a:t>
            </a:r>
            <a:r>
              <a:rPr lang="en-US" sz="2400" dirty="0" smtClean="0"/>
              <a:t>.  </a:t>
            </a:r>
            <a:r>
              <a:rPr lang="en-US" sz="2400" dirty="0" err="1" smtClean="0"/>
              <a:t>Intilly</a:t>
            </a:r>
            <a:r>
              <a:rPr lang="en-US" sz="2400" dirty="0" smtClean="0"/>
              <a:t> decreases rapidly and </a:t>
            </a:r>
            <a:r>
              <a:rPr lang="en-US" sz="2400" dirty="0" err="1" smtClean="0"/>
              <a:t>thanm</a:t>
            </a:r>
            <a:r>
              <a:rPr lang="en-US" sz="2400" dirty="0" smtClean="0"/>
              <a:t> raised up to adult level at the age of 10 years.</a:t>
            </a:r>
          </a:p>
          <a:p>
            <a:pPr algn="just">
              <a:buFont typeface="Arial" charset="0"/>
              <a:buChar char="•"/>
            </a:pPr>
            <a:r>
              <a:rPr lang="en-US" sz="2400" dirty="0" smtClean="0"/>
              <a:t>More in males due to </a:t>
            </a:r>
            <a:r>
              <a:rPr lang="en-US" sz="2400" dirty="0" err="1" smtClean="0"/>
              <a:t>testesteron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IN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ariations in RBC count….</a:t>
            </a:r>
            <a:endParaRPr lang="en-US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b="1" u="sng" dirty="0" smtClean="0"/>
              <a:t> </a:t>
            </a:r>
            <a:r>
              <a:rPr lang="en-GB" b="1" u="sng" dirty="0" err="1" smtClean="0"/>
              <a:t>Erythrocytosis</a:t>
            </a:r>
            <a:r>
              <a:rPr lang="en-GB" b="1" dirty="0" smtClean="0"/>
              <a:t>     		 </a:t>
            </a:r>
            <a:r>
              <a:rPr lang="en-GB" b="1" u="sng" dirty="0" err="1" smtClean="0"/>
              <a:t>Erythropenia</a:t>
            </a:r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pPr>
              <a:buNone/>
            </a:pPr>
            <a:r>
              <a:rPr lang="en-GB" b="1" dirty="0" smtClean="0"/>
              <a:t>            </a:t>
            </a:r>
          </a:p>
          <a:p>
            <a:pPr>
              <a:buNone/>
            </a:pPr>
            <a:r>
              <a:rPr lang="en-GB" b="1" dirty="0" smtClean="0"/>
              <a:t>    A. Physiological                  A. Physiological                                </a:t>
            </a:r>
          </a:p>
          <a:p>
            <a:pPr>
              <a:buNone/>
            </a:pPr>
            <a:r>
              <a:rPr lang="en-GB" b="1" dirty="0" smtClean="0"/>
              <a:t>    B. Pathological                    B. Pathological  </a:t>
            </a:r>
          </a:p>
          <a:p>
            <a:pPr>
              <a:buNone/>
            </a:pPr>
            <a:endParaRPr lang="en-GB" b="1" dirty="0" smtClean="0"/>
          </a:p>
          <a:p>
            <a:endParaRPr lang="en-GB" b="1" dirty="0" smtClean="0"/>
          </a:p>
          <a:p>
            <a:endParaRPr lang="en-US" b="1" dirty="0"/>
          </a:p>
        </p:txBody>
      </p:sp>
      <p:sp>
        <p:nvSpPr>
          <p:cNvPr id="4" name="Down Arrow 3"/>
          <p:cNvSpPr/>
          <p:nvPr/>
        </p:nvSpPr>
        <p:spPr>
          <a:xfrm>
            <a:off x="5943600" y="2133600"/>
            <a:ext cx="708230" cy="118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295400" y="2133600"/>
            <a:ext cx="708230" cy="118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153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cap="all" dirty="0" smtClean="0">
                <a:latin typeface="Times New Roman" pitchFamily="18" charset="0"/>
                <a:cs typeface="Times New Roman" pitchFamily="18" charset="0"/>
              </a:rPr>
              <a:t>Physiological variation in RBC….</a:t>
            </a:r>
          </a:p>
          <a:p>
            <a:endParaRPr lang="en-I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Erythrocytosis</a:t>
            </a:r>
            <a:r>
              <a:rPr lang="en-I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Increase in RBC count than normal also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known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IN" sz="28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olycythemia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Age: I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n Newborns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Sex: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During reproductive period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of females, the count is less than that of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males (4.5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million/cu mm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Arial" charset="0"/>
              <a:buChar char="•"/>
            </a:pP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Testesteron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stimulates the RBC production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3. High Altitude: Due to Hypoxia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4. Emotions:</a:t>
            </a:r>
          </a:p>
          <a:p>
            <a:pPr algn="just"/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1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534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Erythropenia</a:t>
            </a:r>
            <a:r>
              <a:rPr lang="en-I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Decrease in RBC count than normal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deficiency in number of RBCs or reduced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levels in RBCs is known 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Anemia </a:t>
            </a:r>
          </a:p>
          <a:p>
            <a:pPr algn="just"/>
            <a:endParaRPr lang="en-IN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barometric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pressures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deep sea,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oxygen tension of blood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is higher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, the RBC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count decreases.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sleep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Pregnancy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In pregnancy, the RBC count decreases.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increases the plasma volume also resulting in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hemodilutional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ane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mia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8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Pathological variation in RBC….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/>
          <a:lstStyle/>
          <a:p>
            <a:r>
              <a:rPr lang="en-US" b="1" u="sng" dirty="0" err="1" smtClean="0">
                <a:solidFill>
                  <a:schemeClr val="tx2"/>
                </a:solidFill>
              </a:rPr>
              <a:t>Erythrocytosis</a:t>
            </a:r>
            <a:r>
              <a:rPr lang="en-US" b="1" dirty="0" smtClean="0">
                <a:solidFill>
                  <a:schemeClr val="tx2"/>
                </a:solidFill>
              </a:rPr>
              <a:t>       </a:t>
            </a:r>
            <a:r>
              <a:rPr lang="en-US" b="1" dirty="0" smtClean="0"/>
              <a:t>                  </a:t>
            </a:r>
            <a:r>
              <a:rPr lang="en-US" b="1" u="sng" dirty="0" err="1" smtClean="0">
                <a:solidFill>
                  <a:schemeClr val="tx2"/>
                </a:solidFill>
              </a:rPr>
              <a:t>Erythropenia</a:t>
            </a:r>
            <a:endParaRPr lang="en-US" b="1" u="sng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b="1" u="sng" dirty="0" smtClean="0">
                <a:solidFill>
                  <a:schemeClr val="tx2"/>
                </a:solidFill>
              </a:rPr>
              <a:t>Primary	</a:t>
            </a:r>
            <a:r>
              <a:rPr lang="en-US" b="1" dirty="0" smtClean="0">
                <a:solidFill>
                  <a:schemeClr val="tx2"/>
                </a:solidFill>
              </a:rPr>
              <a:t>				</a:t>
            </a:r>
            <a:r>
              <a:rPr lang="en-US" b="1" u="sng" dirty="0" err="1" smtClean="0">
                <a:solidFill>
                  <a:schemeClr val="tx2"/>
                </a:solidFill>
              </a:rPr>
              <a:t>Primary</a:t>
            </a:r>
            <a:endParaRPr lang="en-US" b="1" u="sng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b="1" dirty="0" smtClean="0"/>
              <a:t> -Bone marrow disorder   -Bone marrow disorder</a:t>
            </a:r>
          </a:p>
          <a:p>
            <a:pPr>
              <a:buNone/>
            </a:pPr>
            <a:r>
              <a:rPr lang="en-US" b="1" dirty="0" smtClean="0"/>
              <a:t>                                               - Blood loss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b="1" u="sng" dirty="0" smtClean="0">
                <a:solidFill>
                  <a:schemeClr val="tx2"/>
                </a:solidFill>
              </a:rPr>
              <a:t>Secondary</a:t>
            </a:r>
            <a:r>
              <a:rPr lang="en-US" b="1" dirty="0" smtClean="0">
                <a:solidFill>
                  <a:schemeClr val="tx2"/>
                </a:solidFill>
              </a:rPr>
              <a:t> 				</a:t>
            </a:r>
            <a:r>
              <a:rPr lang="en-US" b="1" u="sng" dirty="0" err="1" smtClean="0">
                <a:solidFill>
                  <a:schemeClr val="tx2"/>
                </a:solidFill>
              </a:rPr>
              <a:t>Secondary</a:t>
            </a:r>
            <a:endParaRPr lang="en-US" b="1" u="sng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b="1" dirty="0" smtClean="0"/>
              <a:t>    -due to any CV or                  -kidney diseases            </a:t>
            </a:r>
          </a:p>
          <a:p>
            <a:pPr>
              <a:buNone/>
            </a:pPr>
            <a:r>
              <a:rPr lang="en-US" b="1" dirty="0" smtClean="0"/>
              <a:t>    respiratory disease.</a:t>
            </a:r>
            <a:endParaRPr lang="en-US" b="1" dirty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800600"/>
            <a:ext cx="7848600" cy="187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err="1" smtClean="0"/>
              <a:t>Polycythemia</a:t>
            </a:r>
            <a:r>
              <a:rPr lang="en-US" sz="2000" b="1" dirty="0" smtClean="0"/>
              <a:t> Vera :</a:t>
            </a:r>
            <a:r>
              <a:rPr lang="en-US" sz="2000" dirty="0" smtClean="0"/>
              <a:t>It’s a blood cancer Bone marrow makes too many red blood cells, which causes your blood to get too thick. That can make you more likely to have blood clots , stroke or a heart attack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After the end of this session you will be able to understand..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Introduction of RBC</a:t>
            </a:r>
          </a:p>
          <a:p>
            <a:r>
              <a:rPr lang="en-US" dirty="0" smtClean="0"/>
              <a:t>Morphology </a:t>
            </a:r>
          </a:p>
          <a:p>
            <a:r>
              <a:rPr lang="en-US" dirty="0" smtClean="0"/>
              <a:t>Variations</a:t>
            </a:r>
          </a:p>
          <a:p>
            <a:r>
              <a:rPr lang="en-US" dirty="0" smtClean="0"/>
              <a:t>Properties</a:t>
            </a:r>
          </a:p>
          <a:p>
            <a:r>
              <a:rPr lang="en-US" dirty="0" smtClean="0"/>
              <a:t>Fate</a:t>
            </a:r>
          </a:p>
          <a:p>
            <a:r>
              <a:rPr lang="en-US" dirty="0" smtClean="0"/>
              <a:t>Applied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001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</a:t>
            </a:r>
            <a:r>
              <a:rPr lang="en-IN" sz="2800" b="1" cap="all" dirty="0" smtClean="0"/>
              <a:t>Properties of  RBC….</a:t>
            </a:r>
          </a:p>
          <a:p>
            <a:r>
              <a:rPr lang="en-IN" sz="2800" b="1" cap="all" dirty="0" smtClean="0"/>
              <a:t></a:t>
            </a: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I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Rouleaux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formation: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blood is taken out of the blood vessel, the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RBCs pile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up one above another like the pile of coins.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is accelerated by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plasma proteins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globulin and fibrinogen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admin1\Desktop\download.jpg"/>
          <p:cNvPicPr>
            <a:picLocks noChangeAspect="1" noChangeArrowheads="1"/>
          </p:cNvPicPr>
          <p:nvPr/>
        </p:nvPicPr>
        <p:blipFill>
          <a:blip r:embed="rId2"/>
          <a:srcRect b="23529"/>
          <a:stretch>
            <a:fillRect/>
          </a:stretch>
        </p:blipFill>
        <p:spPr bwMode="auto">
          <a:xfrm>
            <a:off x="381000" y="3276600"/>
            <a:ext cx="39624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admin1\Desktop\Coin-Stacking-RBC-Rouleaux-form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76600"/>
            <a:ext cx="3886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78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8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  <a:endParaRPr lang="en-IN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 gravity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Specific gravity of RBC is 1.092 to 1.101.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 </a:t>
            </a:r>
          </a:p>
          <a:p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Packed cell volume/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hematocrit</a:t>
            </a:r>
            <a:r>
              <a:rPr lang="en-I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value 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proportion of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blood occupied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by RBCs expressed in percentage.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is 45% of the blood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Suspension stability:</a:t>
            </a: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circulation, the RBCs remain suspended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uniformly in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blood.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Life span is 120 days.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G6PD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Genetic </a:t>
            </a:r>
            <a:r>
              <a:rPr lang="en-US" dirty="0" smtClean="0"/>
              <a:t>disorder (recessive)</a:t>
            </a:r>
            <a:endParaRPr lang="en-US" dirty="0" smtClean="0"/>
          </a:p>
          <a:p>
            <a:pPr algn="just"/>
            <a:r>
              <a:rPr lang="en-US" dirty="0" smtClean="0"/>
              <a:t>Deficiency of G6PD (glucose 6-phasphate </a:t>
            </a:r>
            <a:r>
              <a:rPr lang="en-US" dirty="0" err="1" smtClean="0"/>
              <a:t>dehydrogenase</a:t>
            </a:r>
            <a:r>
              <a:rPr lang="en-US" dirty="0" smtClean="0"/>
              <a:t>) </a:t>
            </a:r>
          </a:p>
          <a:p>
            <a:pPr algn="just"/>
            <a:r>
              <a:rPr lang="en-US" dirty="0" smtClean="0"/>
              <a:t>Initial </a:t>
            </a:r>
            <a:r>
              <a:rPr lang="en-US" dirty="0" smtClean="0"/>
              <a:t>step in the oxidation of glucose via HMP pathway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Keep NADP in reduced state which </a:t>
            </a:r>
            <a:r>
              <a:rPr lang="en-US" dirty="0" err="1" smtClean="0"/>
              <a:t>inturn</a:t>
            </a:r>
            <a:r>
              <a:rPr lang="en-US" dirty="0" smtClean="0"/>
              <a:t> keep glutathione in reduced state. </a:t>
            </a:r>
            <a:endParaRPr lang="en-US" dirty="0" smtClean="0"/>
          </a:p>
          <a:p>
            <a:pPr algn="just"/>
            <a:r>
              <a:rPr lang="en-US" dirty="0" smtClean="0"/>
              <a:t>Glutathione mop </a:t>
            </a:r>
            <a:r>
              <a:rPr lang="en-US" dirty="0" smtClean="0"/>
              <a:t>up free radicals that cause </a:t>
            </a:r>
            <a:r>
              <a:rPr lang="en-US" dirty="0" smtClean="0">
                <a:hlinkClick r:id="rId2" tooltip="Oxidation"/>
              </a:rPr>
              <a:t>oxidative</a:t>
            </a:r>
            <a:r>
              <a:rPr lang="en-US" dirty="0" smtClean="0"/>
              <a:t> damage.</a:t>
            </a:r>
            <a:endParaRPr lang="en-US" dirty="0" smtClean="0"/>
          </a:p>
          <a:p>
            <a:pPr algn="just"/>
            <a:r>
              <a:rPr lang="en-US" dirty="0" smtClean="0"/>
              <a:t>Increase in the </a:t>
            </a:r>
            <a:r>
              <a:rPr lang="en-US" dirty="0" err="1" smtClean="0"/>
              <a:t>suceptibility</a:t>
            </a:r>
            <a:r>
              <a:rPr lang="en-US" dirty="0" smtClean="0"/>
              <a:t> of RBC </a:t>
            </a:r>
            <a:r>
              <a:rPr lang="en-US" dirty="0" err="1" smtClean="0"/>
              <a:t>hemolysis</a:t>
            </a:r>
            <a:r>
              <a:rPr lang="en-US" dirty="0" smtClean="0"/>
              <a:t> during oxidative stress.</a:t>
            </a:r>
            <a:endParaRPr lang="en-US" dirty="0" smtClean="0"/>
          </a:p>
          <a:p>
            <a:pPr algn="just"/>
            <a:r>
              <a:rPr lang="en-US" dirty="0" smtClean="0"/>
              <a:t>G6PD </a:t>
            </a:r>
            <a:r>
              <a:rPr lang="en-US" dirty="0" smtClean="0"/>
              <a:t>deficiency is most prevalent in Africa, where it can affect up </a:t>
            </a:r>
            <a:r>
              <a:rPr lang="en-US" dirty="0" smtClean="0">
                <a:hlinkClick r:id="rId3"/>
              </a:rPr>
              <a:t>to 20 percent</a:t>
            </a:r>
            <a:r>
              <a:rPr lang="en-US" dirty="0" smtClean="0"/>
              <a:t> of individuals.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u="sng" dirty="0" smtClean="0"/>
              <a:t>RBCs - Functions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Transport of haemoglobin, which in turn carries oxygen from lungs to the issues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RBC contain carbonic anhydrase, which catalyzes the reaction between CO2 and water, that has a significance in transporting  carbon dioxide (CO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from tissues to lungs.</a:t>
            </a:r>
          </a:p>
          <a:p>
            <a:r>
              <a:rPr lang="en-GB" sz="2800" dirty="0" smtClean="0"/>
              <a:t>The haemoglobin is an excellent acid-base buffer. </a:t>
            </a:r>
            <a:r>
              <a:rPr lang="en-GB" sz="2800" dirty="0" err="1" smtClean="0"/>
              <a:t>Maintanence</a:t>
            </a:r>
            <a:r>
              <a:rPr lang="en-GB" sz="2800" dirty="0" smtClean="0"/>
              <a:t> of acid-base balance.</a:t>
            </a:r>
          </a:p>
          <a:p>
            <a:r>
              <a:rPr lang="en-GB" sz="2800" dirty="0" smtClean="0"/>
              <a:t>Blood group determination.</a:t>
            </a:r>
          </a:p>
          <a:p>
            <a:r>
              <a:rPr lang="en-GB" sz="2800" dirty="0" smtClean="0"/>
              <a:t>Contributes 50% of blood viscosity</a:t>
            </a:r>
          </a:p>
          <a:p>
            <a:endParaRPr lang="en-US" sz="2800" dirty="0" smtClean="0"/>
          </a:p>
          <a:p>
            <a:pPr algn="just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Fate of </a:t>
            </a:r>
            <a:r>
              <a:rPr lang="en-US" dirty="0" err="1" smtClean="0"/>
              <a:t>rbc’s</a:t>
            </a:r>
            <a:endParaRPr lang="en-US" dirty="0"/>
          </a:p>
        </p:txBody>
      </p:sp>
      <p:pic>
        <p:nvPicPr>
          <p:cNvPr id="6146" name="Picture 2" descr="C:\Users\admin1\Desktop\blood-and-blood-cells-35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8940"/>
          <a:stretch>
            <a:fillRect/>
          </a:stretch>
        </p:blipFill>
        <p:spPr bwMode="auto">
          <a:xfrm>
            <a:off x="304800" y="1752600"/>
            <a:ext cx="8382000" cy="4565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Mcq</a:t>
            </a:r>
            <a:r>
              <a:rPr lang="en-US" dirty="0" smtClean="0"/>
              <a:t>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Biconcave shape of RBC facilitates</a:t>
            </a:r>
          </a:p>
          <a:p>
            <a:pPr marL="457200" indent="-457200">
              <a:buAutoNum type="alphaUcPeriod"/>
            </a:pPr>
            <a:r>
              <a:rPr lang="en-US" dirty="0" smtClean="0"/>
              <a:t>RBC entry in capillary</a:t>
            </a:r>
          </a:p>
          <a:p>
            <a:pPr marL="457200" indent="-457200">
              <a:buAutoNum type="alphaUcPeriod"/>
            </a:pPr>
            <a:r>
              <a:rPr lang="en-US" dirty="0" smtClean="0"/>
              <a:t>Low osmotic fragility</a:t>
            </a:r>
          </a:p>
          <a:p>
            <a:pPr marL="457200" indent="-457200">
              <a:buAutoNum type="alphaUcPeriod"/>
            </a:pPr>
            <a:r>
              <a:rPr lang="en-US" dirty="0" err="1" smtClean="0"/>
              <a:t>Gaseaous</a:t>
            </a:r>
            <a:r>
              <a:rPr lang="en-US" dirty="0" smtClean="0"/>
              <a:t> exchange at RBC membrane</a:t>
            </a:r>
          </a:p>
          <a:p>
            <a:pPr marL="457200" indent="-457200">
              <a:buAutoNum type="alphaUcPeriod"/>
            </a:pPr>
            <a:r>
              <a:rPr lang="en-US" dirty="0" smtClean="0"/>
              <a:t>all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Life span of RBC is</a:t>
            </a:r>
          </a:p>
          <a:p>
            <a:pPr marL="457200" indent="-457200">
              <a:buAutoNum type="alphaUcPeriod"/>
            </a:pPr>
            <a:r>
              <a:rPr lang="en-US" dirty="0" smtClean="0"/>
              <a:t>100 days</a:t>
            </a:r>
          </a:p>
          <a:p>
            <a:pPr marL="457200" indent="-457200">
              <a:buAutoNum type="alphaUcPeriod"/>
            </a:pPr>
            <a:r>
              <a:rPr lang="en-US" dirty="0" smtClean="0"/>
              <a:t>120 minutes</a:t>
            </a:r>
          </a:p>
          <a:p>
            <a:pPr marL="457200" indent="-457200">
              <a:buAutoNum type="alphaUcPeriod"/>
            </a:pPr>
            <a:r>
              <a:rPr lang="en-US" dirty="0" smtClean="0"/>
              <a:t>120 days</a:t>
            </a:r>
          </a:p>
          <a:p>
            <a:pPr marL="457200" indent="-457200">
              <a:buAutoNum type="alphaUcPeriod"/>
            </a:pPr>
            <a:r>
              <a:rPr lang="en-US" dirty="0" smtClean="0"/>
              <a:t>2 days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Polycythemia</a:t>
            </a:r>
            <a:r>
              <a:rPr lang="en-US" dirty="0" smtClean="0"/>
              <a:t> </a:t>
            </a:r>
            <a:r>
              <a:rPr lang="en-US" dirty="0" err="1" smtClean="0"/>
              <a:t>vera</a:t>
            </a:r>
            <a:r>
              <a:rPr lang="en-US" dirty="0" smtClean="0"/>
              <a:t> is</a:t>
            </a:r>
          </a:p>
          <a:p>
            <a:pPr marL="457200" indent="-457200">
              <a:buAutoNum type="alphaUcPeriod"/>
            </a:pPr>
            <a:r>
              <a:rPr lang="en-US" dirty="0" smtClean="0"/>
              <a:t>Decrease in RBC</a:t>
            </a:r>
          </a:p>
          <a:p>
            <a:pPr marL="457200" indent="-457200">
              <a:buAutoNum type="alphaUcPeriod"/>
            </a:pPr>
            <a:r>
              <a:rPr lang="en-US" dirty="0" smtClean="0"/>
              <a:t>Increase in RBC cells</a:t>
            </a:r>
          </a:p>
          <a:p>
            <a:pPr marL="457200" indent="-457200">
              <a:buAutoNum type="alphaUcPeriod"/>
            </a:pPr>
            <a:r>
              <a:rPr lang="en-US" dirty="0" smtClean="0"/>
              <a:t>Cancer of RBC cells</a:t>
            </a:r>
          </a:p>
          <a:p>
            <a:pPr marL="457200" indent="-457200">
              <a:buAutoNum type="alphaUcPeriod"/>
            </a:pPr>
            <a:r>
              <a:rPr lang="en-US" dirty="0" smtClean="0"/>
              <a:t>Abnormal shape of RBC</a:t>
            </a:r>
          </a:p>
          <a:p>
            <a:pPr marL="457200" indent="-457200"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Biconcave shape of the RBC is maintained by………. &amp; deficiency will lead to………..</a:t>
            </a:r>
          </a:p>
          <a:p>
            <a:pPr marL="457200" indent="-457200">
              <a:buAutoNum type="alphaUcPeriod"/>
            </a:pPr>
            <a:r>
              <a:rPr lang="en-US" dirty="0" smtClean="0"/>
              <a:t>Glutathione, Anemia</a:t>
            </a:r>
          </a:p>
          <a:p>
            <a:pPr marL="457200" indent="-457200">
              <a:buAutoNum type="alphaUcPeriod"/>
            </a:pPr>
            <a:r>
              <a:rPr lang="en-US" dirty="0" err="1" smtClean="0"/>
              <a:t>Spectrin</a:t>
            </a:r>
            <a:r>
              <a:rPr lang="en-US" dirty="0" smtClean="0"/>
              <a:t>, </a:t>
            </a:r>
            <a:r>
              <a:rPr lang="en-US" dirty="0" err="1" smtClean="0"/>
              <a:t>Spherocytosis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G-6-P-D, </a:t>
            </a:r>
            <a:r>
              <a:rPr lang="en-US" dirty="0" err="1" smtClean="0"/>
              <a:t>microcytic</a:t>
            </a:r>
            <a:r>
              <a:rPr lang="en-US" dirty="0" smtClean="0"/>
              <a:t> anemia</a:t>
            </a:r>
          </a:p>
          <a:p>
            <a:pPr marL="457200" indent="-457200">
              <a:buAutoNum type="alphaUcPeriod"/>
            </a:pPr>
            <a:r>
              <a:rPr lang="en-US" dirty="0" err="1" smtClean="0"/>
              <a:t>Spectrin</a:t>
            </a:r>
            <a:r>
              <a:rPr lang="en-US" dirty="0" smtClean="0"/>
              <a:t>, Sickle cell anemia </a:t>
            </a:r>
          </a:p>
          <a:p>
            <a:pPr marL="457200" indent="-457200"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RBC count in young Females is less than males of same age</a:t>
            </a:r>
          </a:p>
          <a:p>
            <a:pPr marL="457200" indent="-457200">
              <a:buAutoNum type="alphaUcPeriod"/>
            </a:pPr>
            <a:r>
              <a:rPr lang="en-US" dirty="0" err="1" smtClean="0"/>
              <a:t>Testesteron</a:t>
            </a:r>
            <a:r>
              <a:rPr lang="en-US" dirty="0" smtClean="0"/>
              <a:t> stimulates RBC formation</a:t>
            </a:r>
          </a:p>
          <a:p>
            <a:pPr marL="457200" indent="-457200">
              <a:buAutoNum type="alphaUcPeriod"/>
            </a:pPr>
            <a:r>
              <a:rPr lang="en-US" dirty="0" smtClean="0"/>
              <a:t>More muscle power of males</a:t>
            </a:r>
          </a:p>
          <a:p>
            <a:pPr marL="457200" indent="-457200">
              <a:buAutoNum type="alphaUcPeriod"/>
            </a:pPr>
            <a:r>
              <a:rPr lang="en-US" dirty="0" smtClean="0"/>
              <a:t>Menstruation in females</a:t>
            </a:r>
          </a:p>
          <a:p>
            <a:pPr marL="457200" indent="-457200">
              <a:buAutoNum type="alphaUcPeriod"/>
            </a:pPr>
            <a:r>
              <a:rPr lang="en-US" dirty="0" smtClean="0"/>
              <a:t>Pregnancy </a:t>
            </a:r>
          </a:p>
          <a:p>
            <a:pPr marL="457200" indent="-457200"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en-US" dirty="0" smtClean="0"/>
              <a:t>A 27-year-old Nigerian woman presented with mild anemia, jaundice, </a:t>
            </a:r>
            <a:r>
              <a:rPr lang="en-US" dirty="0" err="1" smtClean="0"/>
              <a:t>splenomegaly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History of multiple blood transfusion. </a:t>
            </a:r>
          </a:p>
          <a:p>
            <a:r>
              <a:rPr lang="en-US" dirty="0" smtClean="0"/>
              <a:t>Blood film showed about 70% </a:t>
            </a:r>
            <a:r>
              <a:rPr lang="en-US" b="1" dirty="0" err="1" smtClean="0"/>
              <a:t>spherocytes</a:t>
            </a:r>
            <a:r>
              <a:rPr lang="en-US" b="1" dirty="0" smtClean="0"/>
              <a:t>, </a:t>
            </a:r>
            <a:r>
              <a:rPr lang="en-US" b="1" dirty="0" err="1" smtClean="0"/>
              <a:t>reticulocytosis</a:t>
            </a:r>
            <a:r>
              <a:rPr lang="en-US" dirty="0" smtClean="0"/>
              <a:t> of 6.5%, increased </a:t>
            </a:r>
            <a:r>
              <a:rPr lang="en-US" b="1" dirty="0" smtClean="0"/>
              <a:t>osmotic fragility test.</a:t>
            </a:r>
          </a:p>
          <a:p>
            <a:r>
              <a:rPr lang="en-US" dirty="0" smtClean="0"/>
              <a:t> She was managed conservatively on nutritional supplements and a significant regression of symptoms after 6 months was achieved.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Source:https</a:t>
            </a:r>
            <a:r>
              <a:rPr lang="en-US" dirty="0" smtClean="0"/>
              <a:t>://</a:t>
            </a:r>
            <a:r>
              <a:rPr lang="en-US" dirty="0" err="1" smtClean="0"/>
              <a:t>www.ncbi.nlm.nih.gov</a:t>
            </a:r>
            <a:r>
              <a:rPr lang="en-US" dirty="0" smtClean="0"/>
              <a:t>/</a:t>
            </a:r>
            <a:r>
              <a:rPr lang="en-US" dirty="0" err="1" smtClean="0"/>
              <a:t>pubmed</a:t>
            </a:r>
            <a:r>
              <a:rPr lang="en-US" dirty="0" smtClean="0"/>
              <a:t>/19763011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r>
              <a:rPr lang="en-US" b="1" u="sng" dirty="0" smtClean="0"/>
              <a:t>Erythrocytes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Disk shaped </a:t>
            </a:r>
            <a:r>
              <a:rPr lang="en-US" sz="2800" dirty="0" smtClean="0"/>
              <a:t>, Biconcave and  </a:t>
            </a:r>
            <a:r>
              <a:rPr lang="en-US" sz="2800" dirty="0" err="1" smtClean="0"/>
              <a:t>nonnucleated</a:t>
            </a:r>
            <a:r>
              <a:rPr lang="en-US" sz="2800" dirty="0" smtClean="0"/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Able to change their shape when they pass through the capillaries.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cells develop in the bone marrow and circulate for about </a:t>
            </a:r>
            <a:r>
              <a:rPr lang="en-US" sz="2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100–120 days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body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Diameter : 7.2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 (6.9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to 7.4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Central portion is thinner than periphery.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area:</a:t>
            </a:r>
            <a:r>
              <a:rPr lang="en-I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140 sq μ.</a:t>
            </a:r>
          </a:p>
          <a:p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Volume: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(78-94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010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2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001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Advantages </a:t>
            </a:r>
            <a:r>
              <a:rPr lang="en-IN" sz="3000" b="1" u="sng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Biconcave Shape of </a:t>
            </a:r>
            <a:r>
              <a:rPr lang="en-IN" sz="3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RBCs</a:t>
            </a:r>
          </a:p>
          <a:p>
            <a:endParaRPr lang="en-I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Equal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and rapid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diffusion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surface area is provided for absorption or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  removal </a:t>
            </a:r>
          </a:p>
          <a:p>
            <a:pPr algn="just">
              <a:buFont typeface="Wingdings" pitchFamily="2" charset="2"/>
              <a:buChar char="v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Osmotic fragility </a:t>
            </a:r>
          </a:p>
          <a:p>
            <a:pPr algn="just">
              <a:buFont typeface="Wingdings" pitchFamily="2" charset="2"/>
              <a:buChar char="v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RBCs squeeze through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capillaries very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easily without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getting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damaged.</a:t>
            </a:r>
          </a:p>
        </p:txBody>
      </p:sp>
    </p:spTree>
    <p:extLst>
      <p:ext uri="{BB962C8B-B14F-4D97-AF65-F5344CB8AC3E}">
        <p14:creationId xmlns:p14="http://schemas.microsoft.com/office/powerpoint/2010/main" xmlns="" val="13317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62.5% water</a:t>
            </a:r>
          </a:p>
          <a:p>
            <a:r>
              <a:rPr lang="en-US" dirty="0" smtClean="0"/>
              <a:t>35% </a:t>
            </a:r>
            <a:r>
              <a:rPr lang="en-US" dirty="0" err="1" smtClean="0"/>
              <a:t>Hb</a:t>
            </a:r>
            <a:r>
              <a:rPr lang="en-US" dirty="0" smtClean="0"/>
              <a:t> (29.5±2.5pg/RBC)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Mature RBC has no Nucleus, no mitochondria and no ribosome…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Still life span is 120 days…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</a:t>
            </a:r>
          </a:p>
          <a:p>
            <a:r>
              <a:rPr lang="en-US" dirty="0" smtClean="0"/>
              <a:t>Glucose metabolism</a:t>
            </a:r>
          </a:p>
          <a:p>
            <a:r>
              <a:rPr lang="en-US" dirty="0" smtClean="0"/>
              <a:t>Cytoplasm contain enzymes for glucose metabolism</a:t>
            </a:r>
          </a:p>
          <a:p>
            <a:r>
              <a:rPr lang="en-US" dirty="0" smtClean="0"/>
              <a:t>Insulin independent glucose transport</a:t>
            </a:r>
          </a:p>
          <a:p>
            <a:r>
              <a:rPr lang="en-US" dirty="0" smtClean="0"/>
              <a:t>Facilitated diffusion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1\Desktop\red-cell-membrane-6-638.jpg"/>
          <p:cNvPicPr>
            <a:picLocks noChangeAspect="1" noChangeArrowheads="1"/>
          </p:cNvPicPr>
          <p:nvPr/>
        </p:nvPicPr>
        <p:blipFill>
          <a:blip r:embed="rId2"/>
          <a:srcRect t="25641"/>
          <a:stretch>
            <a:fillRect/>
          </a:stretch>
        </p:blipFill>
        <p:spPr bwMode="auto">
          <a:xfrm>
            <a:off x="457200" y="1676400"/>
            <a:ext cx="7620000" cy="4648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u="sng" cap="small" dirty="0" smtClean="0">
                <a:solidFill>
                  <a:schemeClr val="tx2"/>
                </a:solidFill>
              </a:rPr>
              <a:t>MEMBRANE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1\Desktop\hereditary-spherocytosis-asif-new-7-638.jpg"/>
          <p:cNvPicPr>
            <a:picLocks noChangeAspect="1" noChangeArrowheads="1"/>
          </p:cNvPicPr>
          <p:nvPr/>
        </p:nvPicPr>
        <p:blipFill>
          <a:blip r:embed="rId3"/>
          <a:srcRect l="7477" t="20018" b="2770"/>
          <a:stretch>
            <a:fillRect/>
          </a:stretch>
        </p:blipFill>
        <p:spPr bwMode="auto">
          <a:xfrm>
            <a:off x="457200" y="1295400"/>
            <a:ext cx="7620000" cy="5334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0600" y="5334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u="sng" cap="small" dirty="0" smtClean="0">
                <a:solidFill>
                  <a:schemeClr val="tx2"/>
                </a:solidFill>
              </a:rPr>
              <a:t>CYTOSKELETAL OF RBC</a:t>
            </a:r>
          </a:p>
        </p:txBody>
      </p:sp>
      <p:sp>
        <p:nvSpPr>
          <p:cNvPr id="4" name="Oval 3"/>
          <p:cNvSpPr/>
          <p:nvPr/>
        </p:nvSpPr>
        <p:spPr>
          <a:xfrm>
            <a:off x="3505200" y="3886200"/>
            <a:ext cx="9906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105400" y="3810000"/>
            <a:ext cx="9906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05000" y="3657600"/>
            <a:ext cx="9906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964</Words>
  <Application>Microsoft Office PowerPoint</Application>
  <PresentationFormat>On-screen Show (4:3)</PresentationFormat>
  <Paragraphs>177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Red Blood Cell</vt:lpstr>
      <vt:lpstr>Learning objectives ….</vt:lpstr>
      <vt:lpstr>Case study…</vt:lpstr>
      <vt:lpstr>Erythrocytes </vt:lpstr>
      <vt:lpstr>Slide 5</vt:lpstr>
      <vt:lpstr>Slide 6</vt:lpstr>
      <vt:lpstr>Composition </vt:lpstr>
      <vt:lpstr>Slide 8</vt:lpstr>
      <vt:lpstr>Slide 9</vt:lpstr>
      <vt:lpstr>Slide 10</vt:lpstr>
      <vt:lpstr>Osmotic fragility </vt:lpstr>
      <vt:lpstr>Slide 12</vt:lpstr>
      <vt:lpstr>Slide 13</vt:lpstr>
      <vt:lpstr>    </vt:lpstr>
      <vt:lpstr>Slide 15</vt:lpstr>
      <vt:lpstr>variations in RBC count….</vt:lpstr>
      <vt:lpstr>Slide 17</vt:lpstr>
      <vt:lpstr>Slide 18</vt:lpstr>
      <vt:lpstr>Pathological variation in RBC….</vt:lpstr>
      <vt:lpstr>Slide 20</vt:lpstr>
      <vt:lpstr>Slide 21</vt:lpstr>
      <vt:lpstr>G6PD deficiency</vt:lpstr>
      <vt:lpstr> RBCs - Functions</vt:lpstr>
      <vt:lpstr>Fate of rbc’s</vt:lpstr>
      <vt:lpstr>Mcq………..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geetanjali purohit</dc:creator>
  <cp:lastModifiedBy>admin1</cp:lastModifiedBy>
  <cp:revision>27</cp:revision>
  <dcterms:created xsi:type="dcterms:W3CDTF">2006-08-16T00:00:00Z</dcterms:created>
  <dcterms:modified xsi:type="dcterms:W3CDTF">2018-09-18T04:10:49Z</dcterms:modified>
</cp:coreProperties>
</file>