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61" r:id="rId2"/>
    <p:sldId id="260" r:id="rId3"/>
    <p:sldId id="258" r:id="rId4"/>
    <p:sldId id="259" r:id="rId5"/>
    <p:sldId id="263" r:id="rId6"/>
    <p:sldId id="264" r:id="rId7"/>
    <p:sldId id="267" r:id="rId8"/>
    <p:sldId id="268" r:id="rId9"/>
    <p:sldId id="269" r:id="rId10"/>
    <p:sldId id="284" r:id="rId11"/>
    <p:sldId id="285" r:id="rId12"/>
    <p:sldId id="286" r:id="rId13"/>
    <p:sldId id="287" r:id="rId14"/>
    <p:sldId id="288" r:id="rId15"/>
    <p:sldId id="289" r:id="rId16"/>
    <p:sldId id="290" r:id="rId17"/>
    <p:sldId id="291" r:id="rId18"/>
    <p:sldId id="292" r:id="rId19"/>
    <p:sldId id="293" r:id="rId20"/>
    <p:sldId id="272" r:id="rId21"/>
    <p:sldId id="270" r:id="rId22"/>
    <p:sldId id="271" r:id="rId23"/>
    <p:sldId id="273" r:id="rId24"/>
    <p:sldId id="274" r:id="rId25"/>
    <p:sldId id="275" r:id="rId26"/>
    <p:sldId id="276" r:id="rId27"/>
    <p:sldId id="301" r:id="rId28"/>
    <p:sldId id="278" r:id="rId29"/>
    <p:sldId id="280" r:id="rId30"/>
    <p:sldId id="281" r:id="rId31"/>
    <p:sldId id="282" r:id="rId32"/>
    <p:sldId id="294" r:id="rId33"/>
    <p:sldId id="295" r:id="rId34"/>
    <p:sldId id="296" r:id="rId35"/>
    <p:sldId id="297" r:id="rId36"/>
    <p:sldId id="298" r:id="rId37"/>
    <p:sldId id="29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1008B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12" autoAdjust="0"/>
    <p:restoredTop sz="94660"/>
  </p:normalViewPr>
  <p:slideViewPr>
    <p:cSldViewPr>
      <p:cViewPr varScale="1">
        <p:scale>
          <a:sx n="69" d="100"/>
          <a:sy n="69" d="100"/>
        </p:scale>
        <p:origin x="-5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07DB56-8DA0-4BBC-B616-ED8DFCEFC56E}" type="datetimeFigureOut">
              <a:rPr lang="en-US" smtClean="0"/>
              <a:pPr/>
              <a:t>26/11/2013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7FD206-F5D8-417A-9D46-80241D40340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Slide Image Placeholder 1"/>
          <p:cNvSpPr>
            <a:spLocks noGrp="1" noRot="1" noChangeAspect="1" noTextEdit="1"/>
          </p:cNvSpPr>
          <p:nvPr>
            <p:ph type="sldImg"/>
          </p:nvPr>
        </p:nvSpPr>
        <p:spPr>
          <a:ln/>
        </p:spPr>
      </p:sp>
      <p:sp>
        <p:nvSpPr>
          <p:cNvPr id="251907" name="Notes Placeholder 2"/>
          <p:cNvSpPr>
            <a:spLocks noGrp="1"/>
          </p:cNvSpPr>
          <p:nvPr>
            <p:ph type="body" idx="1"/>
          </p:nvPr>
        </p:nvSpPr>
        <p:spPr>
          <a:noFill/>
          <a:ln/>
        </p:spPr>
        <p:txBody>
          <a:bodyPr/>
          <a:lstStyle/>
          <a:p>
            <a:r>
              <a:rPr lang="en-US" smtClean="0"/>
              <a:t>The acute/chronic patterns of gastritis generally conform to the poly/mono principles we so often have referred to.  The “other” category of gastritis are also histologically based.</a:t>
            </a:r>
          </a:p>
        </p:txBody>
      </p:sp>
      <p:sp>
        <p:nvSpPr>
          <p:cNvPr id="251908" name="Slide Number Placeholder 3"/>
          <p:cNvSpPr>
            <a:spLocks noGrp="1"/>
          </p:cNvSpPr>
          <p:nvPr>
            <p:ph type="sldNum" sz="quarter"/>
          </p:nvPr>
        </p:nvSpPr>
        <p:spPr>
          <a:noFill/>
        </p:spPr>
        <p:txBody>
          <a:bodyPr/>
          <a:lstStyle/>
          <a:p>
            <a:fld id="{0B814AE1-2920-4B70-AD5F-DEEACEB1E5E3}" type="slidenum">
              <a:rPr lang="en-GB" smtClean="0"/>
              <a:pPr/>
              <a:t>3</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Slide Image Placeholder 1"/>
          <p:cNvSpPr>
            <a:spLocks noGrp="1" noRot="1" noChangeAspect="1" noTextEdit="1"/>
          </p:cNvSpPr>
          <p:nvPr>
            <p:ph type="sldImg"/>
          </p:nvPr>
        </p:nvSpPr>
        <p:spPr>
          <a:ln/>
        </p:spPr>
      </p:sp>
      <p:sp>
        <p:nvSpPr>
          <p:cNvPr id="266243" name="Notes Placeholder 2"/>
          <p:cNvSpPr>
            <a:spLocks noGrp="1"/>
          </p:cNvSpPr>
          <p:nvPr>
            <p:ph type="body" idx="1"/>
          </p:nvPr>
        </p:nvSpPr>
        <p:spPr>
          <a:noFill/>
          <a:ln/>
        </p:spPr>
        <p:txBody>
          <a:bodyPr/>
          <a:lstStyle/>
          <a:p>
            <a:r>
              <a:rPr lang="en-US" smtClean="0"/>
              <a:t>This type of acute “stress” ulcer is often confused with ulceration from gastric intubation, but intubation ulcers are usually more linear and less diffuse.</a:t>
            </a:r>
          </a:p>
        </p:txBody>
      </p:sp>
      <p:sp>
        <p:nvSpPr>
          <p:cNvPr id="266244" name="Slide Number Placeholder 3"/>
          <p:cNvSpPr>
            <a:spLocks noGrp="1"/>
          </p:cNvSpPr>
          <p:nvPr>
            <p:ph type="sldNum" sz="quarter"/>
          </p:nvPr>
        </p:nvSpPr>
        <p:spPr>
          <a:noFill/>
        </p:spPr>
        <p:txBody>
          <a:bodyPr/>
          <a:lstStyle/>
          <a:p>
            <a:fld id="{24DE94EC-C15A-4BCA-8A57-39211E3203E7}" type="slidenum">
              <a:rPr lang="en-GB" smtClean="0"/>
              <a:pPr/>
              <a:t>26</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a:ln/>
        </p:spPr>
      </p:sp>
      <p:sp>
        <p:nvSpPr>
          <p:cNvPr id="256003" name="Notes Placeholder 2"/>
          <p:cNvSpPr>
            <a:spLocks noGrp="1"/>
          </p:cNvSpPr>
          <p:nvPr>
            <p:ph type="body" idx="1"/>
          </p:nvPr>
        </p:nvSpPr>
        <p:spPr>
          <a:noFill/>
          <a:ln/>
        </p:spPr>
        <p:txBody>
          <a:bodyPr/>
          <a:lstStyle/>
          <a:p>
            <a:endParaRPr lang="en-US" smtClean="0"/>
          </a:p>
        </p:txBody>
      </p:sp>
      <p:sp>
        <p:nvSpPr>
          <p:cNvPr id="256004" name="Slide Number Placeholder 3"/>
          <p:cNvSpPr>
            <a:spLocks noGrp="1"/>
          </p:cNvSpPr>
          <p:nvPr>
            <p:ph type="sldNum" sz="quarter"/>
          </p:nvPr>
        </p:nvSpPr>
        <p:spPr>
          <a:noFill/>
        </p:spPr>
        <p:txBody>
          <a:bodyPr/>
          <a:lstStyle/>
          <a:p>
            <a:fld id="{BBE323DB-657B-4D31-A243-373F84F4A6C9}" type="slidenum">
              <a:rPr lang="en-GB" smtClean="0"/>
              <a:pPr/>
              <a:t>7</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a:ln/>
        </p:spPr>
      </p:sp>
      <p:sp>
        <p:nvSpPr>
          <p:cNvPr id="258051" name="Notes Placeholder 2"/>
          <p:cNvSpPr>
            <a:spLocks noGrp="1"/>
          </p:cNvSpPr>
          <p:nvPr>
            <p:ph type="body" idx="1"/>
          </p:nvPr>
        </p:nvSpPr>
        <p:spPr>
          <a:noFill/>
          <a:ln/>
        </p:spPr>
        <p:txBody>
          <a:bodyPr/>
          <a:lstStyle/>
          <a:p>
            <a:r>
              <a:rPr lang="en-US" smtClean="0"/>
              <a:t>Would an autoimmune gastritis be associated with megaloblastic anemia? Why? Answer: DECREASED intrinsic factor</a:t>
            </a:r>
          </a:p>
          <a:p>
            <a:r>
              <a:rPr lang="en-US" smtClean="0"/>
              <a:t>No doubt achlorhydria is the common factor of chronic gastritis and B12 megaloblastic anemias</a:t>
            </a:r>
          </a:p>
        </p:txBody>
      </p:sp>
      <p:sp>
        <p:nvSpPr>
          <p:cNvPr id="258052" name="Slide Number Placeholder 3"/>
          <p:cNvSpPr>
            <a:spLocks noGrp="1"/>
          </p:cNvSpPr>
          <p:nvPr>
            <p:ph type="sldNum" sz="quarter"/>
          </p:nvPr>
        </p:nvSpPr>
        <p:spPr>
          <a:noFill/>
        </p:spPr>
        <p:txBody>
          <a:bodyPr/>
          <a:lstStyle/>
          <a:p>
            <a:fld id="{3EC2BF6E-C292-47CE-A29E-9BAC90DD73BE}" type="slidenum">
              <a:rPr lang="en-GB" smtClean="0"/>
              <a:pPr/>
              <a:t>8</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a:ln/>
        </p:spPr>
      </p:sp>
      <p:sp>
        <p:nvSpPr>
          <p:cNvPr id="259075" name="Notes Placeholder 2"/>
          <p:cNvSpPr>
            <a:spLocks noGrp="1"/>
          </p:cNvSpPr>
          <p:nvPr>
            <p:ph type="body" idx="1"/>
          </p:nvPr>
        </p:nvSpPr>
        <p:spPr>
          <a:noFill/>
          <a:ln/>
        </p:spPr>
        <p:txBody>
          <a:bodyPr/>
          <a:lstStyle/>
          <a:p>
            <a:endParaRPr lang="en-US" smtClean="0"/>
          </a:p>
        </p:txBody>
      </p:sp>
      <p:sp>
        <p:nvSpPr>
          <p:cNvPr id="259076" name="Slide Number Placeholder 3"/>
          <p:cNvSpPr>
            <a:spLocks noGrp="1"/>
          </p:cNvSpPr>
          <p:nvPr>
            <p:ph type="sldNum" sz="quarter"/>
          </p:nvPr>
        </p:nvSpPr>
        <p:spPr>
          <a:noFill/>
        </p:spPr>
        <p:txBody>
          <a:bodyPr/>
          <a:lstStyle/>
          <a:p>
            <a:fld id="{E189986E-4957-448B-9C63-85506522A6EE}" type="slidenum">
              <a:rPr lang="en-GB" smtClean="0"/>
              <a:pPr/>
              <a:t>9</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a:ln/>
        </p:spPr>
      </p:sp>
      <p:sp>
        <p:nvSpPr>
          <p:cNvPr id="261123" name="Notes Placeholder 2"/>
          <p:cNvSpPr>
            <a:spLocks noGrp="1"/>
          </p:cNvSpPr>
          <p:nvPr>
            <p:ph type="body" idx="1"/>
          </p:nvPr>
        </p:nvSpPr>
        <p:spPr>
          <a:noFill/>
          <a:ln/>
        </p:spPr>
        <p:txBody>
          <a:bodyPr/>
          <a:lstStyle/>
          <a:p>
            <a:endParaRPr lang="en-US" smtClean="0"/>
          </a:p>
        </p:txBody>
      </p:sp>
      <p:sp>
        <p:nvSpPr>
          <p:cNvPr id="261124" name="Slide Number Placeholder 3"/>
          <p:cNvSpPr>
            <a:spLocks noGrp="1"/>
          </p:cNvSpPr>
          <p:nvPr>
            <p:ph type="sldNum" sz="quarter"/>
          </p:nvPr>
        </p:nvSpPr>
        <p:spPr>
          <a:noFill/>
        </p:spPr>
        <p:txBody>
          <a:bodyPr/>
          <a:lstStyle/>
          <a:p>
            <a:fld id="{5B61F832-04E2-4440-8714-F3EE2B03CD11}" type="slidenum">
              <a:rPr lang="en-GB" smtClean="0"/>
              <a:pPr/>
              <a:t>21</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a:ln/>
        </p:spPr>
      </p:sp>
      <p:sp>
        <p:nvSpPr>
          <p:cNvPr id="262147" name="Notes Placeholder 2"/>
          <p:cNvSpPr>
            <a:spLocks noGrp="1"/>
          </p:cNvSpPr>
          <p:nvPr>
            <p:ph type="body" idx="1"/>
          </p:nvPr>
        </p:nvSpPr>
        <p:spPr>
          <a:noFill/>
          <a:ln/>
        </p:spPr>
        <p:txBody>
          <a:bodyPr/>
          <a:lstStyle/>
          <a:p>
            <a:endParaRPr lang="en-US" smtClean="0"/>
          </a:p>
        </p:txBody>
      </p:sp>
      <p:sp>
        <p:nvSpPr>
          <p:cNvPr id="262148" name="Slide Number Placeholder 3"/>
          <p:cNvSpPr>
            <a:spLocks noGrp="1"/>
          </p:cNvSpPr>
          <p:nvPr>
            <p:ph type="sldNum" sz="quarter"/>
          </p:nvPr>
        </p:nvSpPr>
        <p:spPr>
          <a:noFill/>
        </p:spPr>
        <p:txBody>
          <a:bodyPr/>
          <a:lstStyle/>
          <a:p>
            <a:fld id="{9909FF28-58D0-4029-A55C-E75E7256B79E}" type="slidenum">
              <a:rPr lang="en-GB" smtClean="0"/>
              <a:pPr/>
              <a:t>22</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a:ln/>
        </p:spPr>
      </p:sp>
      <p:sp>
        <p:nvSpPr>
          <p:cNvPr id="263171" name="Notes Placeholder 2"/>
          <p:cNvSpPr>
            <a:spLocks noGrp="1"/>
          </p:cNvSpPr>
          <p:nvPr>
            <p:ph type="body" idx="1"/>
          </p:nvPr>
        </p:nvSpPr>
        <p:spPr>
          <a:noFill/>
          <a:ln/>
        </p:spPr>
        <p:txBody>
          <a:bodyPr/>
          <a:lstStyle/>
          <a:p>
            <a:endParaRPr lang="en-US" smtClean="0"/>
          </a:p>
        </p:txBody>
      </p:sp>
      <p:sp>
        <p:nvSpPr>
          <p:cNvPr id="263172" name="Slide Number Placeholder 3"/>
          <p:cNvSpPr>
            <a:spLocks noGrp="1"/>
          </p:cNvSpPr>
          <p:nvPr>
            <p:ph type="sldNum" sz="quarter"/>
          </p:nvPr>
        </p:nvSpPr>
        <p:spPr>
          <a:noFill/>
        </p:spPr>
        <p:txBody>
          <a:bodyPr/>
          <a:lstStyle/>
          <a:p>
            <a:fld id="{25E7C973-40FA-4FBF-9045-3133F4534D50}" type="slidenum">
              <a:rPr lang="en-GB" smtClean="0"/>
              <a:pPr/>
              <a:t>23</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Slide Image Placeholder 1"/>
          <p:cNvSpPr>
            <a:spLocks noGrp="1" noRot="1" noChangeAspect="1" noTextEdit="1"/>
          </p:cNvSpPr>
          <p:nvPr>
            <p:ph type="sldImg"/>
          </p:nvPr>
        </p:nvSpPr>
        <p:spPr>
          <a:ln/>
        </p:spPr>
      </p:sp>
      <p:sp>
        <p:nvSpPr>
          <p:cNvPr id="264195" name="Notes Placeholder 2"/>
          <p:cNvSpPr>
            <a:spLocks noGrp="1"/>
          </p:cNvSpPr>
          <p:nvPr>
            <p:ph type="body" idx="1"/>
          </p:nvPr>
        </p:nvSpPr>
        <p:spPr>
          <a:noFill/>
          <a:ln/>
        </p:spPr>
        <p:txBody>
          <a:bodyPr/>
          <a:lstStyle/>
          <a:p>
            <a:r>
              <a:rPr lang="en-US" smtClean="0"/>
              <a:t>Would this slide be seen in a REAL classroom to those sitting in the back row?</a:t>
            </a:r>
          </a:p>
        </p:txBody>
      </p:sp>
      <p:sp>
        <p:nvSpPr>
          <p:cNvPr id="264196" name="Slide Number Placeholder 3"/>
          <p:cNvSpPr>
            <a:spLocks noGrp="1"/>
          </p:cNvSpPr>
          <p:nvPr>
            <p:ph type="sldNum" sz="quarter"/>
          </p:nvPr>
        </p:nvSpPr>
        <p:spPr>
          <a:noFill/>
        </p:spPr>
        <p:txBody>
          <a:bodyPr/>
          <a:lstStyle/>
          <a:p>
            <a:fld id="{66B5A3F8-4F8B-42EE-BCDB-D6BFF765B3AB}" type="slidenum">
              <a:rPr lang="en-GB" smtClean="0"/>
              <a:pPr/>
              <a:t>24</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a:ln/>
        </p:spPr>
      </p:sp>
      <p:sp>
        <p:nvSpPr>
          <p:cNvPr id="265219" name="Notes Placeholder 2"/>
          <p:cNvSpPr>
            <a:spLocks noGrp="1"/>
          </p:cNvSpPr>
          <p:nvPr>
            <p:ph type="body" idx="1"/>
          </p:nvPr>
        </p:nvSpPr>
        <p:spPr>
          <a:noFill/>
          <a:ln/>
        </p:spPr>
        <p:txBody>
          <a:bodyPr/>
          <a:lstStyle/>
          <a:p>
            <a:r>
              <a:rPr lang="en-US" smtClean="0"/>
              <a:t>Please remember acute “stress” ulcers are highly related to an EXCESS of endogenous or exogenous steroids.</a:t>
            </a:r>
          </a:p>
        </p:txBody>
      </p:sp>
      <p:sp>
        <p:nvSpPr>
          <p:cNvPr id="265220" name="Slide Number Placeholder 3"/>
          <p:cNvSpPr>
            <a:spLocks noGrp="1"/>
          </p:cNvSpPr>
          <p:nvPr>
            <p:ph type="sldNum" sz="quarter"/>
          </p:nvPr>
        </p:nvSpPr>
        <p:spPr>
          <a:noFill/>
        </p:spPr>
        <p:txBody>
          <a:bodyPr/>
          <a:lstStyle/>
          <a:p>
            <a:fld id="{16D50633-5713-4191-9070-03748A25535F}" type="slidenum">
              <a:rPr lang="en-GB" smtClean="0"/>
              <a:pPr/>
              <a:t>25</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6D3DF-AEB3-4E38-8208-E33E2582A0BD}"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A7B2-F7B6-4B28-ACB0-143C30846A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6D3DF-AEB3-4E38-8208-E33E2582A0BD}" type="datetimeFigureOut">
              <a:rPr lang="en-US" smtClean="0"/>
              <a:pPr/>
              <a:t>26/11/2013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0A7B2-F7B6-4B28-ACB0-143C30846A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solidFill>
                  <a:srgbClr val="0070C0"/>
                </a:solidFill>
              </a:rPr>
              <a:t>DISEASE OF GIT</a:t>
            </a:r>
            <a:endParaRPr lang="en-US" sz="7200" b="1" dirty="0">
              <a:solidFill>
                <a:srgbClr val="0070C0"/>
              </a:solidFill>
            </a:endParaRPr>
          </a:p>
        </p:txBody>
      </p:sp>
      <p:sp>
        <p:nvSpPr>
          <p:cNvPr id="3" name="Subtitle 2"/>
          <p:cNvSpPr>
            <a:spLocks noGrp="1"/>
          </p:cNvSpPr>
          <p:nvPr>
            <p:ph type="subTitle" idx="1"/>
          </p:nvPr>
        </p:nvSpPr>
        <p:spPr/>
        <p:txBody>
          <a:bodyPr>
            <a:normAutofit/>
          </a:bodyPr>
          <a:lstStyle/>
          <a:p>
            <a:r>
              <a:rPr lang="en-US" sz="3600" b="1" dirty="0" smtClean="0">
                <a:solidFill>
                  <a:srgbClr val="CC0099"/>
                </a:solidFill>
              </a:rPr>
              <a:t>GASTRITIS  &amp;</a:t>
            </a:r>
          </a:p>
          <a:p>
            <a:r>
              <a:rPr lang="en-US" sz="3600" b="1" dirty="0" smtClean="0">
                <a:solidFill>
                  <a:srgbClr val="CC0099"/>
                </a:solidFill>
              </a:rPr>
              <a:t>ACID PEPTIC DISEASE</a:t>
            </a:r>
            <a:endParaRPr lang="en-US" sz="3600" b="1" dirty="0">
              <a:solidFill>
                <a:srgbClr val="CC00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rmAutofit/>
          </a:bodyPr>
          <a:lstStyle/>
          <a:p>
            <a:r>
              <a:rPr lang="en-US" sz="3200" b="1" dirty="0" smtClean="0"/>
              <a:t>Q1. Acute gastritis is caused by all except</a:t>
            </a:r>
            <a:endParaRPr lang="en-US" sz="3200" b="1" dirty="0"/>
          </a:p>
        </p:txBody>
      </p:sp>
      <p:sp>
        <p:nvSpPr>
          <p:cNvPr id="3" name="Content Placeholder 2"/>
          <p:cNvSpPr>
            <a:spLocks noGrp="1"/>
          </p:cNvSpPr>
          <p:nvPr>
            <p:ph idx="1"/>
          </p:nvPr>
        </p:nvSpPr>
        <p:spPr>
          <a:xfrm>
            <a:off x="914400" y="1524000"/>
            <a:ext cx="8229600" cy="4525963"/>
          </a:xfrm>
        </p:spPr>
        <p:txBody>
          <a:bodyPr>
            <a:normAutofit/>
          </a:bodyPr>
          <a:lstStyle/>
          <a:p>
            <a:pPr marL="514350" indent="-514350">
              <a:buAutoNum type="alphaUcPeriod"/>
            </a:pPr>
            <a:r>
              <a:rPr lang="en-US" dirty="0" smtClean="0"/>
              <a:t>NSAIDs </a:t>
            </a:r>
          </a:p>
          <a:p>
            <a:pPr marL="514350" indent="-514350">
              <a:buAutoNum type="alphaUcPeriod"/>
            </a:pPr>
            <a:r>
              <a:rPr lang="en-US" dirty="0" smtClean="0"/>
              <a:t>H. pylori</a:t>
            </a:r>
          </a:p>
          <a:p>
            <a:pPr marL="514350" indent="-514350">
              <a:buAutoNum type="alphaUcPeriod"/>
            </a:pPr>
            <a:r>
              <a:rPr lang="en-US" dirty="0" smtClean="0"/>
              <a:t>Uremia</a:t>
            </a:r>
          </a:p>
          <a:p>
            <a:pPr marL="514350" indent="-514350">
              <a:buAutoNum type="alphaUcPeriod"/>
            </a:pPr>
            <a:r>
              <a:rPr lang="en-US" dirty="0" smtClean="0"/>
              <a:t>CMV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rmAutofit/>
          </a:bodyPr>
          <a:lstStyle/>
          <a:p>
            <a:r>
              <a:rPr lang="en-US" sz="3200" b="1" dirty="0" smtClean="0"/>
              <a:t>Q1. Acute gastritis is caused by all except</a:t>
            </a:r>
            <a:endParaRPr lang="en-US" sz="3200" b="1" dirty="0"/>
          </a:p>
        </p:txBody>
      </p:sp>
      <p:sp>
        <p:nvSpPr>
          <p:cNvPr id="3" name="Content Placeholder 2"/>
          <p:cNvSpPr>
            <a:spLocks noGrp="1"/>
          </p:cNvSpPr>
          <p:nvPr>
            <p:ph idx="1"/>
          </p:nvPr>
        </p:nvSpPr>
        <p:spPr>
          <a:xfrm>
            <a:off x="914400" y="1524000"/>
            <a:ext cx="8229600" cy="4525963"/>
          </a:xfrm>
        </p:spPr>
        <p:txBody>
          <a:bodyPr>
            <a:normAutofit/>
          </a:bodyPr>
          <a:lstStyle/>
          <a:p>
            <a:pPr marL="514350" indent="-514350">
              <a:buAutoNum type="alphaUcPeriod"/>
            </a:pPr>
            <a:r>
              <a:rPr lang="en-US" dirty="0" smtClean="0"/>
              <a:t>NSAIDs </a:t>
            </a:r>
          </a:p>
          <a:p>
            <a:pPr marL="514350" indent="-514350">
              <a:buAutoNum type="alphaUcPeriod"/>
            </a:pPr>
            <a:r>
              <a:rPr lang="en-US" dirty="0" smtClean="0">
                <a:solidFill>
                  <a:srgbClr val="CC0099"/>
                </a:solidFill>
              </a:rPr>
              <a:t>H. pylori</a:t>
            </a:r>
          </a:p>
          <a:p>
            <a:pPr marL="514350" indent="-514350">
              <a:buAutoNum type="alphaUcPeriod"/>
            </a:pPr>
            <a:r>
              <a:rPr lang="en-US" dirty="0" smtClean="0"/>
              <a:t>Uremia</a:t>
            </a:r>
          </a:p>
          <a:p>
            <a:pPr marL="514350" indent="-514350">
              <a:buAutoNum type="alphaUcPeriod"/>
            </a:pPr>
            <a:r>
              <a:rPr lang="en-US" dirty="0" smtClean="0"/>
              <a:t>CMV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Q2.  Chronic gastritis is caused by all except</a:t>
            </a:r>
            <a:endParaRPr lang="en-US" sz="3200" b="1" dirty="0"/>
          </a:p>
        </p:txBody>
      </p:sp>
      <p:sp>
        <p:nvSpPr>
          <p:cNvPr id="3" name="Content Placeholder 2"/>
          <p:cNvSpPr>
            <a:spLocks noGrp="1"/>
          </p:cNvSpPr>
          <p:nvPr>
            <p:ph idx="1"/>
          </p:nvPr>
        </p:nvSpPr>
        <p:spPr>
          <a:xfrm>
            <a:off x="1295400" y="1524000"/>
            <a:ext cx="8229600" cy="4525963"/>
          </a:xfrm>
        </p:spPr>
        <p:txBody>
          <a:bodyPr/>
          <a:lstStyle/>
          <a:p>
            <a:pPr marL="514350" indent="-514350">
              <a:buAutoNum type="alphaUcPeriod"/>
            </a:pPr>
            <a:r>
              <a:rPr lang="en-US" dirty="0" smtClean="0"/>
              <a:t>H. pylori</a:t>
            </a:r>
          </a:p>
          <a:p>
            <a:pPr marL="514350" indent="-514350">
              <a:buAutoNum type="alphaUcPeriod"/>
            </a:pPr>
            <a:r>
              <a:rPr lang="en-US" dirty="0" smtClean="0"/>
              <a:t>Autoimmune</a:t>
            </a:r>
          </a:p>
          <a:p>
            <a:pPr marL="514350" indent="-514350">
              <a:buAutoNum type="alphaUcPeriod"/>
            </a:pPr>
            <a:r>
              <a:rPr lang="en-US" dirty="0" smtClean="0"/>
              <a:t>Salmonella</a:t>
            </a:r>
          </a:p>
          <a:p>
            <a:pPr marL="514350" indent="-514350">
              <a:buAutoNum type="alphaUcPeriod"/>
            </a:pPr>
            <a:r>
              <a:rPr lang="en-US" dirty="0" smtClean="0"/>
              <a:t>Chron’s disease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Q2.  Chronic gastritis is caused by all except</a:t>
            </a:r>
            <a:endParaRPr lang="en-US" sz="3200" b="1" dirty="0"/>
          </a:p>
        </p:txBody>
      </p:sp>
      <p:sp>
        <p:nvSpPr>
          <p:cNvPr id="3" name="Content Placeholder 2"/>
          <p:cNvSpPr>
            <a:spLocks noGrp="1"/>
          </p:cNvSpPr>
          <p:nvPr>
            <p:ph idx="1"/>
          </p:nvPr>
        </p:nvSpPr>
        <p:spPr>
          <a:xfrm>
            <a:off x="1295400" y="1524000"/>
            <a:ext cx="8229600" cy="4525963"/>
          </a:xfrm>
        </p:spPr>
        <p:txBody>
          <a:bodyPr/>
          <a:lstStyle/>
          <a:p>
            <a:pPr marL="514350" indent="-514350">
              <a:buAutoNum type="alphaUcPeriod"/>
            </a:pPr>
            <a:r>
              <a:rPr lang="en-US" dirty="0" smtClean="0"/>
              <a:t>H. pylori</a:t>
            </a:r>
          </a:p>
          <a:p>
            <a:pPr marL="514350" indent="-514350">
              <a:buAutoNum type="alphaUcPeriod"/>
            </a:pPr>
            <a:r>
              <a:rPr lang="en-US" dirty="0" smtClean="0"/>
              <a:t>Autoimmune</a:t>
            </a:r>
          </a:p>
          <a:p>
            <a:pPr marL="514350" indent="-514350">
              <a:buAutoNum type="alphaUcPeriod"/>
            </a:pPr>
            <a:r>
              <a:rPr lang="en-US" dirty="0" smtClean="0">
                <a:solidFill>
                  <a:srgbClr val="CC0099"/>
                </a:solidFill>
              </a:rPr>
              <a:t>Salmonella</a:t>
            </a:r>
          </a:p>
          <a:p>
            <a:pPr marL="514350" indent="-514350">
              <a:buAutoNum type="alphaUcPeriod"/>
            </a:pPr>
            <a:r>
              <a:rPr lang="en-US" dirty="0" smtClean="0"/>
              <a:t>Chron’s disease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Q3. Histological features of chronic gastritis  are all except</a:t>
            </a:r>
            <a:endParaRPr lang="en-US" sz="3200" b="1" dirty="0"/>
          </a:p>
        </p:txBody>
      </p:sp>
      <p:sp>
        <p:nvSpPr>
          <p:cNvPr id="3" name="Content Placeholder 2"/>
          <p:cNvSpPr>
            <a:spLocks noGrp="1"/>
          </p:cNvSpPr>
          <p:nvPr>
            <p:ph idx="1"/>
          </p:nvPr>
        </p:nvSpPr>
        <p:spPr>
          <a:xfrm>
            <a:off x="1219200" y="1600200"/>
            <a:ext cx="8229600" cy="4525963"/>
          </a:xfrm>
        </p:spPr>
        <p:txBody>
          <a:bodyPr/>
          <a:lstStyle/>
          <a:p>
            <a:pPr marL="514350" indent="-514350">
              <a:buAutoNum type="alphaUcPeriod"/>
            </a:pPr>
            <a:r>
              <a:rPr lang="en-US" dirty="0" smtClean="0"/>
              <a:t>Metaplasia</a:t>
            </a:r>
          </a:p>
          <a:p>
            <a:pPr marL="514350" indent="-514350">
              <a:buAutoNum type="alphaUcPeriod"/>
            </a:pPr>
            <a:r>
              <a:rPr lang="en-US" dirty="0" smtClean="0"/>
              <a:t>Atrophy</a:t>
            </a:r>
          </a:p>
          <a:p>
            <a:pPr marL="514350" indent="-514350">
              <a:buAutoNum type="alphaUcPeriod"/>
            </a:pPr>
            <a:r>
              <a:rPr lang="en-US" dirty="0" smtClean="0"/>
              <a:t>Hemorrhage</a:t>
            </a:r>
          </a:p>
          <a:p>
            <a:pPr marL="514350" indent="-514350">
              <a:buAutoNum type="alphaUcPeriod"/>
            </a:pPr>
            <a:r>
              <a:rPr lang="en-US" dirty="0" smtClean="0"/>
              <a:t>Dysplasia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Q3. Histological features of chronic gastritis  are all except</a:t>
            </a:r>
            <a:endParaRPr lang="en-US" sz="3200" b="1" dirty="0"/>
          </a:p>
        </p:txBody>
      </p:sp>
      <p:sp>
        <p:nvSpPr>
          <p:cNvPr id="3" name="Content Placeholder 2"/>
          <p:cNvSpPr>
            <a:spLocks noGrp="1"/>
          </p:cNvSpPr>
          <p:nvPr>
            <p:ph idx="1"/>
          </p:nvPr>
        </p:nvSpPr>
        <p:spPr>
          <a:xfrm>
            <a:off x="1219200" y="1600200"/>
            <a:ext cx="8229600" cy="4525963"/>
          </a:xfrm>
        </p:spPr>
        <p:txBody>
          <a:bodyPr/>
          <a:lstStyle/>
          <a:p>
            <a:pPr marL="514350" indent="-514350">
              <a:buAutoNum type="alphaUcPeriod"/>
            </a:pPr>
            <a:r>
              <a:rPr lang="en-US" dirty="0" smtClean="0"/>
              <a:t>Metaplasia</a:t>
            </a:r>
          </a:p>
          <a:p>
            <a:pPr marL="514350" indent="-514350">
              <a:buAutoNum type="alphaUcPeriod"/>
            </a:pPr>
            <a:r>
              <a:rPr lang="en-US" dirty="0" smtClean="0"/>
              <a:t>Atrophy</a:t>
            </a:r>
          </a:p>
          <a:p>
            <a:pPr marL="514350" indent="-514350">
              <a:buAutoNum type="alphaUcPeriod"/>
            </a:pPr>
            <a:r>
              <a:rPr lang="en-US" dirty="0" smtClean="0">
                <a:solidFill>
                  <a:srgbClr val="CC0099"/>
                </a:solidFill>
              </a:rPr>
              <a:t>Hemorrhage</a:t>
            </a:r>
          </a:p>
          <a:p>
            <a:pPr marL="514350" indent="-514350">
              <a:buAutoNum type="alphaUcPeriod"/>
            </a:pPr>
            <a:r>
              <a:rPr lang="en-US" dirty="0" smtClean="0"/>
              <a:t>Dysplasia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Q4. Mechanism of autoimmune gastritis are all except:</a:t>
            </a:r>
            <a:endParaRPr lang="en-US" sz="3200" b="1" dirty="0"/>
          </a:p>
        </p:txBody>
      </p:sp>
      <p:sp>
        <p:nvSpPr>
          <p:cNvPr id="3" name="Content Placeholder 2"/>
          <p:cNvSpPr>
            <a:spLocks noGrp="1"/>
          </p:cNvSpPr>
          <p:nvPr>
            <p:ph idx="1"/>
          </p:nvPr>
        </p:nvSpPr>
        <p:spPr>
          <a:xfrm>
            <a:off x="1371600" y="1676400"/>
            <a:ext cx="8229600" cy="4525963"/>
          </a:xfrm>
        </p:spPr>
        <p:txBody>
          <a:bodyPr/>
          <a:lstStyle/>
          <a:p>
            <a:pPr marL="514350" indent="-514350">
              <a:buAutoNum type="alphaUcPeriod"/>
            </a:pPr>
            <a:r>
              <a:rPr lang="en-US" dirty="0" smtClean="0"/>
              <a:t>Gastrin receptor</a:t>
            </a:r>
          </a:p>
          <a:p>
            <a:pPr marL="514350" indent="-514350">
              <a:buAutoNum type="alphaUcPeriod"/>
            </a:pPr>
            <a:r>
              <a:rPr lang="en-US" dirty="0" smtClean="0"/>
              <a:t>Intrinsic factors</a:t>
            </a:r>
          </a:p>
          <a:p>
            <a:pPr marL="514350" indent="-514350">
              <a:buAutoNum type="alphaUcPeriod"/>
            </a:pPr>
            <a:r>
              <a:rPr lang="en-US" dirty="0" smtClean="0"/>
              <a:t> K-</a:t>
            </a:r>
            <a:r>
              <a:rPr lang="en-US" dirty="0" err="1" smtClean="0"/>
              <a:t>ATPase</a:t>
            </a:r>
            <a:endParaRPr lang="en-US" dirty="0" smtClean="0"/>
          </a:p>
          <a:p>
            <a:pPr marL="514350" indent="-514350">
              <a:buAutoNum type="alphaUcPeriod"/>
            </a:pPr>
            <a:r>
              <a:rPr lang="en-US" dirty="0" smtClean="0"/>
              <a:t> None of above</a:t>
            </a:r>
          </a:p>
          <a:p>
            <a:pPr marL="514350" indent="-514350">
              <a:buAutoNum type="alphaU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Q4. Mechanism of autoimmune gastritis are all except:</a:t>
            </a:r>
            <a:endParaRPr lang="en-US" sz="3200" b="1" dirty="0"/>
          </a:p>
        </p:txBody>
      </p:sp>
      <p:sp>
        <p:nvSpPr>
          <p:cNvPr id="3" name="Content Placeholder 2"/>
          <p:cNvSpPr>
            <a:spLocks noGrp="1"/>
          </p:cNvSpPr>
          <p:nvPr>
            <p:ph idx="1"/>
          </p:nvPr>
        </p:nvSpPr>
        <p:spPr>
          <a:xfrm>
            <a:off x="1371600" y="1676400"/>
            <a:ext cx="8229600" cy="4525963"/>
          </a:xfrm>
        </p:spPr>
        <p:txBody>
          <a:bodyPr/>
          <a:lstStyle/>
          <a:p>
            <a:pPr marL="514350" indent="-514350">
              <a:buAutoNum type="alphaUcPeriod"/>
            </a:pPr>
            <a:r>
              <a:rPr lang="en-US" dirty="0" smtClean="0"/>
              <a:t>Gastrin receptor</a:t>
            </a:r>
          </a:p>
          <a:p>
            <a:pPr marL="514350" indent="-514350">
              <a:buAutoNum type="alphaUcPeriod"/>
            </a:pPr>
            <a:r>
              <a:rPr lang="en-US" dirty="0" smtClean="0"/>
              <a:t>Intrinsic factors</a:t>
            </a:r>
          </a:p>
          <a:p>
            <a:pPr marL="514350" indent="-514350">
              <a:buAutoNum type="alphaUcPeriod"/>
            </a:pPr>
            <a:r>
              <a:rPr lang="en-US" dirty="0" smtClean="0">
                <a:solidFill>
                  <a:srgbClr val="002060"/>
                </a:solidFill>
              </a:rPr>
              <a:t> K-</a:t>
            </a:r>
            <a:r>
              <a:rPr lang="en-US" dirty="0" err="1" smtClean="0">
                <a:solidFill>
                  <a:srgbClr val="002060"/>
                </a:solidFill>
              </a:rPr>
              <a:t>ATPase</a:t>
            </a:r>
            <a:endParaRPr lang="en-US" dirty="0" smtClean="0">
              <a:solidFill>
                <a:srgbClr val="002060"/>
              </a:solidFill>
            </a:endParaRPr>
          </a:p>
          <a:p>
            <a:pPr marL="514350" indent="-514350">
              <a:buAutoNum type="alphaUcPeriod"/>
            </a:pPr>
            <a:r>
              <a:rPr lang="en-US" dirty="0" smtClean="0"/>
              <a:t> </a:t>
            </a:r>
            <a:r>
              <a:rPr lang="en-US" dirty="0" smtClean="0">
                <a:solidFill>
                  <a:srgbClr val="CC0099"/>
                </a:solidFill>
              </a:rPr>
              <a:t>None of above</a:t>
            </a:r>
          </a:p>
          <a:p>
            <a:pPr marL="514350" indent="-514350">
              <a:buAutoNum type="alphaUcPeriod"/>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Q5. Types of Micellenious gastritis are all except</a:t>
            </a:r>
            <a:endParaRPr lang="en-US" sz="3200" b="1" dirty="0"/>
          </a:p>
        </p:txBody>
      </p:sp>
      <p:sp>
        <p:nvSpPr>
          <p:cNvPr id="3" name="Content Placeholder 2"/>
          <p:cNvSpPr>
            <a:spLocks noGrp="1"/>
          </p:cNvSpPr>
          <p:nvPr>
            <p:ph idx="1"/>
          </p:nvPr>
        </p:nvSpPr>
        <p:spPr>
          <a:xfrm>
            <a:off x="1066800" y="1828800"/>
            <a:ext cx="8229600" cy="4525963"/>
          </a:xfrm>
        </p:spPr>
        <p:txBody>
          <a:bodyPr/>
          <a:lstStyle/>
          <a:p>
            <a:pPr marL="514350" indent="-514350">
              <a:buAutoNum type="alphaUcPeriod"/>
            </a:pPr>
            <a:r>
              <a:rPr lang="en-US" dirty="0" smtClean="0">
                <a:solidFill>
                  <a:srgbClr val="002060"/>
                </a:solidFill>
              </a:rPr>
              <a:t>Eosinophilic</a:t>
            </a:r>
          </a:p>
          <a:p>
            <a:pPr marL="514350" indent="-514350">
              <a:buAutoNum type="alphaUcPeriod"/>
            </a:pPr>
            <a:r>
              <a:rPr lang="en-US" dirty="0" smtClean="0">
                <a:solidFill>
                  <a:srgbClr val="002060"/>
                </a:solidFill>
              </a:rPr>
              <a:t> Allergic</a:t>
            </a:r>
          </a:p>
          <a:p>
            <a:pPr marL="514350" indent="-514350">
              <a:buAutoNum type="alphaUcPeriod"/>
            </a:pPr>
            <a:r>
              <a:rPr lang="en-US" dirty="0" smtClean="0">
                <a:solidFill>
                  <a:srgbClr val="002060"/>
                </a:solidFill>
              </a:rPr>
              <a:t>Lymphocytic</a:t>
            </a:r>
          </a:p>
          <a:p>
            <a:pPr marL="514350" indent="-514350">
              <a:buAutoNum type="alphaUcPeriod"/>
            </a:pPr>
            <a:r>
              <a:rPr lang="en-US" dirty="0" smtClean="0">
                <a:solidFill>
                  <a:srgbClr val="002060"/>
                </a:solidFill>
              </a:rPr>
              <a:t> None of above</a:t>
            </a:r>
          </a:p>
          <a:p>
            <a:pPr marL="514350" indent="-514350">
              <a:buAutoNum type="alphaUcPeriod"/>
            </a:pPr>
            <a:endParaRPr lang="en-US"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Q5. Types of Micellenious gastritis are all except</a:t>
            </a:r>
            <a:endParaRPr lang="en-US" sz="3200" b="1" dirty="0"/>
          </a:p>
        </p:txBody>
      </p:sp>
      <p:sp>
        <p:nvSpPr>
          <p:cNvPr id="3" name="Content Placeholder 2"/>
          <p:cNvSpPr>
            <a:spLocks noGrp="1"/>
          </p:cNvSpPr>
          <p:nvPr>
            <p:ph idx="1"/>
          </p:nvPr>
        </p:nvSpPr>
        <p:spPr>
          <a:xfrm>
            <a:off x="1066800" y="1828800"/>
            <a:ext cx="8229600" cy="4525963"/>
          </a:xfrm>
        </p:spPr>
        <p:txBody>
          <a:bodyPr/>
          <a:lstStyle/>
          <a:p>
            <a:pPr marL="514350" indent="-514350">
              <a:buAutoNum type="alphaUcPeriod"/>
            </a:pPr>
            <a:r>
              <a:rPr lang="en-US" dirty="0" smtClean="0">
                <a:solidFill>
                  <a:srgbClr val="002060"/>
                </a:solidFill>
              </a:rPr>
              <a:t>Eosinophilic</a:t>
            </a:r>
          </a:p>
          <a:p>
            <a:pPr marL="514350" indent="-514350">
              <a:buAutoNum type="alphaUcPeriod"/>
            </a:pPr>
            <a:r>
              <a:rPr lang="en-US" dirty="0" smtClean="0">
                <a:solidFill>
                  <a:srgbClr val="002060"/>
                </a:solidFill>
              </a:rPr>
              <a:t> Allergic</a:t>
            </a:r>
          </a:p>
          <a:p>
            <a:pPr marL="514350" indent="-514350">
              <a:buAutoNum type="alphaUcPeriod"/>
            </a:pPr>
            <a:r>
              <a:rPr lang="en-US" dirty="0" smtClean="0">
                <a:solidFill>
                  <a:srgbClr val="002060"/>
                </a:solidFill>
              </a:rPr>
              <a:t>Lymphocytic</a:t>
            </a:r>
          </a:p>
          <a:p>
            <a:pPr marL="514350" indent="-514350">
              <a:buAutoNum type="alphaUcPeriod"/>
            </a:pPr>
            <a:r>
              <a:rPr lang="en-US" dirty="0" smtClean="0">
                <a:solidFill>
                  <a:srgbClr val="CC0099"/>
                </a:solidFill>
              </a:rPr>
              <a:t> None of above</a:t>
            </a:r>
          </a:p>
          <a:p>
            <a:pPr marL="514350" indent="-514350">
              <a:buAutoNum type="alphaUcPeriod"/>
            </a:pPr>
            <a:endParaRPr lang="en-US"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008B8"/>
                </a:solidFill>
              </a:rPr>
              <a:t>What is gastritis ?</a:t>
            </a:r>
            <a:endParaRPr lang="en-US" dirty="0">
              <a:solidFill>
                <a:srgbClr val="1008B8"/>
              </a:solidFill>
            </a:endParaRPr>
          </a:p>
        </p:txBody>
      </p:sp>
      <p:sp>
        <p:nvSpPr>
          <p:cNvPr id="3" name="Content Placeholder 2"/>
          <p:cNvSpPr>
            <a:spLocks noGrp="1"/>
          </p:cNvSpPr>
          <p:nvPr>
            <p:ph idx="1"/>
          </p:nvPr>
        </p:nvSpPr>
        <p:spPr/>
        <p:txBody>
          <a:bodyPr/>
          <a:lstStyle/>
          <a:p>
            <a:r>
              <a:rPr lang="en-US" dirty="0" smtClean="0">
                <a:solidFill>
                  <a:srgbClr val="CC0099"/>
                </a:solidFill>
              </a:rPr>
              <a:t> Gastric means stomach</a:t>
            </a:r>
          </a:p>
          <a:p>
            <a:r>
              <a:rPr lang="en-US" dirty="0">
                <a:solidFill>
                  <a:srgbClr val="CC0099"/>
                </a:solidFill>
              </a:rPr>
              <a:t> </a:t>
            </a:r>
            <a:r>
              <a:rPr lang="en-US" dirty="0" smtClean="0">
                <a:solidFill>
                  <a:srgbClr val="CC0099"/>
                </a:solidFill>
              </a:rPr>
              <a:t>Itis means inflammation</a:t>
            </a:r>
          </a:p>
          <a:p>
            <a:r>
              <a:rPr lang="en-US" dirty="0" smtClean="0">
                <a:solidFill>
                  <a:srgbClr val="CC0099"/>
                </a:solidFill>
              </a:rPr>
              <a:t>Gastritis means inflammation of stomach. </a:t>
            </a:r>
            <a:endParaRPr lang="en-US" dirty="0">
              <a:solidFill>
                <a:srgbClr val="CC009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4343399"/>
          </a:xfrm>
        </p:spPr>
        <p:txBody>
          <a:bodyPr>
            <a:normAutofit/>
          </a:bodyPr>
          <a:lstStyle/>
          <a:p>
            <a:r>
              <a:rPr lang="en-US" sz="7200" dirty="0" smtClean="0">
                <a:solidFill>
                  <a:srgbClr val="1008B8"/>
                </a:solidFill>
              </a:rPr>
              <a:t>ACID PEPTIC</a:t>
            </a:r>
            <a:br>
              <a:rPr lang="en-US" sz="7200" dirty="0" smtClean="0">
                <a:solidFill>
                  <a:srgbClr val="1008B8"/>
                </a:solidFill>
              </a:rPr>
            </a:br>
            <a:r>
              <a:rPr lang="en-US" sz="7200" dirty="0" smtClean="0">
                <a:solidFill>
                  <a:srgbClr val="1008B8"/>
                </a:solidFill>
              </a:rPr>
              <a:t>DISEASES </a:t>
            </a:r>
            <a:endParaRPr lang="en-US" sz="7200" dirty="0">
              <a:solidFill>
                <a:srgbClr val="1008B8"/>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0"/>
            <a:ext cx="8228013" cy="990600"/>
          </a:xfrm>
        </p:spPr>
        <p:txBody>
          <a:bodyPr>
            <a:normAutofit fontScale="90000"/>
          </a:bodyPr>
          <a:lstStyle/>
          <a:p>
            <a:r>
              <a:rPr lang="en-US" sz="6000" b="1" smtClean="0">
                <a:solidFill>
                  <a:srgbClr val="0E03EF"/>
                </a:solidFill>
              </a:rPr>
              <a:t>“PEPTIC” ULCERS</a:t>
            </a:r>
          </a:p>
        </p:txBody>
      </p:sp>
      <p:sp>
        <p:nvSpPr>
          <p:cNvPr id="67587" name="Content Placeholder 2"/>
          <p:cNvSpPr>
            <a:spLocks noGrp="1"/>
          </p:cNvSpPr>
          <p:nvPr>
            <p:ph idx="1"/>
          </p:nvPr>
        </p:nvSpPr>
        <p:spPr>
          <a:xfrm>
            <a:off x="0" y="914400"/>
            <a:ext cx="9144000" cy="4648200"/>
          </a:xfrm>
        </p:spPr>
        <p:txBody>
          <a:bodyPr>
            <a:normAutofit fontScale="92500" lnSpcReduction="10000"/>
          </a:bodyPr>
          <a:lstStyle/>
          <a:p>
            <a:r>
              <a:rPr lang="en-US" b="1" smtClean="0">
                <a:solidFill>
                  <a:srgbClr val="A203BD"/>
                </a:solidFill>
              </a:rPr>
              <a:t>“PEPTIC” implies acid cause/aggravation</a:t>
            </a:r>
          </a:p>
          <a:p>
            <a:r>
              <a:rPr lang="en-US" b="1" smtClean="0">
                <a:solidFill>
                  <a:srgbClr val="A203BD"/>
                </a:solidFill>
              </a:rPr>
              <a:t>ULCER vs. EROSION (muscularis mucosa intact)</a:t>
            </a:r>
          </a:p>
          <a:p>
            <a:r>
              <a:rPr lang="en-US" b="1" smtClean="0">
                <a:solidFill>
                  <a:srgbClr val="A203BD"/>
                </a:solidFill>
              </a:rPr>
              <a:t>MUC</a:t>
            </a:r>
            <a:r>
              <a:rPr lang="en-US" b="1" smtClean="0">
                <a:solidFill>
                  <a:srgbClr val="A203BD"/>
                </a:solidFill>
                <a:sym typeface="Wingdings" charset="2"/>
              </a:rPr>
              <a:t>SUBMUCMUSCULARISSEROSA</a:t>
            </a:r>
          </a:p>
          <a:p>
            <a:r>
              <a:rPr lang="en-US" b="1" smtClean="0">
                <a:solidFill>
                  <a:srgbClr val="A203BD"/>
                </a:solidFill>
                <a:sym typeface="Wingdings" charset="2"/>
              </a:rPr>
              <a:t>Chronic, solitary (usually), adults</a:t>
            </a:r>
          </a:p>
          <a:p>
            <a:r>
              <a:rPr lang="en-US" b="1" smtClean="0">
                <a:solidFill>
                  <a:srgbClr val="A203BD"/>
                </a:solidFill>
                <a:sym typeface="Wingdings" charset="2"/>
              </a:rPr>
              <a:t>80% caused by H. pylori</a:t>
            </a:r>
          </a:p>
          <a:p>
            <a:r>
              <a:rPr lang="en-US" b="1" smtClean="0">
                <a:solidFill>
                  <a:srgbClr val="A203BD"/>
                </a:solidFill>
                <a:sym typeface="Wingdings" charset="2"/>
              </a:rPr>
              <a:t>100% caused by H. pylori in</a:t>
            </a:r>
          </a:p>
          <a:p>
            <a:pPr>
              <a:buFont typeface="Arial" charset="0"/>
              <a:buNone/>
            </a:pPr>
            <a:r>
              <a:rPr lang="en-US" b="1" smtClean="0">
                <a:solidFill>
                  <a:srgbClr val="A203BD"/>
                </a:solidFill>
                <a:sym typeface="Wingdings" charset="2"/>
              </a:rPr>
              <a:t>     duodenum</a:t>
            </a:r>
          </a:p>
          <a:p>
            <a:r>
              <a:rPr lang="en-US" b="1" smtClean="0">
                <a:solidFill>
                  <a:srgbClr val="A203BD"/>
                </a:solidFill>
                <a:sym typeface="Wingdings" charset="2"/>
              </a:rPr>
              <a:t>NSAIDS</a:t>
            </a:r>
          </a:p>
          <a:p>
            <a:pPr>
              <a:buFont typeface="Arial" charset="0"/>
              <a:buNone/>
            </a:pPr>
            <a:r>
              <a:rPr lang="en-US" b="1" smtClean="0">
                <a:solidFill>
                  <a:srgbClr val="A203BD"/>
                </a:solidFill>
                <a:sym typeface="Wingdings" charset="2"/>
              </a:rPr>
              <a:t>   “STRESS”</a:t>
            </a:r>
          </a:p>
          <a:p>
            <a:endParaRPr lang="en-US" smtClean="0"/>
          </a:p>
        </p:txBody>
      </p:sp>
      <p:pic>
        <p:nvPicPr>
          <p:cNvPr id="67588" name="Picture 2"/>
          <p:cNvPicPr>
            <a:picLocks noChangeAspect="1" noChangeArrowheads="1"/>
          </p:cNvPicPr>
          <p:nvPr/>
        </p:nvPicPr>
        <p:blipFill>
          <a:blip r:embed="rId3" cstate="print"/>
          <a:srcRect/>
          <a:stretch>
            <a:fillRect/>
          </a:stretch>
        </p:blipFill>
        <p:spPr bwMode="auto">
          <a:xfrm>
            <a:off x="6081713" y="3733800"/>
            <a:ext cx="3062287" cy="3124200"/>
          </a:xfrm>
          <a:prstGeom prst="rect">
            <a:avLst/>
          </a:prstGeom>
          <a:noFill/>
          <a:ln w="9525">
            <a:noFill/>
            <a:miter lim="800000"/>
            <a:headEnd/>
            <a:tailEnd/>
          </a:ln>
        </p:spPr>
      </p:pic>
      <p:pic>
        <p:nvPicPr>
          <p:cNvPr id="67589" name="Picture 3"/>
          <p:cNvPicPr>
            <a:picLocks noChangeAspect="1" noChangeArrowheads="1"/>
          </p:cNvPicPr>
          <p:nvPr/>
        </p:nvPicPr>
        <p:blipFill>
          <a:blip r:embed="rId4" cstate="print"/>
          <a:srcRect/>
          <a:stretch>
            <a:fillRect/>
          </a:stretch>
        </p:blipFill>
        <p:spPr bwMode="auto">
          <a:xfrm>
            <a:off x="2895600" y="4921250"/>
            <a:ext cx="3248025" cy="19367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z="6600" b="1" smtClean="0">
                <a:solidFill>
                  <a:srgbClr val="0E03EF"/>
                </a:solidFill>
              </a:rPr>
              <a:t>Helicobacter pylori</a:t>
            </a:r>
          </a:p>
        </p:txBody>
      </p:sp>
      <p:sp>
        <p:nvSpPr>
          <p:cNvPr id="68611" name="Content Placeholder 2"/>
          <p:cNvSpPr>
            <a:spLocks noGrp="1"/>
          </p:cNvSpPr>
          <p:nvPr>
            <p:ph idx="1"/>
          </p:nvPr>
        </p:nvSpPr>
        <p:spPr>
          <a:xfrm>
            <a:off x="152400" y="1600200"/>
            <a:ext cx="8839200" cy="4524375"/>
          </a:xfrm>
        </p:spPr>
        <p:txBody>
          <a:bodyPr/>
          <a:lstStyle/>
          <a:p>
            <a:r>
              <a:rPr lang="en-US" sz="4000" b="1" smtClean="0">
                <a:solidFill>
                  <a:srgbClr val="A203BD"/>
                </a:solidFill>
              </a:rPr>
              <a:t>Causes 80% of gastric peptic ulcers</a:t>
            </a:r>
          </a:p>
          <a:p>
            <a:r>
              <a:rPr lang="en-US" sz="4000" b="1" smtClean="0">
                <a:solidFill>
                  <a:srgbClr val="A203BD"/>
                </a:solidFill>
              </a:rPr>
              <a:t>Causes 100% of duodenal peptic ulcers</a:t>
            </a:r>
          </a:p>
          <a:p>
            <a:r>
              <a:rPr lang="en-US" sz="4000" b="1" smtClean="0">
                <a:solidFill>
                  <a:srgbClr val="A203BD"/>
                </a:solidFill>
              </a:rPr>
              <a:t>Causes chronic gastritis</a:t>
            </a:r>
          </a:p>
          <a:p>
            <a:r>
              <a:rPr lang="en-US" sz="4000" b="1" smtClean="0">
                <a:solidFill>
                  <a:srgbClr val="A203BD"/>
                </a:solidFill>
              </a:rPr>
              <a:t>Causes gastric carcinomas</a:t>
            </a:r>
          </a:p>
          <a:p>
            <a:r>
              <a:rPr lang="en-US" sz="4000" b="1" smtClean="0">
                <a:solidFill>
                  <a:srgbClr val="A203BD"/>
                </a:solidFill>
              </a:rPr>
              <a:t>Causes MALT lymphomas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0"/>
            <a:ext cx="8228013" cy="990600"/>
          </a:xfrm>
        </p:spPr>
        <p:txBody>
          <a:bodyPr>
            <a:normAutofit fontScale="90000"/>
          </a:bodyPr>
          <a:lstStyle/>
          <a:p>
            <a:r>
              <a:rPr lang="en-US" sz="6600" b="1" dirty="0" smtClean="0">
                <a:solidFill>
                  <a:srgbClr val="0E03EF"/>
                </a:solidFill>
              </a:rPr>
              <a:t>SIGN &amp; SYMPTOMS</a:t>
            </a:r>
          </a:p>
        </p:txBody>
      </p:sp>
      <p:sp>
        <p:nvSpPr>
          <p:cNvPr id="69635" name="Content Placeholder 2"/>
          <p:cNvSpPr>
            <a:spLocks noGrp="1"/>
          </p:cNvSpPr>
          <p:nvPr>
            <p:ph idx="1"/>
          </p:nvPr>
        </p:nvSpPr>
        <p:spPr>
          <a:xfrm>
            <a:off x="0" y="914400"/>
            <a:ext cx="9144000" cy="4648200"/>
          </a:xfrm>
        </p:spPr>
        <p:txBody>
          <a:bodyPr>
            <a:normAutofit fontScale="92500" lnSpcReduction="10000"/>
          </a:bodyPr>
          <a:lstStyle/>
          <a:p>
            <a:r>
              <a:rPr lang="en-US" sz="3600" b="1" smtClean="0">
                <a:solidFill>
                  <a:srgbClr val="A203BD"/>
                </a:solidFill>
              </a:rPr>
              <a:t>Gnawing, burning, aching pain, epigastric</a:t>
            </a:r>
          </a:p>
          <a:p>
            <a:r>
              <a:rPr lang="en-US" sz="3600" b="1" smtClean="0">
                <a:solidFill>
                  <a:srgbClr val="A203BD"/>
                </a:solidFill>
              </a:rPr>
              <a:t>Fe deficiency anemia</a:t>
            </a:r>
          </a:p>
          <a:p>
            <a:r>
              <a:rPr lang="en-US" sz="3600" b="1" smtClean="0">
                <a:solidFill>
                  <a:srgbClr val="A203BD"/>
                </a:solidFill>
              </a:rPr>
              <a:t>Acute hemorrhage</a:t>
            </a:r>
          </a:p>
          <a:p>
            <a:r>
              <a:rPr lang="en-US" sz="3600" b="1" smtClean="0">
                <a:solidFill>
                  <a:srgbClr val="A203BD"/>
                </a:solidFill>
              </a:rPr>
              <a:t>Penetration, perforation:</a:t>
            </a:r>
          </a:p>
          <a:p>
            <a:pPr lvl="1"/>
            <a:r>
              <a:rPr lang="en-US" sz="3200" b="1" smtClean="0">
                <a:solidFill>
                  <a:srgbClr val="A203BD"/>
                </a:solidFill>
              </a:rPr>
              <a:t>Pain in BACK</a:t>
            </a:r>
          </a:p>
          <a:p>
            <a:pPr lvl="1"/>
            <a:r>
              <a:rPr lang="en-US" sz="3200" b="1" smtClean="0">
                <a:solidFill>
                  <a:srgbClr val="A203BD"/>
                </a:solidFill>
              </a:rPr>
              <a:t>Pain in CHEST</a:t>
            </a:r>
          </a:p>
          <a:p>
            <a:pPr lvl="1"/>
            <a:r>
              <a:rPr lang="en-US" sz="3200" b="1" smtClean="0">
                <a:solidFill>
                  <a:srgbClr val="A203BD"/>
                </a:solidFill>
              </a:rPr>
              <a:t>Pain in LUQ</a:t>
            </a:r>
          </a:p>
          <a:p>
            <a:r>
              <a:rPr lang="en-US" sz="5400" b="1" smtClean="0">
                <a:solidFill>
                  <a:srgbClr val="A203BD"/>
                </a:solidFill>
              </a:rPr>
              <a:t>NOT</a:t>
            </a:r>
            <a:r>
              <a:rPr lang="en-US" sz="3600" b="1" smtClean="0">
                <a:solidFill>
                  <a:srgbClr val="A203BD"/>
                </a:solidFill>
              </a:rPr>
              <a:t> felt to develop into malignancy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1524000" y="0"/>
            <a:ext cx="7620000" cy="990600"/>
          </a:xfrm>
        </p:spPr>
        <p:txBody>
          <a:bodyPr>
            <a:normAutofit fontScale="90000"/>
          </a:bodyPr>
          <a:lstStyle/>
          <a:p>
            <a:r>
              <a:rPr lang="en-US" sz="6000" b="1" smtClean="0">
                <a:solidFill>
                  <a:srgbClr val="0E03EF"/>
                </a:solidFill>
              </a:rPr>
              <a:t>“PEPTIC” ULCERS</a:t>
            </a:r>
          </a:p>
        </p:txBody>
      </p:sp>
      <p:sp>
        <p:nvSpPr>
          <p:cNvPr id="70659" name="Content Placeholder 2"/>
          <p:cNvSpPr>
            <a:spLocks noGrp="1"/>
          </p:cNvSpPr>
          <p:nvPr>
            <p:ph idx="1"/>
          </p:nvPr>
        </p:nvSpPr>
        <p:spPr>
          <a:xfrm>
            <a:off x="0" y="381000"/>
            <a:ext cx="9144000" cy="6172200"/>
          </a:xfrm>
        </p:spPr>
        <p:txBody>
          <a:bodyPr/>
          <a:lstStyle/>
          <a:p>
            <a:r>
              <a:rPr lang="en-US" sz="2800" b="1" dirty="0" err="1" smtClean="0">
                <a:solidFill>
                  <a:srgbClr val="FF0000"/>
                </a:solidFill>
              </a:rPr>
              <a:t>Bleedin</a:t>
            </a:r>
            <a:endParaRPr lang="en-US" sz="2800" b="1" dirty="0" smtClean="0">
              <a:solidFill>
                <a:srgbClr val="FF0000"/>
              </a:solidFill>
            </a:endParaRPr>
          </a:p>
          <a:p>
            <a:pPr lvl="1"/>
            <a:r>
              <a:rPr lang="en-US" sz="1800" b="1" dirty="0" smtClean="0">
                <a:solidFill>
                  <a:srgbClr val="A203BD"/>
                </a:solidFill>
              </a:rPr>
              <a:t>Occurs in 15% to 20% of patients</a:t>
            </a:r>
          </a:p>
          <a:p>
            <a:pPr lvl="1"/>
            <a:r>
              <a:rPr lang="en-US" sz="1800" b="1" dirty="0" smtClean="0">
                <a:solidFill>
                  <a:srgbClr val="A203BD"/>
                </a:solidFill>
              </a:rPr>
              <a:t>Most frequent complication</a:t>
            </a:r>
          </a:p>
          <a:p>
            <a:pPr lvl="1"/>
            <a:r>
              <a:rPr lang="en-US" sz="1800" b="1" dirty="0" smtClean="0">
                <a:solidFill>
                  <a:srgbClr val="A203BD"/>
                </a:solidFill>
              </a:rPr>
              <a:t>May be life-threatening</a:t>
            </a:r>
          </a:p>
          <a:p>
            <a:pPr lvl="1"/>
            <a:r>
              <a:rPr lang="en-US" sz="1800" b="1" dirty="0" smtClean="0">
                <a:solidFill>
                  <a:srgbClr val="A203BD"/>
                </a:solidFill>
              </a:rPr>
              <a:t>Accounts for 25% of ulcer deaths</a:t>
            </a:r>
          </a:p>
          <a:p>
            <a:pPr lvl="1"/>
            <a:r>
              <a:rPr lang="en-US" sz="1800" b="1" dirty="0" smtClean="0">
                <a:solidFill>
                  <a:srgbClr val="A203BD"/>
                </a:solidFill>
              </a:rPr>
              <a:t>May be the first indication of an ulcer</a:t>
            </a:r>
          </a:p>
          <a:p>
            <a:r>
              <a:rPr lang="en-US" sz="2800" b="1" dirty="0" smtClean="0">
                <a:solidFill>
                  <a:srgbClr val="FF0000"/>
                </a:solidFill>
              </a:rPr>
              <a:t>Perforation</a:t>
            </a:r>
          </a:p>
          <a:p>
            <a:pPr lvl="1"/>
            <a:r>
              <a:rPr lang="en-US" sz="1800" b="1" dirty="0" smtClean="0">
                <a:solidFill>
                  <a:srgbClr val="A203BD"/>
                </a:solidFill>
              </a:rPr>
              <a:t>Occurs in about 5% of patients</a:t>
            </a:r>
          </a:p>
          <a:p>
            <a:pPr lvl="1"/>
            <a:r>
              <a:rPr lang="en-US" sz="1800" b="1" dirty="0" smtClean="0">
                <a:solidFill>
                  <a:srgbClr val="A203BD"/>
                </a:solidFill>
              </a:rPr>
              <a:t>Accounts for two thirds of ulcer deaths</a:t>
            </a:r>
          </a:p>
          <a:p>
            <a:pPr lvl="1"/>
            <a:r>
              <a:rPr lang="en-US" sz="2000" b="1" dirty="0" smtClean="0">
                <a:solidFill>
                  <a:srgbClr val="A203BD"/>
                </a:solidFill>
              </a:rPr>
              <a:t>Rarely, is the first indication of an ulcer</a:t>
            </a:r>
          </a:p>
          <a:p>
            <a:r>
              <a:rPr lang="en-US" sz="2800" b="1" dirty="0" smtClean="0">
                <a:solidFill>
                  <a:srgbClr val="FF0000"/>
                </a:solidFill>
              </a:rPr>
              <a:t>Obstruction from edema or scarring</a:t>
            </a:r>
          </a:p>
          <a:p>
            <a:pPr lvl="1"/>
            <a:r>
              <a:rPr lang="en-US" sz="1800" b="1" dirty="0" smtClean="0">
                <a:solidFill>
                  <a:srgbClr val="A203BD"/>
                </a:solidFill>
              </a:rPr>
              <a:t>Occurs in about 2% of patients</a:t>
            </a:r>
          </a:p>
          <a:p>
            <a:pPr lvl="1"/>
            <a:r>
              <a:rPr lang="en-US" sz="1800" b="1" dirty="0" smtClean="0">
                <a:solidFill>
                  <a:srgbClr val="A203BD"/>
                </a:solidFill>
              </a:rPr>
              <a:t>Most often due to pyloric channel ulcers</a:t>
            </a:r>
          </a:p>
          <a:p>
            <a:pPr lvl="1"/>
            <a:r>
              <a:rPr lang="en-US" sz="1800" b="1" dirty="0" smtClean="0">
                <a:solidFill>
                  <a:srgbClr val="A203BD"/>
                </a:solidFill>
              </a:rPr>
              <a:t>May also occur with duodenal ulcers</a:t>
            </a:r>
          </a:p>
          <a:p>
            <a:pPr lvl="1"/>
            <a:r>
              <a:rPr lang="en-US" sz="1800" b="1" dirty="0" smtClean="0">
                <a:solidFill>
                  <a:srgbClr val="A203BD"/>
                </a:solidFill>
              </a:rPr>
              <a:t>Causes incapacitating, </a:t>
            </a:r>
            <a:r>
              <a:rPr lang="en-US" sz="1800" b="1" dirty="0" err="1" smtClean="0">
                <a:solidFill>
                  <a:srgbClr val="A203BD"/>
                </a:solidFill>
              </a:rPr>
              <a:t>crampy</a:t>
            </a:r>
            <a:r>
              <a:rPr lang="en-US" sz="1800" b="1" dirty="0" smtClean="0">
                <a:solidFill>
                  <a:srgbClr val="A203BD"/>
                </a:solidFill>
              </a:rPr>
              <a:t> abdominal pain</a:t>
            </a:r>
          </a:p>
          <a:p>
            <a:pPr lvl="1"/>
            <a:r>
              <a:rPr lang="en-US" sz="1800" b="1" dirty="0" smtClean="0">
                <a:solidFill>
                  <a:srgbClr val="A203BD"/>
                </a:solidFill>
              </a:rPr>
              <a:t>Rarely, may lead to total obstruction with intractable vomiting</a:t>
            </a:r>
          </a:p>
          <a:p>
            <a:pPr>
              <a:buFont typeface="Arial" charset="0"/>
              <a:buNone/>
            </a:pPr>
            <a:endParaRPr lang="en-US" sz="4000" b="1" dirty="0" smtClean="0">
              <a:solidFill>
                <a:srgbClr val="A203BD"/>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0"/>
            <a:ext cx="8228013" cy="990600"/>
          </a:xfrm>
        </p:spPr>
        <p:txBody>
          <a:bodyPr>
            <a:normAutofit fontScale="90000"/>
          </a:bodyPr>
          <a:lstStyle/>
          <a:p>
            <a:r>
              <a:rPr lang="en-US" sz="6000" b="1" smtClean="0">
                <a:solidFill>
                  <a:srgbClr val="0E03EF"/>
                </a:solidFill>
              </a:rPr>
              <a:t>“ACUTE” ULCERS</a:t>
            </a:r>
          </a:p>
        </p:txBody>
      </p:sp>
      <p:sp>
        <p:nvSpPr>
          <p:cNvPr id="71683" name="Content Placeholder 2"/>
          <p:cNvSpPr>
            <a:spLocks noGrp="1"/>
          </p:cNvSpPr>
          <p:nvPr>
            <p:ph idx="1"/>
          </p:nvPr>
        </p:nvSpPr>
        <p:spPr>
          <a:xfrm>
            <a:off x="0" y="914400"/>
            <a:ext cx="9144000" cy="5562600"/>
          </a:xfrm>
        </p:spPr>
        <p:txBody>
          <a:bodyPr/>
          <a:lstStyle/>
          <a:p>
            <a:r>
              <a:rPr lang="en-US" sz="3600" b="1" dirty="0" smtClean="0">
                <a:solidFill>
                  <a:srgbClr val="A203BD"/>
                </a:solidFill>
              </a:rPr>
              <a:t>NSAIDS</a:t>
            </a:r>
          </a:p>
          <a:p>
            <a:r>
              <a:rPr lang="en-US" sz="3600" b="1" dirty="0" smtClean="0">
                <a:solidFill>
                  <a:srgbClr val="A203BD"/>
                </a:solidFill>
                <a:sym typeface="Wingdings" charset="2"/>
              </a:rPr>
              <a:t>“STRESS” ULCERS</a:t>
            </a:r>
          </a:p>
          <a:p>
            <a:pPr lvl="1"/>
            <a:r>
              <a:rPr lang="en-US" sz="3200" b="1" dirty="0" smtClean="0">
                <a:solidFill>
                  <a:srgbClr val="A203BD"/>
                </a:solidFill>
                <a:sym typeface="Wingdings" charset="2"/>
              </a:rPr>
              <a:t>ENDOGENOUS STEROIDS</a:t>
            </a:r>
          </a:p>
          <a:p>
            <a:pPr lvl="2"/>
            <a:r>
              <a:rPr lang="en-US" sz="2800" b="1" dirty="0" smtClean="0">
                <a:solidFill>
                  <a:srgbClr val="A203BD"/>
                </a:solidFill>
                <a:sym typeface="Wingdings" charset="2"/>
              </a:rPr>
              <a:t>SHOCK</a:t>
            </a:r>
          </a:p>
          <a:p>
            <a:pPr lvl="2"/>
            <a:r>
              <a:rPr lang="en-US" sz="2800" b="1" dirty="0" smtClean="0">
                <a:solidFill>
                  <a:srgbClr val="A203BD"/>
                </a:solidFill>
                <a:sym typeface="Wingdings" charset="2"/>
              </a:rPr>
              <a:t>BURNS</a:t>
            </a:r>
          </a:p>
          <a:p>
            <a:pPr lvl="2"/>
            <a:r>
              <a:rPr lang="en-US" sz="2800" b="1" dirty="0" smtClean="0">
                <a:solidFill>
                  <a:srgbClr val="A203BD"/>
                </a:solidFill>
                <a:sym typeface="Wingdings" charset="2"/>
              </a:rPr>
              <a:t>MASSIVE TRAUMA</a:t>
            </a:r>
          </a:p>
          <a:p>
            <a:pPr lvl="2"/>
            <a:r>
              <a:rPr lang="en-US" sz="2800" b="1" dirty="0" smtClean="0">
                <a:solidFill>
                  <a:srgbClr val="A203BD"/>
                </a:solidFill>
                <a:sym typeface="Wingdings" charset="2"/>
              </a:rPr>
              <a:t>INTRACRANIAL TRAUMA, INTRACRANIAL SURGERY</a:t>
            </a:r>
          </a:p>
          <a:p>
            <a:pPr lvl="2"/>
            <a:r>
              <a:rPr lang="en-US" sz="2800" b="1" dirty="0" smtClean="0">
                <a:solidFill>
                  <a:srgbClr val="A203BD"/>
                </a:solidFill>
                <a:sym typeface="Wingdings" charset="2"/>
              </a:rPr>
              <a:t>SEPSIS</a:t>
            </a:r>
          </a:p>
          <a:p>
            <a:pPr lvl="1"/>
            <a:r>
              <a:rPr lang="en-US" sz="3200" b="1" dirty="0" smtClean="0">
                <a:solidFill>
                  <a:srgbClr val="A203BD"/>
                </a:solidFill>
                <a:sym typeface="Wingdings" charset="2"/>
              </a:rPr>
              <a:t>EXOGENOUS STEROIDS</a:t>
            </a:r>
          </a:p>
          <a:p>
            <a:pPr lvl="2"/>
            <a:r>
              <a:rPr lang="en-US" sz="2800" b="1" dirty="0" smtClean="0">
                <a:solidFill>
                  <a:srgbClr val="A203BD"/>
                </a:solidFill>
                <a:sym typeface="Wingdings" charset="2"/>
              </a:rPr>
              <a:t>CUSHING ULCER</a:t>
            </a:r>
          </a:p>
          <a:p>
            <a:pPr lvl="2"/>
            <a:endParaRPr lang="en-US" b="1" dirty="0" smtClean="0">
              <a:solidFill>
                <a:srgbClr val="A203BD"/>
              </a:solidFill>
              <a:sym typeface="Wingdings" charset="2"/>
            </a:endParaRPr>
          </a:p>
          <a:p>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457200" y="0"/>
            <a:ext cx="8228013" cy="990600"/>
          </a:xfrm>
        </p:spPr>
        <p:txBody>
          <a:bodyPr>
            <a:normAutofit fontScale="90000"/>
          </a:bodyPr>
          <a:lstStyle/>
          <a:p>
            <a:r>
              <a:rPr lang="en-US" sz="6000" b="1" smtClean="0">
                <a:solidFill>
                  <a:srgbClr val="0E03EF"/>
                </a:solidFill>
              </a:rPr>
              <a:t>“ACUTE” ULCERS</a:t>
            </a:r>
          </a:p>
        </p:txBody>
      </p:sp>
      <p:sp>
        <p:nvSpPr>
          <p:cNvPr id="72707" name="Content Placeholder 2"/>
          <p:cNvSpPr>
            <a:spLocks noGrp="1"/>
          </p:cNvSpPr>
          <p:nvPr>
            <p:ph idx="1"/>
          </p:nvPr>
        </p:nvSpPr>
        <p:spPr>
          <a:xfrm>
            <a:off x="0" y="914400"/>
            <a:ext cx="9144000" cy="762000"/>
          </a:xfrm>
        </p:spPr>
        <p:txBody>
          <a:bodyPr/>
          <a:lstStyle/>
          <a:p>
            <a:r>
              <a:rPr lang="en-US" sz="3600" b="1" smtClean="0">
                <a:solidFill>
                  <a:srgbClr val="A203BD"/>
                </a:solidFill>
              </a:rPr>
              <a:t>Usually small (&lt;1cm), superficial, MULTIPLE</a:t>
            </a:r>
            <a:endParaRPr lang="en-US" sz="2800" b="1" smtClean="0">
              <a:solidFill>
                <a:srgbClr val="A203BD"/>
              </a:solidFill>
              <a:sym typeface="Wingdings" charset="2"/>
            </a:endParaRPr>
          </a:p>
          <a:p>
            <a:pPr lvl="2"/>
            <a:endParaRPr lang="en-US" b="1" smtClean="0">
              <a:solidFill>
                <a:srgbClr val="A203BD"/>
              </a:solidFill>
              <a:sym typeface="Wingdings" charset="2"/>
            </a:endParaRPr>
          </a:p>
          <a:p>
            <a:endParaRPr lang="en-US" smtClean="0"/>
          </a:p>
        </p:txBody>
      </p:sp>
      <p:pic>
        <p:nvPicPr>
          <p:cNvPr id="72708" name="Picture 2"/>
          <p:cNvPicPr>
            <a:picLocks noChangeAspect="1" noChangeArrowheads="1"/>
          </p:cNvPicPr>
          <p:nvPr/>
        </p:nvPicPr>
        <p:blipFill>
          <a:blip r:embed="rId3" cstate="print"/>
          <a:srcRect/>
          <a:stretch>
            <a:fillRect/>
          </a:stretch>
        </p:blipFill>
        <p:spPr bwMode="auto">
          <a:xfrm>
            <a:off x="1295400" y="2057400"/>
            <a:ext cx="6115050" cy="4141788"/>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lstStyle/>
          <a:p>
            <a:pPr>
              <a:buFontTx/>
              <a:buNone/>
              <a:defRPr/>
            </a:pPr>
            <a:endParaRPr lang="en-US" sz="6600" b="1" kern="10" dirty="0" smtClean="0">
              <a:ln w="63500">
                <a:solidFill>
                  <a:schemeClr val="tx1"/>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latin typeface="Arial Black"/>
            </a:endParaRPr>
          </a:p>
          <a:p>
            <a:pPr>
              <a:defRPr/>
            </a:pPr>
            <a:endParaRPr lang="en-US" dirty="0"/>
          </a:p>
        </p:txBody>
      </p:sp>
      <p:graphicFrame>
        <p:nvGraphicFramePr>
          <p:cNvPr id="4" name="Table 3"/>
          <p:cNvGraphicFramePr>
            <a:graphicFrameLocks noGrp="1"/>
          </p:cNvGraphicFramePr>
          <p:nvPr/>
        </p:nvGraphicFramePr>
        <p:xfrm>
          <a:off x="0" y="0"/>
          <a:ext cx="8915400" cy="6858000"/>
        </p:xfrm>
        <a:graphic>
          <a:graphicData uri="http://schemas.openxmlformats.org/drawingml/2006/table">
            <a:tbl>
              <a:tblPr firstRow="1" bandRow="1">
                <a:tableStyleId>{5C22544A-7EE6-4342-B048-85BDC9FD1C3A}</a:tableStyleId>
              </a:tblPr>
              <a:tblGrid>
                <a:gridCol w="1813302"/>
                <a:gridCol w="1964410"/>
                <a:gridCol w="3248832"/>
                <a:gridCol w="1888856"/>
              </a:tblGrid>
              <a:tr h="890649">
                <a:tc>
                  <a:txBody>
                    <a:bodyPr/>
                    <a:lstStyle/>
                    <a:p>
                      <a:r>
                        <a:rPr lang="en-US" dirty="0" smtClean="0"/>
                        <a:t>Name</a:t>
                      </a:r>
                      <a:r>
                        <a:rPr lang="en-US" baseline="0" dirty="0" smtClean="0"/>
                        <a:t> of </a:t>
                      </a:r>
                      <a:r>
                        <a:rPr lang="en-US" dirty="0" smtClean="0"/>
                        <a:t>journal and</a:t>
                      </a:r>
                      <a:r>
                        <a:rPr lang="en-US" baseline="0" dirty="0" smtClean="0"/>
                        <a:t> </a:t>
                      </a:r>
                      <a:r>
                        <a:rPr lang="en-US" dirty="0" smtClean="0"/>
                        <a:t>author</a:t>
                      </a:r>
                      <a:endParaRPr lang="en-US" dirty="0"/>
                    </a:p>
                  </a:txBody>
                  <a:tcPr/>
                </a:tc>
                <a:tc>
                  <a:txBody>
                    <a:bodyPr/>
                    <a:lstStyle/>
                    <a:p>
                      <a:r>
                        <a:rPr lang="en-US" dirty="0" smtClean="0"/>
                        <a:t>Abstract</a:t>
                      </a:r>
                      <a:endParaRPr lang="en-US" dirty="0"/>
                    </a:p>
                  </a:txBody>
                  <a:tcPr/>
                </a:tc>
                <a:tc>
                  <a:txBody>
                    <a:bodyPr/>
                    <a:lstStyle/>
                    <a:p>
                      <a:r>
                        <a:rPr lang="en-US" dirty="0" smtClean="0"/>
                        <a:t>Methodology</a:t>
                      </a:r>
                      <a:endParaRPr lang="en-US" dirty="0"/>
                    </a:p>
                  </a:txBody>
                  <a:tcPr/>
                </a:tc>
                <a:tc>
                  <a:txBody>
                    <a:bodyPr/>
                    <a:lstStyle/>
                    <a:p>
                      <a:r>
                        <a:rPr lang="en-US" dirty="0" smtClean="0"/>
                        <a:t>conclusion</a:t>
                      </a:r>
                      <a:endParaRPr lang="en-US" dirty="0"/>
                    </a:p>
                  </a:txBody>
                  <a:tcPr/>
                </a:tc>
              </a:tr>
              <a:tr h="5967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kern="1200" dirty="0" smtClean="0"/>
                        <a:t/>
                      </a:r>
                      <a:br>
                        <a:rPr lang="es-ES" sz="1800" kern="1200" dirty="0" smtClean="0"/>
                      </a:br>
                      <a:r>
                        <a:rPr lang="en-US" b="1" dirty="0" smtClean="0"/>
                        <a:t>Prevalence of Helicobacter pylori infection and the incidence of </a:t>
                      </a:r>
                      <a:r>
                        <a:rPr lang="en-US" b="1" dirty="0" err="1" smtClean="0"/>
                        <a:t>ureA</a:t>
                      </a:r>
                      <a:r>
                        <a:rPr lang="en-US" b="1" dirty="0" smtClean="0"/>
                        <a:t> and </a:t>
                      </a:r>
                      <a:r>
                        <a:rPr lang="en-US" b="1" dirty="0" err="1" smtClean="0"/>
                        <a:t>clarithromycin</a:t>
                      </a:r>
                      <a:r>
                        <a:rPr lang="en-US" b="1" dirty="0" smtClean="0"/>
                        <a:t> resistance gene 23S </a:t>
                      </a:r>
                      <a:r>
                        <a:rPr lang="en-US" b="1" dirty="0" err="1" smtClean="0"/>
                        <a:t>rRNA</a:t>
                      </a:r>
                      <a:r>
                        <a:rPr lang="en-US" b="1" dirty="0" smtClean="0"/>
                        <a:t> genotypes status in Saudi Arabia.</a:t>
                      </a:r>
                    </a:p>
                    <a:p>
                      <a:r>
                        <a:rPr lang="en-US" dirty="0" err="1" smtClean="0"/>
                        <a:t>Jazan</a:t>
                      </a:r>
                      <a:r>
                        <a:rPr lang="en-US" dirty="0" smtClean="0"/>
                        <a:t> University, Academic Campus for Girls, </a:t>
                      </a:r>
                      <a:r>
                        <a:rPr lang="en-US" dirty="0" err="1" smtClean="0"/>
                        <a:t>Jazan</a:t>
                      </a:r>
                      <a:r>
                        <a:rPr lang="en-US" dirty="0" smtClean="0"/>
                        <a:t>, PO Box: 755, Saudi Arabia.</a:t>
                      </a:r>
                      <a:endParaRPr lang="en-US" dirty="0"/>
                    </a:p>
                  </a:txBody>
                  <a:tcPr/>
                </a:tc>
                <a:tc>
                  <a:txBody>
                    <a:bodyPr/>
                    <a:lstStyle/>
                    <a:p>
                      <a:r>
                        <a:rPr lang="en-US" dirty="0" smtClean="0"/>
                        <a:t>To determine the prevalence of Helicobacter pylori </a:t>
                      </a:r>
                      <a:r>
                        <a:rPr lang="en-US" dirty="0" err="1" smtClean="0"/>
                        <a:t>ureA</a:t>
                      </a:r>
                      <a:r>
                        <a:rPr lang="en-US" dirty="0" smtClean="0"/>
                        <a:t> and </a:t>
                      </a:r>
                      <a:r>
                        <a:rPr lang="en-US" dirty="0" err="1" smtClean="0"/>
                        <a:t>clarithromycin</a:t>
                      </a:r>
                      <a:r>
                        <a:rPr lang="en-US" dirty="0" smtClean="0"/>
                        <a:t> resistance gene 23S </a:t>
                      </a:r>
                      <a:r>
                        <a:rPr lang="en-US" dirty="0" err="1" smtClean="0"/>
                        <a:t>rRNA</a:t>
                      </a:r>
                      <a:r>
                        <a:rPr lang="en-US" dirty="0" smtClean="0"/>
                        <a:t> genotypes among H. pylori in Saudi Arabia.</a:t>
                      </a:r>
                      <a:endParaRPr lang="en-US" b="1" dirty="0"/>
                    </a:p>
                  </a:txBody>
                  <a:tcPr/>
                </a:tc>
                <a:tc>
                  <a:txBody>
                    <a:bodyPr/>
                    <a:lstStyle/>
                    <a:p>
                      <a:r>
                        <a:rPr lang="en-US" dirty="0" smtClean="0"/>
                        <a:t>A total of 100 serum and fecal samples from 70 patients and 30 healthy volunteers, from patients who presented with symptoms suggestive of gastritis or peptic ulcer disease, were taken from the main hospital in the Southern region of Saudi Arabia from September 2010 C.E. to March 2011 C.E. corresponding to Shawwal 1431 A.H. to Rabi Al-</a:t>
                      </a:r>
                      <a:r>
                        <a:rPr lang="en-US" dirty="0" err="1" smtClean="0"/>
                        <a:t>Thani</a:t>
                      </a:r>
                      <a:r>
                        <a:rPr lang="en-US" dirty="0" smtClean="0"/>
                        <a:t> 1432 A.H. We cultured the samples for H. pylori and a polymerase chain reaction was carried out to check for the presence or absence of </a:t>
                      </a:r>
                      <a:r>
                        <a:rPr lang="en-US" dirty="0" err="1" smtClean="0"/>
                        <a:t>ureA</a:t>
                      </a:r>
                      <a:r>
                        <a:rPr lang="en-US" dirty="0" smtClean="0"/>
                        <a:t> gene and </a:t>
                      </a:r>
                      <a:r>
                        <a:rPr lang="en-US" dirty="0" err="1" smtClean="0"/>
                        <a:t>clarithromycin</a:t>
                      </a:r>
                      <a:r>
                        <a:rPr lang="en-US" dirty="0" smtClean="0"/>
                        <a:t> resistance gene 23S </a:t>
                      </a:r>
                      <a:r>
                        <a:rPr lang="en-US" dirty="0" err="1" smtClean="0"/>
                        <a:t>rRNA</a:t>
                      </a:r>
                      <a:r>
                        <a:rPr lang="en-US" dirty="0" smtClean="0"/>
                        <a:t> genotypes.</a:t>
                      </a:r>
                      <a:endParaRPr lang="en-US" dirty="0"/>
                    </a:p>
                  </a:txBody>
                  <a:tcPr/>
                </a:tc>
                <a:tc>
                  <a:txBody>
                    <a:bodyPr/>
                    <a:lstStyle/>
                    <a:p>
                      <a:r>
                        <a:rPr lang="en-US" sz="1400" dirty="0" smtClean="0"/>
                        <a:t>23S </a:t>
                      </a:r>
                      <a:r>
                        <a:rPr lang="en-US" sz="1400" dirty="0" err="1" smtClean="0"/>
                        <a:t>rRNA</a:t>
                      </a:r>
                      <a:r>
                        <a:rPr lang="en-US" sz="1400" dirty="0" smtClean="0"/>
                        <a:t> gene was associated with </a:t>
                      </a:r>
                      <a:r>
                        <a:rPr lang="en-US" sz="1400" dirty="0" err="1" smtClean="0"/>
                        <a:t>clarithromycin</a:t>
                      </a:r>
                      <a:r>
                        <a:rPr lang="en-US" sz="1400" dirty="0" smtClean="0"/>
                        <a:t> resistance in H. pylori. There was a high prevalence of H. pylori resistance to </a:t>
                      </a:r>
                      <a:r>
                        <a:rPr lang="en-US" sz="1400" dirty="0" err="1" smtClean="0"/>
                        <a:t>clarithromycin</a:t>
                      </a:r>
                      <a:r>
                        <a:rPr lang="en-US" sz="1400" dirty="0" smtClean="0"/>
                        <a:t> in Saudi Arabia. H. pylori is a neutrophilic bacteria that has been able to colonize the human stomach by using a variety of acid-adaptive mechanisms as </a:t>
                      </a:r>
                      <a:r>
                        <a:rPr lang="en-US" sz="1400" dirty="0" err="1" smtClean="0"/>
                        <a:t>Urease</a:t>
                      </a:r>
                      <a:r>
                        <a:rPr lang="en-US" sz="1400" dirty="0" smtClean="0"/>
                        <a:t> activity that hydrolyzed the Urea producing 2 NH3 and H2CO3.</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7620000" cy="3539430"/>
          </a:xfrm>
          <a:prstGeom prst="rect">
            <a:avLst/>
          </a:prstGeom>
        </p:spPr>
        <p:txBody>
          <a:bodyPr wrap="square">
            <a:spAutoFit/>
          </a:bodyPr>
          <a:lstStyle/>
          <a:p>
            <a:r>
              <a:rPr lang="en-US" sz="3200" b="1" dirty="0" smtClean="0"/>
              <a:t>Q1.   The most common cause of upper gastrointestinal hemorrhage (hematemesis or melena) is: </a:t>
            </a:r>
          </a:p>
          <a:p>
            <a:r>
              <a:rPr lang="en-US" sz="3200" dirty="0" smtClean="0"/>
              <a:t>A. esophageal varices </a:t>
            </a:r>
          </a:p>
          <a:p>
            <a:r>
              <a:rPr lang="en-US" sz="3200" dirty="0" smtClean="0"/>
              <a:t>B. gastric carcinoma </a:t>
            </a:r>
          </a:p>
          <a:p>
            <a:r>
              <a:rPr lang="en-US" sz="3200" dirty="0" smtClean="0"/>
              <a:t>C. peptic ulcer </a:t>
            </a:r>
          </a:p>
          <a:p>
            <a:r>
              <a:rPr lang="en-US" sz="3200" dirty="0" smtClean="0"/>
              <a:t>D. gastritis </a:t>
            </a:r>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7620000" cy="3539430"/>
          </a:xfrm>
          <a:prstGeom prst="rect">
            <a:avLst/>
          </a:prstGeom>
        </p:spPr>
        <p:txBody>
          <a:bodyPr wrap="square">
            <a:spAutoFit/>
          </a:bodyPr>
          <a:lstStyle/>
          <a:p>
            <a:r>
              <a:rPr lang="en-US" sz="3200" b="1" dirty="0" smtClean="0"/>
              <a:t>Q1.   The most common cause of upper gastrointestinal hemorrhage (hematemesis or melena) is: </a:t>
            </a:r>
          </a:p>
          <a:p>
            <a:r>
              <a:rPr lang="en-US" sz="3200" dirty="0" smtClean="0"/>
              <a:t>A. esophageal varices </a:t>
            </a:r>
          </a:p>
          <a:p>
            <a:r>
              <a:rPr lang="en-US" sz="3200" dirty="0" smtClean="0"/>
              <a:t>B. gastric carcinoma </a:t>
            </a:r>
          </a:p>
          <a:p>
            <a:r>
              <a:rPr lang="en-US" sz="3200" dirty="0" smtClean="0">
                <a:solidFill>
                  <a:srgbClr val="CC0099"/>
                </a:solidFill>
              </a:rPr>
              <a:t>C. peptic ulcer </a:t>
            </a:r>
          </a:p>
          <a:p>
            <a:r>
              <a:rPr lang="en-US" sz="3200" dirty="0" smtClean="0"/>
              <a:t>D. gastritis </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0"/>
            <a:ext cx="8228013" cy="914400"/>
          </a:xfrm>
        </p:spPr>
        <p:txBody>
          <a:bodyPr>
            <a:normAutofit fontScale="90000"/>
          </a:bodyPr>
          <a:lstStyle/>
          <a:p>
            <a:r>
              <a:rPr lang="en-US" sz="8000" dirty="0" smtClean="0">
                <a:solidFill>
                  <a:srgbClr val="0E03EF"/>
                </a:solidFill>
              </a:rPr>
              <a:t>TYPES</a:t>
            </a:r>
          </a:p>
        </p:txBody>
      </p:sp>
      <p:sp>
        <p:nvSpPr>
          <p:cNvPr id="58371" name="Content Placeholder 2"/>
          <p:cNvSpPr>
            <a:spLocks noGrp="1"/>
          </p:cNvSpPr>
          <p:nvPr>
            <p:ph idx="1"/>
          </p:nvPr>
        </p:nvSpPr>
        <p:spPr>
          <a:xfrm>
            <a:off x="0" y="1219200"/>
            <a:ext cx="8456613" cy="5257800"/>
          </a:xfrm>
        </p:spPr>
        <p:txBody>
          <a:bodyPr>
            <a:normAutofit/>
          </a:bodyPr>
          <a:lstStyle/>
          <a:p>
            <a:r>
              <a:rPr lang="en-US" sz="3600" b="1" dirty="0" smtClean="0">
                <a:solidFill>
                  <a:srgbClr val="A203BD"/>
                </a:solidFill>
              </a:rPr>
              <a:t>ACUTE</a:t>
            </a:r>
          </a:p>
          <a:p>
            <a:r>
              <a:rPr lang="en-US" sz="3600" b="1" dirty="0" smtClean="0">
                <a:solidFill>
                  <a:srgbClr val="A203BD"/>
                </a:solidFill>
              </a:rPr>
              <a:t>CHRONIC</a:t>
            </a:r>
          </a:p>
          <a:p>
            <a:r>
              <a:rPr lang="en-US" sz="3600" b="1" dirty="0" smtClean="0">
                <a:solidFill>
                  <a:srgbClr val="A203BD"/>
                </a:solidFill>
              </a:rPr>
              <a:t>AUTOIMMUNE</a:t>
            </a:r>
          </a:p>
          <a:p>
            <a:r>
              <a:rPr lang="en-US" sz="3600" b="1" dirty="0" smtClean="0">
                <a:solidFill>
                  <a:srgbClr val="A203BD"/>
                </a:solidFill>
              </a:rPr>
              <a:t>OTHER</a:t>
            </a:r>
          </a:p>
          <a:p>
            <a:pPr lvl="1"/>
            <a:r>
              <a:rPr lang="en-US" sz="3200" b="1" dirty="0" smtClean="0">
                <a:solidFill>
                  <a:srgbClr val="A203BD"/>
                </a:solidFill>
              </a:rPr>
              <a:t>EOSINOPHILIC</a:t>
            </a:r>
          </a:p>
          <a:p>
            <a:pPr lvl="1"/>
            <a:r>
              <a:rPr lang="en-US" sz="3200" b="1" dirty="0" smtClean="0">
                <a:solidFill>
                  <a:srgbClr val="A203BD"/>
                </a:solidFill>
              </a:rPr>
              <a:t>ALLERGIC</a:t>
            </a:r>
          </a:p>
          <a:p>
            <a:pPr lvl="1"/>
            <a:r>
              <a:rPr lang="en-US" sz="3200" b="1" dirty="0" smtClean="0">
                <a:solidFill>
                  <a:srgbClr val="A203BD"/>
                </a:solidFill>
              </a:rPr>
              <a:t>LYMPHOCYTIC</a:t>
            </a:r>
          </a:p>
          <a:p>
            <a:pPr lvl="1"/>
            <a:r>
              <a:rPr lang="en-US" sz="3200" b="1" dirty="0" smtClean="0">
                <a:solidFill>
                  <a:srgbClr val="A203BD"/>
                </a:solidFill>
              </a:rPr>
              <a:t>GRANULOMATOUS</a:t>
            </a:r>
          </a:p>
          <a:p>
            <a:pPr lvl="1">
              <a:buNone/>
            </a:pPr>
            <a:endParaRPr lang="en-US" sz="3200" b="1" dirty="0" smtClean="0">
              <a:solidFill>
                <a:srgbClr val="A203BD"/>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7772400" cy="5509200"/>
          </a:xfrm>
          <a:prstGeom prst="rect">
            <a:avLst/>
          </a:prstGeom>
        </p:spPr>
        <p:txBody>
          <a:bodyPr wrap="square">
            <a:spAutoFit/>
          </a:bodyPr>
          <a:lstStyle/>
          <a:p>
            <a:r>
              <a:rPr lang="en-US" sz="3200" b="1" dirty="0" smtClean="0"/>
              <a:t>Q2.  Helicobacter Pylori (H.Pylori) is a known cause of peptic ulcer disease. It was discovered in Australia in 1987.</a:t>
            </a:r>
            <a:endParaRPr lang="en-US" sz="3200" dirty="0" smtClean="0"/>
          </a:p>
          <a:p>
            <a:r>
              <a:rPr lang="en-US" sz="3200" b="1" dirty="0" smtClean="0"/>
              <a:t>Which of the following statements is not true regarding it</a:t>
            </a:r>
            <a:endParaRPr lang="en-US" sz="3200" dirty="0" smtClean="0"/>
          </a:p>
          <a:p>
            <a:r>
              <a:rPr lang="en-US" sz="3200" dirty="0" smtClean="0"/>
              <a:t>a) Its infectivity is highest in developed world.</a:t>
            </a:r>
          </a:p>
          <a:p>
            <a:r>
              <a:rPr lang="en-US" sz="3200" dirty="0" smtClean="0"/>
              <a:t>b) Person to person transmission is common</a:t>
            </a:r>
          </a:p>
          <a:p>
            <a:r>
              <a:rPr lang="en-US" sz="3200" dirty="0" smtClean="0"/>
              <a:t>c) It is seen in populations with low socio economic status</a:t>
            </a:r>
          </a:p>
          <a:p>
            <a:r>
              <a:rPr lang="en-US" sz="3200" dirty="0" smtClean="0"/>
              <a:t>d)H. Pylori is a gram negative microaerophilic bacteria</a:t>
            </a:r>
            <a:endParaRPr lang="en-US"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7772400" cy="5509200"/>
          </a:xfrm>
          <a:prstGeom prst="rect">
            <a:avLst/>
          </a:prstGeom>
        </p:spPr>
        <p:txBody>
          <a:bodyPr wrap="square">
            <a:spAutoFit/>
          </a:bodyPr>
          <a:lstStyle/>
          <a:p>
            <a:r>
              <a:rPr lang="en-US" sz="3200" b="1" dirty="0" smtClean="0"/>
              <a:t>Q2.  Helicobacter Pylori (H.Pylori) is a known cause of peptic ulcer disease. It was discovered in Australia in 1987.</a:t>
            </a:r>
            <a:endParaRPr lang="en-US" sz="3200" dirty="0" smtClean="0"/>
          </a:p>
          <a:p>
            <a:r>
              <a:rPr lang="en-US" sz="3200" b="1" dirty="0" smtClean="0"/>
              <a:t>Which of the following statements is not true regarding it</a:t>
            </a:r>
            <a:endParaRPr lang="en-US" sz="3200" dirty="0" smtClean="0"/>
          </a:p>
          <a:p>
            <a:r>
              <a:rPr lang="en-US" sz="3200" dirty="0" smtClean="0">
                <a:solidFill>
                  <a:srgbClr val="CC0099"/>
                </a:solidFill>
              </a:rPr>
              <a:t>a) Its infectivity is highest in developed world</a:t>
            </a:r>
            <a:r>
              <a:rPr lang="en-US" sz="3200" dirty="0" smtClean="0"/>
              <a:t>.</a:t>
            </a:r>
          </a:p>
          <a:p>
            <a:r>
              <a:rPr lang="en-US" sz="3200" dirty="0" smtClean="0"/>
              <a:t>b) Person to person transmission is common</a:t>
            </a:r>
          </a:p>
          <a:p>
            <a:r>
              <a:rPr lang="en-US" sz="3200" dirty="0" smtClean="0">
                <a:solidFill>
                  <a:srgbClr val="002060"/>
                </a:solidFill>
              </a:rPr>
              <a:t>c</a:t>
            </a:r>
            <a:r>
              <a:rPr lang="en-US" sz="3200" dirty="0" smtClean="0">
                <a:solidFill>
                  <a:schemeClr val="tx1">
                    <a:lumMod val="95000"/>
                    <a:lumOff val="5000"/>
                  </a:schemeClr>
                </a:solidFill>
              </a:rPr>
              <a:t>) It is seen in populations with low socio economic status</a:t>
            </a:r>
          </a:p>
          <a:p>
            <a:r>
              <a:rPr lang="en-US" sz="3200" dirty="0" smtClean="0"/>
              <a:t>d)H. Pylori is a gram negative microaerophilic bacteria</a:t>
            </a:r>
            <a:endParaRPr lang="en-US"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a:bodyPr>
          <a:lstStyle/>
          <a:p>
            <a:r>
              <a:rPr lang="en-US" sz="3200" b="1" dirty="0" smtClean="0"/>
              <a:t>Q3. H. pylori causes all except:</a:t>
            </a:r>
            <a:endParaRPr lang="en-US" sz="3200" b="1" dirty="0"/>
          </a:p>
        </p:txBody>
      </p:sp>
      <p:sp>
        <p:nvSpPr>
          <p:cNvPr id="3" name="Content Placeholder 2"/>
          <p:cNvSpPr>
            <a:spLocks noGrp="1"/>
          </p:cNvSpPr>
          <p:nvPr>
            <p:ph idx="1"/>
          </p:nvPr>
        </p:nvSpPr>
        <p:spPr>
          <a:xfrm>
            <a:off x="1524000" y="1600200"/>
            <a:ext cx="8229600" cy="4525963"/>
          </a:xfrm>
        </p:spPr>
        <p:txBody>
          <a:bodyPr/>
          <a:lstStyle/>
          <a:p>
            <a:pPr marL="514350" indent="-514350">
              <a:buAutoNum type="alphaUcPeriod"/>
            </a:pPr>
            <a:r>
              <a:rPr lang="en-US" dirty="0" smtClean="0"/>
              <a:t>Acute gastritis</a:t>
            </a:r>
          </a:p>
          <a:p>
            <a:pPr marL="514350" indent="-514350">
              <a:buAutoNum type="alphaUcPeriod"/>
            </a:pPr>
            <a:r>
              <a:rPr lang="en-US" dirty="0" smtClean="0"/>
              <a:t>Chronic gastritis</a:t>
            </a:r>
          </a:p>
          <a:p>
            <a:pPr marL="514350" indent="-514350">
              <a:buAutoNum type="alphaUcPeriod"/>
            </a:pPr>
            <a:r>
              <a:rPr lang="en-US" dirty="0" smtClean="0"/>
              <a:t>Gastric CA</a:t>
            </a:r>
          </a:p>
          <a:p>
            <a:pPr marL="514350" indent="-514350">
              <a:buAutoNum type="alphaUcPeriod"/>
            </a:pPr>
            <a:r>
              <a:rPr lang="en-US" dirty="0" smtClean="0"/>
              <a:t>MALT lymphoma</a:t>
            </a:r>
          </a:p>
          <a:p>
            <a:pPr marL="514350" indent="-514350">
              <a:buAutoNum type="alphaUcPeriod"/>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a:bodyPr>
          <a:lstStyle/>
          <a:p>
            <a:r>
              <a:rPr lang="en-US" sz="3200" b="1" dirty="0" smtClean="0"/>
              <a:t>Q3. H. pylori causes all except:</a:t>
            </a:r>
            <a:endParaRPr lang="en-US" sz="3200" b="1" dirty="0"/>
          </a:p>
        </p:txBody>
      </p:sp>
      <p:sp>
        <p:nvSpPr>
          <p:cNvPr id="3" name="Content Placeholder 2"/>
          <p:cNvSpPr>
            <a:spLocks noGrp="1"/>
          </p:cNvSpPr>
          <p:nvPr>
            <p:ph idx="1"/>
          </p:nvPr>
        </p:nvSpPr>
        <p:spPr>
          <a:xfrm>
            <a:off x="1524000" y="1600200"/>
            <a:ext cx="8229600" cy="4525963"/>
          </a:xfrm>
        </p:spPr>
        <p:txBody>
          <a:bodyPr/>
          <a:lstStyle/>
          <a:p>
            <a:pPr marL="514350" indent="-514350">
              <a:buAutoNum type="alphaUcPeriod"/>
            </a:pPr>
            <a:r>
              <a:rPr lang="en-US" dirty="0" smtClean="0">
                <a:solidFill>
                  <a:srgbClr val="CC0099"/>
                </a:solidFill>
              </a:rPr>
              <a:t>Acute gastritis</a:t>
            </a:r>
          </a:p>
          <a:p>
            <a:pPr marL="514350" indent="-514350">
              <a:buAutoNum type="alphaUcPeriod"/>
            </a:pPr>
            <a:r>
              <a:rPr lang="en-US" dirty="0" smtClean="0"/>
              <a:t>Chronic gastritis</a:t>
            </a:r>
          </a:p>
          <a:p>
            <a:pPr marL="514350" indent="-514350">
              <a:buAutoNum type="alphaUcPeriod"/>
            </a:pPr>
            <a:r>
              <a:rPr lang="en-US" dirty="0" smtClean="0"/>
              <a:t>Gastric CA</a:t>
            </a:r>
          </a:p>
          <a:p>
            <a:pPr marL="514350" indent="-514350">
              <a:buAutoNum type="alphaUcPeriod"/>
            </a:pPr>
            <a:r>
              <a:rPr lang="en-US" dirty="0" smtClean="0"/>
              <a:t>MALT lymphoma</a:t>
            </a:r>
          </a:p>
          <a:p>
            <a:pPr marL="514350" indent="-514350">
              <a:buAutoNum type="alphaUcPeriod"/>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2060"/>
                </a:solidFill>
              </a:rPr>
              <a:t>Q4. All are symptoms of peptic ulcer except:</a:t>
            </a:r>
            <a:endParaRPr lang="en-US" sz="3200" b="1" dirty="0">
              <a:solidFill>
                <a:srgbClr val="002060"/>
              </a:solidFill>
            </a:endParaRPr>
          </a:p>
        </p:txBody>
      </p:sp>
      <p:sp>
        <p:nvSpPr>
          <p:cNvPr id="3" name="Content Placeholder 2"/>
          <p:cNvSpPr>
            <a:spLocks noGrp="1"/>
          </p:cNvSpPr>
          <p:nvPr>
            <p:ph idx="1"/>
          </p:nvPr>
        </p:nvSpPr>
        <p:spPr>
          <a:xfrm>
            <a:off x="1295400" y="1752600"/>
            <a:ext cx="8229600" cy="4525963"/>
          </a:xfrm>
        </p:spPr>
        <p:txBody>
          <a:bodyPr/>
          <a:lstStyle/>
          <a:p>
            <a:pPr>
              <a:buNone/>
            </a:pPr>
            <a:r>
              <a:rPr lang="en-US" dirty="0" smtClean="0"/>
              <a:t>A. Burning</a:t>
            </a:r>
          </a:p>
          <a:p>
            <a:pPr>
              <a:buNone/>
            </a:pPr>
            <a:r>
              <a:rPr lang="en-US" dirty="0" smtClean="0"/>
              <a:t>B. Fe deficency anemia</a:t>
            </a:r>
          </a:p>
          <a:p>
            <a:pPr>
              <a:buNone/>
            </a:pPr>
            <a:r>
              <a:rPr lang="en-US" dirty="0" smtClean="0"/>
              <a:t>C. Aching pain</a:t>
            </a:r>
          </a:p>
          <a:p>
            <a:pPr>
              <a:buNone/>
            </a:pPr>
            <a:r>
              <a:rPr lang="en-US" dirty="0" smtClean="0"/>
              <a:t>D. Gnawing</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2060"/>
                </a:solidFill>
              </a:rPr>
              <a:t>Q4. All are symptoms of peptic ulcer except:</a:t>
            </a:r>
            <a:endParaRPr lang="en-US" sz="3200" b="1" dirty="0">
              <a:solidFill>
                <a:srgbClr val="002060"/>
              </a:solidFill>
            </a:endParaRPr>
          </a:p>
        </p:txBody>
      </p:sp>
      <p:sp>
        <p:nvSpPr>
          <p:cNvPr id="3" name="Content Placeholder 2"/>
          <p:cNvSpPr>
            <a:spLocks noGrp="1"/>
          </p:cNvSpPr>
          <p:nvPr>
            <p:ph idx="1"/>
          </p:nvPr>
        </p:nvSpPr>
        <p:spPr>
          <a:xfrm>
            <a:off x="1295400" y="1752600"/>
            <a:ext cx="8229600" cy="4525963"/>
          </a:xfrm>
        </p:spPr>
        <p:txBody>
          <a:bodyPr/>
          <a:lstStyle/>
          <a:p>
            <a:pPr>
              <a:buNone/>
            </a:pPr>
            <a:r>
              <a:rPr lang="en-US" dirty="0" smtClean="0"/>
              <a:t>A. Burning</a:t>
            </a:r>
          </a:p>
          <a:p>
            <a:pPr>
              <a:buNone/>
            </a:pPr>
            <a:r>
              <a:rPr lang="en-US" dirty="0" smtClean="0"/>
              <a:t>B</a:t>
            </a:r>
            <a:r>
              <a:rPr lang="en-US" dirty="0" smtClean="0">
                <a:solidFill>
                  <a:srgbClr val="CC0099"/>
                </a:solidFill>
              </a:rPr>
              <a:t>. Fe deficency anemia</a:t>
            </a:r>
          </a:p>
          <a:p>
            <a:pPr>
              <a:buNone/>
            </a:pPr>
            <a:r>
              <a:rPr lang="en-US" dirty="0" smtClean="0"/>
              <a:t>C. Aching pain</a:t>
            </a:r>
          </a:p>
          <a:p>
            <a:pPr>
              <a:buNone/>
            </a:pPr>
            <a:r>
              <a:rPr lang="en-US" dirty="0" smtClean="0"/>
              <a:t>D. Gnawing</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Q5. All are true about peptic ulcer except:</a:t>
            </a:r>
            <a:endParaRPr lang="en-US" sz="3200" b="1" dirty="0"/>
          </a:p>
        </p:txBody>
      </p:sp>
      <p:sp>
        <p:nvSpPr>
          <p:cNvPr id="3" name="Content Placeholder 2"/>
          <p:cNvSpPr>
            <a:spLocks noGrp="1"/>
          </p:cNvSpPr>
          <p:nvPr>
            <p:ph idx="1"/>
          </p:nvPr>
        </p:nvSpPr>
        <p:spPr>
          <a:xfrm>
            <a:off x="1447800" y="1600200"/>
            <a:ext cx="8229600" cy="4525963"/>
          </a:xfrm>
        </p:spPr>
        <p:txBody>
          <a:bodyPr/>
          <a:lstStyle/>
          <a:p>
            <a:pPr marL="514350" indent="-514350">
              <a:buAutoNum type="alphaUcPeriod"/>
            </a:pPr>
            <a:r>
              <a:rPr lang="en-US" dirty="0" smtClean="0"/>
              <a:t>It is caused by NSAIDs</a:t>
            </a:r>
          </a:p>
          <a:p>
            <a:pPr marL="514350" indent="-514350">
              <a:buAutoNum type="alphaUcPeriod"/>
            </a:pPr>
            <a:r>
              <a:rPr lang="en-US" dirty="0" smtClean="0"/>
              <a:t>80% caused by H. pylori</a:t>
            </a:r>
          </a:p>
          <a:p>
            <a:pPr marL="514350" indent="-514350">
              <a:buAutoNum type="alphaUcPeriod"/>
            </a:pPr>
            <a:r>
              <a:rPr lang="en-US" dirty="0" smtClean="0"/>
              <a:t>80% caused by H. pylori in duodenum</a:t>
            </a:r>
          </a:p>
          <a:p>
            <a:pPr marL="514350" indent="-514350">
              <a:buAutoNum type="alphaUcPeriod"/>
            </a:pPr>
            <a:r>
              <a:rPr lang="en-US" dirty="0" smtClean="0"/>
              <a:t>All of above</a:t>
            </a:r>
          </a:p>
          <a:p>
            <a:pPr marL="514350" indent="-514350">
              <a:buNone/>
            </a:pPr>
            <a:r>
              <a:rPr lang="en-US" dirty="0" smtClean="0"/>
              <a:t>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Q5. All are true about peptic ulcer except:</a:t>
            </a:r>
            <a:endParaRPr lang="en-US" sz="3200" b="1" dirty="0"/>
          </a:p>
        </p:txBody>
      </p:sp>
      <p:sp>
        <p:nvSpPr>
          <p:cNvPr id="3" name="Content Placeholder 2"/>
          <p:cNvSpPr>
            <a:spLocks noGrp="1"/>
          </p:cNvSpPr>
          <p:nvPr>
            <p:ph idx="1"/>
          </p:nvPr>
        </p:nvSpPr>
        <p:spPr>
          <a:xfrm>
            <a:off x="1447800" y="1600200"/>
            <a:ext cx="8229600" cy="4525963"/>
          </a:xfrm>
        </p:spPr>
        <p:txBody>
          <a:bodyPr/>
          <a:lstStyle/>
          <a:p>
            <a:pPr marL="514350" indent="-514350">
              <a:buAutoNum type="alphaUcPeriod"/>
            </a:pPr>
            <a:r>
              <a:rPr lang="en-US" dirty="0" smtClean="0"/>
              <a:t>It is caused by NSAIDs</a:t>
            </a:r>
          </a:p>
          <a:p>
            <a:pPr marL="514350" indent="-514350">
              <a:buAutoNum type="alphaUcPeriod"/>
            </a:pPr>
            <a:r>
              <a:rPr lang="en-US" dirty="0" smtClean="0"/>
              <a:t>80% caused by H. pylori</a:t>
            </a:r>
          </a:p>
          <a:p>
            <a:pPr marL="514350" indent="-514350">
              <a:buAutoNum type="alphaUcPeriod"/>
            </a:pPr>
            <a:r>
              <a:rPr lang="en-US" dirty="0" smtClean="0">
                <a:solidFill>
                  <a:srgbClr val="CC0099"/>
                </a:solidFill>
              </a:rPr>
              <a:t>80% caused by H. pylori in duodenum</a:t>
            </a:r>
          </a:p>
          <a:p>
            <a:pPr marL="514350" indent="-514350">
              <a:buAutoNum type="alphaUcPeriod"/>
            </a:pPr>
            <a:r>
              <a:rPr lang="en-US" dirty="0" smtClean="0"/>
              <a:t>All of above</a:t>
            </a:r>
          </a:p>
          <a:p>
            <a:pPr marL="514350" indent="-514350">
              <a:buNone/>
            </a:pP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ACUTE</a:t>
            </a:r>
            <a:r>
              <a:rPr lang="en-US" b="1" dirty="0" smtClean="0">
                <a:solidFill>
                  <a:srgbClr val="FF0000"/>
                </a:solidFill>
              </a:rPr>
              <a:t>, HEMORRHAGIC</a:t>
            </a:r>
            <a:br>
              <a:rPr lang="en-US" b="1" dirty="0" smtClean="0">
                <a:solidFill>
                  <a:srgbClr val="FF0000"/>
                </a:solidFill>
              </a:rPr>
            </a:b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b="1" dirty="0" smtClean="0">
                <a:solidFill>
                  <a:srgbClr val="A203BD"/>
                </a:solidFill>
              </a:rPr>
              <a:t>(NSAIDs), particularly aspirin </a:t>
            </a:r>
          </a:p>
          <a:p>
            <a:r>
              <a:rPr lang="en-US" b="1" dirty="0" smtClean="0">
                <a:solidFill>
                  <a:srgbClr val="A203BD"/>
                </a:solidFill>
              </a:rPr>
              <a:t>Excessive alcohol consumption </a:t>
            </a:r>
          </a:p>
          <a:p>
            <a:r>
              <a:rPr lang="en-US" b="1" dirty="0" smtClean="0">
                <a:solidFill>
                  <a:srgbClr val="A203BD"/>
                </a:solidFill>
              </a:rPr>
              <a:t>Heavy smoking </a:t>
            </a:r>
          </a:p>
          <a:p>
            <a:r>
              <a:rPr lang="en-US" b="1" dirty="0" smtClean="0">
                <a:solidFill>
                  <a:srgbClr val="A203BD"/>
                </a:solidFill>
              </a:rPr>
              <a:t>Uremia </a:t>
            </a:r>
          </a:p>
          <a:p>
            <a:r>
              <a:rPr lang="en-US" b="1" dirty="0" smtClean="0">
                <a:solidFill>
                  <a:srgbClr val="A203BD"/>
                </a:solidFill>
              </a:rPr>
              <a:t>Salmonella, CMV</a:t>
            </a:r>
          </a:p>
          <a:p>
            <a:r>
              <a:rPr lang="en-US" b="1" dirty="0" smtClean="0">
                <a:solidFill>
                  <a:srgbClr val="A203BD"/>
                </a:solidFill>
              </a:rPr>
              <a:t>Severe stress (e.g., trauma, burns, surgery) </a:t>
            </a:r>
          </a:p>
          <a:p>
            <a:r>
              <a:rPr lang="en-US" b="1" dirty="0" smtClean="0">
                <a:solidFill>
                  <a:srgbClr val="A203BD"/>
                </a:solidFill>
              </a:rPr>
              <a:t>Ischemia and shock </a:t>
            </a:r>
          </a:p>
          <a:p>
            <a:r>
              <a:rPr lang="en-US" b="1" dirty="0" smtClean="0">
                <a:solidFill>
                  <a:srgbClr val="A203BD"/>
                </a:solidFill>
              </a:rPr>
              <a:t>Suicidal attempts, as with acids and alkali </a:t>
            </a:r>
          </a:p>
          <a:p>
            <a:r>
              <a:rPr lang="en-US" b="1" dirty="0" smtClean="0">
                <a:solidFill>
                  <a:srgbClr val="A203BD"/>
                </a:solidFill>
              </a:rPr>
              <a:t>Gastric irradiation or freezing </a:t>
            </a:r>
          </a:p>
          <a:p>
            <a:r>
              <a:rPr lang="en-US" b="1" dirty="0" smtClean="0">
                <a:solidFill>
                  <a:srgbClr val="A203BD"/>
                </a:solidFill>
              </a:rPr>
              <a:t>Mechanical (e.g., nasogastric intubation) </a:t>
            </a:r>
          </a:p>
          <a:p>
            <a:r>
              <a:rPr lang="en-US" b="1" dirty="0" smtClean="0">
                <a:solidFill>
                  <a:srgbClr val="A203BD"/>
                </a:solidFill>
              </a:rPr>
              <a:t>Distal gastrectomy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0" y="4800600"/>
            <a:ext cx="9144000" cy="1828800"/>
          </a:xfrm>
        </p:spPr>
        <p:txBody>
          <a:bodyPr/>
          <a:lstStyle/>
          <a:p>
            <a:r>
              <a:rPr lang="en-US" sz="2800" b="1" u="sng" dirty="0" smtClean="0">
                <a:solidFill>
                  <a:srgbClr val="FF0000"/>
                </a:solidFill>
              </a:rPr>
              <a:t>ACUTE</a:t>
            </a:r>
            <a:r>
              <a:rPr lang="en-US" sz="2800" b="1" dirty="0" smtClean="0">
                <a:solidFill>
                  <a:srgbClr val="FF0000"/>
                </a:solidFill>
              </a:rPr>
              <a:t>, HEMORRHAGIC</a:t>
            </a:r>
          </a:p>
          <a:p>
            <a:r>
              <a:rPr lang="en-US" sz="2800" b="1" dirty="0" smtClean="0">
                <a:solidFill>
                  <a:srgbClr val="A203BD"/>
                </a:solidFill>
              </a:rPr>
              <a:t>HISTOLOGY: Erosion, </a:t>
            </a:r>
            <a:r>
              <a:rPr lang="en-US" sz="2800" b="1" dirty="0" err="1" smtClean="0">
                <a:solidFill>
                  <a:srgbClr val="A203BD"/>
                </a:solidFill>
              </a:rPr>
              <a:t>Hemorrage</a:t>
            </a:r>
            <a:r>
              <a:rPr lang="en-US" sz="2800" b="1" dirty="0" smtClean="0">
                <a:solidFill>
                  <a:srgbClr val="A203BD"/>
                </a:solidFill>
              </a:rPr>
              <a:t>, NEUTROPHILS</a:t>
            </a:r>
          </a:p>
          <a:p>
            <a:endParaRPr lang="en-US" dirty="0"/>
          </a:p>
        </p:txBody>
      </p:sp>
      <p:pic>
        <p:nvPicPr>
          <p:cNvPr id="5" name="Picture 2"/>
          <p:cNvPicPr>
            <a:picLocks noGrp="1" noChangeAspect="1" noChangeArrowheads="1"/>
          </p:cNvPicPr>
          <p:nvPr>
            <p:ph type="pic" idx="1"/>
          </p:nvPr>
        </p:nvPicPr>
        <p:blipFill>
          <a:blip r:embed="rId2" cstate="print"/>
          <a:srcRect l="27546" r="27546"/>
          <a:stretch>
            <a:fillRect/>
          </a:stretch>
        </p:blipFill>
        <p:spPr bwMode="auto">
          <a:xfrm>
            <a:off x="228600" y="612775"/>
            <a:ext cx="8915400" cy="4114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304800" y="253115"/>
            <a:ext cx="8229600" cy="6604885"/>
          </a:xfrm>
          <a:prstGeom prst="rect">
            <a:avLst/>
          </a:prstGeom>
        </p:spPr>
        <p:txBody>
          <a:bodyPr wrap="square">
            <a:spAutoFit/>
          </a:bodyPr>
          <a:lstStyle/>
          <a:p>
            <a:r>
              <a:rPr lang="en-US" b="1" u="sng" dirty="0" smtClean="0">
                <a:solidFill>
                  <a:srgbClr val="FF0000"/>
                </a:solidFill>
              </a:rPr>
              <a:t>CHRONIC</a:t>
            </a:r>
            <a:r>
              <a:rPr lang="en-US" b="1" dirty="0" smtClean="0">
                <a:solidFill>
                  <a:srgbClr val="FF0000"/>
                </a:solidFill>
              </a:rPr>
              <a:t>, NO EROSIONS, NO HEMORRHAGE</a:t>
            </a:r>
          </a:p>
          <a:p>
            <a:r>
              <a:rPr lang="en-US" b="1" dirty="0" smtClean="0">
                <a:solidFill>
                  <a:srgbClr val="A203BD"/>
                </a:solidFill>
              </a:rPr>
              <a:t>Chronic infection by </a:t>
            </a:r>
            <a:r>
              <a:rPr lang="en-US" sz="5400" b="1" i="1" dirty="0" smtClean="0">
                <a:solidFill>
                  <a:srgbClr val="A203BD"/>
                </a:solidFill>
              </a:rPr>
              <a:t>H. pylori</a:t>
            </a:r>
            <a:r>
              <a:rPr lang="en-US" sz="5400" b="1" dirty="0" smtClean="0">
                <a:solidFill>
                  <a:srgbClr val="A203BD"/>
                </a:solidFill>
              </a:rPr>
              <a:t> </a:t>
            </a:r>
            <a:endParaRPr lang="en-US" b="1" dirty="0" smtClean="0">
              <a:solidFill>
                <a:srgbClr val="A203BD"/>
              </a:solidFill>
            </a:endParaRPr>
          </a:p>
          <a:p>
            <a:r>
              <a:rPr lang="en-US" b="1" dirty="0" smtClean="0">
                <a:solidFill>
                  <a:srgbClr val="A203BD"/>
                </a:solidFill>
              </a:rPr>
              <a:t>Immunologic </a:t>
            </a:r>
            <a:r>
              <a:rPr lang="en-US" b="1" i="1" dirty="0" smtClean="0">
                <a:solidFill>
                  <a:srgbClr val="A203BD"/>
                </a:solidFill>
              </a:rPr>
              <a:t>(autoimmune),</a:t>
            </a:r>
            <a:r>
              <a:rPr lang="en-US" b="1" dirty="0" smtClean="0">
                <a:solidFill>
                  <a:srgbClr val="A203BD"/>
                </a:solidFill>
              </a:rPr>
              <a:t> e.g., PA</a:t>
            </a:r>
          </a:p>
          <a:p>
            <a:r>
              <a:rPr lang="en-US" b="1" dirty="0" smtClean="0">
                <a:solidFill>
                  <a:srgbClr val="A203BD"/>
                </a:solidFill>
              </a:rPr>
              <a:t>Toxic, as with alcohol and cigarette smoking </a:t>
            </a:r>
          </a:p>
          <a:p>
            <a:r>
              <a:rPr lang="en-US" b="1" dirty="0" smtClean="0">
                <a:solidFill>
                  <a:srgbClr val="A203BD"/>
                </a:solidFill>
              </a:rPr>
              <a:t>Postsurgical,  reflux of bile</a:t>
            </a:r>
          </a:p>
          <a:p>
            <a:r>
              <a:rPr lang="en-US" b="1" dirty="0" smtClean="0">
                <a:solidFill>
                  <a:srgbClr val="A203BD"/>
                </a:solidFill>
              </a:rPr>
              <a:t>Motor and mechanical, including obstruction, bezoars (luminal concretions), and gastric atony </a:t>
            </a:r>
          </a:p>
          <a:p>
            <a:r>
              <a:rPr lang="en-US" b="1" dirty="0" smtClean="0">
                <a:solidFill>
                  <a:srgbClr val="A203BD"/>
                </a:solidFill>
              </a:rPr>
              <a:t>Radiation </a:t>
            </a:r>
          </a:p>
          <a:p>
            <a:r>
              <a:rPr lang="en-US" b="1" dirty="0" smtClean="0">
                <a:solidFill>
                  <a:srgbClr val="A203BD"/>
                </a:solidFill>
              </a:rPr>
              <a:t>Granulomatous conditions (e.g., Crohn disease)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0"/>
            <a:ext cx="8228013" cy="914400"/>
          </a:xfrm>
        </p:spPr>
        <p:txBody>
          <a:bodyPr>
            <a:normAutofit fontScale="90000"/>
          </a:bodyPr>
          <a:lstStyle/>
          <a:p>
            <a:r>
              <a:rPr lang="en-US" sz="8000" b="1" smtClean="0">
                <a:solidFill>
                  <a:srgbClr val="0E03EF"/>
                </a:solidFill>
              </a:rPr>
              <a:t>GASTRITIS</a:t>
            </a:r>
          </a:p>
        </p:txBody>
      </p:sp>
      <p:sp>
        <p:nvSpPr>
          <p:cNvPr id="62467" name="Content Placeholder 2"/>
          <p:cNvSpPr>
            <a:spLocks noGrp="1"/>
          </p:cNvSpPr>
          <p:nvPr>
            <p:ph idx="1"/>
          </p:nvPr>
        </p:nvSpPr>
        <p:spPr>
          <a:xfrm>
            <a:off x="0" y="914400"/>
            <a:ext cx="9144000" cy="2590800"/>
          </a:xfrm>
        </p:spPr>
        <p:txBody>
          <a:bodyPr>
            <a:normAutofit fontScale="70000" lnSpcReduction="20000"/>
          </a:bodyPr>
          <a:lstStyle/>
          <a:p>
            <a:r>
              <a:rPr lang="en-US" sz="3600" b="1" u="sng" dirty="0" smtClean="0">
                <a:solidFill>
                  <a:srgbClr val="FF0000"/>
                </a:solidFill>
              </a:rPr>
              <a:t>CHRONIC</a:t>
            </a:r>
            <a:r>
              <a:rPr lang="en-US" sz="3600" b="1" dirty="0" smtClean="0">
                <a:solidFill>
                  <a:srgbClr val="FF0000"/>
                </a:solidFill>
              </a:rPr>
              <a:t>, NO EROSIONS, NO HEMORRHAGE</a:t>
            </a:r>
          </a:p>
          <a:p>
            <a:r>
              <a:rPr lang="en-US" sz="3300" b="1" dirty="0" smtClean="0">
                <a:solidFill>
                  <a:srgbClr val="A203BD"/>
                </a:solidFill>
              </a:rPr>
              <a:t>Perhaps some neutrophils</a:t>
            </a:r>
          </a:p>
          <a:p>
            <a:r>
              <a:rPr lang="en-US" sz="3300" b="1" dirty="0" smtClean="0">
                <a:solidFill>
                  <a:srgbClr val="A203BD"/>
                </a:solidFill>
              </a:rPr>
              <a:t>Lymphocytes, lymphoid follicles</a:t>
            </a:r>
          </a:p>
          <a:p>
            <a:r>
              <a:rPr lang="en-US" sz="3300" b="1" dirty="0" smtClean="0">
                <a:solidFill>
                  <a:srgbClr val="A203BD"/>
                </a:solidFill>
              </a:rPr>
              <a:t>REGENERATIVE CHANGES</a:t>
            </a:r>
          </a:p>
          <a:p>
            <a:pPr lvl="1"/>
            <a:r>
              <a:rPr lang="en-US" sz="3300" b="1" dirty="0" smtClean="0">
                <a:solidFill>
                  <a:srgbClr val="A203BD"/>
                </a:solidFill>
              </a:rPr>
              <a:t>METAPLASIA, intestinal</a:t>
            </a:r>
          </a:p>
          <a:p>
            <a:pPr lvl="1"/>
            <a:r>
              <a:rPr lang="en-US" sz="3300" b="1" dirty="0" smtClean="0">
                <a:solidFill>
                  <a:srgbClr val="A203BD"/>
                </a:solidFill>
              </a:rPr>
              <a:t>ATROPHY, mucosal hypoplasia, “thinning”</a:t>
            </a:r>
          </a:p>
          <a:p>
            <a:pPr lvl="1"/>
            <a:r>
              <a:rPr lang="en-US" sz="3300" b="1" dirty="0" smtClean="0">
                <a:solidFill>
                  <a:srgbClr val="A203BD"/>
                </a:solidFill>
              </a:rPr>
              <a:t>DYS-PLASIA</a:t>
            </a:r>
          </a:p>
          <a:p>
            <a:endParaRPr lang="en-US" sz="3300" b="1" dirty="0" smtClean="0">
              <a:solidFill>
                <a:srgbClr val="A203BD"/>
              </a:solidFill>
            </a:endParaRPr>
          </a:p>
          <a:p>
            <a:endParaRPr lang="en-US" sz="3600" b="1" dirty="0" smtClean="0">
              <a:solidFill>
                <a:srgbClr val="A203BD"/>
              </a:solidFill>
            </a:endParaRPr>
          </a:p>
        </p:txBody>
      </p:sp>
      <p:pic>
        <p:nvPicPr>
          <p:cNvPr id="62468" name="Picture 3"/>
          <p:cNvPicPr>
            <a:picLocks noChangeAspect="1" noChangeArrowheads="1"/>
          </p:cNvPicPr>
          <p:nvPr/>
        </p:nvPicPr>
        <p:blipFill>
          <a:blip r:embed="rId3" cstate="print"/>
          <a:srcRect/>
          <a:stretch>
            <a:fillRect/>
          </a:stretch>
        </p:blipFill>
        <p:spPr bwMode="auto">
          <a:xfrm>
            <a:off x="3124200" y="4038600"/>
            <a:ext cx="3962400" cy="264953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0"/>
            <a:ext cx="8228013" cy="914400"/>
          </a:xfrm>
        </p:spPr>
        <p:txBody>
          <a:bodyPr>
            <a:normAutofit fontScale="90000"/>
          </a:bodyPr>
          <a:lstStyle/>
          <a:p>
            <a:r>
              <a:rPr lang="en-US" sz="8000" b="1" smtClean="0">
                <a:solidFill>
                  <a:srgbClr val="0E03EF"/>
                </a:solidFill>
              </a:rPr>
              <a:t>GASTRITIS</a:t>
            </a:r>
          </a:p>
        </p:txBody>
      </p:sp>
      <p:sp>
        <p:nvSpPr>
          <p:cNvPr id="64515" name="Content Placeholder 2"/>
          <p:cNvSpPr>
            <a:spLocks noGrp="1"/>
          </p:cNvSpPr>
          <p:nvPr>
            <p:ph idx="1"/>
          </p:nvPr>
        </p:nvSpPr>
        <p:spPr>
          <a:xfrm>
            <a:off x="0" y="1219200"/>
            <a:ext cx="9144000" cy="5257800"/>
          </a:xfrm>
        </p:spPr>
        <p:txBody>
          <a:bodyPr/>
          <a:lstStyle/>
          <a:p>
            <a:r>
              <a:rPr lang="en-US" sz="6600" b="1" dirty="0" smtClean="0">
                <a:solidFill>
                  <a:srgbClr val="A203BD"/>
                </a:solidFill>
              </a:rPr>
              <a:t>AUTOIMMUNE (10%)</a:t>
            </a:r>
          </a:p>
          <a:p>
            <a:r>
              <a:rPr lang="en-US" sz="4000" b="1" dirty="0" smtClean="0">
                <a:solidFill>
                  <a:srgbClr val="A203BD"/>
                </a:solidFill>
              </a:rPr>
              <a:t>ANTIBODIES AGAINST</a:t>
            </a:r>
            <a:r>
              <a:rPr lang="en-US" sz="4000" b="1" dirty="0" smtClean="0">
                <a:solidFill>
                  <a:srgbClr val="A203BD"/>
                </a:solidFill>
                <a:sym typeface="Wingdings" charset="2"/>
              </a:rPr>
              <a:t></a:t>
            </a:r>
          </a:p>
          <a:p>
            <a:pPr lvl="1"/>
            <a:r>
              <a:rPr lang="en-US" sz="4000" b="1" dirty="0" smtClean="0">
                <a:solidFill>
                  <a:srgbClr val="FF0000"/>
                </a:solidFill>
              </a:rPr>
              <a:t>acid producing enzyme H</a:t>
            </a:r>
            <a:r>
              <a:rPr lang="en-US" sz="4000" b="1" baseline="30000" dirty="0" smtClean="0">
                <a:solidFill>
                  <a:srgbClr val="FF0000"/>
                </a:solidFill>
              </a:rPr>
              <a:t>+</a:t>
            </a:r>
            <a:r>
              <a:rPr lang="en-US" sz="4000" b="1" dirty="0" smtClean="0">
                <a:solidFill>
                  <a:srgbClr val="FF0000"/>
                </a:solidFill>
              </a:rPr>
              <a:t> </a:t>
            </a:r>
          </a:p>
          <a:p>
            <a:pPr lvl="1"/>
            <a:r>
              <a:rPr lang="en-US" sz="4000" b="1" dirty="0" smtClean="0">
                <a:solidFill>
                  <a:srgbClr val="FF0000"/>
                </a:solidFill>
              </a:rPr>
              <a:t>K</a:t>
            </a:r>
            <a:r>
              <a:rPr lang="en-US" sz="4000" b="1" baseline="30000" dirty="0" smtClean="0">
                <a:solidFill>
                  <a:srgbClr val="FF0000"/>
                </a:solidFill>
              </a:rPr>
              <a:t>+</a:t>
            </a:r>
            <a:r>
              <a:rPr lang="en-US" sz="4000" b="1" dirty="0" smtClean="0">
                <a:solidFill>
                  <a:srgbClr val="FF0000"/>
                </a:solidFill>
              </a:rPr>
              <a:t> -</a:t>
            </a:r>
            <a:r>
              <a:rPr lang="en-US" sz="4000" b="1" dirty="0" err="1" smtClean="0">
                <a:solidFill>
                  <a:srgbClr val="FF0000"/>
                </a:solidFill>
              </a:rPr>
              <a:t>ATPase</a:t>
            </a:r>
            <a:endParaRPr lang="en-US" sz="4000" b="1" dirty="0" smtClean="0">
              <a:solidFill>
                <a:srgbClr val="FF0000"/>
              </a:solidFill>
            </a:endParaRPr>
          </a:p>
          <a:p>
            <a:pPr lvl="1"/>
            <a:r>
              <a:rPr lang="en-US" sz="4000" b="1" dirty="0" err="1" smtClean="0">
                <a:solidFill>
                  <a:srgbClr val="FF0000"/>
                </a:solidFill>
              </a:rPr>
              <a:t>gastrin</a:t>
            </a:r>
            <a:r>
              <a:rPr lang="en-US" sz="4000" b="1" dirty="0" smtClean="0">
                <a:solidFill>
                  <a:srgbClr val="FF0000"/>
                </a:solidFill>
              </a:rPr>
              <a:t> receptor</a:t>
            </a:r>
          </a:p>
          <a:p>
            <a:pPr lvl="1"/>
            <a:r>
              <a:rPr lang="en-US" sz="4000" b="1" dirty="0" smtClean="0">
                <a:solidFill>
                  <a:srgbClr val="FF0000"/>
                </a:solidFill>
              </a:rPr>
              <a:t>and intrinsic factor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8013" cy="914400"/>
          </a:xfrm>
        </p:spPr>
        <p:txBody>
          <a:bodyPr>
            <a:normAutofit fontScale="90000"/>
          </a:bodyPr>
          <a:lstStyle/>
          <a:p>
            <a:r>
              <a:rPr lang="en-US" sz="8000" b="1" smtClean="0">
                <a:solidFill>
                  <a:srgbClr val="0E03EF"/>
                </a:solidFill>
              </a:rPr>
              <a:t>GASTRITIS</a:t>
            </a:r>
          </a:p>
        </p:txBody>
      </p:sp>
      <p:sp>
        <p:nvSpPr>
          <p:cNvPr id="65539" name="Content Placeholder 2"/>
          <p:cNvSpPr>
            <a:spLocks noGrp="1"/>
          </p:cNvSpPr>
          <p:nvPr>
            <p:ph idx="1"/>
          </p:nvPr>
        </p:nvSpPr>
        <p:spPr>
          <a:xfrm>
            <a:off x="0" y="1219200"/>
            <a:ext cx="9144000" cy="5257800"/>
          </a:xfrm>
        </p:spPr>
        <p:txBody>
          <a:bodyPr/>
          <a:lstStyle/>
          <a:p>
            <a:r>
              <a:rPr lang="en-US" sz="3600" b="1" dirty="0" smtClean="0">
                <a:solidFill>
                  <a:srgbClr val="A203BD"/>
                </a:solidFill>
              </a:rPr>
              <a:t>OTHER</a:t>
            </a:r>
          </a:p>
          <a:p>
            <a:pPr lvl="1"/>
            <a:r>
              <a:rPr lang="en-US" sz="3200" b="1" dirty="0" smtClean="0">
                <a:solidFill>
                  <a:srgbClr val="A203BD"/>
                </a:solidFill>
              </a:rPr>
              <a:t>EOSINOPHILIC, middle aged women</a:t>
            </a:r>
          </a:p>
          <a:p>
            <a:pPr lvl="1"/>
            <a:r>
              <a:rPr lang="en-US" sz="3200" b="1" dirty="0" smtClean="0">
                <a:solidFill>
                  <a:srgbClr val="A203BD"/>
                </a:solidFill>
              </a:rPr>
              <a:t>ALLERGIC, children (also eosinophils)</a:t>
            </a:r>
          </a:p>
          <a:p>
            <a:pPr lvl="1"/>
            <a:r>
              <a:rPr lang="en-US" sz="3200" b="1" dirty="0" smtClean="0">
                <a:solidFill>
                  <a:srgbClr val="A203BD"/>
                </a:solidFill>
              </a:rPr>
              <a:t>LYMPHOCYTIC, T-Cells, body, DIFFUSE</a:t>
            </a:r>
          </a:p>
          <a:p>
            <a:pPr lvl="1"/>
            <a:r>
              <a:rPr lang="en-US" sz="3200" b="1" dirty="0" smtClean="0">
                <a:solidFill>
                  <a:srgbClr val="A203BD"/>
                </a:solidFill>
              </a:rPr>
              <a:t>GRANULOMATOUS, </a:t>
            </a:r>
            <a:r>
              <a:rPr lang="en-US" sz="3200" b="1" dirty="0" err="1" smtClean="0">
                <a:solidFill>
                  <a:srgbClr val="A203BD"/>
                </a:solidFill>
              </a:rPr>
              <a:t>Crohn’s</a:t>
            </a:r>
            <a:r>
              <a:rPr lang="en-US" sz="3200" b="1" dirty="0" smtClean="0">
                <a:solidFill>
                  <a:srgbClr val="A203BD"/>
                </a:solidFill>
              </a:rPr>
              <a:t>, other </a:t>
            </a:r>
            <a:r>
              <a:rPr lang="en-US" sz="3200" b="1" dirty="0" err="1" smtClean="0">
                <a:solidFill>
                  <a:srgbClr val="A203BD"/>
                </a:solidFill>
              </a:rPr>
              <a:t>granulomas</a:t>
            </a:r>
            <a:endParaRPr lang="en-US" sz="3200" b="1" dirty="0" smtClean="0">
              <a:solidFill>
                <a:srgbClr val="A203BD"/>
              </a:solidFill>
            </a:endParaRPr>
          </a:p>
          <a:p>
            <a:pPr lvl="1"/>
            <a:r>
              <a:rPr lang="en-US" sz="3200" b="1" dirty="0" smtClean="0">
                <a:solidFill>
                  <a:srgbClr val="A203BD"/>
                </a:solidFill>
              </a:rPr>
              <a:t>GVH, in bone marrow transplants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1350</Words>
  <Application>Microsoft Office PowerPoint</Application>
  <PresentationFormat>On-screen Show (4:3)</PresentationFormat>
  <Paragraphs>245</Paragraphs>
  <Slides>37</Slides>
  <Notes>10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DISEASE OF GIT</vt:lpstr>
      <vt:lpstr>What is gastritis ?</vt:lpstr>
      <vt:lpstr>TYPES</vt:lpstr>
      <vt:lpstr>ACUTE, HEMORRHAGIC </vt:lpstr>
      <vt:lpstr>Slide 5</vt:lpstr>
      <vt:lpstr>Slide 6</vt:lpstr>
      <vt:lpstr>GASTRITIS</vt:lpstr>
      <vt:lpstr>GASTRITIS</vt:lpstr>
      <vt:lpstr>GASTRITIS</vt:lpstr>
      <vt:lpstr>Q1. Acute gastritis is caused by all except</vt:lpstr>
      <vt:lpstr>Q1. Acute gastritis is caused by all except</vt:lpstr>
      <vt:lpstr>Q2.  Chronic gastritis is caused by all except</vt:lpstr>
      <vt:lpstr>Q2.  Chronic gastritis is caused by all except</vt:lpstr>
      <vt:lpstr>Q3. Histological features of chronic gastritis  are all except</vt:lpstr>
      <vt:lpstr>Q3. Histological features of chronic gastritis  are all except</vt:lpstr>
      <vt:lpstr>Q4. Mechanism of autoimmune gastritis are all except:</vt:lpstr>
      <vt:lpstr>Q4. Mechanism of autoimmune gastritis are all except:</vt:lpstr>
      <vt:lpstr>Q5. Types of Micellenious gastritis are all except</vt:lpstr>
      <vt:lpstr>Q5. Types of Micellenious gastritis are all except</vt:lpstr>
      <vt:lpstr>ACID PEPTIC DISEASES </vt:lpstr>
      <vt:lpstr>“PEPTIC” ULCERS</vt:lpstr>
      <vt:lpstr>Helicobacter pylori</vt:lpstr>
      <vt:lpstr>SIGN &amp; SYMPTOMS</vt:lpstr>
      <vt:lpstr>“PEPTIC” ULCERS</vt:lpstr>
      <vt:lpstr>“ACUTE” ULCERS</vt:lpstr>
      <vt:lpstr>“ACUTE” ULCERS</vt:lpstr>
      <vt:lpstr>Slide 27</vt:lpstr>
      <vt:lpstr>Slide 28</vt:lpstr>
      <vt:lpstr>Slide 29</vt:lpstr>
      <vt:lpstr>Slide 30</vt:lpstr>
      <vt:lpstr>Slide 31</vt:lpstr>
      <vt:lpstr>Q3. H. pylori causes all except:</vt:lpstr>
      <vt:lpstr>Q3. H. pylori causes all except:</vt:lpstr>
      <vt:lpstr>Q4. All are symptoms of peptic ulcer except:</vt:lpstr>
      <vt:lpstr>Q4. All are symptoms of peptic ulcer except:</vt:lpstr>
      <vt:lpstr>Q5. All are true about peptic ulcer except:</vt:lpstr>
      <vt:lpstr>Q5. All are true about peptic ulcer except: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dc:creator>
  <cp:lastModifiedBy>PATHOLOGY</cp:lastModifiedBy>
  <cp:revision>31</cp:revision>
  <dcterms:created xsi:type="dcterms:W3CDTF">2013-11-23T10:38:25Z</dcterms:created>
  <dcterms:modified xsi:type="dcterms:W3CDTF">2013-11-26T05:49:10Z</dcterms:modified>
</cp:coreProperties>
</file>