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84"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08E837-CE1A-46C1-BCB3-724A0105E531}" type="datetimeFigureOut">
              <a:rPr lang="en-US" smtClean="0"/>
              <a:pPr/>
              <a:t>07/04/2014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A1344-5574-4F59-9FA1-CF5A4FDA57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840CEF-5161-4AF3-9F86-2A7B7DC7A3A1}"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FD8BB1-C3ED-42D5-98F4-D6218274B3E3}" type="datetimeFigureOut">
              <a:rPr lang="en-US" smtClean="0"/>
              <a:pPr/>
              <a:t>07/04/2014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CDC4-D6FA-437C-87C3-E0148771C5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D8BB1-C3ED-42D5-98F4-D6218274B3E3}" type="datetimeFigureOut">
              <a:rPr lang="en-US" smtClean="0"/>
              <a:pPr/>
              <a:t>07/04/2014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CDC4-D6FA-437C-87C3-E0148771C5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D8BB1-C3ED-42D5-98F4-D6218274B3E3}" type="datetimeFigureOut">
              <a:rPr lang="en-US" smtClean="0"/>
              <a:pPr/>
              <a:t>07/04/2014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CDC4-D6FA-437C-87C3-E0148771C5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D8BB1-C3ED-42D5-98F4-D6218274B3E3}" type="datetimeFigureOut">
              <a:rPr lang="en-US" smtClean="0"/>
              <a:pPr/>
              <a:t>07/04/2014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CDC4-D6FA-437C-87C3-E0148771C5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FD8BB1-C3ED-42D5-98F4-D6218274B3E3}" type="datetimeFigureOut">
              <a:rPr lang="en-US" smtClean="0"/>
              <a:pPr/>
              <a:t>07/04/2014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CDC4-D6FA-437C-87C3-E0148771C5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FD8BB1-C3ED-42D5-98F4-D6218274B3E3}" type="datetimeFigureOut">
              <a:rPr lang="en-US" smtClean="0"/>
              <a:pPr/>
              <a:t>07/04/2014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CDC4-D6FA-437C-87C3-E0148771C5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D8BB1-C3ED-42D5-98F4-D6218274B3E3}" type="datetimeFigureOut">
              <a:rPr lang="en-US" smtClean="0"/>
              <a:pPr/>
              <a:t>07/04/2014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DCDC4-D6FA-437C-87C3-E0148771C5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D8BB1-C3ED-42D5-98F4-D6218274B3E3}" type="datetimeFigureOut">
              <a:rPr lang="en-US" smtClean="0"/>
              <a:pPr/>
              <a:t>07/04/2014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DCDC4-D6FA-437C-87C3-E0148771C5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D8BB1-C3ED-42D5-98F4-D6218274B3E3}" type="datetimeFigureOut">
              <a:rPr lang="en-US" smtClean="0"/>
              <a:pPr/>
              <a:t>07/04/2014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DCDC4-D6FA-437C-87C3-E0148771C5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D8BB1-C3ED-42D5-98F4-D6218274B3E3}" type="datetimeFigureOut">
              <a:rPr lang="en-US" smtClean="0"/>
              <a:pPr/>
              <a:t>07/04/2014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CDC4-D6FA-437C-87C3-E0148771C5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D8BB1-C3ED-42D5-98F4-D6218274B3E3}" type="datetimeFigureOut">
              <a:rPr lang="en-US" smtClean="0"/>
              <a:pPr/>
              <a:t>07/04/2014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CDC4-D6FA-437C-87C3-E0148771C5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D8BB1-C3ED-42D5-98F4-D6218274B3E3}" type="datetimeFigureOut">
              <a:rPr lang="en-US" smtClean="0"/>
              <a:pPr/>
              <a:t>07/04/2014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DCDC4-D6FA-437C-87C3-E0148771C5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7772400" cy="1143000"/>
          </a:xfrm>
        </p:spPr>
        <p:txBody>
          <a:bodyPr>
            <a:normAutofit fontScale="90000"/>
          </a:bodyPr>
          <a:lstStyle/>
          <a:p>
            <a:r>
              <a:rPr lang="en-US" sz="9600" i="1" dirty="0" smtClean="0">
                <a:solidFill>
                  <a:schemeClr val="tx1"/>
                </a:solidFill>
                <a:effectLst>
                  <a:outerShdw blurRad="38100" dist="38100" dir="2700000" algn="tl">
                    <a:srgbClr val="000000">
                      <a:alpha val="43137"/>
                    </a:srgbClr>
                  </a:outerShdw>
                </a:effectLst>
                <a:latin typeface="Harrington" pitchFamily="82" charset="0"/>
              </a:rPr>
              <a:t>Hypertension</a:t>
            </a:r>
            <a:endParaRPr lang="en-US" sz="9600" i="1" dirty="0">
              <a:solidFill>
                <a:schemeClr val="tx1"/>
              </a:solidFill>
              <a:effectLst>
                <a:outerShdw blurRad="38100" dist="38100" dir="2700000" algn="tl">
                  <a:srgbClr val="000000">
                    <a:alpha val="43137"/>
                  </a:srgbClr>
                </a:outerShdw>
              </a:effectLst>
              <a:latin typeface="Harrington" pitchFamily="82"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305800" cy="1200329"/>
          </a:xfrm>
          <a:prstGeom prst="rect">
            <a:avLst/>
          </a:prstGeom>
        </p:spPr>
        <p:txBody>
          <a:bodyPr wrap="square">
            <a:spAutoFit/>
          </a:bodyPr>
          <a:lstStyle/>
          <a:p>
            <a:r>
              <a:rPr lang="en-US" sz="2400" dirty="0" smtClean="0"/>
              <a:t>Renal effects of hypertension are in forms of nephrosclerosis:</a:t>
            </a:r>
          </a:p>
          <a:p>
            <a:pPr>
              <a:buNone/>
            </a:pPr>
            <a:r>
              <a:rPr lang="en-US" sz="2400" dirty="0" smtClean="0"/>
              <a:t>         - Benign nephrosclerosis </a:t>
            </a:r>
          </a:p>
          <a:p>
            <a:pPr>
              <a:buNone/>
            </a:pPr>
            <a:r>
              <a:rPr lang="en-US" sz="2400" dirty="0" smtClean="0"/>
              <a:t>         - Malignant nephrosclerosis</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381000" y="2514600"/>
            <a:ext cx="3429000" cy="3505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257800" y="1905000"/>
            <a:ext cx="3429000" cy="4343400"/>
          </a:xfrm>
          <a:prstGeom prst="rect">
            <a:avLst/>
          </a:prstGeom>
          <a:noFill/>
          <a:ln w="9525">
            <a:noFill/>
            <a:miter lim="800000"/>
            <a:headEnd/>
            <a:tailEnd/>
          </a:ln>
          <a:effectLst/>
        </p:spPr>
      </p:pic>
      <p:sp>
        <p:nvSpPr>
          <p:cNvPr id="6" name="TextBox 5"/>
          <p:cNvSpPr txBox="1"/>
          <p:nvPr/>
        </p:nvSpPr>
        <p:spPr>
          <a:xfrm>
            <a:off x="228600" y="6248400"/>
            <a:ext cx="3657600" cy="461665"/>
          </a:xfrm>
          <a:prstGeom prst="rect">
            <a:avLst/>
          </a:prstGeom>
          <a:noFill/>
        </p:spPr>
        <p:txBody>
          <a:bodyPr wrap="square" rtlCol="0">
            <a:spAutoFit/>
          </a:bodyPr>
          <a:lstStyle/>
          <a:p>
            <a:r>
              <a:rPr lang="en-US" sz="2400" i="1" dirty="0" smtClean="0"/>
              <a:t>       </a:t>
            </a:r>
            <a:r>
              <a:rPr lang="en-US" sz="2000" b="1" i="1" u="sng" dirty="0" smtClean="0"/>
              <a:t>Small contracted kidney</a:t>
            </a:r>
            <a:endParaRPr lang="en-US" sz="2000" b="1" i="1" u="sng" dirty="0"/>
          </a:p>
        </p:txBody>
      </p:sp>
      <p:sp>
        <p:nvSpPr>
          <p:cNvPr id="7" name="TextBox 6"/>
          <p:cNvSpPr txBox="1"/>
          <p:nvPr/>
        </p:nvSpPr>
        <p:spPr>
          <a:xfrm>
            <a:off x="5410200" y="6324600"/>
            <a:ext cx="3124200" cy="400110"/>
          </a:xfrm>
          <a:prstGeom prst="rect">
            <a:avLst/>
          </a:prstGeom>
          <a:noFill/>
        </p:spPr>
        <p:txBody>
          <a:bodyPr wrap="square" rtlCol="0">
            <a:spAutoFit/>
          </a:bodyPr>
          <a:lstStyle/>
          <a:p>
            <a:r>
              <a:rPr lang="en-US" dirty="0" smtClean="0"/>
              <a:t>          </a:t>
            </a:r>
            <a:r>
              <a:rPr lang="en-US" sz="2000" b="1" i="1" u="sng" dirty="0" smtClean="0"/>
              <a:t>Flea-bitten kidney</a:t>
            </a:r>
            <a:endParaRPr lang="en-US" sz="2000" b="1" i="1" u="sng" dirty="0"/>
          </a:p>
        </p:txBody>
      </p:sp>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2057400"/>
            <a:ext cx="3733800" cy="3429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a:srcRect/>
          <a:stretch>
            <a:fillRect/>
          </a:stretch>
        </p:blipFill>
        <p:spPr bwMode="auto">
          <a:xfrm>
            <a:off x="4495800" y="2057400"/>
            <a:ext cx="4343400" cy="3429000"/>
          </a:xfrm>
          <a:prstGeom prst="rect">
            <a:avLst/>
          </a:prstGeom>
          <a:noFill/>
          <a:ln w="9525">
            <a:noFill/>
            <a:miter lim="800000"/>
            <a:headEnd/>
            <a:tailEnd/>
          </a:ln>
          <a:effectLst/>
        </p:spPr>
      </p:pic>
      <p:sp>
        <p:nvSpPr>
          <p:cNvPr id="6" name="TextBox 5"/>
          <p:cNvSpPr txBox="1"/>
          <p:nvPr/>
        </p:nvSpPr>
        <p:spPr>
          <a:xfrm>
            <a:off x="457200" y="5867400"/>
            <a:ext cx="3200400" cy="400110"/>
          </a:xfrm>
          <a:prstGeom prst="rect">
            <a:avLst/>
          </a:prstGeom>
          <a:noFill/>
        </p:spPr>
        <p:txBody>
          <a:bodyPr wrap="square" rtlCol="0">
            <a:spAutoFit/>
          </a:bodyPr>
          <a:lstStyle/>
          <a:p>
            <a:r>
              <a:rPr lang="en-US" dirty="0" smtClean="0"/>
              <a:t>    </a:t>
            </a:r>
            <a:r>
              <a:rPr lang="en-US" sz="2000" b="1" i="1" u="sng" dirty="0" smtClean="0"/>
              <a:t>Benign nephrosclerosis</a:t>
            </a:r>
            <a:endParaRPr lang="en-US" sz="2000" b="1" i="1" u="sng" dirty="0"/>
          </a:p>
        </p:txBody>
      </p:sp>
      <p:sp>
        <p:nvSpPr>
          <p:cNvPr id="7" name="TextBox 6"/>
          <p:cNvSpPr txBox="1"/>
          <p:nvPr/>
        </p:nvSpPr>
        <p:spPr>
          <a:xfrm>
            <a:off x="4876800" y="5943600"/>
            <a:ext cx="3505200" cy="400110"/>
          </a:xfrm>
          <a:prstGeom prst="rect">
            <a:avLst/>
          </a:prstGeom>
          <a:noFill/>
        </p:spPr>
        <p:txBody>
          <a:bodyPr wrap="square" rtlCol="0">
            <a:spAutoFit/>
          </a:bodyPr>
          <a:lstStyle/>
          <a:p>
            <a:r>
              <a:rPr lang="en-US" dirty="0" smtClean="0"/>
              <a:t>     </a:t>
            </a:r>
            <a:r>
              <a:rPr lang="en-US" sz="2000" b="1" i="1" u="sng" dirty="0" smtClean="0"/>
              <a:t>Malignant nephrosclerosis</a:t>
            </a:r>
            <a:endParaRPr lang="en-US" sz="2000" b="1" i="1" u="sng" dirty="0"/>
          </a:p>
        </p:txBody>
      </p:sp>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i="1" dirty="0" smtClean="0"/>
              <a:t>Endocrine hypertension</a:t>
            </a:r>
            <a:endParaRPr lang="en-US" i="1" dirty="0"/>
          </a:p>
        </p:txBody>
      </p:sp>
      <p:sp>
        <p:nvSpPr>
          <p:cNvPr id="3" name="Content Placeholder 2"/>
          <p:cNvSpPr>
            <a:spLocks noGrp="1"/>
          </p:cNvSpPr>
          <p:nvPr>
            <p:ph idx="1"/>
          </p:nvPr>
        </p:nvSpPr>
        <p:spPr/>
        <p:txBody>
          <a:bodyPr/>
          <a:lstStyle/>
          <a:p>
            <a:r>
              <a:rPr lang="en-US" sz="3200" dirty="0" smtClean="0"/>
              <a:t>It is a type of </a:t>
            </a:r>
            <a:r>
              <a:rPr lang="en-US" sz="3200" u="sng" dirty="0" smtClean="0"/>
              <a:t>secondary hypertension</a:t>
            </a:r>
          </a:p>
          <a:p>
            <a:r>
              <a:rPr lang="en-US" sz="3200" dirty="0" smtClean="0"/>
              <a:t>It may be produced by secretions of many glands like :</a:t>
            </a:r>
          </a:p>
          <a:p>
            <a:pPr>
              <a:buNone/>
            </a:pPr>
            <a:r>
              <a:rPr lang="en-US" sz="3200" dirty="0" smtClean="0"/>
              <a:t>          -adrenal gland</a:t>
            </a:r>
          </a:p>
          <a:p>
            <a:pPr>
              <a:buNone/>
            </a:pPr>
            <a:r>
              <a:rPr lang="en-US" sz="3200" dirty="0" smtClean="0"/>
              <a:t>          -parathyroid gland</a:t>
            </a:r>
          </a:p>
          <a:p>
            <a:r>
              <a:rPr lang="en-US" sz="3200" dirty="0" smtClean="0"/>
              <a:t> It may also be produced by oral contraceptive.</a:t>
            </a:r>
          </a:p>
          <a:p>
            <a:pPr>
              <a:buNone/>
            </a:pPr>
            <a:endParaRPr lang="en-US" dirty="0"/>
          </a:p>
        </p:txBody>
      </p:sp>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i="1" dirty="0" smtClean="0"/>
              <a:t>Borderline hypertension</a:t>
            </a:r>
            <a:endParaRPr lang="en-US" i="1" dirty="0"/>
          </a:p>
        </p:txBody>
      </p:sp>
      <p:sp>
        <p:nvSpPr>
          <p:cNvPr id="3" name="Content Placeholder 2"/>
          <p:cNvSpPr>
            <a:spLocks noGrp="1"/>
          </p:cNvSpPr>
          <p:nvPr>
            <p:ph idx="1"/>
          </p:nvPr>
        </p:nvSpPr>
        <p:spPr/>
        <p:txBody>
          <a:bodyPr>
            <a:normAutofit lnSpcReduction="10000"/>
          </a:bodyPr>
          <a:lstStyle/>
          <a:p>
            <a:r>
              <a:rPr lang="en-US" sz="2800" dirty="0" smtClean="0"/>
              <a:t>It is defined as mildly elevated blood pressure higher than 140/90mmHg at sometimes and lower than that at other times.</a:t>
            </a:r>
          </a:p>
          <a:p>
            <a:r>
              <a:rPr lang="en-US" sz="2800" dirty="0" smtClean="0"/>
              <a:t>The blood pressure has to be measured on several occasions.</a:t>
            </a:r>
          </a:p>
          <a:p>
            <a:r>
              <a:rPr lang="en-US" sz="2800" dirty="0" smtClean="0"/>
              <a:t>Patients with this type of hypertension have a tendency as they grow older to develop higher blood pressure.</a:t>
            </a:r>
          </a:p>
          <a:p>
            <a:r>
              <a:rPr lang="en-US" sz="2800" dirty="0" smtClean="0"/>
              <a:t>They have an increased risk of developing cardiovascular diseases.</a:t>
            </a:r>
            <a:endParaRPr lang="en-US" sz="2800" dirty="0"/>
          </a:p>
        </p:txBody>
      </p:sp>
    </p:spTree>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000" i="1" dirty="0" smtClean="0"/>
              <a:t>Isolated systolic blood pressure</a:t>
            </a:r>
            <a:endParaRPr lang="en-US" sz="4000" i="1" dirty="0"/>
          </a:p>
        </p:txBody>
      </p:sp>
      <p:sp>
        <p:nvSpPr>
          <p:cNvPr id="3" name="Content Placeholder 2"/>
          <p:cNvSpPr>
            <a:spLocks noGrp="1"/>
          </p:cNvSpPr>
          <p:nvPr>
            <p:ph idx="1"/>
          </p:nvPr>
        </p:nvSpPr>
        <p:spPr/>
        <p:txBody>
          <a:bodyPr/>
          <a:lstStyle/>
          <a:p>
            <a:r>
              <a:rPr lang="en-US" sz="3200" dirty="0" smtClean="0"/>
              <a:t>It is a systolic pressure which is above 140mmHg but the diastolic pressure is still below 90mmHg.</a:t>
            </a:r>
          </a:p>
          <a:p>
            <a:r>
              <a:rPr lang="en-US" sz="3200" dirty="0" smtClean="0"/>
              <a:t>As the systolic pressure increases, pulse pressure increases. So there is a risk of myocardial infarction, stroke and even death.</a:t>
            </a:r>
          </a:p>
          <a:p>
            <a:r>
              <a:rPr lang="en-US" sz="3200" dirty="0" smtClean="0"/>
              <a:t>More common in older patients.</a:t>
            </a:r>
            <a:endParaRPr lang="en-US" sz="3200" dirty="0"/>
          </a:p>
        </p:txBody>
      </p:sp>
    </p:spTree>
  </p:cSld>
  <p:clrMapOvr>
    <a:masterClrMapping/>
  </p:clrMapOvr>
  <p:transition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sz="4000" i="1" dirty="0" smtClean="0"/>
              <a:t>White coat high blood pressure</a:t>
            </a:r>
            <a:endParaRPr lang="en-US" sz="4000" i="1" dirty="0"/>
          </a:p>
        </p:txBody>
      </p:sp>
      <p:sp>
        <p:nvSpPr>
          <p:cNvPr id="3" name="Content Placeholder 2"/>
          <p:cNvSpPr>
            <a:spLocks noGrp="1"/>
          </p:cNvSpPr>
          <p:nvPr>
            <p:ph idx="1"/>
          </p:nvPr>
        </p:nvSpPr>
        <p:spPr/>
        <p:txBody>
          <a:bodyPr/>
          <a:lstStyle/>
          <a:p>
            <a:r>
              <a:rPr lang="en-US" dirty="0" smtClean="0"/>
              <a:t>Visit to physician’s office is the often the cause of artificial high blood pressure.</a:t>
            </a:r>
          </a:p>
          <a:p>
            <a:r>
              <a:rPr lang="en-US" dirty="0" smtClean="0"/>
              <a:t>It may disappear with repeated testing after rest.</a:t>
            </a:r>
          </a:p>
        </p:txBody>
      </p:sp>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i="1" dirty="0" smtClean="0"/>
              <a:t>Signs and symptoms</a:t>
            </a:r>
            <a:endParaRPr lang="en-US" i="1" dirty="0"/>
          </a:p>
        </p:txBody>
      </p:sp>
      <p:sp>
        <p:nvSpPr>
          <p:cNvPr id="3" name="Content Placeholder 2"/>
          <p:cNvSpPr>
            <a:spLocks noGrp="1"/>
          </p:cNvSpPr>
          <p:nvPr>
            <p:ph idx="1"/>
          </p:nvPr>
        </p:nvSpPr>
        <p:spPr>
          <a:xfrm>
            <a:off x="609600" y="1447800"/>
            <a:ext cx="7772400" cy="4114800"/>
          </a:xfrm>
        </p:spPr>
        <p:txBody>
          <a:bodyPr>
            <a:normAutofit fontScale="92500" lnSpcReduction="10000"/>
          </a:bodyPr>
          <a:lstStyle/>
          <a:p>
            <a:pPr lvl="0">
              <a:buNone/>
            </a:pPr>
            <a:r>
              <a:rPr lang="en-US" sz="2400" dirty="0" smtClean="0"/>
              <a:t> The commonly occuring symptoms are:</a:t>
            </a:r>
          </a:p>
          <a:p>
            <a:pPr lvl="0">
              <a:buNone/>
            </a:pPr>
            <a:r>
              <a:rPr lang="en-US" sz="2400" dirty="0" smtClean="0"/>
              <a:t>        -Chest pain </a:t>
            </a:r>
          </a:p>
          <a:p>
            <a:pPr lvl="0">
              <a:buNone/>
            </a:pPr>
            <a:r>
              <a:rPr lang="en-US" sz="2400" dirty="0" smtClean="0"/>
              <a:t>        -Confusion </a:t>
            </a:r>
          </a:p>
          <a:p>
            <a:pPr lvl="0">
              <a:buNone/>
            </a:pPr>
            <a:r>
              <a:rPr lang="en-US" sz="2400" dirty="0" smtClean="0"/>
              <a:t>        -Ear noise or buzzing </a:t>
            </a:r>
          </a:p>
          <a:p>
            <a:pPr lvl="0">
              <a:buNone/>
            </a:pPr>
            <a:r>
              <a:rPr lang="en-US" sz="2400" dirty="0" smtClean="0"/>
              <a:t>        -Irregular heartbeat </a:t>
            </a:r>
          </a:p>
          <a:p>
            <a:pPr lvl="0">
              <a:buNone/>
            </a:pPr>
            <a:r>
              <a:rPr lang="en-US" sz="2400" dirty="0" smtClean="0"/>
              <a:t>        -Nosebleed </a:t>
            </a:r>
          </a:p>
          <a:p>
            <a:pPr lvl="0">
              <a:buNone/>
            </a:pPr>
            <a:r>
              <a:rPr lang="en-US" sz="2400" dirty="0" smtClean="0"/>
              <a:t>        -Tiredness </a:t>
            </a:r>
          </a:p>
          <a:p>
            <a:pPr lvl="0">
              <a:buNone/>
            </a:pPr>
            <a:r>
              <a:rPr lang="en-US" sz="2400" dirty="0" smtClean="0"/>
              <a:t>        -Vision changes </a:t>
            </a:r>
          </a:p>
          <a:p>
            <a:r>
              <a:rPr lang="en-US" sz="2400" dirty="0" smtClean="0"/>
              <a:t> Essential hypertension is asymptomatic.</a:t>
            </a:r>
          </a:p>
          <a:p>
            <a:r>
              <a:rPr lang="en-US" sz="2400" dirty="0" smtClean="0"/>
              <a:t>Accelerated hypertension is associated with headache, , confusion, visual disturbances, and nausea and vomiting.</a:t>
            </a:r>
          </a:p>
          <a:p>
            <a:endParaRPr lang="en-US" dirty="0"/>
          </a:p>
        </p:txBody>
      </p:sp>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i="1" dirty="0" smtClean="0"/>
              <a:t>Pathophysiology</a:t>
            </a:r>
            <a:endParaRPr lang="en-US" i="1" dirty="0"/>
          </a:p>
        </p:txBody>
      </p:sp>
      <p:sp>
        <p:nvSpPr>
          <p:cNvPr id="3" name="Content Placeholder 2"/>
          <p:cNvSpPr>
            <a:spLocks noGrp="1"/>
          </p:cNvSpPr>
          <p:nvPr>
            <p:ph idx="1"/>
          </p:nvPr>
        </p:nvSpPr>
        <p:spPr/>
        <p:txBody>
          <a:bodyPr/>
          <a:lstStyle/>
          <a:p>
            <a:pPr>
              <a:buNone/>
            </a:pPr>
            <a:r>
              <a:rPr lang="en-US" sz="2400" b="1" dirty="0" smtClean="0"/>
              <a:t>    </a:t>
            </a:r>
            <a:r>
              <a:rPr lang="en-US" sz="2400" i="1" u="sng" dirty="0" smtClean="0"/>
              <a:t>Three theories  </a:t>
            </a:r>
            <a:r>
              <a:rPr lang="en-US" sz="2400" dirty="0" smtClean="0"/>
              <a:t>have been proposed to explain this:</a:t>
            </a:r>
          </a:p>
          <a:p>
            <a:pPr lvl="0"/>
            <a:r>
              <a:rPr lang="en-US" sz="2400" dirty="0" smtClean="0"/>
              <a:t>Inability of the kidneys to excrete sodium, resulting in natriuretic factors such as Atrial Natriuretic Factor being secreted to promote salt excretion with the side effect of raising total peripheral resistance. </a:t>
            </a:r>
          </a:p>
          <a:p>
            <a:pPr lvl="0"/>
            <a:r>
              <a:rPr lang="en-US" sz="2400" dirty="0" smtClean="0"/>
              <a:t>An overactive Renin-angiotensin system leads to vasoconstriction and retention of sodium and water. The increase in blood volume leads to hypertension.</a:t>
            </a:r>
          </a:p>
          <a:p>
            <a:r>
              <a:rPr lang="en-US" sz="2400" dirty="0" smtClean="0"/>
              <a:t>An overactive sympathetic nervous system, leading to increased stress responses</a:t>
            </a:r>
            <a:endParaRPr lang="en-US" sz="2400" dirty="0"/>
          </a:p>
        </p:txBody>
      </p:sp>
    </p:spTree>
  </p:cSld>
  <p:clrMapOvr>
    <a:masterClrMapping/>
  </p:clrMapOvr>
  <p:transition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i="1" dirty="0" smtClean="0"/>
              <a:t>Organs affected</a:t>
            </a:r>
            <a:endParaRPr lang="en-US" i="1" dirty="0"/>
          </a:p>
        </p:txBody>
      </p:sp>
      <p:sp>
        <p:nvSpPr>
          <p:cNvPr id="3" name="Content Placeholder 2"/>
          <p:cNvSpPr>
            <a:spLocks noGrp="1"/>
          </p:cNvSpPr>
          <p:nvPr>
            <p:ph idx="1"/>
          </p:nvPr>
        </p:nvSpPr>
        <p:spPr>
          <a:xfrm>
            <a:off x="685800" y="1447800"/>
            <a:ext cx="7467600" cy="1752600"/>
          </a:xfrm>
        </p:spPr>
        <p:txBody>
          <a:bodyPr>
            <a:normAutofit lnSpcReduction="10000"/>
          </a:bodyPr>
          <a:lstStyle/>
          <a:p>
            <a:r>
              <a:rPr lang="en-US" sz="2800" b="1" u="sng" dirty="0" smtClean="0"/>
              <a:t>Heart</a:t>
            </a:r>
            <a:r>
              <a:rPr lang="en-US" sz="2800" dirty="0" smtClean="0"/>
              <a:t>- high b.p. places pressure on the heart and may lead to left ventricular hypertrophy. Atrail fibrillation is common. Severe hypertension can cause left ventricular failure.</a:t>
            </a:r>
          </a:p>
          <a:p>
            <a:endParaRPr lang="en-US" sz="2800" b="1" u="sng" dirty="0" smtClean="0"/>
          </a:p>
          <a:p>
            <a:pPr>
              <a:buNone/>
            </a:pPr>
            <a:endParaRPr lang="en-US" sz="2800" b="1" u="sng" dirty="0" smtClean="0"/>
          </a:p>
          <a:p>
            <a:pPr>
              <a:buNone/>
            </a:pPr>
            <a:endParaRPr lang="en-US" sz="2800" b="1" u="sng" dirty="0" smtClean="0"/>
          </a:p>
          <a:p>
            <a:endParaRPr lang="en-US" sz="2800" b="1" u="sng" dirty="0" smtClean="0"/>
          </a:p>
        </p:txBody>
      </p:sp>
      <p:pic>
        <p:nvPicPr>
          <p:cNvPr id="8" name="Picture 7" descr="Picture 024.jpg"/>
          <p:cNvPicPr>
            <a:picLocks noChangeAspect="1"/>
          </p:cNvPicPr>
          <p:nvPr/>
        </p:nvPicPr>
        <p:blipFill>
          <a:blip r:embed="rId2" cstate="print"/>
          <a:stretch>
            <a:fillRect/>
          </a:stretch>
        </p:blipFill>
        <p:spPr>
          <a:xfrm>
            <a:off x="228600" y="3581400"/>
            <a:ext cx="8686800" cy="2480368"/>
          </a:xfrm>
          <a:prstGeom prst="rect">
            <a:avLst/>
          </a:prstGeom>
        </p:spPr>
      </p:pic>
      <p:sp>
        <p:nvSpPr>
          <p:cNvPr id="10" name="TextBox 9"/>
          <p:cNvSpPr txBox="1"/>
          <p:nvPr/>
        </p:nvSpPr>
        <p:spPr>
          <a:xfrm>
            <a:off x="2286000" y="6172200"/>
            <a:ext cx="4876800" cy="523220"/>
          </a:xfrm>
          <a:prstGeom prst="rect">
            <a:avLst/>
          </a:prstGeom>
          <a:noFill/>
        </p:spPr>
        <p:txBody>
          <a:bodyPr wrap="square" rtlCol="0">
            <a:spAutoFit/>
          </a:bodyPr>
          <a:lstStyle/>
          <a:p>
            <a:r>
              <a:rPr lang="en-US" sz="2800" dirty="0" smtClean="0"/>
              <a:t>  </a:t>
            </a:r>
            <a:r>
              <a:rPr lang="en-US" sz="2800" b="1" u="sng" dirty="0" smtClean="0"/>
              <a:t>Left ventricular hypertrophy</a:t>
            </a:r>
            <a:endParaRPr lang="en-US" sz="2800" b="1" u="sng" dirty="0"/>
          </a:p>
        </p:txBody>
      </p:sp>
    </p:spTree>
  </p:cSld>
  <p:clrMapOvr>
    <a:masterClrMapping/>
  </p:clrMapOvr>
  <p:transition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276600"/>
            <a:ext cx="7772400" cy="2438400"/>
          </a:xfrm>
        </p:spPr>
        <p:txBody>
          <a:bodyPr/>
          <a:lstStyle/>
          <a:p>
            <a:pPr>
              <a:buNone/>
            </a:pPr>
            <a:r>
              <a:rPr lang="en-US" sz="2800" b="1" dirty="0" smtClean="0"/>
              <a:t>    </a:t>
            </a:r>
            <a:r>
              <a:rPr lang="en-US" sz="2800" b="1" u="sng" dirty="0" smtClean="0"/>
              <a:t>Blood vessels</a:t>
            </a:r>
            <a:r>
              <a:rPr lang="en-US" sz="2800" dirty="0" smtClean="0"/>
              <a:t>- the internal lamina of large arteries become thickened and fibrous issue is deposited. In smaller arteries, hyaline arteriosclerosis occurs in the wall and the lumen becomes narrow. </a:t>
            </a:r>
          </a:p>
          <a:p>
            <a:pPr>
              <a:buNone/>
            </a:pPr>
            <a:r>
              <a:rPr lang="en-US" sz="2800" dirty="0" smtClean="0"/>
              <a:t>     </a:t>
            </a:r>
            <a:endParaRPr lang="en-US" sz="2800" dirty="0"/>
          </a:p>
        </p:txBody>
      </p:sp>
      <p:sp>
        <p:nvSpPr>
          <p:cNvPr id="4" name="Rectangle 3"/>
          <p:cNvSpPr/>
          <p:nvPr/>
        </p:nvSpPr>
        <p:spPr>
          <a:xfrm>
            <a:off x="914400" y="1524000"/>
            <a:ext cx="7391400" cy="1384995"/>
          </a:xfrm>
          <a:prstGeom prst="rect">
            <a:avLst/>
          </a:prstGeom>
        </p:spPr>
        <p:txBody>
          <a:bodyPr wrap="square">
            <a:spAutoFit/>
          </a:bodyPr>
          <a:lstStyle/>
          <a:p>
            <a:r>
              <a:rPr lang="en-US" sz="2800" b="1" u="sng" dirty="0" smtClean="0"/>
              <a:t>Brain</a:t>
            </a:r>
            <a:r>
              <a:rPr lang="en-US" sz="2800" dirty="0" smtClean="0"/>
              <a:t>- stroke is a common complication of  hypertension and may be due to cerebral haemorrhage or cerebral infarction.</a:t>
            </a:r>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 </a:t>
            </a:r>
            <a:br>
              <a:rPr lang="en-US" dirty="0" smtClean="0"/>
            </a:br>
            <a:endParaRPr lang="en-US" dirty="0"/>
          </a:p>
        </p:txBody>
      </p:sp>
      <p:sp>
        <p:nvSpPr>
          <p:cNvPr id="3" name="Content Placeholder 2"/>
          <p:cNvSpPr>
            <a:spLocks noGrp="1"/>
          </p:cNvSpPr>
          <p:nvPr>
            <p:ph idx="1"/>
          </p:nvPr>
        </p:nvSpPr>
        <p:spPr/>
        <p:txBody>
          <a:bodyPr/>
          <a:lstStyle/>
          <a:p>
            <a:pPr>
              <a:defRPr/>
            </a:pPr>
            <a:r>
              <a:rPr lang="en-US" dirty="0" smtClean="0"/>
              <a:t>What is </a:t>
            </a:r>
            <a:r>
              <a:rPr lang="en-US" dirty="0" err="1" smtClean="0"/>
              <a:t>hypertention</a:t>
            </a:r>
            <a:r>
              <a:rPr lang="en-US" dirty="0" smtClean="0"/>
              <a:t>?</a:t>
            </a:r>
          </a:p>
          <a:p>
            <a:pPr>
              <a:defRPr/>
            </a:pPr>
            <a:endParaRPr lang="en-US" dirty="0" smtClean="0"/>
          </a:p>
          <a:p>
            <a:pPr>
              <a:defRPr/>
            </a:pPr>
            <a:r>
              <a:rPr lang="en-US" dirty="0" smtClean="0"/>
              <a:t>Classification of Hypertension</a:t>
            </a:r>
          </a:p>
          <a:p>
            <a:pPr>
              <a:defRPr/>
            </a:pPr>
            <a:endParaRPr lang="en-US" dirty="0" smtClean="0"/>
          </a:p>
          <a:p>
            <a:pPr>
              <a:defRPr/>
            </a:pPr>
            <a:r>
              <a:rPr lang="en-US" dirty="0" smtClean="0"/>
              <a:t>Factors effecting </a:t>
            </a:r>
            <a:r>
              <a:rPr lang="en-US" dirty="0" smtClean="0"/>
              <a:t>blood pressure</a:t>
            </a:r>
          </a:p>
          <a:p>
            <a:pPr>
              <a:defRPr/>
            </a:pPr>
            <a:endParaRPr lang="en-US" smtClean="0"/>
          </a:p>
          <a:p>
            <a:pPr>
              <a:defRPr/>
            </a:pPr>
            <a:r>
              <a:rPr lang="en-US" smtClean="0"/>
              <a:t>Clinical </a:t>
            </a:r>
            <a:r>
              <a:rPr lang="en-US" dirty="0" smtClean="0"/>
              <a:t>co-relation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7772400" cy="4114800"/>
          </a:xfrm>
        </p:spPr>
        <p:txBody>
          <a:bodyPr/>
          <a:lstStyle/>
          <a:p>
            <a:r>
              <a:rPr lang="en-US" b="1" u="sng" dirty="0" smtClean="0"/>
              <a:t>Eye</a:t>
            </a:r>
            <a:r>
              <a:rPr lang="en-US" dirty="0" smtClean="0"/>
              <a:t>- high b.p. can cause damage to the blood vessels supplying retina. This results in bleeding in the eye, blurring of vision and sometimes complete blindness.</a:t>
            </a:r>
          </a:p>
          <a:p>
            <a:r>
              <a:rPr lang="en-US" b="1" u="sng" dirty="0" smtClean="0"/>
              <a:t>Kidney</a:t>
            </a:r>
            <a:r>
              <a:rPr lang="en-US" dirty="0" smtClean="0"/>
              <a:t>- persistant blood pressure can lead to proteinuria and progressive renal failure by damaging the renal blood vessels. </a:t>
            </a:r>
          </a:p>
          <a:p>
            <a:endParaRPr lang="en-US" dirty="0"/>
          </a:p>
        </p:txBody>
      </p:sp>
    </p:spTree>
  </p:cSld>
  <p:clrMapOvr>
    <a:masterClrMapping/>
  </p:clrMapOvr>
  <p:transition advClick="0"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i="1" dirty="0" smtClean="0"/>
              <a:t>Diagnosis</a:t>
            </a:r>
            <a:endParaRPr lang="en-US" i="1" dirty="0"/>
          </a:p>
        </p:txBody>
      </p:sp>
      <p:sp>
        <p:nvSpPr>
          <p:cNvPr id="3" name="Content Placeholder 2"/>
          <p:cNvSpPr>
            <a:spLocks noGrp="1"/>
          </p:cNvSpPr>
          <p:nvPr>
            <p:ph idx="1"/>
          </p:nvPr>
        </p:nvSpPr>
        <p:spPr>
          <a:xfrm>
            <a:off x="685800" y="1447800"/>
            <a:ext cx="7772400" cy="4114800"/>
          </a:xfrm>
        </p:spPr>
        <p:txBody>
          <a:bodyPr>
            <a:normAutofit fontScale="92500" lnSpcReduction="10000"/>
          </a:bodyPr>
          <a:lstStyle/>
          <a:p>
            <a:r>
              <a:rPr lang="en-US" sz="2400" dirty="0" smtClean="0"/>
              <a:t>Initial assessment of the hypertensive patient should include a complete </a:t>
            </a:r>
            <a:r>
              <a:rPr lang="en-US" sz="2400" u="sng" dirty="0" smtClean="0"/>
              <a:t>history </a:t>
            </a:r>
            <a:r>
              <a:rPr lang="en-US" sz="2400" dirty="0" smtClean="0"/>
              <a:t>and </a:t>
            </a:r>
            <a:r>
              <a:rPr lang="en-US" sz="2400" u="sng" dirty="0" smtClean="0"/>
              <a:t>physical examination </a:t>
            </a:r>
            <a:r>
              <a:rPr lang="en-US" sz="2400" dirty="0" smtClean="0"/>
              <a:t>to confirm a diagnosis of hypertension. </a:t>
            </a:r>
          </a:p>
          <a:p>
            <a:r>
              <a:rPr lang="en-US" sz="2400" dirty="0" smtClean="0"/>
              <a:t>Most patients with hypertension have no specific symptoms referable to their blood pressure elevation. Although popularly considered a symptom of elevated arterial pressure, headache generally occurs only in patients with severe hypertension. </a:t>
            </a:r>
          </a:p>
          <a:p>
            <a:r>
              <a:rPr lang="en-US" sz="2400" dirty="0" smtClean="0"/>
              <a:t>Characteristically, a "hypertensive headache" occurs in the morning and is localized to the occipital region.</a:t>
            </a:r>
          </a:p>
          <a:p>
            <a:r>
              <a:rPr lang="en-US" sz="2400" dirty="0" smtClean="0"/>
              <a:t> Other nonspecific symptoms that may be related to elevated blood pressure include dizziness, palpitations, easy fatiguability, and impotence.</a:t>
            </a:r>
          </a:p>
          <a:p>
            <a:endParaRPr lang="en-US" sz="2400" dirty="0"/>
          </a:p>
        </p:txBody>
      </p:sp>
    </p:spTree>
  </p:cSld>
  <p:clrMapOvr>
    <a:masterClrMapping/>
  </p:clrMapOvr>
  <p:transition advClick="0"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i="1" dirty="0" smtClean="0"/>
              <a:t>Prevention</a:t>
            </a:r>
            <a:endParaRPr lang="en-US" i="1" dirty="0"/>
          </a:p>
        </p:txBody>
      </p:sp>
      <p:sp>
        <p:nvSpPr>
          <p:cNvPr id="3" name="Content Placeholder 2"/>
          <p:cNvSpPr>
            <a:spLocks noGrp="1"/>
          </p:cNvSpPr>
          <p:nvPr>
            <p:ph idx="1"/>
          </p:nvPr>
        </p:nvSpPr>
        <p:spPr>
          <a:xfrm>
            <a:off x="457200" y="1219200"/>
            <a:ext cx="7772400" cy="4114800"/>
          </a:xfrm>
        </p:spPr>
        <p:txBody>
          <a:bodyPr>
            <a:normAutofit fontScale="92500" lnSpcReduction="20000"/>
          </a:bodyPr>
          <a:lstStyle/>
          <a:p>
            <a:r>
              <a:rPr lang="en-US" sz="2400" dirty="0" smtClean="0"/>
              <a:t>Adults over 18 should have their blood pressure checked routinely.</a:t>
            </a:r>
          </a:p>
          <a:p>
            <a:pPr>
              <a:buNone/>
            </a:pPr>
            <a:r>
              <a:rPr lang="en-US" sz="2400" dirty="0" smtClean="0"/>
              <a:t>    Lifestyle changes may help control blood pressure:</a:t>
            </a:r>
          </a:p>
          <a:p>
            <a:pPr lvl="0"/>
            <a:r>
              <a:rPr lang="en-US" sz="2400" dirty="0" smtClean="0"/>
              <a:t>Excess weight adds to strain on the heart. In some cases, weight loss may be the only treatment needed. </a:t>
            </a:r>
          </a:p>
          <a:p>
            <a:pPr lvl="0"/>
            <a:r>
              <a:rPr lang="en-US" sz="2400" dirty="0" smtClean="0"/>
              <a:t>Exercise regularly. If possible, exercise for 30 minutes on most days. </a:t>
            </a:r>
          </a:p>
          <a:p>
            <a:pPr lvl="0"/>
            <a:r>
              <a:rPr lang="en-US" sz="2400" dirty="0" smtClean="0"/>
              <a:t>A diet should be rich in fruits, vegetables, and low-fat dairy products while reducing total and saturated fat intake </a:t>
            </a:r>
          </a:p>
          <a:p>
            <a:pPr lvl="0"/>
            <a:r>
              <a:rPr lang="en-US" sz="2400" dirty="0" smtClean="0"/>
              <a:t>Avoid smoking. </a:t>
            </a:r>
          </a:p>
          <a:p>
            <a:pPr lvl="0"/>
            <a:r>
              <a:rPr lang="en-US" sz="2400" dirty="0" smtClean="0"/>
              <a:t>Blood sugar level must be under control. </a:t>
            </a:r>
          </a:p>
          <a:p>
            <a:pPr lvl="0"/>
            <a:r>
              <a:rPr lang="en-US" sz="2400" dirty="0" smtClean="0"/>
              <a:t>Do not consume more than 1 or 2 alcoholic drinks per day. </a:t>
            </a:r>
          </a:p>
          <a:p>
            <a:pPr lvl="0"/>
            <a:r>
              <a:rPr lang="en-US" sz="2400" dirty="0" smtClean="0"/>
              <a:t>Stress should be under control. </a:t>
            </a:r>
          </a:p>
          <a:p>
            <a:endParaRPr lang="en-US" sz="2000" dirty="0"/>
          </a:p>
        </p:txBody>
      </p:sp>
    </p:spTree>
  </p:cSld>
  <p:clrMapOvr>
    <a:masterClrMapping/>
  </p:clrMapOvr>
  <p:transition advClick="0"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772400" cy="1143000"/>
          </a:xfrm>
        </p:spPr>
        <p:txBody>
          <a:bodyPr>
            <a:noAutofit/>
          </a:bodyPr>
          <a:lstStyle/>
          <a:p>
            <a:pPr algn="l"/>
            <a:r>
              <a:rPr lang="en-US" sz="2000" dirty="0" smtClean="0"/>
              <a:t>Depression and the risk for cardiovascular diseases: systematic review and meta analysis</a:t>
            </a:r>
            <a:r>
              <a:rPr lang="en-US" sz="1200" dirty="0" smtClean="0"/>
              <a:t/>
            </a:r>
            <a:br>
              <a:rPr lang="en-US" sz="1200" dirty="0" smtClean="0"/>
            </a:br>
            <a:r>
              <a:rPr lang="en-US" sz="1200" dirty="0" err="1" smtClean="0"/>
              <a:t>Koen</a:t>
            </a:r>
            <a:r>
              <a:rPr lang="en-US" sz="1200" dirty="0" smtClean="0"/>
              <a:t> Van </a:t>
            </a:r>
            <a:r>
              <a:rPr lang="en-US" sz="1200" dirty="0" err="1" smtClean="0"/>
              <a:t>der</a:t>
            </a:r>
            <a:r>
              <a:rPr lang="en-US" sz="1200" dirty="0" smtClean="0"/>
              <a:t> </a:t>
            </a:r>
            <a:r>
              <a:rPr lang="en-US" sz="1200" dirty="0" err="1" smtClean="0"/>
              <a:t>Kooy</a:t>
            </a:r>
            <a:r>
              <a:rPr lang="en-US" sz="1200" baseline="30000" dirty="0" smtClean="0"/>
              <a:t> ,</a:t>
            </a:r>
            <a:r>
              <a:rPr lang="en-US" sz="1200" dirty="0" smtClean="0"/>
              <a:t>Hein van </a:t>
            </a:r>
            <a:r>
              <a:rPr lang="en-US" sz="1200" dirty="0" err="1" smtClean="0"/>
              <a:t>Hout</a:t>
            </a:r>
            <a:r>
              <a:rPr lang="en-US" sz="1200" baseline="30000" dirty="0" smtClean="0"/>
              <a:t> , </a:t>
            </a:r>
            <a:r>
              <a:rPr lang="en-US" sz="1200" dirty="0" smtClean="0"/>
              <a:t>Harm </a:t>
            </a:r>
            <a:r>
              <a:rPr lang="en-US" sz="1200" dirty="0" err="1" smtClean="0"/>
              <a:t>Marwijk</a:t>
            </a:r>
            <a:r>
              <a:rPr lang="en-US" sz="1200" baseline="30000" dirty="0" smtClean="0"/>
              <a:t> ,</a:t>
            </a:r>
            <a:r>
              <a:rPr lang="en-US" sz="1200" dirty="0" err="1" smtClean="0"/>
              <a:t>Haan</a:t>
            </a:r>
            <a:r>
              <a:rPr lang="en-US" sz="1200" dirty="0" smtClean="0"/>
              <a:t> Marten,  </a:t>
            </a:r>
            <a:r>
              <a:rPr lang="en-US" sz="1200" dirty="0" err="1" smtClean="0"/>
              <a:t>Coen</a:t>
            </a:r>
            <a:r>
              <a:rPr lang="en-US" sz="1200" dirty="0" smtClean="0"/>
              <a:t> </a:t>
            </a:r>
            <a:r>
              <a:rPr lang="en-US" sz="1200" dirty="0" err="1" smtClean="0"/>
              <a:t>Stehouwer</a:t>
            </a:r>
            <a:r>
              <a:rPr lang="en-US" sz="1200" dirty="0" smtClean="0"/>
              <a:t>,  </a:t>
            </a:r>
            <a:r>
              <a:rPr lang="en-US" sz="1200" dirty="0" err="1" smtClean="0"/>
              <a:t>Aartjan</a:t>
            </a:r>
            <a:r>
              <a:rPr lang="en-US" sz="1200" dirty="0" smtClean="0"/>
              <a:t> </a:t>
            </a:r>
            <a:r>
              <a:rPr lang="en-US" sz="1200" dirty="0" err="1" smtClean="0"/>
              <a:t>Beekman</a:t>
            </a:r>
            <a:r>
              <a:rPr lang="en-US" sz="1200" baseline="30000" dirty="0" smtClean="0"/>
              <a:t> ,</a:t>
            </a:r>
            <a:r>
              <a:rPr lang="en-US" sz="1200" dirty="0" smtClean="0"/>
              <a:t/>
            </a:r>
            <a:br>
              <a:rPr lang="en-US" sz="1200" dirty="0" smtClean="0"/>
            </a:br>
            <a:r>
              <a:rPr lang="en-US" sz="1200" dirty="0" smtClean="0"/>
              <a:t>Article first published online: 19 JAN 2007</a:t>
            </a:r>
            <a:r>
              <a:rPr lang="en-US" sz="1100" dirty="0" smtClean="0"/>
              <a:t/>
            </a:r>
            <a:br>
              <a:rPr lang="en-US" sz="1100" dirty="0" smtClean="0"/>
            </a:br>
            <a:endParaRPr lang="en-US" sz="1100" dirty="0"/>
          </a:p>
        </p:txBody>
      </p:sp>
      <p:graphicFrame>
        <p:nvGraphicFramePr>
          <p:cNvPr id="4" name="Table 3"/>
          <p:cNvGraphicFramePr>
            <a:graphicFrameLocks noGrp="1"/>
          </p:cNvGraphicFramePr>
          <p:nvPr/>
        </p:nvGraphicFramePr>
        <p:xfrm>
          <a:off x="533400" y="1676400"/>
          <a:ext cx="8229600" cy="5029200"/>
        </p:xfrm>
        <a:graphic>
          <a:graphicData uri="http://schemas.openxmlformats.org/drawingml/2006/table">
            <a:tbl>
              <a:tblPr firstRow="1" bandRow="1">
                <a:tableStyleId>{5C22544A-7EE6-4342-B048-85BDC9FD1C3A}</a:tableStyleId>
              </a:tblPr>
              <a:tblGrid>
                <a:gridCol w="1915511"/>
                <a:gridCol w="1376329"/>
                <a:gridCol w="1645920"/>
                <a:gridCol w="1645920"/>
                <a:gridCol w="1645920"/>
              </a:tblGrid>
              <a:tr h="5029200">
                <a:tc>
                  <a:txBody>
                    <a:bodyPr/>
                    <a:lstStyle/>
                    <a:p>
                      <a:r>
                        <a:rPr lang="nl-NL" dirty="0" smtClean="0"/>
                        <a:t>Koen Van der Kooy, </a:t>
                      </a:r>
                    </a:p>
                    <a:p>
                      <a:r>
                        <a:rPr lang="nl-NL" dirty="0" smtClean="0"/>
                        <a:t>Hein van Hout, </a:t>
                      </a:r>
                    </a:p>
                    <a:p>
                      <a:r>
                        <a:rPr lang="nl-NL" dirty="0" smtClean="0"/>
                        <a:t>Harm Marwijk, </a:t>
                      </a:r>
                    </a:p>
                    <a:p>
                      <a:r>
                        <a:rPr lang="nl-NL" dirty="0" smtClean="0"/>
                        <a:t>Haan Marten, </a:t>
                      </a:r>
                    </a:p>
                    <a:p>
                      <a:r>
                        <a:rPr lang="nl-NL" dirty="0" smtClean="0"/>
                        <a:t>Coen Stehouwer </a:t>
                      </a:r>
                    </a:p>
                    <a:p>
                      <a:r>
                        <a:rPr lang="nl-NL" dirty="0" smtClean="0"/>
                        <a:t>, Aartjan Beekman</a:t>
                      </a:r>
                    </a:p>
                    <a:p>
                      <a:endParaRPr lang="en-US" dirty="0"/>
                    </a:p>
                  </a:txBody>
                  <a:tcPr/>
                </a:tc>
                <a:tc>
                  <a:txBody>
                    <a:bodyPr/>
                    <a:lstStyle/>
                    <a:p>
                      <a:r>
                        <a:rPr lang="en-US" sz="1800" dirty="0" smtClean="0"/>
                        <a:t>Depression and the risk for cardiovascular diseases: systematic review and meta analysis</a:t>
                      </a:r>
                    </a:p>
                    <a:p>
                      <a:endParaRPr kumimoji="0" lang="en-US" sz="1800" b="1" kern="1200" dirty="0" smtClean="0">
                        <a:solidFill>
                          <a:schemeClr val="lt1"/>
                        </a:solidFill>
                        <a:latin typeface="+mn-lt"/>
                        <a:ea typeface="+mn-ea"/>
                        <a:cs typeface="+mn-cs"/>
                      </a:endParaRPr>
                    </a:p>
                    <a:p>
                      <a:r>
                        <a:rPr kumimoji="0" lang="en-US" sz="1800" b="1" kern="1200" dirty="0" smtClean="0">
                          <a:solidFill>
                            <a:schemeClr val="lt1"/>
                          </a:solidFill>
                          <a:latin typeface="+mn-lt"/>
                          <a:ea typeface="+mn-ea"/>
                          <a:cs typeface="+mn-cs"/>
                        </a:rPr>
                        <a:t>HIGH</a:t>
                      </a:r>
                    </a:p>
                    <a:p>
                      <a:r>
                        <a:rPr kumimoji="0" lang="en-US" sz="1800" b="1" kern="1200" dirty="0" smtClean="0">
                          <a:solidFill>
                            <a:schemeClr val="lt1"/>
                          </a:solidFill>
                          <a:latin typeface="+mn-lt"/>
                          <a:ea typeface="+mn-ea"/>
                          <a:cs typeface="+mn-cs"/>
                        </a:rPr>
                        <a:t>LEVEL OF EVIDENCE</a:t>
                      </a:r>
                    </a:p>
                    <a:p>
                      <a:endParaRPr lang="en-US" dirty="0"/>
                    </a:p>
                  </a:txBody>
                  <a:tcPr/>
                </a:tc>
                <a:tc>
                  <a:txBody>
                    <a:bodyPr/>
                    <a:lstStyle/>
                    <a:p>
                      <a:endParaRPr lang="en-US" sz="1100" b="1" dirty="0" smtClean="0"/>
                    </a:p>
                    <a:p>
                      <a:r>
                        <a:rPr lang="en-US" sz="1100" dirty="0" smtClean="0"/>
                        <a:t>Depression and cardiovascular diseases are both common among elderly. Depression is suspected to be an independent risk factor for the onset of coronary heart disease, yet it is not clear to what extent and if depression also is associated with the onset of other diseases of the circulatory system.</a:t>
                      </a:r>
                    </a:p>
                    <a:p>
                      <a:endParaRPr lang="en-US" sz="1100" dirty="0" smtClean="0"/>
                    </a:p>
                    <a:p>
                      <a:r>
                        <a:rPr lang="en-US" sz="1100" b="1" dirty="0" smtClean="0"/>
                        <a:t>Aims</a:t>
                      </a:r>
                    </a:p>
                    <a:p>
                      <a:endParaRPr lang="en-US" sz="1100" b="1" dirty="0" smtClean="0"/>
                    </a:p>
                    <a:p>
                      <a:r>
                        <a:rPr lang="en-US" sz="1100" dirty="0" smtClean="0"/>
                        <a:t>To estimate the risk of depression as an independent risk factor for various cardiovascular diseases (</a:t>
                      </a:r>
                      <a:r>
                        <a:rPr lang="en-US" sz="1100" dirty="0" err="1" smtClean="0"/>
                        <a:t>CVD</a:t>
                      </a:r>
                      <a:r>
                        <a:rPr lang="en-US" sz="1100" dirty="0" smtClean="0"/>
                        <a:t>) and explore the effects of heterogeneity and methodological quality.</a:t>
                      </a:r>
                    </a:p>
                    <a:p>
                      <a:endParaRPr lang="en-US" sz="1200" dirty="0"/>
                    </a:p>
                  </a:txBody>
                  <a:tcPr/>
                </a:tc>
                <a:tc>
                  <a:txBody>
                    <a:bodyPr/>
                    <a:lstStyle/>
                    <a:p>
                      <a:r>
                        <a:rPr lang="en-US" sz="1400" b="1" dirty="0" smtClean="0"/>
                        <a:t>Method</a:t>
                      </a:r>
                    </a:p>
                    <a:p>
                      <a:endParaRPr lang="en-US" sz="1400" b="1" dirty="0" smtClean="0"/>
                    </a:p>
                    <a:p>
                      <a:r>
                        <a:rPr lang="en-US" sz="1400" dirty="0" smtClean="0"/>
                        <a:t>Meta-analyses and meta-regression analyses of longitudinal cohort and case-control studies reporting depression at baseline and </a:t>
                      </a:r>
                      <a:r>
                        <a:rPr lang="en-US" sz="1400" dirty="0" err="1" smtClean="0"/>
                        <a:t>CVD</a:t>
                      </a:r>
                      <a:r>
                        <a:rPr lang="en-US" sz="1400" dirty="0" smtClean="0"/>
                        <a:t> outcomes at follow-up.</a:t>
                      </a:r>
                      <a:endParaRPr lang="en-US" sz="1400" dirty="0"/>
                    </a:p>
                  </a:txBody>
                  <a:tcPr/>
                </a:tc>
                <a:tc>
                  <a:txBody>
                    <a:bodyPr/>
                    <a:lstStyle/>
                    <a:p>
                      <a:r>
                        <a:rPr lang="en-US" sz="1200" b="1" dirty="0" smtClean="0"/>
                        <a:t>Conclusions</a:t>
                      </a:r>
                    </a:p>
                    <a:p>
                      <a:endParaRPr lang="en-US" sz="1200" b="1" dirty="0" smtClean="0"/>
                    </a:p>
                    <a:p>
                      <a:r>
                        <a:rPr lang="en-US" sz="1200" dirty="0" smtClean="0"/>
                        <a:t>Depression seems to be an independent risk factor for the onset of a wide range of </a:t>
                      </a:r>
                      <a:r>
                        <a:rPr lang="en-US" sz="1200" dirty="0" err="1" smtClean="0"/>
                        <a:t>CVDs</a:t>
                      </a:r>
                      <a:r>
                        <a:rPr lang="en-US" sz="1200" dirty="0" smtClean="0"/>
                        <a:t>, although this evidence is related to a high level of heterogeneity. Copyright © 2007 John Wiley &amp; Sons, Ltd.</a:t>
                      </a:r>
                    </a:p>
                    <a:p>
                      <a:endParaRPr lang="en-US" sz="1200" dirty="0"/>
                    </a:p>
                  </a:txBody>
                  <a:tcPr/>
                </a:tc>
              </a:tr>
            </a:tbl>
          </a:graphicData>
        </a:graphic>
      </p:graphicFrame>
    </p:spTree>
  </p:cSld>
  <p:clrMapOvr>
    <a:masterClrMapping/>
  </p:clrMapOvr>
  <p:transition advClick="0" advTm="5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7772400" cy="1143000"/>
          </a:xfrm>
        </p:spPr>
        <p:txBody>
          <a:bodyPr>
            <a:noAutofit/>
          </a:bodyPr>
          <a:lstStyle/>
          <a:p>
            <a:r>
              <a:rPr lang="en-US" sz="2400" b="1" dirty="0" smtClean="0"/>
              <a:t>Relative effectiveness of clinic and home blood</a:t>
            </a:r>
            <a:br>
              <a:rPr lang="en-US" sz="2400" b="1" dirty="0" smtClean="0"/>
            </a:br>
            <a:r>
              <a:rPr lang="en-US" sz="2400" b="1" dirty="0" smtClean="0"/>
              <a:t>pressure monitoring compared with ambulatory blood</a:t>
            </a:r>
            <a:br>
              <a:rPr lang="en-US" sz="2400" b="1" dirty="0" smtClean="0"/>
            </a:br>
            <a:r>
              <a:rPr lang="en-US" sz="2400" b="1" dirty="0" smtClean="0"/>
              <a:t>pressure monitoring in diagnosis of hypertension:</a:t>
            </a:r>
            <a:br>
              <a:rPr lang="en-US" sz="2400" b="1" dirty="0" smtClean="0"/>
            </a:br>
            <a:r>
              <a:rPr lang="en-US" sz="2400" b="1" dirty="0" smtClean="0"/>
              <a:t>systematic review</a:t>
            </a:r>
            <a:endParaRPr lang="en-US" sz="2400" dirty="0"/>
          </a:p>
        </p:txBody>
      </p:sp>
      <p:graphicFrame>
        <p:nvGraphicFramePr>
          <p:cNvPr id="4" name="Table 3"/>
          <p:cNvGraphicFramePr>
            <a:graphicFrameLocks noGrp="1"/>
          </p:cNvGraphicFramePr>
          <p:nvPr/>
        </p:nvGraphicFramePr>
        <p:xfrm>
          <a:off x="381000" y="1600200"/>
          <a:ext cx="8305800" cy="5105400"/>
        </p:xfrm>
        <a:graphic>
          <a:graphicData uri="http://schemas.openxmlformats.org/drawingml/2006/table">
            <a:tbl>
              <a:tblPr firstRow="1" bandRow="1">
                <a:tableStyleId>{5C22544A-7EE6-4342-B048-85BDC9FD1C3A}</a:tableStyleId>
              </a:tblPr>
              <a:tblGrid>
                <a:gridCol w="1447800"/>
                <a:gridCol w="1676400"/>
                <a:gridCol w="1859280"/>
                <a:gridCol w="1661160"/>
                <a:gridCol w="1661160"/>
              </a:tblGrid>
              <a:tr h="5105400">
                <a:tc>
                  <a:txBody>
                    <a:bodyPr/>
                    <a:lstStyle/>
                    <a:p>
                      <a:r>
                        <a:rPr lang="en-US" sz="1400" b="1" kern="1200" baseline="0" dirty="0" smtClean="0">
                          <a:solidFill>
                            <a:schemeClr val="lt1"/>
                          </a:solidFill>
                          <a:latin typeface="+mn-lt"/>
                          <a:ea typeface="+mn-ea"/>
                          <a:cs typeface="+mn-cs"/>
                        </a:rPr>
                        <a:t>J </a:t>
                      </a:r>
                      <a:r>
                        <a:rPr lang="en-US" sz="1400" b="1" kern="1200" baseline="0" dirty="0" err="1" smtClean="0">
                          <a:solidFill>
                            <a:schemeClr val="lt1"/>
                          </a:solidFill>
                          <a:latin typeface="+mn-lt"/>
                          <a:ea typeface="+mn-ea"/>
                          <a:cs typeface="+mn-cs"/>
                        </a:rPr>
                        <a:t>Hodgkinson</a:t>
                      </a:r>
                      <a:r>
                        <a:rPr lang="en-US" sz="1400" b="1" kern="1200" baseline="0" dirty="0" smtClean="0">
                          <a:solidFill>
                            <a:schemeClr val="lt1"/>
                          </a:solidFill>
                          <a:latin typeface="+mn-lt"/>
                          <a:ea typeface="+mn-ea"/>
                          <a:cs typeface="+mn-cs"/>
                        </a:rPr>
                        <a:t> </a:t>
                      </a:r>
                      <a:r>
                        <a:rPr lang="en-US" sz="1400" b="1" i="1" kern="1200" baseline="0" dirty="0" smtClean="0">
                          <a:solidFill>
                            <a:schemeClr val="lt1"/>
                          </a:solidFill>
                          <a:latin typeface="+mn-lt"/>
                          <a:ea typeface="+mn-ea"/>
                          <a:cs typeface="+mn-cs"/>
                        </a:rPr>
                        <a:t>research fellow1, J </a:t>
                      </a:r>
                      <a:r>
                        <a:rPr lang="en-US" sz="1400" b="1" i="1" kern="1200" baseline="0" dirty="0" err="1" smtClean="0">
                          <a:solidFill>
                            <a:schemeClr val="lt1"/>
                          </a:solidFill>
                          <a:latin typeface="+mn-lt"/>
                          <a:ea typeface="+mn-ea"/>
                          <a:cs typeface="+mn-cs"/>
                        </a:rPr>
                        <a:t>Mant</a:t>
                      </a:r>
                      <a:r>
                        <a:rPr lang="en-US" sz="1400" b="1" i="1" kern="1200" baseline="0" dirty="0" smtClean="0">
                          <a:solidFill>
                            <a:schemeClr val="lt1"/>
                          </a:solidFill>
                          <a:latin typeface="+mn-lt"/>
                          <a:ea typeface="+mn-ea"/>
                          <a:cs typeface="+mn-cs"/>
                        </a:rPr>
                        <a:t> professor2, U Martin clinical reader in clinical pharmacology3,</a:t>
                      </a:r>
                    </a:p>
                    <a:p>
                      <a:r>
                        <a:rPr lang="en-US" sz="1400" b="1" kern="1200" baseline="0" dirty="0" smtClean="0">
                          <a:solidFill>
                            <a:schemeClr val="lt1"/>
                          </a:solidFill>
                          <a:latin typeface="+mn-lt"/>
                          <a:ea typeface="+mn-ea"/>
                          <a:cs typeface="+mn-cs"/>
                        </a:rPr>
                        <a:t>B </a:t>
                      </a:r>
                      <a:r>
                        <a:rPr lang="en-US" sz="1400" b="1" kern="1200" baseline="0" dirty="0" err="1" smtClean="0">
                          <a:solidFill>
                            <a:schemeClr val="lt1"/>
                          </a:solidFill>
                          <a:latin typeface="+mn-lt"/>
                          <a:ea typeface="+mn-ea"/>
                          <a:cs typeface="+mn-cs"/>
                        </a:rPr>
                        <a:t>Guo</a:t>
                      </a:r>
                      <a:r>
                        <a:rPr lang="en-US" sz="1400" b="1" kern="1200" baseline="0" dirty="0" smtClean="0">
                          <a:solidFill>
                            <a:schemeClr val="lt1"/>
                          </a:solidFill>
                          <a:latin typeface="+mn-lt"/>
                          <a:ea typeface="+mn-ea"/>
                          <a:cs typeface="+mn-cs"/>
                        </a:rPr>
                        <a:t> </a:t>
                      </a:r>
                      <a:r>
                        <a:rPr lang="en-US" sz="1400" b="1" i="1" kern="1200" baseline="0" dirty="0" smtClean="0">
                          <a:solidFill>
                            <a:schemeClr val="lt1"/>
                          </a:solidFill>
                          <a:latin typeface="+mn-lt"/>
                          <a:ea typeface="+mn-ea"/>
                          <a:cs typeface="+mn-cs"/>
                        </a:rPr>
                        <a:t>research fellow 4, F D R Hobbs professor 1, J </a:t>
                      </a:r>
                      <a:r>
                        <a:rPr lang="en-US" sz="1400" b="1" i="1" kern="1200" baseline="0" dirty="0" err="1" smtClean="0">
                          <a:solidFill>
                            <a:schemeClr val="lt1"/>
                          </a:solidFill>
                          <a:latin typeface="+mn-lt"/>
                          <a:ea typeface="+mn-ea"/>
                          <a:cs typeface="+mn-cs"/>
                        </a:rPr>
                        <a:t>J</a:t>
                      </a:r>
                      <a:r>
                        <a:rPr lang="en-US" sz="1400" b="1" i="1" kern="1200" baseline="0" dirty="0" smtClean="0">
                          <a:solidFill>
                            <a:schemeClr val="lt1"/>
                          </a:solidFill>
                          <a:latin typeface="+mn-lt"/>
                          <a:ea typeface="+mn-ea"/>
                          <a:cs typeface="+mn-cs"/>
                        </a:rPr>
                        <a:t> </a:t>
                      </a:r>
                      <a:r>
                        <a:rPr lang="en-US" sz="1400" b="1" i="1" kern="1200" baseline="0" dirty="0" err="1" smtClean="0">
                          <a:solidFill>
                            <a:schemeClr val="lt1"/>
                          </a:solidFill>
                          <a:latin typeface="+mn-lt"/>
                          <a:ea typeface="+mn-ea"/>
                          <a:cs typeface="+mn-cs"/>
                        </a:rPr>
                        <a:t>Deeks</a:t>
                      </a:r>
                      <a:r>
                        <a:rPr lang="en-US" sz="1400" b="1" i="1" kern="1200" baseline="0" dirty="0" smtClean="0">
                          <a:solidFill>
                            <a:schemeClr val="lt1"/>
                          </a:solidFill>
                          <a:latin typeface="+mn-lt"/>
                          <a:ea typeface="+mn-ea"/>
                          <a:cs typeface="+mn-cs"/>
                        </a:rPr>
                        <a:t> professor 4, C </a:t>
                      </a:r>
                      <a:r>
                        <a:rPr lang="en-US" sz="1400" b="1" i="1" kern="1200" baseline="0" dirty="0" err="1" smtClean="0">
                          <a:solidFill>
                            <a:schemeClr val="lt1"/>
                          </a:solidFill>
                          <a:latin typeface="+mn-lt"/>
                          <a:ea typeface="+mn-ea"/>
                          <a:cs typeface="+mn-cs"/>
                        </a:rPr>
                        <a:t>Heneghan</a:t>
                      </a:r>
                      <a:r>
                        <a:rPr lang="en-US" sz="1400" b="1" i="1" kern="1200" baseline="0" dirty="0" smtClean="0">
                          <a:solidFill>
                            <a:schemeClr val="lt1"/>
                          </a:solidFill>
                          <a:latin typeface="+mn-lt"/>
                          <a:ea typeface="+mn-ea"/>
                          <a:cs typeface="+mn-cs"/>
                        </a:rPr>
                        <a:t> reader in</a:t>
                      </a:r>
                    </a:p>
                    <a:p>
                      <a:r>
                        <a:rPr lang="en-US" sz="1400" b="1" i="1" kern="1200" baseline="0" dirty="0" smtClean="0">
                          <a:solidFill>
                            <a:schemeClr val="lt1"/>
                          </a:solidFill>
                          <a:latin typeface="+mn-lt"/>
                          <a:ea typeface="+mn-ea"/>
                          <a:cs typeface="+mn-cs"/>
                        </a:rPr>
                        <a:t>evidence based medicine 5, N Roberts information specialist 6, R J McManus professor 1</a:t>
                      </a:r>
                      <a:endParaRPr lang="en-US" sz="1400" dirty="0"/>
                    </a:p>
                  </a:txBody>
                  <a:tcPr/>
                </a:tc>
                <a:tc>
                  <a:txBody>
                    <a:bodyPr/>
                    <a:lstStyle/>
                    <a:p>
                      <a:pPr algn="l"/>
                      <a:r>
                        <a:rPr lang="en-US" sz="1600" baseline="0" dirty="0" smtClean="0">
                          <a:latin typeface="FreeSans"/>
                        </a:rPr>
                        <a:t>Systematic review with meta-analysis with hierarchical summary</a:t>
                      </a:r>
                    </a:p>
                    <a:p>
                      <a:pPr algn="l"/>
                      <a:r>
                        <a:rPr lang="en-US" sz="1600" baseline="0" dirty="0" smtClean="0">
                          <a:latin typeface="FreeSans"/>
                        </a:rPr>
                        <a:t>receiver operating characteristic models. Methodological quality was</a:t>
                      </a:r>
                    </a:p>
                    <a:p>
                      <a:pPr algn="l"/>
                      <a:r>
                        <a:rPr lang="en-US" sz="1600" baseline="0" dirty="0" smtClean="0">
                          <a:latin typeface="FreeSans"/>
                        </a:rPr>
                        <a:t>appraised, including evidence of validation of blood pressure</a:t>
                      </a:r>
                    </a:p>
                    <a:p>
                      <a:pPr algn="l"/>
                      <a:r>
                        <a:rPr lang="en-US" sz="1600" baseline="0" dirty="0" smtClean="0">
                          <a:latin typeface="FreeSans"/>
                        </a:rPr>
                        <a:t>measurement equipment.</a:t>
                      </a:r>
                      <a:endParaRPr lang="en-US" sz="1600" dirty="0"/>
                    </a:p>
                  </a:txBody>
                  <a:tcPr/>
                </a:tc>
                <a:tc>
                  <a:txBody>
                    <a:bodyPr/>
                    <a:lstStyle/>
                    <a:p>
                      <a:r>
                        <a:rPr lang="en-US" sz="1600" dirty="0" smtClean="0"/>
                        <a:t>O</a:t>
                      </a:r>
                      <a:r>
                        <a:rPr lang="en-US" sz="1800" dirty="0" smtClean="0"/>
                        <a:t>bjective</a:t>
                      </a:r>
                      <a:r>
                        <a:rPr lang="en-US" sz="1100" dirty="0" smtClean="0"/>
                        <a:t>: </a:t>
                      </a:r>
                      <a:r>
                        <a:rPr lang="en-US" sz="1800" b="1" kern="1200" baseline="0" dirty="0" smtClean="0">
                          <a:solidFill>
                            <a:schemeClr val="lt1"/>
                          </a:solidFill>
                          <a:latin typeface="+mn-lt"/>
                          <a:ea typeface="+mn-ea"/>
                          <a:cs typeface="+mn-cs"/>
                        </a:rPr>
                        <a:t>To determine the relative accuracy of clinic measurements</a:t>
                      </a:r>
                    </a:p>
                    <a:p>
                      <a:r>
                        <a:rPr lang="en-US" sz="1800" b="1" kern="1200" baseline="0" dirty="0" smtClean="0">
                          <a:solidFill>
                            <a:schemeClr val="lt1"/>
                          </a:solidFill>
                          <a:latin typeface="+mn-lt"/>
                          <a:ea typeface="+mn-ea"/>
                          <a:cs typeface="+mn-cs"/>
                        </a:rPr>
                        <a:t>and home blood pressure monitoring compared with ambulatory blood</a:t>
                      </a:r>
                    </a:p>
                    <a:p>
                      <a:r>
                        <a:rPr lang="en-US" sz="1800" b="1" kern="1200" baseline="0" dirty="0" smtClean="0">
                          <a:solidFill>
                            <a:schemeClr val="lt1"/>
                          </a:solidFill>
                          <a:latin typeface="+mn-lt"/>
                          <a:ea typeface="+mn-ea"/>
                          <a:cs typeface="+mn-cs"/>
                        </a:rPr>
                        <a:t>pressure monitoring as a reference standard for the diagnosis of</a:t>
                      </a:r>
                    </a:p>
                    <a:p>
                      <a:r>
                        <a:rPr lang="en-US" sz="1800" b="1" kern="1200" baseline="0" dirty="0" smtClean="0">
                          <a:solidFill>
                            <a:schemeClr val="lt1"/>
                          </a:solidFill>
                          <a:latin typeface="+mn-lt"/>
                          <a:ea typeface="+mn-ea"/>
                          <a:cs typeface="+mn-cs"/>
                        </a:rPr>
                        <a:t>hypertension.</a:t>
                      </a:r>
                      <a:endParaRPr 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Results: The reported prevalence of hypertension varied around the world, with the lowest prevalence in rural India (3.4% in men and 6.8% in women) and the highest prevalence in Poland (68.9% in men and 72.5% in women). Awareness of hypertension was reported for 46% of the studies and varied from 25.2% in Korea to 75% in Barbados; treatment varied from 10.7% in Mexico to 66% in Barbados and control (blood pressure </a:t>
                      </a:r>
                      <a:r>
                        <a:rPr lang="en-US" sz="1100" b="1" dirty="0" smtClean="0"/>
                        <a:t>&lt;</a:t>
                      </a:r>
                      <a:r>
                        <a:rPr lang="en-US" sz="1100" dirty="0" smtClean="0"/>
                        <a:t> 140/90 mmHg while on antihypertensive medication) varied from 5.4% in Korea to 58% in Barbados.</a:t>
                      </a:r>
                    </a:p>
                  </a:txBody>
                  <a:tcPr/>
                </a:tc>
                <a:tc>
                  <a:txBody>
                    <a:bodyPr/>
                    <a:lstStyle/>
                    <a:p>
                      <a:pPr>
                        <a:defRPr/>
                      </a:pPr>
                      <a:r>
                        <a:rPr kumimoji="0" lang="en-US" sz="1800" b="1" i="1" kern="1200" dirty="0" smtClean="0">
                          <a:solidFill>
                            <a:schemeClr val="lt1"/>
                          </a:solidFill>
                          <a:latin typeface="+mn-lt"/>
                          <a:ea typeface="+mn-ea"/>
                          <a:cs typeface="+mn-cs"/>
                        </a:rPr>
                        <a:t> </a:t>
                      </a:r>
                      <a:r>
                        <a:rPr lang="en-US" sz="1400" dirty="0" smtClean="0"/>
                        <a:t>Conclusion</a:t>
                      </a:r>
                      <a:r>
                        <a:rPr lang="en-US" sz="1100" dirty="0" smtClean="0"/>
                        <a:t>: </a:t>
                      </a:r>
                      <a:r>
                        <a:rPr lang="en-US" sz="1200" dirty="0" smtClean="0"/>
                        <a:t>Hypertension is an important public health challenge in both economically developing and developed countries. Significant numbers of individuals with hypertension are unaware of their condition and, among those with diagnosed hypertension, treatment is frequently inadequate. Measures are required at a population level to prevent the development of hypertension and to improve awareness, treatment and control of hypertension in the community.</a:t>
                      </a:r>
                      <a:endParaRPr lang="en-US" sz="1200" dirty="0"/>
                    </a:p>
                  </a:txBody>
                  <a:tcPr/>
                </a:tc>
              </a:tr>
            </a:tbl>
          </a:graphicData>
        </a:graphic>
      </p:graphicFrame>
    </p:spTree>
  </p:cSld>
  <p:clrMapOvr>
    <a:masterClrMapping/>
  </p:clrMapOvr>
  <p:transition advClick="0" advTm="5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7772400" cy="1143000"/>
          </a:xfrm>
        </p:spPr>
        <p:txBody>
          <a:bodyPr/>
          <a:lstStyle/>
          <a:p>
            <a:pPr algn="ctr"/>
            <a:r>
              <a:rPr lang="en-US" dirty="0" smtClean="0"/>
              <a:t>Short questions </a:t>
            </a:r>
            <a:endParaRPr lang="en-US" dirty="0"/>
          </a:p>
        </p:txBody>
      </p:sp>
      <p:sp>
        <p:nvSpPr>
          <p:cNvPr id="2" name="Content Placeholder 1"/>
          <p:cNvSpPr>
            <a:spLocks noGrp="1"/>
          </p:cNvSpPr>
          <p:nvPr>
            <p:ph idx="1"/>
          </p:nvPr>
        </p:nvSpPr>
        <p:spPr/>
        <p:txBody>
          <a:bodyPr>
            <a:normAutofit fontScale="25000" lnSpcReduction="20000"/>
          </a:bodyPr>
          <a:lstStyle/>
          <a:p>
            <a:pPr marL="624078" indent="-514350">
              <a:lnSpc>
                <a:spcPct val="170000"/>
              </a:lnSpc>
            </a:pPr>
            <a:r>
              <a:rPr lang="en-US" sz="9600" dirty="0" smtClean="0"/>
              <a:t>Define Hypertension </a:t>
            </a:r>
          </a:p>
          <a:p>
            <a:pPr marL="624078" indent="-514350">
              <a:lnSpc>
                <a:spcPct val="170000"/>
              </a:lnSpc>
            </a:pPr>
            <a:r>
              <a:rPr lang="en-US" sz="9600" dirty="0" smtClean="0"/>
              <a:t>Classification of Hypertension</a:t>
            </a:r>
          </a:p>
          <a:p>
            <a:pPr marL="624078" indent="-514350">
              <a:lnSpc>
                <a:spcPct val="170000"/>
              </a:lnSpc>
            </a:pPr>
            <a:r>
              <a:rPr lang="en-US" sz="9600" dirty="0" err="1" smtClean="0"/>
              <a:t>Etiopathogenesis</a:t>
            </a:r>
            <a:r>
              <a:rPr lang="en-US" sz="9600" dirty="0" smtClean="0"/>
              <a:t> of Hypertension</a:t>
            </a:r>
          </a:p>
          <a:p>
            <a:pPr marL="624078" indent="-514350">
              <a:lnSpc>
                <a:spcPct val="170000"/>
              </a:lnSpc>
            </a:pPr>
            <a:r>
              <a:rPr lang="en-US" sz="9600" dirty="0" smtClean="0"/>
              <a:t>Risk factors for Hypertension</a:t>
            </a:r>
          </a:p>
          <a:p>
            <a:pPr marL="624078" indent="-514350">
              <a:lnSpc>
                <a:spcPct val="170000"/>
              </a:lnSpc>
            </a:pPr>
            <a:r>
              <a:rPr lang="en-US" sz="9600" dirty="0" smtClean="0"/>
              <a:t>Which are other organ and systems can involved in Hypertension ??</a:t>
            </a:r>
          </a:p>
          <a:p>
            <a:pPr marL="624078" indent="-514350">
              <a:lnSpc>
                <a:spcPct val="170000"/>
              </a:lnSpc>
            </a:pPr>
            <a:r>
              <a:rPr lang="en-US" sz="9600" dirty="0" smtClean="0"/>
              <a:t>Complications of Hypertension</a:t>
            </a:r>
          </a:p>
          <a:p>
            <a:endParaRPr lang="en-US" dirty="0"/>
          </a:p>
        </p:txBody>
      </p:sp>
    </p:spTree>
  </p:cSld>
  <p:clrMapOvr>
    <a:masterClrMapping/>
  </p:clrMapOvr>
  <p:transition advClick="0" advTm="5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00200"/>
            <a:ext cx="8915400" cy="2646878"/>
          </a:xfrm>
          <a:prstGeom prst="rect">
            <a:avLst/>
          </a:prstGeom>
          <a:noFill/>
          <a:scene3d>
            <a:camera prst="orthographicFront"/>
            <a:lightRig rig="threePt" dir="t"/>
          </a:scene3d>
          <a:sp3d>
            <a:bevelT prst="relaxedInset"/>
          </a:sp3d>
        </p:spPr>
        <p:txBody>
          <a:bodyPr wrap="square" lIns="91440" tIns="45720" rIns="91440" bIns="45720">
            <a:spAutoFit/>
          </a:bodyPr>
          <a:lstStyle/>
          <a:p>
            <a:pPr algn="ctr"/>
            <a:r>
              <a:rPr lang="en-US" sz="115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a:t>
            </a:r>
            <a:r>
              <a:rPr lang="en-US" sz="16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115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you</a:t>
            </a:r>
            <a:endParaRPr lang="en-US" sz="16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itoring blood pressure"/>
          <p:cNvPicPr>
            <a:picLocks noChangeAspect="1" noChangeArrowheads="1"/>
          </p:cNvPicPr>
          <p:nvPr/>
        </p:nvPicPr>
        <p:blipFill>
          <a:blip r:embed="rId3"/>
          <a:srcRect/>
          <a:stretch>
            <a:fillRect/>
          </a:stretch>
        </p:blipFill>
        <p:spPr bwMode="auto">
          <a:xfrm>
            <a:off x="762000" y="1219200"/>
            <a:ext cx="7391400" cy="5486400"/>
          </a:xfrm>
          <a:prstGeom prst="rect">
            <a:avLst/>
          </a:prstGeom>
          <a:noFill/>
          <a:ln w="9525">
            <a:noFill/>
            <a:miter lim="800000"/>
            <a:headEnd/>
            <a:tailEnd/>
          </a:ln>
        </p:spPr>
      </p:pic>
      <p:sp>
        <p:nvSpPr>
          <p:cNvPr id="3" name="TextBox 2"/>
          <p:cNvSpPr txBox="1"/>
          <p:nvPr/>
        </p:nvSpPr>
        <p:spPr>
          <a:xfrm>
            <a:off x="2514600" y="152400"/>
            <a:ext cx="3581400" cy="830997"/>
          </a:xfrm>
          <a:prstGeom prst="rect">
            <a:avLst/>
          </a:prstGeom>
          <a:noFill/>
        </p:spPr>
        <p:txBody>
          <a:bodyPr wrap="square" rtlCol="0">
            <a:spAutoFit/>
          </a:bodyPr>
          <a:lstStyle/>
          <a:p>
            <a:pPr algn="ctr"/>
            <a:r>
              <a:rPr lang="en-US" sz="4800" i="1" dirty="0" smtClean="0">
                <a:solidFill>
                  <a:schemeClr val="tx2"/>
                </a:solidFill>
              </a:rPr>
              <a:t>Hypertension</a:t>
            </a:r>
            <a:endParaRPr lang="en-US" sz="4800" i="1" dirty="0">
              <a:solidFill>
                <a:schemeClr val="tx2"/>
              </a:solidFill>
            </a:endParaRPr>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i="1" dirty="0" smtClean="0"/>
              <a:t>What is hypertension?</a:t>
            </a:r>
            <a:endParaRPr lang="en-US" i="1" dirty="0"/>
          </a:p>
        </p:txBody>
      </p:sp>
      <p:sp>
        <p:nvSpPr>
          <p:cNvPr id="3" name="Content Placeholder 2"/>
          <p:cNvSpPr>
            <a:spLocks noGrp="1"/>
          </p:cNvSpPr>
          <p:nvPr>
            <p:ph idx="1"/>
          </p:nvPr>
        </p:nvSpPr>
        <p:spPr>
          <a:xfrm>
            <a:off x="685800" y="1524000"/>
            <a:ext cx="7772400" cy="4114800"/>
          </a:xfrm>
        </p:spPr>
        <p:txBody>
          <a:bodyPr>
            <a:normAutofit fontScale="85000" lnSpcReduction="10000"/>
          </a:bodyPr>
          <a:lstStyle/>
          <a:p>
            <a:r>
              <a:rPr lang="en-US" sz="2800" dirty="0" smtClean="0"/>
              <a:t>When the pressure exerted by the blood along the walls of the vessels remains elevated for a prolonged time, it gives rise to Hypertension or high blood pressure.</a:t>
            </a:r>
          </a:p>
          <a:p>
            <a:pPr>
              <a:buNone/>
            </a:pPr>
            <a:r>
              <a:rPr lang="en-US" sz="2800" dirty="0" smtClean="0"/>
              <a:t>Normal B.P. : 120/80mmHg</a:t>
            </a:r>
          </a:p>
          <a:p>
            <a:pPr>
              <a:buNone/>
            </a:pPr>
            <a:r>
              <a:rPr lang="en-US" sz="2800" dirty="0" smtClean="0"/>
              <a:t>Pre hypertension: 120/80-139/89mmHg</a:t>
            </a:r>
          </a:p>
          <a:p>
            <a:pPr>
              <a:buNone/>
            </a:pPr>
            <a:r>
              <a:rPr lang="en-US" sz="2800" dirty="0" smtClean="0"/>
              <a:t>Hypertension :above 140/90mmHg</a:t>
            </a:r>
          </a:p>
          <a:p>
            <a:pPr>
              <a:buNone/>
            </a:pPr>
            <a:r>
              <a:rPr lang="en-US" sz="2800" dirty="0" smtClean="0"/>
              <a:t>There are mainly two forms of hypertension:</a:t>
            </a:r>
          </a:p>
          <a:p>
            <a:pPr>
              <a:buNone/>
            </a:pPr>
            <a:r>
              <a:rPr lang="en-US" sz="2800" dirty="0" smtClean="0"/>
              <a:t>          -Essential(primary)</a:t>
            </a:r>
          </a:p>
          <a:p>
            <a:pPr>
              <a:buNone/>
            </a:pPr>
            <a:r>
              <a:rPr lang="en-US" sz="2800" dirty="0" smtClean="0"/>
              <a:t>          -Secondary</a:t>
            </a:r>
          </a:p>
          <a:p>
            <a:pPr>
              <a:buNone/>
            </a:pPr>
            <a:r>
              <a:rPr lang="en-US" sz="2800" dirty="0" smtClean="0"/>
              <a:t> </a:t>
            </a:r>
            <a:endParaRPr lang="en-US" sz="2800" dirty="0"/>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z="4400" i="1" dirty="0" smtClean="0"/>
              <a:t>Essential (Primary) hypertension</a:t>
            </a:r>
            <a:endParaRPr lang="en-US" sz="4400" i="1" dirty="0"/>
          </a:p>
        </p:txBody>
      </p:sp>
      <p:sp>
        <p:nvSpPr>
          <p:cNvPr id="3" name="Content Placeholder 2"/>
          <p:cNvSpPr>
            <a:spLocks noGrp="1"/>
          </p:cNvSpPr>
          <p:nvPr>
            <p:ph idx="1"/>
          </p:nvPr>
        </p:nvSpPr>
        <p:spPr>
          <a:xfrm>
            <a:off x="685800" y="1752600"/>
            <a:ext cx="7772400" cy="4114800"/>
          </a:xfrm>
        </p:spPr>
        <p:txBody>
          <a:bodyPr>
            <a:normAutofit fontScale="92500" lnSpcReduction="10000"/>
          </a:bodyPr>
          <a:lstStyle/>
          <a:p>
            <a:r>
              <a:rPr lang="en-US" sz="2800" dirty="0" smtClean="0"/>
              <a:t>It accounts for 95% of hypertension.</a:t>
            </a:r>
          </a:p>
          <a:p>
            <a:r>
              <a:rPr lang="en-US" sz="2800" dirty="0" smtClean="0"/>
              <a:t>Its cause is multifactorial.</a:t>
            </a:r>
          </a:p>
          <a:p>
            <a:r>
              <a:rPr lang="en-US" sz="2800" dirty="0" smtClean="0"/>
              <a:t>It is more common in some ethnic groups  particularly in Americans, Africans and Japanese.</a:t>
            </a:r>
          </a:p>
          <a:p>
            <a:r>
              <a:rPr lang="en-US" sz="2800" dirty="0" smtClean="0"/>
              <a:t>Causes of essential hypertension are:</a:t>
            </a:r>
          </a:p>
          <a:p>
            <a:pPr>
              <a:buNone/>
            </a:pPr>
            <a:r>
              <a:rPr lang="en-US" sz="2800" dirty="0" smtClean="0"/>
              <a:t>      -genetic factor</a:t>
            </a:r>
          </a:p>
          <a:p>
            <a:pPr marL="514350" indent="-514350">
              <a:buNone/>
            </a:pPr>
            <a:r>
              <a:rPr lang="en-US" sz="2800" dirty="0" smtClean="0"/>
              <a:t>      -racial</a:t>
            </a:r>
          </a:p>
          <a:p>
            <a:pPr marL="514350" indent="-514350">
              <a:buNone/>
            </a:pPr>
            <a:r>
              <a:rPr lang="en-US" sz="2800" dirty="0" smtClean="0"/>
              <a:t>      -risk factors modifying the course of     hypertension</a:t>
            </a:r>
          </a:p>
          <a:p>
            <a:pPr marL="514350" indent="-514350">
              <a:buNone/>
            </a:pPr>
            <a:r>
              <a:rPr lang="en-US" sz="2800" dirty="0" smtClean="0"/>
              <a:t>     -environmental factors</a:t>
            </a:r>
          </a:p>
        </p:txBody>
      </p: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Environmental factors include:</a:t>
            </a:r>
          </a:p>
          <a:p>
            <a:pPr>
              <a:buNone/>
            </a:pPr>
            <a:r>
              <a:rPr lang="en-US" dirty="0" smtClean="0"/>
              <a:t>      - high salt intake</a:t>
            </a:r>
          </a:p>
          <a:p>
            <a:pPr>
              <a:buNone/>
            </a:pPr>
            <a:r>
              <a:rPr lang="en-US" dirty="0" smtClean="0"/>
              <a:t>      - heavy consumption of alcohol</a:t>
            </a:r>
          </a:p>
          <a:p>
            <a:pPr marL="514350" indent="-514350">
              <a:buNone/>
            </a:pPr>
            <a:r>
              <a:rPr lang="en-US" dirty="0" smtClean="0"/>
              <a:t>      -obesity</a:t>
            </a:r>
          </a:p>
          <a:p>
            <a:pPr marL="514350" indent="-514350">
              <a:buNone/>
            </a:pPr>
            <a:r>
              <a:rPr lang="en-US" dirty="0" smtClean="0"/>
              <a:t>      -lack of exercise</a:t>
            </a:r>
          </a:p>
          <a:p>
            <a:pPr marL="514350" indent="-514350">
              <a:buNone/>
            </a:pPr>
            <a:r>
              <a:rPr lang="en-US" dirty="0" smtClean="0"/>
              <a:t>      - impaired intrauterine growth</a:t>
            </a:r>
          </a:p>
          <a:p>
            <a:endParaRPr lang="en-US" dirty="0"/>
          </a:p>
        </p:txBody>
      </p:sp>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lstStyle/>
          <a:p>
            <a:r>
              <a:rPr lang="en-US" i="1" dirty="0" smtClean="0"/>
              <a:t>Secondary hypertension</a:t>
            </a:r>
            <a:endParaRPr lang="en-US" i="1" dirty="0"/>
          </a:p>
        </p:txBody>
      </p:sp>
      <p:sp>
        <p:nvSpPr>
          <p:cNvPr id="3" name="Content Placeholder 2"/>
          <p:cNvSpPr>
            <a:spLocks noGrp="1"/>
          </p:cNvSpPr>
          <p:nvPr>
            <p:ph idx="1"/>
          </p:nvPr>
        </p:nvSpPr>
        <p:spPr/>
        <p:txBody>
          <a:bodyPr>
            <a:normAutofit fontScale="92500" lnSpcReduction="10000"/>
          </a:bodyPr>
          <a:lstStyle/>
          <a:p>
            <a:r>
              <a:rPr lang="en-US" sz="2800" dirty="0" smtClean="0"/>
              <a:t>It accounts for 5% of hypertension</a:t>
            </a:r>
          </a:p>
          <a:p>
            <a:r>
              <a:rPr lang="en-US" sz="2800" dirty="0" smtClean="0"/>
              <a:t>It can be shown as a consequence of a specific disease or abnormality leading to sodium retention or peripheral vasoconstriction.</a:t>
            </a:r>
          </a:p>
          <a:p>
            <a:r>
              <a:rPr lang="en-US" sz="2800" dirty="0" smtClean="0"/>
              <a:t>Based on etiology it can be described as:</a:t>
            </a:r>
          </a:p>
          <a:p>
            <a:pPr>
              <a:buNone/>
            </a:pPr>
            <a:r>
              <a:rPr lang="en-US" sz="2800" dirty="0" smtClean="0"/>
              <a:t>           - Renal hypertension</a:t>
            </a:r>
          </a:p>
          <a:p>
            <a:pPr>
              <a:buNone/>
            </a:pPr>
            <a:r>
              <a:rPr lang="en-US" sz="2800" dirty="0" smtClean="0"/>
              <a:t>           - Endocrine hypertension</a:t>
            </a:r>
          </a:p>
          <a:p>
            <a:pPr>
              <a:buNone/>
            </a:pPr>
            <a:r>
              <a:rPr lang="en-US" sz="2800" dirty="0" smtClean="0"/>
              <a:t>           - Coarctation of aorta   </a:t>
            </a:r>
          </a:p>
          <a:p>
            <a:pPr>
              <a:buNone/>
            </a:pPr>
            <a:r>
              <a:rPr lang="en-US" sz="2800" dirty="0" smtClean="0"/>
              <a:t>           - Neurogenic      </a:t>
            </a:r>
          </a:p>
          <a:p>
            <a:pPr>
              <a:buNone/>
            </a:pPr>
            <a:r>
              <a:rPr lang="en-US" sz="2800" dirty="0" smtClean="0"/>
              <a:t>           </a:t>
            </a:r>
          </a:p>
        </p:txBody>
      </p:sp>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causes are:</a:t>
            </a:r>
          </a:p>
          <a:p>
            <a:pPr>
              <a:buNone/>
            </a:pPr>
            <a:r>
              <a:rPr lang="en-US" dirty="0" smtClean="0"/>
              <a:t>      -pregnancy</a:t>
            </a:r>
          </a:p>
          <a:p>
            <a:pPr>
              <a:buNone/>
            </a:pPr>
            <a:r>
              <a:rPr lang="en-US" dirty="0" smtClean="0"/>
              <a:t>      -renal disease</a:t>
            </a:r>
          </a:p>
          <a:p>
            <a:pPr>
              <a:buNone/>
            </a:pPr>
            <a:r>
              <a:rPr lang="en-US" dirty="0" smtClean="0"/>
              <a:t>      -endocrine disease</a:t>
            </a:r>
          </a:p>
          <a:p>
            <a:pPr>
              <a:buNone/>
            </a:pPr>
            <a:r>
              <a:rPr lang="en-US" dirty="0" smtClean="0"/>
              <a:t>      -drugs</a:t>
            </a:r>
          </a:p>
          <a:p>
            <a:endParaRPr lang="en-US" dirty="0"/>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i="1" dirty="0" smtClean="0"/>
              <a:t>Renal hypertension</a:t>
            </a:r>
            <a:endParaRPr lang="en-US" i="1" dirty="0"/>
          </a:p>
        </p:txBody>
      </p:sp>
      <p:sp>
        <p:nvSpPr>
          <p:cNvPr id="3" name="Content Placeholder 2"/>
          <p:cNvSpPr>
            <a:spLocks noGrp="1"/>
          </p:cNvSpPr>
          <p:nvPr>
            <p:ph idx="1"/>
          </p:nvPr>
        </p:nvSpPr>
        <p:spPr>
          <a:xfrm>
            <a:off x="609600" y="1295400"/>
            <a:ext cx="7772400" cy="4114800"/>
          </a:xfrm>
        </p:spPr>
        <p:txBody>
          <a:bodyPr>
            <a:normAutofit fontScale="85000" lnSpcReduction="20000"/>
          </a:bodyPr>
          <a:lstStyle/>
          <a:p>
            <a:r>
              <a:rPr lang="en-US" sz="2800" dirty="0" smtClean="0"/>
              <a:t>It is a type of </a:t>
            </a:r>
            <a:r>
              <a:rPr lang="en-US" sz="2800" u="sng" dirty="0" smtClean="0"/>
              <a:t>secondary hypertension</a:t>
            </a:r>
            <a:r>
              <a:rPr lang="en-US" sz="2800" dirty="0" smtClean="0"/>
              <a:t>.</a:t>
            </a:r>
          </a:p>
          <a:p>
            <a:r>
              <a:rPr lang="en-US" sz="2800" dirty="0" smtClean="0"/>
              <a:t>It can be subdivided into two groups:</a:t>
            </a:r>
          </a:p>
          <a:p>
            <a:pPr>
              <a:buNone/>
            </a:pPr>
            <a:r>
              <a:rPr lang="en-US" sz="2800" dirty="0" smtClean="0"/>
              <a:t>              - Renal vascular hypertension</a:t>
            </a:r>
          </a:p>
          <a:p>
            <a:pPr>
              <a:buNone/>
            </a:pPr>
            <a:r>
              <a:rPr lang="en-US" sz="2800" dirty="0" smtClean="0"/>
              <a:t>              - Renal parenchymal hypertension</a:t>
            </a:r>
          </a:p>
          <a:p>
            <a:r>
              <a:rPr lang="en-US" sz="2800" dirty="0" smtClean="0"/>
              <a:t>It can be produced by three mechanisms:</a:t>
            </a:r>
          </a:p>
          <a:p>
            <a:pPr>
              <a:buNone/>
            </a:pPr>
            <a:r>
              <a:rPr lang="en-US" sz="2800" dirty="0" smtClean="0"/>
              <a:t>             *activation of renin-angiotensin system</a:t>
            </a:r>
          </a:p>
          <a:p>
            <a:pPr>
              <a:buNone/>
            </a:pPr>
            <a:r>
              <a:rPr lang="en-US" sz="2800" dirty="0" smtClean="0"/>
              <a:t>             *sodium and water retention</a:t>
            </a:r>
          </a:p>
          <a:p>
            <a:pPr>
              <a:buNone/>
            </a:pPr>
            <a:r>
              <a:rPr lang="en-US" sz="2800" dirty="0" smtClean="0"/>
              <a:t>             *release of vasodepressor material</a:t>
            </a:r>
          </a:p>
          <a:p>
            <a:r>
              <a:rPr lang="en-US" sz="2800" dirty="0" smtClean="0"/>
              <a:t>The  important cause of renal hypertension is stenosis(narrowing) of the artery supplying blood to kidney.</a:t>
            </a:r>
          </a:p>
          <a:p>
            <a:pPr>
              <a:buNone/>
            </a:pPr>
            <a:endParaRPr lang="en-US" sz="2800" dirty="0" smtClean="0"/>
          </a:p>
        </p:txBody>
      </p:sp>
    </p:spTree>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TotalTime>
  <Words>1532</Words>
  <Application>Microsoft Office PowerPoint</Application>
  <PresentationFormat>On-screen Show (4:3)</PresentationFormat>
  <Paragraphs>170</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Hypertension</vt:lpstr>
      <vt:lpstr>Objectives  </vt:lpstr>
      <vt:lpstr>Slide 3</vt:lpstr>
      <vt:lpstr>What is hypertension?</vt:lpstr>
      <vt:lpstr>Essential (Primary) hypertension</vt:lpstr>
      <vt:lpstr>Slide 6</vt:lpstr>
      <vt:lpstr>Secondary hypertension</vt:lpstr>
      <vt:lpstr>Slide 8</vt:lpstr>
      <vt:lpstr>Renal hypertension</vt:lpstr>
      <vt:lpstr>Slide 10</vt:lpstr>
      <vt:lpstr>Slide 11</vt:lpstr>
      <vt:lpstr>Endocrine hypertension</vt:lpstr>
      <vt:lpstr>Borderline hypertension</vt:lpstr>
      <vt:lpstr>Isolated systolic blood pressure</vt:lpstr>
      <vt:lpstr>White coat high blood pressure</vt:lpstr>
      <vt:lpstr>Signs and symptoms</vt:lpstr>
      <vt:lpstr>Pathophysiology</vt:lpstr>
      <vt:lpstr>Organs affected</vt:lpstr>
      <vt:lpstr>Slide 19</vt:lpstr>
      <vt:lpstr>Slide 20</vt:lpstr>
      <vt:lpstr>Diagnosis</vt:lpstr>
      <vt:lpstr>Prevention</vt:lpstr>
      <vt:lpstr>Depression and the risk for cardiovascular diseases: systematic review and meta analysis Koen Van der Kooy ,Hein van Hout , Harm Marwijk ,Haan Marten,  Coen Stehouwer,  Aartjan Beekman , Article first published online: 19 JAN 2007 </vt:lpstr>
      <vt:lpstr>Relative effectiveness of clinic and home blood pressure monitoring compared with ambulatory blood pressure monitoring in diagnosis of hypertension: systematic review</vt:lpstr>
      <vt:lpstr>Short questions </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dc:title>
  <dc:creator>Pathology Dept</dc:creator>
  <cp:lastModifiedBy>PATHOLOGY</cp:lastModifiedBy>
  <cp:revision>9</cp:revision>
  <dcterms:created xsi:type="dcterms:W3CDTF">2013-01-22T05:31:13Z</dcterms:created>
  <dcterms:modified xsi:type="dcterms:W3CDTF">2014-04-07T04:23:32Z</dcterms:modified>
</cp:coreProperties>
</file>