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2"/>
  </p:notesMasterIdLst>
  <p:sldIdLst>
    <p:sldId id="317" r:id="rId2"/>
    <p:sldId id="256" r:id="rId3"/>
    <p:sldId id="257"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5" r:id="rId19"/>
    <p:sldId id="276"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3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1D23D-B155-4454-9214-9D1EE6ADB351}" type="datetimeFigureOut">
              <a:rPr lang="en-US" smtClean="0"/>
              <a:pPr/>
              <a:t>17-Aug-20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063267-7D52-4723-8EE0-10800945E7C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3063267-7D52-4723-8EE0-10800945E7C8}" type="slidenum">
              <a:rPr lang="en-IN" smtClean="0"/>
              <a:pPr/>
              <a:t>31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a:t>
            </a:r>
            <a:endParaRPr lang="en-IN" dirty="0"/>
          </a:p>
        </p:txBody>
      </p:sp>
      <p:sp>
        <p:nvSpPr>
          <p:cNvPr id="4" name="Slide Number Placeholder 3"/>
          <p:cNvSpPr>
            <a:spLocks noGrp="1"/>
          </p:cNvSpPr>
          <p:nvPr>
            <p:ph type="sldNum" sz="quarter" idx="10"/>
          </p:nvPr>
        </p:nvSpPr>
        <p:spPr/>
        <p:txBody>
          <a:bodyPr/>
          <a:lstStyle/>
          <a:p>
            <a:fld id="{83063267-7D52-4723-8EE0-10800945E7C8}" type="slidenum">
              <a:rPr lang="en-IN" smtClean="0"/>
              <a:pPr/>
              <a:t>41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19D10B5-ADA9-41E6-9FE9-968AFEB7EC19}" type="datetimeFigureOut">
              <a:rPr lang="en-US" smtClean="0"/>
              <a:pPr/>
              <a:t>17-Aug-20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9D10B5-ADA9-41E6-9FE9-968AFEB7EC19}" type="datetimeFigureOut">
              <a:rPr lang="en-US" smtClean="0"/>
              <a:pPr/>
              <a:t>17-Aug-20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9D10B5-ADA9-41E6-9FE9-968AFEB7EC19}" type="datetimeFigureOut">
              <a:rPr lang="en-US" smtClean="0"/>
              <a:pPr/>
              <a:t>17-Aug-20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9D10B5-ADA9-41E6-9FE9-968AFEB7EC19}" type="datetimeFigureOut">
              <a:rPr lang="en-US" smtClean="0"/>
              <a:pPr/>
              <a:t>17-Aug-20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9D10B5-ADA9-41E6-9FE9-968AFEB7EC19}" type="datetimeFigureOut">
              <a:rPr lang="en-US" smtClean="0"/>
              <a:pPr/>
              <a:t>17-Aug-20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19D10B5-ADA9-41E6-9FE9-968AFEB7EC19}" type="datetimeFigureOut">
              <a:rPr lang="en-US" smtClean="0"/>
              <a:pPr/>
              <a:t>17-Aug-20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19D10B5-ADA9-41E6-9FE9-968AFEB7EC19}" type="datetimeFigureOut">
              <a:rPr lang="en-US" smtClean="0"/>
              <a:pPr/>
              <a:t>17-Aug-20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19D10B5-ADA9-41E6-9FE9-968AFEB7EC19}" type="datetimeFigureOut">
              <a:rPr lang="en-US" smtClean="0"/>
              <a:pPr/>
              <a:t>17-Aug-20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D10B5-ADA9-41E6-9FE9-968AFEB7EC19}" type="datetimeFigureOut">
              <a:rPr lang="en-US" smtClean="0"/>
              <a:pPr/>
              <a:t>17-Aug-20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9D10B5-ADA9-41E6-9FE9-968AFEB7EC19}" type="datetimeFigureOut">
              <a:rPr lang="en-US" smtClean="0"/>
              <a:pPr/>
              <a:t>17-Aug-20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9D10B5-ADA9-41E6-9FE9-968AFEB7EC19}" type="datetimeFigureOut">
              <a:rPr lang="en-US" smtClean="0"/>
              <a:pPr/>
              <a:t>17-Aug-20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99D709-03FF-40A0-A31D-6EE21903C1E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D10B5-ADA9-41E6-9FE9-968AFEB7EC19}" type="datetimeFigureOut">
              <a:rPr lang="en-US" smtClean="0"/>
              <a:pPr/>
              <a:t>17-Aug-20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9D709-03FF-40A0-A31D-6EE21903C1E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r>
              <a:rPr lang="en-US" dirty="0" smtClean="0"/>
              <a:t>INHALATIONAL AGENTS</a:t>
            </a:r>
            <a:br>
              <a:rPr lang="en-US" dirty="0" smtClean="0"/>
            </a:br>
            <a:endParaRPr lang="en-US" dirty="0"/>
          </a:p>
        </p:txBody>
      </p:sp>
      <p:sp>
        <p:nvSpPr>
          <p:cNvPr id="3" name="Content Placeholder 2"/>
          <p:cNvSpPr>
            <a:spLocks noGrp="1"/>
          </p:cNvSpPr>
          <p:nvPr>
            <p:ph idx="1"/>
          </p:nvPr>
        </p:nvSpPr>
        <p:spPr>
          <a:xfrm>
            <a:off x="3428992" y="2928934"/>
            <a:ext cx="5257808" cy="3197229"/>
          </a:xfrm>
        </p:spPr>
        <p:txBody>
          <a:bodyPr/>
          <a:lstStyle/>
          <a:p>
            <a:pPr marL="12700" algn="ctr">
              <a:lnSpc>
                <a:spcPts val="2875"/>
              </a:lnSpc>
              <a:spcBef>
                <a:spcPts val="100"/>
              </a:spcBef>
              <a:buNone/>
            </a:pPr>
            <a:r>
              <a:rPr lang="en-US" sz="2800" b="1" spc="-30" dirty="0" smtClean="0">
                <a:solidFill>
                  <a:srgbClr val="A40020"/>
                </a:solidFill>
                <a:latin typeface="Arial"/>
                <a:cs typeface="Arial"/>
              </a:rPr>
              <a:t>PREPARED</a:t>
            </a:r>
            <a:r>
              <a:rPr lang="en-US" sz="2800" b="1" spc="20" dirty="0" smtClean="0">
                <a:solidFill>
                  <a:srgbClr val="A40020"/>
                </a:solidFill>
                <a:latin typeface="Arial"/>
                <a:cs typeface="Arial"/>
              </a:rPr>
              <a:t> </a:t>
            </a:r>
            <a:r>
              <a:rPr lang="en-US" sz="2800" b="1" dirty="0" smtClean="0">
                <a:solidFill>
                  <a:srgbClr val="A40020"/>
                </a:solidFill>
                <a:latin typeface="Arial"/>
                <a:cs typeface="Arial"/>
              </a:rPr>
              <a:t>BY</a:t>
            </a:r>
            <a:endParaRPr lang="en-US" sz="2800" dirty="0" smtClean="0">
              <a:latin typeface="Arial"/>
              <a:cs typeface="Arial"/>
            </a:endParaRPr>
          </a:p>
          <a:p>
            <a:pPr marL="12700" algn="ctr">
              <a:lnSpc>
                <a:spcPts val="3354"/>
              </a:lnSpc>
              <a:buNone/>
            </a:pPr>
            <a:r>
              <a:rPr lang="en-US" b="1" spc="-5" dirty="0" smtClean="0">
                <a:solidFill>
                  <a:srgbClr val="A40020"/>
                </a:solidFill>
                <a:latin typeface="Arial"/>
                <a:cs typeface="Arial"/>
              </a:rPr>
              <a:t>Dr. </a:t>
            </a:r>
            <a:r>
              <a:rPr lang="en-US" b="1" spc="-5" dirty="0" err="1" smtClean="0">
                <a:solidFill>
                  <a:srgbClr val="A40020"/>
                </a:solidFill>
                <a:latin typeface="Arial"/>
                <a:cs typeface="Arial"/>
              </a:rPr>
              <a:t>Hetal</a:t>
            </a:r>
            <a:r>
              <a:rPr lang="en-US" b="1" spc="-5" dirty="0" smtClean="0">
                <a:solidFill>
                  <a:srgbClr val="A40020"/>
                </a:solidFill>
                <a:latin typeface="Arial"/>
                <a:cs typeface="Arial"/>
              </a:rPr>
              <a:t> Patel</a:t>
            </a:r>
            <a:endParaRPr lang="en-US" sz="2400" b="1" spc="-5" dirty="0" smtClean="0">
              <a:solidFill>
                <a:srgbClr val="A40020"/>
              </a:solidFill>
              <a:latin typeface="Arial"/>
              <a:cs typeface="Arial"/>
            </a:endParaRPr>
          </a:p>
          <a:p>
            <a:pPr marL="12700" algn="ctr">
              <a:lnSpc>
                <a:spcPts val="3354"/>
              </a:lnSpc>
              <a:buNone/>
            </a:pPr>
            <a:r>
              <a:rPr lang="en-US" b="1" spc="-5" smtClean="0">
                <a:solidFill>
                  <a:srgbClr val="A40020"/>
                </a:solidFill>
                <a:latin typeface="Arial"/>
                <a:cs typeface="Arial"/>
              </a:rPr>
              <a:t> Professor</a:t>
            </a:r>
            <a:endParaRPr lang="en-US" b="1" spc="-5" dirty="0" smtClean="0">
              <a:solidFill>
                <a:srgbClr val="A40020"/>
              </a:solidFill>
              <a:latin typeface="Arial"/>
              <a:cs typeface="Arial"/>
            </a:endParaRPr>
          </a:p>
          <a:p>
            <a:pPr marL="12700" algn="ctr">
              <a:lnSpc>
                <a:spcPts val="3354"/>
              </a:lnSpc>
              <a:buNone/>
            </a:pPr>
            <a:r>
              <a:rPr lang="en-US" b="1" spc="-5" dirty="0" smtClean="0">
                <a:solidFill>
                  <a:srgbClr val="A40020"/>
                </a:solidFill>
                <a:latin typeface="Arial"/>
                <a:cs typeface="Arial"/>
              </a:rPr>
              <a:t>Dept. of </a:t>
            </a:r>
            <a:r>
              <a:rPr lang="en-US" b="1" spc="-5" dirty="0" err="1" smtClean="0">
                <a:solidFill>
                  <a:srgbClr val="A40020"/>
                </a:solidFill>
                <a:latin typeface="Arial"/>
                <a:cs typeface="Arial"/>
              </a:rPr>
              <a:t>Anaesthesiology</a:t>
            </a:r>
            <a:endParaRPr lang="en-US" b="1" spc="-5" dirty="0" smtClean="0">
              <a:solidFill>
                <a:srgbClr val="A40020"/>
              </a:solidFill>
              <a:latin typeface="Arial"/>
              <a:cs typeface="Arial"/>
            </a:endParaRPr>
          </a:p>
          <a:p>
            <a:pPr marL="12700" algn="ctr">
              <a:lnSpc>
                <a:spcPts val="3354"/>
              </a:lnSpc>
              <a:buNone/>
            </a:pPr>
            <a:r>
              <a:rPr lang="en-US" b="1" spc="-5" dirty="0" smtClean="0">
                <a:solidFill>
                  <a:srgbClr val="A40020"/>
                </a:solidFill>
                <a:latin typeface="Arial"/>
                <a:cs typeface="Arial"/>
              </a:rPr>
              <a:t>S.B.K.S. M.I.R.C., PIPARIA</a:t>
            </a:r>
            <a:endParaRPr lang="en-US" dirty="0" smtClean="0">
              <a:latin typeface="Arial"/>
              <a:cs typeface="Arial"/>
            </a:endParaRPr>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428604"/>
            <a:ext cx="7772400" cy="1000133"/>
          </a:xfrm>
        </p:spPr>
        <p:txBody>
          <a:bodyPr/>
          <a:lstStyle/>
          <a:p>
            <a:r>
              <a:rPr lang="en-US" dirty="0" smtClean="0"/>
              <a:t>INHALATIONAL AGENTS</a:t>
            </a:r>
            <a:endParaRPr lang="en-IN" dirty="0"/>
          </a:p>
        </p:txBody>
      </p:sp>
      <p:sp>
        <p:nvSpPr>
          <p:cNvPr id="3" name="Subtitle 2"/>
          <p:cNvSpPr>
            <a:spLocks noGrp="1"/>
          </p:cNvSpPr>
          <p:nvPr>
            <p:ph type="subTitle" idx="1"/>
          </p:nvPr>
        </p:nvSpPr>
        <p:spPr>
          <a:xfrm>
            <a:off x="1000100" y="1428736"/>
            <a:ext cx="7186618" cy="4857784"/>
          </a:xfrm>
        </p:spPr>
        <p:txBody>
          <a:bodyPr/>
          <a:lstStyle/>
          <a:p>
            <a:pPr algn="l"/>
            <a:r>
              <a:rPr lang="en-US" b="1" dirty="0" smtClean="0">
                <a:solidFill>
                  <a:schemeClr val="tx2">
                    <a:lumMod val="60000"/>
                    <a:lumOff val="40000"/>
                  </a:schemeClr>
                </a:solidFill>
              </a:rPr>
              <a:t>PROTEIN RECEPTOR HYPOTHESIS</a:t>
            </a:r>
            <a:r>
              <a:rPr lang="en-US" dirty="0" smtClean="0">
                <a:solidFill>
                  <a:schemeClr val="tx1"/>
                </a:solidFill>
              </a:rPr>
              <a:t>: The protein receptor in CNS are responsible .</a:t>
            </a:r>
          </a:p>
          <a:p>
            <a:pPr algn="l"/>
            <a:r>
              <a:rPr lang="en-US" b="1" dirty="0" smtClean="0">
                <a:solidFill>
                  <a:schemeClr val="tx2">
                    <a:lumMod val="60000"/>
                    <a:lumOff val="40000"/>
                  </a:schemeClr>
                </a:solidFill>
              </a:rPr>
              <a:t>ACTIVATION OF GABA RECEPTORS  -&gt; </a:t>
            </a:r>
            <a:r>
              <a:rPr lang="en-US" dirty="0" err="1" smtClean="0">
                <a:solidFill>
                  <a:schemeClr val="tx1"/>
                </a:solidFill>
              </a:rPr>
              <a:t>Hyperpolarization</a:t>
            </a:r>
            <a:r>
              <a:rPr lang="en-US" dirty="0" smtClean="0">
                <a:solidFill>
                  <a:schemeClr val="tx1"/>
                </a:solidFill>
              </a:rPr>
              <a:t>  of cell membrane . In addition they may inhibit certain calcium  channels, prevent release of NT’s and inhibit glutamate channels.</a:t>
            </a:r>
          </a:p>
          <a:p>
            <a:pPr algn="l"/>
            <a:endParaRPr lang="en-IN"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2071678"/>
            <a:ext cx="7572428" cy="4000528"/>
          </a:xfrm>
        </p:spPr>
        <p:txBody>
          <a:bodyPr>
            <a:normAutofit fontScale="92500"/>
          </a:bodyPr>
          <a:lstStyle/>
          <a:p>
            <a:pPr algn="l"/>
            <a:r>
              <a:rPr lang="en-US" dirty="0" smtClean="0">
                <a:solidFill>
                  <a:schemeClr val="tx1"/>
                </a:solidFill>
              </a:rPr>
              <a:t>POTENCY  </a:t>
            </a:r>
            <a:r>
              <a:rPr lang="en-US" b="1" dirty="0" smtClean="0"/>
              <a:t>:  </a:t>
            </a:r>
            <a:r>
              <a:rPr lang="en-US" b="1" dirty="0" smtClean="0">
                <a:solidFill>
                  <a:schemeClr val="accent2"/>
                </a:solidFill>
              </a:rPr>
              <a:t>MAC  </a:t>
            </a:r>
            <a:r>
              <a:rPr lang="en-US" dirty="0" smtClean="0">
                <a:solidFill>
                  <a:schemeClr val="tx1"/>
                </a:solidFill>
              </a:rPr>
              <a:t>: It is the alveolar concentration  that prevents movement in 50 % of patients in response to a standardized stimulus ( </a:t>
            </a:r>
            <a:r>
              <a:rPr lang="en-US" dirty="0" err="1" smtClean="0">
                <a:solidFill>
                  <a:schemeClr val="tx1"/>
                </a:solidFill>
              </a:rPr>
              <a:t>eg</a:t>
            </a:r>
            <a:r>
              <a:rPr lang="en-US" dirty="0" smtClean="0">
                <a:solidFill>
                  <a:schemeClr val="tx1"/>
                </a:solidFill>
              </a:rPr>
              <a:t> m; surgical incision ). It is a useful measure because it mirrors brain partial pressure , allows comparisons of potency between agents  and provides a standard for experimental evaluations.</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785817"/>
          </a:xfrm>
        </p:spPr>
        <p:txBody>
          <a:bodyPr>
            <a:normAutofit/>
          </a:bodyPr>
          <a:lstStyle/>
          <a:p>
            <a:r>
              <a:rPr lang="en-US" dirty="0" smtClean="0"/>
              <a:t>INHALATIONAL AGENTS</a:t>
            </a:r>
            <a:endParaRPr lang="en-IN" dirty="0"/>
          </a:p>
        </p:txBody>
      </p:sp>
      <p:sp>
        <p:nvSpPr>
          <p:cNvPr id="5" name="Subtitle 4"/>
          <p:cNvSpPr>
            <a:spLocks noGrp="1"/>
          </p:cNvSpPr>
          <p:nvPr>
            <p:ph type="subTitle" idx="1"/>
          </p:nvPr>
        </p:nvSpPr>
        <p:spPr>
          <a:xfrm>
            <a:off x="857224" y="1428736"/>
            <a:ext cx="7429552" cy="4572032"/>
          </a:xfrm>
        </p:spPr>
        <p:txBody>
          <a:bodyPr>
            <a:normAutofit fontScale="92500" lnSpcReduction="10000"/>
          </a:bodyPr>
          <a:lstStyle/>
          <a:p>
            <a:r>
              <a:rPr lang="en-US" b="1" dirty="0" smtClean="0">
                <a:solidFill>
                  <a:schemeClr val="tx1"/>
                </a:solidFill>
              </a:rPr>
              <a:t>FACTORS AFFECTING MAC :</a:t>
            </a:r>
          </a:p>
          <a:p>
            <a:pPr algn="l"/>
            <a:r>
              <a:rPr lang="en-US" b="1" dirty="0" smtClean="0">
                <a:solidFill>
                  <a:schemeClr val="tx1"/>
                </a:solidFill>
              </a:rPr>
              <a:t> </a:t>
            </a:r>
            <a:r>
              <a:rPr lang="en-US" dirty="0" smtClean="0">
                <a:solidFill>
                  <a:schemeClr val="tx1"/>
                </a:solidFill>
              </a:rPr>
              <a:t>Decreasing MAC : 1) Age : Maximum MAC in human beings is at the age of 6 months thereafter decreasing steadily .</a:t>
            </a:r>
          </a:p>
          <a:p>
            <a:pPr algn="l"/>
            <a:r>
              <a:rPr lang="en-US" dirty="0" smtClean="0">
                <a:solidFill>
                  <a:schemeClr val="tx1"/>
                </a:solidFill>
              </a:rPr>
              <a:t>2) Temperature :  Hypothermia , Hyperthermia </a:t>
            </a:r>
          </a:p>
          <a:p>
            <a:pPr algn="l"/>
            <a:r>
              <a:rPr lang="en-US" dirty="0" smtClean="0">
                <a:solidFill>
                  <a:schemeClr val="tx1"/>
                </a:solidFill>
              </a:rPr>
              <a:t>3) </a:t>
            </a:r>
            <a:r>
              <a:rPr lang="en-US" dirty="0" err="1" smtClean="0">
                <a:solidFill>
                  <a:schemeClr val="tx1"/>
                </a:solidFill>
              </a:rPr>
              <a:t>Anaemia</a:t>
            </a:r>
            <a:r>
              <a:rPr lang="en-US" dirty="0" smtClean="0">
                <a:solidFill>
                  <a:schemeClr val="tx1"/>
                </a:solidFill>
              </a:rPr>
              <a:t> – </a:t>
            </a:r>
            <a:r>
              <a:rPr lang="en-US" dirty="0" err="1" smtClean="0">
                <a:solidFill>
                  <a:schemeClr val="tx1"/>
                </a:solidFill>
              </a:rPr>
              <a:t>Hematocrit</a:t>
            </a:r>
            <a:r>
              <a:rPr lang="en-US" dirty="0" smtClean="0">
                <a:solidFill>
                  <a:schemeClr val="tx1"/>
                </a:solidFill>
              </a:rPr>
              <a:t> &lt; 10% … decrease MAC</a:t>
            </a:r>
          </a:p>
          <a:p>
            <a:pPr algn="l"/>
            <a:r>
              <a:rPr lang="en-US" dirty="0" smtClean="0">
                <a:solidFill>
                  <a:schemeClr val="tx1"/>
                </a:solidFill>
              </a:rPr>
              <a:t>4 )Hypoxia , </a:t>
            </a:r>
            <a:r>
              <a:rPr lang="en-US" dirty="0" err="1" smtClean="0">
                <a:solidFill>
                  <a:schemeClr val="tx1"/>
                </a:solidFill>
              </a:rPr>
              <a:t>Hypercarbia</a:t>
            </a:r>
            <a:r>
              <a:rPr lang="en-US" dirty="0" smtClean="0">
                <a:solidFill>
                  <a:schemeClr val="tx1"/>
                </a:solidFill>
              </a:rPr>
              <a:t> :PaCo2 &gt; 95mm hg – decrease MAC  and Pao2 &lt; 40 mm of hg – decrease MAC.</a:t>
            </a:r>
          </a:p>
          <a:p>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714379"/>
          </a:xfrm>
        </p:spPr>
        <p:txBody>
          <a:bodyPr>
            <a:normAutofit fontScale="90000"/>
          </a:bodyPr>
          <a:lstStyle/>
          <a:p>
            <a:r>
              <a:rPr lang="en-US" dirty="0" smtClean="0"/>
              <a:t>INHALATIONAL AGENTS</a:t>
            </a:r>
            <a:endParaRPr lang="en-IN" dirty="0"/>
          </a:p>
        </p:txBody>
      </p:sp>
      <p:sp>
        <p:nvSpPr>
          <p:cNvPr id="5" name="Subtitle 4"/>
          <p:cNvSpPr>
            <a:spLocks noGrp="1"/>
          </p:cNvSpPr>
          <p:nvPr>
            <p:ph type="subTitle" idx="1"/>
          </p:nvPr>
        </p:nvSpPr>
        <p:spPr>
          <a:xfrm>
            <a:off x="642910" y="1643050"/>
            <a:ext cx="7572428" cy="4643469"/>
          </a:xfrm>
        </p:spPr>
        <p:txBody>
          <a:bodyPr>
            <a:normAutofit lnSpcReduction="10000"/>
          </a:bodyPr>
          <a:lstStyle/>
          <a:p>
            <a:pPr algn="l"/>
            <a:r>
              <a:rPr lang="en-US" dirty="0" smtClean="0">
                <a:solidFill>
                  <a:schemeClr val="tx1"/>
                </a:solidFill>
              </a:rPr>
              <a:t>5) Alcohol  : Acute – decrease and chronic – increase.</a:t>
            </a:r>
          </a:p>
          <a:p>
            <a:pPr algn="l"/>
            <a:r>
              <a:rPr lang="en-US" dirty="0" smtClean="0">
                <a:solidFill>
                  <a:schemeClr val="tx1"/>
                </a:solidFill>
              </a:rPr>
              <a:t>6) Pregnancy  :</a:t>
            </a:r>
          </a:p>
          <a:p>
            <a:pPr algn="l"/>
            <a:r>
              <a:rPr lang="en-US" dirty="0" smtClean="0">
                <a:solidFill>
                  <a:schemeClr val="tx1"/>
                </a:solidFill>
              </a:rPr>
              <a:t>7) IV </a:t>
            </a:r>
            <a:r>
              <a:rPr lang="en-US" dirty="0" err="1" smtClean="0">
                <a:solidFill>
                  <a:schemeClr val="tx1"/>
                </a:solidFill>
              </a:rPr>
              <a:t>anaesthetics</a:t>
            </a:r>
            <a:r>
              <a:rPr lang="en-US" dirty="0" smtClean="0">
                <a:solidFill>
                  <a:schemeClr val="tx1"/>
                </a:solidFill>
              </a:rPr>
              <a:t> : </a:t>
            </a:r>
          </a:p>
          <a:p>
            <a:pPr algn="l"/>
            <a:r>
              <a:rPr lang="en-US" dirty="0" smtClean="0">
                <a:solidFill>
                  <a:schemeClr val="tx1"/>
                </a:solidFill>
              </a:rPr>
              <a:t>8) Alpha 2 agonists </a:t>
            </a:r>
          </a:p>
          <a:p>
            <a:pPr algn="l"/>
            <a:r>
              <a:rPr lang="en-US" dirty="0" smtClean="0">
                <a:solidFill>
                  <a:schemeClr val="tx1"/>
                </a:solidFill>
              </a:rPr>
              <a:t>9) LA-  except Cocaine </a:t>
            </a:r>
          </a:p>
          <a:p>
            <a:pPr algn="l"/>
            <a:r>
              <a:rPr lang="en-US" dirty="0" smtClean="0">
                <a:solidFill>
                  <a:schemeClr val="tx1"/>
                </a:solidFill>
              </a:rPr>
              <a:t>10) Electrolytes : Na :  </a:t>
            </a:r>
            <a:r>
              <a:rPr lang="en-US" dirty="0" err="1" smtClean="0">
                <a:solidFill>
                  <a:schemeClr val="tx1"/>
                </a:solidFill>
              </a:rPr>
              <a:t>Hyponatremia</a:t>
            </a:r>
            <a:r>
              <a:rPr lang="en-US" dirty="0" smtClean="0">
                <a:solidFill>
                  <a:schemeClr val="tx1"/>
                </a:solidFill>
              </a:rPr>
              <a:t> – decrease  MAC and </a:t>
            </a:r>
            <a:r>
              <a:rPr lang="en-US" dirty="0" err="1" smtClean="0">
                <a:solidFill>
                  <a:schemeClr val="tx1"/>
                </a:solidFill>
              </a:rPr>
              <a:t>Hypernatremia</a:t>
            </a:r>
            <a:r>
              <a:rPr lang="en-US" dirty="0" smtClean="0">
                <a:solidFill>
                  <a:schemeClr val="tx1"/>
                </a:solidFill>
              </a:rPr>
              <a:t> – increase  MAC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785817"/>
          </a:xfrm>
        </p:spPr>
        <p:txBody>
          <a:bodyPr>
            <a:normAutofit/>
          </a:bodyPr>
          <a:lstStyle/>
          <a:p>
            <a:r>
              <a:rPr lang="en-US" dirty="0" smtClean="0"/>
              <a:t>INHALATIONAL AGENTS</a:t>
            </a:r>
            <a:endParaRPr lang="en-IN" dirty="0"/>
          </a:p>
        </p:txBody>
      </p:sp>
      <p:sp>
        <p:nvSpPr>
          <p:cNvPr id="5" name="Subtitle 4"/>
          <p:cNvSpPr>
            <a:spLocks noGrp="1"/>
          </p:cNvSpPr>
          <p:nvPr>
            <p:ph type="subTitle" idx="1"/>
          </p:nvPr>
        </p:nvSpPr>
        <p:spPr>
          <a:xfrm>
            <a:off x="500034" y="1428736"/>
            <a:ext cx="8072494" cy="4786346"/>
          </a:xfrm>
        </p:spPr>
        <p:txBody>
          <a:bodyPr>
            <a:normAutofit fontScale="92500" lnSpcReduction="20000"/>
          </a:bodyPr>
          <a:lstStyle/>
          <a:p>
            <a:pPr algn="l"/>
            <a:r>
              <a:rPr lang="en-US" b="1" dirty="0" smtClean="0">
                <a:solidFill>
                  <a:schemeClr val="tx1"/>
                </a:solidFill>
              </a:rPr>
              <a:t>Increasing MAC  </a:t>
            </a:r>
            <a:r>
              <a:rPr lang="en-US" dirty="0" smtClean="0">
                <a:solidFill>
                  <a:schemeClr val="tx1"/>
                </a:solidFill>
              </a:rPr>
              <a:t>: 1) Hyperthermia </a:t>
            </a:r>
          </a:p>
          <a:p>
            <a:pPr algn="l"/>
            <a:r>
              <a:rPr lang="en-US" dirty="0" smtClean="0">
                <a:solidFill>
                  <a:schemeClr val="tx1"/>
                </a:solidFill>
              </a:rPr>
              <a:t>2) Barometric pressure  </a:t>
            </a:r>
          </a:p>
          <a:p>
            <a:pPr algn="l"/>
            <a:r>
              <a:rPr lang="en-US" dirty="0" smtClean="0">
                <a:solidFill>
                  <a:schemeClr val="tx1"/>
                </a:solidFill>
              </a:rPr>
              <a:t>3 ) Electrolytes : Hyper Na +</a:t>
            </a:r>
          </a:p>
          <a:p>
            <a:pPr algn="l"/>
            <a:endParaRPr lang="en-US" dirty="0" smtClean="0">
              <a:solidFill>
                <a:schemeClr val="tx1"/>
              </a:solidFill>
            </a:endParaRPr>
          </a:p>
          <a:p>
            <a:pPr algn="l"/>
            <a:r>
              <a:rPr lang="en-US" dirty="0" smtClean="0">
                <a:solidFill>
                  <a:schemeClr val="tx1"/>
                </a:solidFill>
              </a:rPr>
              <a:t> </a:t>
            </a:r>
            <a:r>
              <a:rPr lang="en-US" b="1" dirty="0" smtClean="0">
                <a:solidFill>
                  <a:schemeClr val="tx1"/>
                </a:solidFill>
              </a:rPr>
              <a:t>NO EFFECT ON MAC </a:t>
            </a:r>
            <a:r>
              <a:rPr lang="en-US" dirty="0" smtClean="0">
                <a:solidFill>
                  <a:schemeClr val="tx1"/>
                </a:solidFill>
              </a:rPr>
              <a:t>:1 ) Thyroid disease- Both hypo and hyper </a:t>
            </a:r>
          </a:p>
          <a:p>
            <a:pPr algn="l"/>
            <a:r>
              <a:rPr lang="en-US" dirty="0" smtClean="0">
                <a:solidFill>
                  <a:schemeClr val="tx1"/>
                </a:solidFill>
              </a:rPr>
              <a:t> 2 )Gender : Male = female </a:t>
            </a:r>
          </a:p>
          <a:p>
            <a:pPr algn="l"/>
            <a:r>
              <a:rPr lang="en-US" dirty="0" smtClean="0">
                <a:solidFill>
                  <a:schemeClr val="tx1"/>
                </a:solidFill>
              </a:rPr>
              <a:t>3 )Obesity  </a:t>
            </a:r>
          </a:p>
          <a:p>
            <a:pPr algn="l"/>
            <a:r>
              <a:rPr lang="en-US" dirty="0" smtClean="0">
                <a:solidFill>
                  <a:schemeClr val="tx1"/>
                </a:solidFill>
              </a:rPr>
              <a:t>   </a:t>
            </a:r>
          </a:p>
          <a:p>
            <a:r>
              <a:rPr lang="en-US" dirty="0" smtClean="0">
                <a:solidFill>
                  <a:schemeClr val="tx1"/>
                </a:solidFill>
              </a:rPr>
              <a:t>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pic>
        <p:nvPicPr>
          <p:cNvPr id="6" name="Content Placeholder 5" descr="IMG_20180127_154631.jpg"/>
          <p:cNvPicPr>
            <a:picLocks noGrp="1" noChangeAspect="1"/>
          </p:cNvPicPr>
          <p:nvPr>
            <p:ph idx="1"/>
          </p:nvPr>
        </p:nvPicPr>
        <p:blipFill>
          <a:blip r:embed="rId2" cstate="print"/>
          <a:stretch>
            <a:fillRect/>
          </a:stretch>
        </p:blipFill>
        <p:spPr>
          <a:xfrm>
            <a:off x="962050" y="1600200"/>
            <a:ext cx="7219900" cy="452596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928693"/>
          </a:xfrm>
        </p:spPr>
        <p:txBody>
          <a:bodyPr/>
          <a:lstStyle/>
          <a:p>
            <a:r>
              <a:rPr lang="en-US" dirty="0" smtClean="0"/>
              <a:t>INHALATIONAL AGENTS </a:t>
            </a:r>
            <a:endParaRPr lang="en-IN" dirty="0"/>
          </a:p>
        </p:txBody>
      </p:sp>
      <p:sp>
        <p:nvSpPr>
          <p:cNvPr id="5" name="Subtitle 4"/>
          <p:cNvSpPr>
            <a:spLocks noGrp="1"/>
          </p:cNvSpPr>
          <p:nvPr>
            <p:ph type="subTitle" idx="1"/>
          </p:nvPr>
        </p:nvSpPr>
        <p:spPr>
          <a:xfrm>
            <a:off x="500034" y="1357298"/>
            <a:ext cx="8072494" cy="5143536"/>
          </a:xfrm>
        </p:spPr>
        <p:txBody>
          <a:bodyPr>
            <a:normAutofit fontScale="92500" lnSpcReduction="20000"/>
          </a:bodyPr>
          <a:lstStyle/>
          <a:p>
            <a:pPr algn="l"/>
            <a:r>
              <a:rPr lang="en-US" b="1" dirty="0" smtClean="0">
                <a:solidFill>
                  <a:schemeClr val="tx1"/>
                </a:solidFill>
              </a:rPr>
              <a:t>UPTAKE AND DISTRIBUTION OF INHALATIONAL AGENTS</a:t>
            </a:r>
          </a:p>
          <a:p>
            <a:pPr algn="l"/>
            <a:r>
              <a:rPr lang="en-US" dirty="0" smtClean="0">
                <a:solidFill>
                  <a:schemeClr val="tx1"/>
                </a:solidFill>
              </a:rPr>
              <a:t>Inhalational agents delivered by vaporizer and mixed with carrier gas ( oxygen + nitrous oxide or o2 alone ) reach the patients alveoli, from where it is taken up by blood and reach different tissues. The concentration in brain determines the effect  of inhalational  agent.</a:t>
            </a:r>
          </a:p>
          <a:p>
            <a:pPr algn="l"/>
            <a:r>
              <a:rPr lang="en-US" dirty="0" smtClean="0">
                <a:solidFill>
                  <a:schemeClr val="tx1"/>
                </a:solidFill>
              </a:rPr>
              <a:t> Factors effecting the uptake and distribution  are : </a:t>
            </a:r>
          </a:p>
          <a:p>
            <a:pPr algn="l"/>
            <a:r>
              <a:rPr lang="en-US" i="1" dirty="0" smtClean="0">
                <a:solidFill>
                  <a:srgbClr val="002060"/>
                </a:solidFill>
              </a:rPr>
              <a:t> Inspired Concentration </a:t>
            </a:r>
            <a:r>
              <a:rPr lang="en-US" dirty="0" smtClean="0">
                <a:solidFill>
                  <a:schemeClr val="tx1"/>
                </a:solidFill>
              </a:rPr>
              <a:t>( FI): It depends upon  </a:t>
            </a:r>
            <a:r>
              <a:rPr lang="en-US" dirty="0" err="1" smtClean="0">
                <a:solidFill>
                  <a:schemeClr val="tx1"/>
                </a:solidFill>
              </a:rPr>
              <a:t>thr</a:t>
            </a:r>
            <a:r>
              <a:rPr lang="en-US" dirty="0" smtClean="0">
                <a:solidFill>
                  <a:schemeClr val="tx1"/>
                </a:solidFill>
              </a:rPr>
              <a:t> concentration delivered by vaporizer , fresh gas flow , absorption by breathing circuit and most importantly ventilation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357167"/>
            <a:ext cx="7772400" cy="1071570"/>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1428736"/>
            <a:ext cx="7858180" cy="4643470"/>
          </a:xfrm>
        </p:spPr>
        <p:txBody>
          <a:bodyPr>
            <a:normAutofit fontScale="92500" lnSpcReduction="20000"/>
          </a:bodyPr>
          <a:lstStyle/>
          <a:p>
            <a:pPr algn="l"/>
            <a:r>
              <a:rPr lang="en-US" b="1" dirty="0" smtClean="0">
                <a:solidFill>
                  <a:srgbClr val="0070C0"/>
                </a:solidFill>
              </a:rPr>
              <a:t>Alveolar concentration </a:t>
            </a:r>
            <a:r>
              <a:rPr lang="en-US" dirty="0" smtClean="0">
                <a:solidFill>
                  <a:schemeClr val="tx1"/>
                </a:solidFill>
              </a:rPr>
              <a:t>:  depends on inspired concentration and uptake by blood.</a:t>
            </a:r>
          </a:p>
          <a:p>
            <a:pPr algn="l"/>
            <a:r>
              <a:rPr lang="en-US" dirty="0" smtClean="0">
                <a:solidFill>
                  <a:schemeClr val="tx1"/>
                </a:solidFill>
              </a:rPr>
              <a:t>After equilibrium is achieved between brain and blood , alveolar concentration reflects the concentration in brain.</a:t>
            </a:r>
          </a:p>
          <a:p>
            <a:pPr algn="l"/>
            <a:r>
              <a:rPr lang="en-US" b="1" dirty="0" smtClean="0">
                <a:solidFill>
                  <a:srgbClr val="0070C0"/>
                </a:solidFill>
              </a:rPr>
              <a:t>Blood gas Partition coefficient : </a:t>
            </a:r>
            <a:r>
              <a:rPr lang="en-US" dirty="0" smtClean="0">
                <a:solidFill>
                  <a:schemeClr val="tx1"/>
                </a:solidFill>
              </a:rPr>
              <a:t> This is the most important factor determining the uptake of agent and so the </a:t>
            </a:r>
            <a:r>
              <a:rPr lang="en-US" dirty="0" smtClean="0">
                <a:solidFill>
                  <a:srgbClr val="00B050"/>
                </a:solidFill>
              </a:rPr>
              <a:t>speed of induction &amp; recovery</a:t>
            </a:r>
            <a:r>
              <a:rPr lang="en-US" dirty="0" smtClean="0">
                <a:solidFill>
                  <a:schemeClr val="tx1"/>
                </a:solidFill>
              </a:rPr>
              <a:t>. Agents</a:t>
            </a:r>
          </a:p>
          <a:p>
            <a:pPr algn="l"/>
            <a:r>
              <a:rPr lang="en-US" dirty="0" smtClean="0">
                <a:solidFill>
                  <a:schemeClr val="tx1"/>
                </a:solidFill>
              </a:rPr>
              <a:t>with low blood  gas  partition coefficient will have high alveolar concentration .</a:t>
            </a:r>
          </a:p>
          <a:p>
            <a:pPr algn="l"/>
            <a:r>
              <a:rPr lang="en-US" dirty="0" smtClean="0">
                <a:solidFill>
                  <a:schemeClr val="tx1"/>
                </a:solidFill>
              </a:rPr>
              <a:t>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214445"/>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857364"/>
            <a:ext cx="8215370" cy="4500594"/>
          </a:xfrm>
        </p:spPr>
        <p:txBody>
          <a:bodyPr>
            <a:normAutofit lnSpcReduction="10000"/>
          </a:bodyPr>
          <a:lstStyle/>
          <a:p>
            <a:pPr algn="l"/>
            <a:r>
              <a:rPr lang="en-US" b="1" dirty="0" smtClean="0">
                <a:solidFill>
                  <a:schemeClr val="tx1"/>
                </a:solidFill>
              </a:rPr>
              <a:t>CARDIAC  OUTPUT :  </a:t>
            </a:r>
            <a:r>
              <a:rPr lang="en-US" dirty="0" smtClean="0">
                <a:solidFill>
                  <a:schemeClr val="tx1"/>
                </a:solidFill>
              </a:rPr>
              <a:t>Increasing CO  increases the uptake , decreasing the alveolar concentration and induction is delayed.</a:t>
            </a:r>
          </a:p>
          <a:p>
            <a:pPr algn="l"/>
            <a:r>
              <a:rPr lang="en-US" dirty="0" smtClean="0">
                <a:solidFill>
                  <a:schemeClr val="tx1"/>
                </a:solidFill>
              </a:rPr>
              <a:t> In low CO  states like shock , the agents with high B/G partition coefficient can achieve dangerously high alveolar concentrations if inspired concentrations are not decreased but the alveolar concentrations of agents  with low B/G coefficient will not be so high.</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5729"/>
            <a:ext cx="7772400" cy="928693"/>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357298"/>
            <a:ext cx="7643866" cy="4929222"/>
          </a:xfrm>
        </p:spPr>
        <p:txBody>
          <a:bodyPr>
            <a:normAutofit/>
          </a:bodyPr>
          <a:lstStyle/>
          <a:p>
            <a:r>
              <a:rPr lang="en-US" b="1" dirty="0" smtClean="0">
                <a:solidFill>
                  <a:schemeClr val="tx1"/>
                </a:solidFill>
              </a:rPr>
              <a:t>Partial Alveolar to Venous pressure </a:t>
            </a:r>
            <a:r>
              <a:rPr lang="en-US" b="1" dirty="0" err="1" smtClean="0">
                <a:solidFill>
                  <a:schemeClr val="tx1"/>
                </a:solidFill>
              </a:rPr>
              <a:t>Pressure</a:t>
            </a:r>
            <a:endParaRPr lang="en-US" b="1" dirty="0" smtClean="0">
              <a:solidFill>
                <a:schemeClr val="tx1"/>
              </a:solidFill>
            </a:endParaRPr>
          </a:p>
          <a:p>
            <a:pPr algn="l"/>
            <a:r>
              <a:rPr lang="en-US" dirty="0" smtClean="0">
                <a:solidFill>
                  <a:schemeClr val="tx1"/>
                </a:solidFill>
              </a:rPr>
              <a:t>Once the tissue  have taken up the agent the gradient reverses and the agent enters  the venous system and carried back to lungs. If venous partial pressure is high uptake  will be less.</a:t>
            </a:r>
          </a:p>
          <a:p>
            <a:pPr algn="l"/>
            <a:r>
              <a:rPr lang="en-US" b="1" dirty="0" smtClean="0">
                <a:solidFill>
                  <a:schemeClr val="tx1"/>
                </a:solidFill>
              </a:rPr>
              <a:t> Ventilation  </a:t>
            </a:r>
            <a:r>
              <a:rPr lang="en-US" dirty="0" smtClean="0">
                <a:solidFill>
                  <a:schemeClr val="tx1"/>
                </a:solidFill>
              </a:rPr>
              <a:t>: Increasing ventilation  will increase the alveolar concentration of agents with high B/G coefficient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0"/>
            <a:ext cx="7772400" cy="928693"/>
          </a:xfrm>
        </p:spPr>
        <p:txBody>
          <a:bodyPr>
            <a:normAutofit fontScale="90000"/>
          </a:bodyPr>
          <a:lstStyle/>
          <a:p>
            <a:r>
              <a:rPr lang="en-US" dirty="0" smtClean="0"/>
              <a:t>INHALATIONAL AGENTS</a:t>
            </a:r>
            <a:br>
              <a:rPr lang="en-US" dirty="0" smtClean="0"/>
            </a:br>
            <a:endParaRPr lang="en-IN" dirty="0"/>
          </a:p>
        </p:txBody>
      </p:sp>
      <p:sp>
        <p:nvSpPr>
          <p:cNvPr id="3" name="Subtitle 2"/>
          <p:cNvSpPr>
            <a:spLocks noGrp="1"/>
          </p:cNvSpPr>
          <p:nvPr>
            <p:ph type="subTitle" idx="1"/>
          </p:nvPr>
        </p:nvSpPr>
        <p:spPr>
          <a:xfrm>
            <a:off x="500002" y="1071546"/>
            <a:ext cx="8286840" cy="4929222"/>
          </a:xfrm>
        </p:spPr>
        <p:txBody>
          <a:bodyPr>
            <a:normAutofit/>
          </a:bodyPr>
          <a:lstStyle/>
          <a:p>
            <a:pPr algn="l"/>
            <a:r>
              <a:rPr lang="en-US" b="1" dirty="0" smtClean="0">
                <a:solidFill>
                  <a:schemeClr val="tx1"/>
                </a:solidFill>
              </a:rPr>
              <a:t>Introduction</a:t>
            </a:r>
            <a:r>
              <a:rPr lang="en-US" dirty="0" smtClean="0">
                <a:solidFill>
                  <a:schemeClr val="tx1"/>
                </a:solidFill>
              </a:rPr>
              <a:t> </a:t>
            </a:r>
            <a:r>
              <a:rPr lang="en-IN" dirty="0" smtClean="0">
                <a:solidFill>
                  <a:schemeClr val="tx1"/>
                </a:solidFill>
              </a:rPr>
              <a:t>: Volatile anaesthetics are the most common drugs used for the provision of general anaesthesia, balanced anaesthesia.</a:t>
            </a:r>
          </a:p>
          <a:p>
            <a:pPr algn="l"/>
            <a:r>
              <a:rPr lang="en-US" dirty="0">
                <a:solidFill>
                  <a:schemeClr val="tx1"/>
                </a:solidFill>
              </a:rPr>
              <a:t> </a:t>
            </a:r>
            <a:r>
              <a:rPr lang="en-US" b="1" dirty="0" smtClean="0">
                <a:solidFill>
                  <a:schemeClr val="tx1"/>
                </a:solidFill>
              </a:rPr>
              <a:t>Classification:</a:t>
            </a:r>
            <a:r>
              <a:rPr lang="en-US" dirty="0" smtClean="0">
                <a:solidFill>
                  <a:schemeClr val="tx1"/>
                </a:solidFill>
              </a:rPr>
              <a:t> Commonly administered inhaled </a:t>
            </a:r>
            <a:r>
              <a:rPr lang="en-US" dirty="0" err="1" smtClean="0">
                <a:solidFill>
                  <a:schemeClr val="tx1"/>
                </a:solidFill>
              </a:rPr>
              <a:t>anaesthetics</a:t>
            </a:r>
            <a:r>
              <a:rPr lang="en-US" dirty="0" smtClean="0">
                <a:solidFill>
                  <a:schemeClr val="tx1"/>
                </a:solidFill>
              </a:rPr>
              <a:t>  include :</a:t>
            </a:r>
          </a:p>
          <a:p>
            <a:pPr algn="l"/>
            <a:r>
              <a:rPr lang="en-US" b="1" dirty="0">
                <a:solidFill>
                  <a:srgbClr val="FF0000"/>
                </a:solidFill>
              </a:rPr>
              <a:t> </a:t>
            </a:r>
            <a:r>
              <a:rPr lang="en-US" b="1" dirty="0" smtClean="0">
                <a:solidFill>
                  <a:srgbClr val="FF0000"/>
                </a:solidFill>
              </a:rPr>
              <a:t>Inorganic gas </a:t>
            </a:r>
            <a:r>
              <a:rPr lang="en-US" dirty="0" smtClean="0">
                <a:solidFill>
                  <a:schemeClr val="tx1"/>
                </a:solidFill>
              </a:rPr>
              <a:t>-   Nitrous oxide </a:t>
            </a:r>
          </a:p>
          <a:p>
            <a:pPr algn="l"/>
            <a:r>
              <a:rPr lang="en-US" b="1" dirty="0" smtClean="0">
                <a:solidFill>
                  <a:srgbClr val="FF0000"/>
                </a:solidFill>
              </a:rPr>
              <a:t>Volatile liquids </a:t>
            </a:r>
            <a:r>
              <a:rPr lang="en-US" dirty="0" smtClean="0">
                <a:solidFill>
                  <a:schemeClr val="tx1"/>
                </a:solidFill>
              </a:rPr>
              <a:t>–Diethyl  ether , </a:t>
            </a:r>
            <a:r>
              <a:rPr lang="en-US" dirty="0" err="1" smtClean="0">
                <a:solidFill>
                  <a:schemeClr val="tx1"/>
                </a:solidFill>
              </a:rPr>
              <a:t>Methoxyflurane,Halothane</a:t>
            </a:r>
            <a:r>
              <a:rPr lang="en-US" dirty="0" smtClean="0">
                <a:solidFill>
                  <a:schemeClr val="tx1"/>
                </a:solidFill>
              </a:rPr>
              <a:t> , </a:t>
            </a:r>
            <a:r>
              <a:rPr lang="en-US" dirty="0" err="1" smtClean="0">
                <a:solidFill>
                  <a:schemeClr val="tx1"/>
                </a:solidFill>
              </a:rPr>
              <a:t>Isoflurane</a:t>
            </a:r>
            <a:r>
              <a:rPr lang="en-US" dirty="0" smtClean="0">
                <a:solidFill>
                  <a:schemeClr val="tx1"/>
                </a:solidFill>
              </a:rPr>
              <a:t>, </a:t>
            </a:r>
            <a:r>
              <a:rPr lang="en-US" dirty="0" err="1" smtClean="0">
                <a:solidFill>
                  <a:schemeClr val="tx1"/>
                </a:solidFill>
              </a:rPr>
              <a:t>Enflurane</a:t>
            </a:r>
            <a:r>
              <a:rPr lang="en-US" dirty="0" smtClean="0">
                <a:solidFill>
                  <a:schemeClr val="tx1"/>
                </a:solidFill>
              </a:rPr>
              <a:t>, </a:t>
            </a:r>
            <a:r>
              <a:rPr lang="en-US" dirty="0" err="1" smtClean="0">
                <a:solidFill>
                  <a:schemeClr val="tx1"/>
                </a:solidFill>
              </a:rPr>
              <a:t>Sevoflurane</a:t>
            </a:r>
            <a:r>
              <a:rPr lang="en-US" dirty="0" smtClean="0">
                <a:solidFill>
                  <a:schemeClr val="tx1"/>
                </a:solidFill>
              </a:rPr>
              <a:t> , </a:t>
            </a:r>
            <a:r>
              <a:rPr lang="en-US" dirty="0" err="1" smtClean="0">
                <a:solidFill>
                  <a:schemeClr val="tx1"/>
                </a:solidFill>
              </a:rPr>
              <a:t>Desflurane</a:t>
            </a:r>
            <a:r>
              <a:rPr lang="en-US" dirty="0" smtClean="0">
                <a:solidFill>
                  <a:schemeClr val="tx1"/>
                </a:solidFill>
              </a:rPr>
              <a:t>.</a:t>
            </a:r>
          </a:p>
          <a:p>
            <a:pPr algn="l"/>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143007"/>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357298"/>
            <a:ext cx="8001056" cy="4857784"/>
          </a:xfrm>
        </p:spPr>
        <p:txBody>
          <a:bodyPr>
            <a:normAutofit fontScale="92500" lnSpcReduction="20000"/>
          </a:bodyPr>
          <a:lstStyle/>
          <a:p>
            <a:pPr algn="l"/>
            <a:r>
              <a:rPr lang="en-US" b="1" dirty="0" smtClean="0">
                <a:solidFill>
                  <a:srgbClr val="0070C0"/>
                </a:solidFill>
              </a:rPr>
              <a:t>CONCENTRATION EFFECT </a:t>
            </a:r>
            <a:r>
              <a:rPr lang="en-US" dirty="0" smtClean="0">
                <a:solidFill>
                  <a:schemeClr val="tx1"/>
                </a:solidFill>
              </a:rPr>
              <a:t>: The slowing of induction due to uptake from alveolar gas can be reduced by increasing the inspired concentration. Increasing the inspired concentration not only increases the alveolar concentration , but also increases its rate of rise .</a:t>
            </a:r>
          </a:p>
          <a:p>
            <a:pPr algn="l"/>
            <a:r>
              <a:rPr lang="en-US" dirty="0" smtClean="0">
                <a:solidFill>
                  <a:schemeClr val="accent1"/>
                </a:solidFill>
              </a:rPr>
              <a:t>AUGMENTED INFLOW EFFECT :</a:t>
            </a:r>
            <a:r>
              <a:rPr lang="en-US" dirty="0" smtClean="0">
                <a:solidFill>
                  <a:schemeClr val="tx1"/>
                </a:solidFill>
              </a:rPr>
              <a:t>If 50% </a:t>
            </a:r>
            <a:r>
              <a:rPr lang="en-US" dirty="0" err="1" smtClean="0">
                <a:solidFill>
                  <a:schemeClr val="tx1"/>
                </a:solidFill>
              </a:rPr>
              <a:t>ofNO</a:t>
            </a:r>
            <a:r>
              <a:rPr lang="en-US" dirty="0" smtClean="0">
                <a:solidFill>
                  <a:schemeClr val="tx1"/>
                </a:solidFill>
              </a:rPr>
              <a:t> is taken up from alveoli-NO 63 % instead of 50 %. This concentration is further increased in next </a:t>
            </a:r>
            <a:r>
              <a:rPr lang="en-US" dirty="0" err="1" smtClean="0">
                <a:solidFill>
                  <a:schemeClr val="tx1"/>
                </a:solidFill>
              </a:rPr>
              <a:t>breth</a:t>
            </a:r>
            <a:r>
              <a:rPr lang="en-US" dirty="0" smtClean="0">
                <a:solidFill>
                  <a:schemeClr val="tx1"/>
                </a:solidFill>
              </a:rPr>
              <a:t> because large uptake of NO creates a gradient to </a:t>
            </a:r>
            <a:r>
              <a:rPr lang="en-US" dirty="0" err="1" smtClean="0">
                <a:solidFill>
                  <a:schemeClr val="tx1"/>
                </a:solidFill>
              </a:rPr>
              <a:t>indraw</a:t>
            </a:r>
            <a:r>
              <a:rPr lang="en-US" smtClean="0">
                <a:solidFill>
                  <a:schemeClr val="tx1"/>
                </a:solidFill>
              </a:rPr>
              <a:t> </a:t>
            </a:r>
            <a:r>
              <a:rPr lang="en-US" dirty="0" smtClean="0">
                <a:solidFill>
                  <a:schemeClr val="tx1"/>
                </a:solidFill>
              </a:rPr>
              <a:t>more NO from machine, increasing alveolar conc.</a:t>
            </a: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1000131"/>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2000240"/>
            <a:ext cx="8001056" cy="4143404"/>
          </a:xfrm>
        </p:spPr>
        <p:txBody>
          <a:bodyPr/>
          <a:lstStyle/>
          <a:p>
            <a:pPr algn="l"/>
            <a:r>
              <a:rPr lang="en-US" b="1" dirty="0" smtClean="0">
                <a:solidFill>
                  <a:srgbClr val="00B0F0"/>
                </a:solidFill>
              </a:rPr>
              <a:t>SECOND GAS EFFECT: </a:t>
            </a:r>
            <a:r>
              <a:rPr lang="en-US" dirty="0" smtClean="0">
                <a:solidFill>
                  <a:schemeClr val="tx1"/>
                </a:solidFill>
              </a:rPr>
              <a:t>If another agent like halothane is given along with nitrous oxide , by the same mechanism of concentration effect by which nitrous oxide increases its own concentration the concentration of halothane is also increased.</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143007"/>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1928802"/>
            <a:ext cx="7915308" cy="4286280"/>
          </a:xfrm>
        </p:spPr>
        <p:txBody>
          <a:bodyPr>
            <a:normAutofit fontScale="92500" lnSpcReduction="20000"/>
          </a:bodyPr>
          <a:lstStyle/>
          <a:p>
            <a:pPr algn="l"/>
            <a:r>
              <a:rPr lang="en-US" b="1" dirty="0" smtClean="0">
                <a:solidFill>
                  <a:schemeClr val="tx1"/>
                </a:solidFill>
              </a:rPr>
              <a:t>FACTORS AFFECTING ARTERIAL CONCENTRATION  ( </a:t>
            </a:r>
            <a:r>
              <a:rPr lang="en-US" b="1" dirty="0" err="1" smtClean="0">
                <a:solidFill>
                  <a:schemeClr val="tx1"/>
                </a:solidFill>
              </a:rPr>
              <a:t>Fa</a:t>
            </a:r>
            <a:r>
              <a:rPr lang="en-US" b="1" dirty="0" smtClean="0">
                <a:solidFill>
                  <a:schemeClr val="tx1"/>
                </a:solidFill>
              </a:rPr>
              <a:t>)</a:t>
            </a:r>
          </a:p>
          <a:p>
            <a:pPr algn="l"/>
            <a:r>
              <a:rPr lang="en-US" dirty="0" smtClean="0">
                <a:solidFill>
                  <a:srgbClr val="002060"/>
                </a:solidFill>
              </a:rPr>
              <a:t> Ventilation / perfusion Mismatch</a:t>
            </a:r>
          </a:p>
          <a:p>
            <a:pPr algn="l"/>
            <a:r>
              <a:rPr lang="en-US" dirty="0" smtClean="0">
                <a:solidFill>
                  <a:srgbClr val="002060"/>
                </a:solidFill>
              </a:rPr>
              <a:t>. </a:t>
            </a:r>
            <a:r>
              <a:rPr lang="en-US" dirty="0" smtClean="0">
                <a:solidFill>
                  <a:schemeClr val="tx1"/>
                </a:solidFill>
              </a:rPr>
              <a:t>Alveolar and </a:t>
            </a:r>
            <a:r>
              <a:rPr lang="en-US" dirty="0" err="1" smtClean="0">
                <a:solidFill>
                  <a:schemeClr val="tx1"/>
                </a:solidFill>
              </a:rPr>
              <a:t>anaesthetic</a:t>
            </a:r>
            <a:r>
              <a:rPr lang="en-US" dirty="0" smtClean="0">
                <a:solidFill>
                  <a:schemeClr val="tx1"/>
                </a:solidFill>
              </a:rPr>
              <a:t>  partial pressures are assumed to be equal , but the arterial partial pressure is consistently less than  end expiratory pressure would predict.</a:t>
            </a:r>
          </a:p>
          <a:p>
            <a:pPr algn="l"/>
            <a:r>
              <a:rPr lang="en-US" dirty="0" smtClean="0">
                <a:solidFill>
                  <a:schemeClr val="tx1"/>
                </a:solidFill>
              </a:rPr>
              <a:t>. The existence of ventilation /perfusion  mismatching will increase  the alveolar –arterial  difference.</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1285883"/>
          </a:xfrm>
        </p:spPr>
        <p:txBody>
          <a:bodyPr/>
          <a:lstStyle/>
          <a:p>
            <a:r>
              <a:rPr lang="en-US" dirty="0" smtClean="0"/>
              <a:t>INHALATIONAL AGENTS</a:t>
            </a:r>
            <a:endParaRPr lang="en-IN" dirty="0"/>
          </a:p>
        </p:txBody>
      </p:sp>
      <p:sp>
        <p:nvSpPr>
          <p:cNvPr id="5" name="Subtitle 4"/>
          <p:cNvSpPr>
            <a:spLocks noGrp="1"/>
          </p:cNvSpPr>
          <p:nvPr>
            <p:ph type="subTitle" idx="1"/>
          </p:nvPr>
        </p:nvSpPr>
        <p:spPr>
          <a:xfrm>
            <a:off x="500034" y="1428736"/>
            <a:ext cx="7572428" cy="4714908"/>
          </a:xfrm>
        </p:spPr>
        <p:txBody>
          <a:bodyPr/>
          <a:lstStyle/>
          <a:p>
            <a:pPr algn="l"/>
            <a:r>
              <a:rPr lang="en-US" dirty="0" smtClean="0">
                <a:solidFill>
                  <a:schemeClr val="tx2"/>
                </a:solidFill>
              </a:rPr>
              <a:t>Mismatch acts as restriction to flow </a:t>
            </a:r>
            <a:r>
              <a:rPr lang="en-US" dirty="0" smtClean="0">
                <a:solidFill>
                  <a:schemeClr val="tx1"/>
                </a:solidFill>
              </a:rPr>
              <a:t>: It raises the pressure in front of </a:t>
            </a:r>
            <a:r>
              <a:rPr lang="en-US" dirty="0" err="1" smtClean="0">
                <a:solidFill>
                  <a:schemeClr val="tx1"/>
                </a:solidFill>
              </a:rPr>
              <a:t>restrictions,lowers</a:t>
            </a:r>
            <a:r>
              <a:rPr lang="en-US" dirty="0" smtClean="0">
                <a:solidFill>
                  <a:schemeClr val="tx1"/>
                </a:solidFill>
              </a:rPr>
              <a:t> the pressure beyond restrictions, and reduces the flow  through the restrictions. The overall effect is an increase  in the alveolar  partial pressure and decrease in arterial partial pressure.</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1357298"/>
            <a:ext cx="7572428" cy="4786346"/>
          </a:xfrm>
        </p:spPr>
        <p:txBody>
          <a:bodyPr>
            <a:normAutofit/>
          </a:bodyPr>
          <a:lstStyle/>
          <a:p>
            <a:pPr algn="l"/>
            <a:r>
              <a:rPr lang="en-US" b="1" dirty="0" smtClean="0">
                <a:solidFill>
                  <a:schemeClr val="tx1"/>
                </a:solidFill>
              </a:rPr>
              <a:t>ROUTE OF ELIMINATION : </a:t>
            </a:r>
            <a:r>
              <a:rPr lang="en-US" dirty="0" smtClean="0">
                <a:solidFill>
                  <a:schemeClr val="tx1"/>
                </a:solidFill>
              </a:rPr>
              <a:t>Alveolus </a:t>
            </a:r>
            <a:r>
              <a:rPr lang="en-US" b="1" dirty="0" smtClean="0">
                <a:solidFill>
                  <a:schemeClr val="tx1"/>
                </a:solidFill>
              </a:rPr>
              <a:t>                                                                             FACTORS AFFECTING ELIMINATION  : </a:t>
            </a:r>
            <a:r>
              <a:rPr lang="en-US" dirty="0" smtClean="0">
                <a:solidFill>
                  <a:schemeClr val="tx1"/>
                </a:solidFill>
              </a:rPr>
              <a:t>Many of the factors that speed induction also speed recovery : Elimination of </a:t>
            </a:r>
            <a:r>
              <a:rPr lang="en-US" dirty="0" err="1" smtClean="0">
                <a:solidFill>
                  <a:schemeClr val="tx1"/>
                </a:solidFill>
              </a:rPr>
              <a:t>rebreathing</a:t>
            </a:r>
            <a:r>
              <a:rPr lang="en-US" dirty="0" smtClean="0">
                <a:solidFill>
                  <a:schemeClr val="tx1"/>
                </a:solidFill>
              </a:rPr>
              <a:t>, high fresh gas flows, low </a:t>
            </a:r>
            <a:r>
              <a:rPr lang="en-US" dirty="0" err="1" smtClean="0">
                <a:solidFill>
                  <a:schemeClr val="tx1"/>
                </a:solidFill>
              </a:rPr>
              <a:t>anaesthtic</a:t>
            </a:r>
            <a:r>
              <a:rPr lang="en-US" dirty="0" smtClean="0">
                <a:solidFill>
                  <a:schemeClr val="tx1"/>
                </a:solidFill>
              </a:rPr>
              <a:t> –circuit volume, low absorption by the anesthetic circuit, decreased solubility , high cerebral blood flow, and increased ventilation .</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4291"/>
            <a:ext cx="7772400" cy="857255"/>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1357298"/>
            <a:ext cx="7429552" cy="4714908"/>
          </a:xfrm>
        </p:spPr>
        <p:txBody>
          <a:bodyPr/>
          <a:lstStyle/>
          <a:p>
            <a:pPr algn="l"/>
            <a:r>
              <a:rPr lang="en-US" dirty="0" smtClean="0">
                <a:solidFill>
                  <a:srgbClr val="C00000"/>
                </a:solidFill>
              </a:rPr>
              <a:t>DIFFUSION HYPOXIA</a:t>
            </a:r>
          </a:p>
          <a:p>
            <a:pPr algn="l"/>
            <a:r>
              <a:rPr lang="en-US" dirty="0" smtClean="0">
                <a:solidFill>
                  <a:schemeClr val="tx1"/>
                </a:solidFill>
              </a:rPr>
              <a:t>Towards the end of surgery   when nitrous oxide delivery is stopped -&gt;gradient reverses-&gt;nitrous oxide from blood  gushes in alveoli -&gt; replacing. o2 -&gt; hypoxia .</a:t>
            </a:r>
          </a:p>
          <a:p>
            <a:pPr algn="l"/>
            <a:r>
              <a:rPr lang="en-US" i="1" dirty="0" smtClean="0">
                <a:solidFill>
                  <a:schemeClr val="tx1"/>
                </a:solidFill>
              </a:rPr>
              <a:t> Prevention </a:t>
            </a:r>
            <a:r>
              <a:rPr lang="en-US" dirty="0" smtClean="0">
                <a:solidFill>
                  <a:schemeClr val="tx1"/>
                </a:solidFill>
              </a:rPr>
              <a:t>:100% o2 for 5-10 min after discontinuing nitrous oxide.</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00131"/>
          </a:xfrm>
        </p:spPr>
        <p:txBody>
          <a:bodyPr>
            <a:normAutofit/>
          </a:bodyPr>
          <a:lstStyle/>
          <a:p>
            <a:r>
              <a:rPr lang="en-US" dirty="0" smtClean="0"/>
              <a:t>INHALATIONAL AGENTS</a:t>
            </a:r>
            <a:endParaRPr lang="en-IN" dirty="0"/>
          </a:p>
        </p:txBody>
      </p:sp>
      <p:sp>
        <p:nvSpPr>
          <p:cNvPr id="5" name="Subtitle 4"/>
          <p:cNvSpPr>
            <a:spLocks noGrp="1"/>
          </p:cNvSpPr>
          <p:nvPr>
            <p:ph type="subTitle" idx="1"/>
          </p:nvPr>
        </p:nvSpPr>
        <p:spPr>
          <a:xfrm>
            <a:off x="785786" y="1714488"/>
            <a:ext cx="7486680" cy="4643470"/>
          </a:xfrm>
        </p:spPr>
        <p:txBody>
          <a:bodyPr/>
          <a:lstStyle/>
          <a:p>
            <a:pPr algn="l"/>
            <a:r>
              <a:rPr lang="en-US" b="1" dirty="0" smtClean="0">
                <a:solidFill>
                  <a:schemeClr val="tx1"/>
                </a:solidFill>
              </a:rPr>
              <a:t>RECOVERY </a:t>
            </a:r>
            <a:r>
              <a:rPr lang="en-US" dirty="0" smtClean="0">
                <a:solidFill>
                  <a:schemeClr val="tx1"/>
                </a:solidFill>
              </a:rPr>
              <a:t>:  Depends on pulmonary exhalation of agent , metabolism  and excretion , </a:t>
            </a:r>
            <a:r>
              <a:rPr lang="en-US" dirty="0" err="1" smtClean="0">
                <a:solidFill>
                  <a:schemeClr val="tx1"/>
                </a:solidFill>
              </a:rPr>
              <a:t>transcutaneous</a:t>
            </a:r>
            <a:r>
              <a:rPr lang="en-US" dirty="0" smtClean="0">
                <a:solidFill>
                  <a:schemeClr val="tx1"/>
                </a:solidFill>
              </a:rPr>
              <a:t> loss. Recovery is rapid  with agents  with low B/G  coefficient.</a:t>
            </a:r>
          </a:p>
          <a:p>
            <a:pPr algn="l"/>
            <a:r>
              <a:rPr lang="en-US" b="1" dirty="0" smtClean="0">
                <a:solidFill>
                  <a:schemeClr val="tx1"/>
                </a:solidFill>
              </a:rPr>
              <a:t>ABSORPTION :  </a:t>
            </a:r>
            <a:r>
              <a:rPr lang="en-US" dirty="0" smtClean="0">
                <a:solidFill>
                  <a:schemeClr val="tx1"/>
                </a:solidFill>
              </a:rPr>
              <a:t>By rubber</a:t>
            </a:r>
            <a:r>
              <a:rPr lang="en-US" b="1" dirty="0" smtClean="0">
                <a:solidFill>
                  <a:schemeClr val="tx1"/>
                </a:solidFill>
              </a:rPr>
              <a:t>:  </a:t>
            </a:r>
          </a:p>
          <a:p>
            <a:pPr algn="l"/>
            <a:r>
              <a:rPr lang="en-US" dirty="0" smtClean="0">
                <a:solidFill>
                  <a:schemeClr val="tx1"/>
                </a:solidFill>
              </a:rPr>
              <a:t>                             By plastic :</a:t>
            </a:r>
          </a:p>
          <a:p>
            <a:pPr algn="l"/>
            <a:r>
              <a:rPr lang="en-US" dirty="0" smtClean="0">
                <a:solidFill>
                  <a:schemeClr val="tx1"/>
                </a:solidFill>
              </a:rPr>
              <a:t>                              By PVC : </a:t>
            </a: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5729"/>
            <a:ext cx="7772400" cy="1285883"/>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1500174"/>
            <a:ext cx="7500990" cy="4500594"/>
          </a:xfrm>
        </p:spPr>
        <p:txBody>
          <a:bodyPr/>
          <a:lstStyle/>
          <a:p>
            <a:pPr algn="l"/>
            <a:endParaRPr lang="en-US" baseline="-25000" dirty="0" smtClean="0">
              <a:solidFill>
                <a:schemeClr val="tx1"/>
              </a:solidFill>
            </a:endParaRPr>
          </a:p>
          <a:p>
            <a:pPr algn="l"/>
            <a:r>
              <a:rPr lang="en-US" b="1" dirty="0" smtClean="0">
                <a:solidFill>
                  <a:schemeClr val="tx1"/>
                </a:solidFill>
              </a:rPr>
              <a:t>Metabolism: </a:t>
            </a:r>
            <a:r>
              <a:rPr lang="en-US" dirty="0" smtClean="0">
                <a:solidFill>
                  <a:schemeClr val="tx1"/>
                </a:solidFill>
              </a:rPr>
              <a:t> Oxidation  ( </a:t>
            </a:r>
            <a:r>
              <a:rPr lang="en-US" dirty="0" err="1" smtClean="0">
                <a:solidFill>
                  <a:schemeClr val="tx1"/>
                </a:solidFill>
              </a:rPr>
              <a:t>dealkylation</a:t>
            </a:r>
            <a:r>
              <a:rPr lang="en-US" dirty="0" smtClean="0">
                <a:solidFill>
                  <a:schemeClr val="tx1"/>
                </a:solidFill>
              </a:rPr>
              <a:t> or </a:t>
            </a:r>
            <a:r>
              <a:rPr lang="en-US" dirty="0" err="1" smtClean="0">
                <a:solidFill>
                  <a:schemeClr val="tx1"/>
                </a:solidFill>
              </a:rPr>
              <a:t>dehalogenation</a:t>
            </a:r>
            <a:r>
              <a:rPr lang="en-US" dirty="0" smtClean="0">
                <a:solidFill>
                  <a:schemeClr val="tx1"/>
                </a:solidFill>
              </a:rPr>
              <a:t> ) </a:t>
            </a:r>
          </a:p>
          <a:p>
            <a:pPr algn="l"/>
            <a:r>
              <a:rPr lang="en-US" dirty="0" smtClean="0">
                <a:solidFill>
                  <a:schemeClr val="tx1"/>
                </a:solidFill>
              </a:rPr>
              <a:t>                         Reduction –CYT P-450 enzymes in PHASE I reactions  and by Conjugation in  phase ii reactions.</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928693"/>
          </a:xfrm>
        </p:spPr>
        <p:txBody>
          <a:bodyPr/>
          <a:lstStyle/>
          <a:p>
            <a:r>
              <a:rPr lang="en-US" dirty="0" smtClean="0"/>
              <a:t>INHALATIONAL AGENTS</a:t>
            </a:r>
            <a:endParaRPr lang="en-IN" dirty="0"/>
          </a:p>
        </p:txBody>
      </p:sp>
      <p:sp>
        <p:nvSpPr>
          <p:cNvPr id="5" name="Subtitle 4"/>
          <p:cNvSpPr>
            <a:spLocks noGrp="1"/>
          </p:cNvSpPr>
          <p:nvPr>
            <p:ph type="subTitle" idx="1"/>
          </p:nvPr>
        </p:nvSpPr>
        <p:spPr>
          <a:xfrm>
            <a:off x="857224" y="1500174"/>
            <a:ext cx="7358114" cy="4643470"/>
          </a:xfrm>
        </p:spPr>
        <p:txBody>
          <a:bodyPr/>
          <a:lstStyle/>
          <a:p>
            <a:pPr algn="l"/>
            <a:r>
              <a:rPr lang="en-US" b="1" dirty="0" smtClean="0">
                <a:solidFill>
                  <a:schemeClr val="tx1"/>
                </a:solidFill>
              </a:rPr>
              <a:t>ANAESTHETIC  NEUROTOXICITY: </a:t>
            </a:r>
          </a:p>
          <a:p>
            <a:pPr algn="l"/>
            <a:r>
              <a:rPr lang="en-US" dirty="0" smtClean="0">
                <a:solidFill>
                  <a:schemeClr val="tx1"/>
                </a:solidFill>
              </a:rPr>
              <a:t>Cognitive  </a:t>
            </a:r>
            <a:r>
              <a:rPr lang="en-US" dirty="0" err="1" smtClean="0">
                <a:solidFill>
                  <a:schemeClr val="tx1"/>
                </a:solidFill>
              </a:rPr>
              <a:t>impairement</a:t>
            </a:r>
            <a:r>
              <a:rPr lang="en-US" dirty="0" smtClean="0">
                <a:solidFill>
                  <a:schemeClr val="tx1"/>
                </a:solidFill>
              </a:rPr>
              <a:t> .</a:t>
            </a:r>
          </a:p>
          <a:p>
            <a:pPr algn="l"/>
            <a:r>
              <a:rPr lang="en-US" dirty="0" smtClean="0">
                <a:solidFill>
                  <a:schemeClr val="tx1"/>
                </a:solidFill>
              </a:rPr>
              <a:t>Volatile </a:t>
            </a:r>
            <a:r>
              <a:rPr lang="en-US" dirty="0" err="1" smtClean="0">
                <a:solidFill>
                  <a:schemeClr val="tx1"/>
                </a:solidFill>
              </a:rPr>
              <a:t>anaesthetics</a:t>
            </a:r>
            <a:r>
              <a:rPr lang="en-US" dirty="0" smtClean="0">
                <a:solidFill>
                  <a:schemeClr val="tx1"/>
                </a:solidFill>
              </a:rPr>
              <a:t> have been shown to promote apoptosis by altering cellular calcium homeostasis mechanisms.</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1071538" y="1857364"/>
            <a:ext cx="7072362" cy="4286280"/>
          </a:xfrm>
        </p:spPr>
        <p:txBody>
          <a:bodyPr>
            <a:normAutofit/>
          </a:bodyPr>
          <a:lstStyle/>
          <a:p>
            <a:pPr algn="l"/>
            <a:r>
              <a:rPr lang="en-US" b="1" dirty="0" smtClean="0">
                <a:solidFill>
                  <a:schemeClr val="tx1"/>
                </a:solidFill>
              </a:rPr>
              <a:t>ANESTHETIC NEUROPROTECTION AND CARDIAC PRECONDTIONING </a:t>
            </a:r>
            <a:r>
              <a:rPr lang="en-US" dirty="0" smtClean="0">
                <a:solidFill>
                  <a:schemeClr val="tx1"/>
                </a:solidFill>
              </a:rPr>
              <a:t>: Ischemic preconditioning implies that a brief ischemic episode protects a cell from future , more pronounced ischemic events. In the heart , preconditioning in part arises from actions at ATP sensitive </a:t>
            </a:r>
            <a:r>
              <a:rPr lang="en-US" dirty="0" err="1" smtClean="0">
                <a:solidFill>
                  <a:schemeClr val="tx1"/>
                </a:solidFill>
              </a:rPr>
              <a:t>pottasium</a:t>
            </a:r>
            <a:r>
              <a:rPr lang="en-US" dirty="0" smtClean="0">
                <a:solidFill>
                  <a:schemeClr val="tx1"/>
                </a:solidFill>
              </a:rPr>
              <a:t>  channels.</a:t>
            </a:r>
          </a:p>
          <a:p>
            <a:pPr algn="l"/>
            <a:endParaRPr lang="en-IN"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285729"/>
            <a:ext cx="7772400" cy="642941"/>
          </a:xfrm>
        </p:spPr>
        <p:txBody>
          <a:bodyPr>
            <a:normAutofit fontScale="90000"/>
          </a:bodyPr>
          <a:lstStyle/>
          <a:p>
            <a:r>
              <a:rPr lang="en-US" dirty="0" smtClean="0"/>
              <a:t>INHALATIONAL AGENTS</a:t>
            </a:r>
            <a:endParaRPr lang="en-IN" dirty="0"/>
          </a:p>
        </p:txBody>
      </p:sp>
      <p:sp>
        <p:nvSpPr>
          <p:cNvPr id="8" name="Subtitle 7"/>
          <p:cNvSpPr>
            <a:spLocks noGrp="1"/>
          </p:cNvSpPr>
          <p:nvPr>
            <p:ph type="subTitle" idx="1"/>
          </p:nvPr>
        </p:nvSpPr>
        <p:spPr>
          <a:xfrm>
            <a:off x="428596" y="1357298"/>
            <a:ext cx="8286808" cy="4929222"/>
          </a:xfrm>
        </p:spPr>
        <p:txBody>
          <a:bodyPr>
            <a:normAutofit fontScale="77500" lnSpcReduction="20000"/>
          </a:bodyPr>
          <a:lstStyle/>
          <a:p>
            <a:pPr algn="l"/>
            <a:r>
              <a:rPr lang="en-US" b="1" dirty="0" smtClean="0">
                <a:solidFill>
                  <a:srgbClr val="FF0000"/>
                </a:solidFill>
              </a:rPr>
              <a:t>Cyclic hydrocarbon gas : </a:t>
            </a:r>
            <a:r>
              <a:rPr lang="en-US" dirty="0" err="1" smtClean="0">
                <a:solidFill>
                  <a:schemeClr val="tx1"/>
                </a:solidFill>
              </a:rPr>
              <a:t>Cyclopropane</a:t>
            </a:r>
            <a:endParaRPr lang="en-IN" dirty="0">
              <a:solidFill>
                <a:schemeClr val="tx1"/>
              </a:solidFill>
            </a:endParaRPr>
          </a:p>
          <a:p>
            <a:pPr algn="l"/>
            <a:r>
              <a:rPr lang="en-US" b="1" dirty="0" smtClean="0">
                <a:solidFill>
                  <a:srgbClr val="FF0000"/>
                </a:solidFill>
              </a:rPr>
              <a:t> Inert gas : </a:t>
            </a:r>
            <a:r>
              <a:rPr lang="en-US" dirty="0" smtClean="0">
                <a:solidFill>
                  <a:schemeClr val="tx1"/>
                </a:solidFill>
              </a:rPr>
              <a:t>Xenon</a:t>
            </a:r>
          </a:p>
          <a:p>
            <a:pPr algn="l"/>
            <a:r>
              <a:rPr lang="en-US" dirty="0">
                <a:solidFill>
                  <a:schemeClr val="tx1"/>
                </a:solidFill>
              </a:rPr>
              <a:t> </a:t>
            </a:r>
            <a:r>
              <a:rPr lang="en-US" b="1" dirty="0" smtClean="0">
                <a:solidFill>
                  <a:schemeClr val="tx1"/>
                </a:solidFill>
              </a:rPr>
              <a:t>PROPERTIES :  </a:t>
            </a:r>
          </a:p>
          <a:p>
            <a:pPr algn="l"/>
            <a:r>
              <a:rPr lang="en-US" b="1" dirty="0">
                <a:solidFill>
                  <a:schemeClr val="tx1"/>
                </a:solidFill>
              </a:rPr>
              <a:t> </a:t>
            </a:r>
            <a:r>
              <a:rPr lang="en-US" dirty="0" smtClean="0">
                <a:solidFill>
                  <a:schemeClr val="tx1"/>
                </a:solidFill>
              </a:rPr>
              <a:t>1) Cheap &amp; easy to produce</a:t>
            </a:r>
          </a:p>
          <a:p>
            <a:pPr algn="l"/>
            <a:r>
              <a:rPr lang="en-US" dirty="0" smtClean="0">
                <a:solidFill>
                  <a:schemeClr val="tx1"/>
                </a:solidFill>
              </a:rPr>
              <a:t>2)Chemically stable and not  decompose  on exposure to light or interact with </a:t>
            </a:r>
            <a:r>
              <a:rPr lang="en-US" dirty="0" err="1" smtClean="0">
                <a:solidFill>
                  <a:schemeClr val="tx1"/>
                </a:solidFill>
              </a:rPr>
              <a:t>anaesthetic</a:t>
            </a:r>
            <a:r>
              <a:rPr lang="en-US" dirty="0" smtClean="0">
                <a:solidFill>
                  <a:schemeClr val="tx1"/>
                </a:solidFill>
              </a:rPr>
              <a:t> circuits or soda lime. It should have a long life without  adding preservatives.</a:t>
            </a:r>
          </a:p>
          <a:p>
            <a:pPr algn="l"/>
            <a:r>
              <a:rPr lang="en-US" dirty="0" smtClean="0">
                <a:solidFill>
                  <a:schemeClr val="tx1"/>
                </a:solidFill>
              </a:rPr>
              <a:t>3) Noninflammable &amp; </a:t>
            </a:r>
            <a:r>
              <a:rPr lang="en-US" dirty="0" err="1" smtClean="0">
                <a:solidFill>
                  <a:schemeClr val="tx1"/>
                </a:solidFill>
              </a:rPr>
              <a:t>nonexplosive</a:t>
            </a:r>
            <a:endParaRPr lang="en-US" dirty="0" smtClean="0">
              <a:solidFill>
                <a:schemeClr val="tx1"/>
              </a:solidFill>
            </a:endParaRPr>
          </a:p>
          <a:p>
            <a:pPr algn="l"/>
            <a:r>
              <a:rPr lang="en-US" dirty="0" smtClean="0">
                <a:solidFill>
                  <a:schemeClr val="tx1"/>
                </a:solidFill>
              </a:rPr>
              <a:t>4) Low blood-gas solubility and thereby allowing  rapid induction , rapid recovery , and rapid alteration of depth of </a:t>
            </a:r>
            <a:r>
              <a:rPr lang="en-US" dirty="0" err="1" smtClean="0">
                <a:solidFill>
                  <a:schemeClr val="tx1"/>
                </a:solidFill>
              </a:rPr>
              <a:t>anaesthesia</a:t>
            </a:r>
            <a:r>
              <a:rPr lang="en-US" dirty="0" smtClean="0">
                <a:solidFill>
                  <a:schemeClr val="tx1"/>
                </a:solidFill>
              </a:rPr>
              <a:t>.</a:t>
            </a:r>
          </a:p>
          <a:p>
            <a:pPr algn="l"/>
            <a:r>
              <a:rPr lang="en-US" dirty="0" smtClean="0">
                <a:solidFill>
                  <a:schemeClr val="tx1"/>
                </a:solidFill>
              </a:rPr>
              <a:t>5) Pleasant odor and not irritate the airway to facilitate inhalational induction</a:t>
            </a:r>
            <a:endParaRPr lang="en-IN"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214445"/>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1571612"/>
            <a:ext cx="7929618" cy="4786346"/>
          </a:xfrm>
        </p:spPr>
        <p:txBody>
          <a:bodyPr/>
          <a:lstStyle/>
          <a:p>
            <a:pPr algn="l"/>
            <a:r>
              <a:rPr lang="en-US" dirty="0" smtClean="0">
                <a:solidFill>
                  <a:schemeClr val="tx1"/>
                </a:solidFill>
              </a:rPr>
              <a:t>Opening of ATP – K+ Channel -&gt; less     mitochondrial calcium ion concentration and reaction of ROS.</a:t>
            </a:r>
          </a:p>
          <a:p>
            <a:pPr algn="l"/>
            <a:r>
              <a:rPr lang="en-US" dirty="0" smtClean="0">
                <a:solidFill>
                  <a:schemeClr val="tx1"/>
                </a:solidFill>
              </a:rPr>
              <a:t> Neuronal injury : NMDA receptors ( + )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357158" y="1357298"/>
            <a:ext cx="8358246" cy="5072098"/>
          </a:xfrm>
        </p:spPr>
        <p:txBody>
          <a:bodyPr>
            <a:normAutofit fontScale="85000" lnSpcReduction="20000"/>
          </a:bodyPr>
          <a:lstStyle/>
          <a:p>
            <a:r>
              <a:rPr lang="en-US" b="1" dirty="0" smtClean="0">
                <a:solidFill>
                  <a:schemeClr val="tx1"/>
                </a:solidFill>
              </a:rPr>
              <a:t>ETHER</a:t>
            </a:r>
          </a:p>
          <a:p>
            <a:pPr algn="l"/>
            <a:r>
              <a:rPr lang="en-US" dirty="0" smtClean="0">
                <a:solidFill>
                  <a:schemeClr val="tx1"/>
                </a:solidFill>
              </a:rPr>
              <a:t>First public demonstration was given by W.T.G . Morton. On 16 </a:t>
            </a:r>
            <a:r>
              <a:rPr lang="en-US" dirty="0" err="1" smtClean="0">
                <a:solidFill>
                  <a:schemeClr val="tx1"/>
                </a:solidFill>
              </a:rPr>
              <a:t>th</a:t>
            </a:r>
            <a:r>
              <a:rPr lang="en-US" dirty="0" smtClean="0">
                <a:solidFill>
                  <a:schemeClr val="tx1"/>
                </a:solidFill>
              </a:rPr>
              <a:t> </a:t>
            </a:r>
            <a:r>
              <a:rPr lang="en-US" dirty="0" err="1" smtClean="0">
                <a:solidFill>
                  <a:schemeClr val="tx1"/>
                </a:solidFill>
              </a:rPr>
              <a:t>oct</a:t>
            </a:r>
            <a:r>
              <a:rPr lang="en-US" dirty="0" smtClean="0">
                <a:solidFill>
                  <a:schemeClr val="tx1"/>
                </a:solidFill>
              </a:rPr>
              <a:t>. 1846 for the removal of jaw </a:t>
            </a:r>
            <a:r>
              <a:rPr lang="en-US" dirty="0" err="1" smtClean="0">
                <a:solidFill>
                  <a:schemeClr val="tx1"/>
                </a:solidFill>
              </a:rPr>
              <a:t>tumour</a:t>
            </a:r>
            <a:r>
              <a:rPr lang="en-US" dirty="0" smtClean="0">
                <a:solidFill>
                  <a:schemeClr val="tx1"/>
                </a:solidFill>
              </a:rPr>
              <a:t>.</a:t>
            </a:r>
          </a:p>
          <a:p>
            <a:pPr algn="l"/>
            <a:r>
              <a:rPr lang="en-US" b="1" dirty="0" smtClean="0">
                <a:solidFill>
                  <a:schemeClr val="tx1"/>
                </a:solidFill>
              </a:rPr>
              <a:t> PHYSICAL PROPERTIES </a:t>
            </a:r>
            <a:r>
              <a:rPr lang="en-US" dirty="0" smtClean="0">
                <a:solidFill>
                  <a:schemeClr val="tx1"/>
                </a:solidFill>
              </a:rPr>
              <a:t>: 1 ) Pungent smelling  liquid , decomposes in presence of light so wrapped and stored in amber colored bottles which are wrapped in black paper.</a:t>
            </a:r>
          </a:p>
          <a:p>
            <a:pPr algn="l"/>
            <a:r>
              <a:rPr lang="en-US" dirty="0" smtClean="0">
                <a:solidFill>
                  <a:schemeClr val="tx1"/>
                </a:solidFill>
              </a:rPr>
              <a:t>2) Highly inflammable and explosive.</a:t>
            </a:r>
          </a:p>
          <a:p>
            <a:pPr algn="l"/>
            <a:r>
              <a:rPr lang="en-US" dirty="0" smtClean="0">
                <a:solidFill>
                  <a:schemeClr val="tx1"/>
                </a:solidFill>
              </a:rPr>
              <a:t> 3)very good analgesic.</a:t>
            </a:r>
          </a:p>
          <a:p>
            <a:pPr algn="l"/>
            <a:r>
              <a:rPr lang="en-US" dirty="0" smtClean="0">
                <a:solidFill>
                  <a:schemeClr val="tx1"/>
                </a:solidFill>
              </a:rPr>
              <a:t>4)</a:t>
            </a:r>
            <a:r>
              <a:rPr lang="en-US" dirty="0" err="1" smtClean="0">
                <a:solidFill>
                  <a:schemeClr val="tx1"/>
                </a:solidFill>
              </a:rPr>
              <a:t>Conc</a:t>
            </a:r>
            <a:r>
              <a:rPr lang="en-US" dirty="0" smtClean="0">
                <a:solidFill>
                  <a:schemeClr val="tx1"/>
                </a:solidFill>
              </a:rPr>
              <a:t> : 5 -15 %</a:t>
            </a:r>
          </a:p>
          <a:p>
            <a:pPr algn="l"/>
            <a:r>
              <a:rPr lang="en-US" dirty="0" smtClean="0">
                <a:solidFill>
                  <a:schemeClr val="tx1"/>
                </a:solidFill>
              </a:rPr>
              <a:t>5)Good muscle relaxant.</a:t>
            </a:r>
          </a:p>
          <a:p>
            <a:pPr algn="l"/>
            <a:r>
              <a:rPr lang="en-US" dirty="0" smtClean="0">
                <a:solidFill>
                  <a:schemeClr val="tx1"/>
                </a:solidFill>
              </a:rPr>
              <a:t>6)Delivery methods :open drop, EMO inhaler , Oxford miniature vaporizers.</a:t>
            </a:r>
          </a:p>
          <a:p>
            <a:pPr algn="l"/>
            <a:r>
              <a:rPr lang="en-US" dirty="0" smtClean="0">
                <a:solidFill>
                  <a:schemeClr val="tx1"/>
                </a:solidFill>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785817"/>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1714488"/>
            <a:ext cx="7858180" cy="4429156"/>
          </a:xfrm>
        </p:spPr>
        <p:txBody>
          <a:bodyPr>
            <a:normAutofit lnSpcReduction="10000"/>
          </a:bodyPr>
          <a:lstStyle/>
          <a:p>
            <a:r>
              <a:rPr lang="en-US" b="1" dirty="0" smtClean="0">
                <a:solidFill>
                  <a:schemeClr val="tx1"/>
                </a:solidFill>
              </a:rPr>
              <a:t>SYSTEMIC EFFECTS :</a:t>
            </a:r>
          </a:p>
          <a:p>
            <a:pPr algn="l"/>
            <a:r>
              <a:rPr lang="en-US" b="1" dirty="0" smtClean="0">
                <a:solidFill>
                  <a:schemeClr val="tx1"/>
                </a:solidFill>
              </a:rPr>
              <a:t>CVS </a:t>
            </a:r>
            <a:r>
              <a:rPr lang="en-US" dirty="0" smtClean="0">
                <a:solidFill>
                  <a:schemeClr val="tx1"/>
                </a:solidFill>
              </a:rPr>
              <a:t>: It does not depresses myocardium … sympathetic ( + ) -&gt; tachycardia &amp; hypertension.</a:t>
            </a:r>
          </a:p>
          <a:p>
            <a:pPr algn="l"/>
            <a:r>
              <a:rPr lang="en-US" dirty="0" smtClean="0">
                <a:solidFill>
                  <a:schemeClr val="tx1"/>
                </a:solidFill>
              </a:rPr>
              <a:t> </a:t>
            </a:r>
            <a:r>
              <a:rPr lang="en-US" dirty="0" err="1" smtClean="0">
                <a:solidFill>
                  <a:schemeClr val="tx1"/>
                </a:solidFill>
              </a:rPr>
              <a:t>baroreceptor</a:t>
            </a:r>
            <a:r>
              <a:rPr lang="en-US" dirty="0" smtClean="0">
                <a:solidFill>
                  <a:schemeClr val="tx1"/>
                </a:solidFill>
              </a:rPr>
              <a:t> reflex is preserved  with ether , so used safely in patients with shock.</a:t>
            </a:r>
          </a:p>
          <a:p>
            <a:pPr algn="l"/>
            <a:r>
              <a:rPr lang="en-US" b="1" dirty="0" smtClean="0">
                <a:solidFill>
                  <a:schemeClr val="tx1"/>
                </a:solidFill>
              </a:rPr>
              <a:t>RS :</a:t>
            </a:r>
            <a:r>
              <a:rPr lang="en-US" dirty="0" smtClean="0">
                <a:solidFill>
                  <a:schemeClr val="tx1"/>
                </a:solidFill>
              </a:rPr>
              <a:t>It does not depress respiration , respiration stimulated. At high doses respiration inhibited. </a:t>
            </a: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4291"/>
            <a:ext cx="7772400" cy="928693"/>
          </a:xfrm>
        </p:spPr>
        <p:txBody>
          <a:bodyPr/>
          <a:lstStyle/>
          <a:p>
            <a:r>
              <a:rPr lang="en-US" dirty="0" smtClean="0"/>
              <a:t>INHALATIONAL AGENTS</a:t>
            </a:r>
            <a:endParaRPr lang="en-IN" dirty="0"/>
          </a:p>
        </p:txBody>
      </p:sp>
      <p:sp>
        <p:nvSpPr>
          <p:cNvPr id="5" name="Subtitle 4"/>
          <p:cNvSpPr>
            <a:spLocks noGrp="1"/>
          </p:cNvSpPr>
          <p:nvPr>
            <p:ph type="subTitle" idx="1"/>
          </p:nvPr>
        </p:nvSpPr>
        <p:spPr>
          <a:xfrm>
            <a:off x="857224" y="1428736"/>
            <a:ext cx="7429552" cy="4714908"/>
          </a:xfrm>
        </p:spPr>
        <p:txBody>
          <a:bodyPr/>
          <a:lstStyle/>
          <a:p>
            <a:pPr algn="l"/>
            <a:r>
              <a:rPr lang="en-US" b="1" dirty="0" smtClean="0">
                <a:solidFill>
                  <a:schemeClr val="tx1"/>
                </a:solidFill>
              </a:rPr>
              <a:t>BRONCHIAL MUSCLES </a:t>
            </a:r>
            <a:r>
              <a:rPr lang="en-US" dirty="0" smtClean="0">
                <a:solidFill>
                  <a:schemeClr val="tx1"/>
                </a:solidFill>
              </a:rPr>
              <a:t>: bronchodilator</a:t>
            </a:r>
          </a:p>
          <a:p>
            <a:pPr algn="l"/>
            <a:r>
              <a:rPr lang="en-US" b="1" dirty="0" smtClean="0">
                <a:solidFill>
                  <a:schemeClr val="tx1"/>
                </a:solidFill>
              </a:rPr>
              <a:t>CILIARY ACTIVITY  :</a:t>
            </a:r>
            <a:r>
              <a:rPr lang="en-US" dirty="0" smtClean="0">
                <a:solidFill>
                  <a:schemeClr val="tx1"/>
                </a:solidFill>
              </a:rPr>
              <a:t>Preserves</a:t>
            </a:r>
          </a:p>
          <a:p>
            <a:pPr algn="l"/>
            <a:r>
              <a:rPr lang="en-US" b="1" dirty="0" smtClean="0">
                <a:solidFill>
                  <a:schemeClr val="tx1"/>
                </a:solidFill>
              </a:rPr>
              <a:t>TRACHEOBRONCHIAL SECRETIONS : </a:t>
            </a:r>
            <a:r>
              <a:rPr lang="en-US" dirty="0" smtClean="0">
                <a:solidFill>
                  <a:schemeClr val="tx1"/>
                </a:solidFill>
              </a:rPr>
              <a:t>markedly increased </a:t>
            </a:r>
          </a:p>
          <a:p>
            <a:pPr algn="l"/>
            <a:r>
              <a:rPr lang="en-US" b="1" dirty="0" smtClean="0">
                <a:solidFill>
                  <a:schemeClr val="tx1"/>
                </a:solidFill>
              </a:rPr>
              <a:t>GIT</a:t>
            </a:r>
            <a:r>
              <a:rPr lang="en-US" dirty="0" smtClean="0">
                <a:solidFill>
                  <a:schemeClr val="tx1"/>
                </a:solidFill>
              </a:rPr>
              <a:t> :nausea and vomiting</a:t>
            </a:r>
          </a:p>
          <a:p>
            <a:pPr algn="l"/>
            <a:r>
              <a:rPr lang="en-US" b="1" dirty="0" smtClean="0">
                <a:solidFill>
                  <a:schemeClr val="tx1"/>
                </a:solidFill>
              </a:rPr>
              <a:t>HEPATIC and RENAL FUNCTIONS: </a:t>
            </a:r>
            <a:r>
              <a:rPr lang="en-US" dirty="0" smtClean="0">
                <a:solidFill>
                  <a:schemeClr val="tx1"/>
                </a:solidFill>
              </a:rPr>
              <a:t>preserved</a:t>
            </a:r>
          </a:p>
          <a:p>
            <a:pPr algn="l"/>
            <a:r>
              <a:rPr lang="en-US" b="1" dirty="0" smtClean="0">
                <a:solidFill>
                  <a:schemeClr val="tx1"/>
                </a:solidFill>
              </a:rPr>
              <a:t>CEREBRAL</a:t>
            </a:r>
            <a:r>
              <a:rPr lang="en-US" dirty="0" smtClean="0">
                <a:solidFill>
                  <a:schemeClr val="tx1"/>
                </a:solidFill>
              </a:rPr>
              <a:t>:ICT increased</a:t>
            </a:r>
            <a:endParaRPr lang="en-IN"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5729"/>
            <a:ext cx="7772400" cy="928693"/>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857364"/>
            <a:ext cx="8143932" cy="4572032"/>
          </a:xfrm>
        </p:spPr>
        <p:txBody>
          <a:bodyPr>
            <a:normAutofit fontScale="92500" lnSpcReduction="10000"/>
          </a:bodyPr>
          <a:lstStyle/>
          <a:p>
            <a:pPr algn="l"/>
            <a:r>
              <a:rPr lang="en-US" b="1" dirty="0" smtClean="0">
                <a:solidFill>
                  <a:schemeClr val="tx1"/>
                </a:solidFill>
              </a:rPr>
              <a:t>UTERUS </a:t>
            </a:r>
            <a:r>
              <a:rPr lang="en-US" dirty="0" smtClean="0">
                <a:solidFill>
                  <a:schemeClr val="tx1"/>
                </a:solidFill>
              </a:rPr>
              <a:t>: Uterine relaxation in deeper planes.</a:t>
            </a:r>
          </a:p>
          <a:p>
            <a:pPr algn="l"/>
            <a:r>
              <a:rPr lang="en-US" b="1" dirty="0" smtClean="0">
                <a:solidFill>
                  <a:schemeClr val="tx1"/>
                </a:solidFill>
              </a:rPr>
              <a:t>UTEROPLACENTAL BARRIER </a:t>
            </a:r>
            <a:r>
              <a:rPr lang="en-US" dirty="0" smtClean="0">
                <a:solidFill>
                  <a:schemeClr val="tx1"/>
                </a:solidFill>
              </a:rPr>
              <a:t>: Crosses placenta </a:t>
            </a:r>
          </a:p>
          <a:p>
            <a:pPr algn="l"/>
            <a:r>
              <a:rPr lang="en-US" b="1" dirty="0" smtClean="0">
                <a:solidFill>
                  <a:schemeClr val="tx1"/>
                </a:solidFill>
              </a:rPr>
              <a:t>METABOLIC </a:t>
            </a:r>
            <a:r>
              <a:rPr lang="en-US" dirty="0" smtClean="0">
                <a:solidFill>
                  <a:schemeClr val="tx1"/>
                </a:solidFill>
              </a:rPr>
              <a:t>: </a:t>
            </a:r>
            <a:r>
              <a:rPr lang="en-US" dirty="0" err="1" smtClean="0">
                <a:solidFill>
                  <a:schemeClr val="tx1"/>
                </a:solidFill>
              </a:rPr>
              <a:t>hyperglycaemia</a:t>
            </a:r>
            <a:r>
              <a:rPr lang="en-US" dirty="0" smtClean="0">
                <a:solidFill>
                  <a:schemeClr val="tx1"/>
                </a:solidFill>
              </a:rPr>
              <a:t> </a:t>
            </a:r>
          </a:p>
          <a:p>
            <a:pPr algn="l"/>
            <a:r>
              <a:rPr lang="en-US" dirty="0" smtClean="0">
                <a:solidFill>
                  <a:schemeClr val="tx1"/>
                </a:solidFill>
              </a:rPr>
              <a:t> METABOLISM :  alcohol – acetaldehyde –acetic acid.</a:t>
            </a:r>
          </a:p>
          <a:p>
            <a:pPr algn="l"/>
            <a:r>
              <a:rPr lang="en-US" dirty="0" smtClean="0">
                <a:solidFill>
                  <a:schemeClr val="tx1"/>
                </a:solidFill>
              </a:rPr>
              <a:t>ADVANTAGES :</a:t>
            </a:r>
          </a:p>
          <a:p>
            <a:pPr algn="l"/>
            <a:r>
              <a:rPr lang="en-US" dirty="0" smtClean="0">
                <a:solidFill>
                  <a:schemeClr val="tx1"/>
                </a:solidFill>
              </a:rPr>
              <a:t>1 ) Very cheap </a:t>
            </a:r>
          </a:p>
          <a:p>
            <a:pPr algn="l"/>
            <a:r>
              <a:rPr lang="en-US" dirty="0" smtClean="0">
                <a:solidFill>
                  <a:schemeClr val="tx1"/>
                </a:solidFill>
              </a:rPr>
              <a:t>2) Sole agent for </a:t>
            </a:r>
            <a:r>
              <a:rPr lang="en-US" dirty="0" err="1" smtClean="0">
                <a:solidFill>
                  <a:schemeClr val="tx1"/>
                </a:solidFill>
              </a:rPr>
              <a:t>anaesthesia</a:t>
            </a:r>
            <a:r>
              <a:rPr lang="en-US" dirty="0" smtClean="0">
                <a:solidFill>
                  <a:schemeClr val="tx1"/>
                </a:solidFill>
              </a:rPr>
              <a:t> as </a:t>
            </a:r>
            <a:r>
              <a:rPr lang="en-US" dirty="0" err="1" smtClean="0">
                <a:solidFill>
                  <a:schemeClr val="tx1"/>
                </a:solidFill>
              </a:rPr>
              <a:t>narcosios,analgesia</a:t>
            </a:r>
            <a:r>
              <a:rPr lang="en-US" dirty="0" smtClean="0">
                <a:solidFill>
                  <a:schemeClr val="tx1"/>
                </a:solidFill>
              </a:rPr>
              <a:t> and muscle relaxation.</a:t>
            </a:r>
          </a:p>
          <a:p>
            <a:pPr algn="l"/>
            <a:endParaRPr lang="en-US" dirty="0" smtClean="0">
              <a:solidFill>
                <a:schemeClr val="tx1"/>
              </a:solidFill>
            </a:endParaRP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785817"/>
          </a:xfrm>
        </p:spPr>
        <p:txBody>
          <a:bodyPr/>
          <a:lstStyle/>
          <a:p>
            <a:r>
              <a:rPr lang="en-US" dirty="0" smtClean="0"/>
              <a:t>INHALATIONAL AGENTS</a:t>
            </a:r>
            <a:endParaRPr lang="en-IN" dirty="0"/>
          </a:p>
        </p:txBody>
      </p:sp>
      <p:sp>
        <p:nvSpPr>
          <p:cNvPr id="5" name="Subtitle 4"/>
          <p:cNvSpPr>
            <a:spLocks noGrp="1"/>
          </p:cNvSpPr>
          <p:nvPr>
            <p:ph type="subTitle" idx="1"/>
          </p:nvPr>
        </p:nvSpPr>
        <p:spPr>
          <a:xfrm>
            <a:off x="857224" y="1571612"/>
            <a:ext cx="7500990" cy="4572032"/>
          </a:xfrm>
        </p:spPr>
        <p:txBody>
          <a:bodyPr>
            <a:normAutofit lnSpcReduction="10000"/>
          </a:bodyPr>
          <a:lstStyle/>
          <a:p>
            <a:pPr algn="l"/>
            <a:r>
              <a:rPr lang="en-US" dirty="0" smtClean="0">
                <a:solidFill>
                  <a:schemeClr val="tx1"/>
                </a:solidFill>
              </a:rPr>
              <a:t>3 )Very safe – no cardiac / respiratory depression</a:t>
            </a:r>
          </a:p>
          <a:p>
            <a:pPr algn="l"/>
            <a:r>
              <a:rPr lang="en-US" dirty="0" smtClean="0">
                <a:solidFill>
                  <a:schemeClr val="tx1"/>
                </a:solidFill>
              </a:rPr>
              <a:t>4 ) no toxic metabolite </a:t>
            </a:r>
          </a:p>
          <a:p>
            <a:pPr algn="l"/>
            <a:r>
              <a:rPr lang="en-US" dirty="0" smtClean="0">
                <a:solidFill>
                  <a:schemeClr val="tx1"/>
                </a:solidFill>
              </a:rPr>
              <a:t>5 )can be given by using air as carrier gas by air ether apparatus.</a:t>
            </a:r>
          </a:p>
          <a:p>
            <a:pPr algn="l"/>
            <a:r>
              <a:rPr lang="en-US" dirty="0" smtClean="0">
                <a:solidFill>
                  <a:schemeClr val="tx1"/>
                </a:solidFill>
              </a:rPr>
              <a:t>DISADVANTAGES :</a:t>
            </a:r>
          </a:p>
          <a:p>
            <a:pPr marL="514350" indent="-514350" algn="l">
              <a:buAutoNum type="arabicParenR"/>
            </a:pPr>
            <a:r>
              <a:rPr lang="en-US" dirty="0" smtClean="0">
                <a:solidFill>
                  <a:schemeClr val="tx1"/>
                </a:solidFill>
              </a:rPr>
              <a:t>Highly inflammable and explosive </a:t>
            </a:r>
          </a:p>
          <a:p>
            <a:pPr marL="514350" indent="-514350" algn="l">
              <a:buAutoNum type="arabicParenR"/>
            </a:pPr>
            <a:r>
              <a:rPr lang="en-US" dirty="0" err="1" smtClean="0">
                <a:solidFill>
                  <a:schemeClr val="tx1"/>
                </a:solidFill>
              </a:rPr>
              <a:t>Iinduc</a:t>
            </a:r>
            <a:r>
              <a:rPr lang="en-US" dirty="0" smtClean="0">
                <a:solidFill>
                  <a:schemeClr val="tx1"/>
                </a:solidFill>
              </a:rPr>
              <a:t> </a:t>
            </a:r>
            <a:r>
              <a:rPr lang="en-US" dirty="0" err="1" smtClean="0">
                <a:solidFill>
                  <a:schemeClr val="tx1"/>
                </a:solidFill>
              </a:rPr>
              <a:t>tion</a:t>
            </a:r>
            <a:r>
              <a:rPr lang="en-US" dirty="0" smtClean="0">
                <a:solidFill>
                  <a:schemeClr val="tx1"/>
                </a:solidFill>
              </a:rPr>
              <a:t> is irritating and unpleasant … </a:t>
            </a:r>
            <a:r>
              <a:rPr lang="en-US" dirty="0" err="1" smtClean="0">
                <a:solidFill>
                  <a:schemeClr val="tx1"/>
                </a:solidFill>
              </a:rPr>
              <a:t>laryngospasm</a:t>
            </a:r>
            <a:r>
              <a:rPr lang="en-US" dirty="0" smtClean="0">
                <a:solidFill>
                  <a:schemeClr val="tx1"/>
                </a:solidFill>
              </a:rPr>
              <a:t>.</a:t>
            </a: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1214446"/>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714488"/>
            <a:ext cx="8215370" cy="4714908"/>
          </a:xfrm>
        </p:spPr>
        <p:txBody>
          <a:bodyPr>
            <a:normAutofit/>
          </a:bodyPr>
          <a:lstStyle/>
          <a:p>
            <a:pPr algn="l"/>
            <a:r>
              <a:rPr lang="en-US" dirty="0" smtClean="0">
                <a:solidFill>
                  <a:schemeClr val="tx1"/>
                </a:solidFill>
              </a:rPr>
              <a:t>3) </a:t>
            </a:r>
            <a:r>
              <a:rPr lang="en-US" dirty="0" err="1" smtClean="0">
                <a:solidFill>
                  <a:schemeClr val="tx1"/>
                </a:solidFill>
              </a:rPr>
              <a:t>Tracheobronchial</a:t>
            </a:r>
            <a:r>
              <a:rPr lang="en-US" dirty="0" smtClean="0">
                <a:solidFill>
                  <a:schemeClr val="tx1"/>
                </a:solidFill>
              </a:rPr>
              <a:t> secretions - increased </a:t>
            </a:r>
          </a:p>
          <a:p>
            <a:pPr algn="l"/>
            <a:r>
              <a:rPr lang="en-US" dirty="0" smtClean="0">
                <a:solidFill>
                  <a:schemeClr val="tx1"/>
                </a:solidFill>
              </a:rPr>
              <a:t> recovery delayed </a:t>
            </a:r>
          </a:p>
          <a:p>
            <a:pPr algn="l"/>
            <a:r>
              <a:rPr lang="en-US" dirty="0" smtClean="0">
                <a:solidFill>
                  <a:schemeClr val="tx1"/>
                </a:solidFill>
              </a:rPr>
              <a:t>4 ) high incidence of nausea and vomiting </a:t>
            </a:r>
          </a:p>
          <a:p>
            <a:pPr algn="l"/>
            <a:r>
              <a:rPr lang="en-US" dirty="0" smtClean="0">
                <a:solidFill>
                  <a:schemeClr val="tx1"/>
                </a:solidFill>
              </a:rPr>
              <a:t> STAGES OF ETHER ( FOUR SEQUENTIAL STAGES) ,dividing stage 3 into 4 planes . The order of depression in CNS is Cortical </a:t>
            </a:r>
            <a:r>
              <a:rPr lang="en-US" dirty="0" err="1" smtClean="0">
                <a:solidFill>
                  <a:schemeClr val="tx1"/>
                </a:solidFill>
              </a:rPr>
              <a:t>centres</a:t>
            </a:r>
            <a:r>
              <a:rPr lang="en-US" dirty="0" smtClean="0">
                <a:solidFill>
                  <a:schemeClr val="tx1"/>
                </a:solidFill>
              </a:rPr>
              <a:t> – basal ganglia – spinal </a:t>
            </a:r>
            <a:r>
              <a:rPr lang="en-US" dirty="0" err="1" smtClean="0">
                <a:solidFill>
                  <a:schemeClr val="tx1"/>
                </a:solidFill>
              </a:rPr>
              <a:t>sord</a:t>
            </a:r>
            <a:r>
              <a:rPr lang="en-US" dirty="0" smtClean="0">
                <a:solidFill>
                  <a:schemeClr val="tx1"/>
                </a:solidFill>
              </a:rPr>
              <a:t> – medulla.  </a:t>
            </a:r>
          </a:p>
          <a:p>
            <a:pPr algn="l"/>
            <a:r>
              <a:rPr lang="en-US" dirty="0" smtClean="0">
                <a:solidFill>
                  <a:schemeClr val="tx1"/>
                </a:solidFill>
              </a:rPr>
              <a:t>      1) Stage of ANALGESIA  :</a:t>
            </a: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71481"/>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1928802"/>
            <a:ext cx="7558118" cy="4500594"/>
          </a:xfrm>
        </p:spPr>
        <p:txBody>
          <a:bodyPr/>
          <a:lstStyle/>
          <a:p>
            <a:pPr algn="l">
              <a:buFont typeface="Wingdings" pitchFamily="2" charset="2"/>
              <a:buChar char="§"/>
            </a:pPr>
            <a:r>
              <a:rPr lang="en-US" dirty="0" smtClean="0">
                <a:solidFill>
                  <a:schemeClr val="tx1"/>
                </a:solidFill>
              </a:rPr>
              <a:t>Respiration is regular with small tidal volume </a:t>
            </a:r>
          </a:p>
          <a:p>
            <a:pPr algn="l">
              <a:buFont typeface="Wingdings" pitchFamily="2" charset="2"/>
              <a:buChar char="§"/>
            </a:pPr>
            <a:r>
              <a:rPr lang="en-US" dirty="0" smtClean="0">
                <a:solidFill>
                  <a:schemeClr val="tx1"/>
                </a:solidFill>
              </a:rPr>
              <a:t> Pupil is normal in size</a:t>
            </a:r>
          </a:p>
          <a:p>
            <a:pPr algn="l">
              <a:buFont typeface="Wingdings" pitchFamily="2" charset="2"/>
              <a:buChar char="§"/>
            </a:pPr>
            <a:r>
              <a:rPr lang="en-US" dirty="0" smtClean="0">
                <a:solidFill>
                  <a:schemeClr val="tx1"/>
                </a:solidFill>
              </a:rPr>
              <a:t>STAGE 2 : ( Stage of Excitement ) : ( From LOC to </a:t>
            </a:r>
            <a:r>
              <a:rPr lang="en-US" dirty="0" err="1" smtClean="0">
                <a:solidFill>
                  <a:schemeClr val="tx1"/>
                </a:solidFill>
              </a:rPr>
              <a:t>rhyhmic</a:t>
            </a:r>
            <a:r>
              <a:rPr lang="en-US" dirty="0" smtClean="0">
                <a:solidFill>
                  <a:schemeClr val="tx1"/>
                </a:solidFill>
              </a:rPr>
              <a:t> respiration ) </a:t>
            </a:r>
          </a:p>
          <a:p>
            <a:pPr algn="l">
              <a:buFont typeface="Wingdings" pitchFamily="2" charset="2"/>
              <a:buChar char="§"/>
            </a:pPr>
            <a:r>
              <a:rPr lang="en-US" dirty="0" smtClean="0">
                <a:solidFill>
                  <a:schemeClr val="tx1"/>
                </a:solidFill>
              </a:rPr>
              <a:t>Respiration is irregular.</a:t>
            </a:r>
          </a:p>
          <a:p>
            <a:pPr algn="l">
              <a:buFont typeface="Wingdings" pitchFamily="2" charset="2"/>
              <a:buChar char="§"/>
            </a:pPr>
            <a:r>
              <a:rPr lang="en-US" dirty="0" smtClean="0">
                <a:solidFill>
                  <a:schemeClr val="tx1"/>
                </a:solidFill>
              </a:rPr>
              <a:t>Pupil is mid dilated.</a:t>
            </a:r>
          </a:p>
          <a:p>
            <a:pPr algn="l">
              <a:buFont typeface="Wingdings" pitchFamily="2" charset="2"/>
              <a:buChar char="§"/>
            </a:pPr>
            <a:r>
              <a:rPr lang="en-US" dirty="0" smtClean="0">
                <a:solidFill>
                  <a:schemeClr val="tx1"/>
                </a:solidFill>
              </a:rPr>
              <a:t>Eyelashes reflex absent.</a:t>
            </a:r>
            <a:endParaRPr lang="en-IN"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143007"/>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1857364"/>
            <a:ext cx="7629556" cy="4214842"/>
          </a:xfrm>
        </p:spPr>
        <p:txBody>
          <a:bodyPr/>
          <a:lstStyle/>
          <a:p>
            <a:r>
              <a:rPr lang="en-US" b="1" dirty="0" smtClean="0">
                <a:solidFill>
                  <a:schemeClr val="tx1"/>
                </a:solidFill>
              </a:rPr>
              <a:t>HALOTHANE</a:t>
            </a:r>
          </a:p>
          <a:p>
            <a:pPr algn="l"/>
            <a:r>
              <a:rPr lang="en-US" b="1" dirty="0" smtClean="0">
                <a:solidFill>
                  <a:schemeClr val="tx1"/>
                </a:solidFill>
              </a:rPr>
              <a:t>HISTORY :</a:t>
            </a:r>
            <a:r>
              <a:rPr lang="en-US" dirty="0" smtClean="0">
                <a:solidFill>
                  <a:schemeClr val="tx1"/>
                </a:solidFill>
              </a:rPr>
              <a:t> </a:t>
            </a:r>
            <a:r>
              <a:rPr lang="en-US" dirty="0" err="1" smtClean="0">
                <a:solidFill>
                  <a:schemeClr val="tx1"/>
                </a:solidFill>
              </a:rPr>
              <a:t>Synthetized</a:t>
            </a:r>
            <a:r>
              <a:rPr lang="en-US" dirty="0" smtClean="0">
                <a:solidFill>
                  <a:schemeClr val="tx1"/>
                </a:solidFill>
              </a:rPr>
              <a:t> in the laboratories of Imperial chemical industries by C.W. Suckling in 1951 and studied pharmacologically by James </a:t>
            </a:r>
            <a:r>
              <a:rPr lang="en-US" dirty="0" err="1" smtClean="0">
                <a:solidFill>
                  <a:schemeClr val="tx1"/>
                </a:solidFill>
              </a:rPr>
              <a:t>Raventos</a:t>
            </a:r>
            <a:r>
              <a:rPr lang="en-US" dirty="0" smtClean="0">
                <a:solidFill>
                  <a:schemeClr val="tx1"/>
                </a:solidFill>
              </a:rPr>
              <a:t> in </a:t>
            </a:r>
            <a:r>
              <a:rPr lang="en-US" dirty="0" err="1" smtClean="0">
                <a:solidFill>
                  <a:schemeClr val="tx1"/>
                </a:solidFill>
              </a:rPr>
              <a:t>sucedding</a:t>
            </a:r>
            <a:r>
              <a:rPr lang="en-US" dirty="0" smtClean="0">
                <a:solidFill>
                  <a:schemeClr val="tx1"/>
                </a:solidFill>
              </a:rPr>
              <a:t> years. Used clinically in 1956by </a:t>
            </a:r>
            <a:r>
              <a:rPr lang="en-US" dirty="0" err="1" smtClean="0">
                <a:solidFill>
                  <a:schemeClr val="tx1"/>
                </a:solidFill>
              </a:rPr>
              <a:t>M.Johnstone</a:t>
            </a:r>
            <a:r>
              <a:rPr lang="en-US" dirty="0" smtClean="0">
                <a:solidFill>
                  <a:schemeClr val="tx1"/>
                </a:solidFill>
              </a:rPr>
              <a:t> of Manchester followed Bryce- Smith and O ‘ Brien.</a:t>
            </a:r>
          </a:p>
          <a:p>
            <a:endParaRPr lang="en-US" b="1" dirty="0" smtClean="0">
              <a:solidFill>
                <a:schemeClr val="tx1"/>
              </a:solidFill>
            </a:endParaRPr>
          </a:p>
          <a:p>
            <a:endParaRPr lang="en-US" b="1" dirty="0" smtClean="0">
              <a:solidFill>
                <a:schemeClr val="tx1"/>
              </a:solidFill>
            </a:endParaRPr>
          </a:p>
          <a:p>
            <a:endParaRPr lang="en-US" b="1" dirty="0" smtClean="0">
              <a:solidFill>
                <a:schemeClr val="tx1"/>
              </a:solidFill>
            </a:endParaRPr>
          </a:p>
          <a:p>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428604"/>
            <a:ext cx="7772400" cy="1470025"/>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2143116"/>
            <a:ext cx="7786742" cy="4214842"/>
          </a:xfrm>
        </p:spPr>
        <p:txBody>
          <a:bodyPr/>
          <a:lstStyle/>
          <a:p>
            <a:pPr algn="l"/>
            <a:r>
              <a:rPr lang="en-US" b="1" dirty="0" smtClean="0">
                <a:solidFill>
                  <a:schemeClr val="tx1"/>
                </a:solidFill>
              </a:rPr>
              <a:t>BASIC PHARMACOLOGY :2 </a:t>
            </a:r>
            <a:r>
              <a:rPr lang="en-US" b="1" dirty="0" err="1" smtClean="0">
                <a:solidFill>
                  <a:schemeClr val="tx1"/>
                </a:solidFill>
              </a:rPr>
              <a:t>bromo</a:t>
            </a:r>
            <a:r>
              <a:rPr lang="en-US" b="1" dirty="0" smtClean="0">
                <a:solidFill>
                  <a:schemeClr val="tx1"/>
                </a:solidFill>
              </a:rPr>
              <a:t>- 2- </a:t>
            </a:r>
            <a:r>
              <a:rPr lang="en-US" b="1" dirty="0" err="1" smtClean="0">
                <a:solidFill>
                  <a:schemeClr val="tx1"/>
                </a:solidFill>
              </a:rPr>
              <a:t>chloro</a:t>
            </a:r>
            <a:r>
              <a:rPr lang="en-US" b="1" dirty="0" smtClean="0">
                <a:solidFill>
                  <a:schemeClr val="tx1"/>
                </a:solidFill>
              </a:rPr>
              <a:t>- 1,1,1, </a:t>
            </a:r>
            <a:r>
              <a:rPr lang="en-US" b="1" dirty="0" err="1" smtClean="0">
                <a:solidFill>
                  <a:schemeClr val="tx1"/>
                </a:solidFill>
              </a:rPr>
              <a:t>trifluroethane</a:t>
            </a:r>
            <a:r>
              <a:rPr lang="en-US" b="1" dirty="0" smtClean="0">
                <a:solidFill>
                  <a:schemeClr val="tx1"/>
                </a:solidFill>
              </a:rPr>
              <a:t>.</a:t>
            </a:r>
          </a:p>
          <a:p>
            <a:pPr algn="l"/>
            <a:r>
              <a:rPr lang="en-US" b="1" dirty="0" smtClean="0">
                <a:solidFill>
                  <a:schemeClr val="tx1"/>
                </a:solidFill>
              </a:rPr>
              <a:t>PHYSICAL PROPERTIES</a:t>
            </a:r>
            <a:r>
              <a:rPr lang="en-US" dirty="0" smtClean="0">
                <a:solidFill>
                  <a:schemeClr val="tx1"/>
                </a:solidFill>
              </a:rPr>
              <a:t>: Halo </a:t>
            </a:r>
            <a:r>
              <a:rPr lang="en-US" dirty="0" err="1" smtClean="0">
                <a:solidFill>
                  <a:schemeClr val="tx1"/>
                </a:solidFill>
              </a:rPr>
              <a:t>genated</a:t>
            </a:r>
            <a:r>
              <a:rPr lang="en-US" dirty="0" smtClean="0">
                <a:solidFill>
                  <a:schemeClr val="tx1"/>
                </a:solidFill>
              </a:rPr>
              <a:t> </a:t>
            </a:r>
            <a:r>
              <a:rPr lang="en-US" dirty="0" err="1" smtClean="0">
                <a:solidFill>
                  <a:schemeClr val="tx1"/>
                </a:solidFill>
              </a:rPr>
              <a:t>alkane</a:t>
            </a:r>
            <a:r>
              <a:rPr lang="en-US" dirty="0" smtClean="0">
                <a:solidFill>
                  <a:schemeClr val="tx1"/>
                </a:solidFill>
              </a:rPr>
              <a:t>. The  C-</a:t>
            </a:r>
            <a:r>
              <a:rPr lang="en-US" dirty="0" err="1" smtClean="0">
                <a:solidFill>
                  <a:schemeClr val="tx1"/>
                </a:solidFill>
              </a:rPr>
              <a:t>Fi</a:t>
            </a:r>
            <a:r>
              <a:rPr lang="en-US" dirty="0" smtClean="0">
                <a:solidFill>
                  <a:schemeClr val="tx1"/>
                </a:solidFill>
              </a:rPr>
              <a:t> bonds – noninflammable, non explosive .</a:t>
            </a:r>
          </a:p>
          <a:p>
            <a:pPr algn="l"/>
            <a:r>
              <a:rPr lang="en-US" dirty="0" smtClean="0">
                <a:solidFill>
                  <a:schemeClr val="tx1"/>
                </a:solidFill>
              </a:rPr>
              <a:t>0.01 % </a:t>
            </a:r>
            <a:r>
              <a:rPr lang="en-US" dirty="0" err="1" smtClean="0">
                <a:solidFill>
                  <a:schemeClr val="tx1"/>
                </a:solidFill>
              </a:rPr>
              <a:t>thymol</a:t>
            </a:r>
            <a:r>
              <a:rPr lang="en-US" dirty="0" smtClean="0">
                <a:solidFill>
                  <a:schemeClr val="tx1"/>
                </a:solidFill>
              </a:rPr>
              <a:t> preservative and amber </a:t>
            </a:r>
            <a:r>
              <a:rPr lang="en-US" dirty="0" err="1" smtClean="0">
                <a:solidFill>
                  <a:schemeClr val="tx1"/>
                </a:solidFill>
              </a:rPr>
              <a:t>colour</a:t>
            </a:r>
            <a:r>
              <a:rPr lang="en-US" dirty="0" smtClean="0">
                <a:solidFill>
                  <a:schemeClr val="tx1"/>
                </a:solidFill>
              </a:rPr>
              <a:t> bottle retard spontaneous oxidative decomposition.</a:t>
            </a:r>
          </a:p>
          <a:p>
            <a:pPr algn="l"/>
            <a:endParaRPr lang="en-US" dirty="0" smtClean="0">
              <a:solidFill>
                <a:schemeClr val="tx1"/>
              </a:solidFill>
            </a:endParaRPr>
          </a:p>
          <a:p>
            <a:pPr algn="l"/>
            <a:endParaRPr lang="en-IN" dirty="0">
              <a:solidFill>
                <a:schemeClr val="tx1"/>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dirty="0" smtClean="0"/>
              <a:t>INHALATIONAL AGENTS</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5)Potent to allow administration in conjunction with high concentration of oxygen if necessary.</a:t>
            </a:r>
          </a:p>
          <a:p>
            <a:pPr>
              <a:buNone/>
            </a:pPr>
            <a:r>
              <a:rPr lang="en-US" dirty="0" smtClean="0"/>
              <a:t>6)It should produce unconsciousness with some degree of analgesia and muscle relaxation.</a:t>
            </a:r>
          </a:p>
          <a:p>
            <a:pPr>
              <a:buNone/>
            </a:pPr>
            <a:r>
              <a:rPr lang="en-US" dirty="0" smtClean="0"/>
              <a:t>7) It should not produce any  CVS depression or Rs depression or CNS excitation</a:t>
            </a:r>
          </a:p>
          <a:p>
            <a:pPr>
              <a:buNone/>
            </a:pPr>
            <a:r>
              <a:rPr lang="en-US" dirty="0" smtClean="0"/>
              <a:t>8) It should have no organ toxicity and it should not undergo any metabolism ,being excreted completely unchanged by lungs.</a:t>
            </a:r>
          </a:p>
          <a:p>
            <a:pPr>
              <a:buNone/>
            </a:pPr>
            <a:r>
              <a:rPr lang="en-US" dirty="0" smtClean="0"/>
              <a:t>9) It should not cause histamine release  or cause allergic reactions.</a:t>
            </a:r>
          </a:p>
          <a:p>
            <a:pPr>
              <a:buNone/>
            </a:pPr>
            <a:r>
              <a:rPr lang="en-US" dirty="0" smtClean="0"/>
              <a:t>10)It should not trigger malignant hyperpyrexia </a:t>
            </a:r>
          </a:p>
          <a:p>
            <a:pPr>
              <a:buNone/>
            </a:pPr>
            <a:r>
              <a:rPr lang="en-US" dirty="0" smtClean="0"/>
              <a:t>11)It should not interact with other drugs.</a:t>
            </a:r>
          </a:p>
          <a:p>
            <a:pPr>
              <a:buNone/>
            </a:pP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4348" y="500042"/>
            <a:ext cx="7772400" cy="1143008"/>
          </a:xfrm>
        </p:spPr>
        <p:txBody>
          <a:bodyPr/>
          <a:lstStyle/>
          <a:p>
            <a:r>
              <a:rPr lang="en-US" dirty="0" smtClean="0"/>
              <a:t>INHALATIONAL AGENTS</a:t>
            </a:r>
            <a:endParaRPr lang="en-IN" dirty="0"/>
          </a:p>
        </p:txBody>
      </p:sp>
      <p:sp>
        <p:nvSpPr>
          <p:cNvPr id="5" name="Subtitle 4"/>
          <p:cNvSpPr>
            <a:spLocks noGrp="1"/>
          </p:cNvSpPr>
          <p:nvPr>
            <p:ph type="subTitle" idx="1"/>
          </p:nvPr>
        </p:nvSpPr>
        <p:spPr>
          <a:xfrm>
            <a:off x="1071538" y="2214554"/>
            <a:ext cx="7358114" cy="3929090"/>
          </a:xfrm>
        </p:spPr>
        <p:txBody>
          <a:bodyPr>
            <a:normAutofit fontScale="85000" lnSpcReduction="20000"/>
          </a:bodyPr>
          <a:lstStyle/>
          <a:p>
            <a:pPr algn="l"/>
            <a:r>
              <a:rPr lang="en-US" dirty="0" smtClean="0">
                <a:solidFill>
                  <a:schemeClr val="tx1"/>
                </a:solidFill>
              </a:rPr>
              <a:t>It can be safely used with </a:t>
            </a:r>
            <a:r>
              <a:rPr lang="en-US" dirty="0" err="1" smtClean="0">
                <a:solidFill>
                  <a:schemeClr val="tx1"/>
                </a:solidFill>
              </a:rPr>
              <a:t>sodalime</a:t>
            </a:r>
            <a:r>
              <a:rPr lang="en-US" dirty="0" smtClean="0">
                <a:solidFill>
                  <a:schemeClr val="tx1"/>
                </a:solidFill>
              </a:rPr>
              <a:t>, adsorb by rubber in presence of moisture . T attacks tin, brass and </a:t>
            </a:r>
            <a:r>
              <a:rPr lang="en-US" dirty="0" err="1" smtClean="0">
                <a:solidFill>
                  <a:schemeClr val="tx1"/>
                </a:solidFill>
              </a:rPr>
              <a:t>aluminium</a:t>
            </a:r>
            <a:r>
              <a:rPr lang="en-US" dirty="0" smtClean="0">
                <a:solidFill>
                  <a:schemeClr val="tx1"/>
                </a:solidFill>
              </a:rPr>
              <a:t> in vaporizers and circuit.</a:t>
            </a:r>
          </a:p>
          <a:p>
            <a:pPr algn="l"/>
            <a:r>
              <a:rPr lang="en-US" dirty="0" smtClean="0">
                <a:solidFill>
                  <a:schemeClr val="tx1"/>
                </a:solidFill>
              </a:rPr>
              <a:t> </a:t>
            </a:r>
            <a:r>
              <a:rPr lang="en-US" dirty="0" err="1" smtClean="0">
                <a:solidFill>
                  <a:schemeClr val="tx1"/>
                </a:solidFill>
              </a:rPr>
              <a:t>Anaesthetic</a:t>
            </a:r>
            <a:r>
              <a:rPr lang="en-US" dirty="0" smtClean="0">
                <a:solidFill>
                  <a:schemeClr val="tx1"/>
                </a:solidFill>
              </a:rPr>
              <a:t> properties :1) Potent </a:t>
            </a:r>
            <a:r>
              <a:rPr lang="en-US" dirty="0" err="1" smtClean="0">
                <a:solidFill>
                  <a:schemeClr val="tx1"/>
                </a:solidFill>
              </a:rPr>
              <a:t>anaesthetic</a:t>
            </a:r>
            <a:r>
              <a:rPr lang="en-US" dirty="0" smtClean="0">
                <a:solidFill>
                  <a:schemeClr val="tx1"/>
                </a:solidFill>
              </a:rPr>
              <a:t> ( MAC = 0.74 ).</a:t>
            </a:r>
          </a:p>
          <a:p>
            <a:pPr algn="l"/>
            <a:r>
              <a:rPr lang="en-US" dirty="0" smtClean="0">
                <a:solidFill>
                  <a:schemeClr val="tx1"/>
                </a:solidFill>
              </a:rPr>
              <a:t>                          2)   Blood –gas coefficient of 2.4 makes it agent with slow </a:t>
            </a:r>
            <a:r>
              <a:rPr lang="en-US" dirty="0" err="1" smtClean="0">
                <a:solidFill>
                  <a:schemeClr val="tx1"/>
                </a:solidFill>
              </a:rPr>
              <a:t>ionduction</a:t>
            </a:r>
            <a:r>
              <a:rPr lang="en-US" dirty="0" smtClean="0">
                <a:solidFill>
                  <a:schemeClr val="tx1"/>
                </a:solidFill>
              </a:rPr>
              <a:t> and recovery time.</a:t>
            </a:r>
          </a:p>
          <a:p>
            <a:pPr algn="l"/>
            <a:r>
              <a:rPr lang="en-US" dirty="0" smtClean="0">
                <a:solidFill>
                  <a:schemeClr val="tx1"/>
                </a:solidFill>
              </a:rPr>
              <a:t>3) Not a good analgesic.</a:t>
            </a:r>
          </a:p>
          <a:p>
            <a:pPr algn="l"/>
            <a:r>
              <a:rPr lang="en-US" dirty="0" smtClean="0">
                <a:solidFill>
                  <a:schemeClr val="tx1"/>
                </a:solidFill>
              </a:rPr>
              <a:t>4) Muscle relaxation is moderate.</a:t>
            </a: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4291"/>
            <a:ext cx="7772400" cy="785817"/>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1500174"/>
            <a:ext cx="7715304" cy="4786346"/>
          </a:xfrm>
        </p:spPr>
        <p:txBody>
          <a:bodyPr/>
          <a:lstStyle/>
          <a:p>
            <a:r>
              <a:rPr lang="en-US" b="1" dirty="0" smtClean="0">
                <a:solidFill>
                  <a:schemeClr val="tx1"/>
                </a:solidFill>
              </a:rPr>
              <a:t>SYSTEMIC EFFECTS</a:t>
            </a:r>
          </a:p>
          <a:p>
            <a:pPr algn="l"/>
            <a:r>
              <a:rPr lang="en-US" dirty="0" smtClean="0">
                <a:solidFill>
                  <a:schemeClr val="tx1"/>
                </a:solidFill>
              </a:rPr>
              <a:t>CVS : 1 ) A dose dependent reduction in arterial BP due to direct myocardial depression.</a:t>
            </a:r>
          </a:p>
          <a:p>
            <a:pPr algn="l"/>
            <a:r>
              <a:rPr lang="en-US" dirty="0" smtClean="0">
                <a:solidFill>
                  <a:schemeClr val="tx1"/>
                </a:solidFill>
              </a:rPr>
              <a:t>2 ) HR-falls – reduction in sympathetic ac blunts </a:t>
            </a:r>
            <a:r>
              <a:rPr lang="en-US" dirty="0" err="1" smtClean="0">
                <a:solidFill>
                  <a:schemeClr val="tx1"/>
                </a:solidFill>
              </a:rPr>
              <a:t>baroreceptor</a:t>
            </a:r>
            <a:r>
              <a:rPr lang="en-US" dirty="0" smtClean="0">
                <a:solidFill>
                  <a:schemeClr val="tx1"/>
                </a:solidFill>
              </a:rPr>
              <a:t> reflex / direct </a:t>
            </a:r>
            <a:r>
              <a:rPr lang="en-US" dirty="0" err="1" smtClean="0">
                <a:solidFill>
                  <a:schemeClr val="tx1"/>
                </a:solidFill>
              </a:rPr>
              <a:t>effevt</a:t>
            </a:r>
            <a:r>
              <a:rPr lang="en-US" dirty="0" smtClean="0">
                <a:solidFill>
                  <a:schemeClr val="tx1"/>
                </a:solidFill>
              </a:rPr>
              <a:t> on discharge  of SAN.</a:t>
            </a:r>
          </a:p>
          <a:p>
            <a:pPr algn="l"/>
            <a:r>
              <a:rPr lang="en-US" dirty="0" smtClean="0">
                <a:solidFill>
                  <a:schemeClr val="tx1"/>
                </a:solidFill>
              </a:rPr>
              <a:t>3)Halothane is coronary vasodilator, CBF </a:t>
            </a:r>
            <a:r>
              <a:rPr lang="en-US" dirty="0" err="1" smtClean="0">
                <a:solidFill>
                  <a:schemeClr val="tx1"/>
                </a:solidFill>
              </a:rPr>
              <a:t>decreses</a:t>
            </a:r>
            <a:r>
              <a:rPr lang="en-US" dirty="0" smtClean="0">
                <a:solidFill>
                  <a:schemeClr val="tx1"/>
                </a:solidFill>
              </a:rPr>
              <a:t> due to  drop in BP.</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6"/>
            <a:ext cx="7772400" cy="1071570"/>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1714488"/>
            <a:ext cx="8143932" cy="4643470"/>
          </a:xfrm>
        </p:spPr>
        <p:txBody>
          <a:bodyPr>
            <a:normAutofit lnSpcReduction="10000"/>
          </a:bodyPr>
          <a:lstStyle/>
          <a:p>
            <a:pPr algn="l"/>
            <a:r>
              <a:rPr lang="en-US" dirty="0" smtClean="0">
                <a:solidFill>
                  <a:schemeClr val="tx1"/>
                </a:solidFill>
              </a:rPr>
              <a:t>4) It also sensitizes heart to adrenaline producing severe ventricular </a:t>
            </a:r>
            <a:r>
              <a:rPr lang="en-US" dirty="0" err="1" smtClean="0">
                <a:solidFill>
                  <a:schemeClr val="tx1"/>
                </a:solidFill>
              </a:rPr>
              <a:t>arrythmia</a:t>
            </a:r>
            <a:r>
              <a:rPr lang="en-US" dirty="0" smtClean="0">
                <a:solidFill>
                  <a:schemeClr val="tx1"/>
                </a:solidFill>
              </a:rPr>
              <a:t>.</a:t>
            </a:r>
          </a:p>
          <a:p>
            <a:pPr algn="l"/>
            <a:r>
              <a:rPr lang="en-US" dirty="0" smtClean="0">
                <a:solidFill>
                  <a:schemeClr val="tx1"/>
                </a:solidFill>
              </a:rPr>
              <a:t>5 ) It also protects against  the effects of myocardial </a:t>
            </a:r>
            <a:r>
              <a:rPr lang="en-US" dirty="0" err="1" smtClean="0">
                <a:solidFill>
                  <a:schemeClr val="tx1"/>
                </a:solidFill>
              </a:rPr>
              <a:t>ischaemia</a:t>
            </a:r>
            <a:r>
              <a:rPr lang="en-US" dirty="0" smtClean="0">
                <a:solidFill>
                  <a:schemeClr val="tx1"/>
                </a:solidFill>
              </a:rPr>
              <a:t> if it is commenced before the </a:t>
            </a:r>
            <a:r>
              <a:rPr lang="en-US" dirty="0" err="1" smtClean="0">
                <a:solidFill>
                  <a:schemeClr val="tx1"/>
                </a:solidFill>
              </a:rPr>
              <a:t>ischaemia</a:t>
            </a:r>
            <a:r>
              <a:rPr lang="en-US" dirty="0" smtClean="0">
                <a:solidFill>
                  <a:schemeClr val="tx1"/>
                </a:solidFill>
              </a:rPr>
              <a:t> occurs. It may also improve recovery post myocardial </a:t>
            </a:r>
            <a:r>
              <a:rPr lang="en-US" dirty="0" err="1" smtClean="0">
                <a:solidFill>
                  <a:schemeClr val="tx1"/>
                </a:solidFill>
              </a:rPr>
              <a:t>ischaemia</a:t>
            </a:r>
            <a:r>
              <a:rPr lang="en-US" dirty="0" smtClean="0">
                <a:solidFill>
                  <a:schemeClr val="tx1"/>
                </a:solidFill>
              </a:rPr>
              <a:t>.</a:t>
            </a:r>
          </a:p>
          <a:p>
            <a:pPr algn="l"/>
            <a:r>
              <a:rPr lang="en-US" dirty="0" smtClean="0">
                <a:solidFill>
                  <a:schemeClr val="tx1"/>
                </a:solidFill>
              </a:rPr>
              <a:t> </a:t>
            </a:r>
            <a:r>
              <a:rPr lang="en-US" b="1" dirty="0" smtClean="0">
                <a:solidFill>
                  <a:schemeClr val="tx1"/>
                </a:solidFill>
              </a:rPr>
              <a:t>RS</a:t>
            </a:r>
            <a:r>
              <a:rPr lang="en-US" dirty="0" smtClean="0">
                <a:solidFill>
                  <a:schemeClr val="tx1"/>
                </a:solidFill>
              </a:rPr>
              <a:t> :</a:t>
            </a:r>
          </a:p>
          <a:p>
            <a:pPr algn="l"/>
            <a:r>
              <a:rPr lang="en-US" dirty="0" smtClean="0">
                <a:solidFill>
                  <a:schemeClr val="tx1"/>
                </a:solidFill>
              </a:rPr>
              <a:t>1 )it minimally inhibits respiration.</a:t>
            </a:r>
          </a:p>
          <a:p>
            <a:pPr algn="l"/>
            <a:r>
              <a:rPr lang="en-US" dirty="0" smtClean="0">
                <a:solidFill>
                  <a:schemeClr val="tx1"/>
                </a:solidFill>
              </a:rPr>
              <a:t>2 )</a:t>
            </a:r>
            <a:r>
              <a:rPr lang="en-US" dirty="0" err="1" smtClean="0">
                <a:solidFill>
                  <a:schemeClr val="tx1"/>
                </a:solidFill>
              </a:rPr>
              <a:t>Hyberbaric</a:t>
            </a:r>
            <a:r>
              <a:rPr lang="en-US" dirty="0" smtClean="0">
                <a:solidFill>
                  <a:schemeClr val="tx1"/>
                </a:solidFill>
              </a:rPr>
              <a:t> and hypoxic reflexes are blunted.</a:t>
            </a:r>
            <a:endParaRPr lang="en-IN"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214445"/>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2143116"/>
            <a:ext cx="8143932" cy="4071966"/>
          </a:xfrm>
        </p:spPr>
        <p:txBody>
          <a:bodyPr>
            <a:normAutofit lnSpcReduction="10000"/>
          </a:bodyPr>
          <a:lstStyle/>
          <a:p>
            <a:pPr algn="l"/>
            <a:r>
              <a:rPr lang="en-US" dirty="0" smtClean="0">
                <a:solidFill>
                  <a:schemeClr val="tx1"/>
                </a:solidFill>
              </a:rPr>
              <a:t>3) Laryngeal </a:t>
            </a:r>
            <a:r>
              <a:rPr lang="en-US" dirty="0" err="1" smtClean="0">
                <a:solidFill>
                  <a:schemeClr val="tx1"/>
                </a:solidFill>
              </a:rPr>
              <a:t>amd</a:t>
            </a:r>
            <a:r>
              <a:rPr lang="en-US" dirty="0" smtClean="0">
                <a:solidFill>
                  <a:schemeClr val="tx1"/>
                </a:solidFill>
              </a:rPr>
              <a:t> pharyngeal reflexes are depressed.</a:t>
            </a:r>
          </a:p>
          <a:p>
            <a:pPr algn="l"/>
            <a:r>
              <a:rPr lang="en-US" dirty="0" smtClean="0">
                <a:solidFill>
                  <a:schemeClr val="tx1"/>
                </a:solidFill>
              </a:rPr>
              <a:t>4 ) bronchodilator</a:t>
            </a:r>
          </a:p>
          <a:p>
            <a:pPr algn="l"/>
            <a:r>
              <a:rPr lang="en-US" b="1" dirty="0" smtClean="0">
                <a:solidFill>
                  <a:schemeClr val="tx1"/>
                </a:solidFill>
              </a:rPr>
              <a:t>CNS</a:t>
            </a:r>
            <a:r>
              <a:rPr lang="en-US" dirty="0" smtClean="0">
                <a:solidFill>
                  <a:schemeClr val="tx1"/>
                </a:solidFill>
              </a:rPr>
              <a:t>:  1) cerebral vasodilator , lowers CVR, increases CBF . </a:t>
            </a:r>
            <a:r>
              <a:rPr lang="en-US" dirty="0" err="1" smtClean="0">
                <a:solidFill>
                  <a:schemeClr val="tx1"/>
                </a:solidFill>
              </a:rPr>
              <a:t>Abolioshes</a:t>
            </a:r>
            <a:r>
              <a:rPr lang="en-US" dirty="0" smtClean="0">
                <a:solidFill>
                  <a:schemeClr val="tx1"/>
                </a:solidFill>
              </a:rPr>
              <a:t> </a:t>
            </a:r>
            <a:r>
              <a:rPr lang="en-US" dirty="0" err="1" smtClean="0">
                <a:solidFill>
                  <a:schemeClr val="tx1"/>
                </a:solidFill>
              </a:rPr>
              <a:t>autoregulation</a:t>
            </a:r>
            <a:r>
              <a:rPr lang="en-US" dirty="0" smtClean="0">
                <a:solidFill>
                  <a:schemeClr val="tx1"/>
                </a:solidFill>
              </a:rPr>
              <a:t>. Concomitant rise in ICP  can be prevented by establishing hyperventilation prior to administration of halothane.</a:t>
            </a:r>
            <a:endParaRPr lang="en-IN"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5729"/>
            <a:ext cx="7772400" cy="857255"/>
          </a:xfrm>
        </p:spPr>
        <p:txBody>
          <a:bodyPr/>
          <a:lstStyle/>
          <a:p>
            <a:r>
              <a:rPr lang="en-US" dirty="0" smtClean="0"/>
              <a:t>INHALATIONAL AGENTS</a:t>
            </a:r>
            <a:endParaRPr lang="en-IN" dirty="0"/>
          </a:p>
        </p:txBody>
      </p:sp>
      <p:sp>
        <p:nvSpPr>
          <p:cNvPr id="5" name="Subtitle 4"/>
          <p:cNvSpPr>
            <a:spLocks noGrp="1"/>
          </p:cNvSpPr>
          <p:nvPr>
            <p:ph type="subTitle" idx="1"/>
          </p:nvPr>
        </p:nvSpPr>
        <p:spPr>
          <a:xfrm>
            <a:off x="428596" y="1500174"/>
            <a:ext cx="8143932" cy="4786346"/>
          </a:xfrm>
        </p:spPr>
        <p:txBody>
          <a:bodyPr>
            <a:normAutofit fontScale="92500" lnSpcReduction="20000"/>
          </a:bodyPr>
          <a:lstStyle/>
          <a:p>
            <a:pPr algn="l"/>
            <a:r>
              <a:rPr lang="en-US" b="1" dirty="0" smtClean="0">
                <a:solidFill>
                  <a:schemeClr val="tx1"/>
                </a:solidFill>
              </a:rPr>
              <a:t>Uterus</a:t>
            </a:r>
            <a:r>
              <a:rPr lang="en-US" dirty="0" smtClean="0">
                <a:solidFill>
                  <a:schemeClr val="tx1"/>
                </a:solidFill>
              </a:rPr>
              <a:t> :relaxant</a:t>
            </a:r>
          </a:p>
          <a:p>
            <a:pPr algn="l"/>
            <a:r>
              <a:rPr lang="en-US" b="1" dirty="0" smtClean="0">
                <a:solidFill>
                  <a:schemeClr val="tx1"/>
                </a:solidFill>
              </a:rPr>
              <a:t>Renal</a:t>
            </a:r>
            <a:r>
              <a:rPr lang="en-US" dirty="0" smtClean="0">
                <a:solidFill>
                  <a:schemeClr val="tx1"/>
                </a:solidFill>
              </a:rPr>
              <a:t> : GFR + Urinary flow decreased. </a:t>
            </a:r>
          </a:p>
          <a:p>
            <a:pPr algn="l"/>
            <a:r>
              <a:rPr lang="en-US" dirty="0" smtClean="0">
                <a:solidFill>
                  <a:schemeClr val="tx1"/>
                </a:solidFill>
              </a:rPr>
              <a:t> </a:t>
            </a:r>
            <a:r>
              <a:rPr lang="en-US" b="1" dirty="0" smtClean="0">
                <a:solidFill>
                  <a:schemeClr val="tx1"/>
                </a:solidFill>
              </a:rPr>
              <a:t>NMS</a:t>
            </a:r>
            <a:r>
              <a:rPr lang="en-US" dirty="0" smtClean="0">
                <a:solidFill>
                  <a:schemeClr val="tx1"/>
                </a:solidFill>
              </a:rPr>
              <a:t> :Mod. Muscle relaxation,</a:t>
            </a:r>
          </a:p>
          <a:p>
            <a:pPr algn="l"/>
            <a:r>
              <a:rPr lang="en-US" b="1" dirty="0" smtClean="0">
                <a:solidFill>
                  <a:schemeClr val="tx1"/>
                </a:solidFill>
              </a:rPr>
              <a:t>Thermoregulation</a:t>
            </a:r>
            <a:r>
              <a:rPr lang="en-US" dirty="0" smtClean="0">
                <a:solidFill>
                  <a:schemeClr val="tx1"/>
                </a:solidFill>
              </a:rPr>
              <a:t> : Post opt. shivering and hypothermia is max. </a:t>
            </a:r>
          </a:p>
          <a:p>
            <a:pPr algn="l"/>
            <a:r>
              <a:rPr lang="en-US" b="1" dirty="0" smtClean="0">
                <a:solidFill>
                  <a:schemeClr val="tx1"/>
                </a:solidFill>
              </a:rPr>
              <a:t>Liver</a:t>
            </a:r>
            <a:r>
              <a:rPr lang="en-US" dirty="0" smtClean="0">
                <a:solidFill>
                  <a:schemeClr val="tx1"/>
                </a:solidFill>
              </a:rPr>
              <a:t> : Halothane hepatitis </a:t>
            </a:r>
          </a:p>
          <a:p>
            <a:pPr algn="l"/>
            <a:r>
              <a:rPr lang="en-US" b="1" dirty="0" err="1" smtClean="0">
                <a:solidFill>
                  <a:schemeClr val="tx1"/>
                </a:solidFill>
              </a:rPr>
              <a:t>Epidem</a:t>
            </a:r>
            <a:r>
              <a:rPr lang="en-US" dirty="0" smtClean="0">
                <a:solidFill>
                  <a:schemeClr val="tx1"/>
                </a:solidFill>
              </a:rPr>
              <a:t>: 1 / 35000 patients</a:t>
            </a:r>
          </a:p>
          <a:p>
            <a:pPr algn="l"/>
            <a:r>
              <a:rPr lang="en-US" b="1" dirty="0" smtClean="0">
                <a:solidFill>
                  <a:schemeClr val="tx1"/>
                </a:solidFill>
              </a:rPr>
              <a:t>  Risk factors </a:t>
            </a:r>
            <a:r>
              <a:rPr lang="en-US" dirty="0" smtClean="0">
                <a:solidFill>
                  <a:schemeClr val="tx1"/>
                </a:solidFill>
              </a:rPr>
              <a:t>: exposure to multiple halothane at short intervals, late middle </a:t>
            </a:r>
            <a:r>
              <a:rPr lang="en-US" dirty="0" err="1" smtClean="0">
                <a:solidFill>
                  <a:schemeClr val="tx1"/>
                </a:solidFill>
              </a:rPr>
              <a:t>age,obesity</a:t>
            </a:r>
            <a:r>
              <a:rPr lang="en-US" dirty="0" smtClean="0">
                <a:solidFill>
                  <a:schemeClr val="tx1"/>
                </a:solidFill>
              </a:rPr>
              <a:t> , female predisposition, personal history of toxicity , enzyme induction.</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857255"/>
          </a:xfrm>
        </p:spPr>
        <p:txBody>
          <a:bodyPr/>
          <a:lstStyle/>
          <a:p>
            <a:r>
              <a:rPr lang="en-US" dirty="0" smtClean="0"/>
              <a:t>INHALATIONAL AGENTS</a:t>
            </a:r>
            <a:endParaRPr lang="en-IN" dirty="0"/>
          </a:p>
        </p:txBody>
      </p:sp>
      <p:sp>
        <p:nvSpPr>
          <p:cNvPr id="5" name="Subtitle 4"/>
          <p:cNvSpPr>
            <a:spLocks noGrp="1"/>
          </p:cNvSpPr>
          <p:nvPr>
            <p:ph type="subTitle" idx="1"/>
          </p:nvPr>
        </p:nvSpPr>
        <p:spPr>
          <a:xfrm>
            <a:off x="642910" y="1643050"/>
            <a:ext cx="8001056" cy="4500594"/>
          </a:xfrm>
        </p:spPr>
        <p:txBody>
          <a:bodyPr>
            <a:normAutofit fontScale="92500"/>
          </a:bodyPr>
          <a:lstStyle/>
          <a:p>
            <a:pPr algn="l"/>
            <a:r>
              <a:rPr lang="en-US" b="1" dirty="0" smtClean="0">
                <a:solidFill>
                  <a:schemeClr val="tx1"/>
                </a:solidFill>
              </a:rPr>
              <a:t>Diagnosis</a:t>
            </a:r>
            <a:r>
              <a:rPr lang="en-US" dirty="0" smtClean="0">
                <a:solidFill>
                  <a:schemeClr val="tx1"/>
                </a:solidFill>
              </a:rPr>
              <a:t> : jaundice.</a:t>
            </a:r>
          </a:p>
          <a:p>
            <a:pPr algn="l"/>
            <a:r>
              <a:rPr lang="en-US" b="1" dirty="0" smtClean="0">
                <a:solidFill>
                  <a:schemeClr val="tx1"/>
                </a:solidFill>
              </a:rPr>
              <a:t>Etiology </a:t>
            </a:r>
            <a:r>
              <a:rPr lang="en-US" dirty="0" smtClean="0">
                <a:solidFill>
                  <a:schemeClr val="tx1"/>
                </a:solidFill>
              </a:rPr>
              <a:t>:  1) Direct </a:t>
            </a:r>
            <a:r>
              <a:rPr lang="en-US" dirty="0" err="1" smtClean="0">
                <a:solidFill>
                  <a:schemeClr val="tx1"/>
                </a:solidFill>
              </a:rPr>
              <a:t>hepatocellular</a:t>
            </a:r>
            <a:r>
              <a:rPr lang="en-US" dirty="0" smtClean="0">
                <a:solidFill>
                  <a:schemeClr val="tx1"/>
                </a:solidFill>
              </a:rPr>
              <a:t> injury .</a:t>
            </a:r>
          </a:p>
          <a:p>
            <a:pPr algn="l"/>
            <a:r>
              <a:rPr lang="en-US" dirty="0" smtClean="0">
                <a:solidFill>
                  <a:schemeClr val="tx1"/>
                </a:solidFill>
              </a:rPr>
              <a:t>2)Decrease blood supply because of decrease CO.</a:t>
            </a:r>
          </a:p>
          <a:p>
            <a:pPr algn="l"/>
            <a:r>
              <a:rPr lang="en-US" dirty="0" smtClean="0">
                <a:solidFill>
                  <a:schemeClr val="tx1"/>
                </a:solidFill>
              </a:rPr>
              <a:t>3) Immunologic mechanism : Coexisting autoimmune diseases and antibodies against liver cells can be detected in serum. TFA ,major metabolite of halothane by its antigenic nature produces </a:t>
            </a:r>
            <a:r>
              <a:rPr lang="en-US" dirty="0" err="1" smtClean="0">
                <a:solidFill>
                  <a:schemeClr val="tx1"/>
                </a:solidFill>
              </a:rPr>
              <a:t>ab’s</a:t>
            </a:r>
            <a:r>
              <a:rPr lang="en-US" dirty="0" smtClean="0">
                <a:solidFill>
                  <a:schemeClr val="tx1"/>
                </a:solidFill>
              </a:rPr>
              <a:t> </a:t>
            </a:r>
            <a:r>
              <a:rPr lang="en-US" dirty="0" err="1" smtClean="0">
                <a:solidFill>
                  <a:schemeClr val="tx1"/>
                </a:solidFill>
              </a:rPr>
              <a:t>mediatinf</a:t>
            </a:r>
            <a:r>
              <a:rPr lang="en-US" dirty="0" smtClean="0">
                <a:solidFill>
                  <a:schemeClr val="tx1"/>
                </a:solidFill>
              </a:rPr>
              <a:t> </a:t>
            </a:r>
            <a:r>
              <a:rPr lang="en-US" dirty="0" err="1" smtClean="0">
                <a:solidFill>
                  <a:schemeClr val="tx1"/>
                </a:solidFill>
              </a:rPr>
              <a:t>ag-ab</a:t>
            </a:r>
            <a:r>
              <a:rPr lang="en-US" dirty="0" smtClean="0">
                <a:solidFill>
                  <a:schemeClr val="tx1"/>
                </a:solidFill>
              </a:rPr>
              <a:t> injury in liver cells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71481"/>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357158" y="1857364"/>
            <a:ext cx="8286808" cy="4357718"/>
          </a:xfrm>
        </p:spPr>
        <p:txBody>
          <a:bodyPr>
            <a:normAutofit fontScale="92500" lnSpcReduction="10000"/>
          </a:bodyPr>
          <a:lstStyle/>
          <a:p>
            <a:pPr algn="l"/>
            <a:r>
              <a:rPr lang="en-US" b="1" dirty="0" smtClean="0">
                <a:solidFill>
                  <a:schemeClr val="tx1"/>
                </a:solidFill>
              </a:rPr>
              <a:t>Contraindications : </a:t>
            </a:r>
            <a:r>
              <a:rPr lang="en-US" dirty="0" smtClean="0">
                <a:solidFill>
                  <a:schemeClr val="tx1"/>
                </a:solidFill>
              </a:rPr>
              <a:t>1) History of previous halothane hepatitis .</a:t>
            </a:r>
          </a:p>
          <a:p>
            <a:pPr algn="l"/>
            <a:r>
              <a:rPr lang="en-US" dirty="0" smtClean="0">
                <a:solidFill>
                  <a:schemeClr val="tx1"/>
                </a:solidFill>
              </a:rPr>
              <a:t>2) ICT &amp;head injury </a:t>
            </a:r>
          </a:p>
          <a:p>
            <a:pPr algn="l"/>
            <a:r>
              <a:rPr lang="en-US" dirty="0" smtClean="0">
                <a:solidFill>
                  <a:schemeClr val="tx1"/>
                </a:solidFill>
              </a:rPr>
              <a:t>3)Severe cardiac diseases.</a:t>
            </a:r>
          </a:p>
          <a:p>
            <a:pPr algn="l"/>
            <a:r>
              <a:rPr lang="en-US" dirty="0" smtClean="0">
                <a:solidFill>
                  <a:schemeClr val="tx1"/>
                </a:solidFill>
              </a:rPr>
              <a:t>4) </a:t>
            </a:r>
            <a:r>
              <a:rPr lang="en-US" dirty="0" err="1" smtClean="0">
                <a:solidFill>
                  <a:schemeClr val="tx1"/>
                </a:solidFill>
              </a:rPr>
              <a:t>Pheochromocytoma</a:t>
            </a:r>
            <a:r>
              <a:rPr lang="en-US" dirty="0" smtClean="0">
                <a:solidFill>
                  <a:schemeClr val="tx1"/>
                </a:solidFill>
              </a:rPr>
              <a:t> .</a:t>
            </a:r>
          </a:p>
          <a:p>
            <a:pPr algn="l"/>
            <a:r>
              <a:rPr lang="en-US" b="1" dirty="0" smtClean="0">
                <a:solidFill>
                  <a:schemeClr val="tx1"/>
                </a:solidFill>
              </a:rPr>
              <a:t>Drug interactions </a:t>
            </a:r>
            <a:r>
              <a:rPr lang="en-US" dirty="0" smtClean="0">
                <a:solidFill>
                  <a:schemeClr val="tx1"/>
                </a:solidFill>
              </a:rPr>
              <a:t>:1) Beta blockers and CCB ‘S</a:t>
            </a:r>
          </a:p>
          <a:p>
            <a:pPr algn="l"/>
            <a:r>
              <a:rPr lang="en-US" dirty="0" smtClean="0">
                <a:solidFill>
                  <a:schemeClr val="tx1"/>
                </a:solidFill>
              </a:rPr>
              <a:t>                                2)</a:t>
            </a:r>
            <a:r>
              <a:rPr lang="en-US" dirty="0" err="1" smtClean="0">
                <a:solidFill>
                  <a:schemeClr val="tx1"/>
                </a:solidFill>
              </a:rPr>
              <a:t>Aminophylline</a:t>
            </a:r>
            <a:r>
              <a:rPr lang="en-US" dirty="0" smtClean="0">
                <a:solidFill>
                  <a:schemeClr val="tx1"/>
                </a:solidFill>
              </a:rPr>
              <a:t> – Ventricular  </a:t>
            </a:r>
            <a:r>
              <a:rPr lang="en-US" dirty="0" err="1" smtClean="0">
                <a:solidFill>
                  <a:schemeClr val="tx1"/>
                </a:solidFill>
              </a:rPr>
              <a:t>arrythmia</a:t>
            </a:r>
            <a:endParaRPr lang="en-US" dirty="0" smtClean="0">
              <a:solidFill>
                <a:schemeClr val="tx1"/>
              </a:solidFill>
            </a:endParaRPr>
          </a:p>
          <a:p>
            <a:pPr algn="l"/>
            <a:r>
              <a:rPr lang="en-US" dirty="0" smtClean="0">
                <a:solidFill>
                  <a:schemeClr val="tx1"/>
                </a:solidFill>
              </a:rPr>
              <a:t>3) TCA’S – fluctuation in BP.</a:t>
            </a: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71481"/>
            <a:ext cx="7772400" cy="1071569"/>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2214554"/>
            <a:ext cx="8001056" cy="4071966"/>
          </a:xfrm>
        </p:spPr>
        <p:txBody>
          <a:bodyPr>
            <a:normAutofit fontScale="85000" lnSpcReduction="10000"/>
          </a:bodyPr>
          <a:lstStyle/>
          <a:p>
            <a:pPr algn="l"/>
            <a:r>
              <a:rPr lang="en-US" b="1" dirty="0" smtClean="0">
                <a:solidFill>
                  <a:schemeClr val="tx1"/>
                </a:solidFill>
              </a:rPr>
              <a:t>Clinical uses </a:t>
            </a:r>
          </a:p>
          <a:p>
            <a:pPr algn="l"/>
            <a:r>
              <a:rPr lang="en-US" dirty="0" smtClean="0">
                <a:solidFill>
                  <a:schemeClr val="tx1"/>
                </a:solidFill>
              </a:rPr>
              <a:t>It depresses laryngeal and pharyngeal  reflexes. Deep halothane </a:t>
            </a:r>
            <a:r>
              <a:rPr lang="en-US" dirty="0" err="1" smtClean="0">
                <a:solidFill>
                  <a:schemeClr val="tx1"/>
                </a:solidFill>
              </a:rPr>
              <a:t>anaesthesia</a:t>
            </a:r>
            <a:r>
              <a:rPr lang="en-US" dirty="0" smtClean="0">
                <a:solidFill>
                  <a:schemeClr val="tx1"/>
                </a:solidFill>
              </a:rPr>
              <a:t> allows </a:t>
            </a:r>
          </a:p>
          <a:p>
            <a:pPr algn="l"/>
            <a:r>
              <a:rPr lang="en-US" dirty="0" smtClean="0">
                <a:solidFill>
                  <a:schemeClr val="tx1"/>
                </a:solidFill>
              </a:rPr>
              <a:t>easy intubation.</a:t>
            </a:r>
          </a:p>
          <a:p>
            <a:pPr algn="l"/>
            <a:r>
              <a:rPr lang="en-US" dirty="0" smtClean="0">
                <a:solidFill>
                  <a:schemeClr val="tx1"/>
                </a:solidFill>
              </a:rPr>
              <a:t> </a:t>
            </a:r>
            <a:r>
              <a:rPr lang="en-US" b="1" dirty="0" smtClean="0">
                <a:solidFill>
                  <a:schemeClr val="tx1"/>
                </a:solidFill>
              </a:rPr>
              <a:t>DOSAGE</a:t>
            </a:r>
            <a:r>
              <a:rPr lang="en-US" dirty="0" smtClean="0">
                <a:solidFill>
                  <a:schemeClr val="tx1"/>
                </a:solidFill>
              </a:rPr>
              <a:t> : Induction – 3%</a:t>
            </a:r>
          </a:p>
          <a:p>
            <a:pPr algn="l"/>
            <a:r>
              <a:rPr lang="en-US" dirty="0" smtClean="0">
                <a:solidFill>
                  <a:schemeClr val="tx1"/>
                </a:solidFill>
              </a:rPr>
              <a:t>                   Maintenance dose – 1-2 %( spontaneous breathing ) &amp; 0.5 -1 % ( Controlled ventilation ) .. Supplementary – o2- avoid HYPOXIA.</a:t>
            </a:r>
          </a:p>
          <a:p>
            <a:pPr algn="l"/>
            <a:r>
              <a:rPr lang="en-US" dirty="0" smtClean="0">
                <a:solidFill>
                  <a:schemeClr val="tx1"/>
                </a:solidFill>
              </a:rPr>
              <a:t>                   </a:t>
            </a: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500197"/>
          </a:xfrm>
        </p:spPr>
        <p:txBody>
          <a:bodyPr/>
          <a:lstStyle/>
          <a:p>
            <a:r>
              <a:rPr lang="en-US" dirty="0" smtClean="0"/>
              <a:t>INHALATIONAL ANASESTHESIA</a:t>
            </a:r>
            <a:endParaRPr lang="en-IN" dirty="0"/>
          </a:p>
        </p:txBody>
      </p:sp>
      <p:sp>
        <p:nvSpPr>
          <p:cNvPr id="5" name="Subtitle 4"/>
          <p:cNvSpPr>
            <a:spLocks noGrp="1"/>
          </p:cNvSpPr>
          <p:nvPr>
            <p:ph type="subTitle" idx="1"/>
          </p:nvPr>
        </p:nvSpPr>
        <p:spPr>
          <a:xfrm>
            <a:off x="714348" y="1714488"/>
            <a:ext cx="7929618" cy="4500594"/>
          </a:xfrm>
        </p:spPr>
        <p:txBody>
          <a:bodyPr/>
          <a:lstStyle/>
          <a:p>
            <a:pPr algn="l"/>
            <a:r>
              <a:rPr lang="en-US" b="1" dirty="0" smtClean="0">
                <a:solidFill>
                  <a:schemeClr val="tx1"/>
                </a:solidFill>
              </a:rPr>
              <a:t>ISOFLURANE</a:t>
            </a:r>
          </a:p>
          <a:p>
            <a:pPr algn="l"/>
            <a:r>
              <a:rPr lang="en-US" dirty="0" smtClean="0">
                <a:solidFill>
                  <a:schemeClr val="tx1"/>
                </a:solidFill>
              </a:rPr>
              <a:t>1, </a:t>
            </a:r>
            <a:r>
              <a:rPr lang="en-US" dirty="0" err="1" smtClean="0">
                <a:solidFill>
                  <a:schemeClr val="tx1"/>
                </a:solidFill>
              </a:rPr>
              <a:t>chloro</a:t>
            </a:r>
            <a:r>
              <a:rPr lang="en-US" dirty="0" smtClean="0">
                <a:solidFill>
                  <a:schemeClr val="tx1"/>
                </a:solidFill>
              </a:rPr>
              <a:t> ,2-2-2. </a:t>
            </a:r>
            <a:r>
              <a:rPr lang="en-US" dirty="0" err="1" smtClean="0">
                <a:solidFill>
                  <a:schemeClr val="tx1"/>
                </a:solidFill>
              </a:rPr>
              <a:t>trifluroethyl</a:t>
            </a:r>
            <a:r>
              <a:rPr lang="en-US" dirty="0" smtClean="0">
                <a:solidFill>
                  <a:schemeClr val="tx1"/>
                </a:solidFill>
              </a:rPr>
              <a:t> </a:t>
            </a:r>
            <a:r>
              <a:rPr lang="en-US" dirty="0" err="1" smtClean="0">
                <a:solidFill>
                  <a:schemeClr val="tx1"/>
                </a:solidFill>
              </a:rPr>
              <a:t>difluromethyl</a:t>
            </a:r>
            <a:r>
              <a:rPr lang="en-US" dirty="0" smtClean="0">
                <a:solidFill>
                  <a:schemeClr val="tx1"/>
                </a:solidFill>
              </a:rPr>
              <a:t> ether. It is halogenated  methyl ether, structural isomer of </a:t>
            </a:r>
            <a:r>
              <a:rPr lang="en-US" dirty="0" err="1" smtClean="0">
                <a:solidFill>
                  <a:schemeClr val="tx1"/>
                </a:solidFill>
              </a:rPr>
              <a:t>enflurane</a:t>
            </a:r>
            <a:r>
              <a:rPr lang="en-US" dirty="0" smtClean="0">
                <a:solidFill>
                  <a:schemeClr val="tx1"/>
                </a:solidFill>
              </a:rPr>
              <a:t>, </a:t>
            </a:r>
            <a:r>
              <a:rPr lang="en-US" dirty="0" err="1" smtClean="0">
                <a:solidFill>
                  <a:schemeClr val="tx1"/>
                </a:solidFill>
              </a:rPr>
              <a:t>synthetised</a:t>
            </a:r>
            <a:r>
              <a:rPr lang="en-US" dirty="0" smtClean="0">
                <a:solidFill>
                  <a:schemeClr val="tx1"/>
                </a:solidFill>
              </a:rPr>
              <a:t> by Dr. RC </a:t>
            </a:r>
            <a:r>
              <a:rPr lang="en-US" dirty="0" err="1" smtClean="0">
                <a:solidFill>
                  <a:schemeClr val="tx1"/>
                </a:solidFill>
              </a:rPr>
              <a:t>Terell</a:t>
            </a:r>
            <a:r>
              <a:rPr lang="en-US" dirty="0" smtClean="0">
                <a:solidFill>
                  <a:schemeClr val="tx1"/>
                </a:solidFill>
              </a:rPr>
              <a:t>.</a:t>
            </a:r>
          </a:p>
          <a:p>
            <a:pPr algn="l"/>
            <a:r>
              <a:rPr lang="en-US" b="1" dirty="0" smtClean="0">
                <a:solidFill>
                  <a:schemeClr val="tx1"/>
                </a:solidFill>
              </a:rPr>
              <a:t> PHYSICAL PROPERTIES </a:t>
            </a:r>
            <a:r>
              <a:rPr lang="en-US" dirty="0" smtClean="0">
                <a:solidFill>
                  <a:schemeClr val="tx1"/>
                </a:solidFill>
              </a:rPr>
              <a:t>: </a:t>
            </a:r>
          </a:p>
          <a:p>
            <a:pPr algn="l"/>
            <a:r>
              <a:rPr lang="en-US" dirty="0" smtClean="0">
                <a:solidFill>
                  <a:schemeClr val="tx1"/>
                </a:solidFill>
              </a:rPr>
              <a:t>1)</a:t>
            </a:r>
            <a:r>
              <a:rPr lang="en-US" dirty="0" err="1" smtClean="0">
                <a:solidFill>
                  <a:schemeClr val="tx1"/>
                </a:solidFill>
              </a:rPr>
              <a:t>Colourless</a:t>
            </a:r>
            <a:r>
              <a:rPr lang="en-US" dirty="0" smtClean="0">
                <a:solidFill>
                  <a:schemeClr val="tx1"/>
                </a:solidFill>
              </a:rPr>
              <a:t> volatile liquid, with a pungent </a:t>
            </a:r>
            <a:r>
              <a:rPr lang="en-US" dirty="0" err="1" smtClean="0">
                <a:solidFill>
                  <a:schemeClr val="tx1"/>
                </a:solidFill>
              </a:rPr>
              <a:t>etheral</a:t>
            </a:r>
            <a:r>
              <a:rPr lang="en-US" dirty="0" smtClean="0">
                <a:solidFill>
                  <a:schemeClr val="tx1"/>
                </a:solidFill>
              </a:rPr>
              <a:t> odor, mod. Irritating.</a:t>
            </a:r>
          </a:p>
          <a:p>
            <a:pPr algn="l"/>
            <a:endParaRPr lang="en-US" dirty="0" smtClean="0">
              <a:solidFill>
                <a:schemeClr val="tx1"/>
              </a:solidFill>
            </a:endParaRPr>
          </a:p>
          <a:p>
            <a:pPr algn="l"/>
            <a:endParaRPr lang="en-IN" dirty="0">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57167"/>
            <a:ext cx="7772400" cy="1071569"/>
          </a:xfrm>
        </p:spPr>
        <p:txBody>
          <a:bodyPr/>
          <a:lstStyle/>
          <a:p>
            <a:r>
              <a:rPr lang="en-US" dirty="0" smtClean="0"/>
              <a:t>INHALATAIONAL AGENTS</a:t>
            </a:r>
            <a:endParaRPr lang="en-IN" dirty="0"/>
          </a:p>
        </p:txBody>
      </p:sp>
      <p:sp>
        <p:nvSpPr>
          <p:cNvPr id="5" name="Subtitle 4"/>
          <p:cNvSpPr>
            <a:spLocks noGrp="1"/>
          </p:cNvSpPr>
          <p:nvPr>
            <p:ph type="subTitle" idx="1"/>
          </p:nvPr>
        </p:nvSpPr>
        <p:spPr>
          <a:xfrm>
            <a:off x="642910" y="1785926"/>
            <a:ext cx="7858180" cy="4500594"/>
          </a:xfrm>
        </p:spPr>
        <p:txBody>
          <a:bodyPr/>
          <a:lstStyle/>
          <a:p>
            <a:pPr algn="l"/>
            <a:r>
              <a:rPr lang="en-US" dirty="0" smtClean="0">
                <a:solidFill>
                  <a:schemeClr val="tx1"/>
                </a:solidFill>
              </a:rPr>
              <a:t>2)Induction and recovery are rapid, partly because of low blood-gas partition coefficient of 1.4, and also due to fairly low fat solubility.</a:t>
            </a:r>
          </a:p>
          <a:p>
            <a:pPr algn="l"/>
            <a:r>
              <a:rPr lang="en-US" dirty="0" smtClean="0">
                <a:solidFill>
                  <a:schemeClr val="tx1"/>
                </a:solidFill>
              </a:rPr>
              <a:t>3)MAC -1.17%,</a:t>
            </a:r>
          </a:p>
          <a:p>
            <a:pPr algn="l"/>
            <a:r>
              <a:rPr lang="en-US" dirty="0" smtClean="0">
                <a:solidFill>
                  <a:schemeClr val="tx1"/>
                </a:solidFill>
              </a:rPr>
              <a:t>4) Stable and no preservative are necessary to prevent decomposition. It does not react with metal in breathing circuit, but can react with </a:t>
            </a:r>
            <a:r>
              <a:rPr lang="en-US" dirty="0" err="1" smtClean="0">
                <a:solidFill>
                  <a:schemeClr val="tx1"/>
                </a:solidFill>
              </a:rPr>
              <a:t>sodalime</a:t>
            </a:r>
            <a:r>
              <a:rPr lang="en-US" dirty="0" smtClean="0">
                <a:solidFill>
                  <a:schemeClr val="tx1"/>
                </a:solidFill>
              </a:rPr>
              <a:t> to produce CO.</a:t>
            </a: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
            <a:ext cx="7772400" cy="1357297"/>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1571612"/>
            <a:ext cx="7643866" cy="4357718"/>
          </a:xfrm>
        </p:spPr>
        <p:txBody>
          <a:bodyPr/>
          <a:lstStyle/>
          <a:p>
            <a:pPr algn="l"/>
            <a:r>
              <a:rPr lang="en-US" b="1" dirty="0" smtClean="0">
                <a:solidFill>
                  <a:schemeClr val="tx1"/>
                </a:solidFill>
              </a:rPr>
              <a:t>USES</a:t>
            </a:r>
            <a:r>
              <a:rPr lang="en-US" dirty="0" smtClean="0">
                <a:solidFill>
                  <a:schemeClr val="tx1"/>
                </a:solidFill>
              </a:rPr>
              <a:t>  :1) For maintenance of </a:t>
            </a:r>
            <a:r>
              <a:rPr lang="en-US" dirty="0" err="1" smtClean="0">
                <a:solidFill>
                  <a:schemeClr val="tx1"/>
                </a:solidFill>
              </a:rPr>
              <a:t>anaesthesia</a:t>
            </a:r>
            <a:r>
              <a:rPr lang="en-US" dirty="0" smtClean="0">
                <a:solidFill>
                  <a:schemeClr val="tx1"/>
                </a:solidFill>
              </a:rPr>
              <a:t> but these can also be used as </a:t>
            </a:r>
          </a:p>
          <a:p>
            <a:pPr algn="l"/>
            <a:r>
              <a:rPr lang="en-US" dirty="0" smtClean="0">
                <a:solidFill>
                  <a:schemeClr val="tx1"/>
                </a:solidFill>
              </a:rPr>
              <a:t>           2) Induction agents  especially in            children.</a:t>
            </a:r>
          </a:p>
          <a:p>
            <a:pPr algn="l"/>
            <a:r>
              <a:rPr lang="en-US" dirty="0" smtClean="0">
                <a:solidFill>
                  <a:schemeClr val="tx1"/>
                </a:solidFill>
              </a:rPr>
              <a:t>        3) As a sole agent for small procedures </a:t>
            </a:r>
          </a:p>
          <a:p>
            <a:pPr algn="l"/>
            <a:r>
              <a:rPr lang="en-US" dirty="0" smtClean="0">
                <a:solidFill>
                  <a:schemeClr val="tx1"/>
                </a:solidFill>
              </a:rPr>
              <a:t>        ( ether )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1214445"/>
          </a:xfrm>
        </p:spPr>
        <p:txBody>
          <a:bodyPr/>
          <a:lstStyle/>
          <a:p>
            <a:r>
              <a:rPr lang="en-US" dirty="0" smtClean="0"/>
              <a:t>INHALATIONAL AGENTS</a:t>
            </a:r>
            <a:endParaRPr lang="en-IN" dirty="0"/>
          </a:p>
        </p:txBody>
      </p:sp>
      <p:sp>
        <p:nvSpPr>
          <p:cNvPr id="5" name="Subtitle 4"/>
          <p:cNvSpPr>
            <a:spLocks noGrp="1"/>
          </p:cNvSpPr>
          <p:nvPr>
            <p:ph type="subTitle" idx="1"/>
          </p:nvPr>
        </p:nvSpPr>
        <p:spPr>
          <a:xfrm>
            <a:off x="714348" y="2071678"/>
            <a:ext cx="7715304" cy="4143404"/>
          </a:xfrm>
        </p:spPr>
        <p:txBody>
          <a:bodyPr/>
          <a:lstStyle/>
          <a:p>
            <a:pPr algn="l"/>
            <a:r>
              <a:rPr lang="en-US" b="1" dirty="0" smtClean="0">
                <a:solidFill>
                  <a:schemeClr val="tx1"/>
                </a:solidFill>
              </a:rPr>
              <a:t>PHARMACODYNAMICS</a:t>
            </a:r>
          </a:p>
          <a:p>
            <a:pPr algn="l"/>
            <a:r>
              <a:rPr lang="en-US" b="1" dirty="0" smtClean="0">
                <a:solidFill>
                  <a:schemeClr val="tx1"/>
                </a:solidFill>
              </a:rPr>
              <a:t>CNS</a:t>
            </a:r>
            <a:r>
              <a:rPr lang="en-US" dirty="0" smtClean="0">
                <a:solidFill>
                  <a:schemeClr val="tx1"/>
                </a:solidFill>
              </a:rPr>
              <a:t> : 1)Dose dependent depression of CNS activity. Concentration above MAC -0.25 – Amnesia</a:t>
            </a:r>
          </a:p>
          <a:p>
            <a:pPr algn="l"/>
            <a:r>
              <a:rPr lang="en-US" dirty="0" smtClean="0">
                <a:solidFill>
                  <a:schemeClr val="tx1"/>
                </a:solidFill>
              </a:rPr>
              <a:t>2) CBF is not increases </a:t>
            </a:r>
            <a:r>
              <a:rPr lang="en-US" dirty="0" err="1" smtClean="0">
                <a:solidFill>
                  <a:schemeClr val="tx1"/>
                </a:solidFill>
              </a:rPr>
              <a:t>upto</a:t>
            </a:r>
            <a:r>
              <a:rPr lang="en-US" dirty="0" smtClean="0">
                <a:solidFill>
                  <a:schemeClr val="tx1"/>
                </a:solidFill>
              </a:rPr>
              <a:t> 1.1 MAC..</a:t>
            </a:r>
            <a:r>
              <a:rPr lang="en-US" dirty="0" err="1" smtClean="0">
                <a:solidFill>
                  <a:schemeClr val="tx1"/>
                </a:solidFill>
              </a:rPr>
              <a:t>Iin</a:t>
            </a:r>
            <a:r>
              <a:rPr lang="en-US" dirty="0" smtClean="0">
                <a:solidFill>
                  <a:schemeClr val="tx1"/>
                </a:solidFill>
              </a:rPr>
              <a:t> </a:t>
            </a:r>
            <a:r>
              <a:rPr lang="en-US" dirty="0" err="1" smtClean="0">
                <a:solidFill>
                  <a:schemeClr val="tx1"/>
                </a:solidFill>
              </a:rPr>
              <a:t>normocapnic,normotensive</a:t>
            </a:r>
            <a:r>
              <a:rPr lang="en-US" dirty="0" smtClean="0">
                <a:solidFill>
                  <a:schemeClr val="tx1"/>
                </a:solidFill>
              </a:rPr>
              <a:t> pts</a:t>
            </a:r>
          </a:p>
          <a:p>
            <a:pPr algn="l"/>
            <a:r>
              <a:rPr lang="en-US" dirty="0" smtClean="0">
                <a:solidFill>
                  <a:schemeClr val="tx1"/>
                </a:solidFill>
              </a:rPr>
              <a:t>3) Anticonvulsant properties .</a:t>
            </a:r>
            <a:endParaRPr lang="en-IN" dirty="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4348" y="357166"/>
            <a:ext cx="7772400" cy="1470025"/>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2143116"/>
            <a:ext cx="7929618" cy="4000528"/>
          </a:xfrm>
        </p:spPr>
        <p:txBody>
          <a:bodyPr/>
          <a:lstStyle/>
          <a:p>
            <a:pPr algn="l"/>
            <a:r>
              <a:rPr lang="en-US" b="1" dirty="0" smtClean="0">
                <a:solidFill>
                  <a:schemeClr val="tx1"/>
                </a:solidFill>
              </a:rPr>
              <a:t>RS </a:t>
            </a:r>
            <a:r>
              <a:rPr lang="en-US" dirty="0" smtClean="0"/>
              <a:t>:</a:t>
            </a:r>
            <a:r>
              <a:rPr lang="en-US" dirty="0" smtClean="0">
                <a:solidFill>
                  <a:schemeClr val="tx1"/>
                </a:solidFill>
              </a:rPr>
              <a:t>1) Respiratory depression.</a:t>
            </a:r>
          </a:p>
          <a:p>
            <a:pPr algn="l"/>
            <a:r>
              <a:rPr lang="en-US" dirty="0" smtClean="0">
                <a:solidFill>
                  <a:schemeClr val="tx1"/>
                </a:solidFill>
              </a:rPr>
              <a:t>        2) The incidence of coughing and             </a:t>
            </a:r>
            <a:r>
              <a:rPr lang="en-US" dirty="0" err="1" smtClean="0">
                <a:solidFill>
                  <a:schemeClr val="tx1"/>
                </a:solidFill>
              </a:rPr>
              <a:t>laryngospasm</a:t>
            </a:r>
            <a:r>
              <a:rPr lang="en-US" dirty="0" smtClean="0">
                <a:solidFill>
                  <a:schemeClr val="tx1"/>
                </a:solidFill>
              </a:rPr>
              <a:t> is more .</a:t>
            </a:r>
          </a:p>
          <a:p>
            <a:pPr algn="l"/>
            <a:r>
              <a:rPr lang="en-US" b="1" dirty="0" smtClean="0">
                <a:solidFill>
                  <a:schemeClr val="tx1"/>
                </a:solidFill>
              </a:rPr>
              <a:t>CVS </a:t>
            </a:r>
            <a:r>
              <a:rPr lang="en-US" dirty="0" smtClean="0">
                <a:solidFill>
                  <a:schemeClr val="tx1"/>
                </a:solidFill>
              </a:rPr>
              <a:t>: 1)Hypotension “ controlled hypotension”</a:t>
            </a:r>
          </a:p>
          <a:p>
            <a:pPr algn="l"/>
            <a:r>
              <a:rPr lang="en-US" dirty="0" smtClean="0">
                <a:solidFill>
                  <a:schemeClr val="tx1"/>
                </a:solidFill>
              </a:rPr>
              <a:t>       - does not depress myocardium, no </a:t>
            </a:r>
            <a:r>
              <a:rPr lang="en-US" dirty="0" err="1" smtClean="0">
                <a:solidFill>
                  <a:schemeClr val="tx1"/>
                </a:solidFill>
              </a:rPr>
              <a:t>brady</a:t>
            </a:r>
            <a:r>
              <a:rPr lang="en-US" dirty="0" smtClean="0">
                <a:solidFill>
                  <a:schemeClr val="tx1"/>
                </a:solidFill>
              </a:rPr>
              <a:t> –</a:t>
            </a:r>
            <a:r>
              <a:rPr lang="en-US" dirty="0" err="1" smtClean="0">
                <a:solidFill>
                  <a:schemeClr val="tx1"/>
                </a:solidFill>
              </a:rPr>
              <a:t>baroreceptor</a:t>
            </a:r>
            <a:r>
              <a:rPr lang="en-US" dirty="0" smtClean="0">
                <a:solidFill>
                  <a:schemeClr val="tx1"/>
                </a:solidFill>
              </a:rPr>
              <a:t> reflex is preserved or minimally depressed … so CO is best maintained.</a:t>
            </a: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714379"/>
          </a:xfrm>
        </p:spPr>
        <p:txBody>
          <a:bodyPr>
            <a:normAutofit fontScale="90000"/>
          </a:bodyPr>
          <a:lstStyle/>
          <a:p>
            <a:r>
              <a:rPr lang="en-US" dirty="0" smtClean="0"/>
              <a:t>INHALATIONAL AGENTS</a:t>
            </a:r>
            <a:endParaRPr lang="en-IN" dirty="0"/>
          </a:p>
        </p:txBody>
      </p:sp>
      <p:sp>
        <p:nvSpPr>
          <p:cNvPr id="5" name="Subtitle 4"/>
          <p:cNvSpPr>
            <a:spLocks noGrp="1"/>
          </p:cNvSpPr>
          <p:nvPr>
            <p:ph type="subTitle" idx="1"/>
          </p:nvPr>
        </p:nvSpPr>
        <p:spPr>
          <a:xfrm>
            <a:off x="428596" y="1571612"/>
            <a:ext cx="8072494" cy="4572032"/>
          </a:xfrm>
        </p:spPr>
        <p:txBody>
          <a:bodyPr/>
          <a:lstStyle/>
          <a:p>
            <a:pPr algn="l"/>
            <a:r>
              <a:rPr lang="en-US" dirty="0" smtClean="0">
                <a:solidFill>
                  <a:schemeClr val="tx1"/>
                </a:solidFill>
              </a:rPr>
              <a:t>3) It is coronary vasodilator. – increases coronary blood flow to non –</a:t>
            </a:r>
            <a:r>
              <a:rPr lang="en-US" dirty="0" err="1" smtClean="0">
                <a:solidFill>
                  <a:schemeClr val="tx1"/>
                </a:solidFill>
              </a:rPr>
              <a:t>ischaemic</a:t>
            </a:r>
            <a:r>
              <a:rPr lang="en-US" dirty="0" smtClean="0">
                <a:solidFill>
                  <a:schemeClr val="tx1"/>
                </a:solidFill>
              </a:rPr>
              <a:t> areas which in patients of MI – CORONARY STEAL.</a:t>
            </a:r>
          </a:p>
          <a:p>
            <a:pPr algn="l"/>
            <a:r>
              <a:rPr lang="en-US" dirty="0" smtClean="0">
                <a:solidFill>
                  <a:schemeClr val="tx1"/>
                </a:solidFill>
              </a:rPr>
              <a:t>It doesn’t sensitize myocardium to adrenaline.</a:t>
            </a:r>
          </a:p>
          <a:p>
            <a:pPr algn="l"/>
            <a:r>
              <a:rPr lang="en-US" b="1" dirty="0" smtClean="0">
                <a:solidFill>
                  <a:schemeClr val="tx1"/>
                </a:solidFill>
              </a:rPr>
              <a:t>NMS </a:t>
            </a:r>
            <a:r>
              <a:rPr lang="en-US" dirty="0" smtClean="0">
                <a:solidFill>
                  <a:schemeClr val="tx1"/>
                </a:solidFill>
              </a:rPr>
              <a:t>– Muscle relaxation – </a:t>
            </a:r>
            <a:r>
              <a:rPr lang="en-US" dirty="0" err="1" smtClean="0">
                <a:solidFill>
                  <a:schemeClr val="tx1"/>
                </a:solidFill>
              </a:rPr>
              <a:t>mod.degree</a:t>
            </a:r>
            <a:r>
              <a:rPr lang="en-US" dirty="0" smtClean="0">
                <a:solidFill>
                  <a:schemeClr val="tx1"/>
                </a:solidFill>
              </a:rPr>
              <a:t>.</a:t>
            </a:r>
          </a:p>
          <a:p>
            <a:pPr algn="l"/>
            <a:r>
              <a:rPr lang="en-US" b="1" dirty="0" smtClean="0">
                <a:solidFill>
                  <a:schemeClr val="tx1"/>
                </a:solidFill>
              </a:rPr>
              <a:t> Kidneys </a:t>
            </a:r>
            <a:r>
              <a:rPr lang="en-US" dirty="0" smtClean="0">
                <a:solidFill>
                  <a:schemeClr val="tx1"/>
                </a:solidFill>
              </a:rPr>
              <a:t>– decreases RBF, GFR,UO.</a:t>
            </a:r>
          </a:p>
          <a:p>
            <a:pPr algn="l"/>
            <a:r>
              <a:rPr lang="en-US" b="1" dirty="0" smtClean="0">
                <a:solidFill>
                  <a:schemeClr val="tx1"/>
                </a:solidFill>
              </a:rPr>
              <a:t>Liver</a:t>
            </a:r>
            <a:r>
              <a:rPr lang="en-US" dirty="0" smtClean="0">
                <a:solidFill>
                  <a:schemeClr val="tx1"/>
                </a:solidFill>
              </a:rPr>
              <a:t> –Total hepatic blood flow is reduced</a:t>
            </a:r>
          </a:p>
          <a:p>
            <a:pPr algn="l"/>
            <a:r>
              <a:rPr lang="en-US" b="1" dirty="0" smtClean="0">
                <a:solidFill>
                  <a:schemeClr val="tx1"/>
                </a:solidFill>
              </a:rPr>
              <a:t>Uterus</a:t>
            </a:r>
            <a:r>
              <a:rPr lang="en-US" dirty="0" smtClean="0">
                <a:solidFill>
                  <a:schemeClr val="tx1"/>
                </a:solidFill>
              </a:rPr>
              <a:t>- Dose related relaxant</a:t>
            </a: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00043"/>
            <a:ext cx="7772400" cy="1143007"/>
          </a:xfrm>
        </p:spPr>
        <p:txBody>
          <a:bodyPr/>
          <a:lstStyle/>
          <a:p>
            <a:r>
              <a:rPr lang="en-US" dirty="0" smtClean="0"/>
              <a:t>INHALATIONAL AGENTS</a:t>
            </a:r>
            <a:endParaRPr lang="en-IN" dirty="0"/>
          </a:p>
        </p:txBody>
      </p:sp>
      <p:sp>
        <p:nvSpPr>
          <p:cNvPr id="5" name="Subtitle 4"/>
          <p:cNvSpPr>
            <a:spLocks noGrp="1"/>
          </p:cNvSpPr>
          <p:nvPr>
            <p:ph type="subTitle" idx="1"/>
          </p:nvPr>
        </p:nvSpPr>
        <p:spPr>
          <a:xfrm>
            <a:off x="428596" y="2000240"/>
            <a:ext cx="7929618" cy="4286280"/>
          </a:xfrm>
        </p:spPr>
        <p:txBody>
          <a:bodyPr/>
          <a:lstStyle/>
          <a:p>
            <a:pPr algn="l"/>
            <a:r>
              <a:rPr lang="en-US" b="1" dirty="0" smtClean="0">
                <a:solidFill>
                  <a:schemeClr val="tx1"/>
                </a:solidFill>
              </a:rPr>
              <a:t>PHARMACOKINETICS </a:t>
            </a:r>
          </a:p>
          <a:p>
            <a:pPr algn="l"/>
            <a:r>
              <a:rPr lang="en-US" dirty="0" smtClean="0">
                <a:solidFill>
                  <a:schemeClr val="tx1"/>
                </a:solidFill>
              </a:rPr>
              <a:t>100 %  excreted through lungs , only 0.2 %  metabolized to TFA</a:t>
            </a:r>
          </a:p>
          <a:p>
            <a:pPr algn="l"/>
            <a:r>
              <a:rPr lang="en-US" dirty="0" smtClean="0">
                <a:solidFill>
                  <a:schemeClr val="tx1"/>
                </a:solidFill>
              </a:rPr>
              <a:t>Degraded by </a:t>
            </a:r>
            <a:r>
              <a:rPr lang="en-US" dirty="0" err="1" smtClean="0">
                <a:solidFill>
                  <a:schemeClr val="tx1"/>
                </a:solidFill>
              </a:rPr>
              <a:t>dessicated</a:t>
            </a:r>
            <a:r>
              <a:rPr lang="en-US" dirty="0" smtClean="0">
                <a:solidFill>
                  <a:schemeClr val="tx1"/>
                </a:solidFill>
              </a:rPr>
              <a:t> co2 absorbers- CO.</a:t>
            </a:r>
          </a:p>
          <a:p>
            <a:pPr algn="l"/>
            <a:r>
              <a:rPr lang="en-US" dirty="0" smtClean="0">
                <a:solidFill>
                  <a:schemeClr val="tx1"/>
                </a:solidFill>
              </a:rPr>
              <a:t>Trigger agent for malignant hyperthermia in susceptible patients.</a:t>
            </a:r>
          </a:p>
          <a:p>
            <a:pPr algn="l"/>
            <a:endParaRPr lang="en-US" dirty="0" smtClean="0">
              <a:solidFill>
                <a:schemeClr val="tx1"/>
              </a:solidFill>
            </a:endParaRP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4291"/>
            <a:ext cx="7772400" cy="1357321"/>
          </a:xfrm>
        </p:spPr>
        <p:txBody>
          <a:bodyPr/>
          <a:lstStyle/>
          <a:p>
            <a:r>
              <a:rPr lang="en-US" dirty="0" smtClean="0"/>
              <a:t>INHALATIONAL AGENTS</a:t>
            </a:r>
            <a:endParaRPr lang="en-IN" dirty="0"/>
          </a:p>
        </p:txBody>
      </p:sp>
      <p:sp>
        <p:nvSpPr>
          <p:cNvPr id="5" name="Subtitle 4"/>
          <p:cNvSpPr>
            <a:spLocks noGrp="1"/>
          </p:cNvSpPr>
          <p:nvPr>
            <p:ph type="subTitle" idx="1"/>
          </p:nvPr>
        </p:nvSpPr>
        <p:spPr>
          <a:xfrm>
            <a:off x="571472" y="1857364"/>
            <a:ext cx="7929618" cy="4357718"/>
          </a:xfrm>
        </p:spPr>
        <p:txBody>
          <a:bodyPr/>
          <a:lstStyle/>
          <a:p>
            <a:r>
              <a:rPr lang="en-US" b="1" dirty="0" smtClean="0">
                <a:solidFill>
                  <a:schemeClr val="tx1"/>
                </a:solidFill>
              </a:rPr>
              <a:t> CLINICAL USES :</a:t>
            </a:r>
          </a:p>
          <a:p>
            <a:pPr marL="514350" indent="-514350" algn="l">
              <a:buAutoNum type="arabicParenR"/>
            </a:pPr>
            <a:r>
              <a:rPr lang="en-US" dirty="0" smtClean="0">
                <a:solidFill>
                  <a:schemeClr val="tx1"/>
                </a:solidFill>
              </a:rPr>
              <a:t>Stable cardiac rhythm.. Lack of sensitization in heart to endogenous and exogenous epinephrine. Protective against MI.</a:t>
            </a:r>
          </a:p>
          <a:p>
            <a:pPr marL="514350" indent="-514350" algn="l">
              <a:buAutoNum type="arabicParenR"/>
            </a:pPr>
            <a:r>
              <a:rPr lang="en-US" dirty="0" smtClean="0">
                <a:solidFill>
                  <a:schemeClr val="tx1"/>
                </a:solidFill>
              </a:rPr>
              <a:t>Rapid awakening in day stay patient.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sp>
        <p:nvSpPr>
          <p:cNvPr id="3" name="Content Placeholder 2"/>
          <p:cNvSpPr>
            <a:spLocks noGrp="1"/>
          </p:cNvSpPr>
          <p:nvPr>
            <p:ph idx="1"/>
          </p:nvPr>
        </p:nvSpPr>
        <p:spPr/>
        <p:txBody>
          <a:bodyPr>
            <a:normAutofit fontScale="85000" lnSpcReduction="20000"/>
          </a:bodyPr>
          <a:lstStyle/>
          <a:p>
            <a:r>
              <a:rPr lang="en-US" b="1" dirty="0" smtClean="0"/>
              <a:t>DESFLURANE</a:t>
            </a:r>
          </a:p>
          <a:p>
            <a:pPr>
              <a:buNone/>
            </a:pPr>
            <a:r>
              <a:rPr lang="en-US" dirty="0" smtClean="0"/>
              <a:t>  1- fluoro-,2-2-2 </a:t>
            </a:r>
            <a:r>
              <a:rPr lang="en-US" dirty="0" err="1" smtClean="0"/>
              <a:t>trifluroethyl</a:t>
            </a:r>
            <a:r>
              <a:rPr lang="en-US" dirty="0" smtClean="0"/>
              <a:t> </a:t>
            </a:r>
            <a:r>
              <a:rPr lang="en-US" dirty="0" err="1" smtClean="0"/>
              <a:t>difluromethyl</a:t>
            </a:r>
            <a:r>
              <a:rPr lang="en-US" dirty="0" smtClean="0"/>
              <a:t> ether</a:t>
            </a:r>
          </a:p>
          <a:p>
            <a:pPr>
              <a:buNone/>
            </a:pPr>
            <a:r>
              <a:rPr lang="en-US" dirty="0" smtClean="0"/>
              <a:t>   The chemical structure is same as </a:t>
            </a:r>
            <a:r>
              <a:rPr lang="en-US" dirty="0" err="1" smtClean="0"/>
              <a:t>isoflurane</a:t>
            </a:r>
            <a:r>
              <a:rPr lang="en-US" dirty="0" smtClean="0"/>
              <a:t>, but with fluorine substituted for chlorine.</a:t>
            </a:r>
          </a:p>
          <a:p>
            <a:r>
              <a:rPr lang="en-US" b="1" dirty="0" smtClean="0"/>
              <a:t>PHYSICAL PROPERTIES</a:t>
            </a:r>
          </a:p>
          <a:p>
            <a:pPr>
              <a:buNone/>
            </a:pPr>
            <a:r>
              <a:rPr lang="en-US" dirty="0" smtClean="0"/>
              <a:t>   Pungent odor, irritating  and unpleasant to inhale.    (coughing, breath holding or </a:t>
            </a:r>
            <a:r>
              <a:rPr lang="en-US" dirty="0" err="1" smtClean="0"/>
              <a:t>laryngospasm</a:t>
            </a:r>
            <a:r>
              <a:rPr lang="en-US" dirty="0" smtClean="0"/>
              <a:t> )  </a:t>
            </a:r>
          </a:p>
          <a:p>
            <a:pPr>
              <a:buNone/>
            </a:pPr>
            <a:r>
              <a:rPr lang="en-US" dirty="0" smtClean="0"/>
              <a:t>   </a:t>
            </a:r>
            <a:r>
              <a:rPr lang="en-US" dirty="0" err="1" smtClean="0"/>
              <a:t>Vapour</a:t>
            </a:r>
            <a:r>
              <a:rPr lang="en-US" dirty="0" smtClean="0"/>
              <a:t> pressure is very high  and boiling point &lt;23</a:t>
            </a:r>
            <a:r>
              <a:rPr lang="en-US" baseline="30000" dirty="0" smtClean="0"/>
              <a:t>*</a:t>
            </a:r>
            <a:r>
              <a:rPr lang="en-US" dirty="0" smtClean="0"/>
              <a:t>C, so it boils at room temp. that is why a special </a:t>
            </a:r>
            <a:r>
              <a:rPr lang="en-US" smtClean="0"/>
              <a:t>vaporizer    </a:t>
            </a:r>
            <a:r>
              <a:rPr lang="en-US" dirty="0" smtClean="0"/>
              <a:t>is required for its delivery.</a:t>
            </a:r>
          </a:p>
          <a:p>
            <a:pPr>
              <a:buNone/>
            </a:pPr>
            <a:r>
              <a:rPr lang="en-US" dirty="0" smtClean="0"/>
              <a:t>   Not a good analgesic.</a:t>
            </a:r>
          </a:p>
          <a:p>
            <a:pPr>
              <a:buNone/>
            </a:pPr>
            <a:endParaRPr lang="en-US" dirty="0" smtClean="0"/>
          </a:p>
          <a:p>
            <a:pPr>
              <a:buNone/>
            </a:pPr>
            <a:endParaRPr lang="en-US" dirty="0" smtClean="0"/>
          </a:p>
          <a:p>
            <a:endParaRPr lang="en-US" dirty="0" smtClean="0"/>
          </a:p>
          <a:p>
            <a:endParaRPr lang="en-IN"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sp>
        <p:nvSpPr>
          <p:cNvPr id="3" name="Content Placeholder 2"/>
          <p:cNvSpPr>
            <a:spLocks noGrp="1"/>
          </p:cNvSpPr>
          <p:nvPr>
            <p:ph idx="1"/>
          </p:nvPr>
        </p:nvSpPr>
        <p:spPr>
          <a:xfrm>
            <a:off x="457200" y="1600200"/>
            <a:ext cx="8229600" cy="5257800"/>
          </a:xfrm>
        </p:spPr>
        <p:txBody>
          <a:bodyPr>
            <a:noAutofit/>
          </a:bodyPr>
          <a:lstStyle/>
          <a:p>
            <a:r>
              <a:rPr lang="en-US" sz="2400" b="1" dirty="0" smtClean="0"/>
              <a:t>PHARMACOKINETICS:</a:t>
            </a:r>
          </a:p>
          <a:p>
            <a:pPr>
              <a:buNone/>
            </a:pPr>
            <a:r>
              <a:rPr lang="en-US" sz="2400" dirty="0" smtClean="0"/>
              <a:t>    MAC : 6.6%, Boiling point : 22.8 %,Blood –gas coefficient : 0.42( lowest) { Induction &amp; recovery is most rapid }</a:t>
            </a:r>
          </a:p>
          <a:p>
            <a:r>
              <a:rPr lang="en-US" sz="2400" b="1" dirty="0" smtClean="0"/>
              <a:t> PHARMACODYNAMICS:</a:t>
            </a:r>
          </a:p>
          <a:p>
            <a:pPr>
              <a:buNone/>
            </a:pPr>
            <a:r>
              <a:rPr lang="en-US" sz="2400" b="1" dirty="0" smtClean="0"/>
              <a:t>    CVS: </a:t>
            </a:r>
            <a:r>
              <a:rPr lang="en-US" sz="2400" dirty="0" smtClean="0"/>
              <a:t>&lt; 1MA(C , actions is similar to </a:t>
            </a:r>
            <a:r>
              <a:rPr lang="en-US" sz="2400" dirty="0" err="1" smtClean="0"/>
              <a:t>Isoflurane</a:t>
            </a:r>
            <a:r>
              <a:rPr lang="en-US" sz="2400" dirty="0" smtClean="0"/>
              <a:t> –no coronary steal but , &gt; 1MAC ( concentration achieved rapidly + sympathetic system.)</a:t>
            </a:r>
          </a:p>
          <a:p>
            <a:pPr>
              <a:buNone/>
            </a:pPr>
            <a:r>
              <a:rPr lang="en-US" sz="2400" b="1" dirty="0" smtClean="0"/>
              <a:t>    RS : </a:t>
            </a:r>
            <a:r>
              <a:rPr lang="en-US" sz="2400" dirty="0" smtClean="0"/>
              <a:t>Decreases minute volume &amp; depresses </a:t>
            </a:r>
            <a:r>
              <a:rPr lang="en-US" sz="2400" dirty="0" err="1" smtClean="0"/>
              <a:t>ventilatory</a:t>
            </a:r>
            <a:r>
              <a:rPr lang="en-US" sz="2400" dirty="0" smtClean="0"/>
              <a:t> responses.</a:t>
            </a:r>
          </a:p>
          <a:p>
            <a:pPr>
              <a:buNone/>
            </a:pPr>
            <a:r>
              <a:rPr lang="en-US" sz="2400" b="1" dirty="0" smtClean="0"/>
              <a:t>    CNS </a:t>
            </a:r>
            <a:r>
              <a:rPr lang="en-US" sz="2400" dirty="0" smtClean="0"/>
              <a:t>: Increases ICT , more than </a:t>
            </a:r>
            <a:r>
              <a:rPr lang="en-US" sz="2400" dirty="0" err="1" smtClean="0"/>
              <a:t>Isoflurane</a:t>
            </a:r>
            <a:r>
              <a:rPr lang="en-US" sz="2400" dirty="0" smtClean="0"/>
              <a:t>.</a:t>
            </a:r>
          </a:p>
          <a:p>
            <a:pPr>
              <a:buNone/>
            </a:pPr>
            <a:r>
              <a:rPr lang="en-US" sz="2400" dirty="0" smtClean="0"/>
              <a:t>    </a:t>
            </a:r>
            <a:r>
              <a:rPr lang="en-US" sz="2400" b="1" dirty="0" smtClean="0"/>
              <a:t>HEPATIC AND RENAL</a:t>
            </a:r>
            <a:r>
              <a:rPr lang="en-US" sz="2400" dirty="0" smtClean="0"/>
              <a:t>: No significant dysfunction.</a:t>
            </a:r>
          </a:p>
          <a:p>
            <a:pPr>
              <a:buNone/>
            </a:pPr>
            <a:r>
              <a:rPr lang="en-US" sz="2400" b="1" dirty="0" smtClean="0"/>
              <a:t>    NEUROMUSCULAR</a:t>
            </a:r>
            <a:r>
              <a:rPr lang="en-US" sz="2400" dirty="0" smtClean="0"/>
              <a:t>: Mod. </a:t>
            </a:r>
            <a:r>
              <a:rPr lang="en-US" sz="2400" dirty="0" err="1" smtClean="0"/>
              <a:t>Relaxn</a:t>
            </a:r>
            <a:r>
              <a:rPr lang="en-US" sz="2400" b="1" dirty="0" smtClean="0"/>
              <a:t>.</a:t>
            </a:r>
          </a:p>
          <a:p>
            <a:pPr>
              <a:buNone/>
            </a:pPr>
            <a:r>
              <a:rPr lang="en-US" sz="2400" b="1" dirty="0" smtClean="0"/>
              <a:t>. </a:t>
            </a:r>
            <a:endParaRPr lang="en-IN" sz="2400"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sp>
        <p:nvSpPr>
          <p:cNvPr id="3" name="Content Placeholder 2"/>
          <p:cNvSpPr>
            <a:spLocks noGrp="1"/>
          </p:cNvSpPr>
          <p:nvPr>
            <p:ph idx="1"/>
          </p:nvPr>
        </p:nvSpPr>
        <p:spPr/>
        <p:txBody>
          <a:bodyPr>
            <a:noAutofit/>
          </a:bodyPr>
          <a:lstStyle/>
          <a:p>
            <a:r>
              <a:rPr lang="en-US" sz="2800" dirty="0" smtClean="0"/>
              <a:t>Metabolism :minimal  , not produce fluoride</a:t>
            </a:r>
          </a:p>
          <a:p>
            <a:pPr>
              <a:buNone/>
            </a:pPr>
            <a:r>
              <a:rPr lang="en-US" sz="2800" b="1" dirty="0" smtClean="0"/>
              <a:t>   CLINICAL USES </a:t>
            </a:r>
            <a:r>
              <a:rPr lang="en-US" sz="2800" dirty="0" smtClean="0"/>
              <a:t>:  1)  Prolonged duration            surgeries.</a:t>
            </a:r>
          </a:p>
          <a:p>
            <a:pPr>
              <a:buNone/>
            </a:pPr>
            <a:r>
              <a:rPr lang="en-US" sz="2800" dirty="0" smtClean="0"/>
              <a:t>2) Old age patients who may have impaired hepatic or renal functions .</a:t>
            </a:r>
          </a:p>
          <a:p>
            <a:pPr>
              <a:buNone/>
            </a:pPr>
            <a:r>
              <a:rPr lang="en-US" sz="2800" dirty="0" smtClean="0"/>
              <a:t>3) Hepatic and renal disease patients.</a:t>
            </a:r>
          </a:p>
          <a:p>
            <a:pPr>
              <a:buNone/>
            </a:pPr>
            <a:r>
              <a:rPr lang="en-US" sz="2800" dirty="0" smtClean="0"/>
              <a:t>4)Obese  patients ( metabolism increased by 30 -45 %)</a:t>
            </a:r>
          </a:p>
          <a:p>
            <a:pPr>
              <a:buNone/>
            </a:pPr>
            <a:r>
              <a:rPr lang="en-US" sz="2800" dirty="0" smtClean="0"/>
              <a:t>5)Fast Inhalational agent of choice for day care surgery. </a:t>
            </a:r>
          </a:p>
          <a:p>
            <a:pPr>
              <a:buNone/>
            </a:pPr>
            <a:r>
              <a:rPr lang="en-US" sz="2800" dirty="0" smtClean="0"/>
              <a:t>6) Stimulation of sympathetic system : Agent of choice for shock patients .</a:t>
            </a:r>
          </a:p>
          <a:p>
            <a:pPr>
              <a:buNone/>
            </a:pPr>
            <a:endParaRPr lang="en-US" sz="2800" dirty="0" smtClean="0"/>
          </a:p>
          <a:p>
            <a:pPr>
              <a:buNone/>
            </a:pPr>
            <a:r>
              <a:rPr lang="en-US" sz="2800" dirty="0" smtClean="0"/>
              <a:t> </a:t>
            </a:r>
            <a:endParaRPr lang="en-IN"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sp>
        <p:nvSpPr>
          <p:cNvPr id="3" name="Content Placeholder 2"/>
          <p:cNvSpPr>
            <a:spLocks noGrp="1"/>
          </p:cNvSpPr>
          <p:nvPr>
            <p:ph idx="1"/>
          </p:nvPr>
        </p:nvSpPr>
        <p:spPr/>
        <p:txBody>
          <a:bodyPr>
            <a:normAutofit fontScale="85000" lnSpcReduction="10000"/>
          </a:bodyPr>
          <a:lstStyle/>
          <a:p>
            <a:r>
              <a:rPr lang="en-US" b="1" dirty="0" smtClean="0"/>
              <a:t>SEVOFLURANE :</a:t>
            </a:r>
          </a:p>
          <a:p>
            <a:pPr>
              <a:buNone/>
            </a:pPr>
            <a:r>
              <a:rPr lang="en-US" dirty="0" smtClean="0"/>
              <a:t>    Sweet smelling  completely fluorinated methyl isopropyl ether.</a:t>
            </a:r>
          </a:p>
          <a:p>
            <a:pPr>
              <a:buNone/>
            </a:pPr>
            <a:r>
              <a:rPr lang="en-US" dirty="0" smtClean="0"/>
              <a:t>    No chlorine or bromide ions – no effect on ozone layer.</a:t>
            </a:r>
          </a:p>
          <a:p>
            <a:pPr>
              <a:buNone/>
            </a:pPr>
            <a:r>
              <a:rPr lang="en-US" b="1" dirty="0" smtClean="0"/>
              <a:t>  PHYSICAL PROPERTIES :</a:t>
            </a:r>
            <a:r>
              <a:rPr lang="en-US" dirty="0" smtClean="0"/>
              <a:t> 1) </a:t>
            </a:r>
            <a:r>
              <a:rPr lang="en-US" dirty="0" err="1" smtClean="0"/>
              <a:t>colourless</a:t>
            </a:r>
            <a:r>
              <a:rPr lang="en-US" dirty="0" smtClean="0"/>
              <a:t> liquid,</a:t>
            </a:r>
          </a:p>
          <a:p>
            <a:pPr>
              <a:buNone/>
            </a:pPr>
            <a:r>
              <a:rPr lang="en-US" dirty="0" smtClean="0"/>
              <a:t>        2) Odor is sweet so induction is smooth.</a:t>
            </a:r>
            <a:r>
              <a:rPr lang="en-US" b="1" dirty="0" smtClean="0"/>
              <a:t> </a:t>
            </a:r>
          </a:p>
          <a:p>
            <a:pPr>
              <a:buNone/>
            </a:pPr>
            <a:r>
              <a:rPr lang="en-US" dirty="0" smtClean="0"/>
              <a:t>    Faster ( B/G Coefficient ) 0.69 , pleasant and smooth induction, with no significant systemic toxicity makes </a:t>
            </a:r>
            <a:r>
              <a:rPr lang="en-US" dirty="0" err="1" smtClean="0"/>
              <a:t>sevoflurane</a:t>
            </a:r>
            <a:r>
              <a:rPr lang="en-US" dirty="0" smtClean="0"/>
              <a:t> as the agent of choice for induction in children.</a:t>
            </a:r>
            <a:endParaRPr lang="en-IN"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INHALATIONAL AGENTS</a:t>
            </a:r>
            <a:endParaRPr lang="en-IN" dirty="0"/>
          </a:p>
        </p:txBody>
      </p:sp>
      <p:sp>
        <p:nvSpPr>
          <p:cNvPr id="3" name="Content Placeholder 2"/>
          <p:cNvSpPr>
            <a:spLocks noGrp="1"/>
          </p:cNvSpPr>
          <p:nvPr>
            <p:ph idx="1"/>
          </p:nvPr>
        </p:nvSpPr>
        <p:spPr/>
        <p:txBody>
          <a:bodyPr>
            <a:normAutofit fontScale="85000" lnSpcReduction="20000"/>
          </a:bodyPr>
          <a:lstStyle/>
          <a:p>
            <a:r>
              <a:rPr lang="en-US" b="1" dirty="0" smtClean="0"/>
              <a:t>PHARMACODYNAMICS :</a:t>
            </a:r>
          </a:p>
          <a:p>
            <a:r>
              <a:rPr lang="en-US" b="1" dirty="0" smtClean="0"/>
              <a:t>CVS</a:t>
            </a:r>
            <a:r>
              <a:rPr lang="en-US" dirty="0" smtClean="0"/>
              <a:t>: CO is mod. Depressed.</a:t>
            </a:r>
          </a:p>
          <a:p>
            <a:r>
              <a:rPr lang="en-US" b="1" dirty="0" smtClean="0"/>
              <a:t>RS</a:t>
            </a:r>
            <a:r>
              <a:rPr lang="en-US" dirty="0" smtClean="0"/>
              <a:t>: Depresses respiration  and blunt </a:t>
            </a:r>
            <a:r>
              <a:rPr lang="en-US" dirty="0" err="1" smtClean="0"/>
              <a:t>ventilatory</a:t>
            </a:r>
            <a:r>
              <a:rPr lang="en-US" dirty="0" smtClean="0"/>
              <a:t> responses. Inhalational agent of choice for </a:t>
            </a:r>
            <a:r>
              <a:rPr lang="en-US" dirty="0" err="1" smtClean="0"/>
              <a:t>asthamatics</a:t>
            </a:r>
            <a:r>
              <a:rPr lang="en-US" dirty="0" smtClean="0"/>
              <a:t> in present day </a:t>
            </a:r>
            <a:r>
              <a:rPr lang="en-US" dirty="0" err="1" smtClean="0"/>
              <a:t>practise</a:t>
            </a:r>
            <a:r>
              <a:rPr lang="en-US" dirty="0" smtClean="0"/>
              <a:t> </a:t>
            </a:r>
          </a:p>
          <a:p>
            <a:pPr>
              <a:buNone/>
            </a:pPr>
            <a:r>
              <a:rPr lang="en-US" dirty="0" smtClean="0"/>
              <a:t>    ( </a:t>
            </a:r>
            <a:r>
              <a:rPr lang="en-US" dirty="0" err="1" smtClean="0"/>
              <a:t>bronchodilatation</a:t>
            </a:r>
            <a:r>
              <a:rPr lang="en-US" dirty="0" smtClean="0"/>
              <a:t> ).</a:t>
            </a:r>
          </a:p>
          <a:p>
            <a:r>
              <a:rPr lang="en-US" b="1" dirty="0" smtClean="0"/>
              <a:t>  CNS </a:t>
            </a:r>
            <a:r>
              <a:rPr lang="en-US" dirty="0" smtClean="0"/>
              <a:t>: mod. Increase ICT .Epilepsy (at higher conc.)</a:t>
            </a:r>
          </a:p>
          <a:p>
            <a:r>
              <a:rPr lang="en-US" b="1" dirty="0" smtClean="0"/>
              <a:t>HEPATIC</a:t>
            </a:r>
            <a:r>
              <a:rPr lang="en-US" dirty="0" smtClean="0"/>
              <a:t>: decreases portal blood flow but at the same time increases hepatic artery blood </a:t>
            </a:r>
            <a:r>
              <a:rPr lang="en-US" dirty="0" err="1" smtClean="0"/>
              <a:t>flowso</a:t>
            </a:r>
            <a:r>
              <a:rPr lang="en-US" dirty="0" smtClean="0"/>
              <a:t> hepatic blood flow is maintained.</a:t>
            </a:r>
          </a:p>
          <a:p>
            <a:r>
              <a:rPr lang="en-US" b="1" dirty="0" smtClean="0"/>
              <a:t>RENAL</a:t>
            </a:r>
            <a:r>
              <a:rPr lang="en-US" dirty="0" smtClean="0"/>
              <a:t> : Higher concentration can cause </a:t>
            </a:r>
            <a:r>
              <a:rPr lang="en-US" dirty="0" err="1" smtClean="0"/>
              <a:t>nephrotoxicity</a:t>
            </a:r>
            <a:r>
              <a:rPr 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357167"/>
            <a:ext cx="7772400" cy="857256"/>
          </a:xfrm>
        </p:spPr>
        <p:txBody>
          <a:bodyPr/>
          <a:lstStyle/>
          <a:p>
            <a:r>
              <a:rPr lang="en-US" dirty="0" smtClean="0"/>
              <a:t>INHALATIONAL AGENTS</a:t>
            </a:r>
            <a:endParaRPr lang="en-IN" dirty="0"/>
          </a:p>
        </p:txBody>
      </p:sp>
      <p:sp>
        <p:nvSpPr>
          <p:cNvPr id="3" name="Subtitle 2"/>
          <p:cNvSpPr>
            <a:spLocks noGrp="1"/>
          </p:cNvSpPr>
          <p:nvPr>
            <p:ph type="subTitle" idx="1"/>
          </p:nvPr>
        </p:nvSpPr>
        <p:spPr>
          <a:xfrm>
            <a:off x="571472" y="1428736"/>
            <a:ext cx="8001056" cy="4714908"/>
          </a:xfrm>
        </p:spPr>
        <p:txBody>
          <a:bodyPr>
            <a:normAutofit fontScale="92500" lnSpcReduction="20000"/>
          </a:bodyPr>
          <a:lstStyle/>
          <a:p>
            <a:pPr algn="l"/>
            <a:r>
              <a:rPr lang="en-US" b="1" dirty="0" smtClean="0">
                <a:solidFill>
                  <a:schemeClr val="tx1"/>
                </a:solidFill>
              </a:rPr>
              <a:t>MOA </a:t>
            </a:r>
            <a:r>
              <a:rPr lang="en-US" dirty="0" smtClean="0">
                <a:solidFill>
                  <a:schemeClr val="tx1"/>
                </a:solidFill>
              </a:rPr>
              <a:t>: They act at in different ways at the level of CNS . They may disrupt normal synaptic  transmission by </a:t>
            </a:r>
          </a:p>
          <a:p>
            <a:pPr algn="l"/>
            <a:r>
              <a:rPr lang="en-US" dirty="0" smtClean="0">
                <a:solidFill>
                  <a:schemeClr val="tx1"/>
                </a:solidFill>
              </a:rPr>
              <a:t>  . Interfering with release of NT’s from </a:t>
            </a:r>
            <a:r>
              <a:rPr lang="en-US" dirty="0" err="1" smtClean="0">
                <a:solidFill>
                  <a:schemeClr val="tx1"/>
                </a:solidFill>
              </a:rPr>
              <a:t>presynaptic</a:t>
            </a:r>
            <a:r>
              <a:rPr lang="en-US" dirty="0" smtClean="0">
                <a:solidFill>
                  <a:schemeClr val="tx1"/>
                </a:solidFill>
              </a:rPr>
              <a:t> terminal enhance or depress excitatory or inhibitory transmission.</a:t>
            </a:r>
          </a:p>
          <a:p>
            <a:pPr algn="l"/>
            <a:r>
              <a:rPr lang="en-US" dirty="0" smtClean="0">
                <a:solidFill>
                  <a:schemeClr val="tx1"/>
                </a:solidFill>
              </a:rPr>
              <a:t>. By changing the binding of NT’s to postsynaptic receptor sites.</a:t>
            </a:r>
          </a:p>
          <a:p>
            <a:pPr algn="l"/>
            <a:r>
              <a:rPr lang="en-US" dirty="0" smtClean="0">
                <a:solidFill>
                  <a:schemeClr val="tx1"/>
                </a:solidFill>
              </a:rPr>
              <a:t>. By influencing the ionic conductance change that follows the activation of postsynaptic receptor  by neurotransmission.</a:t>
            </a:r>
            <a:endParaRPr lang="en-IN" dirty="0">
              <a:solidFill>
                <a:schemeClr val="tx1"/>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INHALATIONAL AGENTS</a:t>
            </a:r>
            <a:endParaRPr lang="en-IN"/>
          </a:p>
        </p:txBody>
      </p:sp>
      <p:sp>
        <p:nvSpPr>
          <p:cNvPr id="3" name="Content Placeholder 2"/>
          <p:cNvSpPr>
            <a:spLocks noGrp="1"/>
          </p:cNvSpPr>
          <p:nvPr>
            <p:ph idx="1"/>
          </p:nvPr>
        </p:nvSpPr>
        <p:spPr/>
        <p:txBody>
          <a:bodyPr>
            <a:normAutofit fontScale="85000" lnSpcReduction="10000"/>
          </a:bodyPr>
          <a:lstStyle/>
          <a:p>
            <a:r>
              <a:rPr lang="en-US" dirty="0" smtClean="0"/>
              <a:t>METABOLISM : It produces fluoride to renal threshold level but </a:t>
            </a:r>
            <a:r>
              <a:rPr lang="en-US" dirty="0" err="1" smtClean="0"/>
              <a:t>nephrotoxicity</a:t>
            </a:r>
            <a:r>
              <a:rPr lang="en-US" dirty="0" smtClean="0"/>
              <a:t> is not seen at clinical used concentration but at higher concentration </a:t>
            </a:r>
            <a:r>
              <a:rPr lang="en-US" dirty="0" err="1" smtClean="0"/>
              <a:t>nephrotoxicity</a:t>
            </a:r>
            <a:r>
              <a:rPr lang="en-US" dirty="0" smtClean="0"/>
              <a:t> can occur. </a:t>
            </a:r>
          </a:p>
          <a:p>
            <a:r>
              <a:rPr lang="en-US" dirty="0" smtClean="0"/>
              <a:t>COMPOUND A : </a:t>
            </a:r>
            <a:r>
              <a:rPr lang="en-US" dirty="0" err="1" smtClean="0"/>
              <a:t>Fluromethyl</a:t>
            </a:r>
            <a:r>
              <a:rPr lang="en-US" dirty="0" smtClean="0"/>
              <a:t> -2-2- difluro-1-vinyl ether.</a:t>
            </a:r>
          </a:p>
          <a:p>
            <a:r>
              <a:rPr lang="en-US" dirty="0" smtClean="0"/>
              <a:t>COMPOUND B : Fluromethyl-2-methoxy-2,2-difluro-I- ethyl ether. Accumulation of compound A increases with  increased respiratory gas temperature , low flow </a:t>
            </a:r>
            <a:r>
              <a:rPr lang="en-US" dirty="0" err="1" smtClean="0"/>
              <a:t>anaesthesia</a:t>
            </a:r>
            <a:r>
              <a:rPr lang="en-US" dirty="0" smtClean="0"/>
              <a:t>,, Dry </a:t>
            </a:r>
            <a:r>
              <a:rPr lang="en-US" dirty="0" err="1" smtClean="0"/>
              <a:t>Baralyme</a:t>
            </a:r>
            <a:r>
              <a:rPr lang="en-US" dirty="0" smtClean="0"/>
              <a:t>, high </a:t>
            </a:r>
            <a:r>
              <a:rPr lang="en-US" dirty="0" err="1" smtClean="0"/>
              <a:t>sevoflurane</a:t>
            </a:r>
            <a:r>
              <a:rPr lang="en-US" dirty="0" smtClean="0"/>
              <a:t> concentration, </a:t>
            </a:r>
            <a:r>
              <a:rPr lang="en-US" dirty="0" err="1" smtClean="0"/>
              <a:t>anaesthetics</a:t>
            </a:r>
            <a:r>
              <a:rPr lang="en-US" dirty="0" smtClean="0"/>
              <a:t> of long duration.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428605"/>
            <a:ext cx="7772400" cy="857256"/>
          </a:xfrm>
        </p:spPr>
        <p:txBody>
          <a:bodyPr/>
          <a:lstStyle/>
          <a:p>
            <a:r>
              <a:rPr lang="en-US" dirty="0" smtClean="0"/>
              <a:t>INHALATIONAL AGENTS</a:t>
            </a:r>
            <a:endParaRPr lang="en-IN" dirty="0"/>
          </a:p>
        </p:txBody>
      </p:sp>
      <p:sp>
        <p:nvSpPr>
          <p:cNvPr id="5" name="Subtitle 4"/>
          <p:cNvSpPr>
            <a:spLocks noGrp="1"/>
          </p:cNvSpPr>
          <p:nvPr>
            <p:ph type="subTitle" idx="1"/>
          </p:nvPr>
        </p:nvSpPr>
        <p:spPr>
          <a:xfrm>
            <a:off x="785786" y="1428736"/>
            <a:ext cx="7500990" cy="4643470"/>
          </a:xfrm>
        </p:spPr>
        <p:txBody>
          <a:bodyPr>
            <a:normAutofit fontScale="70000" lnSpcReduction="20000"/>
          </a:bodyPr>
          <a:lstStyle/>
          <a:p>
            <a:r>
              <a:rPr lang="en-US" b="1" dirty="0" smtClean="0">
                <a:solidFill>
                  <a:schemeClr val="tx1"/>
                </a:solidFill>
              </a:rPr>
              <a:t>PHARMACODYNAMICS </a:t>
            </a:r>
          </a:p>
          <a:p>
            <a:r>
              <a:rPr lang="en-US" b="1" dirty="0" smtClean="0">
                <a:solidFill>
                  <a:schemeClr val="tx1"/>
                </a:solidFill>
              </a:rPr>
              <a:t>THEORIES PUT FORWARD</a:t>
            </a:r>
          </a:p>
          <a:p>
            <a:pPr marL="514350" indent="-514350" algn="l">
              <a:buAutoNum type="arabicParenR"/>
            </a:pPr>
            <a:r>
              <a:rPr lang="en-US" dirty="0" smtClean="0">
                <a:solidFill>
                  <a:srgbClr val="0070C0"/>
                </a:solidFill>
              </a:rPr>
              <a:t>MEYER OVERTON THEORY </a:t>
            </a:r>
            <a:r>
              <a:rPr lang="en-US" dirty="0" smtClean="0">
                <a:solidFill>
                  <a:schemeClr val="tx1"/>
                </a:solidFill>
              </a:rPr>
              <a:t>: That the potency of inhalational agents is directly related to its lipid solubility,  ( oil –gas partition coefficient ) and suggest that anesthesia occurs when a sufficient no. of inhalational anesthetic molecules  diffuses into the lipid cell membrane.</a:t>
            </a:r>
          </a:p>
          <a:p>
            <a:pPr marL="514350" indent="-514350" algn="l">
              <a:buFont typeface="Wingdings" pitchFamily="2" charset="2"/>
              <a:buChar char="§"/>
            </a:pPr>
            <a:r>
              <a:rPr lang="en-US" dirty="0" smtClean="0">
                <a:solidFill>
                  <a:schemeClr val="tx1"/>
                </a:solidFill>
              </a:rPr>
              <a:t>     IMMOBILIZERS : All lipid soluble agents should produce anesthesia but in fact there are many lipid soluble agents which may even produce convulsions . These agents which are lipid soluble but does not produce </a:t>
            </a:r>
            <a:r>
              <a:rPr lang="en-US" dirty="0" err="1" smtClean="0">
                <a:solidFill>
                  <a:schemeClr val="tx1"/>
                </a:solidFill>
              </a:rPr>
              <a:t>anaesthesia</a:t>
            </a:r>
            <a:r>
              <a:rPr lang="en-US" dirty="0" smtClean="0">
                <a:solidFill>
                  <a:schemeClr val="tx1"/>
                </a:solidFill>
              </a:rPr>
              <a:t> are called immobilizers</a:t>
            </a:r>
          </a:p>
          <a:p>
            <a:pPr marL="514350" indent="-514350" algn="l">
              <a:buFont typeface="Wingdings" pitchFamily="2" charset="2"/>
              <a:buChar char="§"/>
            </a:pPr>
            <a:r>
              <a:rPr lang="en-US" dirty="0" smtClean="0">
                <a:solidFill>
                  <a:schemeClr val="tx1"/>
                </a:solidFill>
              </a:rPr>
              <a:t> CUT OFF EFFECT : All isomers should have same potency but this is not true . </a:t>
            </a:r>
            <a:r>
              <a:rPr lang="en-US" dirty="0" err="1" smtClean="0">
                <a:solidFill>
                  <a:schemeClr val="tx1"/>
                </a:solidFill>
              </a:rPr>
              <a:t>Isoflurane</a:t>
            </a:r>
            <a:r>
              <a:rPr lang="en-US" dirty="0" smtClean="0">
                <a:solidFill>
                  <a:schemeClr val="tx1"/>
                </a:solidFill>
              </a:rPr>
              <a:t>, </a:t>
            </a:r>
            <a:r>
              <a:rPr lang="en-US" dirty="0" err="1" smtClean="0">
                <a:solidFill>
                  <a:schemeClr val="tx1"/>
                </a:solidFill>
              </a:rPr>
              <a:t>desflurane</a:t>
            </a:r>
            <a:r>
              <a:rPr lang="en-US" dirty="0" smtClean="0">
                <a:solidFill>
                  <a:schemeClr val="tx1"/>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14357"/>
            <a:ext cx="7772400" cy="785817"/>
          </a:xfrm>
        </p:spPr>
        <p:txBody>
          <a:bodyPr>
            <a:normAutofit/>
          </a:bodyPr>
          <a:lstStyle/>
          <a:p>
            <a:r>
              <a:rPr lang="en-US" dirty="0" smtClean="0"/>
              <a:t>INHALATIONAL AGENTS</a:t>
            </a:r>
            <a:endParaRPr lang="en-IN" dirty="0"/>
          </a:p>
        </p:txBody>
      </p:sp>
      <p:sp>
        <p:nvSpPr>
          <p:cNvPr id="5" name="Subtitle 4"/>
          <p:cNvSpPr>
            <a:spLocks noGrp="1"/>
          </p:cNvSpPr>
          <p:nvPr>
            <p:ph type="subTitle" idx="1"/>
          </p:nvPr>
        </p:nvSpPr>
        <p:spPr>
          <a:xfrm>
            <a:off x="785786" y="1857364"/>
            <a:ext cx="7715304" cy="4286280"/>
          </a:xfrm>
        </p:spPr>
        <p:txBody>
          <a:bodyPr>
            <a:normAutofit fontScale="85000" lnSpcReduction="20000"/>
          </a:bodyPr>
          <a:lstStyle/>
          <a:p>
            <a:pPr algn="l"/>
            <a:r>
              <a:rPr lang="en-US" dirty="0" err="1" smtClean="0">
                <a:solidFill>
                  <a:schemeClr val="tx1"/>
                </a:solidFill>
              </a:rPr>
              <a:t>Enflurane</a:t>
            </a:r>
            <a:r>
              <a:rPr lang="en-US" dirty="0" smtClean="0">
                <a:solidFill>
                  <a:schemeClr val="tx1"/>
                </a:solidFill>
              </a:rPr>
              <a:t> in spite of being isomers have different potencies. Similarly homologous series of same compound should be more potent but in fact it is opposite.</a:t>
            </a:r>
          </a:p>
          <a:p>
            <a:pPr algn="l"/>
            <a:r>
              <a:rPr lang="en-US" i="1" dirty="0" smtClean="0">
                <a:solidFill>
                  <a:schemeClr val="tx1"/>
                </a:solidFill>
              </a:rPr>
              <a:t>  VOLUME EXPANSION THEORY </a:t>
            </a:r>
            <a:r>
              <a:rPr lang="en-US" dirty="0" smtClean="0">
                <a:solidFill>
                  <a:schemeClr val="tx1"/>
                </a:solidFill>
              </a:rPr>
              <a:t>: </a:t>
            </a:r>
            <a:r>
              <a:rPr lang="en-US" dirty="0" err="1" smtClean="0">
                <a:solidFill>
                  <a:schemeClr val="tx1"/>
                </a:solidFill>
              </a:rPr>
              <a:t>Anaesthetic</a:t>
            </a:r>
            <a:r>
              <a:rPr lang="en-US" dirty="0" smtClean="0">
                <a:solidFill>
                  <a:schemeClr val="tx1"/>
                </a:solidFill>
              </a:rPr>
              <a:t> agents not only bind to </a:t>
            </a:r>
            <a:r>
              <a:rPr lang="en-US" dirty="0" err="1" smtClean="0">
                <a:solidFill>
                  <a:schemeClr val="tx1"/>
                </a:solidFill>
              </a:rPr>
              <a:t>lipophillic</a:t>
            </a:r>
            <a:r>
              <a:rPr lang="en-US" dirty="0" smtClean="0">
                <a:solidFill>
                  <a:schemeClr val="tx1"/>
                </a:solidFill>
              </a:rPr>
              <a:t>  site they also bind to </a:t>
            </a:r>
            <a:r>
              <a:rPr lang="en-US" dirty="0" err="1" smtClean="0">
                <a:solidFill>
                  <a:schemeClr val="tx1"/>
                </a:solidFill>
              </a:rPr>
              <a:t>hydrophillic</a:t>
            </a:r>
            <a:r>
              <a:rPr lang="en-US" dirty="0" smtClean="0">
                <a:solidFill>
                  <a:schemeClr val="tx1"/>
                </a:solidFill>
              </a:rPr>
              <a:t> ( lipid insoluble site ) causing their expansion.., which can be reversed by increasing the pressure </a:t>
            </a:r>
            <a:r>
              <a:rPr lang="en-US" i="1" dirty="0" smtClean="0">
                <a:solidFill>
                  <a:schemeClr val="tx1"/>
                </a:solidFill>
              </a:rPr>
              <a:t>( PRESSURE REVERSAL THEORY OF ANESTHESIA )</a:t>
            </a:r>
          </a:p>
          <a:p>
            <a:pPr algn="l"/>
            <a:r>
              <a:rPr lang="en-US" dirty="0" smtClean="0">
                <a:solidFill>
                  <a:schemeClr val="tx1"/>
                </a:solid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857255"/>
          </a:xfrm>
        </p:spPr>
        <p:txBody>
          <a:bodyPr>
            <a:normAutofit/>
          </a:bodyPr>
          <a:lstStyle/>
          <a:p>
            <a:r>
              <a:rPr lang="en-US" dirty="0" smtClean="0"/>
              <a:t>INHALATIONAL AGENTS</a:t>
            </a:r>
            <a:endParaRPr lang="en-IN" dirty="0"/>
          </a:p>
        </p:txBody>
      </p:sp>
      <p:sp>
        <p:nvSpPr>
          <p:cNvPr id="3" name="Subtitle 2"/>
          <p:cNvSpPr>
            <a:spLocks noGrp="1"/>
          </p:cNvSpPr>
          <p:nvPr>
            <p:ph type="subTitle" idx="1"/>
          </p:nvPr>
        </p:nvSpPr>
        <p:spPr>
          <a:xfrm>
            <a:off x="642910" y="1643050"/>
            <a:ext cx="7786742" cy="4572032"/>
          </a:xfrm>
        </p:spPr>
        <p:txBody>
          <a:bodyPr>
            <a:normAutofit fontScale="92500" lnSpcReduction="20000"/>
          </a:bodyPr>
          <a:lstStyle/>
          <a:p>
            <a:r>
              <a:rPr lang="en-US" b="1" dirty="0" smtClean="0">
                <a:solidFill>
                  <a:schemeClr val="accent1"/>
                </a:solidFill>
              </a:rPr>
              <a:t>MULLINS CRITICAL VOLUME HYPOTHESIS</a:t>
            </a:r>
            <a:r>
              <a:rPr lang="en-US" b="1" dirty="0" smtClean="0">
                <a:solidFill>
                  <a:schemeClr val="tx1"/>
                </a:solidFill>
              </a:rPr>
              <a:t>:</a:t>
            </a:r>
          </a:p>
          <a:p>
            <a:pPr algn="l"/>
            <a:r>
              <a:rPr lang="en-US" dirty="0" smtClean="0">
                <a:solidFill>
                  <a:schemeClr val="tx1"/>
                </a:solidFill>
              </a:rPr>
              <a:t> It states that  absorption of </a:t>
            </a:r>
            <a:r>
              <a:rPr lang="en-US" dirty="0" err="1" smtClean="0">
                <a:solidFill>
                  <a:schemeClr val="tx1"/>
                </a:solidFill>
              </a:rPr>
              <a:t>anaesthetic</a:t>
            </a:r>
            <a:r>
              <a:rPr lang="en-US" dirty="0" smtClean="0">
                <a:solidFill>
                  <a:schemeClr val="tx1"/>
                </a:solidFill>
              </a:rPr>
              <a:t> molecules could expand the volume of hydrophobic region within the cell membrane and subsequently distorts channel necessary for sodium ion flux and development of AP ‘s necessary for synaptic transmission. The fact that anesthesia occurs with significant increase  in volume of hydrophobic solvents and is reversible by compressing the volume of expanded hydrophobic region of the cell membrane .</a:t>
            </a:r>
            <a:endParaRPr lang="en-IN"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3631</TotalTime>
  <Words>3423</Words>
  <Application>Microsoft Office PowerPoint</Application>
  <PresentationFormat>On-screen Show (4:3)</PresentationFormat>
  <Paragraphs>344</Paragraphs>
  <Slides>60</Slides>
  <Notes>2</Notes>
  <HiddenSlides>1</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INHALATIONAL AGENTS </vt:lpstr>
      <vt:lpstr>INHALATIONAL AGENTS </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 </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ANASESTHESIA</vt:lpstr>
      <vt:lpstr>INHALATAIONAL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lpstr>INHALATIONAL AGENTS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INHALATIONAL AGENTS</dc:title>
  <dc:creator>Admin</dc:creator>
  <cp:lastModifiedBy>user</cp:lastModifiedBy>
  <cp:revision>105</cp:revision>
  <dcterms:created xsi:type="dcterms:W3CDTF">2018-01-26T12:37:50Z</dcterms:created>
  <dcterms:modified xsi:type="dcterms:W3CDTF">2020-08-17T09:29:43Z</dcterms:modified>
</cp:coreProperties>
</file>