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a" TargetMode="External"/><Relationship Id="rId2" Type="http://schemas.openxmlformats.org/officeDocument/2006/relationships/hyperlink" Target="http://en.wikipedia.org/wiki/Stupor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ersistent_vegetative_state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271272"/>
            <a:ext cx="7053072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0752" y="880872"/>
            <a:ext cx="2580131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0930" y="404875"/>
            <a:ext cx="62858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84400" marR="5080" indent="-217233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C1C1C"/>
                </a:solidFill>
                <a:latin typeface="Times New Roman"/>
                <a:cs typeface="Times New Roman"/>
              </a:rPr>
              <a:t>MANAGEMENT </a:t>
            </a:r>
            <a:r>
              <a:rPr sz="4000" spc="-5" dirty="0">
                <a:solidFill>
                  <a:srgbClr val="1C1C1C"/>
                </a:solidFill>
                <a:latin typeface="Times New Roman"/>
                <a:cs typeface="Times New Roman"/>
              </a:rPr>
              <a:t>OF HEAD  INJURY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3429000"/>
            <a:ext cx="4953000" cy="2128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b="1" spc="-30" dirty="0">
                <a:solidFill>
                  <a:srgbClr val="A40020"/>
                </a:solidFill>
                <a:latin typeface="Arial"/>
                <a:cs typeface="Arial"/>
              </a:rPr>
              <a:t>PREPARED</a:t>
            </a:r>
            <a:r>
              <a:rPr sz="2400" b="1" spc="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BY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3354"/>
              </a:lnSpc>
            </a:pPr>
            <a:r>
              <a:rPr lang="en-US" sz="2800" b="1" spc="-5" dirty="0">
                <a:solidFill>
                  <a:srgbClr val="A40020"/>
                </a:solidFill>
                <a:latin typeface="Arial"/>
                <a:cs typeface="Arial"/>
              </a:rPr>
              <a:t>Dr. </a:t>
            </a:r>
            <a:r>
              <a:rPr lang="en-US" sz="2800" b="1" spc="-5" dirty="0" smtClean="0">
                <a:solidFill>
                  <a:srgbClr val="A40020"/>
                </a:solidFill>
                <a:latin typeface="Arial"/>
                <a:cs typeface="Arial"/>
              </a:rPr>
              <a:t>Sara Mary Thomas</a:t>
            </a:r>
            <a:endParaRPr lang="en-US" sz="2000" b="1" spc="-5" dirty="0">
              <a:solidFill>
                <a:srgbClr val="A40020"/>
              </a:solidFill>
              <a:latin typeface="Arial"/>
              <a:cs typeface="Arial"/>
            </a:endParaRPr>
          </a:p>
          <a:p>
            <a:pPr marL="12700">
              <a:lnSpc>
                <a:spcPts val="3354"/>
              </a:lnSpc>
            </a:pPr>
            <a:r>
              <a:rPr lang="en-US" sz="2800" b="1" spc="-5" dirty="0" err="1" smtClean="0">
                <a:solidFill>
                  <a:srgbClr val="A40020"/>
                </a:solidFill>
                <a:latin typeface="Arial"/>
                <a:cs typeface="Arial"/>
              </a:rPr>
              <a:t>Asso</a:t>
            </a:r>
            <a:r>
              <a:rPr lang="en-US" sz="2800" b="1" spc="-5" dirty="0" smtClean="0">
                <a:solidFill>
                  <a:srgbClr val="A40020"/>
                </a:solidFill>
                <a:latin typeface="Arial"/>
                <a:cs typeface="Arial"/>
              </a:rPr>
              <a:t>. </a:t>
            </a:r>
            <a:r>
              <a:rPr lang="en-US" sz="2800" b="1" spc="-5" dirty="0" smtClean="0">
                <a:solidFill>
                  <a:srgbClr val="A40020"/>
                </a:solidFill>
                <a:latin typeface="Arial"/>
                <a:cs typeface="Arial"/>
              </a:rPr>
              <a:t>Professor</a:t>
            </a:r>
            <a:r>
              <a:rPr lang="en-US" sz="2800" b="1" spc="-5" dirty="0">
                <a:solidFill>
                  <a:srgbClr val="A40020"/>
                </a:solidFill>
                <a:latin typeface="Arial"/>
                <a:cs typeface="Arial"/>
              </a:rPr>
              <a:t>,</a:t>
            </a:r>
          </a:p>
          <a:p>
            <a:pPr marL="12700">
              <a:lnSpc>
                <a:spcPts val="3354"/>
              </a:lnSpc>
            </a:pPr>
            <a:r>
              <a:rPr lang="en-US" sz="2800" b="1" spc="-5" dirty="0">
                <a:solidFill>
                  <a:srgbClr val="A40020"/>
                </a:solidFill>
                <a:latin typeface="Arial"/>
                <a:cs typeface="Arial"/>
              </a:rPr>
              <a:t>Dept. of </a:t>
            </a:r>
            <a:r>
              <a:rPr lang="en-US" sz="2800" b="1" spc="-5" dirty="0" err="1">
                <a:solidFill>
                  <a:srgbClr val="A40020"/>
                </a:solidFill>
                <a:latin typeface="Arial"/>
                <a:cs typeface="Arial"/>
              </a:rPr>
              <a:t>Anaesthesiology</a:t>
            </a:r>
            <a:endParaRPr lang="en-US" sz="2800" b="1" spc="-5" dirty="0">
              <a:solidFill>
                <a:srgbClr val="A40020"/>
              </a:solidFill>
              <a:latin typeface="Arial"/>
              <a:cs typeface="Arial"/>
            </a:endParaRPr>
          </a:p>
          <a:p>
            <a:pPr marL="12700">
              <a:lnSpc>
                <a:spcPts val="3354"/>
              </a:lnSpc>
            </a:pPr>
            <a:r>
              <a:rPr lang="en-US" sz="2800" b="1" spc="-5" dirty="0">
                <a:solidFill>
                  <a:srgbClr val="A40020"/>
                </a:solidFill>
                <a:latin typeface="Arial"/>
                <a:cs typeface="Arial"/>
              </a:rPr>
              <a:t>S.B.K.S. M.I.R.C., PIPARIA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0" y="3284218"/>
            <a:ext cx="3810000" cy="3573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6185" y="3667505"/>
            <a:ext cx="3355975" cy="388620"/>
          </a:xfrm>
          <a:custGeom>
            <a:avLst/>
            <a:gdLst/>
            <a:ahLst/>
            <a:cxnLst/>
            <a:rect l="l" t="t" r="r" b="b"/>
            <a:pathLst>
              <a:path w="3355975" h="388620">
                <a:moveTo>
                  <a:pt x="0" y="0"/>
                </a:moveTo>
                <a:lnTo>
                  <a:pt x="0" y="194183"/>
                </a:lnTo>
                <a:lnTo>
                  <a:pt x="3355593" y="194183"/>
                </a:lnTo>
                <a:lnTo>
                  <a:pt x="3355593" y="388239"/>
                </a:lnTo>
              </a:path>
            </a:pathLst>
          </a:custGeom>
          <a:ln w="25908">
            <a:solidFill>
              <a:srgbClr val="272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6185" y="3667505"/>
            <a:ext cx="1118870" cy="388620"/>
          </a:xfrm>
          <a:custGeom>
            <a:avLst/>
            <a:gdLst/>
            <a:ahLst/>
            <a:cxnLst/>
            <a:rect l="l" t="t" r="r" b="b"/>
            <a:pathLst>
              <a:path w="1118870" h="388620">
                <a:moveTo>
                  <a:pt x="0" y="0"/>
                </a:moveTo>
                <a:lnTo>
                  <a:pt x="0" y="194183"/>
                </a:lnTo>
                <a:lnTo>
                  <a:pt x="1118489" y="194183"/>
                </a:lnTo>
                <a:lnTo>
                  <a:pt x="1118489" y="388239"/>
                </a:lnTo>
              </a:path>
            </a:pathLst>
          </a:custGeom>
          <a:ln w="25908">
            <a:solidFill>
              <a:srgbClr val="272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7570" y="3667505"/>
            <a:ext cx="1118870" cy="392430"/>
          </a:xfrm>
          <a:custGeom>
            <a:avLst/>
            <a:gdLst/>
            <a:ahLst/>
            <a:cxnLst/>
            <a:rect l="l" t="t" r="r" b="b"/>
            <a:pathLst>
              <a:path w="1118870" h="392429">
                <a:moveTo>
                  <a:pt x="1118489" y="0"/>
                </a:moveTo>
                <a:lnTo>
                  <a:pt x="1118489" y="197993"/>
                </a:lnTo>
                <a:lnTo>
                  <a:pt x="0" y="197993"/>
                </a:lnTo>
                <a:lnTo>
                  <a:pt x="0" y="392176"/>
                </a:lnTo>
              </a:path>
            </a:pathLst>
          </a:custGeom>
          <a:ln w="25908">
            <a:solidFill>
              <a:srgbClr val="272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1861" y="3667505"/>
            <a:ext cx="3355975" cy="388620"/>
          </a:xfrm>
          <a:custGeom>
            <a:avLst/>
            <a:gdLst/>
            <a:ahLst/>
            <a:cxnLst/>
            <a:rect l="l" t="t" r="r" b="b"/>
            <a:pathLst>
              <a:path w="3355975" h="388620">
                <a:moveTo>
                  <a:pt x="3355593" y="0"/>
                </a:moveTo>
                <a:lnTo>
                  <a:pt x="3355593" y="194183"/>
                </a:lnTo>
                <a:lnTo>
                  <a:pt x="0" y="194183"/>
                </a:lnTo>
                <a:lnTo>
                  <a:pt x="0" y="388239"/>
                </a:lnTo>
              </a:path>
            </a:pathLst>
          </a:custGeom>
          <a:ln w="25908">
            <a:solidFill>
              <a:srgbClr val="272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7684" y="2670048"/>
            <a:ext cx="1937004" cy="1182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94201" y="2737866"/>
            <a:ext cx="1282700" cy="9163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2300"/>
              </a:lnSpc>
              <a:spcBef>
                <a:spcPts val="265"/>
              </a:spcBef>
            </a:pPr>
            <a:r>
              <a:rPr sz="2000" b="1" dirty="0">
                <a:latin typeface="Arial"/>
                <a:cs typeface="Arial"/>
              </a:rPr>
              <a:t>TYPES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  HEAD  </a:t>
            </a:r>
            <a:r>
              <a:rPr sz="2000" b="1" spc="-10" dirty="0">
                <a:latin typeface="Arial"/>
                <a:cs typeface="Arial"/>
              </a:rPr>
              <a:t>INJURY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772" y="4030979"/>
            <a:ext cx="219913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7657" y="4196283"/>
            <a:ext cx="1845945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ts val="2355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SCALP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55"/>
              </a:lnSpc>
            </a:pPr>
            <a:r>
              <a:rPr sz="2000" b="1" spc="-15" dirty="0">
                <a:latin typeface="Arial"/>
                <a:cs typeface="Arial"/>
              </a:rPr>
              <a:t>LACERATIONS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49067" y="4034028"/>
            <a:ext cx="1937004" cy="1013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03702" y="4200525"/>
            <a:ext cx="1426210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278765">
              <a:lnSpc>
                <a:spcPts val="2300"/>
              </a:lnSpc>
              <a:spcBef>
                <a:spcPts val="260"/>
              </a:spcBef>
            </a:pPr>
            <a:r>
              <a:rPr sz="2000" b="1" dirty="0">
                <a:latin typeface="Arial"/>
                <a:cs typeface="Arial"/>
              </a:rPr>
              <a:t>SKULL  FR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CT</a:t>
            </a:r>
            <a:r>
              <a:rPr sz="2000" b="1" spc="5" dirty="0">
                <a:latin typeface="Arial"/>
                <a:cs typeface="Arial"/>
              </a:rPr>
              <a:t>U</a:t>
            </a:r>
            <a:r>
              <a:rPr sz="2000" b="1" spc="-10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5152" y="4030979"/>
            <a:ext cx="2084831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22316" y="4196283"/>
            <a:ext cx="1664970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55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MINOR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HEAD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55"/>
              </a:lnSpc>
            </a:pPr>
            <a:r>
              <a:rPr sz="2000" b="1" dirty="0">
                <a:latin typeface="Arial"/>
                <a:cs typeface="Arial"/>
              </a:rPr>
              <a:t>TRAUMA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47331" y="4030979"/>
            <a:ext cx="2156460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24878" y="4196841"/>
            <a:ext cx="1734185" cy="59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MAJOR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HEAD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40"/>
              </a:lnSpc>
            </a:pPr>
            <a:r>
              <a:rPr sz="2000" b="1" spc="5" dirty="0">
                <a:latin typeface="Arial"/>
                <a:cs typeface="Arial"/>
              </a:rPr>
              <a:t>TRAUMA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641597" y="483234"/>
            <a:ext cx="185991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TYPES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3235" y="396951"/>
            <a:ext cx="3975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LACERATIONS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840835"/>
            <a:ext cx="7783195" cy="28543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710565" indent="-697865">
              <a:lnSpc>
                <a:spcPct val="100000"/>
              </a:lnSpc>
              <a:spcBef>
                <a:spcPts val="865"/>
              </a:spcBef>
              <a:buChar char="-"/>
              <a:tabLst>
                <a:tab pos="710565" algn="l"/>
                <a:tab pos="71120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Easily</a:t>
            </a:r>
            <a:r>
              <a:rPr sz="3200" b="1" spc="-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recognized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765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most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minor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type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of head</a:t>
            </a:r>
            <a:r>
              <a:rPr sz="3200" b="1" spc="-1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trauma</a:t>
            </a:r>
            <a:endParaRPr sz="3200">
              <a:latin typeface="Arial"/>
              <a:cs typeface="Arial"/>
            </a:endParaRPr>
          </a:p>
          <a:p>
            <a:pPr marL="756285" marR="299720" lvl="1" indent="-286385">
              <a:lnSpc>
                <a:spcPts val="3829"/>
              </a:lnSpc>
              <a:spcBef>
                <a:spcPts val="919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Scalp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is highly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vascular </a:t>
            </a:r>
            <a:r>
              <a:rPr sz="3200" b="1" dirty="0">
                <a:solidFill>
                  <a:srgbClr val="A40020"/>
                </a:solidFill>
                <a:latin typeface="Symbol"/>
                <a:cs typeface="Symbol"/>
              </a:rPr>
              <a:t>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profuse 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bleeding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Major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complication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is</a:t>
            </a:r>
            <a:r>
              <a:rPr sz="3200" b="1" spc="-6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infection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4808" y="4652771"/>
            <a:ext cx="2679191" cy="2025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569" y="483234"/>
            <a:ext cx="53708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SKULL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FRACTURES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840835"/>
            <a:ext cx="7401559" cy="40493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LINEAR</a:t>
            </a:r>
            <a:endParaRPr sz="3200">
              <a:latin typeface="Arial"/>
              <a:cs typeface="Arial"/>
            </a:endParaRPr>
          </a:p>
          <a:p>
            <a:pPr marL="12700" marR="5080" indent="56388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break </a:t>
            </a:r>
            <a:r>
              <a:rPr sz="3200" dirty="0">
                <a:latin typeface="Arial"/>
                <a:cs typeface="Arial"/>
              </a:rPr>
              <a:t>in the </a:t>
            </a:r>
            <a:r>
              <a:rPr sz="3200" spc="-5" dirty="0">
                <a:latin typeface="Arial"/>
                <a:cs typeface="Arial"/>
              </a:rPr>
              <a:t>continuity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bone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without  alteration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relationship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parts</a:t>
            </a:r>
            <a:endParaRPr sz="3200">
              <a:latin typeface="Arial"/>
              <a:cs typeface="Arial"/>
            </a:endParaRPr>
          </a:p>
          <a:p>
            <a:pPr marL="688975">
              <a:lnSpc>
                <a:spcPct val="100000"/>
              </a:lnSpc>
              <a:spcBef>
                <a:spcPts val="810"/>
              </a:spcBef>
            </a:pPr>
            <a:r>
              <a:rPr sz="3200" spc="-30" dirty="0">
                <a:solidFill>
                  <a:srgbClr val="00AFEF"/>
                </a:solidFill>
                <a:latin typeface="Arial"/>
                <a:cs typeface="Arial"/>
              </a:rPr>
              <a:t>cause- </a:t>
            </a:r>
            <a:r>
              <a:rPr sz="3200" spc="-150" dirty="0">
                <a:solidFill>
                  <a:srgbClr val="00AFEF"/>
                </a:solidFill>
                <a:latin typeface="Arial"/>
                <a:cs typeface="Arial"/>
              </a:rPr>
              <a:t>Low </a:t>
            </a:r>
            <a:r>
              <a:rPr sz="3200" spc="-40" dirty="0">
                <a:solidFill>
                  <a:srgbClr val="00AFEF"/>
                </a:solidFill>
                <a:latin typeface="Arial"/>
                <a:cs typeface="Arial"/>
              </a:rPr>
              <a:t>velocity</a:t>
            </a:r>
            <a:r>
              <a:rPr sz="3200" spc="-3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spc="-90" dirty="0">
                <a:solidFill>
                  <a:srgbClr val="00AFEF"/>
                </a:solidFill>
                <a:latin typeface="Arial"/>
                <a:cs typeface="Arial"/>
              </a:rPr>
              <a:t>injuries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60" dirty="0">
                <a:solidFill>
                  <a:srgbClr val="A40020"/>
                </a:solidFill>
                <a:latin typeface="Arial"/>
                <a:cs typeface="Arial"/>
              </a:rPr>
              <a:t>DEPRESSED</a:t>
            </a:r>
            <a:endParaRPr sz="3200">
              <a:latin typeface="Arial"/>
              <a:cs typeface="Arial"/>
            </a:endParaRPr>
          </a:p>
          <a:p>
            <a:pPr marL="1003300">
              <a:lnSpc>
                <a:spcPct val="100000"/>
              </a:lnSpc>
              <a:spcBef>
                <a:spcPts val="615"/>
              </a:spcBef>
            </a:pPr>
            <a:r>
              <a:rPr sz="3200" dirty="0">
                <a:solidFill>
                  <a:srgbClr val="A40020"/>
                </a:solidFill>
                <a:latin typeface="Arial"/>
                <a:cs typeface="Arial"/>
              </a:rPr>
              <a:t>Inward </a:t>
            </a:r>
            <a:r>
              <a:rPr sz="3200" spc="-5" dirty="0">
                <a:solidFill>
                  <a:srgbClr val="A40020"/>
                </a:solidFill>
                <a:latin typeface="Arial"/>
                <a:cs typeface="Arial"/>
              </a:rPr>
              <a:t>indentation </a:t>
            </a:r>
            <a:r>
              <a:rPr sz="3200" dirty="0">
                <a:solidFill>
                  <a:srgbClr val="A40020"/>
                </a:solidFill>
                <a:latin typeface="Arial"/>
                <a:cs typeface="Arial"/>
              </a:rPr>
              <a:t>of</a:t>
            </a:r>
            <a:r>
              <a:rPr sz="3200" spc="-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A40020"/>
                </a:solidFill>
                <a:latin typeface="Arial"/>
                <a:cs typeface="Arial"/>
              </a:rPr>
              <a:t>skull</a:t>
            </a:r>
            <a:endParaRPr sz="3200">
              <a:latin typeface="Arial"/>
              <a:cs typeface="Arial"/>
            </a:endParaRPr>
          </a:p>
          <a:p>
            <a:pPr marL="754380">
              <a:lnSpc>
                <a:spcPct val="100000"/>
              </a:lnSpc>
              <a:spcBef>
                <a:spcPts val="925"/>
              </a:spcBef>
            </a:pPr>
            <a:r>
              <a:rPr sz="3200" spc="-30" dirty="0">
                <a:solidFill>
                  <a:srgbClr val="00AFEF"/>
                </a:solidFill>
                <a:latin typeface="Arial"/>
                <a:cs typeface="Arial"/>
              </a:rPr>
              <a:t>cause- </a:t>
            </a:r>
            <a:r>
              <a:rPr sz="3200" spc="-110" dirty="0">
                <a:solidFill>
                  <a:srgbClr val="00AFEF"/>
                </a:solidFill>
                <a:latin typeface="Arial"/>
                <a:cs typeface="Arial"/>
              </a:rPr>
              <a:t>powerful</a:t>
            </a:r>
            <a:r>
              <a:rPr sz="3200" spc="1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spc="-160" dirty="0">
                <a:solidFill>
                  <a:srgbClr val="00AFEF"/>
                </a:solidFill>
                <a:latin typeface="Arial"/>
                <a:cs typeface="Arial"/>
              </a:rPr>
              <a:t>blow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0276" y="4221479"/>
            <a:ext cx="2330196" cy="2252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06904"/>
            <a:ext cx="7994015" cy="334517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Comminuted</a:t>
            </a:r>
            <a:endParaRPr sz="3200">
              <a:latin typeface="Times New Roman"/>
              <a:cs typeface="Times New Roman"/>
            </a:endParaRPr>
          </a:p>
          <a:p>
            <a:pPr marL="12700" marR="5080" indent="337820">
              <a:lnSpc>
                <a:spcPct val="100000"/>
              </a:lnSpc>
              <a:spcBef>
                <a:spcPts val="780"/>
              </a:spcBef>
            </a:pPr>
            <a:r>
              <a:rPr sz="3200" spc="-5" dirty="0">
                <a:latin typeface="Arial"/>
                <a:cs typeface="Arial"/>
              </a:rPr>
              <a:t>multiple linear fractures with fragmentation 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bones into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pieces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Compound</a:t>
            </a:r>
            <a:endParaRPr sz="3200">
              <a:latin typeface="Times New Roman"/>
              <a:cs typeface="Times New Roman"/>
            </a:endParaRPr>
          </a:p>
          <a:p>
            <a:pPr marL="12700" marR="121285" indent="789305">
              <a:lnSpc>
                <a:spcPct val="100000"/>
              </a:lnSpc>
              <a:spcBef>
                <a:spcPts val="780"/>
              </a:spcBef>
            </a:pPr>
            <a:r>
              <a:rPr sz="3200" dirty="0">
                <a:latin typeface="Arial"/>
                <a:cs typeface="Arial"/>
              </a:rPr>
              <a:t>Depressed skull fractures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scalp  </a:t>
            </a:r>
            <a:r>
              <a:rPr sz="3200" spc="-5" dirty="0">
                <a:latin typeface="Arial"/>
                <a:cs typeface="Arial"/>
              </a:rPr>
              <a:t>laceration communicating intracranial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cavity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9015" y="5718759"/>
            <a:ext cx="3413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compound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fracture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" y="1798319"/>
            <a:ext cx="4058411" cy="3529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2781300"/>
            <a:ext cx="4378452" cy="2974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754" y="483234"/>
            <a:ext cx="73856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ACCORDING TO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4570095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Frontal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fracture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Temporal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fracture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Parietal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fracture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Posterior fossa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fracture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Orbital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fracture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Basilar skull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fracture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397" y="483234"/>
            <a:ext cx="5838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Temporal bone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fracture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005955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817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467995" algn="l"/>
                <a:tab pos="469265" algn="l"/>
              </a:tabLst>
            </a:pPr>
            <a:r>
              <a:rPr sz="3200" spc="-5" dirty="0">
                <a:latin typeface="Arial"/>
                <a:cs typeface="Arial"/>
              </a:rPr>
              <a:t>Boggy temporal </a:t>
            </a:r>
            <a:r>
              <a:rPr sz="3200" dirty="0">
                <a:latin typeface="Arial"/>
                <a:cs typeface="Arial"/>
              </a:rPr>
              <a:t>muscle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because  extravasation of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blood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Oval shaped bruise </a:t>
            </a:r>
            <a:r>
              <a:rPr sz="3200" spc="-5" dirty="0">
                <a:latin typeface="Arial"/>
                <a:cs typeface="Arial"/>
              </a:rPr>
              <a:t>behind the </a:t>
            </a:r>
            <a:r>
              <a:rPr sz="3200" dirty="0">
                <a:latin typeface="Arial"/>
                <a:cs typeface="Arial"/>
              </a:rPr>
              <a:t>ear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  mastoid region (battle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sign)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Otorrhoea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0928" y="3212592"/>
            <a:ext cx="3243072" cy="3645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569" y="483234"/>
            <a:ext cx="5372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Parietal bone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fracture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7616825" cy="28543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Deafness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CSF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otorrhoea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Bulging of tympanic membrane by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blood 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CSF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Facial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paralysis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433" y="483234"/>
            <a:ext cx="37230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Orbital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fracture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798322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Periorbital ecchymosis(RACCOON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EYES)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Optic nerve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injury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0011" y="3788664"/>
            <a:ext cx="4536948" cy="2659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0107" y="5013959"/>
            <a:ext cx="2183892" cy="163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2541" y="483234"/>
            <a:ext cx="50565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Basilar skull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fracture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5969000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Otorrhoea,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rhinorrhoea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Bulging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tympanic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membrane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Battle’s </a:t>
            </a:r>
            <a:r>
              <a:rPr sz="3200" dirty="0">
                <a:latin typeface="Arial"/>
                <a:cs typeface="Arial"/>
              </a:rPr>
              <a:t>sign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Facial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paralysis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Tinnittis </a:t>
            </a:r>
            <a:r>
              <a:rPr sz="3200" dirty="0">
                <a:latin typeface="Arial"/>
                <a:cs typeface="Arial"/>
              </a:rPr>
              <a:t>, vertigo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5194" y="483234"/>
            <a:ext cx="37547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HEAD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INJURY</a:t>
            </a:r>
          </a:p>
        </p:txBody>
      </p:sp>
      <p:sp>
        <p:nvSpPr>
          <p:cNvPr id="3" name="object 3"/>
          <p:cNvSpPr/>
          <p:nvPr/>
        </p:nvSpPr>
        <p:spPr>
          <a:xfrm>
            <a:off x="6067044" y="3860291"/>
            <a:ext cx="3014472" cy="2814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790570"/>
            <a:ext cx="7452359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Any degree of injury to the head</a:t>
            </a:r>
            <a:r>
              <a:rPr sz="3200" b="1" spc="-9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ranging  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from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scalp laceration to LOC to focal  neurological</a:t>
            </a:r>
            <a:r>
              <a:rPr sz="3200" b="1" spc="-4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deficits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550" y="684352"/>
            <a:ext cx="7770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Test to determine CSF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leakage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5855970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spc="-5" dirty="0">
                <a:latin typeface="Arial"/>
                <a:cs typeface="Arial"/>
              </a:rPr>
              <a:t>Method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Check for presence of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glucose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Dextrostrip/ Tes-Tape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strip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If blood is </a:t>
            </a:r>
            <a:r>
              <a:rPr sz="3200" dirty="0">
                <a:latin typeface="Arial"/>
                <a:cs typeface="Arial"/>
              </a:rPr>
              <a:t>present </a:t>
            </a:r>
            <a:r>
              <a:rPr sz="3200" spc="-5" dirty="0">
                <a:latin typeface="Arial"/>
                <a:cs typeface="Arial"/>
              </a:rPr>
              <a:t>in the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fluid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test become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unreliable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Go for </a:t>
            </a:r>
            <a:r>
              <a:rPr sz="3200" spc="5" dirty="0">
                <a:latin typeface="Arial"/>
                <a:cs typeface="Arial"/>
              </a:rPr>
              <a:t>2</a:t>
            </a:r>
            <a:r>
              <a:rPr sz="3150" spc="7" baseline="25132" dirty="0">
                <a:latin typeface="Arial"/>
                <a:cs typeface="Arial"/>
              </a:rPr>
              <a:t>nd</a:t>
            </a:r>
            <a:r>
              <a:rPr sz="3150" spc="397" baseline="25132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944" y="483234"/>
            <a:ext cx="6213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Method 2( halo ring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sign)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82256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3601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Allow </a:t>
            </a:r>
            <a:r>
              <a:rPr sz="3200" dirty="0">
                <a:latin typeface="Arial"/>
                <a:cs typeface="Arial"/>
              </a:rPr>
              <a:t>leaking </a:t>
            </a:r>
            <a:r>
              <a:rPr sz="3200" spc="-5" dirty="0">
                <a:latin typeface="Arial"/>
                <a:cs typeface="Arial"/>
              </a:rPr>
              <a:t>fluid </a:t>
            </a:r>
            <a:r>
              <a:rPr sz="3200" dirty="0">
                <a:latin typeface="Arial"/>
                <a:cs typeface="Arial"/>
              </a:rPr>
              <a:t>drip </a:t>
            </a:r>
            <a:r>
              <a:rPr sz="3200" spc="-5" dirty="0">
                <a:latin typeface="Arial"/>
                <a:cs typeface="Arial"/>
              </a:rPr>
              <a:t>onto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white  </a:t>
            </a:r>
            <a:r>
              <a:rPr sz="3200" dirty="0">
                <a:latin typeface="Arial"/>
                <a:cs typeface="Arial"/>
              </a:rPr>
              <a:t>pad/towel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Observes the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drainage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Within a few </a:t>
            </a:r>
            <a:r>
              <a:rPr sz="3200" spc="-5" dirty="0">
                <a:latin typeface="Arial"/>
                <a:cs typeface="Arial"/>
              </a:rPr>
              <a:t>minutes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blood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coalesces  into center and a yellowish ring encircles 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blood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6623" y="4229098"/>
            <a:ext cx="2447544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18503" y="981456"/>
            <a:ext cx="2825494" cy="215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5236" y="483234"/>
            <a:ext cx="6114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MINOR HEAD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TRAUMA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103007"/>
            <a:ext cx="8013065" cy="439801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90"/>
              </a:spcBef>
              <a:buChar char="•"/>
              <a:tabLst>
                <a:tab pos="354965" algn="l"/>
                <a:tab pos="355600" algn="l"/>
              </a:tabLst>
            </a:pPr>
            <a:r>
              <a:rPr sz="3600" spc="265" dirty="0">
                <a:latin typeface="Times New Roman"/>
                <a:cs typeface="Times New Roman"/>
              </a:rPr>
              <a:t>CONCUSSION</a:t>
            </a:r>
            <a:endParaRPr sz="3600">
              <a:latin typeface="Times New Roman"/>
              <a:cs typeface="Times New Roman"/>
            </a:endParaRPr>
          </a:p>
          <a:p>
            <a:pPr marL="12700" marR="29209" indent="902335">
              <a:lnSpc>
                <a:spcPct val="100000"/>
              </a:lnSpc>
              <a:spcBef>
                <a:spcPts val="795"/>
              </a:spcBef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sudden transient mechanical head  injury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disruption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neuronal </a:t>
            </a:r>
            <a:r>
              <a:rPr sz="3200" dirty="0">
                <a:latin typeface="Arial"/>
                <a:cs typeface="Arial"/>
              </a:rPr>
              <a:t>activity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change </a:t>
            </a:r>
            <a:r>
              <a:rPr sz="3200" dirty="0">
                <a:latin typeface="Arial"/>
                <a:cs typeface="Arial"/>
              </a:rPr>
              <a:t>in the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LOC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 marR="5080" indent="90233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It occurs </a:t>
            </a:r>
            <a:r>
              <a:rPr sz="3200" spc="-5" dirty="0">
                <a:latin typeface="Arial"/>
                <a:cs typeface="Arial"/>
              </a:rPr>
              <a:t>When the brain suddenly  </a:t>
            </a:r>
            <a:r>
              <a:rPr sz="3200" dirty="0">
                <a:latin typeface="Arial"/>
                <a:cs typeface="Arial"/>
              </a:rPr>
              <a:t>shifts </a:t>
            </a:r>
            <a:r>
              <a:rPr sz="3200" spc="-5" dirty="0">
                <a:latin typeface="Arial"/>
                <a:cs typeface="Arial"/>
              </a:rPr>
              <a:t>inside the </a:t>
            </a:r>
            <a:r>
              <a:rPr sz="3200" dirty="0">
                <a:latin typeface="Arial"/>
                <a:cs typeface="Arial"/>
              </a:rPr>
              <a:t>skull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knocks </a:t>
            </a:r>
            <a:r>
              <a:rPr sz="3200" spc="-5" dirty="0">
                <a:latin typeface="Arial"/>
                <a:cs typeface="Arial"/>
              </a:rPr>
              <a:t>against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skulls bony</a:t>
            </a:r>
            <a:r>
              <a:rPr sz="3200" dirty="0">
                <a:latin typeface="Arial"/>
                <a:cs typeface="Arial"/>
              </a:rPr>
              <a:t> surface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6401" y="483234"/>
            <a:ext cx="42532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TYPICAL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SIGNS</a:t>
            </a:r>
          </a:p>
        </p:txBody>
      </p:sp>
      <p:sp>
        <p:nvSpPr>
          <p:cNvPr id="3" name="object 3"/>
          <p:cNvSpPr/>
          <p:nvPr/>
        </p:nvSpPr>
        <p:spPr>
          <a:xfrm>
            <a:off x="6059423" y="3933444"/>
            <a:ext cx="3084575" cy="2924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980" y="2857500"/>
            <a:ext cx="649071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324" y="3345179"/>
            <a:ext cx="8630412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324" y="3832859"/>
            <a:ext cx="1190244" cy="902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7217" y="2283053"/>
            <a:ext cx="8009255" cy="3342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467485" indent="-354965">
              <a:lnSpc>
                <a:spcPct val="12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Brief </a:t>
            </a:r>
            <a:r>
              <a:rPr sz="3200" spc="-5" dirty="0">
                <a:latin typeface="Arial"/>
                <a:cs typeface="Arial"/>
              </a:rPr>
              <a:t>disruption </a:t>
            </a:r>
            <a:r>
              <a:rPr sz="3200" dirty="0">
                <a:latin typeface="Arial"/>
                <a:cs typeface="Arial"/>
              </a:rPr>
              <a:t>of LOC  Concussions can last from a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few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moments, </a:t>
            </a:r>
            <a:r>
              <a:rPr sz="3200" dirty="0">
                <a:latin typeface="Arial"/>
                <a:cs typeface="Arial"/>
              </a:rPr>
              <a:t>to an unconscious state for over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3  min</a:t>
            </a:r>
            <a:endParaRPr sz="3200">
              <a:latin typeface="Arial"/>
              <a:cs typeface="Arial"/>
            </a:endParaRPr>
          </a:p>
          <a:p>
            <a:pPr marL="354965" indent="-3549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Amnesia regarding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event</a:t>
            </a:r>
            <a:endParaRPr sz="3200">
              <a:latin typeface="Arial"/>
              <a:cs typeface="Arial"/>
            </a:endParaRPr>
          </a:p>
          <a:p>
            <a:pPr marL="354965" indent="-3549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Headache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7992" y="483234"/>
            <a:ext cx="6207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MAJOR HEAD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TRAUMA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769211"/>
            <a:ext cx="7904480" cy="27571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Arial"/>
                <a:cs typeface="Arial"/>
              </a:rPr>
              <a:t>CONTUSION</a:t>
            </a:r>
            <a:endParaRPr sz="3200">
              <a:latin typeface="Arial"/>
              <a:cs typeface="Arial"/>
            </a:endParaRPr>
          </a:p>
          <a:p>
            <a:pPr marL="12700" marR="12700" indent="450850">
              <a:lnSpc>
                <a:spcPct val="100000"/>
              </a:lnSpc>
              <a:spcBef>
                <a:spcPts val="770"/>
              </a:spcBef>
              <a:tabLst>
                <a:tab pos="1997075" algn="l"/>
              </a:tabLst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10" dirty="0">
                <a:latin typeface="Arial"/>
                <a:cs typeface="Arial"/>
              </a:rPr>
              <a:t>is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	bruising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brain </a:t>
            </a:r>
            <a:r>
              <a:rPr sz="3200" dirty="0">
                <a:latin typeface="Arial"/>
                <a:cs typeface="Arial"/>
              </a:rPr>
              <a:t>tissue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within  </a:t>
            </a:r>
            <a:r>
              <a:rPr sz="3200" dirty="0">
                <a:latin typeface="Arial"/>
                <a:cs typeface="Arial"/>
              </a:rPr>
              <a:t>a focal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area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usually associated with a </a:t>
            </a:r>
            <a:r>
              <a:rPr sz="3200" spc="-5" dirty="0">
                <a:latin typeface="Arial"/>
                <a:cs typeface="Arial"/>
              </a:rPr>
              <a:t>closed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head  </a:t>
            </a:r>
            <a:r>
              <a:rPr sz="3200" spc="-5" dirty="0">
                <a:latin typeface="Arial"/>
                <a:cs typeface="Arial"/>
              </a:rPr>
              <a:t>injury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54025"/>
            <a:ext cx="7800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COUP-COTRECOUP IS OFTEN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1880616"/>
            <a:ext cx="8497824" cy="4757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260604"/>
            <a:ext cx="7213092" cy="6597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206879"/>
            <a:ext cx="802195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this </a:t>
            </a:r>
            <a:r>
              <a:rPr sz="3200" dirty="0">
                <a:latin typeface="Arial"/>
                <a:cs typeface="Arial"/>
              </a:rPr>
              <a:t>type of </a:t>
            </a:r>
            <a:r>
              <a:rPr sz="3200" spc="-5" dirty="0">
                <a:latin typeface="Arial"/>
                <a:cs typeface="Arial"/>
              </a:rPr>
              <a:t>injury </a:t>
            </a:r>
            <a:r>
              <a:rPr sz="3200" dirty="0">
                <a:latin typeface="Arial"/>
                <a:cs typeface="Arial"/>
              </a:rPr>
              <a:t>contusion occur both  </a:t>
            </a:r>
            <a:r>
              <a:rPr sz="3200" spc="-5" dirty="0">
                <a:latin typeface="Arial"/>
                <a:cs typeface="Arial"/>
              </a:rPr>
              <a:t>at the </a:t>
            </a:r>
            <a:r>
              <a:rPr sz="3200" dirty="0">
                <a:latin typeface="Arial"/>
                <a:cs typeface="Arial"/>
              </a:rPr>
              <a:t>site </a:t>
            </a:r>
            <a:r>
              <a:rPr sz="3200" spc="-5" dirty="0">
                <a:latin typeface="Arial"/>
                <a:cs typeface="Arial"/>
              </a:rPr>
              <a:t>of direct impact of the brain on  </a:t>
            </a:r>
            <a:r>
              <a:rPr sz="3200" dirty="0">
                <a:latin typeface="Arial"/>
                <a:cs typeface="Arial"/>
              </a:rPr>
              <a:t>the skull( </a:t>
            </a:r>
            <a:r>
              <a:rPr sz="3200" i="1" spc="-5" dirty="0">
                <a:latin typeface="Arial"/>
                <a:cs typeface="Arial"/>
              </a:rPr>
              <a:t>coup</a:t>
            </a:r>
            <a:r>
              <a:rPr sz="3200" spc="-5" dirty="0">
                <a:latin typeface="Arial"/>
                <a:cs typeface="Arial"/>
              </a:rPr>
              <a:t>) and </a:t>
            </a:r>
            <a:r>
              <a:rPr sz="3200" dirty="0">
                <a:latin typeface="Arial"/>
                <a:cs typeface="Arial"/>
              </a:rPr>
              <a:t>at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a secondary  area of </a:t>
            </a:r>
            <a:r>
              <a:rPr sz="3200" spc="-5" dirty="0">
                <a:latin typeface="Arial"/>
                <a:cs typeface="Arial"/>
              </a:rPr>
              <a:t>damage </a:t>
            </a:r>
            <a:r>
              <a:rPr sz="3200" dirty="0">
                <a:latin typeface="Arial"/>
                <a:cs typeface="Arial"/>
              </a:rPr>
              <a:t>on the </a:t>
            </a:r>
            <a:r>
              <a:rPr sz="3200" spc="-5" dirty="0">
                <a:latin typeface="Arial"/>
                <a:cs typeface="Arial"/>
              </a:rPr>
              <a:t>opposite </a:t>
            </a:r>
            <a:r>
              <a:rPr sz="3200" dirty="0">
                <a:latin typeface="Arial"/>
                <a:cs typeface="Arial"/>
              </a:rPr>
              <a:t>side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away  from </a:t>
            </a:r>
            <a:r>
              <a:rPr sz="3200" spc="-5" dirty="0">
                <a:latin typeface="Arial"/>
                <a:cs typeface="Arial"/>
              </a:rPr>
              <a:t>injury </a:t>
            </a:r>
            <a:r>
              <a:rPr sz="3200" dirty="0">
                <a:latin typeface="Arial"/>
                <a:cs typeface="Arial"/>
              </a:rPr>
              <a:t>( </a:t>
            </a:r>
            <a:r>
              <a:rPr sz="3200" i="1" spc="-5" dirty="0">
                <a:latin typeface="Arial"/>
                <a:cs typeface="Arial"/>
              </a:rPr>
              <a:t>contrecoup</a:t>
            </a:r>
            <a:r>
              <a:rPr sz="3200" spc="-5" dirty="0">
                <a:latin typeface="Arial"/>
                <a:cs typeface="Arial"/>
              </a:rPr>
              <a:t>) leading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multiple </a:t>
            </a:r>
            <a:r>
              <a:rPr sz="3200" dirty="0">
                <a:latin typeface="Arial"/>
                <a:cs typeface="Arial"/>
              </a:rPr>
              <a:t>contusion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areas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9543" y="3448810"/>
            <a:ext cx="2124455" cy="340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7671434" cy="44151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LACERATIONS</a:t>
            </a:r>
            <a:endParaRPr sz="3200">
              <a:latin typeface="Arial"/>
              <a:cs typeface="Arial"/>
            </a:endParaRPr>
          </a:p>
          <a:p>
            <a:pPr marL="12700" marR="5080" indent="78930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involve actual tearing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brain </a:t>
            </a:r>
            <a:r>
              <a:rPr sz="3200" dirty="0">
                <a:latin typeface="Arial"/>
                <a:cs typeface="Arial"/>
              </a:rPr>
              <a:t>tissue  </a:t>
            </a:r>
            <a:r>
              <a:rPr sz="3200" spc="-5" dirty="0">
                <a:latin typeface="Arial"/>
                <a:cs typeface="Arial"/>
              </a:rPr>
              <a:t>and often </a:t>
            </a:r>
            <a:r>
              <a:rPr sz="3200" dirty="0">
                <a:latin typeface="Arial"/>
                <a:cs typeface="Arial"/>
              </a:rPr>
              <a:t>occur in association with  depressed </a:t>
            </a:r>
            <a:r>
              <a:rPr sz="3200" spc="-5" dirty="0">
                <a:latin typeface="Arial"/>
                <a:cs typeface="Arial"/>
              </a:rPr>
              <a:t>,open </a:t>
            </a:r>
            <a:r>
              <a:rPr sz="3200" dirty="0">
                <a:latin typeface="Arial"/>
                <a:cs typeface="Arial"/>
              </a:rPr>
              <a:t>fractures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penetrating  injuries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767080">
              <a:lnSpc>
                <a:spcPct val="12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Intracerebral </a:t>
            </a:r>
            <a:r>
              <a:rPr sz="3200" spc="-5" dirty="0">
                <a:latin typeface="Arial"/>
                <a:cs typeface="Arial"/>
              </a:rPr>
              <a:t>hemorrhage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commonly  </a:t>
            </a:r>
            <a:r>
              <a:rPr sz="3200" dirty="0">
                <a:latin typeface="Arial"/>
                <a:cs typeface="Arial"/>
              </a:rPr>
              <a:t>associated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952" y="144907"/>
            <a:ext cx="45618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Times New Roman"/>
                <a:cs typeface="Times New Roman"/>
              </a:rPr>
              <a:t>COMPLICATIONS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5629655" y="1868423"/>
            <a:ext cx="3514344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70177"/>
            <a:ext cx="6343650" cy="561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70" dirty="0">
                <a:solidFill>
                  <a:srgbClr val="252573"/>
                </a:solidFill>
                <a:latin typeface="Arial"/>
                <a:cs typeface="Arial"/>
              </a:rPr>
              <a:t>INTRACRANIAL</a:t>
            </a:r>
            <a:r>
              <a:rPr sz="3200" spc="7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3200" spc="-254" dirty="0">
                <a:solidFill>
                  <a:srgbClr val="252573"/>
                </a:solidFill>
                <a:latin typeface="Arial"/>
                <a:cs typeface="Arial"/>
              </a:rPr>
              <a:t>HAEMORRHAGES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i="1" dirty="0">
                <a:solidFill>
                  <a:srgbClr val="252573"/>
                </a:solidFill>
                <a:latin typeface="Arial"/>
                <a:cs typeface="Arial"/>
              </a:rPr>
              <a:t>Extra- </a:t>
            </a:r>
            <a:r>
              <a:rPr sz="2800" b="1" i="1" spc="-5" dirty="0">
                <a:solidFill>
                  <a:srgbClr val="252573"/>
                </a:solidFill>
                <a:latin typeface="Arial"/>
                <a:cs typeface="Arial"/>
              </a:rPr>
              <a:t>axial hemorrhage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Epidural</a:t>
            </a:r>
            <a:r>
              <a:rPr sz="2800" b="1" spc="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hematoma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Subdural</a:t>
            </a:r>
            <a:r>
              <a:rPr sz="2800" b="1" spc="2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hematoma-</a:t>
            </a:r>
            <a:endParaRPr sz="2800">
              <a:latin typeface="Arial"/>
              <a:cs typeface="Arial"/>
            </a:endParaRPr>
          </a:p>
          <a:p>
            <a:pPr marL="1841500" marR="3153410">
              <a:lnSpc>
                <a:spcPct val="120000"/>
              </a:lnSpc>
            </a:pP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Acute  Chro</a:t>
            </a:r>
            <a:r>
              <a:rPr sz="2800" b="1" spc="-20" dirty="0">
                <a:solidFill>
                  <a:srgbClr val="252573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ic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Subarachnoid</a:t>
            </a:r>
            <a:r>
              <a:rPr sz="2800" b="1" spc="4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hemorrhage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i="1" spc="-5" dirty="0">
                <a:solidFill>
                  <a:srgbClr val="252573"/>
                </a:solidFill>
                <a:latin typeface="Arial"/>
                <a:cs typeface="Arial"/>
              </a:rPr>
              <a:t>Intra-axial</a:t>
            </a:r>
            <a:r>
              <a:rPr sz="2800" b="1" i="1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252573"/>
                </a:solidFill>
                <a:latin typeface="Arial"/>
                <a:cs typeface="Arial"/>
              </a:rPr>
              <a:t>hemorrhage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Intra-parenchymal</a:t>
            </a:r>
            <a:r>
              <a:rPr sz="2800" b="1" spc="5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hemorrhage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Intra-ventricular</a:t>
            </a:r>
            <a:r>
              <a:rPr sz="2800" b="1" spc="1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hemorrhage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487" y="868807"/>
            <a:ext cx="7416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Traumatic brain injury</a:t>
            </a:r>
            <a:r>
              <a:rPr sz="4800" b="0" spc="45" dirty="0">
                <a:latin typeface="Arial"/>
                <a:cs typeface="Arial"/>
              </a:rPr>
              <a:t> </a:t>
            </a:r>
            <a:r>
              <a:rPr sz="4800" b="0" dirty="0">
                <a:latin typeface="Arial"/>
                <a:cs typeface="Arial"/>
              </a:rPr>
              <a:t>(TBI)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2449830"/>
            <a:ext cx="1696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Tra</a:t>
            </a:r>
            <a:r>
              <a:rPr sz="3200" spc="-15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matic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7730" y="2449830"/>
            <a:ext cx="24701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6535" algn="l"/>
              </a:tabLst>
            </a:pPr>
            <a:r>
              <a:rPr sz="3200" dirty="0">
                <a:latin typeface="Times New Roman"/>
                <a:cs typeface="Times New Roman"/>
              </a:rPr>
              <a:t>bra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	in</a:t>
            </a:r>
            <a:r>
              <a:rPr sz="3200" spc="-15" dirty="0">
                <a:latin typeface="Times New Roman"/>
                <a:cs typeface="Times New Roman"/>
              </a:rPr>
              <a:t>j</a:t>
            </a:r>
            <a:r>
              <a:rPr sz="3200" dirty="0">
                <a:latin typeface="Times New Roman"/>
                <a:cs typeface="Times New Roman"/>
              </a:rPr>
              <a:t>ury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417" y="2449830"/>
            <a:ext cx="949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(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BI)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540" y="2937205"/>
            <a:ext cx="28162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nond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generati</a:t>
            </a:r>
            <a:r>
              <a:rPr sz="3200" spc="-20" dirty="0">
                <a:latin typeface="Times New Roman"/>
                <a:cs typeface="Times New Roman"/>
              </a:rPr>
              <a:t>v</a:t>
            </a:r>
            <a:r>
              <a:rPr sz="3200" spc="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7416" y="2937205"/>
            <a:ext cx="2329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nonc</a:t>
            </a:r>
            <a:r>
              <a:rPr sz="3200" spc="-1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ng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nital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1458" y="2937205"/>
            <a:ext cx="9296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imes New Roman"/>
                <a:cs typeface="Times New Roman"/>
              </a:rPr>
              <a:t>insult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44816" y="2449830"/>
            <a:ext cx="114681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5"/>
              </a:spcBef>
              <a:tabLst>
                <a:tab pos="949325" algn="l"/>
              </a:tabLst>
            </a:pP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	a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35635" algn="l"/>
              </a:tabLst>
            </a:pP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o	the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540" y="3425444"/>
            <a:ext cx="2808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6345" algn="l"/>
                <a:tab pos="2413000" algn="l"/>
              </a:tabLst>
            </a:pPr>
            <a:r>
              <a:rPr sz="3200" dirty="0">
                <a:latin typeface="Times New Roman"/>
                <a:cs typeface="Times New Roman"/>
              </a:rPr>
              <a:t>br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	</a:t>
            </a:r>
            <a:r>
              <a:rPr sz="3200" spc="-10" dirty="0">
                <a:latin typeface="Times New Roman"/>
                <a:cs typeface="Times New Roman"/>
              </a:rPr>
              <a:t>fr</a:t>
            </a:r>
            <a:r>
              <a:rPr sz="3200" dirty="0">
                <a:latin typeface="Times New Roman"/>
                <a:cs typeface="Times New Roman"/>
              </a:rPr>
              <a:t>om	</a:t>
            </a:r>
            <a:r>
              <a:rPr sz="3200" spc="-10" dirty="0">
                <a:latin typeface="Times New Roman"/>
                <a:cs typeface="Times New Roman"/>
              </a:rPr>
              <a:t>an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0569" y="3425444"/>
            <a:ext cx="13341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imes New Roman"/>
                <a:cs typeface="Times New Roman"/>
              </a:rPr>
              <a:t>external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7161" y="3425444"/>
            <a:ext cx="1879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mechani</a:t>
            </a:r>
            <a:r>
              <a:rPr sz="3200" spc="5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29219" y="3425444"/>
            <a:ext cx="962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orce,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540" y="3913123"/>
            <a:ext cx="2871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9889" algn="l"/>
              </a:tabLst>
            </a:pP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ss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bly	leading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53992" y="3913123"/>
            <a:ext cx="3416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to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60545" y="3913123"/>
            <a:ext cx="17418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pe</a:t>
            </a:r>
            <a:r>
              <a:rPr sz="3200" spc="-1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manent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6509" y="3913123"/>
            <a:ext cx="2324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1985" algn="l"/>
              </a:tabLst>
            </a:pPr>
            <a:r>
              <a:rPr sz="3200" dirty="0">
                <a:latin typeface="Times New Roman"/>
                <a:cs typeface="Times New Roman"/>
              </a:rPr>
              <a:t>or	</a:t>
            </a:r>
            <a:r>
              <a:rPr sz="3200" spc="-5" dirty="0">
                <a:latin typeface="Times New Roman"/>
                <a:cs typeface="Times New Roman"/>
              </a:rPr>
              <a:t>temporary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8584" y="4400803"/>
            <a:ext cx="1639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cognitive,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76950" y="4400803"/>
            <a:ext cx="261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3585" algn="l"/>
              </a:tabLst>
            </a:pP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-15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ysi</a:t>
            </a:r>
            <a:r>
              <a:rPr sz="3200" spc="5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al,	and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8540" y="4400803"/>
            <a:ext cx="413131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29510" algn="l"/>
                <a:tab pos="2503170" algn="l"/>
              </a:tabLst>
            </a:pPr>
            <a:r>
              <a:rPr sz="3200" dirty="0">
                <a:latin typeface="Times New Roman"/>
                <a:cs typeface="Times New Roman"/>
              </a:rPr>
              <a:t>impairment	</a:t>
            </a:r>
            <a:r>
              <a:rPr sz="3200" spc="5" dirty="0">
                <a:latin typeface="Times New Roman"/>
                <a:cs typeface="Times New Roman"/>
              </a:rPr>
              <a:t>of  </a:t>
            </a:r>
            <a:r>
              <a:rPr sz="3200" dirty="0">
                <a:latin typeface="Times New Roman"/>
                <a:cs typeface="Times New Roman"/>
              </a:rPr>
              <a:t>ps</a:t>
            </a:r>
            <a:r>
              <a:rPr sz="3200" spc="5" dirty="0">
                <a:latin typeface="Times New Roman"/>
                <a:cs typeface="Times New Roman"/>
              </a:rPr>
              <a:t>y</a:t>
            </a:r>
            <a:r>
              <a:rPr sz="3200" dirty="0">
                <a:latin typeface="Times New Roman"/>
                <a:cs typeface="Times New Roman"/>
              </a:rPr>
              <a:t>c</a:t>
            </a:r>
            <a:r>
              <a:rPr sz="3200" spc="-15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osoci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l		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unctions,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10353" y="4888738"/>
            <a:ext cx="3580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3950" algn="l"/>
                <a:tab pos="1893570" algn="l"/>
              </a:tabLst>
            </a:pPr>
            <a:r>
              <a:rPr sz="3200" dirty="0">
                <a:latin typeface="Times New Roman"/>
                <a:cs typeface="Times New Roman"/>
              </a:rPr>
              <a:t>with	</a:t>
            </a: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n	ass</a:t>
            </a:r>
            <a:r>
              <a:rPr sz="3200" spc="10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ciated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540" y="5376468"/>
            <a:ext cx="7178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diminished or altered state 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consciousness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918" y="483234"/>
            <a:ext cx="70465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EPIDURAL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HEMORRHAGE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995"/>
            <a:ext cx="7979409" cy="43795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A neurologic</a:t>
            </a:r>
            <a:r>
              <a:rPr sz="2800" b="1" spc="4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emergency</a:t>
            </a:r>
            <a:endParaRPr sz="2800">
              <a:latin typeface="Arial"/>
              <a:cs typeface="Arial"/>
            </a:endParaRPr>
          </a:p>
          <a:p>
            <a:pPr marL="469900" marR="1807210" indent="-4572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Most common </a:t>
            </a:r>
            <a:r>
              <a:rPr sz="2800" b="1" spc="-10" dirty="0">
                <a:solidFill>
                  <a:srgbClr val="252573"/>
                </a:solidFill>
                <a:latin typeface="Arial"/>
                <a:cs typeface="Arial"/>
              </a:rPr>
              <a:t>type </a:t>
            </a: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of intracranial  hemorrhage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Results from bleeding between the dura and  the inner surface of the</a:t>
            </a:r>
            <a:r>
              <a:rPr sz="2800" b="1" spc="7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52573"/>
                </a:solidFill>
                <a:latin typeface="Arial"/>
                <a:cs typeface="Arial"/>
              </a:rPr>
              <a:t>skull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Blow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temporal, parietal</a:t>
            </a:r>
            <a:r>
              <a:rPr sz="2800" b="1" i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bone</a:t>
            </a:r>
            <a:endParaRPr sz="2800">
              <a:latin typeface="Arial"/>
              <a:cs typeface="Arial"/>
            </a:endParaRPr>
          </a:p>
          <a:p>
            <a:pPr marL="469900" marR="1096645" indent="-4572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Commonly bleeding by </a:t>
            </a:r>
            <a:r>
              <a:rPr sz="2800" b="1" dirty="0">
                <a:solidFill>
                  <a:srgbClr val="252573"/>
                </a:solidFill>
                <a:latin typeface="Arial"/>
                <a:cs typeface="Arial"/>
              </a:rPr>
              <a:t>arterial origin-  </a:t>
            </a: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breakage to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middle meningeal</a:t>
            </a:r>
            <a:r>
              <a:rPr sz="2800" b="1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artery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Venous- dural venous</a:t>
            </a:r>
            <a:r>
              <a:rPr sz="28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sinus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483234"/>
            <a:ext cx="6830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Clinical manifestation-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EDH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864475" cy="324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3751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patient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initially </a:t>
            </a:r>
            <a:r>
              <a:rPr sz="3200" dirty="0">
                <a:latin typeface="Arial"/>
                <a:cs typeface="Arial"/>
              </a:rPr>
              <a:t>unconscious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after 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trauma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patient </a:t>
            </a:r>
            <a:r>
              <a:rPr sz="3200" dirty="0">
                <a:latin typeface="Arial"/>
                <a:cs typeface="Arial"/>
              </a:rPr>
              <a:t>then awakens and </a:t>
            </a:r>
            <a:r>
              <a:rPr sz="3200" spc="-5" dirty="0">
                <a:latin typeface="Arial"/>
                <a:cs typeface="Arial"/>
              </a:rPr>
              <a:t>has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lucid  </a:t>
            </a:r>
            <a:r>
              <a:rPr sz="3200" dirty="0">
                <a:latin typeface="Arial"/>
                <a:cs typeface="Arial"/>
              </a:rPr>
              <a:t>interval </a:t>
            </a:r>
            <a:r>
              <a:rPr sz="3200" spc="-5" dirty="0">
                <a:latin typeface="Arial"/>
                <a:cs typeface="Arial"/>
              </a:rPr>
              <a:t>followed </a:t>
            </a:r>
            <a:r>
              <a:rPr sz="3200" spc="-10" dirty="0">
                <a:latin typeface="Arial"/>
                <a:cs typeface="Arial"/>
              </a:rPr>
              <a:t>by </a:t>
            </a:r>
            <a:r>
              <a:rPr sz="3200" dirty="0">
                <a:latin typeface="Arial"/>
                <a:cs typeface="Arial"/>
              </a:rPr>
              <a:t>a decrease in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LOC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Headache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Nausea and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vomiting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09952"/>
            <a:ext cx="4001770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head </a:t>
            </a:r>
            <a:r>
              <a:rPr sz="3200" dirty="0">
                <a:latin typeface="Arial"/>
                <a:cs typeface="Arial"/>
              </a:rPr>
              <a:t>CT the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clot  is </a:t>
            </a:r>
            <a:r>
              <a:rPr sz="3200" spc="-5" dirty="0">
                <a:latin typeface="Arial"/>
                <a:cs typeface="Arial"/>
              </a:rPr>
              <a:t>bright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, biconvex 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shaped clot </a:t>
            </a:r>
            <a:r>
              <a:rPr sz="3200" spc="-5" dirty="0">
                <a:latin typeface="Arial"/>
                <a:cs typeface="Arial"/>
              </a:rPr>
              <a:t>and has 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well-defined border  that usually respects  cranial </a:t>
            </a:r>
            <a:r>
              <a:rPr sz="3200" dirty="0">
                <a:latin typeface="Arial"/>
                <a:cs typeface="Arial"/>
              </a:rPr>
              <a:t>suture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lines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8408" y="1484374"/>
            <a:ext cx="4291584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206879"/>
            <a:ext cx="7970520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 rapid Open </a:t>
            </a:r>
            <a:r>
              <a:rPr sz="3200" spc="-5" dirty="0">
                <a:latin typeface="Arial"/>
                <a:cs typeface="Arial"/>
              </a:rPr>
              <a:t>craniotomy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evacuation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the congealed clot and hemostasis is  indicated </a:t>
            </a:r>
            <a:r>
              <a:rPr sz="3200" spc="-5" dirty="0">
                <a:latin typeface="Arial"/>
                <a:cs typeface="Arial"/>
              </a:rPr>
              <a:t>for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EDH</a:t>
            </a:r>
            <a:endParaRPr sz="3200">
              <a:latin typeface="Arial"/>
              <a:cs typeface="Arial"/>
            </a:endParaRPr>
          </a:p>
          <a:p>
            <a:pPr marL="355600" marR="96837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Prevention of cerebral </a:t>
            </a:r>
            <a:r>
              <a:rPr sz="3200" spc="-5" dirty="0">
                <a:latin typeface="Arial"/>
                <a:cs typeface="Arial"/>
              </a:rPr>
              <a:t>herniation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  dramatically improve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outcome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086" y="483234"/>
            <a:ext cx="6643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SUB-DURAL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HEMATOMA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90892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Subdural </a:t>
            </a:r>
            <a:r>
              <a:rPr sz="3200" spc="-5" dirty="0">
                <a:latin typeface="Arial"/>
                <a:cs typeface="Arial"/>
              </a:rPr>
              <a:t>hematoma </a:t>
            </a:r>
            <a:r>
              <a:rPr sz="3200" dirty="0">
                <a:latin typeface="Arial"/>
                <a:cs typeface="Arial"/>
              </a:rPr>
              <a:t>occurs from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bleeding  </a:t>
            </a:r>
            <a:r>
              <a:rPr sz="3200" dirty="0">
                <a:latin typeface="Arial"/>
                <a:cs typeface="Arial"/>
              </a:rPr>
              <a:t>between the </a:t>
            </a:r>
            <a:r>
              <a:rPr sz="3200" spc="-5" dirty="0">
                <a:latin typeface="Arial"/>
                <a:cs typeface="Arial"/>
              </a:rPr>
              <a:t>dura matter and the  </a:t>
            </a:r>
            <a:r>
              <a:rPr sz="3200" dirty="0">
                <a:latin typeface="Arial"/>
                <a:cs typeface="Arial"/>
              </a:rPr>
              <a:t>arachnoid layer of the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meninges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Types</a:t>
            </a:r>
            <a:endParaRPr sz="3200">
              <a:latin typeface="Arial"/>
              <a:cs typeface="Arial"/>
            </a:endParaRPr>
          </a:p>
          <a:p>
            <a:pPr marL="1140460" lvl="1" indent="-45085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1141095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acute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subdural</a:t>
            </a:r>
            <a:r>
              <a:rPr sz="3200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hematoma</a:t>
            </a:r>
            <a:endParaRPr sz="3200">
              <a:latin typeface="Arial"/>
              <a:cs typeface="Arial"/>
            </a:endParaRPr>
          </a:p>
          <a:p>
            <a:pPr marL="1140460" lvl="1" indent="-45085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1141095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subacute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subdural</a:t>
            </a:r>
            <a:r>
              <a:rPr sz="3200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hematoma</a:t>
            </a:r>
            <a:endParaRPr sz="3200">
              <a:latin typeface="Arial"/>
              <a:cs typeface="Arial"/>
            </a:endParaRPr>
          </a:p>
          <a:p>
            <a:pPr marL="1140460" lvl="1" indent="-45085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1141095" algn="l"/>
              </a:tabLst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Chronic subdural</a:t>
            </a:r>
            <a:r>
              <a:rPr sz="32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hematoma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206879"/>
            <a:ext cx="8017509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SDH usually results from venous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bleeding,  </a:t>
            </a:r>
            <a:r>
              <a:rPr sz="3200" dirty="0">
                <a:latin typeface="Arial"/>
                <a:cs typeface="Arial"/>
              </a:rPr>
              <a:t>usually from </a:t>
            </a:r>
            <a:r>
              <a:rPr sz="3200" spc="-5" dirty="0">
                <a:latin typeface="Arial"/>
                <a:cs typeface="Arial"/>
              </a:rPr>
              <a:t>tearing </a:t>
            </a:r>
            <a:r>
              <a:rPr sz="3200" dirty="0">
                <a:latin typeface="Arial"/>
                <a:cs typeface="Arial"/>
              </a:rPr>
              <a:t>of a </a:t>
            </a:r>
            <a:r>
              <a:rPr sz="3200" spc="-5" dirty="0">
                <a:latin typeface="Arial"/>
                <a:cs typeface="Arial"/>
              </a:rPr>
              <a:t>bridging </a:t>
            </a:r>
            <a:r>
              <a:rPr sz="3200" dirty="0">
                <a:latin typeface="Arial"/>
                <a:cs typeface="Arial"/>
              </a:rPr>
              <a:t>vein  running from the cerebral cortex to the  dural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sinuses.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Hematoma may be slower to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develop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354" y="483234"/>
            <a:ext cx="69265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Acute subdural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hemorrhage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901305" cy="314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It develop </a:t>
            </a:r>
            <a:r>
              <a:rPr sz="3200" spc="-10" dirty="0">
                <a:latin typeface="Arial"/>
                <a:cs typeface="Arial"/>
              </a:rPr>
              <a:t>24-48 </a:t>
            </a:r>
            <a:r>
              <a:rPr sz="3200" dirty="0">
                <a:latin typeface="Arial"/>
                <a:cs typeface="Arial"/>
              </a:rPr>
              <a:t>hrs </a:t>
            </a:r>
            <a:r>
              <a:rPr sz="3200" spc="-5" dirty="0">
                <a:latin typeface="Arial"/>
                <a:cs typeface="Arial"/>
              </a:rPr>
              <a:t>after </a:t>
            </a:r>
            <a:r>
              <a:rPr sz="3200" dirty="0">
                <a:latin typeface="Arial"/>
                <a:cs typeface="Arial"/>
              </a:rPr>
              <a:t>the severe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head  </a:t>
            </a:r>
            <a:r>
              <a:rPr sz="3200" dirty="0">
                <a:latin typeface="Arial"/>
                <a:cs typeface="Arial"/>
              </a:rPr>
              <a:t>trauma</a:t>
            </a:r>
            <a:endParaRPr sz="3200">
              <a:latin typeface="Arial"/>
              <a:cs typeface="Arial"/>
            </a:endParaRPr>
          </a:p>
          <a:p>
            <a:pPr marL="355600" marR="135509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Commonly </a:t>
            </a:r>
            <a:r>
              <a:rPr sz="3200" spc="-5" dirty="0">
                <a:latin typeface="Arial"/>
                <a:cs typeface="Arial"/>
              </a:rPr>
              <a:t>related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acceleration-  </a:t>
            </a:r>
            <a:r>
              <a:rPr sz="3200" dirty="0">
                <a:latin typeface="Arial"/>
                <a:cs typeface="Arial"/>
              </a:rPr>
              <a:t>deceleration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injury</a:t>
            </a:r>
            <a:endParaRPr sz="3200">
              <a:latin typeface="Arial"/>
              <a:cs typeface="Arial"/>
            </a:endParaRPr>
          </a:p>
          <a:p>
            <a:pPr marL="355600" marR="130492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Clinical </a:t>
            </a:r>
            <a:r>
              <a:rPr sz="3200" spc="-5" dirty="0">
                <a:latin typeface="Arial"/>
                <a:cs typeface="Arial"/>
              </a:rPr>
              <a:t>manifestations </a:t>
            </a:r>
            <a:r>
              <a:rPr sz="3200" dirty="0">
                <a:latin typeface="Arial"/>
                <a:cs typeface="Arial"/>
              </a:rPr>
              <a:t>as same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  elevated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ICP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721561"/>
            <a:ext cx="7179945" cy="383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size of </a:t>
            </a:r>
            <a:r>
              <a:rPr sz="3200" spc="-5" dirty="0">
                <a:latin typeface="Arial"/>
                <a:cs typeface="Arial"/>
              </a:rPr>
              <a:t>hematoma determines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patient </a:t>
            </a:r>
            <a:r>
              <a:rPr sz="3200" dirty="0">
                <a:latin typeface="Arial"/>
                <a:cs typeface="Arial"/>
              </a:rPr>
              <a:t>clinical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presentation</a:t>
            </a:r>
            <a:endParaRPr sz="3200">
              <a:latin typeface="Arial"/>
              <a:cs typeface="Arial"/>
            </a:endParaRPr>
          </a:p>
          <a:p>
            <a:pPr marL="355600" marR="70104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Decreasing LOC </a:t>
            </a:r>
            <a:r>
              <a:rPr sz="3200" spc="-5" dirty="0">
                <a:latin typeface="Arial"/>
                <a:cs typeface="Arial"/>
              </a:rPr>
              <a:t>from </a:t>
            </a:r>
            <a:r>
              <a:rPr sz="3200" dirty="0">
                <a:latin typeface="Arial"/>
                <a:cs typeface="Arial"/>
              </a:rPr>
              <a:t>drowsy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confused to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unconsciousness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Headache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Ipsilateral pupil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dilation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Motor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signs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3658"/>
            <a:ext cx="3724275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head </a:t>
            </a:r>
            <a:r>
              <a:rPr sz="3200" dirty="0">
                <a:latin typeface="Arial"/>
                <a:cs typeface="Arial"/>
              </a:rPr>
              <a:t>CT scan,  the clot is </a:t>
            </a:r>
            <a:r>
              <a:rPr sz="3200" spc="-5" dirty="0">
                <a:latin typeface="Arial"/>
                <a:cs typeface="Arial"/>
              </a:rPr>
              <a:t>bright </a:t>
            </a:r>
            <a:r>
              <a:rPr sz="3200" dirty="0">
                <a:latin typeface="Arial"/>
                <a:cs typeface="Arial"/>
              </a:rPr>
              <a:t>or  </a:t>
            </a:r>
            <a:r>
              <a:rPr sz="3200" spc="-5" dirty="0">
                <a:latin typeface="Arial"/>
                <a:cs typeface="Arial"/>
              </a:rPr>
              <a:t>mixed-density,  crescent-shaped  (lunate), may have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 less </a:t>
            </a:r>
            <a:r>
              <a:rPr sz="3200" spc="-5" dirty="0">
                <a:latin typeface="Arial"/>
                <a:cs typeface="Arial"/>
              </a:rPr>
              <a:t>distinct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border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02708" y="1917192"/>
            <a:ext cx="4241291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206879"/>
            <a:ext cx="799147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Open </a:t>
            </a:r>
            <a:r>
              <a:rPr sz="3200" spc="-5" dirty="0">
                <a:latin typeface="Arial"/>
                <a:cs typeface="Arial"/>
              </a:rPr>
              <a:t>craniotomy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evacuation </a:t>
            </a:r>
            <a:r>
              <a:rPr sz="3200" dirty="0">
                <a:latin typeface="Arial"/>
                <a:cs typeface="Arial"/>
              </a:rPr>
              <a:t>of the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clot  and decompression is </a:t>
            </a:r>
            <a:r>
              <a:rPr sz="3200" spc="-5" dirty="0">
                <a:latin typeface="Arial"/>
                <a:cs typeface="Arial"/>
              </a:rPr>
              <a:t>indicated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any  </a:t>
            </a:r>
            <a:r>
              <a:rPr sz="3200" dirty="0">
                <a:latin typeface="Arial"/>
                <a:cs typeface="Arial"/>
              </a:rPr>
              <a:t>acute SDH more </a:t>
            </a:r>
            <a:r>
              <a:rPr sz="3200" spc="-5" dirty="0">
                <a:latin typeface="Arial"/>
                <a:cs typeface="Arial"/>
              </a:rPr>
              <a:t>than </a:t>
            </a:r>
            <a:r>
              <a:rPr sz="3200" dirty="0">
                <a:latin typeface="Arial"/>
                <a:cs typeface="Arial"/>
              </a:rPr>
              <a:t>1 cm in thickness,  or smaller </a:t>
            </a:r>
            <a:r>
              <a:rPr sz="3200" spc="-5" dirty="0">
                <a:latin typeface="Arial"/>
                <a:cs typeface="Arial"/>
              </a:rPr>
              <a:t>hematomas </a:t>
            </a:r>
            <a:r>
              <a:rPr sz="3200" dirty="0">
                <a:latin typeface="Arial"/>
                <a:cs typeface="Arial"/>
              </a:rPr>
              <a:t>that are  symptomatic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057" y="483234"/>
            <a:ext cx="28835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ETIOL</a:t>
            </a:r>
            <a:r>
              <a:rPr b="0" spc="-15" dirty="0">
                <a:latin typeface="Arial"/>
                <a:cs typeface="Arial"/>
              </a:rPr>
              <a:t>O</a:t>
            </a:r>
            <a:r>
              <a:rPr b="0" dirty="0">
                <a:latin typeface="Arial"/>
                <a:cs typeface="Arial"/>
              </a:rPr>
              <a:t>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7368" y="2354804"/>
            <a:ext cx="4914900" cy="29514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65"/>
              </a:spcBef>
              <a:buFont typeface="Arial"/>
              <a:buChar char="–"/>
              <a:tabLst>
                <a:tab pos="29972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Motor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vehicle</a:t>
            </a:r>
            <a:r>
              <a:rPr sz="3200" b="1" spc="-7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accidents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65"/>
              </a:spcBef>
              <a:buFont typeface="Arial"/>
              <a:buChar char="–"/>
              <a:tabLst>
                <a:tab pos="29972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Falls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29972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Assaults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29972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Sports-related</a:t>
            </a:r>
            <a:r>
              <a:rPr sz="3200" b="1" spc="-7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injuries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65"/>
              </a:spcBef>
              <a:buFont typeface="Arial"/>
              <a:buChar char="–"/>
              <a:tabLst>
                <a:tab pos="29972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Firearm-related</a:t>
            </a:r>
            <a:r>
              <a:rPr sz="3200" b="1" spc="-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injuries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2459" y="3500626"/>
            <a:ext cx="4695444" cy="3357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720850" marR="5080" indent="-141033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SUBACUTE</a:t>
            </a:r>
            <a:r>
              <a:rPr sz="4000" spc="-35" dirty="0"/>
              <a:t> </a:t>
            </a:r>
            <a:r>
              <a:rPr sz="4000" spc="-10" dirty="0"/>
              <a:t>SUBDURAL  HEMATOMA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183755" cy="314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Usually occurs within </a:t>
            </a:r>
            <a:r>
              <a:rPr sz="3200" spc="-10" dirty="0">
                <a:latin typeface="Arial"/>
                <a:cs typeface="Arial"/>
              </a:rPr>
              <a:t>2-14 </a:t>
            </a:r>
            <a:r>
              <a:rPr sz="3200" spc="-5" dirty="0">
                <a:latin typeface="Arial"/>
                <a:cs typeface="Arial"/>
              </a:rPr>
              <a:t>days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injury</a:t>
            </a:r>
            <a:endParaRPr sz="3200">
              <a:latin typeface="Arial"/>
              <a:cs typeface="Arial"/>
            </a:endParaRPr>
          </a:p>
          <a:p>
            <a:pPr marL="355600" marR="8382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alteration </a:t>
            </a:r>
            <a:r>
              <a:rPr sz="3200" dirty="0">
                <a:latin typeface="Arial"/>
                <a:cs typeface="Arial"/>
              </a:rPr>
              <a:t>in mental status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as  hematoma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develops</a:t>
            </a:r>
            <a:endParaRPr sz="3200">
              <a:latin typeface="Arial"/>
              <a:cs typeface="Arial"/>
            </a:endParaRPr>
          </a:p>
          <a:p>
            <a:pPr marL="355600" marR="113664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Progression </a:t>
            </a:r>
            <a:r>
              <a:rPr sz="3200" spc="-5" dirty="0">
                <a:latin typeface="Arial"/>
                <a:cs typeface="Arial"/>
              </a:rPr>
              <a:t>depends </a:t>
            </a:r>
            <a:r>
              <a:rPr sz="3200" dirty="0">
                <a:latin typeface="Arial"/>
                <a:cs typeface="Arial"/>
              </a:rPr>
              <a:t>on the size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  location of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hematoma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7660" marR="5080" indent="-128968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CHRONIC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SUBDURAL  HEMATOMA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573645" cy="314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33679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It develops over weeks or months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after  </a:t>
            </a:r>
            <a:r>
              <a:rPr sz="3200" dirty="0">
                <a:latin typeface="Arial"/>
                <a:cs typeface="Arial"/>
              </a:rPr>
              <a:t>seemingly </a:t>
            </a:r>
            <a:r>
              <a:rPr sz="3200" spc="-5" dirty="0">
                <a:latin typeface="Arial"/>
                <a:cs typeface="Arial"/>
              </a:rPr>
              <a:t>minor head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injury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peak incidence </a:t>
            </a:r>
            <a:r>
              <a:rPr sz="3200" dirty="0">
                <a:latin typeface="Arial"/>
                <a:cs typeface="Arial"/>
              </a:rPr>
              <a:t>of chronic SDH is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  </a:t>
            </a:r>
            <a:r>
              <a:rPr sz="3200" spc="-5" dirty="0">
                <a:latin typeface="Arial"/>
                <a:cs typeface="Arial"/>
              </a:rPr>
              <a:t>50-60 Years </a:t>
            </a:r>
            <a:r>
              <a:rPr sz="3200" spc="-10" dirty="0">
                <a:latin typeface="Arial"/>
                <a:cs typeface="Arial"/>
              </a:rPr>
              <a:t>of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age</a:t>
            </a:r>
            <a:endParaRPr sz="3200">
              <a:latin typeface="Arial"/>
              <a:cs typeface="Arial"/>
            </a:endParaRPr>
          </a:p>
          <a:p>
            <a:pPr marL="355600" marR="54292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Clinical </a:t>
            </a:r>
            <a:r>
              <a:rPr sz="3200" spc="-5" dirty="0">
                <a:latin typeface="Arial"/>
                <a:cs typeface="Arial"/>
              </a:rPr>
              <a:t>manifestations </a:t>
            </a:r>
            <a:r>
              <a:rPr sz="3200" dirty="0">
                <a:latin typeface="Arial"/>
                <a:cs typeface="Arial"/>
              </a:rPr>
              <a:t>is progressive  </a:t>
            </a:r>
            <a:r>
              <a:rPr sz="3200" spc="-5" dirty="0">
                <a:latin typeface="Arial"/>
                <a:cs typeface="Arial"/>
              </a:rPr>
              <a:t>alteration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LOC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0135" y="0"/>
            <a:ext cx="5603748" cy="890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0088" y="426719"/>
            <a:ext cx="3194304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1789" y="0"/>
            <a:ext cx="4901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2525" marR="5080" indent="-114046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33399"/>
                </a:solidFill>
              </a:rPr>
              <a:t>Epidural </a:t>
            </a:r>
            <a:r>
              <a:rPr sz="3600" dirty="0">
                <a:solidFill>
                  <a:srgbClr val="333399"/>
                </a:solidFill>
              </a:rPr>
              <a:t>and</a:t>
            </a:r>
            <a:r>
              <a:rPr sz="3600" spc="-35" dirty="0">
                <a:solidFill>
                  <a:srgbClr val="333399"/>
                </a:solidFill>
              </a:rPr>
              <a:t> </a:t>
            </a:r>
            <a:r>
              <a:rPr sz="3600" spc="-5" dirty="0">
                <a:solidFill>
                  <a:srgbClr val="333399"/>
                </a:solidFill>
              </a:rPr>
              <a:t>Subdural  </a:t>
            </a:r>
            <a:r>
              <a:rPr sz="3600" dirty="0">
                <a:solidFill>
                  <a:srgbClr val="333399"/>
                </a:solidFill>
              </a:rPr>
              <a:t>Hematomas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304800" y="3505200"/>
            <a:ext cx="4343400" cy="2956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1066800"/>
            <a:ext cx="4191000" cy="3308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74914" y="6351219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6FFFF"/>
                </a:solidFill>
                <a:latin typeface="Times New Roman"/>
                <a:cs typeface="Times New Roman"/>
              </a:rPr>
              <a:t>Fig.</a:t>
            </a:r>
            <a:r>
              <a:rPr sz="1800" b="1" spc="-90" dirty="0">
                <a:solidFill>
                  <a:srgbClr val="66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FFFF"/>
                </a:solidFill>
                <a:latin typeface="Times New Roman"/>
                <a:cs typeface="Times New Roman"/>
              </a:rPr>
              <a:t>55-15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2994786"/>
            <a:ext cx="2711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Epidural</a:t>
            </a:r>
            <a:r>
              <a:rPr sz="24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Hematoma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5628" y="4442841"/>
            <a:ext cx="2763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Subdural</a:t>
            </a:r>
            <a:r>
              <a:rPr sz="24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Hematoma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0135" y="259079"/>
            <a:ext cx="5603748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0088" y="807719"/>
            <a:ext cx="3194304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966" rIns="0" bIns="0" rtlCol="0">
            <a:spAutoFit/>
          </a:bodyPr>
          <a:lstStyle/>
          <a:p>
            <a:pPr marL="1915795" marR="5080" indent="-114046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33399"/>
                </a:solidFill>
              </a:rPr>
              <a:t>Epidural </a:t>
            </a:r>
            <a:r>
              <a:rPr sz="3600" dirty="0">
                <a:solidFill>
                  <a:srgbClr val="333399"/>
                </a:solidFill>
              </a:rPr>
              <a:t>and</a:t>
            </a:r>
            <a:r>
              <a:rPr sz="3600" spc="-75" dirty="0">
                <a:solidFill>
                  <a:srgbClr val="333399"/>
                </a:solidFill>
              </a:rPr>
              <a:t> </a:t>
            </a:r>
            <a:r>
              <a:rPr sz="3600" dirty="0">
                <a:solidFill>
                  <a:srgbClr val="333399"/>
                </a:solidFill>
              </a:rPr>
              <a:t>Subdural  Hematomas</a:t>
            </a:r>
            <a:endParaRPr sz="36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0850" y="1517650"/>
          <a:ext cx="8229600" cy="518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Hematoma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type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Epidural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Subdural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Location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skull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dura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dura</a:t>
                      </a:r>
                      <a:r>
                        <a:rPr sz="18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arachnoid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Involved vessel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622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Temperoparietal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(most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likely)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Middle meningeal artery  Frontal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anterior ethmoidal  artery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Occipital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transverse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or sigmoid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sinuses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Vertex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superior sagittal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sinus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Bridging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veins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Symptoms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81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Lucid interval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followed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unconsciousness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Gradually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increasing headache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confusion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appearance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98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Biconvex lens- limited by suture  lines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6191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Crescent shaped-  crosses suture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lines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40005" algn="r">
                        <a:lnSpc>
                          <a:spcPts val="2030"/>
                        </a:lnSpc>
                      </a:pPr>
                      <a:r>
                        <a:rPr sz="1800" b="1" dirty="0">
                          <a:solidFill>
                            <a:srgbClr val="66FFFF"/>
                          </a:solidFill>
                          <a:latin typeface="Times New Roman"/>
                          <a:cs typeface="Times New Roman"/>
                        </a:rPr>
                        <a:t>Fig.</a:t>
                      </a:r>
                      <a:r>
                        <a:rPr sz="1800" b="1" spc="-110" dirty="0">
                          <a:solidFill>
                            <a:srgbClr val="66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66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619858" y="6351219"/>
            <a:ext cx="445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66FFFF"/>
                </a:solidFill>
                <a:latin typeface="Times New Roman"/>
                <a:cs typeface="Times New Roman"/>
              </a:rPr>
              <a:t>5</a:t>
            </a:r>
            <a:r>
              <a:rPr sz="1800" b="1" dirty="0">
                <a:solidFill>
                  <a:srgbClr val="66FFFF"/>
                </a:solidFill>
                <a:latin typeface="Times New Roman"/>
                <a:cs typeface="Times New Roman"/>
              </a:rPr>
              <a:t>-15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7925" marR="5080" indent="-29591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SUB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ARACHNOID  HEMORRHAGE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477125" cy="2966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Bleeding occurs </a:t>
            </a:r>
            <a:r>
              <a:rPr sz="3200" spc="-5" dirty="0">
                <a:latin typeface="Arial"/>
                <a:cs typeface="Arial"/>
              </a:rPr>
              <a:t>between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arachnoid  and </a:t>
            </a:r>
            <a:r>
              <a:rPr sz="3200" dirty="0">
                <a:latin typeface="Arial"/>
                <a:cs typeface="Arial"/>
              </a:rPr>
              <a:t>pia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mater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CAUSES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Rupture of Berry</a:t>
            </a:r>
            <a:r>
              <a:rPr sz="28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aneurism</a:t>
            </a:r>
            <a:endParaRPr sz="2800">
              <a:latin typeface="Arial"/>
              <a:cs typeface="Arial"/>
            </a:endParaRPr>
          </a:p>
          <a:p>
            <a:pPr marL="469900" marR="234950" indent="-4572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Trauma (fracture at the base of the skull  leading to internal carotid</a:t>
            </a:r>
            <a:r>
              <a:rPr sz="28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aneurysm)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206879"/>
            <a:ext cx="37534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Clinical</a:t>
            </a:r>
            <a:r>
              <a:rPr sz="3200" b="1" u="heavy" spc="-8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Features: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280" y="2782950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280" y="3807333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280" y="4831156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2697375"/>
            <a:ext cx="6827520" cy="2585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Explosive</a:t>
            </a:r>
            <a:r>
              <a:rPr sz="28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headache,</a:t>
            </a:r>
            <a:endParaRPr sz="2800">
              <a:latin typeface="Arial"/>
              <a:cs typeface="Arial"/>
            </a:endParaRPr>
          </a:p>
          <a:p>
            <a:pPr marL="431800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“worst headache of my</a:t>
            </a:r>
            <a:r>
              <a:rPr sz="28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life”,</a:t>
            </a:r>
            <a:endParaRPr sz="2800">
              <a:latin typeface="Arial"/>
              <a:cs typeface="Arial"/>
            </a:endParaRPr>
          </a:p>
          <a:p>
            <a:pPr marL="36830" marR="5080" indent="-24765">
              <a:lnSpc>
                <a:spcPct val="120000"/>
              </a:lnSpc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nausea and vomiting, decreased LOC or  coma.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Signs of meningeal</a:t>
            </a:r>
            <a:r>
              <a:rPr sz="28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irritation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8833" y="3428279"/>
            <a:ext cx="31686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5"/>
              </a:lnSpc>
            </a:pPr>
            <a:r>
              <a:rPr sz="3200" dirty="0">
                <a:latin typeface="Arial"/>
                <a:cs typeface="Arial"/>
              </a:rPr>
              <a:t>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4271010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Increased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attenuation  </a:t>
            </a:r>
            <a:r>
              <a:rPr sz="3200" dirty="0">
                <a:latin typeface="Arial"/>
                <a:cs typeface="Arial"/>
              </a:rPr>
              <a:t>is seen in the CSF  </a:t>
            </a:r>
            <a:r>
              <a:rPr sz="3200" spc="-5" dirty="0">
                <a:latin typeface="Arial"/>
                <a:cs typeface="Arial"/>
              </a:rPr>
              <a:t>Spaces </a:t>
            </a:r>
            <a:r>
              <a:rPr sz="3200" dirty="0">
                <a:latin typeface="Arial"/>
                <a:cs typeface="Arial"/>
              </a:rPr>
              <a:t>over the cerebr  </a:t>
            </a:r>
            <a:r>
              <a:rPr sz="3200" spc="-5" dirty="0">
                <a:latin typeface="Arial"/>
                <a:cs typeface="Arial"/>
              </a:rPr>
              <a:t>hemisphere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3479" y="1988820"/>
            <a:ext cx="4140708" cy="4250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778" y="808862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>
                <a:moveTo>
                  <a:pt x="0" y="0"/>
                </a:moveTo>
                <a:lnTo>
                  <a:pt x="6836664" y="0"/>
                </a:lnTo>
              </a:path>
            </a:pathLst>
          </a:custGeom>
          <a:ln w="5943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0358" y="147955"/>
            <a:ext cx="68637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99"/>
                </a:solidFill>
              </a:rPr>
              <a:t>Intracerebral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Hemorrhage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91534" y="818514"/>
            <a:ext cx="13614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333399"/>
                </a:solidFill>
                <a:latin typeface="Arial"/>
                <a:cs typeface="Arial"/>
              </a:rPr>
              <a:t>(ICH)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3598" y="1479422"/>
            <a:ext cx="1335405" cy="0"/>
          </a:xfrm>
          <a:custGeom>
            <a:avLst/>
            <a:gdLst/>
            <a:ahLst/>
            <a:cxnLst/>
            <a:rect l="l" t="t" r="r" b="b"/>
            <a:pathLst>
              <a:path w="1335404">
                <a:moveTo>
                  <a:pt x="0" y="0"/>
                </a:moveTo>
                <a:lnTo>
                  <a:pt x="1335024" y="0"/>
                </a:lnTo>
              </a:path>
            </a:pathLst>
          </a:custGeom>
          <a:ln w="59436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2065146"/>
            <a:ext cx="8035290" cy="280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Intraaxial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hemorrhage is hemorrhage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that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occurs 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within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the brain tissue</a:t>
            </a:r>
            <a:r>
              <a:rPr sz="24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itself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b="1" spc="5" dirty="0">
                <a:solidFill>
                  <a:srgbClr val="333399"/>
                </a:solidFill>
                <a:latin typeface="Arial"/>
                <a:cs typeface="Arial"/>
              </a:rPr>
              <a:t>Two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main</a:t>
            </a:r>
            <a:r>
              <a:rPr sz="24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types:</a:t>
            </a:r>
            <a:endParaRPr sz="2400">
              <a:latin typeface="Arial"/>
              <a:cs typeface="Arial"/>
            </a:endParaRPr>
          </a:p>
          <a:p>
            <a:pPr marL="1384300" indent="-457200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1384300" algn="l"/>
                <a:tab pos="1384935" algn="l"/>
              </a:tabLst>
            </a:pPr>
            <a:r>
              <a:rPr sz="24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Intraparencymal hemorrahge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-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ICH</a:t>
            </a:r>
            <a:r>
              <a:rPr sz="24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extending</a:t>
            </a:r>
            <a:endParaRPr sz="24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into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brain</a:t>
            </a:r>
            <a:r>
              <a:rPr sz="24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parenchyma;</a:t>
            </a:r>
            <a:endParaRPr sz="2400">
              <a:latin typeface="Arial"/>
              <a:cs typeface="Arial"/>
            </a:endParaRPr>
          </a:p>
          <a:p>
            <a:pPr marL="1384300" marR="240665" indent="-457200">
              <a:lnSpc>
                <a:spcPct val="100000"/>
              </a:lnSpc>
              <a:spcBef>
                <a:spcPts val="575"/>
              </a:spcBef>
              <a:buAutoNum type="arabicParenR" startAt="2"/>
              <a:tabLst>
                <a:tab pos="1384300" algn="l"/>
                <a:tab pos="1384935" algn="l"/>
              </a:tabLst>
            </a:pPr>
            <a:r>
              <a:rPr sz="24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Intra-ventricular hemorrhage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- ICH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extending  into</a:t>
            </a:r>
            <a:r>
              <a:rPr sz="24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ventricles;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426" y="483234"/>
            <a:ext cx="2325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CAUSES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215" marR="5080">
              <a:lnSpc>
                <a:spcPct val="120000"/>
              </a:lnSpc>
              <a:spcBef>
                <a:spcPts val="100"/>
              </a:spcBef>
            </a:pPr>
            <a:r>
              <a:rPr dirty="0"/>
              <a:t>Hypertensive </a:t>
            </a:r>
            <a:r>
              <a:rPr spc="-5" dirty="0"/>
              <a:t>vasculopathy</a:t>
            </a:r>
            <a:r>
              <a:rPr spc="-105" dirty="0"/>
              <a:t> </a:t>
            </a:r>
            <a:r>
              <a:rPr spc="-5" dirty="0"/>
              <a:t>(70-80%)  </a:t>
            </a:r>
            <a:r>
              <a:rPr dirty="0"/>
              <a:t>Ruptured</a:t>
            </a:r>
            <a:r>
              <a:rPr spc="-45" dirty="0"/>
              <a:t> </a:t>
            </a:r>
            <a:r>
              <a:rPr dirty="0"/>
              <a:t>Aneurism</a:t>
            </a:r>
          </a:p>
          <a:p>
            <a:pPr marL="831215">
              <a:lnSpc>
                <a:spcPct val="100000"/>
              </a:lnSpc>
              <a:spcBef>
                <a:spcPts val="765"/>
              </a:spcBef>
            </a:pPr>
            <a:r>
              <a:rPr spc="-5" dirty="0"/>
              <a:t>Trauma-</a:t>
            </a:r>
            <a:r>
              <a:rPr spc="-15" dirty="0"/>
              <a:t> </a:t>
            </a:r>
            <a:r>
              <a:rPr spc="-10" dirty="0"/>
              <a:t>16%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327507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42672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7857490" cy="31470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Clinical</a:t>
            </a:r>
            <a:r>
              <a:rPr sz="3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presentation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67995" algn="l"/>
                <a:tab pos="469265" algn="l"/>
              </a:tabLst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Rapidly progressive severe</a:t>
            </a:r>
            <a:r>
              <a:rPr sz="32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headache, 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building over several minutes, often  accompanied by focal neurological  deficits, nausea and vomiting,  decreased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level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3200" b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consciousness.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1304" y="2249423"/>
            <a:ext cx="5279136" cy="91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7776" y="2208276"/>
            <a:ext cx="5433060" cy="10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8548" y="2276855"/>
            <a:ext cx="5184648" cy="82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8548" y="2276855"/>
            <a:ext cx="5184775" cy="821690"/>
          </a:xfrm>
          <a:prstGeom prst="rect">
            <a:avLst/>
          </a:prstGeom>
          <a:ln w="9144">
            <a:solidFill>
              <a:srgbClr val="2E2E97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Arial"/>
                <a:cs typeface="Arial"/>
              </a:rPr>
              <a:t>Highest among </a:t>
            </a:r>
            <a:r>
              <a:rPr sz="2400" b="1" i="1" spc="-5" dirty="0">
                <a:latin typeface="Arial"/>
                <a:cs typeface="Arial"/>
              </a:rPr>
              <a:t>adolescents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young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adults, and </a:t>
            </a:r>
            <a:r>
              <a:rPr sz="2400" dirty="0">
                <a:latin typeface="Arial"/>
                <a:cs typeface="Arial"/>
              </a:rPr>
              <a:t>those </a:t>
            </a:r>
            <a:r>
              <a:rPr sz="2400" spc="-5" dirty="0">
                <a:latin typeface="Arial"/>
                <a:cs typeface="Arial"/>
              </a:rPr>
              <a:t>older than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75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2639" y="4942332"/>
            <a:ext cx="5168265" cy="118745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283210" marR="274320" indent="-1270" algn="ctr">
              <a:lnSpc>
                <a:spcPct val="100000"/>
              </a:lnSpc>
              <a:spcBef>
                <a:spcPts val="305"/>
              </a:spcBef>
            </a:pPr>
            <a:r>
              <a:rPr sz="2400" b="1" i="1" spc="-15" dirty="0">
                <a:latin typeface="Arial"/>
                <a:cs typeface="Arial"/>
              </a:rPr>
              <a:t>Vehicle </a:t>
            </a:r>
            <a:r>
              <a:rPr sz="2400" b="1" i="1" spc="-5" dirty="0">
                <a:latin typeface="Arial"/>
                <a:cs typeface="Arial"/>
              </a:rPr>
              <a:t>crashes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leading  cause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brain </a:t>
            </a:r>
            <a:r>
              <a:rPr sz="2400" spc="-30" dirty="0">
                <a:latin typeface="Arial"/>
                <a:cs typeface="Arial"/>
              </a:rPr>
              <a:t>injury. </a:t>
            </a:r>
            <a:r>
              <a:rPr sz="2400" b="1" i="1" spc="-5" dirty="0">
                <a:latin typeface="Arial"/>
                <a:cs typeface="Arial"/>
              </a:rPr>
              <a:t>Falls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second leading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3401" y="3574541"/>
            <a:ext cx="5165090" cy="821690"/>
          </a:xfrm>
          <a:prstGeom prst="rect">
            <a:avLst/>
          </a:prstGeom>
          <a:solidFill>
            <a:srgbClr val="333399"/>
          </a:solidFill>
          <a:ln w="25907">
            <a:solidFill>
              <a:srgbClr val="22226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881505" marR="397510" indent="-1477010">
              <a:lnSpc>
                <a:spcPct val="100000"/>
              </a:lnSpc>
              <a:spcBef>
                <a:spcPts val="29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50%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major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trauma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deaths are  due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848" y="799719"/>
            <a:ext cx="7472680" cy="0"/>
          </a:xfrm>
          <a:custGeom>
            <a:avLst/>
            <a:gdLst/>
            <a:ahLst/>
            <a:cxnLst/>
            <a:rect l="l" t="t" r="r" b="b"/>
            <a:pathLst>
              <a:path w="7472680">
                <a:moveTo>
                  <a:pt x="0" y="0"/>
                </a:moveTo>
                <a:lnTo>
                  <a:pt x="7472146" y="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402" y="147955"/>
            <a:ext cx="76847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S/S </a:t>
            </a:r>
            <a:r>
              <a:rPr sz="4000" spc="-10" dirty="0"/>
              <a:t>depend </a:t>
            </a:r>
            <a:r>
              <a:rPr sz="4000" spc="-5" dirty="0"/>
              <a:t>site of</a:t>
            </a:r>
            <a:r>
              <a:rPr sz="4000" dirty="0"/>
              <a:t> </a:t>
            </a:r>
            <a:r>
              <a:rPr sz="4000" spc="-5" dirty="0"/>
              <a:t>hemorrhage</a:t>
            </a:r>
            <a:r>
              <a:rPr spc="-5" dirty="0">
                <a:solidFill>
                  <a:srgbClr val="FFFFFF"/>
                </a:solidFill>
              </a:rPr>
              <a:t>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2059050"/>
            <a:ext cx="40354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Basal ganglia/internal</a:t>
            </a:r>
            <a:r>
              <a:rPr sz="2200" b="1" spc="4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capsule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7995" y="1991558"/>
            <a:ext cx="4293870" cy="13061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920750">
              <a:lnSpc>
                <a:spcPct val="100000"/>
              </a:lnSpc>
              <a:spcBef>
                <a:spcPts val="625"/>
              </a:spcBef>
              <a:tabLst>
                <a:tab pos="1170940" algn="l"/>
              </a:tabLst>
            </a:pPr>
            <a:r>
              <a:rPr sz="2200" b="1" spc="-5" dirty="0">
                <a:latin typeface="Arial"/>
                <a:cs typeface="Arial"/>
              </a:rPr>
              <a:t>-	hemiparesis,dysphasia</a:t>
            </a:r>
            <a:endParaRPr sz="2200">
              <a:latin typeface="Arial"/>
              <a:cs typeface="Arial"/>
            </a:endParaRPr>
          </a:p>
          <a:p>
            <a:pPr marL="365760" indent="-353060">
              <a:lnSpc>
                <a:spcPct val="100000"/>
              </a:lnSpc>
              <a:spcBef>
                <a:spcPts val="580"/>
              </a:spcBef>
              <a:buChar char="-"/>
              <a:tabLst>
                <a:tab pos="365760" algn="l"/>
                <a:tab pos="366395" algn="l"/>
              </a:tabLst>
            </a:pPr>
            <a:r>
              <a:rPr sz="2400" b="1" spc="-5" dirty="0">
                <a:latin typeface="Arial"/>
                <a:cs typeface="Arial"/>
              </a:rPr>
              <a:t>ataxia,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vertigo</a:t>
            </a:r>
            <a:endParaRPr sz="2400">
              <a:latin typeface="Arial"/>
              <a:cs typeface="Arial"/>
            </a:endParaRPr>
          </a:p>
          <a:p>
            <a:pPr marL="365760" indent="-353060">
              <a:lnSpc>
                <a:spcPct val="100000"/>
              </a:lnSpc>
              <a:spcBef>
                <a:spcPts val="575"/>
              </a:spcBef>
              <a:buChar char="-"/>
              <a:tabLst>
                <a:tab pos="365760" algn="l"/>
                <a:tab pos="366395" algn="l"/>
              </a:tabLst>
            </a:pPr>
            <a:r>
              <a:rPr sz="2400" b="1" spc="-5" dirty="0">
                <a:latin typeface="Arial"/>
                <a:cs typeface="Arial"/>
              </a:rPr>
              <a:t>cranial nerve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deficits,coma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394331"/>
            <a:ext cx="226314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2930">
              <a:lnSpc>
                <a:spcPct val="12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rebellum  Pons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Arial"/>
                <a:cs typeface="Arial"/>
              </a:rPr>
              <a:t>Cerebral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cortex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7995" y="3345002"/>
            <a:ext cx="4039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hemiparesis, hemisensory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3711320"/>
            <a:ext cx="4321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loss, hemianopsia,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dysphasia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6885" y="483234"/>
            <a:ext cx="56508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666666"/>
                </a:solidFill>
              </a:rPr>
              <a:t>Diagnostic</a:t>
            </a:r>
            <a:r>
              <a:rPr spc="-70" dirty="0">
                <a:solidFill>
                  <a:srgbClr val="666666"/>
                </a:solidFill>
              </a:rPr>
              <a:t> </a:t>
            </a:r>
            <a:r>
              <a:rPr dirty="0">
                <a:solidFill>
                  <a:srgbClr val="666666"/>
                </a:solidFill>
              </a:rPr>
              <a:t>measures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5835650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667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History collection and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physical  examination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Computerised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tomography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Magnetic resonance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imaging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Positron emission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tomography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X-RAY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484759"/>
            <a:ext cx="7360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Taking a history in </a:t>
            </a:r>
            <a:r>
              <a:rPr sz="4000" spc="-10" dirty="0"/>
              <a:t>head</a:t>
            </a:r>
            <a:r>
              <a:rPr sz="4000" spc="5" dirty="0"/>
              <a:t> </a:t>
            </a:r>
            <a:r>
              <a:rPr sz="4000" spc="-5" dirty="0"/>
              <a:t>injury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021560"/>
            <a:ext cx="6981190" cy="4226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■ </a:t>
            </a:r>
            <a:r>
              <a:rPr sz="2600" b="1" dirty="0">
                <a:latin typeface="Arial"/>
                <a:cs typeface="Arial"/>
              </a:rPr>
              <a:t>Mechanism of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injury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■ </a:t>
            </a:r>
            <a:r>
              <a:rPr sz="2600" b="1" dirty="0">
                <a:latin typeface="Arial"/>
                <a:cs typeface="Arial"/>
              </a:rPr>
              <a:t>Loss of consciousness or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amnesia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■ </a:t>
            </a:r>
            <a:r>
              <a:rPr sz="2600" b="1" dirty="0">
                <a:latin typeface="Arial"/>
                <a:cs typeface="Arial"/>
              </a:rPr>
              <a:t>Level of consciousness at scene and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on  transfer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■ </a:t>
            </a:r>
            <a:r>
              <a:rPr sz="2600" b="1" dirty="0">
                <a:latin typeface="Arial"/>
                <a:cs typeface="Arial"/>
              </a:rPr>
              <a:t>Evidence of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seizures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■ </a:t>
            </a:r>
            <a:r>
              <a:rPr sz="2600" b="1" dirty="0">
                <a:latin typeface="Arial"/>
                <a:cs typeface="Arial"/>
              </a:rPr>
              <a:t>History of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vomiting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■ </a:t>
            </a:r>
            <a:r>
              <a:rPr sz="2600" b="1" dirty="0">
                <a:latin typeface="Arial"/>
                <a:cs typeface="Arial"/>
              </a:rPr>
              <a:t>Pre-existing medical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conditions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■ </a:t>
            </a:r>
            <a:r>
              <a:rPr sz="2600" b="1" dirty="0">
                <a:latin typeface="Arial"/>
                <a:cs typeface="Arial"/>
              </a:rPr>
              <a:t>Medications (especially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anticoagulants)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■ </a:t>
            </a:r>
            <a:r>
              <a:rPr sz="2600" b="1" spc="-5" dirty="0">
                <a:latin typeface="Arial"/>
                <a:cs typeface="Arial"/>
              </a:rPr>
              <a:t>Illicit </a:t>
            </a:r>
            <a:r>
              <a:rPr sz="2600" b="1" dirty="0">
                <a:latin typeface="Arial"/>
                <a:cs typeface="Arial"/>
              </a:rPr>
              <a:t>drugs and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alcohol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483234"/>
            <a:ext cx="5278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Physical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91994"/>
            <a:ext cx="7164070" cy="39033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spc="-5" dirty="0">
                <a:latin typeface="Arial"/>
                <a:cs typeface="Arial"/>
              </a:rPr>
              <a:t>Glasgow Coma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Score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spc="-5" dirty="0">
                <a:latin typeface="Arial"/>
                <a:cs typeface="Arial"/>
              </a:rPr>
              <a:t>Pupil size and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response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dirty="0">
                <a:latin typeface="Arial"/>
                <a:cs typeface="Arial"/>
              </a:rPr>
              <a:t>Signs </a:t>
            </a:r>
            <a:r>
              <a:rPr sz="2400" b="1" spc="-5" dirty="0">
                <a:latin typeface="Arial"/>
                <a:cs typeface="Arial"/>
              </a:rPr>
              <a:t>of skull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fracture</a:t>
            </a:r>
            <a:endParaRPr sz="2400">
              <a:latin typeface="Arial"/>
              <a:cs typeface="Arial"/>
            </a:endParaRPr>
          </a:p>
          <a:p>
            <a:pPr marL="686435" marR="5080">
              <a:lnSpc>
                <a:spcPct val="120000"/>
              </a:lnSpc>
            </a:pPr>
            <a:r>
              <a:rPr sz="2400" b="1" dirty="0">
                <a:latin typeface="Arial"/>
                <a:cs typeface="Arial"/>
              </a:rPr>
              <a:t>Bilateral periorbital </a:t>
            </a:r>
            <a:r>
              <a:rPr sz="2400" b="1" spc="-5" dirty="0">
                <a:latin typeface="Arial"/>
                <a:cs typeface="Arial"/>
              </a:rPr>
              <a:t>edema (raccoon </a:t>
            </a:r>
            <a:r>
              <a:rPr sz="2400" b="1" spc="-10" dirty="0">
                <a:latin typeface="Arial"/>
                <a:cs typeface="Arial"/>
              </a:rPr>
              <a:t>eyes)  </a:t>
            </a:r>
            <a:r>
              <a:rPr sz="2400" b="1" spc="-5" dirty="0">
                <a:latin typeface="Arial"/>
                <a:cs typeface="Arial"/>
              </a:rPr>
              <a:t>Battle’s </a:t>
            </a:r>
            <a:r>
              <a:rPr sz="2400" b="1" dirty="0">
                <a:latin typeface="Arial"/>
                <a:cs typeface="Arial"/>
              </a:rPr>
              <a:t>sign (bruising </a:t>
            </a:r>
            <a:r>
              <a:rPr sz="2400" b="1" spc="-5" dirty="0">
                <a:latin typeface="Arial"/>
                <a:cs typeface="Arial"/>
              </a:rPr>
              <a:t>over </a:t>
            </a:r>
            <a:r>
              <a:rPr sz="2400" b="1" dirty="0">
                <a:latin typeface="Arial"/>
                <a:cs typeface="Arial"/>
              </a:rPr>
              <a:t>mastoid)  </a:t>
            </a:r>
            <a:r>
              <a:rPr sz="2400" b="1" spc="-5" dirty="0">
                <a:latin typeface="Arial"/>
                <a:cs typeface="Arial"/>
              </a:rPr>
              <a:t>Cerebrospinal </a:t>
            </a:r>
            <a:r>
              <a:rPr sz="2400" b="1" dirty="0">
                <a:latin typeface="Arial"/>
                <a:cs typeface="Arial"/>
              </a:rPr>
              <a:t>fluid </a:t>
            </a:r>
            <a:r>
              <a:rPr sz="2400" b="1" spc="-5" dirty="0">
                <a:latin typeface="Arial"/>
                <a:cs typeface="Arial"/>
              </a:rPr>
              <a:t>rhinorrhoea or otorrhoea  Haemotympanum or </a:t>
            </a:r>
            <a:r>
              <a:rPr sz="2400" b="1" dirty="0">
                <a:latin typeface="Arial"/>
                <a:cs typeface="Arial"/>
              </a:rPr>
              <a:t>bleeding </a:t>
            </a:r>
            <a:r>
              <a:rPr sz="2400" b="1" spc="-5" dirty="0">
                <a:latin typeface="Arial"/>
                <a:cs typeface="Arial"/>
              </a:rPr>
              <a:t>from ear</a:t>
            </a:r>
            <a:endParaRPr sz="2400">
              <a:latin typeface="Arial"/>
              <a:cs typeface="Arial"/>
            </a:endParaRPr>
          </a:p>
          <a:p>
            <a:pPr marL="355600" marR="25463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dirty="0">
                <a:latin typeface="Arial"/>
                <a:cs typeface="Arial"/>
              </a:rPr>
              <a:t>Full </a:t>
            </a:r>
            <a:r>
              <a:rPr sz="2400" b="1" spc="-5" dirty="0">
                <a:latin typeface="Arial"/>
                <a:cs typeface="Arial"/>
              </a:rPr>
              <a:t>neurological examination: </a:t>
            </a:r>
            <a:r>
              <a:rPr sz="2400" b="1" dirty="0">
                <a:latin typeface="Arial"/>
                <a:cs typeface="Arial"/>
              </a:rPr>
              <a:t>tone,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power,  sensation,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reflexes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300" y="483234"/>
            <a:ext cx="66141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Computerised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tomography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902575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CT scan is considered the best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diagnostic  test to </a:t>
            </a:r>
            <a:r>
              <a:rPr sz="3200" spc="-5" dirty="0">
                <a:latin typeface="Arial"/>
                <a:cs typeface="Arial"/>
              </a:rPr>
              <a:t>evaluate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cranio-cerebral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trauma  </a:t>
            </a:r>
            <a:r>
              <a:rPr sz="3200" dirty="0">
                <a:latin typeface="Arial"/>
                <a:cs typeface="Arial"/>
              </a:rPr>
              <a:t>because it allows rapid </a:t>
            </a:r>
            <a:r>
              <a:rPr sz="3200" spc="-5" dirty="0">
                <a:latin typeface="Arial"/>
                <a:cs typeface="Arial"/>
              </a:rPr>
              <a:t>diagnosis and  intervention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setting</a:t>
            </a:r>
            <a:endParaRPr sz="3200">
              <a:latin typeface="Arial"/>
              <a:cs typeface="Arial"/>
            </a:endParaRPr>
          </a:p>
          <a:p>
            <a:pPr marL="355600" marR="17272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National </a:t>
            </a:r>
            <a:r>
              <a:rPr sz="3200" spc="-5" dirty="0">
                <a:latin typeface="Arial"/>
                <a:cs typeface="Arial"/>
              </a:rPr>
              <a:t>Institute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Health </a:t>
            </a:r>
            <a:r>
              <a:rPr sz="3200" spc="-10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Clinical Excellence (NICE) has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published  </a:t>
            </a:r>
            <a:r>
              <a:rPr sz="3200" dirty="0">
                <a:latin typeface="Arial"/>
                <a:cs typeface="Arial"/>
              </a:rPr>
              <a:t>some </a:t>
            </a:r>
            <a:r>
              <a:rPr sz="3200" spc="-5" dirty="0">
                <a:latin typeface="Arial"/>
                <a:cs typeface="Arial"/>
              </a:rPr>
              <a:t>guidelines </a:t>
            </a:r>
            <a:r>
              <a:rPr sz="3200" dirty="0">
                <a:latin typeface="Arial"/>
                <a:cs typeface="Arial"/>
              </a:rPr>
              <a:t>for when to carry </a:t>
            </a:r>
            <a:r>
              <a:rPr sz="3200" spc="-5" dirty="0">
                <a:latin typeface="Arial"/>
                <a:cs typeface="Arial"/>
              </a:rPr>
              <a:t>out </a:t>
            </a:r>
            <a:r>
              <a:rPr sz="3200" dirty="0">
                <a:latin typeface="Arial"/>
                <a:cs typeface="Arial"/>
              </a:rPr>
              <a:t>a  CT scan in a </a:t>
            </a:r>
            <a:r>
              <a:rPr sz="3200" spc="-5" dirty="0">
                <a:latin typeface="Arial"/>
                <a:cs typeface="Arial"/>
              </a:rPr>
              <a:t>patient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head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injury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861" y="134238"/>
            <a:ext cx="411670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3605" marR="5080" indent="-89154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NICE guidelines for (CT)  in head</a:t>
            </a:r>
            <a:r>
              <a:rPr sz="2800" dirty="0"/>
              <a:t> </a:t>
            </a:r>
            <a:r>
              <a:rPr sz="2800" spc="-5" dirty="0"/>
              <a:t>injury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02437" y="1005332"/>
            <a:ext cx="7932420" cy="52203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Glasgow Coma Score </a:t>
            </a:r>
            <a:r>
              <a:rPr sz="2400" b="1" dirty="0">
                <a:latin typeface="Arial"/>
                <a:cs typeface="Arial"/>
              </a:rPr>
              <a:t>(GCS) &lt; </a:t>
            </a:r>
            <a:r>
              <a:rPr sz="2400" b="1" spc="-5" dirty="0">
                <a:latin typeface="Arial"/>
                <a:cs typeface="Arial"/>
              </a:rPr>
              <a:t>13 at any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point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dirty="0">
                <a:latin typeface="Arial"/>
                <a:cs typeface="Arial"/>
              </a:rPr>
              <a:t>GCS </a:t>
            </a:r>
            <a:r>
              <a:rPr sz="2400" b="1" spc="-5" dirty="0">
                <a:latin typeface="Arial"/>
                <a:cs typeface="Arial"/>
              </a:rPr>
              <a:t>13 or </a:t>
            </a:r>
            <a:r>
              <a:rPr sz="2400" b="1" spc="-10" dirty="0">
                <a:latin typeface="Arial"/>
                <a:cs typeface="Arial"/>
              </a:rPr>
              <a:t>14 </a:t>
            </a:r>
            <a:r>
              <a:rPr sz="2400" b="1" spc="-5" dirty="0">
                <a:latin typeface="Arial"/>
                <a:cs typeface="Arial"/>
              </a:rPr>
              <a:t>at 2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spc="-5" dirty="0">
                <a:latin typeface="Arial"/>
                <a:cs typeface="Arial"/>
              </a:rPr>
              <a:t>Focal neurological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deficit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spc="-5" dirty="0">
                <a:latin typeface="Arial"/>
                <a:cs typeface="Arial"/>
              </a:rPr>
              <a:t>Suspected open, depressed or basal skull</a:t>
            </a:r>
            <a:r>
              <a:rPr sz="2400" b="1" spc="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fracture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Seizure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dirty="0">
                <a:latin typeface="Arial"/>
                <a:cs typeface="Arial"/>
              </a:rPr>
              <a:t>Vomiting &gt; </a:t>
            </a:r>
            <a:r>
              <a:rPr sz="2400" b="1" spc="-5" dirty="0">
                <a:latin typeface="Arial"/>
                <a:cs typeface="Arial"/>
              </a:rPr>
              <a:t>one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episode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Urgent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CT head scan if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none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of the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above</a:t>
            </a:r>
            <a:r>
              <a:rPr sz="2400" b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but: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spc="-5" dirty="0">
                <a:latin typeface="Arial"/>
                <a:cs typeface="Arial"/>
              </a:rPr>
              <a:t>Age </a:t>
            </a:r>
            <a:r>
              <a:rPr sz="2400" b="1" dirty="0">
                <a:latin typeface="Arial"/>
                <a:cs typeface="Arial"/>
              </a:rPr>
              <a:t>&gt;</a:t>
            </a:r>
            <a:r>
              <a:rPr sz="2400" b="1" spc="-5" dirty="0">
                <a:latin typeface="Arial"/>
                <a:cs typeface="Arial"/>
              </a:rPr>
              <a:t> 65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spc="-5" dirty="0">
                <a:latin typeface="Arial"/>
                <a:cs typeface="Arial"/>
              </a:rPr>
              <a:t>Coagulopathy </a:t>
            </a:r>
            <a:r>
              <a:rPr sz="2400" b="1" dirty="0">
                <a:latin typeface="Arial"/>
                <a:cs typeface="Arial"/>
              </a:rPr>
              <a:t>(e.g. on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warfarin)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spc="-5" dirty="0">
                <a:latin typeface="Arial"/>
                <a:cs typeface="Arial"/>
              </a:rPr>
              <a:t>Dangerous mechanism </a:t>
            </a:r>
            <a:r>
              <a:rPr sz="2400" b="1" dirty="0">
                <a:latin typeface="Arial"/>
                <a:cs typeface="Arial"/>
              </a:rPr>
              <a:t>of injury (CT within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hours)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■ </a:t>
            </a:r>
            <a:r>
              <a:rPr sz="2400" b="1" spc="-5" dirty="0">
                <a:latin typeface="Arial"/>
                <a:cs typeface="Arial"/>
              </a:rPr>
              <a:t>Antegrade amnesia </a:t>
            </a:r>
            <a:r>
              <a:rPr sz="2400" b="1" dirty="0">
                <a:latin typeface="Arial"/>
                <a:cs typeface="Arial"/>
              </a:rPr>
              <a:t>&gt; </a:t>
            </a:r>
            <a:r>
              <a:rPr sz="2400" b="1" spc="-10" dirty="0">
                <a:latin typeface="Arial"/>
                <a:cs typeface="Arial"/>
              </a:rPr>
              <a:t>30 </a:t>
            </a:r>
            <a:r>
              <a:rPr sz="2400" b="1" dirty="0">
                <a:latin typeface="Arial"/>
                <a:cs typeface="Arial"/>
              </a:rPr>
              <a:t>min </a:t>
            </a:r>
            <a:r>
              <a:rPr sz="2400" b="1" spc="-5" dirty="0">
                <a:latin typeface="Arial"/>
                <a:cs typeface="Arial"/>
              </a:rPr>
              <a:t>(CT </a:t>
            </a:r>
            <a:r>
              <a:rPr sz="2400" b="1" dirty="0">
                <a:latin typeface="Arial"/>
                <a:cs typeface="Arial"/>
              </a:rPr>
              <a:t>within </a:t>
            </a:r>
            <a:r>
              <a:rPr sz="2400" b="1" spc="-5" dirty="0">
                <a:latin typeface="Arial"/>
                <a:cs typeface="Arial"/>
              </a:rPr>
              <a:t>8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hours)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206879"/>
            <a:ext cx="7701280" cy="314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1496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An MRI scan is more sensitive than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CT  scan in detecting small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lesions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 cervical spine </a:t>
            </a:r>
            <a:r>
              <a:rPr sz="3200" spc="-5" dirty="0">
                <a:latin typeface="Arial"/>
                <a:cs typeface="Arial"/>
              </a:rPr>
              <a:t>X-ray indicated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detect  </a:t>
            </a:r>
            <a:r>
              <a:rPr sz="3200" dirty="0">
                <a:latin typeface="Arial"/>
                <a:cs typeface="Arial"/>
              </a:rPr>
              <a:t>any cervical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injury</a:t>
            </a:r>
            <a:endParaRPr sz="3200">
              <a:latin typeface="Arial"/>
              <a:cs typeface="Arial"/>
            </a:endParaRPr>
          </a:p>
          <a:p>
            <a:pPr marL="355600" marR="192468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Transcranial </a:t>
            </a:r>
            <a:r>
              <a:rPr sz="3200" spc="-5" dirty="0">
                <a:latin typeface="Arial"/>
                <a:cs typeface="Arial"/>
              </a:rPr>
              <a:t>doppler allow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</a:t>
            </a:r>
            <a:r>
              <a:rPr sz="3200" dirty="0">
                <a:latin typeface="Arial"/>
                <a:cs typeface="Arial"/>
              </a:rPr>
              <a:t>mesurement of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CBF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6842" y="483234"/>
            <a:ext cx="3289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74509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097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Severe </a:t>
            </a:r>
            <a:r>
              <a:rPr sz="3200" spc="-5" dirty="0">
                <a:latin typeface="Arial"/>
                <a:cs typeface="Arial"/>
              </a:rPr>
              <a:t>head injury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best managed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neurointensive </a:t>
            </a:r>
            <a:r>
              <a:rPr sz="3200" dirty="0">
                <a:latin typeface="Arial"/>
                <a:cs typeface="Arial"/>
              </a:rPr>
              <a:t>care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setting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patient </a:t>
            </a:r>
            <a:r>
              <a:rPr sz="3200" dirty="0">
                <a:latin typeface="Arial"/>
                <a:cs typeface="Arial"/>
              </a:rPr>
              <a:t>should be </a:t>
            </a:r>
            <a:r>
              <a:rPr sz="3200" spc="-5" dirty="0">
                <a:latin typeface="Arial"/>
                <a:cs typeface="Arial"/>
              </a:rPr>
              <a:t>positioned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head up </a:t>
            </a:r>
            <a:r>
              <a:rPr sz="3200" dirty="0">
                <a:latin typeface="Arial"/>
                <a:cs typeface="Arial"/>
              </a:rPr>
              <a:t>30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degree</a:t>
            </a:r>
            <a:endParaRPr sz="3200">
              <a:latin typeface="Arial"/>
              <a:cs typeface="Arial"/>
            </a:endParaRPr>
          </a:p>
          <a:p>
            <a:pPr marL="355600" marR="1828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It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important </a:t>
            </a:r>
            <a:r>
              <a:rPr sz="3200" dirty="0">
                <a:latin typeface="Arial"/>
                <a:cs typeface="Arial"/>
              </a:rPr>
              <a:t>to ensure </a:t>
            </a:r>
            <a:r>
              <a:rPr sz="3200" spc="-5" dirty="0">
                <a:latin typeface="Arial"/>
                <a:cs typeface="Arial"/>
              </a:rPr>
              <a:t>that the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cervical  </a:t>
            </a:r>
            <a:r>
              <a:rPr sz="3200" spc="-5" dirty="0">
                <a:latin typeface="Arial"/>
                <a:cs typeface="Arial"/>
              </a:rPr>
              <a:t>immobilisation collar does not </a:t>
            </a:r>
            <a:r>
              <a:rPr sz="3200" dirty="0">
                <a:latin typeface="Arial"/>
                <a:cs typeface="Arial"/>
              </a:rPr>
              <a:t>obstruct  venous return from the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head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2961" y="483234"/>
            <a:ext cx="59588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Airway and</a:t>
            </a:r>
            <a:r>
              <a:rPr spc="-30" dirty="0"/>
              <a:t> </a:t>
            </a:r>
            <a:r>
              <a:rPr spc="-5" dirty="0"/>
              <a:t>ventilation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090409" cy="207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patient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traumatic </a:t>
            </a:r>
            <a:r>
              <a:rPr sz="3200" dirty="0">
                <a:latin typeface="Arial"/>
                <a:cs typeface="Arial"/>
              </a:rPr>
              <a:t>coma is </a:t>
            </a:r>
            <a:r>
              <a:rPr sz="3200" spc="-5" dirty="0">
                <a:latin typeface="Arial"/>
                <a:cs typeface="Arial"/>
              </a:rPr>
              <a:t>unable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protect </a:t>
            </a:r>
            <a:r>
              <a:rPr sz="3200" spc="-5" dirty="0">
                <a:latin typeface="Arial"/>
                <a:cs typeface="Arial"/>
              </a:rPr>
              <a:t>their airway and </a:t>
            </a:r>
            <a:r>
              <a:rPr sz="3200" dirty="0">
                <a:latin typeface="Arial"/>
                <a:cs typeface="Arial"/>
              </a:rPr>
              <a:t>is at risk for  aspiration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Maintain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normocapnia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1355" marR="5080" indent="-669290">
              <a:lnSpc>
                <a:spcPct val="100000"/>
              </a:lnSpc>
              <a:spcBef>
                <a:spcPts val="100"/>
              </a:spcBef>
            </a:pPr>
            <a:r>
              <a:rPr dirty="0"/>
              <a:t>Circulation </a:t>
            </a:r>
            <a:r>
              <a:rPr spc="-5" dirty="0"/>
              <a:t>and</a:t>
            </a:r>
            <a:r>
              <a:rPr spc="-65" dirty="0"/>
              <a:t> </a:t>
            </a:r>
            <a:r>
              <a:rPr dirty="0"/>
              <a:t>cerebral  perfusion</a:t>
            </a:r>
            <a:r>
              <a:rPr spc="-10" dirty="0"/>
              <a:t> </a:t>
            </a:r>
            <a:r>
              <a:rPr spc="-5" dirty="0"/>
              <a:t>pressure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94385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1473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Hypotension and hypoxia as a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major  </a:t>
            </a:r>
            <a:r>
              <a:rPr sz="3200" dirty="0">
                <a:latin typeface="Arial"/>
                <a:cs typeface="Arial"/>
              </a:rPr>
              <a:t>cause of secondary </a:t>
            </a:r>
            <a:r>
              <a:rPr sz="3200" spc="-5" dirty="0">
                <a:latin typeface="Arial"/>
                <a:cs typeface="Arial"/>
              </a:rPr>
              <a:t>brain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injury.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  <a:tab pos="5176520" algn="l"/>
              </a:tabLst>
            </a:pPr>
            <a:r>
              <a:rPr sz="3200" dirty="0">
                <a:latin typeface="Arial"/>
                <a:cs typeface="Arial"/>
              </a:rPr>
              <a:t>A systolic BP &lt;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90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mmHg	worse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outcome 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traumatic </a:t>
            </a:r>
            <a:r>
              <a:rPr sz="3200" dirty="0">
                <a:latin typeface="Arial"/>
                <a:cs typeface="Arial"/>
              </a:rPr>
              <a:t>coma</a:t>
            </a:r>
            <a:endParaRPr sz="3200">
              <a:latin typeface="Arial"/>
              <a:cs typeface="Arial"/>
            </a:endParaRPr>
          </a:p>
          <a:p>
            <a:pPr marL="355600" marR="67183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Cerebral perfusion pressure should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  </a:t>
            </a:r>
            <a:r>
              <a:rPr sz="3200" spc="-5" dirty="0">
                <a:latin typeface="Arial"/>
                <a:cs typeface="Arial"/>
              </a:rPr>
              <a:t>maintained at </a:t>
            </a:r>
            <a:r>
              <a:rPr sz="3200" dirty="0">
                <a:latin typeface="Arial"/>
                <a:cs typeface="Arial"/>
              </a:rPr>
              <a:t>&gt; </a:t>
            </a:r>
            <a:r>
              <a:rPr sz="3200" spc="-5" dirty="0">
                <a:latin typeface="Arial"/>
                <a:cs typeface="Arial"/>
              </a:rPr>
              <a:t>65 </a:t>
            </a:r>
            <a:r>
              <a:rPr sz="3200" dirty="0">
                <a:latin typeface="Arial"/>
                <a:cs typeface="Arial"/>
              </a:rPr>
              <a:t>mmHg in severely  </a:t>
            </a:r>
            <a:r>
              <a:rPr sz="3200" spc="-5" dirty="0">
                <a:latin typeface="Arial"/>
                <a:cs typeface="Arial"/>
              </a:rPr>
              <a:t>head-injured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patients.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1016" y="2333244"/>
            <a:ext cx="7034783" cy="3169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2738" y="2375154"/>
            <a:ext cx="6911340" cy="3046730"/>
          </a:xfrm>
          <a:custGeom>
            <a:avLst/>
            <a:gdLst/>
            <a:ahLst/>
            <a:cxnLst/>
            <a:rect l="l" t="t" r="r" b="b"/>
            <a:pathLst>
              <a:path w="6911340" h="3046729">
                <a:moveTo>
                  <a:pt x="0" y="3046476"/>
                </a:moveTo>
                <a:lnTo>
                  <a:pt x="6911340" y="3046476"/>
                </a:lnTo>
                <a:lnTo>
                  <a:pt x="6911340" y="0"/>
                </a:lnTo>
                <a:lnTo>
                  <a:pt x="0" y="0"/>
                </a:lnTo>
                <a:lnTo>
                  <a:pt x="0" y="3046476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2738" y="2375154"/>
            <a:ext cx="6911340" cy="3046730"/>
          </a:xfrm>
          <a:custGeom>
            <a:avLst/>
            <a:gdLst/>
            <a:ahLst/>
            <a:cxnLst/>
            <a:rect l="l" t="t" r="r" b="b"/>
            <a:pathLst>
              <a:path w="6911340" h="3046729">
                <a:moveTo>
                  <a:pt x="0" y="3046476"/>
                </a:moveTo>
                <a:lnTo>
                  <a:pt x="6911340" y="3046476"/>
                </a:lnTo>
                <a:lnTo>
                  <a:pt x="6911340" y="0"/>
                </a:lnTo>
                <a:lnTo>
                  <a:pt x="0" y="0"/>
                </a:lnTo>
                <a:lnTo>
                  <a:pt x="0" y="304647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35960" y="2766821"/>
            <a:ext cx="41116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Motor </a:t>
            </a:r>
            <a:r>
              <a:rPr sz="2400" b="1" i="1" spc="-15" dirty="0">
                <a:solidFill>
                  <a:srgbClr val="FFFFFF"/>
                </a:solidFill>
                <a:latin typeface="Arial"/>
                <a:cs typeface="Arial"/>
              </a:rPr>
              <a:t>Vehicle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Crashes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44%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Falls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26%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Other/Unknown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endParaRPr sz="2400">
              <a:latin typeface="Arial"/>
              <a:cs typeface="Arial"/>
            </a:endParaRPr>
          </a:p>
          <a:p>
            <a:pPr marL="67310"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Assaults-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Firearms-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0" marR="5080" indent="-1737995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of</a:t>
            </a:r>
            <a:r>
              <a:rPr spc="-95" dirty="0"/>
              <a:t> </a:t>
            </a:r>
            <a:r>
              <a:rPr dirty="0"/>
              <a:t>intracranial  pressure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50821"/>
            <a:ext cx="7665084" cy="45497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Position head up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30º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Avoid obstruction of venous drainage from  </a:t>
            </a:r>
            <a:r>
              <a:rPr sz="2800" b="1" dirty="0">
                <a:latin typeface="Arial"/>
                <a:cs typeface="Arial"/>
              </a:rPr>
              <a:t>head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Sedation +/– muscle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relaxant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Normocapnia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Diuretics: furosemide,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mannitol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Seizure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control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Normothermia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Barbiturates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089" y="483234"/>
            <a:ext cx="39109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MEDICATIONS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5132705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Osmotic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diuretics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Anticonvulsants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Barbiturates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Calcium Channel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Blockers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160" y="483234"/>
            <a:ext cx="58058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OSMOTIC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DIURETICS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675245" cy="168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MANNITOL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25%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1.5-2 </a:t>
            </a:r>
            <a:r>
              <a:rPr sz="3200" dirty="0">
                <a:latin typeface="Arial"/>
                <a:cs typeface="Arial"/>
              </a:rPr>
              <a:t>g/kg IV </a:t>
            </a:r>
            <a:r>
              <a:rPr sz="3200" spc="-5" dirty="0">
                <a:latin typeface="Arial"/>
                <a:cs typeface="Arial"/>
              </a:rPr>
              <a:t>infused </a:t>
            </a:r>
            <a:r>
              <a:rPr sz="3200" dirty="0">
                <a:latin typeface="Arial"/>
                <a:cs typeface="Arial"/>
              </a:rPr>
              <a:t>over </a:t>
            </a:r>
            <a:r>
              <a:rPr sz="3200" spc="-5" dirty="0">
                <a:latin typeface="Arial"/>
                <a:cs typeface="Arial"/>
              </a:rPr>
              <a:t>30-60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minutes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4608" y="483234"/>
            <a:ext cx="54952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ANTICONVULSANTS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7971155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PHENYTOIN</a:t>
            </a:r>
            <a:endParaRPr sz="3200">
              <a:latin typeface="Arial"/>
              <a:cs typeface="Arial"/>
            </a:endParaRPr>
          </a:p>
          <a:p>
            <a:pPr marL="689610" marR="5080" indent="563245">
              <a:lnSpc>
                <a:spcPct val="120000"/>
              </a:lnSpc>
            </a:pPr>
            <a:r>
              <a:rPr sz="3200" dirty="0">
                <a:latin typeface="Arial"/>
                <a:cs typeface="Arial"/>
              </a:rPr>
              <a:t>where it </a:t>
            </a:r>
            <a:r>
              <a:rPr sz="3200" spc="-5" dirty="0">
                <a:latin typeface="Arial"/>
                <a:cs typeface="Arial"/>
              </a:rPr>
              <a:t>may inhibit </a:t>
            </a:r>
            <a:r>
              <a:rPr sz="3200" dirty="0">
                <a:latin typeface="Arial"/>
                <a:cs typeface="Arial"/>
              </a:rPr>
              <a:t>spread of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seizure  activity in </a:t>
            </a:r>
            <a:r>
              <a:rPr sz="3200" spc="-5" dirty="0">
                <a:latin typeface="Arial"/>
                <a:cs typeface="Arial"/>
              </a:rPr>
              <a:t>motor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cortex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DOSAGE-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Load 10-15 </a:t>
            </a:r>
            <a:r>
              <a:rPr sz="3200" dirty="0">
                <a:latin typeface="Arial"/>
                <a:cs typeface="Arial"/>
              </a:rPr>
              <a:t>mg/kg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Maintenance: 100 </a:t>
            </a:r>
            <a:r>
              <a:rPr sz="3200" dirty="0">
                <a:latin typeface="Arial"/>
                <a:cs typeface="Arial"/>
              </a:rPr>
              <a:t>mg </a:t>
            </a:r>
            <a:r>
              <a:rPr sz="3200" spc="-5" dirty="0">
                <a:latin typeface="Arial"/>
                <a:cs typeface="Arial"/>
              </a:rPr>
              <a:t>IV/PO </a:t>
            </a:r>
            <a:r>
              <a:rPr sz="3200" spc="-10" dirty="0">
                <a:latin typeface="Arial"/>
                <a:cs typeface="Arial"/>
              </a:rPr>
              <a:t>q6-8hr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397" y="483234"/>
            <a:ext cx="4314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BARBITURATES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70439"/>
            <a:ext cx="7769225" cy="23431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600" spc="-5" dirty="0">
                <a:latin typeface="Arial"/>
                <a:cs typeface="Arial"/>
              </a:rPr>
              <a:t>PENTOBARBITAL</a:t>
            </a:r>
            <a:endParaRPr sz="3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It will reduce the brain </a:t>
            </a:r>
            <a:r>
              <a:rPr sz="3200" spc="-5" dirty="0">
                <a:latin typeface="Arial"/>
                <a:cs typeface="Arial"/>
              </a:rPr>
              <a:t>metabolic rate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helps </a:t>
            </a:r>
            <a:r>
              <a:rPr sz="3200" dirty="0">
                <a:latin typeface="Arial"/>
                <a:cs typeface="Arial"/>
              </a:rPr>
              <a:t>reduce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ICP.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Dosage- 100 mg IV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150-200 </a:t>
            </a:r>
            <a:r>
              <a:rPr sz="3200" dirty="0">
                <a:latin typeface="Arial"/>
                <a:cs typeface="Arial"/>
              </a:rPr>
              <a:t>mg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848" y="483234"/>
            <a:ext cx="54641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Surgical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726045" cy="444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No </a:t>
            </a:r>
            <a:r>
              <a:rPr sz="3200" b="1" spc="-5" dirty="0">
                <a:latin typeface="Arial"/>
                <a:cs typeface="Arial"/>
              </a:rPr>
              <a:t>surgical intervention </a:t>
            </a:r>
            <a:r>
              <a:rPr sz="3200" b="1" dirty="0">
                <a:latin typeface="Arial"/>
                <a:cs typeface="Arial"/>
              </a:rPr>
              <a:t>if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collection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&lt;10ml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Indication of surgical</a:t>
            </a:r>
            <a:r>
              <a:rPr sz="2800" b="1" i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decompression:</a:t>
            </a:r>
            <a:endParaRPr sz="2800">
              <a:latin typeface="Arial"/>
              <a:cs typeface="Arial"/>
            </a:endParaRPr>
          </a:p>
          <a:p>
            <a:pPr marL="355600" marR="114300" indent="-3429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5" dirty="0">
                <a:solidFill>
                  <a:srgbClr val="252573"/>
                </a:solidFill>
                <a:latin typeface="Arial"/>
                <a:cs typeface="Arial"/>
              </a:rPr>
              <a:t>The </a:t>
            </a:r>
            <a:r>
              <a:rPr sz="2600" b="1" dirty="0">
                <a:solidFill>
                  <a:srgbClr val="252573"/>
                </a:solidFill>
                <a:latin typeface="Arial"/>
                <a:cs typeface="Arial"/>
              </a:rPr>
              <a:t>GCS score decreases by 2 or more points  </a:t>
            </a:r>
            <a:r>
              <a:rPr sz="2600" b="1" spc="5" dirty="0">
                <a:solidFill>
                  <a:srgbClr val="252573"/>
                </a:solidFill>
                <a:latin typeface="Arial"/>
                <a:cs typeface="Arial"/>
              </a:rPr>
              <a:t>between </a:t>
            </a:r>
            <a:r>
              <a:rPr sz="2600" b="1" dirty="0">
                <a:solidFill>
                  <a:srgbClr val="252573"/>
                </a:solidFill>
                <a:latin typeface="Arial"/>
                <a:cs typeface="Arial"/>
              </a:rPr>
              <a:t>the </a:t>
            </a:r>
            <a:r>
              <a:rPr sz="2600" b="1" spc="-5" dirty="0">
                <a:solidFill>
                  <a:srgbClr val="252573"/>
                </a:solidFill>
                <a:latin typeface="Arial"/>
                <a:cs typeface="Arial"/>
              </a:rPr>
              <a:t>time </a:t>
            </a:r>
            <a:r>
              <a:rPr sz="2600" b="1" dirty="0">
                <a:solidFill>
                  <a:srgbClr val="252573"/>
                </a:solidFill>
                <a:latin typeface="Arial"/>
                <a:cs typeface="Arial"/>
              </a:rPr>
              <a:t>of injury </a:t>
            </a:r>
            <a:r>
              <a:rPr sz="2600" b="1" spc="5" dirty="0">
                <a:solidFill>
                  <a:srgbClr val="252573"/>
                </a:solidFill>
                <a:latin typeface="Arial"/>
                <a:cs typeface="Arial"/>
              </a:rPr>
              <a:t>and </a:t>
            </a:r>
            <a:r>
              <a:rPr sz="2600" b="1" dirty="0">
                <a:solidFill>
                  <a:srgbClr val="252573"/>
                </a:solidFill>
                <a:latin typeface="Arial"/>
                <a:cs typeface="Arial"/>
              </a:rPr>
              <a:t>hospital  evaluation</a:t>
            </a:r>
            <a:endParaRPr sz="2600">
              <a:latin typeface="Arial"/>
              <a:cs typeface="Arial"/>
            </a:endParaRPr>
          </a:p>
          <a:p>
            <a:pPr marL="355600" marR="67056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5" dirty="0">
                <a:solidFill>
                  <a:srgbClr val="252573"/>
                </a:solidFill>
                <a:latin typeface="Arial"/>
                <a:cs typeface="Arial"/>
              </a:rPr>
              <a:t>The </a:t>
            </a:r>
            <a:r>
              <a:rPr sz="2600" b="1" dirty="0">
                <a:solidFill>
                  <a:srgbClr val="252573"/>
                </a:solidFill>
                <a:latin typeface="Arial"/>
                <a:cs typeface="Arial"/>
              </a:rPr>
              <a:t>patient presents </a:t>
            </a:r>
            <a:r>
              <a:rPr sz="2600" b="1" spc="5" dirty="0">
                <a:solidFill>
                  <a:srgbClr val="252573"/>
                </a:solidFill>
                <a:latin typeface="Arial"/>
                <a:cs typeface="Arial"/>
              </a:rPr>
              <a:t>with </a:t>
            </a:r>
            <a:r>
              <a:rPr sz="2600" b="1" dirty="0">
                <a:solidFill>
                  <a:srgbClr val="252573"/>
                </a:solidFill>
                <a:latin typeface="Arial"/>
                <a:cs typeface="Arial"/>
              </a:rPr>
              <a:t>fixed </a:t>
            </a:r>
            <a:r>
              <a:rPr sz="2600" b="1" spc="5" dirty="0">
                <a:solidFill>
                  <a:srgbClr val="252573"/>
                </a:solidFill>
                <a:latin typeface="Arial"/>
                <a:cs typeface="Arial"/>
              </a:rPr>
              <a:t>and</a:t>
            </a:r>
            <a:r>
              <a:rPr sz="2600" b="1" spc="-10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252573"/>
                </a:solidFill>
                <a:latin typeface="Arial"/>
                <a:cs typeface="Arial"/>
              </a:rPr>
              <a:t>dilated  pupils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5" dirty="0">
                <a:solidFill>
                  <a:srgbClr val="252573"/>
                </a:solidFill>
                <a:latin typeface="Arial"/>
                <a:cs typeface="Arial"/>
              </a:rPr>
              <a:t>The </a:t>
            </a:r>
            <a:r>
              <a:rPr sz="2600" b="1" dirty="0">
                <a:solidFill>
                  <a:srgbClr val="252573"/>
                </a:solidFill>
                <a:latin typeface="Arial"/>
                <a:cs typeface="Arial"/>
              </a:rPr>
              <a:t>intracranial pressure (ICP) </a:t>
            </a:r>
            <a:r>
              <a:rPr sz="2600" b="1" spc="5" dirty="0">
                <a:solidFill>
                  <a:srgbClr val="252573"/>
                </a:solidFill>
                <a:latin typeface="Arial"/>
                <a:cs typeface="Arial"/>
              </a:rPr>
              <a:t>exceeds </a:t>
            </a:r>
            <a:r>
              <a:rPr sz="2600" b="1" dirty="0">
                <a:solidFill>
                  <a:srgbClr val="252573"/>
                </a:solidFill>
                <a:latin typeface="Arial"/>
                <a:cs typeface="Arial"/>
              </a:rPr>
              <a:t>20</a:t>
            </a:r>
            <a:r>
              <a:rPr sz="2600" b="1" spc="-6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252573"/>
                </a:solidFill>
                <a:latin typeface="Arial"/>
                <a:cs typeface="Arial"/>
              </a:rPr>
              <a:t>mm  </a:t>
            </a:r>
            <a:r>
              <a:rPr sz="2600" b="1" spc="5" dirty="0">
                <a:solidFill>
                  <a:srgbClr val="252573"/>
                </a:solidFill>
                <a:latin typeface="Arial"/>
                <a:cs typeface="Arial"/>
              </a:rPr>
              <a:t>Hg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8694" y="483234"/>
            <a:ext cx="10877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spc="-90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i="1" spc="-515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i="1" spc="-415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i="1" spc="-63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i="1" spc="-465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i="1" spc="-705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11807"/>
            <a:ext cx="737806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Burr-hole-</a:t>
            </a:r>
            <a:endParaRPr sz="3200">
              <a:latin typeface="Arial"/>
              <a:cs typeface="Arial"/>
            </a:endParaRPr>
          </a:p>
          <a:p>
            <a:pPr marL="102743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opening into cranium with a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drill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Craniotomy-</a:t>
            </a:r>
            <a:endParaRPr sz="3200">
              <a:latin typeface="Arial"/>
              <a:cs typeface="Arial"/>
            </a:endParaRPr>
          </a:p>
          <a:p>
            <a:pPr marL="915035" marR="5080" indent="-6794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bone flap is temporarily </a:t>
            </a:r>
            <a:r>
              <a:rPr sz="3200" b="1" spc="-5" dirty="0">
                <a:latin typeface="Arial"/>
                <a:cs typeface="Arial"/>
              </a:rPr>
              <a:t>removed  </a:t>
            </a:r>
            <a:r>
              <a:rPr sz="3200" b="1" dirty="0">
                <a:latin typeface="Arial"/>
                <a:cs typeface="Arial"/>
              </a:rPr>
              <a:t>from the </a:t>
            </a:r>
            <a:r>
              <a:rPr sz="3200" b="1" spc="-5" dirty="0">
                <a:latin typeface="Arial"/>
                <a:cs typeface="Arial"/>
              </a:rPr>
              <a:t>skull </a:t>
            </a:r>
            <a:r>
              <a:rPr sz="3200" b="1" dirty="0">
                <a:latin typeface="Arial"/>
                <a:cs typeface="Arial"/>
              </a:rPr>
              <a:t>to </a:t>
            </a:r>
            <a:r>
              <a:rPr sz="3200" b="1" spc="-5" dirty="0">
                <a:latin typeface="Arial"/>
                <a:cs typeface="Arial"/>
              </a:rPr>
              <a:t>access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brain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7891" y="4797552"/>
            <a:ext cx="5436108" cy="2060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3441"/>
            <a:ext cx="7308850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Craniectomy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  <a:p>
            <a:pPr marL="576580" marR="5080" indent="563245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Arial"/>
                <a:cs typeface="Arial"/>
              </a:rPr>
              <a:t>Excision </a:t>
            </a:r>
            <a:r>
              <a:rPr sz="3200" b="1" dirty="0">
                <a:latin typeface="Arial"/>
                <a:cs typeface="Arial"/>
              </a:rPr>
              <a:t>into the cranium to</a:t>
            </a:r>
            <a:r>
              <a:rPr sz="3200" b="1" spc="-1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cut  away a </a:t>
            </a:r>
            <a:r>
              <a:rPr sz="3200" b="1" spc="-5" dirty="0">
                <a:latin typeface="Arial"/>
                <a:cs typeface="Arial"/>
              </a:rPr>
              <a:t>bone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flap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Cranioplasty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12700" marR="929005" indent="902335">
              <a:lnSpc>
                <a:spcPts val="3070"/>
              </a:lnSpc>
              <a:spcBef>
                <a:spcPts val="745"/>
              </a:spcBef>
            </a:pPr>
            <a:r>
              <a:rPr sz="3200" b="1" spc="-5" dirty="0">
                <a:latin typeface="Arial"/>
                <a:cs typeface="Arial"/>
              </a:rPr>
              <a:t>surgical repair </a:t>
            </a:r>
            <a:r>
              <a:rPr sz="3200" b="1" dirty="0">
                <a:latin typeface="Arial"/>
                <a:cs typeface="Arial"/>
              </a:rPr>
              <a:t>of a </a:t>
            </a:r>
            <a:r>
              <a:rPr sz="3200" b="1" spc="-5" dirty="0">
                <a:latin typeface="Arial"/>
                <a:cs typeface="Arial"/>
              </a:rPr>
              <a:t>defect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or  deformity of a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skull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569" y="483234"/>
            <a:ext cx="5372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Nursing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483171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781685" indent="-354965">
              <a:lnSpc>
                <a:spcPct val="12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Nursing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assessment  </a:t>
            </a:r>
            <a:r>
              <a:rPr sz="3200" spc="-5" dirty="0">
                <a:latin typeface="Arial"/>
                <a:cs typeface="Arial"/>
              </a:rPr>
              <a:t>ABC</a:t>
            </a:r>
            <a:endParaRPr sz="3200">
              <a:latin typeface="Arial"/>
              <a:cs typeface="Arial"/>
            </a:endParaRPr>
          </a:p>
          <a:p>
            <a:pPr marL="57658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GCS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Score</a:t>
            </a:r>
            <a:endParaRPr sz="3200">
              <a:latin typeface="Arial"/>
              <a:cs typeface="Arial"/>
            </a:endParaRPr>
          </a:p>
          <a:p>
            <a:pPr marL="576580" marR="5080">
              <a:lnSpc>
                <a:spcPct val="120000"/>
              </a:lnSpc>
              <a:spcBef>
                <a:spcPts val="5"/>
              </a:spcBef>
            </a:pPr>
            <a:r>
              <a:rPr sz="3200" spc="-5" dirty="0">
                <a:latin typeface="Arial"/>
                <a:cs typeface="Arial"/>
              </a:rPr>
              <a:t>Neurologic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examination  Signs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elevated </a:t>
            </a:r>
            <a:r>
              <a:rPr sz="3200" dirty="0">
                <a:latin typeface="Arial"/>
                <a:cs typeface="Arial"/>
              </a:rPr>
              <a:t>ICP  </a:t>
            </a:r>
            <a:r>
              <a:rPr sz="3200" spc="-5" dirty="0">
                <a:latin typeface="Arial"/>
                <a:cs typeface="Arial"/>
              </a:rPr>
              <a:t>Signs </a:t>
            </a:r>
            <a:r>
              <a:rPr sz="3200" dirty="0">
                <a:latin typeface="Arial"/>
                <a:cs typeface="Arial"/>
              </a:rPr>
              <a:t>of CSF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leakage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5148" y="483234"/>
            <a:ext cx="4471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Nursing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820025" cy="461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415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Ineffective tissue perfusion (cerebral)  </a:t>
            </a:r>
            <a:r>
              <a:rPr sz="3200" spc="-5" dirty="0">
                <a:latin typeface="Arial"/>
                <a:cs typeface="Arial"/>
              </a:rPr>
              <a:t>related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interruption </a:t>
            </a:r>
            <a:r>
              <a:rPr sz="3200" dirty="0">
                <a:latin typeface="Arial"/>
                <a:cs typeface="Arial"/>
              </a:rPr>
              <a:t>of CBF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associated  with cerebral hemorrhage and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edema</a:t>
            </a:r>
            <a:endParaRPr sz="3200">
              <a:latin typeface="Arial"/>
              <a:cs typeface="Arial"/>
            </a:endParaRPr>
          </a:p>
          <a:p>
            <a:pPr marL="355600" marR="18669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Acute pain (headache) </a:t>
            </a:r>
            <a:r>
              <a:rPr sz="3200" spc="-5" dirty="0">
                <a:latin typeface="Arial"/>
                <a:cs typeface="Arial"/>
              </a:rPr>
              <a:t>related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trauma  and cerebral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edema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Hyperthermia related to increased  </a:t>
            </a:r>
            <a:r>
              <a:rPr sz="3200" spc="-5" dirty="0">
                <a:latin typeface="Arial"/>
                <a:cs typeface="Arial"/>
              </a:rPr>
              <a:t>metabolism, and loss of cerebral  </a:t>
            </a:r>
            <a:r>
              <a:rPr sz="3200" dirty="0">
                <a:latin typeface="Arial"/>
                <a:cs typeface="Arial"/>
              </a:rPr>
              <a:t>integrative function secondary to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possible  hypothalamus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injury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09952"/>
            <a:ext cx="7275195" cy="34397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High potential for poor</a:t>
            </a:r>
            <a:r>
              <a:rPr sz="3200" b="1" spc="-8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outcome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Deaths occur at three points in</a:t>
            </a:r>
            <a:r>
              <a:rPr sz="3200" b="1" spc="-14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time  after</a:t>
            </a:r>
            <a:r>
              <a:rPr sz="3200" b="1" spc="-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injury: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Immediately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after the</a:t>
            </a:r>
            <a:r>
              <a:rPr sz="32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injury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765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Within 2 hours after</a:t>
            </a:r>
            <a:r>
              <a:rPr sz="3200" b="1" spc="-10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injury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775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3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weeks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after</a:t>
            </a:r>
            <a:r>
              <a:rPr sz="3200" b="1" spc="-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injury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206879"/>
            <a:ext cx="8001634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0607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Impaired </a:t>
            </a:r>
            <a:r>
              <a:rPr sz="3200" dirty="0">
                <a:latin typeface="Arial"/>
                <a:cs typeface="Arial"/>
              </a:rPr>
              <a:t>physical </a:t>
            </a:r>
            <a:r>
              <a:rPr sz="3200" spc="-5" dirty="0">
                <a:latin typeface="Arial"/>
                <a:cs typeface="Arial"/>
              </a:rPr>
              <a:t>mobility related </a:t>
            </a:r>
            <a:r>
              <a:rPr sz="3200" dirty="0">
                <a:latin typeface="Arial"/>
                <a:cs typeface="Arial"/>
              </a:rPr>
              <a:t>to  decreased LOC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treatment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–imposed  </a:t>
            </a:r>
            <a:r>
              <a:rPr sz="3200" dirty="0">
                <a:latin typeface="Arial"/>
                <a:cs typeface="Arial"/>
              </a:rPr>
              <a:t>bedrest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Anxiety </a:t>
            </a:r>
            <a:r>
              <a:rPr sz="3200" spc="-5" dirty="0">
                <a:latin typeface="Arial"/>
                <a:cs typeface="Arial"/>
              </a:rPr>
              <a:t>related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abrupt </a:t>
            </a:r>
            <a:r>
              <a:rPr sz="3200" dirty="0">
                <a:latin typeface="Arial"/>
                <a:cs typeface="Arial"/>
              </a:rPr>
              <a:t>change in </a:t>
            </a:r>
            <a:r>
              <a:rPr sz="3200" spc="-5" dirty="0">
                <a:latin typeface="Arial"/>
                <a:cs typeface="Arial"/>
              </a:rPr>
              <a:t>health  </a:t>
            </a:r>
            <a:r>
              <a:rPr sz="3200" dirty="0">
                <a:latin typeface="Arial"/>
                <a:cs typeface="Arial"/>
              </a:rPr>
              <a:t>status, hospital environment and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uncertain  future</a:t>
            </a:r>
            <a:endParaRPr sz="3200">
              <a:latin typeface="Arial"/>
              <a:cs typeface="Arial"/>
            </a:endParaRPr>
          </a:p>
          <a:p>
            <a:pPr marL="355600" marR="95186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Risk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complication </a:t>
            </a:r>
            <a:r>
              <a:rPr sz="3200" spc="-5" dirty="0">
                <a:latin typeface="Arial"/>
                <a:cs typeface="Arial"/>
              </a:rPr>
              <a:t>related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cerebral  </a:t>
            </a:r>
            <a:r>
              <a:rPr sz="3200" spc="-5" dirty="0">
                <a:latin typeface="Arial"/>
                <a:cs typeface="Arial"/>
              </a:rPr>
              <a:t>edema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hemorrhage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7364" y="483234"/>
            <a:ext cx="5589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Preventive</a:t>
            </a:r>
            <a:r>
              <a:rPr spc="-65" dirty="0"/>
              <a:t> </a:t>
            </a:r>
            <a:r>
              <a:rPr dirty="0"/>
              <a:t>Measures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2109952"/>
            <a:ext cx="6037580" cy="226949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dirty="0">
                <a:latin typeface="Arial"/>
                <a:cs typeface="Arial"/>
              </a:rPr>
              <a:t>Health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Promotion</a:t>
            </a:r>
            <a:endParaRPr sz="3200">
              <a:latin typeface="Arial"/>
              <a:cs typeface="Arial"/>
            </a:endParaRPr>
          </a:p>
          <a:p>
            <a:pPr marL="697865" marR="508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698500" algn="l"/>
              </a:tabLst>
            </a:pPr>
            <a:r>
              <a:rPr sz="3200" b="1" dirty="0">
                <a:latin typeface="Arial"/>
                <a:cs typeface="Arial"/>
              </a:rPr>
              <a:t>Prevent </a:t>
            </a:r>
            <a:r>
              <a:rPr sz="3200" b="1" spc="-5" dirty="0">
                <a:latin typeface="Arial"/>
                <a:cs typeface="Arial"/>
              </a:rPr>
              <a:t>car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motorcycle  accidents</a:t>
            </a:r>
            <a:endParaRPr sz="3200">
              <a:latin typeface="Arial"/>
              <a:cs typeface="Arial"/>
            </a:endParaRPr>
          </a:p>
          <a:p>
            <a:pPr marL="697865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698500" algn="l"/>
              </a:tabLst>
            </a:pPr>
            <a:r>
              <a:rPr sz="3200" b="1" dirty="0">
                <a:latin typeface="Arial"/>
                <a:cs typeface="Arial"/>
              </a:rPr>
              <a:t>To </a:t>
            </a:r>
            <a:r>
              <a:rPr sz="3200" b="1" spc="-5" dirty="0">
                <a:latin typeface="Arial"/>
                <a:cs typeface="Arial"/>
              </a:rPr>
              <a:t>Wear safety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helmets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1576" y="483234"/>
            <a:ext cx="37242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Rehabilit</a:t>
            </a:r>
            <a:r>
              <a:rPr spc="5" dirty="0"/>
              <a:t>a</a:t>
            </a:r>
            <a:r>
              <a:rPr dirty="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9952"/>
            <a:ext cx="7866380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dirty="0">
                <a:latin typeface="Arial"/>
                <a:cs typeface="Arial"/>
              </a:rPr>
              <a:t>Ambulatory and Home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  <a:p>
            <a:pPr marL="11557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156335" algn="l"/>
              </a:tabLst>
            </a:pPr>
            <a:r>
              <a:rPr sz="3200" b="1" dirty="0">
                <a:latin typeface="Arial"/>
                <a:cs typeface="Arial"/>
              </a:rPr>
              <a:t>Nutrition</a:t>
            </a:r>
            <a:endParaRPr sz="3200">
              <a:latin typeface="Arial"/>
              <a:cs typeface="Arial"/>
            </a:endParaRPr>
          </a:p>
          <a:p>
            <a:pPr marL="11557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1156335" algn="l"/>
              </a:tabLst>
            </a:pPr>
            <a:r>
              <a:rPr sz="3200" b="1" dirty="0">
                <a:latin typeface="Arial"/>
                <a:cs typeface="Arial"/>
              </a:rPr>
              <a:t>Bowel and </a:t>
            </a:r>
            <a:r>
              <a:rPr sz="3200" b="1" spc="-5" dirty="0">
                <a:latin typeface="Arial"/>
                <a:cs typeface="Arial"/>
              </a:rPr>
              <a:t>bladder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management</a:t>
            </a:r>
            <a:endParaRPr sz="3200">
              <a:latin typeface="Arial"/>
              <a:cs typeface="Arial"/>
            </a:endParaRPr>
          </a:p>
          <a:p>
            <a:pPr marL="11557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156335" algn="l"/>
              </a:tabLst>
            </a:pPr>
            <a:r>
              <a:rPr sz="3200" b="1" dirty="0">
                <a:latin typeface="Arial"/>
                <a:cs typeface="Arial"/>
              </a:rPr>
              <a:t>Seizure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disorders</a:t>
            </a:r>
            <a:endParaRPr sz="3200">
              <a:latin typeface="Arial"/>
              <a:cs typeface="Arial"/>
            </a:endParaRPr>
          </a:p>
          <a:p>
            <a:pPr marL="11557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156335" algn="l"/>
              </a:tabLst>
            </a:pPr>
            <a:r>
              <a:rPr sz="3200" b="1" spc="-5" dirty="0">
                <a:latin typeface="Arial"/>
                <a:cs typeface="Arial"/>
              </a:rPr>
              <a:t>Family </a:t>
            </a:r>
            <a:r>
              <a:rPr sz="3200" b="1" dirty="0">
                <a:latin typeface="Arial"/>
                <a:cs typeface="Arial"/>
              </a:rPr>
              <a:t>participation and</a:t>
            </a:r>
            <a:r>
              <a:rPr sz="3200" b="1" spc="-1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education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3314" y="484758"/>
            <a:ext cx="33610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i="1" spc="-500" dirty="0">
                <a:latin typeface="Times New Roman"/>
                <a:cs typeface="Times New Roman"/>
              </a:rPr>
              <a:t>Unconscious</a:t>
            </a:r>
            <a:r>
              <a:rPr b="0" i="1" spc="-365" dirty="0">
                <a:latin typeface="Times New Roman"/>
                <a:cs typeface="Times New Roman"/>
              </a:rPr>
              <a:t> </a:t>
            </a:r>
            <a:r>
              <a:rPr b="0" i="1" spc="-475" dirty="0">
                <a:latin typeface="Times New Roman"/>
                <a:cs typeface="Times New Roman"/>
              </a:rPr>
              <a:t>stages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8069580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023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Stupor</a:t>
            </a:r>
            <a:r>
              <a:rPr sz="3200" b="1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3200" dirty="0">
                <a:latin typeface="Arial"/>
                <a:cs typeface="Arial"/>
              </a:rPr>
              <a:t>is a </a:t>
            </a:r>
            <a:r>
              <a:rPr sz="3200" spc="-5" dirty="0">
                <a:latin typeface="Arial"/>
                <a:cs typeface="Arial"/>
              </a:rPr>
              <a:t>state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partial </a:t>
            </a:r>
            <a:r>
              <a:rPr sz="3200" spc="-1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near  </a:t>
            </a:r>
            <a:r>
              <a:rPr sz="3200" dirty="0">
                <a:latin typeface="Arial"/>
                <a:cs typeface="Arial"/>
              </a:rPr>
              <a:t>complete unconsciousness in </a:t>
            </a:r>
            <a:r>
              <a:rPr sz="3200" spc="-5" dirty="0">
                <a:latin typeface="Arial"/>
                <a:cs typeface="Arial"/>
              </a:rPr>
              <a:t>which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patient is lethargic, immobile, and has </a:t>
            </a:r>
            <a:r>
              <a:rPr sz="3200" dirty="0">
                <a:latin typeface="Arial"/>
                <a:cs typeface="Arial"/>
              </a:rPr>
              <a:t>a  reduced response to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stimuli.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Coma</a:t>
            </a:r>
            <a:r>
              <a:rPr sz="3200" b="1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3200" dirty="0">
                <a:latin typeface="Arial"/>
                <a:cs typeface="Arial"/>
              </a:rPr>
              <a:t>is a </a:t>
            </a:r>
            <a:r>
              <a:rPr sz="3200" spc="-5" dirty="0">
                <a:latin typeface="Arial"/>
                <a:cs typeface="Arial"/>
              </a:rPr>
              <a:t>state </a:t>
            </a:r>
            <a:r>
              <a:rPr sz="3200" dirty="0">
                <a:latin typeface="Arial"/>
                <a:cs typeface="Arial"/>
              </a:rPr>
              <a:t>in which </a:t>
            </a:r>
            <a:r>
              <a:rPr sz="3200" spc="-5" dirty="0">
                <a:latin typeface="Arial"/>
                <a:cs typeface="Arial"/>
              </a:rPr>
              <a:t>the patient </a:t>
            </a:r>
            <a:r>
              <a:rPr sz="3200" dirty="0">
                <a:latin typeface="Arial"/>
                <a:cs typeface="Arial"/>
              </a:rPr>
              <a:t>is  </a:t>
            </a:r>
            <a:r>
              <a:rPr sz="3200" spc="-5" dirty="0">
                <a:latin typeface="Arial"/>
                <a:cs typeface="Arial"/>
              </a:rPr>
              <a:t>totally </a:t>
            </a:r>
            <a:r>
              <a:rPr sz="3200" dirty="0">
                <a:latin typeface="Arial"/>
                <a:cs typeface="Arial"/>
              </a:rPr>
              <a:t>unconscious and cannot be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aroused  even with strong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stimuli.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430" y="483234"/>
            <a:ext cx="7080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9999"/>
                </a:solidFill>
                <a:hlinkClick r:id="rId2"/>
              </a:rPr>
              <a:t>Persistent vegetative</a:t>
            </a:r>
            <a:r>
              <a:rPr spc="-75" dirty="0">
                <a:solidFill>
                  <a:srgbClr val="009999"/>
                </a:solidFill>
                <a:hlinkClick r:id="rId2"/>
              </a:rPr>
              <a:t> </a:t>
            </a:r>
            <a:r>
              <a:rPr dirty="0">
                <a:solidFill>
                  <a:srgbClr val="009999"/>
                </a:solidFill>
                <a:hlinkClick r:id="rId2"/>
              </a:rPr>
              <a:t>state</a:t>
            </a:r>
          </a:p>
        </p:txBody>
      </p:sp>
      <p:sp>
        <p:nvSpPr>
          <p:cNvPr id="3" name="object 3"/>
          <p:cNvSpPr/>
          <p:nvPr/>
        </p:nvSpPr>
        <p:spPr>
          <a:xfrm>
            <a:off x="966850" y="1144142"/>
            <a:ext cx="7054850" cy="0"/>
          </a:xfrm>
          <a:custGeom>
            <a:avLst/>
            <a:gdLst/>
            <a:ahLst/>
            <a:cxnLst/>
            <a:rect l="l" t="t" r="r" b="b"/>
            <a:pathLst>
              <a:path w="7054850">
                <a:moveTo>
                  <a:pt x="0" y="0"/>
                </a:moveTo>
                <a:lnTo>
                  <a:pt x="7054596" y="0"/>
                </a:lnTo>
              </a:path>
            </a:pathLst>
          </a:custGeom>
          <a:ln w="59436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0977"/>
            <a:ext cx="806704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It is a </a:t>
            </a:r>
            <a:r>
              <a:rPr sz="3200" spc="-5" dirty="0">
                <a:latin typeface="Arial"/>
                <a:cs typeface="Arial"/>
              </a:rPr>
              <a:t>condition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which </a:t>
            </a:r>
            <a:r>
              <a:rPr sz="3200" dirty="0">
                <a:latin typeface="Arial"/>
                <a:cs typeface="Arial"/>
              </a:rPr>
              <a:t>awake </a:t>
            </a:r>
            <a:r>
              <a:rPr sz="3200" spc="-5" dirty="0">
                <a:latin typeface="Arial"/>
                <a:cs typeface="Arial"/>
              </a:rPr>
              <a:t>patients  </a:t>
            </a:r>
            <a:r>
              <a:rPr sz="3200" dirty="0">
                <a:latin typeface="Arial"/>
                <a:cs typeface="Arial"/>
              </a:rPr>
              <a:t>are unconscious and unaware of </a:t>
            </a:r>
            <a:r>
              <a:rPr sz="3200" spc="-5" dirty="0">
                <a:latin typeface="Arial"/>
                <a:cs typeface="Arial"/>
              </a:rPr>
              <a:t>their  </a:t>
            </a:r>
            <a:r>
              <a:rPr sz="3200" dirty="0">
                <a:latin typeface="Arial"/>
                <a:cs typeface="Arial"/>
              </a:rPr>
              <a:t>surroundings and the cerebral cortex is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  </a:t>
            </a:r>
            <a:r>
              <a:rPr sz="3200" spc="-5" dirty="0">
                <a:latin typeface="Arial"/>
                <a:cs typeface="Arial"/>
              </a:rPr>
              <a:t>functioning.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vegetative </a:t>
            </a:r>
            <a:r>
              <a:rPr sz="3200" dirty="0">
                <a:latin typeface="Arial"/>
                <a:cs typeface="Arial"/>
              </a:rPr>
              <a:t>state can </a:t>
            </a:r>
            <a:r>
              <a:rPr sz="3200" spc="-5" dirty="0">
                <a:latin typeface="Arial"/>
                <a:cs typeface="Arial"/>
              </a:rPr>
              <a:t>result  </a:t>
            </a:r>
            <a:r>
              <a:rPr sz="3200" dirty="0">
                <a:latin typeface="Arial"/>
                <a:cs typeface="Arial"/>
              </a:rPr>
              <a:t>from </a:t>
            </a:r>
            <a:r>
              <a:rPr sz="3200" spc="-5" dirty="0">
                <a:latin typeface="Arial"/>
                <a:cs typeface="Arial"/>
              </a:rPr>
              <a:t>diffuse injury </a:t>
            </a:r>
            <a:r>
              <a:rPr sz="3200" dirty="0">
                <a:latin typeface="Arial"/>
                <a:cs typeface="Arial"/>
              </a:rPr>
              <a:t>to the cerebral  hemispheres of </a:t>
            </a:r>
            <a:r>
              <a:rPr sz="3200" spc="-5" dirty="0">
                <a:latin typeface="Arial"/>
                <a:cs typeface="Arial"/>
              </a:rPr>
              <a:t>the brain </a:t>
            </a:r>
            <a:r>
              <a:rPr sz="3200" dirty="0">
                <a:latin typeface="Arial"/>
                <a:cs typeface="Arial"/>
              </a:rPr>
              <a:t>without </a:t>
            </a:r>
            <a:r>
              <a:rPr sz="3200" spc="-5" dirty="0">
                <a:latin typeface="Arial"/>
                <a:cs typeface="Arial"/>
              </a:rPr>
              <a:t>damage  to the lower brain and brainstem. The  </a:t>
            </a:r>
            <a:r>
              <a:rPr sz="3200" dirty="0">
                <a:latin typeface="Arial"/>
                <a:cs typeface="Arial"/>
              </a:rPr>
              <a:t>vegetative state is considered permanent  if </a:t>
            </a:r>
            <a:r>
              <a:rPr sz="3200" spc="-10" dirty="0">
                <a:latin typeface="Arial"/>
                <a:cs typeface="Arial"/>
              </a:rPr>
              <a:t>it </a:t>
            </a:r>
            <a:r>
              <a:rPr sz="3200" dirty="0">
                <a:latin typeface="Arial"/>
                <a:cs typeface="Arial"/>
              </a:rPr>
              <a:t>persists for 12 </a:t>
            </a:r>
            <a:r>
              <a:rPr sz="3200" spc="-5" dirty="0">
                <a:latin typeface="Arial"/>
                <a:cs typeface="Arial"/>
              </a:rPr>
              <a:t>months after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TBI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264" y="147955"/>
            <a:ext cx="6427470" cy="67710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31570" y="2743200"/>
            <a:ext cx="7880858" cy="3276600"/>
          </a:xfrm>
          <a:effectLst>
            <a:reflection blurRad="6350" stA="50000" endA="300" endPos="55500" dist="50800" dir="5400000" sy="-100000" algn="bl" rotWithShape="0"/>
          </a:effectLst>
          <a:scene3d>
            <a:camera prst="isometricLeftDown"/>
            <a:lightRig rig="threePt" dir="t"/>
          </a:scene3d>
        </p:spPr>
        <p:txBody>
          <a:bodyPr/>
          <a:lstStyle/>
          <a:p>
            <a:pPr algn="ctr"/>
            <a:r>
              <a:rPr lang="en-US" sz="8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81741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5670" y="483234"/>
            <a:ext cx="2232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LAYERS</a:t>
            </a:r>
          </a:p>
        </p:txBody>
      </p:sp>
      <p:sp>
        <p:nvSpPr>
          <p:cNvPr id="3" name="object 3"/>
          <p:cNvSpPr/>
          <p:nvPr/>
        </p:nvSpPr>
        <p:spPr>
          <a:xfrm>
            <a:off x="1618488" y="1844038"/>
            <a:ext cx="6210300" cy="501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3" y="1629155"/>
            <a:ext cx="7851648" cy="499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</TotalTime>
  <Words>1988</Words>
  <Application>Microsoft Office PowerPoint</Application>
  <PresentationFormat>On-screen Show (4:3)</PresentationFormat>
  <Paragraphs>373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Apothecary</vt:lpstr>
      <vt:lpstr>MANAGEMENT OF HEAD  INJURY</vt:lpstr>
      <vt:lpstr>HEAD INJURY</vt:lpstr>
      <vt:lpstr>Traumatic brain injury (TBI)</vt:lpstr>
      <vt:lpstr>ETIOLOGY</vt:lpstr>
      <vt:lpstr>Slide 5</vt:lpstr>
      <vt:lpstr>Slide 6</vt:lpstr>
      <vt:lpstr>Slide 7</vt:lpstr>
      <vt:lpstr>LAYERS</vt:lpstr>
      <vt:lpstr>Slide 9</vt:lpstr>
      <vt:lpstr>TYPES</vt:lpstr>
      <vt:lpstr>LACERATIONS</vt:lpstr>
      <vt:lpstr>SKULL FRACTURES</vt:lpstr>
      <vt:lpstr>Slide 13</vt:lpstr>
      <vt:lpstr>Slide 14</vt:lpstr>
      <vt:lpstr>ACCORDING TO LOCATION</vt:lpstr>
      <vt:lpstr>Temporal bone fracture</vt:lpstr>
      <vt:lpstr>Parietal bone fracture</vt:lpstr>
      <vt:lpstr>Orbital fracture</vt:lpstr>
      <vt:lpstr>Basilar skull fracture</vt:lpstr>
      <vt:lpstr>Test to determine CSF leakage</vt:lpstr>
      <vt:lpstr>Method 2( halo ring sign)</vt:lpstr>
      <vt:lpstr>MINOR HEAD TRAUMA</vt:lpstr>
      <vt:lpstr>TYPICAL SIGNS</vt:lpstr>
      <vt:lpstr>MAJOR HEAD TRAUMA</vt:lpstr>
      <vt:lpstr>Slide 25</vt:lpstr>
      <vt:lpstr>Slide 26</vt:lpstr>
      <vt:lpstr>Slide 27</vt:lpstr>
      <vt:lpstr>Slide 28</vt:lpstr>
      <vt:lpstr>COMPLICATIONS</vt:lpstr>
      <vt:lpstr>EPIDURAL HEMORRHAGE</vt:lpstr>
      <vt:lpstr>Clinical manifestation- EDH</vt:lpstr>
      <vt:lpstr>Slide 32</vt:lpstr>
      <vt:lpstr>Slide 33</vt:lpstr>
      <vt:lpstr>SUB-DURAL HEMATOMA</vt:lpstr>
      <vt:lpstr>Slide 35</vt:lpstr>
      <vt:lpstr>Acute subdural hemorrhage</vt:lpstr>
      <vt:lpstr>Slide 37</vt:lpstr>
      <vt:lpstr>Slide 38</vt:lpstr>
      <vt:lpstr>Slide 39</vt:lpstr>
      <vt:lpstr>SUBACUTE SUBDURAL  HEMATOMA</vt:lpstr>
      <vt:lpstr>CHRONIC SUBDURAL  HEMATOMA</vt:lpstr>
      <vt:lpstr>Epidural and Subdural  Hematomas</vt:lpstr>
      <vt:lpstr>Epidural and Subdural  Hematomas</vt:lpstr>
      <vt:lpstr>SUB ARACHNOID  HEMORRHAGE</vt:lpstr>
      <vt:lpstr>Slide 45</vt:lpstr>
      <vt:lpstr>Slide 46</vt:lpstr>
      <vt:lpstr>Intracerebral Hemorrhage</vt:lpstr>
      <vt:lpstr>CAUSES</vt:lpstr>
      <vt:lpstr>Slide 49</vt:lpstr>
      <vt:lpstr>S/S depend site of hemorrhage:</vt:lpstr>
      <vt:lpstr>Diagnostic measures</vt:lpstr>
      <vt:lpstr>Taking a history in head injury</vt:lpstr>
      <vt:lpstr>Physical examination</vt:lpstr>
      <vt:lpstr>Computerised tomography</vt:lpstr>
      <vt:lpstr>NICE guidelines for (CT)  in head injury</vt:lpstr>
      <vt:lpstr>Slide 56</vt:lpstr>
      <vt:lpstr>Management</vt:lpstr>
      <vt:lpstr>Airway and ventilation</vt:lpstr>
      <vt:lpstr>Circulation and cerebral  perfusion pressure</vt:lpstr>
      <vt:lpstr>Control of intracranial  pressure</vt:lpstr>
      <vt:lpstr>MEDICATIONS</vt:lpstr>
      <vt:lpstr>OSMOTIC DIURETICS</vt:lpstr>
      <vt:lpstr>ANTICONVULSANTS</vt:lpstr>
      <vt:lpstr>BARBITURATES</vt:lpstr>
      <vt:lpstr>Surgical management</vt:lpstr>
      <vt:lpstr>Types:</vt:lpstr>
      <vt:lpstr>Slide 67</vt:lpstr>
      <vt:lpstr>Nursing management</vt:lpstr>
      <vt:lpstr>Nursing diagnosis</vt:lpstr>
      <vt:lpstr>Slide 70</vt:lpstr>
      <vt:lpstr>Preventive Measures</vt:lpstr>
      <vt:lpstr>Rehabilitation</vt:lpstr>
      <vt:lpstr>Unconscious stages</vt:lpstr>
      <vt:lpstr>Persistent vegetative state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HEAD  INJURY</dc:title>
  <cp:lastModifiedBy>user</cp:lastModifiedBy>
  <cp:revision>5</cp:revision>
  <dcterms:created xsi:type="dcterms:W3CDTF">2019-07-02T15:24:13Z</dcterms:created>
  <dcterms:modified xsi:type="dcterms:W3CDTF">2020-08-17T09:28:27Z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2019-07-02T00:00:00Z</vt:filetime>
  </property>
</Properties>
</file>