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0" r:id="rId1"/>
  </p:sldMasterIdLst>
  <p:sldIdLst>
    <p:sldId id="256" r:id="rId2"/>
    <p:sldId id="258" r:id="rId3"/>
    <p:sldId id="259" r:id="rId4"/>
    <p:sldId id="260" r:id="rId5"/>
    <p:sldId id="288" r:id="rId6"/>
    <p:sldId id="261" r:id="rId7"/>
    <p:sldId id="262" r:id="rId8"/>
    <p:sldId id="263" r:id="rId9"/>
    <p:sldId id="266" r:id="rId10"/>
    <p:sldId id="274" r:id="rId11"/>
    <p:sldId id="267" r:id="rId12"/>
    <p:sldId id="268" r:id="rId13"/>
    <p:sldId id="275" r:id="rId14"/>
    <p:sldId id="269" r:id="rId15"/>
    <p:sldId id="283" r:id="rId16"/>
    <p:sldId id="270" r:id="rId17"/>
    <p:sldId id="276" r:id="rId18"/>
    <p:sldId id="271" r:id="rId19"/>
    <p:sldId id="278" r:id="rId20"/>
    <p:sldId id="277" r:id="rId21"/>
    <p:sldId id="272" r:id="rId22"/>
    <p:sldId id="273" r:id="rId23"/>
    <p:sldId id="279" r:id="rId24"/>
    <p:sldId id="280" r:id="rId25"/>
    <p:sldId id="281" r:id="rId26"/>
    <p:sldId id="282" r:id="rId27"/>
    <p:sldId id="284" r:id="rId28"/>
    <p:sldId id="285" r:id="rId29"/>
    <p:sldId id="286" r:id="rId30"/>
    <p:sldId id="287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17-Aug-20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17-Aug-20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17-Aug-20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pPr/>
              <a:t>17-Aug-20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</p:spPr>
        <p:txBody>
          <a:bodyPr/>
          <a:lstStyle/>
          <a:p>
            <a:fld id="{E97799C9-84D9-46D2-A11E-BCF8A72052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17-Aug-20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05BFA754-D5C3-4E66-96A6-867B257F58DC}" type="datetimeFigureOut">
              <a:rPr lang="en-US" smtClean="0"/>
              <a:pPr/>
              <a:t>17-Aug-20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7" y="1575653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17-Aug-20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17-Aug-20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17-Aug-20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17-Aug-20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17-Aug-20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17-Aug-20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5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IN" sz="1800" dirty="0" smtClean="0">
                <a:solidFill>
                  <a:schemeClr val="bg1">
                    <a:lumMod val="50000"/>
                  </a:schemeClr>
                </a:solidFill>
              </a:rPr>
              <a:t>By-</a:t>
            </a:r>
            <a:endParaRPr lang="en-IN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IN" sz="1800" dirty="0" smtClean="0">
                <a:solidFill>
                  <a:schemeClr val="bg1">
                    <a:lumMod val="50000"/>
                  </a:schemeClr>
                </a:solidFill>
              </a:rPr>
              <a:t>Dr </a:t>
            </a:r>
            <a:r>
              <a:rPr lang="en-IN" sz="1800" dirty="0" err="1" smtClean="0">
                <a:solidFill>
                  <a:schemeClr val="bg1">
                    <a:lumMod val="50000"/>
                  </a:schemeClr>
                </a:solidFill>
              </a:rPr>
              <a:t>Akhilesh</a:t>
            </a:r>
            <a:r>
              <a:rPr lang="en-IN" sz="1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IN" sz="1800" dirty="0" err="1" smtClean="0">
                <a:solidFill>
                  <a:schemeClr val="bg1">
                    <a:lumMod val="50000"/>
                  </a:schemeClr>
                </a:solidFill>
              </a:rPr>
              <a:t>chhaya</a:t>
            </a:r>
            <a:endParaRPr lang="en-IN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IN" sz="1800" dirty="0" err="1" smtClean="0">
                <a:solidFill>
                  <a:schemeClr val="bg1">
                    <a:lumMod val="50000"/>
                  </a:schemeClr>
                </a:solidFill>
              </a:rPr>
              <a:t>Asso</a:t>
            </a:r>
            <a:r>
              <a:rPr lang="en-IN" sz="1800" dirty="0" smtClean="0">
                <a:solidFill>
                  <a:schemeClr val="bg1">
                    <a:lumMod val="50000"/>
                  </a:schemeClr>
                </a:solidFill>
              </a:rPr>
              <a:t>. Professor</a:t>
            </a:r>
          </a:p>
          <a:p>
            <a:r>
              <a:rPr lang="en-IN" sz="1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IN" sz="1800" dirty="0" smtClean="0">
                <a:solidFill>
                  <a:schemeClr val="bg1">
                    <a:lumMod val="50000"/>
                  </a:schemeClr>
                </a:solidFill>
              </a:rPr>
              <a:t>Anaesthesia Dept</a:t>
            </a:r>
            <a:r>
              <a:rPr lang="en-IN" sz="18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marL="12700">
              <a:lnSpc>
                <a:spcPts val="2875"/>
              </a:lnSpc>
              <a:spcBef>
                <a:spcPts val="100"/>
              </a:spcBef>
            </a:pPr>
            <a:endParaRPr lang="en-US" sz="1800" spc="-5" dirty="0" smtClean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pPr marL="12700">
              <a:lnSpc>
                <a:spcPts val="2875"/>
              </a:lnSpc>
              <a:spcBef>
                <a:spcPts val="100"/>
              </a:spcBef>
            </a:pPr>
            <a:r>
              <a:rPr lang="en-US" sz="1800" spc="-5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S.B.K.S. M.I.R.C., PIPARIA</a:t>
            </a:r>
            <a:endParaRPr lang="en-IN" sz="1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POSTERIOR FOSSA TUMOUR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116289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494" y="228600"/>
            <a:ext cx="1011218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cs typeface="Arial" panose="020B0604020202020204" pitchFamily="34" charset="0"/>
              </a:rPr>
              <a:t>                                                             TYPES </a:t>
            </a:r>
            <a:r>
              <a:rPr lang="en-IN" dirty="0">
                <a:cs typeface="Arial" panose="020B0604020202020204" pitchFamily="34" charset="0"/>
              </a:rPr>
              <a:t>OF BRAIN TUMORS       </a:t>
            </a:r>
            <a:r>
              <a:rPr lang="en-IN" dirty="0" err="1">
                <a:cs typeface="Arial" panose="020B0604020202020204" pitchFamily="34" charset="0"/>
              </a:rPr>
              <a:t>Cont</a:t>
            </a:r>
            <a:r>
              <a:rPr lang="en-IN" dirty="0">
                <a:cs typeface="Arial" panose="020B0604020202020204" pitchFamily="34" charset="0"/>
              </a:rPr>
              <a:t>…..</a:t>
            </a:r>
          </a:p>
          <a:p>
            <a:endParaRPr lang="en-IN" u="sng" dirty="0" smtClean="0">
              <a:cs typeface="Arial" panose="020B0604020202020204" pitchFamily="34" charset="0"/>
            </a:endParaRPr>
          </a:p>
          <a:p>
            <a:endParaRPr lang="en-IN" u="sng" dirty="0">
              <a:cs typeface="Arial" panose="020B0604020202020204" pitchFamily="34" charset="0"/>
            </a:endParaRPr>
          </a:p>
          <a:p>
            <a:endParaRPr lang="en-IN" u="sng" dirty="0" smtClean="0">
              <a:cs typeface="Arial" panose="020B0604020202020204" pitchFamily="34" charset="0"/>
            </a:endParaRPr>
          </a:p>
          <a:p>
            <a:r>
              <a:rPr lang="en-IN" u="sng" dirty="0" smtClean="0">
                <a:cs typeface="Arial" panose="020B0604020202020204" pitchFamily="34" charset="0"/>
              </a:rPr>
              <a:t>OLIGODENDROGLIOMA</a:t>
            </a:r>
            <a:r>
              <a:rPr lang="en-IN" dirty="0" smtClean="0">
                <a:cs typeface="Arial" panose="020B0604020202020204" pitchFamily="34" charset="0"/>
              </a:rPr>
              <a:t>-  </a:t>
            </a:r>
            <a:r>
              <a:rPr lang="en-IN" dirty="0">
                <a:cs typeface="Arial" panose="020B0604020202020204" pitchFamily="34" charset="0"/>
              </a:rPr>
              <a:t>from oligodendrocytes (myelin producing cells</a:t>
            </a:r>
            <a:r>
              <a:rPr lang="en-IN" dirty="0" smtClean="0">
                <a:cs typeface="Arial" panose="020B0604020202020204" pitchFamily="34" charset="0"/>
              </a:rPr>
              <a:t>)</a:t>
            </a:r>
          </a:p>
          <a:p>
            <a:endParaRPr lang="en-IN" dirty="0" smtClean="0">
              <a:cs typeface="Arial" panose="020B0604020202020204" pitchFamily="34" charset="0"/>
            </a:endParaRP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                          - mostly </a:t>
            </a:r>
            <a:r>
              <a:rPr lang="en-IN" dirty="0">
                <a:cs typeface="Arial" panose="020B0604020202020204" pitchFamily="34" charset="0"/>
              </a:rPr>
              <a:t>mix of oligo &amp; astrocytic </a:t>
            </a:r>
            <a:r>
              <a:rPr lang="en-IN" dirty="0" smtClean="0">
                <a:cs typeface="Arial" panose="020B0604020202020204" pitchFamily="34" charset="0"/>
              </a:rPr>
              <a:t>cells</a:t>
            </a:r>
          </a:p>
          <a:p>
            <a:endParaRPr lang="en-IN" dirty="0">
              <a:cs typeface="Arial" panose="020B0604020202020204" pitchFamily="34" charset="0"/>
            </a:endParaRPr>
          </a:p>
          <a:p>
            <a:r>
              <a:rPr lang="en-IN" dirty="0">
                <a:cs typeface="Arial" panose="020B0604020202020204" pitchFamily="34" charset="0"/>
              </a:rPr>
              <a:t>                                               - 6% of all 1º brain </a:t>
            </a:r>
            <a:r>
              <a:rPr lang="en-IN" dirty="0" err="1" smtClean="0">
                <a:cs typeface="Arial" panose="020B0604020202020204" pitchFamily="34" charset="0"/>
              </a:rPr>
              <a:t>tumors</a:t>
            </a:r>
            <a:endParaRPr lang="en-IN" dirty="0" smtClean="0">
              <a:cs typeface="Arial" panose="020B0604020202020204" pitchFamily="34" charset="0"/>
            </a:endParaRPr>
          </a:p>
          <a:p>
            <a:endParaRPr lang="en-IN" dirty="0">
              <a:cs typeface="Arial" panose="020B0604020202020204" pitchFamily="34" charset="0"/>
            </a:endParaRPr>
          </a:p>
          <a:p>
            <a:r>
              <a:rPr lang="en-IN" dirty="0">
                <a:cs typeface="Arial" panose="020B0604020202020204" pitchFamily="34" charset="0"/>
              </a:rPr>
              <a:t>                                               - calcifications +nt</a:t>
            </a:r>
            <a:r>
              <a:rPr lang="en-IN" dirty="0" smtClean="0">
                <a:cs typeface="Arial" panose="020B0604020202020204" pitchFamily="34" charset="0"/>
              </a:rPr>
              <a:t>.</a:t>
            </a:r>
          </a:p>
          <a:p>
            <a:endParaRPr lang="en-IN" dirty="0">
              <a:cs typeface="Arial" panose="020B0604020202020204" pitchFamily="34" charset="0"/>
            </a:endParaRPr>
          </a:p>
          <a:p>
            <a:r>
              <a:rPr lang="en-IN" dirty="0">
                <a:cs typeface="Arial" panose="020B0604020202020204" pitchFamily="34" charset="0"/>
              </a:rPr>
              <a:t>                                               - </a:t>
            </a:r>
            <a:r>
              <a:rPr lang="en-IN" dirty="0" err="1">
                <a:cs typeface="Arial" panose="020B0604020202020204" pitchFamily="34" charset="0"/>
              </a:rPr>
              <a:t>radioresistant</a:t>
            </a:r>
            <a:r>
              <a:rPr lang="en-IN" dirty="0">
                <a:cs typeface="Arial" panose="020B0604020202020204" pitchFamily="34" charset="0"/>
              </a:rPr>
              <a:t>- only t/t - </a:t>
            </a:r>
            <a:r>
              <a:rPr lang="en-IN" dirty="0" err="1">
                <a:cs typeface="Arial" panose="020B0604020202020204" pitchFamily="34" charset="0"/>
              </a:rPr>
              <a:t>Sx</a:t>
            </a:r>
            <a:r>
              <a:rPr lang="en-IN" dirty="0">
                <a:cs typeface="Arial" panose="020B0604020202020204" pitchFamily="34" charset="0"/>
              </a:rPr>
              <a:t> resection</a:t>
            </a:r>
          </a:p>
        </p:txBody>
      </p:sp>
    </p:spTree>
    <p:extLst>
      <p:ext uri="{BB962C8B-B14F-4D97-AF65-F5344CB8AC3E}">
        <p14:creationId xmlns="" xmlns:p14="http://schemas.microsoft.com/office/powerpoint/2010/main" val="4196787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365" y="255494"/>
            <a:ext cx="12157495" cy="78483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>
                <a:cs typeface="Arial" panose="020B0604020202020204" pitchFamily="34" charset="0"/>
              </a:rPr>
              <a:t>                                                    TYPES </a:t>
            </a:r>
            <a:r>
              <a:rPr lang="en-IN" dirty="0">
                <a:cs typeface="Arial" panose="020B0604020202020204" pitchFamily="34" charset="0"/>
              </a:rPr>
              <a:t>OF BRAIN </a:t>
            </a:r>
            <a:r>
              <a:rPr lang="en-IN" dirty="0" smtClean="0">
                <a:cs typeface="Arial" panose="020B0604020202020204" pitchFamily="34" charset="0"/>
              </a:rPr>
              <a:t>TUMORS       </a:t>
            </a:r>
            <a:r>
              <a:rPr lang="en-IN" dirty="0" err="1" smtClean="0">
                <a:cs typeface="Arial" panose="020B0604020202020204" pitchFamily="34" charset="0"/>
              </a:rPr>
              <a:t>Cont</a:t>
            </a:r>
            <a:r>
              <a:rPr lang="en-IN" dirty="0" smtClean="0">
                <a:cs typeface="Arial" panose="020B0604020202020204" pitchFamily="34" charset="0"/>
              </a:rPr>
              <a:t>…..</a:t>
            </a:r>
          </a:p>
          <a:p>
            <a:endParaRPr lang="en-IN" dirty="0">
              <a:cs typeface="Arial" panose="020B0604020202020204" pitchFamily="34" charset="0"/>
            </a:endParaRPr>
          </a:p>
          <a:p>
            <a:endParaRPr lang="en-IN" dirty="0" smtClean="0">
              <a:cs typeface="Arial" panose="020B0604020202020204" pitchFamily="34" charset="0"/>
            </a:endParaRPr>
          </a:p>
          <a:p>
            <a:r>
              <a:rPr lang="en-IN" u="sng" dirty="0" smtClean="0">
                <a:cs typeface="Arial" panose="020B0604020202020204" pitchFamily="34" charset="0"/>
              </a:rPr>
              <a:t>EPENDYMOMA </a:t>
            </a:r>
            <a:r>
              <a:rPr lang="en-IN" dirty="0" smtClean="0">
                <a:cs typeface="Arial" panose="020B0604020202020204" pitchFamily="34" charset="0"/>
              </a:rPr>
              <a:t>   - from cells lining the ventricles &amp; central canal of spinal cord in floor of 4</a:t>
            </a:r>
            <a:r>
              <a:rPr lang="en-IN" baseline="30000" dirty="0" smtClean="0">
                <a:cs typeface="Arial" panose="020B0604020202020204" pitchFamily="34" charset="0"/>
              </a:rPr>
              <a:t>th</a:t>
            </a:r>
            <a:r>
              <a:rPr lang="en-IN" dirty="0" smtClean="0">
                <a:cs typeface="Arial" panose="020B0604020202020204" pitchFamily="34" charset="0"/>
              </a:rPr>
              <a:t> ventricle</a:t>
            </a:r>
          </a:p>
          <a:p>
            <a:endParaRPr lang="en-IN" dirty="0" smtClean="0">
              <a:cs typeface="Arial" panose="020B0604020202020204" pitchFamily="34" charset="0"/>
            </a:endParaRP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         - in childhood and adulthood</a:t>
            </a:r>
          </a:p>
          <a:p>
            <a:endParaRPr lang="en-IN" dirty="0" smtClean="0">
              <a:cs typeface="Arial" panose="020B0604020202020204" pitchFamily="34" charset="0"/>
            </a:endParaRPr>
          </a:p>
          <a:p>
            <a:r>
              <a:rPr lang="en-IN" dirty="0">
                <a:cs typeface="Arial" panose="020B0604020202020204" pitchFamily="34" charset="0"/>
              </a:rPr>
              <a:t>  </a:t>
            </a:r>
            <a:r>
              <a:rPr lang="en-IN" dirty="0" smtClean="0">
                <a:cs typeface="Arial" panose="020B0604020202020204" pitchFamily="34" charset="0"/>
              </a:rPr>
              <a:t>                            - s/s- obstructive hydrocephalus, N/V , ataxia, headache</a:t>
            </a:r>
          </a:p>
          <a:p>
            <a:endParaRPr lang="en-IN" dirty="0" smtClean="0">
              <a:cs typeface="Arial" panose="020B0604020202020204" pitchFamily="34" charset="0"/>
            </a:endParaRP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         -  t/t- </a:t>
            </a:r>
            <a:r>
              <a:rPr lang="en-IN" dirty="0" err="1" smtClean="0">
                <a:cs typeface="Arial" panose="020B0604020202020204" pitchFamily="34" charset="0"/>
              </a:rPr>
              <a:t>Sx</a:t>
            </a:r>
            <a:r>
              <a:rPr lang="en-IN" dirty="0" smtClean="0">
                <a:cs typeface="Arial" panose="020B0604020202020204" pitchFamily="34" charset="0"/>
              </a:rPr>
              <a:t> resection (prognosis depends upon </a:t>
            </a:r>
            <a:r>
              <a:rPr lang="en-IN" dirty="0" err="1" smtClean="0">
                <a:cs typeface="Arial" panose="020B0604020202020204" pitchFamily="34" charset="0"/>
              </a:rPr>
              <a:t>Sx</a:t>
            </a:r>
            <a:r>
              <a:rPr lang="en-IN" dirty="0" smtClean="0">
                <a:cs typeface="Arial" panose="020B0604020202020204" pitchFamily="34" charset="0"/>
              </a:rPr>
              <a:t>)</a:t>
            </a:r>
          </a:p>
          <a:p>
            <a:endParaRPr lang="en-IN" dirty="0">
              <a:cs typeface="Arial" panose="020B0604020202020204" pitchFamily="34" charset="0"/>
            </a:endParaRPr>
          </a:p>
          <a:p>
            <a:endParaRPr lang="en-IN" dirty="0" smtClean="0">
              <a:cs typeface="Arial" panose="020B0604020202020204" pitchFamily="34" charset="0"/>
            </a:endParaRPr>
          </a:p>
          <a:p>
            <a:endParaRPr lang="en-IN" u="sng" dirty="0">
              <a:cs typeface="Arial" panose="020B0604020202020204" pitchFamily="34" charset="0"/>
            </a:endParaRPr>
          </a:p>
          <a:p>
            <a:r>
              <a:rPr lang="en-IN" u="sng" dirty="0" smtClean="0">
                <a:cs typeface="Arial" panose="020B0604020202020204" pitchFamily="34" charset="0"/>
              </a:rPr>
              <a:t>PRIMITIVE NEUROECTODERMAL TUMOR- </a:t>
            </a:r>
            <a:r>
              <a:rPr lang="en-IN" dirty="0" smtClean="0">
                <a:cs typeface="Arial" panose="020B0604020202020204" pitchFamily="34" charset="0"/>
              </a:rPr>
              <a:t>Retinoblastoma, </a:t>
            </a:r>
            <a:r>
              <a:rPr lang="en-IN" dirty="0" err="1" smtClean="0">
                <a:cs typeface="Arial" panose="020B0604020202020204" pitchFamily="34" charset="0"/>
              </a:rPr>
              <a:t>medulloblastoma</a:t>
            </a:r>
            <a:r>
              <a:rPr lang="en-IN" dirty="0" smtClean="0">
                <a:cs typeface="Arial" panose="020B0604020202020204" pitchFamily="34" charset="0"/>
              </a:rPr>
              <a:t>, </a:t>
            </a:r>
            <a:r>
              <a:rPr lang="en-IN" dirty="0" err="1" smtClean="0">
                <a:cs typeface="Arial" panose="020B0604020202020204" pitchFamily="34" charset="0"/>
              </a:rPr>
              <a:t>pineoblastoma</a:t>
            </a:r>
            <a:r>
              <a:rPr lang="en-IN" dirty="0" smtClean="0">
                <a:cs typeface="Arial" panose="020B0604020202020204" pitchFamily="34" charset="0"/>
              </a:rPr>
              <a:t>, neuroblastoma</a:t>
            </a:r>
          </a:p>
          <a:p>
            <a:endParaRPr lang="en-IN" dirty="0" smtClean="0">
              <a:cs typeface="Arial" panose="020B0604020202020204" pitchFamily="34" charset="0"/>
            </a:endParaRP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- </a:t>
            </a:r>
            <a:r>
              <a:rPr lang="en-IN" dirty="0" err="1" smtClean="0">
                <a:cs typeface="Arial" panose="020B0604020202020204" pitchFamily="34" charset="0"/>
              </a:rPr>
              <a:t>Medulloblastoma</a:t>
            </a:r>
            <a:r>
              <a:rPr lang="en-IN" dirty="0" smtClean="0">
                <a:cs typeface="Arial" panose="020B0604020202020204" pitchFamily="34" charset="0"/>
              </a:rPr>
              <a:t>- m/c paediatric 1º malignant </a:t>
            </a:r>
            <a:r>
              <a:rPr lang="en-IN" dirty="0">
                <a:cs typeface="Arial" panose="020B0604020202020204" pitchFamily="34" charset="0"/>
              </a:rPr>
              <a:t>brain </a:t>
            </a:r>
            <a:r>
              <a:rPr lang="en-IN" dirty="0" err="1" smtClean="0">
                <a:cs typeface="Arial" panose="020B0604020202020204" pitchFamily="34" charset="0"/>
              </a:rPr>
              <a:t>tumor</a:t>
            </a:r>
            <a:endParaRPr lang="en-IN" dirty="0" smtClean="0">
              <a:cs typeface="Arial" panose="020B0604020202020204" pitchFamily="34" charset="0"/>
            </a:endParaRPr>
          </a:p>
          <a:p>
            <a:endParaRPr lang="en-IN" dirty="0" smtClean="0">
              <a:cs typeface="Arial" panose="020B0604020202020204" pitchFamily="34" charset="0"/>
            </a:endParaRP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                                 - spread via CSF to spinal cord</a:t>
            </a:r>
          </a:p>
          <a:p>
            <a:endParaRPr lang="en-IN" dirty="0" smtClean="0">
              <a:cs typeface="Arial" panose="020B0604020202020204" pitchFamily="34" charset="0"/>
            </a:endParaRP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                                 - </a:t>
            </a:r>
            <a:r>
              <a:rPr lang="en-IN" dirty="0">
                <a:cs typeface="Arial" panose="020B0604020202020204" pitchFamily="34" charset="0"/>
              </a:rPr>
              <a:t>s/s- obstructive hydrocephalus, N/V , ataxia, </a:t>
            </a:r>
            <a:r>
              <a:rPr lang="en-IN" dirty="0" smtClean="0">
                <a:cs typeface="Arial" panose="020B0604020202020204" pitchFamily="34" charset="0"/>
              </a:rPr>
              <a:t>headache, like </a:t>
            </a:r>
            <a:r>
              <a:rPr lang="en-IN" dirty="0" err="1" smtClean="0">
                <a:cs typeface="Arial" panose="020B0604020202020204" pitchFamily="34" charset="0"/>
              </a:rPr>
              <a:t>ependymoma</a:t>
            </a:r>
            <a:endParaRPr lang="en-IN" dirty="0" smtClean="0">
              <a:cs typeface="Arial" panose="020B0604020202020204" pitchFamily="34" charset="0"/>
            </a:endParaRPr>
          </a:p>
          <a:p>
            <a:endParaRPr lang="en-IN" dirty="0" smtClean="0">
              <a:cs typeface="Arial" panose="020B0604020202020204" pitchFamily="34" charset="0"/>
            </a:endParaRP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                                 - t/t- resection n radio (highly radiosensitive)</a:t>
            </a:r>
          </a:p>
          <a:p>
            <a:endParaRPr lang="en-IN" dirty="0" smtClean="0">
              <a:cs typeface="Arial" panose="020B0604020202020204" pitchFamily="34" charset="0"/>
            </a:endParaRP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                                 - good prognosis</a:t>
            </a:r>
          </a:p>
          <a:p>
            <a:endParaRPr lang="en-IN" dirty="0" smtClean="0">
              <a:cs typeface="Arial" panose="020B0604020202020204" pitchFamily="34" charset="0"/>
            </a:endParaRP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51477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61364"/>
            <a:ext cx="12181540" cy="64633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>
                <a:cs typeface="Arial" panose="020B0604020202020204" pitchFamily="34" charset="0"/>
              </a:rPr>
              <a:t>                                                             TYPES </a:t>
            </a:r>
            <a:r>
              <a:rPr lang="en-IN" dirty="0">
                <a:cs typeface="Arial" panose="020B0604020202020204" pitchFamily="34" charset="0"/>
              </a:rPr>
              <a:t>OF BRAIN TUMORS       </a:t>
            </a:r>
            <a:r>
              <a:rPr lang="en-IN" dirty="0" err="1">
                <a:cs typeface="Arial" panose="020B0604020202020204" pitchFamily="34" charset="0"/>
              </a:rPr>
              <a:t>Cont</a:t>
            </a:r>
            <a:r>
              <a:rPr lang="en-IN" dirty="0" smtClean="0">
                <a:cs typeface="Arial" panose="020B0604020202020204" pitchFamily="34" charset="0"/>
              </a:rPr>
              <a:t>…..</a:t>
            </a:r>
          </a:p>
          <a:p>
            <a:endParaRPr lang="en-IN" dirty="0">
              <a:cs typeface="Arial" panose="020B0604020202020204" pitchFamily="34" charset="0"/>
            </a:endParaRPr>
          </a:p>
          <a:p>
            <a:endParaRPr lang="en-IN" dirty="0">
              <a:cs typeface="Arial" panose="020B0604020202020204" pitchFamily="34" charset="0"/>
            </a:endParaRPr>
          </a:p>
          <a:p>
            <a:endParaRPr lang="en-IN" dirty="0" smtClean="0"/>
          </a:p>
          <a:p>
            <a:r>
              <a:rPr lang="en-IN" u="sng" dirty="0">
                <a:cs typeface="Arial" panose="020B0604020202020204" pitchFamily="34" charset="0"/>
              </a:rPr>
              <a:t>MENINGIOMA</a:t>
            </a:r>
            <a:r>
              <a:rPr lang="en-IN" dirty="0">
                <a:cs typeface="Arial" panose="020B0604020202020204" pitchFamily="34" charset="0"/>
              </a:rPr>
              <a:t>- extra-axial (outside brain)</a:t>
            </a:r>
          </a:p>
          <a:p>
            <a:r>
              <a:rPr lang="en-IN" dirty="0">
                <a:cs typeface="Arial" panose="020B0604020202020204" pitchFamily="34" charset="0"/>
              </a:rPr>
              <a:t>                        - slow growing, well circumscribed, benign </a:t>
            </a:r>
            <a:r>
              <a:rPr lang="en-IN" dirty="0" err="1">
                <a:cs typeface="Arial" panose="020B0604020202020204" pitchFamily="34" charset="0"/>
              </a:rPr>
              <a:t>tumor</a:t>
            </a:r>
            <a:r>
              <a:rPr lang="en-IN" dirty="0">
                <a:cs typeface="Arial" panose="020B0604020202020204" pitchFamily="34" charset="0"/>
              </a:rPr>
              <a:t> from arachnoid cells n not dura.</a:t>
            </a:r>
          </a:p>
          <a:p>
            <a:r>
              <a:rPr lang="en-IN" dirty="0">
                <a:cs typeface="Arial" panose="020B0604020202020204" pitchFamily="34" charset="0"/>
              </a:rPr>
              <a:t>                        - common near sagittal sinus, </a:t>
            </a:r>
            <a:r>
              <a:rPr lang="en-IN" dirty="0" err="1">
                <a:cs typeface="Arial" panose="020B0604020202020204" pitchFamily="34" charset="0"/>
              </a:rPr>
              <a:t>falx</a:t>
            </a:r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err="1">
                <a:cs typeface="Arial" panose="020B0604020202020204" pitchFamily="34" charset="0"/>
              </a:rPr>
              <a:t>cerebri</a:t>
            </a:r>
            <a:r>
              <a:rPr lang="en-IN" dirty="0">
                <a:cs typeface="Arial" panose="020B0604020202020204" pitchFamily="34" charset="0"/>
              </a:rPr>
              <a:t>, cerebral convexity</a:t>
            </a:r>
          </a:p>
          <a:p>
            <a:r>
              <a:rPr lang="en-IN" dirty="0">
                <a:cs typeface="Arial" panose="020B0604020202020204" pitchFamily="34" charset="0"/>
              </a:rPr>
              <a:t>                        - CT- calcifications, excellent prognosis</a:t>
            </a:r>
            <a:r>
              <a:rPr lang="en-IN" dirty="0" smtClean="0">
                <a:cs typeface="Arial" panose="020B0604020202020204" pitchFamily="34" charset="0"/>
              </a:rPr>
              <a:t>.</a:t>
            </a:r>
          </a:p>
          <a:p>
            <a:endParaRPr lang="en-IN" dirty="0">
              <a:cs typeface="Arial" panose="020B0604020202020204" pitchFamily="34" charset="0"/>
            </a:endParaRPr>
          </a:p>
          <a:p>
            <a:endParaRPr lang="en-IN" dirty="0">
              <a:cs typeface="Arial" panose="020B0604020202020204" pitchFamily="34" charset="0"/>
            </a:endParaRPr>
          </a:p>
          <a:p>
            <a:r>
              <a:rPr lang="en-IN" u="sng" dirty="0" smtClean="0">
                <a:cs typeface="Arial" panose="020B0604020202020204" pitchFamily="34" charset="0"/>
              </a:rPr>
              <a:t>PITUITARY(TUMOR)ADENOMAS</a:t>
            </a:r>
            <a:r>
              <a:rPr lang="en-IN" dirty="0" smtClean="0">
                <a:cs typeface="Arial" panose="020B0604020202020204" pitchFamily="34" charset="0"/>
              </a:rPr>
              <a:t>   -from pituitary gland alone, MEN- 1- parathyroid gland, pancreatic islet cells</a:t>
            </a:r>
          </a:p>
          <a:p>
            <a:endParaRPr lang="en-IN" dirty="0" smtClean="0">
              <a:cs typeface="Arial" panose="020B0604020202020204" pitchFamily="34" charset="0"/>
            </a:endParaRP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                                  - can b- Functional- </a:t>
            </a:r>
            <a:r>
              <a:rPr lang="en-IN" dirty="0" err="1" smtClean="0">
                <a:cs typeface="Arial" panose="020B0604020202020204" pitchFamily="34" charset="0"/>
              </a:rPr>
              <a:t>harmone</a:t>
            </a:r>
            <a:r>
              <a:rPr lang="en-IN" dirty="0" smtClean="0">
                <a:cs typeface="Arial" panose="020B0604020202020204" pitchFamily="34" charset="0"/>
              </a:rPr>
              <a:t> secreting</a:t>
            </a: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                                                                - &lt; 1cm = </a:t>
            </a:r>
            <a:r>
              <a:rPr lang="en-IN" dirty="0" err="1" smtClean="0">
                <a:cs typeface="Arial" panose="020B0604020202020204" pitchFamily="34" charset="0"/>
              </a:rPr>
              <a:t>microadenomas</a:t>
            </a:r>
            <a:endParaRPr lang="en-IN" dirty="0" smtClean="0">
              <a:cs typeface="Arial" panose="020B0604020202020204" pitchFamily="34" charset="0"/>
            </a:endParaRPr>
          </a:p>
          <a:p>
            <a:endParaRPr lang="en-IN" dirty="0" smtClean="0">
              <a:cs typeface="Arial" panose="020B0604020202020204" pitchFamily="34" charset="0"/>
            </a:endParaRP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                                  - Non Functional- &gt;1cm =</a:t>
            </a:r>
            <a:r>
              <a:rPr lang="en-IN" dirty="0" err="1" smtClean="0">
                <a:cs typeface="Arial" panose="020B0604020202020204" pitchFamily="34" charset="0"/>
              </a:rPr>
              <a:t>macroadenomas</a:t>
            </a:r>
            <a:endParaRPr lang="en-IN" dirty="0" smtClean="0">
              <a:cs typeface="Arial" panose="020B0604020202020204" pitchFamily="34" charset="0"/>
            </a:endParaRP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                                                            - headache, visual changes, </a:t>
            </a:r>
            <a:r>
              <a:rPr lang="en-IN" dirty="0" err="1" smtClean="0">
                <a:cs typeface="Arial" panose="020B0604020202020204" pitchFamily="34" charset="0"/>
              </a:rPr>
              <a:t>hypopituiatrism</a:t>
            </a:r>
            <a:r>
              <a:rPr lang="en-IN" dirty="0" smtClean="0">
                <a:cs typeface="Arial" panose="020B0604020202020204" pitchFamily="34" charset="0"/>
              </a:rPr>
              <a:t> </a:t>
            </a:r>
          </a:p>
          <a:p>
            <a:endParaRPr lang="en-IN" dirty="0" smtClean="0">
              <a:cs typeface="Arial" panose="020B0604020202020204" pitchFamily="34" charset="0"/>
            </a:endParaRP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                                  - pituitary apoplexy- headache, visual changes, </a:t>
            </a:r>
            <a:r>
              <a:rPr lang="en-IN" dirty="0" err="1" smtClean="0">
                <a:cs typeface="Arial" panose="020B0604020202020204" pitchFamily="34" charset="0"/>
              </a:rPr>
              <a:t>ophthalmoplegia</a:t>
            </a:r>
            <a:r>
              <a:rPr lang="en-IN" dirty="0" smtClean="0">
                <a:cs typeface="Arial" panose="020B0604020202020204" pitchFamily="34" charset="0"/>
              </a:rPr>
              <a:t>, </a:t>
            </a: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                                                                   altered mental status.</a:t>
            </a: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                                                                - </a:t>
            </a:r>
            <a:r>
              <a:rPr lang="en-IN" dirty="0" err="1" smtClean="0">
                <a:cs typeface="Arial" panose="020B0604020202020204" pitchFamily="34" charset="0"/>
              </a:rPr>
              <a:t>tumor</a:t>
            </a:r>
            <a:r>
              <a:rPr lang="en-IN" dirty="0" smtClean="0">
                <a:cs typeface="Arial" panose="020B0604020202020204" pitchFamily="34" charset="0"/>
              </a:rPr>
              <a:t> invade cavernous sinus, ICA, compress CN</a:t>
            </a:r>
          </a:p>
          <a:p>
            <a:endParaRPr lang="en-IN" dirty="0" smtClean="0">
              <a:cs typeface="Arial" panose="020B0604020202020204" pitchFamily="34" charset="0"/>
            </a:endParaRP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                                  - t/t- bromocriptine, </a:t>
            </a:r>
            <a:r>
              <a:rPr lang="en-IN" dirty="0" err="1" smtClean="0">
                <a:cs typeface="Arial" panose="020B0604020202020204" pitchFamily="34" charset="0"/>
              </a:rPr>
              <a:t>Sx</a:t>
            </a:r>
            <a:r>
              <a:rPr lang="en-IN" dirty="0" smtClean="0">
                <a:cs typeface="Arial" panose="020B0604020202020204" pitchFamily="34" charset="0"/>
              </a:rPr>
              <a:t> resection via </a:t>
            </a:r>
            <a:r>
              <a:rPr lang="en-IN" dirty="0" err="1" smtClean="0">
                <a:cs typeface="Arial" panose="020B0604020202020204" pitchFamily="34" charset="0"/>
              </a:rPr>
              <a:t>transsphenoidal</a:t>
            </a:r>
            <a:r>
              <a:rPr lang="en-IN" dirty="0" smtClean="0">
                <a:cs typeface="Arial" panose="020B0604020202020204" pitchFamily="34" charset="0"/>
              </a:rPr>
              <a:t> approach</a:t>
            </a:r>
          </a:p>
        </p:txBody>
      </p:sp>
    </p:spTree>
    <p:extLst>
      <p:ext uri="{BB962C8B-B14F-4D97-AF65-F5344CB8AC3E}">
        <p14:creationId xmlns="" xmlns:p14="http://schemas.microsoft.com/office/powerpoint/2010/main" val="870421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94129"/>
            <a:ext cx="1219200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cs typeface="Arial" panose="020B0604020202020204" pitchFamily="34" charset="0"/>
              </a:rPr>
              <a:t>                                                           TYPES </a:t>
            </a:r>
            <a:r>
              <a:rPr lang="en-IN" dirty="0">
                <a:cs typeface="Arial" panose="020B0604020202020204" pitchFamily="34" charset="0"/>
              </a:rPr>
              <a:t>OF BRAIN TUMORS       </a:t>
            </a:r>
            <a:r>
              <a:rPr lang="en-IN" dirty="0" err="1">
                <a:cs typeface="Arial" panose="020B0604020202020204" pitchFamily="34" charset="0"/>
              </a:rPr>
              <a:t>Cont</a:t>
            </a:r>
            <a:r>
              <a:rPr lang="en-IN" dirty="0">
                <a:cs typeface="Arial" panose="020B0604020202020204" pitchFamily="34" charset="0"/>
              </a:rPr>
              <a:t>…..</a:t>
            </a:r>
          </a:p>
          <a:p>
            <a:endParaRPr lang="en-IN" dirty="0" smtClean="0">
              <a:cs typeface="Arial" panose="020B0604020202020204" pitchFamily="34" charset="0"/>
            </a:endParaRPr>
          </a:p>
          <a:p>
            <a:endParaRPr lang="en-IN" u="sng" dirty="0">
              <a:cs typeface="Arial" panose="020B0604020202020204" pitchFamily="34" charset="0"/>
            </a:endParaRPr>
          </a:p>
          <a:p>
            <a:r>
              <a:rPr lang="en-IN" u="sng" dirty="0" smtClean="0">
                <a:cs typeface="Arial" panose="020B0604020202020204" pitchFamily="34" charset="0"/>
              </a:rPr>
              <a:t>ACOUSTIC NEUROMA</a:t>
            </a:r>
          </a:p>
          <a:p>
            <a:endParaRPr lang="en-IN" dirty="0" smtClean="0">
              <a:cs typeface="Arial" panose="020B0604020202020204" pitchFamily="34" charset="0"/>
            </a:endParaRP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       - </a:t>
            </a:r>
            <a:r>
              <a:rPr lang="en-IN" dirty="0">
                <a:cs typeface="Arial" panose="020B0604020202020204" pitchFamily="34" charset="0"/>
              </a:rPr>
              <a:t>benign </a:t>
            </a:r>
            <a:r>
              <a:rPr lang="en-IN" dirty="0" smtClean="0">
                <a:cs typeface="Arial" panose="020B0604020202020204" pitchFamily="34" charset="0"/>
              </a:rPr>
              <a:t>Schwannoma</a:t>
            </a:r>
          </a:p>
          <a:p>
            <a:endParaRPr lang="en-IN" dirty="0">
              <a:cs typeface="Arial" panose="020B0604020202020204" pitchFamily="34" charset="0"/>
            </a:endParaRPr>
          </a:p>
          <a:p>
            <a:r>
              <a:rPr lang="en-IN" dirty="0">
                <a:cs typeface="Arial" panose="020B0604020202020204" pitchFamily="34" charset="0"/>
              </a:rPr>
              <a:t>                            </a:t>
            </a:r>
            <a:r>
              <a:rPr lang="en-IN" dirty="0" smtClean="0">
                <a:cs typeface="Arial" panose="020B0604020202020204" pitchFamily="34" charset="0"/>
              </a:rPr>
              <a:t>- </a:t>
            </a:r>
            <a:r>
              <a:rPr lang="en-IN" dirty="0">
                <a:cs typeface="Arial" panose="020B0604020202020204" pitchFamily="34" charset="0"/>
              </a:rPr>
              <a:t>involve vestibular component of CN 8</a:t>
            </a:r>
            <a:r>
              <a:rPr lang="en-IN" baseline="30000" dirty="0">
                <a:cs typeface="Arial" panose="020B0604020202020204" pitchFamily="34" charset="0"/>
              </a:rPr>
              <a:t>th</a:t>
            </a:r>
            <a:r>
              <a:rPr lang="en-IN" dirty="0">
                <a:cs typeface="Arial" panose="020B0604020202020204" pitchFamily="34" charset="0"/>
              </a:rPr>
              <a:t> in internal auditory canal n may reach CP </a:t>
            </a:r>
            <a:r>
              <a:rPr lang="en-IN" dirty="0" smtClean="0">
                <a:cs typeface="Arial" panose="020B0604020202020204" pitchFamily="34" charset="0"/>
              </a:rPr>
              <a:t>angle</a:t>
            </a:r>
          </a:p>
          <a:p>
            <a:endParaRPr lang="en-IN" dirty="0">
              <a:cs typeface="Arial" panose="020B0604020202020204" pitchFamily="34" charset="0"/>
            </a:endParaRPr>
          </a:p>
          <a:p>
            <a:r>
              <a:rPr lang="en-IN" dirty="0">
                <a:cs typeface="Arial" panose="020B0604020202020204" pitchFamily="34" charset="0"/>
              </a:rPr>
              <a:t>                            </a:t>
            </a:r>
            <a:r>
              <a:rPr lang="en-IN" dirty="0" smtClean="0">
                <a:cs typeface="Arial" panose="020B0604020202020204" pitchFamily="34" charset="0"/>
              </a:rPr>
              <a:t>- </a:t>
            </a:r>
            <a:r>
              <a:rPr lang="en-IN" dirty="0">
                <a:cs typeface="Arial" panose="020B0604020202020204" pitchFamily="34" charset="0"/>
              </a:rPr>
              <a:t>mostly U/L, in neurofibromatosis its </a:t>
            </a:r>
            <a:r>
              <a:rPr lang="en-IN" dirty="0" smtClean="0">
                <a:cs typeface="Arial" panose="020B0604020202020204" pitchFamily="34" charset="0"/>
              </a:rPr>
              <a:t>B/L</a:t>
            </a:r>
          </a:p>
          <a:p>
            <a:endParaRPr lang="en-IN" dirty="0">
              <a:cs typeface="Arial" panose="020B0604020202020204" pitchFamily="34" charset="0"/>
            </a:endParaRPr>
          </a:p>
          <a:p>
            <a:r>
              <a:rPr lang="en-IN" dirty="0">
                <a:cs typeface="Arial" panose="020B0604020202020204" pitchFamily="34" charset="0"/>
              </a:rPr>
              <a:t>                            </a:t>
            </a:r>
            <a:r>
              <a:rPr lang="en-IN" dirty="0" smtClean="0">
                <a:cs typeface="Arial" panose="020B0604020202020204" pitchFamily="34" charset="0"/>
              </a:rPr>
              <a:t>- </a:t>
            </a:r>
            <a:r>
              <a:rPr lang="en-IN" dirty="0">
                <a:cs typeface="Arial" panose="020B0604020202020204" pitchFamily="34" charset="0"/>
              </a:rPr>
              <a:t>s/s- hearing loss, tinnitus, disequilibrium, may compress 7</a:t>
            </a:r>
            <a:r>
              <a:rPr lang="en-IN" baseline="30000" dirty="0">
                <a:cs typeface="Arial" panose="020B0604020202020204" pitchFamily="34" charset="0"/>
              </a:rPr>
              <a:t>th</a:t>
            </a:r>
            <a:r>
              <a:rPr lang="en-IN" dirty="0">
                <a:cs typeface="Arial" panose="020B0604020202020204" pitchFamily="34" charset="0"/>
              </a:rPr>
              <a:t> CN, </a:t>
            </a:r>
            <a:r>
              <a:rPr lang="en-IN" dirty="0" smtClean="0">
                <a:cs typeface="Arial" panose="020B0604020202020204" pitchFamily="34" charset="0"/>
              </a:rPr>
              <a:t>brainstem</a:t>
            </a:r>
          </a:p>
          <a:p>
            <a:endParaRPr lang="en-IN" dirty="0">
              <a:cs typeface="Arial" panose="020B0604020202020204" pitchFamily="34" charset="0"/>
            </a:endParaRPr>
          </a:p>
          <a:p>
            <a:r>
              <a:rPr lang="en-IN" dirty="0">
                <a:cs typeface="Arial" panose="020B0604020202020204" pitchFamily="34" charset="0"/>
              </a:rPr>
              <a:t>                            </a:t>
            </a:r>
            <a:r>
              <a:rPr lang="en-IN" dirty="0" smtClean="0">
                <a:cs typeface="Arial" panose="020B0604020202020204" pitchFamily="34" charset="0"/>
              </a:rPr>
              <a:t>- </a:t>
            </a:r>
            <a:r>
              <a:rPr lang="en-IN" dirty="0">
                <a:cs typeface="Arial" panose="020B0604020202020204" pitchFamily="34" charset="0"/>
              </a:rPr>
              <a:t>t/t- </a:t>
            </a:r>
            <a:r>
              <a:rPr lang="en-IN" dirty="0" err="1">
                <a:cs typeface="Arial" panose="020B0604020202020204" pitchFamily="34" charset="0"/>
              </a:rPr>
              <a:t>Sx</a:t>
            </a:r>
            <a:r>
              <a:rPr lang="en-IN" dirty="0">
                <a:cs typeface="Arial" panose="020B0604020202020204" pitchFamily="34" charset="0"/>
              </a:rPr>
              <a:t> resection, radio , brainstem auditory evoked potentials, good prognosis</a:t>
            </a:r>
          </a:p>
          <a:p>
            <a:endParaRPr lang="en-IN" dirty="0" smtClean="0">
              <a:cs typeface="Arial" panose="020B0604020202020204" pitchFamily="34" charset="0"/>
            </a:endParaRPr>
          </a:p>
          <a:p>
            <a:endParaRPr lang="en-IN" dirty="0">
              <a:cs typeface="Arial" panose="020B0604020202020204" pitchFamily="34" charset="0"/>
            </a:endParaRPr>
          </a:p>
          <a:p>
            <a:r>
              <a:rPr lang="en-IN" u="sng" dirty="0" smtClean="0">
                <a:cs typeface="Arial" panose="020B0604020202020204" pitchFamily="34" charset="0"/>
              </a:rPr>
              <a:t>CNS LYMPHOMA</a:t>
            </a:r>
          </a:p>
          <a:p>
            <a:endParaRPr lang="en-IN" dirty="0" smtClean="0">
              <a:cs typeface="Arial" panose="020B0604020202020204" pitchFamily="34" charset="0"/>
            </a:endParaRP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        -</a:t>
            </a:r>
            <a:r>
              <a:rPr lang="en-IN" dirty="0">
                <a:cs typeface="Arial" panose="020B0604020202020204" pitchFamily="34" charset="0"/>
              </a:rPr>
              <a:t>aka </a:t>
            </a:r>
            <a:r>
              <a:rPr lang="en-IN" dirty="0" err="1">
                <a:cs typeface="Arial" panose="020B0604020202020204" pitchFamily="34" charset="0"/>
              </a:rPr>
              <a:t>microglioma</a:t>
            </a:r>
            <a:r>
              <a:rPr lang="en-IN" dirty="0">
                <a:cs typeface="Arial" panose="020B0604020202020204" pitchFamily="34" charset="0"/>
              </a:rPr>
              <a:t>, commonly in </a:t>
            </a:r>
            <a:r>
              <a:rPr lang="en-IN" dirty="0" err="1">
                <a:cs typeface="Arial" panose="020B0604020202020204" pitchFamily="34" charset="0"/>
              </a:rPr>
              <a:t>supratentorial</a:t>
            </a:r>
            <a:endParaRPr lang="en-IN" dirty="0">
              <a:cs typeface="Arial" panose="020B0604020202020204" pitchFamily="34" charset="0"/>
            </a:endParaRPr>
          </a:p>
          <a:p>
            <a:r>
              <a:rPr lang="en-IN" dirty="0">
                <a:cs typeface="Arial" panose="020B0604020202020204" pitchFamily="34" charset="0"/>
              </a:rPr>
              <a:t>                             - </a:t>
            </a:r>
            <a:r>
              <a:rPr lang="en-IN" dirty="0" err="1">
                <a:cs typeface="Arial" panose="020B0604020202020204" pitchFamily="34" charset="0"/>
              </a:rPr>
              <a:t>a/w</a:t>
            </a:r>
            <a:r>
              <a:rPr lang="en-IN" dirty="0">
                <a:cs typeface="Arial" panose="020B0604020202020204" pitchFamily="34" charset="0"/>
              </a:rPr>
              <a:t> SLE, </a:t>
            </a:r>
            <a:r>
              <a:rPr lang="en-IN" dirty="0" err="1">
                <a:cs typeface="Arial" panose="020B0604020202020204" pitchFamily="34" charset="0"/>
              </a:rPr>
              <a:t>slogren</a:t>
            </a:r>
            <a:r>
              <a:rPr lang="en-IN" dirty="0">
                <a:cs typeface="Arial" panose="020B0604020202020204" pitchFamily="34" charset="0"/>
              </a:rPr>
              <a:t>, RA, EBV</a:t>
            </a:r>
          </a:p>
          <a:p>
            <a:r>
              <a:rPr lang="en-IN" dirty="0">
                <a:cs typeface="Arial" panose="020B0604020202020204" pitchFamily="34" charset="0"/>
              </a:rPr>
              <a:t>                             - diagnosis by biopsy, its steroid sensitive (done after biopsy)</a:t>
            </a:r>
          </a:p>
          <a:p>
            <a:r>
              <a:rPr lang="en-IN" dirty="0">
                <a:cs typeface="Arial" panose="020B0604020202020204" pitchFamily="34" charset="0"/>
              </a:rPr>
              <a:t>                             - t/t- chemo n whole brain radio, poor prognosis.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0284872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34471"/>
            <a:ext cx="12465272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                                                                </a:t>
            </a:r>
            <a:r>
              <a:rPr lang="en-IN" sz="2400" b="1" dirty="0" smtClean="0"/>
              <a:t>ANAESTHETIC MANAGEMENT</a:t>
            </a:r>
            <a:endParaRPr lang="en-IN" dirty="0"/>
          </a:p>
          <a:p>
            <a:r>
              <a:rPr lang="en-IN" u="sng" dirty="0" smtClean="0"/>
              <a:t>GOALS:-</a:t>
            </a:r>
          </a:p>
          <a:p>
            <a:endParaRPr lang="en-IN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/>
              <a:t>Maintaining adequate cerebral perfusion &amp; oxygenation of normal brain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/>
              <a:t>Optimizing operative conditions to facilitate resection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/>
              <a:t>Ensuring rapid emergence from anaesthesia at conclusion of procedure to facilitate neurologic assessment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err="1" smtClean="0"/>
              <a:t>Accomodating</a:t>
            </a:r>
            <a:r>
              <a:rPr lang="en-IN" dirty="0" smtClean="0"/>
              <a:t> intraoperative </a:t>
            </a:r>
            <a:r>
              <a:rPr lang="en-IN" dirty="0" err="1" smtClean="0"/>
              <a:t>electrophysiologic</a:t>
            </a:r>
            <a:r>
              <a:rPr lang="en-IN" dirty="0" smtClean="0"/>
              <a:t> monitoring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/>
              <a:t>Preserving both injured &amp; uninjured cerebral territories by maintaining cerebral homeostasis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/>
              <a:t>Avoiding secondary brain insults</a:t>
            </a:r>
          </a:p>
          <a:p>
            <a:endParaRPr lang="en-IN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0539" t="6759" r="1392" b="6371"/>
          <a:stretch/>
        </p:blipFill>
        <p:spPr>
          <a:xfrm>
            <a:off x="4713444" y="2568388"/>
            <a:ext cx="6138333" cy="42896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0768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82" y="385704"/>
            <a:ext cx="5714999" cy="62298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441142" y="336175"/>
            <a:ext cx="45585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u="sng" dirty="0" err="1" smtClean="0"/>
              <a:t>Herniations</a:t>
            </a:r>
            <a:r>
              <a:rPr lang="en-IN" b="1" u="sng" dirty="0" smtClean="0"/>
              <a:t> d/t increase ICT</a:t>
            </a:r>
          </a:p>
          <a:p>
            <a:endParaRPr lang="en-IN" dirty="0"/>
          </a:p>
          <a:p>
            <a:endParaRPr lang="en-IN" dirty="0" smtClean="0"/>
          </a:p>
          <a:p>
            <a:pPr marL="800100" lvl="1" indent="-342900">
              <a:buAutoNum type="arabicParenR"/>
            </a:pPr>
            <a:r>
              <a:rPr lang="en-IN" dirty="0" err="1" smtClean="0"/>
              <a:t>Uncal</a:t>
            </a:r>
            <a:endParaRPr lang="en-IN" dirty="0" smtClean="0"/>
          </a:p>
          <a:p>
            <a:pPr marL="800100" lvl="1" indent="-342900">
              <a:buAutoNum type="arabicParenR"/>
            </a:pPr>
            <a:endParaRPr lang="en-IN" dirty="0" smtClean="0"/>
          </a:p>
          <a:p>
            <a:pPr marL="800100" lvl="1" indent="-342900">
              <a:buAutoNum type="arabicParenR"/>
            </a:pPr>
            <a:r>
              <a:rPr lang="en-IN" dirty="0" smtClean="0"/>
              <a:t>Cingulate</a:t>
            </a:r>
          </a:p>
          <a:p>
            <a:pPr marL="800100" lvl="1" indent="-342900">
              <a:buAutoNum type="arabicParenR"/>
            </a:pPr>
            <a:endParaRPr lang="en-IN" dirty="0" smtClean="0"/>
          </a:p>
          <a:p>
            <a:pPr marL="800100" lvl="1" indent="-342900">
              <a:buAutoNum type="arabicParenR"/>
            </a:pPr>
            <a:r>
              <a:rPr lang="en-IN" dirty="0" smtClean="0"/>
              <a:t>Tonsillar</a:t>
            </a:r>
          </a:p>
          <a:p>
            <a:pPr marL="800100" lvl="1" indent="-342900">
              <a:buAutoNum type="arabicParenR"/>
            </a:pPr>
            <a:endParaRPr lang="en-IN" dirty="0" smtClean="0"/>
          </a:p>
          <a:p>
            <a:pPr marL="800100" lvl="1" indent="-342900">
              <a:buAutoNum type="arabicParenR"/>
            </a:pPr>
            <a:r>
              <a:rPr lang="en-IN" dirty="0" err="1" smtClean="0"/>
              <a:t>transtentorial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260503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364" y="134471"/>
            <a:ext cx="509466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u="sng" dirty="0" smtClean="0"/>
              <a:t>POTENTIAL PROBLEMS DURING CRANIOTOMY</a:t>
            </a:r>
          </a:p>
          <a:p>
            <a:endParaRPr lang="en-IN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/>
              <a:t>Obstructive hydrocephalus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/>
              <a:t>Injury to vital brainstem centres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/>
              <a:t>Unusual positioning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err="1" smtClean="0"/>
              <a:t>Pneumocephalus</a:t>
            </a:r>
            <a:endParaRPr lang="en-I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/>
              <a:t>Postural hypotension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/>
              <a:t>Venous air embolism</a:t>
            </a:r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3211" b="2880"/>
          <a:stretch/>
        </p:blipFill>
        <p:spPr>
          <a:xfrm>
            <a:off x="3201072" y="1425388"/>
            <a:ext cx="8578551" cy="476025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8339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4130"/>
            <a:ext cx="1208890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u="sng" dirty="0"/>
              <a:t>PREOPERATIVE </a:t>
            </a:r>
            <a:r>
              <a:rPr lang="en-IN" b="1" u="sng" dirty="0" smtClean="0"/>
              <a:t>MANAGEMENT</a:t>
            </a:r>
          </a:p>
          <a:p>
            <a:endParaRPr lang="en-IN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Evaluation of ICP- s/s of ICP                 </a:t>
            </a:r>
            <a:r>
              <a:rPr lang="en-IN" dirty="0" smtClean="0"/>
              <a:t>headache, Seizures</a:t>
            </a:r>
          </a:p>
          <a:p>
            <a:r>
              <a:rPr lang="en-IN" dirty="0" smtClean="0"/>
              <a:t>                                                                     </a:t>
            </a:r>
            <a:r>
              <a:rPr lang="en-IN" dirty="0"/>
              <a:t>N/V</a:t>
            </a:r>
          </a:p>
          <a:p>
            <a:r>
              <a:rPr lang="en-IN" dirty="0" smtClean="0"/>
              <a:t>                                                                     </a:t>
            </a:r>
            <a:r>
              <a:rPr lang="en-IN" dirty="0"/>
              <a:t>altered level of consciousness</a:t>
            </a:r>
          </a:p>
          <a:p>
            <a:r>
              <a:rPr lang="en-IN" dirty="0" smtClean="0"/>
              <a:t>                                                                      </a:t>
            </a:r>
            <a:r>
              <a:rPr lang="en-IN" dirty="0"/>
              <a:t>mydriasis</a:t>
            </a:r>
          </a:p>
          <a:p>
            <a:r>
              <a:rPr lang="en-IN" dirty="0" smtClean="0"/>
              <a:t>                                                                      </a:t>
            </a:r>
            <a:r>
              <a:rPr lang="en-IN" dirty="0"/>
              <a:t>reactivity of pupils to light, nystagmus</a:t>
            </a:r>
          </a:p>
          <a:p>
            <a:r>
              <a:rPr lang="en-IN" dirty="0" smtClean="0"/>
              <a:t>                                                                      </a:t>
            </a:r>
            <a:r>
              <a:rPr lang="en-IN" dirty="0"/>
              <a:t>bradycardia</a:t>
            </a:r>
          </a:p>
          <a:p>
            <a:r>
              <a:rPr lang="en-IN" dirty="0" smtClean="0"/>
              <a:t>                                                                      </a:t>
            </a:r>
            <a:r>
              <a:rPr lang="en-IN" dirty="0"/>
              <a:t>sys HTN</a:t>
            </a:r>
          </a:p>
          <a:p>
            <a:r>
              <a:rPr lang="en-IN" dirty="0" smtClean="0"/>
              <a:t>                                                                      </a:t>
            </a:r>
            <a:r>
              <a:rPr lang="en-IN" dirty="0"/>
              <a:t>breathing disturbances</a:t>
            </a:r>
          </a:p>
          <a:p>
            <a:r>
              <a:rPr lang="en-IN" dirty="0" smtClean="0"/>
              <a:t>                                                                      </a:t>
            </a:r>
            <a:r>
              <a:rPr lang="en-IN" dirty="0"/>
              <a:t>midline shift &gt;</a:t>
            </a:r>
            <a:r>
              <a:rPr lang="en-IN" dirty="0" smtClean="0"/>
              <a:t>0.5cm</a:t>
            </a:r>
          </a:p>
          <a:p>
            <a:r>
              <a:rPr lang="en-IN" dirty="0"/>
              <a:t> </a:t>
            </a:r>
            <a:r>
              <a:rPr lang="en-IN" dirty="0" smtClean="0"/>
              <a:t>                                                                     obstructive hydrocephalus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Hydration- fluid intake , NBM status, </a:t>
            </a:r>
            <a:r>
              <a:rPr lang="en-IN" dirty="0" smtClean="0"/>
              <a:t>diuretics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H/O drug intake- steroid (</a:t>
            </a:r>
            <a:r>
              <a:rPr lang="en-IN" dirty="0" err="1"/>
              <a:t>hyperglycemia</a:t>
            </a:r>
            <a:r>
              <a:rPr lang="en-IN" dirty="0"/>
              <a:t>, supress HPO axis)</a:t>
            </a:r>
          </a:p>
          <a:p>
            <a:r>
              <a:rPr lang="en-IN" dirty="0" smtClean="0"/>
              <a:t>                                  </a:t>
            </a:r>
            <a:r>
              <a:rPr lang="en-IN" dirty="0"/>
              <a:t>diuretics (electrolyte </a:t>
            </a:r>
            <a:r>
              <a:rPr lang="en-IN" dirty="0" err="1"/>
              <a:t>disbalance</a:t>
            </a:r>
            <a:r>
              <a:rPr lang="en-IN" dirty="0"/>
              <a:t>)</a:t>
            </a:r>
          </a:p>
          <a:p>
            <a:r>
              <a:rPr lang="en-IN" dirty="0" smtClean="0"/>
              <a:t>                                  </a:t>
            </a:r>
            <a:r>
              <a:rPr lang="en-IN" dirty="0" err="1"/>
              <a:t>antiepileptics</a:t>
            </a:r>
            <a:r>
              <a:rPr lang="en-IN" dirty="0"/>
              <a:t> (</a:t>
            </a:r>
            <a:r>
              <a:rPr lang="en-IN" dirty="0" err="1"/>
              <a:t>inc</a:t>
            </a:r>
            <a:r>
              <a:rPr lang="en-IN" dirty="0"/>
              <a:t> </a:t>
            </a:r>
            <a:r>
              <a:rPr lang="en-IN" dirty="0" err="1"/>
              <a:t>req</a:t>
            </a:r>
            <a:r>
              <a:rPr lang="en-IN" dirty="0"/>
              <a:t> of NMJ blockers</a:t>
            </a:r>
            <a:r>
              <a:rPr lang="en-IN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H/O CN palsies – dysphagia, voice change, laryngeal dysfunction, </a:t>
            </a:r>
            <a:r>
              <a:rPr lang="en-IN" dirty="0" smtClean="0"/>
              <a:t>speech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Evaluation for </a:t>
            </a:r>
            <a:r>
              <a:rPr lang="en-IN" dirty="0" err="1"/>
              <a:t>resp</a:t>
            </a:r>
            <a:r>
              <a:rPr lang="en-IN" dirty="0"/>
              <a:t> pattern, pre-exist HTN, patent foramen </a:t>
            </a:r>
            <a:r>
              <a:rPr lang="en-IN" dirty="0" err="1"/>
              <a:t>ovale</a:t>
            </a:r>
            <a:r>
              <a:rPr lang="en-IN" dirty="0"/>
              <a:t>, cardiac disease, </a:t>
            </a:r>
            <a:r>
              <a:rPr lang="en-IN" dirty="0" err="1"/>
              <a:t>HypoTN</a:t>
            </a:r>
            <a:r>
              <a:rPr lang="en-IN" dirty="0"/>
              <a:t>, </a:t>
            </a:r>
            <a:r>
              <a:rPr lang="en-IN" dirty="0" err="1"/>
              <a:t>pul</a:t>
            </a:r>
            <a:r>
              <a:rPr lang="en-IN" dirty="0"/>
              <a:t> </a:t>
            </a:r>
            <a:r>
              <a:rPr lang="en-IN" dirty="0" smtClean="0"/>
              <a:t>oedema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H/O cerebellar ataxia, wide based gait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3442447" y="685801"/>
            <a:ext cx="0" cy="2689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/>
          <p:nvPr/>
        </p:nvCxnSpPr>
        <p:spPr>
          <a:xfrm>
            <a:off x="4437528" y="1815353"/>
            <a:ext cx="0" cy="2554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11829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9282" y="403412"/>
            <a:ext cx="10754867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u="sng" dirty="0" smtClean="0"/>
              <a:t>INVESTIGATION</a:t>
            </a:r>
          </a:p>
          <a:p>
            <a:r>
              <a:rPr lang="en-IN" dirty="0" smtClean="0"/>
              <a:t>CBC, RBS (DI, steroids), RFT, SE (d/t diuretics, SIADH), Coagulation Profile, CXR, ECG.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b="1" u="sng" dirty="0" smtClean="0"/>
              <a:t>MONITORING</a:t>
            </a:r>
            <a:r>
              <a:rPr lang="en-IN" b="1" dirty="0" smtClean="0"/>
              <a:t> </a:t>
            </a:r>
          </a:p>
          <a:p>
            <a:endParaRPr lang="en-I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err="1" smtClean="0"/>
              <a:t>Noninvasive</a:t>
            </a:r>
            <a:r>
              <a:rPr lang="en-IN" dirty="0" smtClean="0"/>
              <a:t>-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 smtClean="0"/>
          </a:p>
          <a:p>
            <a:pPr lvl="2"/>
            <a:r>
              <a:rPr lang="en-IN" dirty="0" smtClean="0"/>
              <a:t>Pulse oximetry                     </a:t>
            </a:r>
          </a:p>
          <a:p>
            <a:pPr lvl="2"/>
            <a:r>
              <a:rPr lang="en-IN" dirty="0" smtClean="0"/>
              <a:t>                                  </a:t>
            </a:r>
            <a:r>
              <a:rPr lang="en-IN" b="1" dirty="0" smtClean="0">
                <a:solidFill>
                  <a:schemeClr val="bg1"/>
                </a:solidFill>
              </a:rPr>
              <a:t>sudden variations d/t   ICT, brainstem nuclei injury (RS, CVS)</a:t>
            </a:r>
          </a:p>
          <a:p>
            <a:pPr lvl="2"/>
            <a:r>
              <a:rPr lang="en-IN" dirty="0" smtClean="0"/>
              <a:t>NIBP,</a:t>
            </a:r>
          </a:p>
          <a:p>
            <a:pPr lvl="2"/>
            <a:endParaRPr lang="en-IN" dirty="0" smtClean="0"/>
          </a:p>
          <a:p>
            <a:pPr lvl="2"/>
            <a:r>
              <a:rPr lang="en-IN" dirty="0" smtClean="0"/>
              <a:t>ECG, </a:t>
            </a:r>
            <a:r>
              <a:rPr lang="en-IN" dirty="0" smtClean="0">
                <a:solidFill>
                  <a:schemeClr val="bg1"/>
                </a:solidFill>
              </a:rPr>
              <a:t>--</a:t>
            </a:r>
            <a:r>
              <a:rPr lang="en-IN" b="1" dirty="0" smtClean="0">
                <a:solidFill>
                  <a:schemeClr val="bg1"/>
                </a:solidFill>
              </a:rPr>
              <a:t>reflect </a:t>
            </a:r>
            <a:r>
              <a:rPr lang="en-IN" b="1" dirty="0" err="1" smtClean="0">
                <a:solidFill>
                  <a:schemeClr val="bg1"/>
                </a:solidFill>
              </a:rPr>
              <a:t>inc</a:t>
            </a:r>
            <a:r>
              <a:rPr lang="en-IN" b="1" dirty="0" smtClean="0">
                <a:solidFill>
                  <a:schemeClr val="bg1"/>
                </a:solidFill>
              </a:rPr>
              <a:t> atrial press, bifid P wave, cardiac </a:t>
            </a:r>
            <a:r>
              <a:rPr lang="en-IN" b="1" dirty="0" err="1" smtClean="0">
                <a:solidFill>
                  <a:schemeClr val="bg1"/>
                </a:solidFill>
              </a:rPr>
              <a:t>dyssrythmias</a:t>
            </a:r>
            <a:r>
              <a:rPr lang="en-IN" b="1" dirty="0" smtClean="0">
                <a:solidFill>
                  <a:schemeClr val="bg1"/>
                </a:solidFill>
              </a:rPr>
              <a:t> , VT, VF</a:t>
            </a:r>
          </a:p>
          <a:p>
            <a:pPr lvl="2"/>
            <a:endParaRPr lang="en-IN" b="1" dirty="0" smtClean="0">
              <a:solidFill>
                <a:schemeClr val="bg1"/>
              </a:solidFill>
            </a:endParaRPr>
          </a:p>
          <a:p>
            <a:pPr lvl="2"/>
            <a:r>
              <a:rPr lang="en-IN" dirty="0" smtClean="0"/>
              <a:t>EtCO2, </a:t>
            </a:r>
            <a:r>
              <a:rPr lang="en-IN" b="1" dirty="0" smtClean="0">
                <a:solidFill>
                  <a:schemeClr val="bg1"/>
                </a:solidFill>
              </a:rPr>
              <a:t>--useful for m/n of PaCO2 n detect venous air embolism</a:t>
            </a:r>
          </a:p>
          <a:p>
            <a:pPr lvl="2"/>
            <a:endParaRPr lang="en-IN" b="1" dirty="0" smtClean="0">
              <a:solidFill>
                <a:schemeClr val="bg1"/>
              </a:solidFill>
            </a:endParaRPr>
          </a:p>
          <a:p>
            <a:pPr lvl="2"/>
            <a:r>
              <a:rPr lang="en-IN" dirty="0" smtClean="0"/>
              <a:t>Temp, </a:t>
            </a:r>
          </a:p>
          <a:p>
            <a:pPr lvl="2"/>
            <a:endParaRPr lang="en-IN" dirty="0" smtClean="0"/>
          </a:p>
          <a:p>
            <a:pPr lvl="2"/>
            <a:r>
              <a:rPr lang="en-IN" dirty="0" smtClean="0"/>
              <a:t>Neuromuscular monitoring – </a:t>
            </a:r>
            <a:r>
              <a:rPr lang="en-IN" b="1" dirty="0" smtClean="0">
                <a:solidFill>
                  <a:schemeClr val="bg1"/>
                </a:solidFill>
              </a:rPr>
              <a:t>via electromyography (to prevent facial </a:t>
            </a:r>
            <a:r>
              <a:rPr lang="en-IN" b="1" dirty="0">
                <a:solidFill>
                  <a:schemeClr val="bg1"/>
                </a:solidFill>
              </a:rPr>
              <a:t>N</a:t>
            </a:r>
            <a:r>
              <a:rPr lang="en-IN" b="1" dirty="0" smtClean="0">
                <a:solidFill>
                  <a:schemeClr val="bg1"/>
                </a:solidFill>
              </a:rPr>
              <a:t> damage), PNS,</a:t>
            </a:r>
          </a:p>
          <a:p>
            <a:pPr lvl="2"/>
            <a:endParaRPr lang="en-IN" dirty="0"/>
          </a:p>
          <a:p>
            <a:pPr lvl="2"/>
            <a:r>
              <a:rPr lang="en-IN" dirty="0" smtClean="0"/>
              <a:t>Visual/auditory evoked potentials– </a:t>
            </a:r>
            <a:r>
              <a:rPr lang="en-IN" b="1" dirty="0" smtClean="0">
                <a:solidFill>
                  <a:schemeClr val="bg1"/>
                </a:solidFill>
              </a:rPr>
              <a:t>to prevent optic N &amp; 8th N damage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  <p:sp>
        <p:nvSpPr>
          <p:cNvPr id="3" name="Right Brace 2"/>
          <p:cNvSpPr/>
          <p:nvPr/>
        </p:nvSpPr>
        <p:spPr>
          <a:xfrm>
            <a:off x="2931459" y="2783540"/>
            <a:ext cx="457200" cy="551329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5930153" y="2931460"/>
            <a:ext cx="0" cy="2689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0351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917" y="268941"/>
            <a:ext cx="1172583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b="1" u="sng" dirty="0" smtClean="0"/>
              <a:t>Invasive-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IN" dirty="0" smtClean="0"/>
              <a:t>CVP –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IN" b="1" dirty="0" smtClean="0">
                <a:solidFill>
                  <a:schemeClr val="bg1"/>
                </a:solidFill>
              </a:rPr>
              <a:t>to measure CVP for fluid status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IN" b="1" dirty="0" smtClean="0">
                <a:solidFill>
                  <a:schemeClr val="bg1"/>
                </a:solidFill>
              </a:rPr>
              <a:t>To have large bore </a:t>
            </a:r>
            <a:r>
              <a:rPr lang="en-IN" b="1" dirty="0" err="1" smtClean="0">
                <a:solidFill>
                  <a:schemeClr val="bg1"/>
                </a:solidFill>
              </a:rPr>
              <a:t>acess</a:t>
            </a:r>
            <a:endParaRPr lang="en-IN" b="1" dirty="0" smtClean="0">
              <a:solidFill>
                <a:schemeClr val="bg1"/>
              </a:solidFill>
            </a:endParaRP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IN" b="1" dirty="0" smtClean="0">
                <a:solidFill>
                  <a:schemeClr val="bg1"/>
                </a:solidFill>
              </a:rPr>
              <a:t>To aspirate air- specially when tip is </a:t>
            </a:r>
            <a:r>
              <a:rPr lang="en-IN" b="1" dirty="0" err="1" smtClean="0">
                <a:solidFill>
                  <a:schemeClr val="bg1"/>
                </a:solidFill>
              </a:rPr>
              <a:t>multiorificed</a:t>
            </a:r>
            <a:r>
              <a:rPr lang="en-IN" b="1" dirty="0" smtClean="0">
                <a:solidFill>
                  <a:schemeClr val="bg1"/>
                </a:solidFill>
              </a:rPr>
              <a:t> n placed @ junction SVC n RA 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IN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IN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IN" dirty="0" smtClean="0"/>
              <a:t>IBP –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IN" b="1" dirty="0" smtClean="0">
                <a:solidFill>
                  <a:schemeClr val="bg1"/>
                </a:solidFill>
              </a:rPr>
              <a:t>Zero of transducer is done @ </a:t>
            </a:r>
            <a:r>
              <a:rPr lang="en-IN" b="1" dirty="0" err="1" smtClean="0">
                <a:solidFill>
                  <a:schemeClr val="bg1"/>
                </a:solidFill>
              </a:rPr>
              <a:t>ext</a:t>
            </a:r>
            <a:r>
              <a:rPr lang="en-IN" b="1" dirty="0" smtClean="0">
                <a:solidFill>
                  <a:schemeClr val="bg1"/>
                </a:solidFill>
              </a:rPr>
              <a:t> auditory meatus instead @ heart to measure CPP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IN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IN" dirty="0" smtClean="0"/>
              <a:t>Pulmonary </a:t>
            </a:r>
            <a:r>
              <a:rPr lang="en-IN" dirty="0"/>
              <a:t>A </a:t>
            </a:r>
            <a:r>
              <a:rPr lang="en-IN" dirty="0" smtClean="0"/>
              <a:t>Catheter </a:t>
            </a:r>
            <a:r>
              <a:rPr lang="en-IN" b="1" dirty="0" smtClean="0">
                <a:solidFill>
                  <a:schemeClr val="bg1"/>
                </a:solidFill>
              </a:rPr>
              <a:t>– if cardiac disease +</a:t>
            </a:r>
            <a:r>
              <a:rPr lang="en-IN" b="1" dirty="0" err="1" smtClean="0">
                <a:solidFill>
                  <a:schemeClr val="bg1"/>
                </a:solidFill>
              </a:rPr>
              <a:t>nt</a:t>
            </a:r>
            <a:endParaRPr lang="en-IN" b="1" dirty="0" smtClean="0">
              <a:solidFill>
                <a:schemeClr val="bg1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IN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IN" dirty="0" smtClean="0"/>
              <a:t>TEE – 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IN" b="1" dirty="0" smtClean="0">
                <a:solidFill>
                  <a:schemeClr val="bg1"/>
                </a:solidFill>
              </a:rPr>
              <a:t>confirm tip of central line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IN" b="1" dirty="0" smtClean="0">
                <a:solidFill>
                  <a:schemeClr val="bg1"/>
                </a:solidFill>
              </a:rPr>
              <a:t>Detect air (min 0.25ml)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endParaRPr lang="en-IN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IN" dirty="0" smtClean="0"/>
              <a:t>urinary output—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IN" b="1" dirty="0" smtClean="0">
                <a:solidFill>
                  <a:schemeClr val="bg1"/>
                </a:solidFill>
              </a:rPr>
              <a:t>Osmotic diuretics used intra-op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IN" b="1" dirty="0" smtClean="0">
                <a:solidFill>
                  <a:schemeClr val="bg1"/>
                </a:solidFill>
              </a:rPr>
              <a:t>For long durations of </a:t>
            </a:r>
            <a:r>
              <a:rPr lang="en-IN" b="1" dirty="0" err="1" smtClean="0">
                <a:solidFill>
                  <a:schemeClr val="bg1"/>
                </a:solidFill>
              </a:rPr>
              <a:t>Sx</a:t>
            </a:r>
            <a:endParaRPr lang="en-IN" b="1" dirty="0" smtClean="0">
              <a:solidFill>
                <a:schemeClr val="bg1"/>
              </a:solidFill>
            </a:endParaRP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IN" b="1" dirty="0" smtClean="0">
                <a:solidFill>
                  <a:schemeClr val="bg1"/>
                </a:solidFill>
              </a:rPr>
              <a:t>Guidance f fluid therapy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IN" b="1" dirty="0" smtClean="0">
                <a:solidFill>
                  <a:schemeClr val="bg1"/>
                </a:solidFill>
              </a:rPr>
              <a:t>Pt may have SIADH/DI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endParaRPr lang="en-IN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IN" dirty="0" smtClean="0"/>
              <a:t>ABG – </a:t>
            </a:r>
            <a:r>
              <a:rPr lang="en-IN" b="1" dirty="0" smtClean="0">
                <a:solidFill>
                  <a:schemeClr val="bg1"/>
                </a:solidFill>
              </a:rPr>
              <a:t>to measure PaCO2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262893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6678" y="134470"/>
            <a:ext cx="1053028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                                                                                  </a:t>
            </a:r>
            <a:r>
              <a:rPr lang="en-IN" sz="2400" b="1" dirty="0" smtClean="0"/>
              <a:t>ANATOMY</a:t>
            </a:r>
          </a:p>
          <a:p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floor of the cranial cavity is divided into 3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distinct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depressions/ cranial </a:t>
            </a:r>
            <a:r>
              <a:rPr lang="en-IN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fossas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Anterior 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Middle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Posterior 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acommodates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the brainstem and 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cerebellum</a:t>
            </a: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BOUNDARIES:-</a:t>
            </a: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Anteriorly and medially </a:t>
            </a:r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--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dorsum 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sellae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of the 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sphenoid bone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Clivus</a:t>
            </a:r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Anteriorly and laterally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--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superior border of the petrous part of the temporal bone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Posteriorly                     --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squamous part of the occipital bone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Laterally                         --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mastoid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part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and the squamous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of the temporal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bone,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condylar and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						     basilar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parts of the occipital bone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Superiorly                      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- Tentorium Cerebelli (tent shaped dura matter fold)</a:t>
            </a:r>
          </a:p>
          <a:p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Inferiorly                         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- Foramen Magnum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0668113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812" y="578223"/>
            <a:ext cx="12192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u="sng" dirty="0" smtClean="0"/>
              <a:t>PREMEDICATION</a:t>
            </a:r>
          </a:p>
          <a:p>
            <a:endParaRPr lang="en-IN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err="1"/>
              <a:t>Inj</a:t>
            </a:r>
            <a:r>
              <a:rPr lang="en-IN" dirty="0"/>
              <a:t> glycopyrolate 0.004mg/kg </a:t>
            </a:r>
            <a:r>
              <a:rPr lang="en-IN" dirty="0" err="1"/>
              <a:t>i.v</a:t>
            </a:r>
            <a:r>
              <a:rPr lang="en-IN" dirty="0" err="1" smtClean="0"/>
              <a:t>.</a:t>
            </a:r>
            <a:endParaRPr lang="en-I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err="1"/>
              <a:t>Inj</a:t>
            </a:r>
            <a:r>
              <a:rPr lang="en-IN" dirty="0"/>
              <a:t> ondansetron 0.1mg/kg </a:t>
            </a:r>
            <a:r>
              <a:rPr lang="en-IN" dirty="0" err="1"/>
              <a:t>I.v</a:t>
            </a:r>
            <a:r>
              <a:rPr lang="en-IN" dirty="0" err="1" smtClean="0"/>
              <a:t>.</a:t>
            </a:r>
            <a:endParaRPr lang="en-I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err="1"/>
              <a:t>Inj</a:t>
            </a:r>
            <a:r>
              <a:rPr lang="en-IN" dirty="0"/>
              <a:t> midazolam 0.05mg/kg </a:t>
            </a:r>
            <a:r>
              <a:rPr lang="en-IN" dirty="0" err="1"/>
              <a:t>i.v.</a:t>
            </a:r>
            <a:r>
              <a:rPr lang="en-IN" dirty="0"/>
              <a:t> depending upon level of consciousness and </a:t>
            </a:r>
            <a:r>
              <a:rPr lang="en-IN" dirty="0" err="1"/>
              <a:t>resp</a:t>
            </a:r>
            <a:r>
              <a:rPr lang="en-IN" dirty="0"/>
              <a:t> evaluation</a:t>
            </a:r>
          </a:p>
          <a:p>
            <a:r>
              <a:rPr lang="en-IN" dirty="0"/>
              <a:t>                                                       </a:t>
            </a:r>
            <a:r>
              <a:rPr lang="en-IN" dirty="0" err="1"/>
              <a:t>opiods</a:t>
            </a:r>
            <a:r>
              <a:rPr lang="en-IN" dirty="0"/>
              <a:t> n sedatives depress CNS n may cause drug induced hypoventilation</a:t>
            </a:r>
          </a:p>
          <a:p>
            <a:r>
              <a:rPr lang="en-IN" dirty="0"/>
              <a:t>                                                       which may increase CO2 that may </a:t>
            </a:r>
            <a:r>
              <a:rPr lang="en-IN" dirty="0" err="1"/>
              <a:t>inc</a:t>
            </a:r>
            <a:r>
              <a:rPr lang="en-IN" dirty="0"/>
              <a:t> ICP </a:t>
            </a:r>
            <a:endParaRPr lang="en-IN" dirty="0" smtClean="0"/>
          </a:p>
          <a:p>
            <a:endParaRPr lang="en-I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err="1"/>
              <a:t>Inj</a:t>
            </a:r>
            <a:r>
              <a:rPr lang="en-IN" dirty="0"/>
              <a:t> fentanyl 1ug/kg </a:t>
            </a:r>
            <a:r>
              <a:rPr lang="en-IN" dirty="0" err="1"/>
              <a:t>i.v</a:t>
            </a:r>
            <a:r>
              <a:rPr lang="en-IN" dirty="0" err="1" smtClean="0"/>
              <a:t>.</a:t>
            </a:r>
            <a:endParaRPr lang="en-I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err="1"/>
              <a:t>Cont</a:t>
            </a:r>
            <a:r>
              <a:rPr lang="en-IN" dirty="0"/>
              <a:t> </a:t>
            </a:r>
            <a:r>
              <a:rPr lang="en-IN" dirty="0" err="1"/>
              <a:t>antiepileptics</a:t>
            </a:r>
            <a:r>
              <a:rPr lang="en-IN" dirty="0"/>
              <a:t> on morning of </a:t>
            </a:r>
            <a:r>
              <a:rPr lang="en-IN" dirty="0" err="1" smtClean="0"/>
              <a:t>Sx</a:t>
            </a:r>
            <a:endParaRPr lang="en-I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err="1"/>
              <a:t>Cont</a:t>
            </a:r>
            <a:r>
              <a:rPr lang="en-IN" dirty="0"/>
              <a:t> Steroids with RBS </a:t>
            </a:r>
            <a:r>
              <a:rPr lang="en-IN" dirty="0" smtClean="0"/>
              <a:t>monitoring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err="1"/>
              <a:t>Cont</a:t>
            </a:r>
            <a:r>
              <a:rPr lang="en-IN" dirty="0"/>
              <a:t> diuretics if SE are </a:t>
            </a:r>
            <a:r>
              <a:rPr lang="en-IN" dirty="0" smtClean="0"/>
              <a:t>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Antibiotics </a:t>
            </a:r>
          </a:p>
        </p:txBody>
      </p:sp>
    </p:spTree>
    <p:extLst>
      <p:ext uri="{BB962C8B-B14F-4D97-AF65-F5344CB8AC3E}">
        <p14:creationId xmlns="" xmlns:p14="http://schemas.microsoft.com/office/powerpoint/2010/main" val="20685058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705" y="394692"/>
            <a:ext cx="12084425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u="sng" dirty="0" smtClean="0"/>
              <a:t>INDUCTION</a:t>
            </a:r>
          </a:p>
          <a:p>
            <a:endParaRPr lang="en-IN" dirty="0"/>
          </a:p>
          <a:p>
            <a:r>
              <a:rPr lang="en-IN" dirty="0" smtClean="0"/>
              <a:t>Inj. </a:t>
            </a:r>
            <a:r>
              <a:rPr lang="en-IN" dirty="0" err="1" smtClean="0"/>
              <a:t>Thiopentone</a:t>
            </a:r>
            <a:r>
              <a:rPr lang="en-IN" dirty="0" smtClean="0"/>
              <a:t> sodium 5-7mg/kg </a:t>
            </a:r>
            <a:r>
              <a:rPr lang="en-IN" dirty="0" err="1" smtClean="0"/>
              <a:t>i.v.</a:t>
            </a:r>
            <a:endParaRPr lang="en-IN" dirty="0" smtClean="0"/>
          </a:p>
          <a:p>
            <a:pPr lvl="2"/>
            <a:r>
              <a:rPr lang="en-IN" dirty="0" smtClean="0"/>
              <a:t>Barbiturate</a:t>
            </a:r>
          </a:p>
          <a:p>
            <a:pPr lvl="4"/>
            <a:r>
              <a:rPr lang="en-IN" dirty="0" smtClean="0"/>
              <a:t>-Maintain CPP </a:t>
            </a:r>
            <a:r>
              <a:rPr lang="en-IN" b="1" dirty="0" smtClean="0">
                <a:solidFill>
                  <a:schemeClr val="bg1"/>
                </a:solidFill>
              </a:rPr>
              <a:t>(CPP = MAP – ICT)</a:t>
            </a:r>
          </a:p>
          <a:p>
            <a:pPr lvl="4"/>
            <a:r>
              <a:rPr lang="en-IN" dirty="0" smtClean="0"/>
              <a:t>-Decrease CMRO2</a:t>
            </a:r>
          </a:p>
          <a:p>
            <a:pPr lvl="4"/>
            <a:r>
              <a:rPr lang="en-IN" dirty="0" smtClean="0"/>
              <a:t>                                                   </a:t>
            </a:r>
            <a:r>
              <a:rPr lang="en-IN" b="1" dirty="0" smtClean="0">
                <a:solidFill>
                  <a:schemeClr val="bg1"/>
                </a:solidFill>
              </a:rPr>
              <a:t>Decrease CBF &amp; CBV ----- so decrease ICT</a:t>
            </a:r>
          </a:p>
          <a:p>
            <a:pPr lvl="4"/>
            <a:r>
              <a:rPr lang="en-IN" dirty="0" smtClean="0"/>
              <a:t>-Potent vasoconstrictor</a:t>
            </a:r>
          </a:p>
          <a:p>
            <a:pPr lvl="4"/>
            <a:r>
              <a:rPr lang="en-IN" dirty="0" smtClean="0"/>
              <a:t>-Also anticonvulsant action</a:t>
            </a:r>
          </a:p>
          <a:p>
            <a:pPr lvl="4"/>
            <a:r>
              <a:rPr lang="en-IN" dirty="0" smtClean="0"/>
              <a:t>-So cerebral protection</a:t>
            </a:r>
          </a:p>
          <a:p>
            <a:pPr lvl="4"/>
            <a:r>
              <a:rPr lang="en-IN" dirty="0" smtClean="0"/>
              <a:t>-Shows </a:t>
            </a:r>
            <a:r>
              <a:rPr lang="en-IN" dirty="0" err="1" smtClean="0"/>
              <a:t>robbin</a:t>
            </a:r>
            <a:r>
              <a:rPr lang="en-IN" dirty="0" smtClean="0"/>
              <a:t> hood or reverse steel phenomenon– d/t vasoconstriction redistribute       													blood from normal to ischaemic areas.</a:t>
            </a:r>
          </a:p>
          <a:p>
            <a:pPr lvl="4"/>
            <a:r>
              <a:rPr lang="en-IN" dirty="0" smtClean="0"/>
              <a:t>But has </a:t>
            </a:r>
            <a:r>
              <a:rPr lang="en-IN" dirty="0" err="1" smtClean="0"/>
              <a:t>antanalgesic</a:t>
            </a:r>
            <a:r>
              <a:rPr lang="en-IN" dirty="0" smtClean="0"/>
              <a:t> action</a:t>
            </a:r>
          </a:p>
          <a:p>
            <a:pPr lvl="4"/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Inj. </a:t>
            </a:r>
            <a:r>
              <a:rPr lang="en-IN" dirty="0" err="1" smtClean="0"/>
              <a:t>Propofol</a:t>
            </a:r>
            <a:r>
              <a:rPr lang="en-IN" dirty="0" smtClean="0"/>
              <a:t> 2mg/kg </a:t>
            </a:r>
            <a:r>
              <a:rPr lang="en-IN" dirty="0" err="1" smtClean="0"/>
              <a:t>i.v.</a:t>
            </a:r>
            <a:endParaRPr lang="en-IN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Rapid onset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Same as </a:t>
            </a:r>
            <a:r>
              <a:rPr lang="en-IN" dirty="0" err="1" smtClean="0"/>
              <a:t>thiopentone</a:t>
            </a:r>
            <a:endParaRPr lang="en-IN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Decrease in CBF &gt; CMRO2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m/c induction agent for </a:t>
            </a:r>
            <a:r>
              <a:rPr lang="en-IN" dirty="0" err="1" smtClean="0"/>
              <a:t>neuroanaesthesia</a:t>
            </a:r>
            <a:r>
              <a:rPr lang="en-IN" dirty="0" smtClean="0"/>
              <a:t> </a:t>
            </a:r>
          </a:p>
          <a:p>
            <a:pPr lvl="1"/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  <p:sp>
        <p:nvSpPr>
          <p:cNvPr id="3" name="Right Brace 2"/>
          <p:cNvSpPr/>
          <p:nvPr/>
        </p:nvSpPr>
        <p:spPr>
          <a:xfrm>
            <a:off x="4787153" y="1976716"/>
            <a:ext cx="457200" cy="551329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8129301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7693"/>
            <a:ext cx="9451626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u="sng" dirty="0" smtClean="0"/>
              <a:t>Muscle relaxant</a:t>
            </a:r>
          </a:p>
          <a:p>
            <a:endParaRPr lang="en-IN" dirty="0"/>
          </a:p>
          <a:p>
            <a:r>
              <a:rPr lang="en-IN" dirty="0" err="1" smtClean="0"/>
              <a:t>Inj</a:t>
            </a:r>
            <a:r>
              <a:rPr lang="en-IN" dirty="0" smtClean="0"/>
              <a:t> succinylcholine –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Depolarizing muscle relaxant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May increase ICT temporarily &amp; modestly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But still agent of choice for difficult airway &amp; RSI</a:t>
            </a:r>
          </a:p>
          <a:p>
            <a:endParaRPr lang="en-IN" dirty="0"/>
          </a:p>
          <a:p>
            <a:r>
              <a:rPr lang="en-IN" dirty="0" smtClean="0"/>
              <a:t>NDMR—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Used for tracheal intubation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IN" dirty="0" smtClean="0"/>
              <a:t>by </a:t>
            </a:r>
            <a:r>
              <a:rPr lang="en-IN" dirty="0" err="1" smtClean="0"/>
              <a:t>precurarization</a:t>
            </a:r>
            <a:r>
              <a:rPr lang="en-IN" dirty="0" smtClean="0"/>
              <a:t> (1/5</a:t>
            </a:r>
            <a:r>
              <a:rPr lang="en-IN" baseline="30000" dirty="0" smtClean="0"/>
              <a:t>th </a:t>
            </a:r>
            <a:r>
              <a:rPr lang="en-IN" dirty="0" smtClean="0"/>
              <a:t> dose) to decrease fasciculation of </a:t>
            </a:r>
            <a:r>
              <a:rPr lang="en-IN" dirty="0" err="1" smtClean="0"/>
              <a:t>Sch</a:t>
            </a:r>
            <a:endParaRPr lang="en-IN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IN" dirty="0" smtClean="0"/>
              <a:t>Or directly by priming(1/10</a:t>
            </a:r>
            <a:r>
              <a:rPr lang="en-IN" baseline="30000" dirty="0" smtClean="0"/>
              <a:t>th</a:t>
            </a:r>
            <a:r>
              <a:rPr lang="en-IN" dirty="0" smtClean="0"/>
              <a:t> dose) and then induction dose after 3min.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f/b mechanical hyperventilation to decrease ICT </a:t>
            </a:r>
          </a:p>
          <a:p>
            <a:pPr lvl="1"/>
            <a:r>
              <a:rPr lang="en-IN" dirty="0" smtClean="0"/>
              <a:t>	&amp; maintain PaCO2 35-45 mmHg</a:t>
            </a:r>
          </a:p>
          <a:p>
            <a:pPr lvl="1"/>
            <a:endParaRPr lang="en-IN" dirty="0" smtClean="0"/>
          </a:p>
          <a:p>
            <a:r>
              <a:rPr lang="en-IN" dirty="0" smtClean="0"/>
              <a:t>f/b laryngoscopy</a:t>
            </a:r>
          </a:p>
          <a:p>
            <a:r>
              <a:rPr lang="en-IN" dirty="0" smtClean="0"/>
              <a:t>	To blunt stress</a:t>
            </a:r>
          </a:p>
          <a:p>
            <a:pPr marL="1200150" lvl="2" indent="-285750">
              <a:buFontTx/>
              <a:buChar char="-"/>
            </a:pPr>
            <a:r>
              <a:rPr lang="en-IN" dirty="0" err="1" smtClean="0"/>
              <a:t>inj</a:t>
            </a:r>
            <a:r>
              <a:rPr lang="en-IN" dirty="0" smtClean="0"/>
              <a:t> lignocaine 1.5mg/kg </a:t>
            </a:r>
            <a:r>
              <a:rPr lang="en-IN" dirty="0" err="1" smtClean="0"/>
              <a:t>i.v.</a:t>
            </a:r>
            <a:endParaRPr lang="en-IN" dirty="0" smtClean="0"/>
          </a:p>
          <a:p>
            <a:pPr marL="1200150" lvl="2" indent="-285750">
              <a:buFontTx/>
              <a:buChar char="-"/>
            </a:pPr>
            <a:r>
              <a:rPr lang="en-IN" dirty="0" err="1" smtClean="0"/>
              <a:t>Inj</a:t>
            </a:r>
            <a:r>
              <a:rPr lang="en-IN" dirty="0" smtClean="0"/>
              <a:t> </a:t>
            </a:r>
            <a:r>
              <a:rPr lang="en-IN" dirty="0" err="1" smtClean="0"/>
              <a:t>esmolol</a:t>
            </a:r>
            <a:r>
              <a:rPr lang="en-IN" dirty="0" smtClean="0"/>
              <a:t> 0.5-1.0 mg/kg</a:t>
            </a:r>
          </a:p>
          <a:p>
            <a:pPr marL="1200150" lvl="2" indent="-285750">
              <a:buFontTx/>
              <a:buChar char="-"/>
            </a:pPr>
            <a:r>
              <a:rPr lang="en-IN" dirty="0" smtClean="0"/>
              <a:t>Short acting opioids</a:t>
            </a:r>
          </a:p>
          <a:p>
            <a:pPr marL="1200150" lvl="2" indent="-285750">
              <a:buFontTx/>
              <a:buChar char="-"/>
            </a:pPr>
            <a:r>
              <a:rPr lang="en-IN" dirty="0" err="1" smtClean="0"/>
              <a:t>Inj</a:t>
            </a:r>
            <a:r>
              <a:rPr lang="en-IN" dirty="0" smtClean="0"/>
              <a:t> </a:t>
            </a:r>
            <a:r>
              <a:rPr lang="en-IN" dirty="0" err="1" smtClean="0"/>
              <a:t>dexmed</a:t>
            </a:r>
            <a:endParaRPr lang="en-IN" dirty="0" smtClean="0"/>
          </a:p>
          <a:p>
            <a:pPr marL="1200150" lvl="2" indent="-285750">
              <a:buFontTx/>
              <a:buChar char="-"/>
            </a:pPr>
            <a:r>
              <a:rPr lang="en-IN" dirty="0" err="1" smtClean="0"/>
              <a:t>Inj</a:t>
            </a:r>
            <a:r>
              <a:rPr lang="en-IN" dirty="0" smtClean="0"/>
              <a:t> </a:t>
            </a:r>
            <a:r>
              <a:rPr lang="en-IN" dirty="0" err="1" smtClean="0"/>
              <a:t>propofol</a:t>
            </a:r>
            <a:endParaRPr lang="en-IN" dirty="0" smtClean="0"/>
          </a:p>
          <a:p>
            <a:pPr marL="1200150" lvl="2" indent="-285750">
              <a:buFontTx/>
              <a:buChar char="-"/>
            </a:pPr>
            <a:r>
              <a:rPr lang="en-IN" dirty="0" err="1" smtClean="0"/>
              <a:t>Sevoflourane</a:t>
            </a:r>
            <a:endParaRPr lang="en-IN" dirty="0" smtClean="0"/>
          </a:p>
          <a:p>
            <a:pPr marL="1200150" lvl="2" indent="-285750">
              <a:buFontTx/>
              <a:buChar char="-"/>
            </a:pPr>
            <a:r>
              <a:rPr lang="en-IN" dirty="0" smtClean="0"/>
              <a:t>Non pharmacological method – using mc-coy instead mc-</a:t>
            </a:r>
            <a:r>
              <a:rPr lang="en-IN" dirty="0" err="1" smtClean="0"/>
              <a:t>intosh</a:t>
            </a:r>
            <a:r>
              <a:rPr lang="en-IN" dirty="0" smtClean="0"/>
              <a:t> blade</a:t>
            </a:r>
          </a:p>
          <a:p>
            <a:pPr lvl="2"/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8278844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130" y="94130"/>
            <a:ext cx="5450531" cy="64633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u="sng" dirty="0" smtClean="0"/>
              <a:t>Positioning</a:t>
            </a:r>
          </a:p>
          <a:p>
            <a:endParaRPr lang="en-IN" b="1" u="sng" dirty="0" smtClean="0"/>
          </a:p>
          <a:p>
            <a:endParaRPr lang="en-IN" dirty="0"/>
          </a:p>
          <a:p>
            <a:r>
              <a:rPr lang="en-IN" dirty="0" err="1" smtClean="0"/>
              <a:t>Supratentorial</a:t>
            </a:r>
            <a:r>
              <a:rPr lang="en-IN" dirty="0" smtClean="0"/>
              <a:t> :</a:t>
            </a:r>
          </a:p>
          <a:p>
            <a:endParaRPr lang="en-IN" dirty="0" smtClean="0"/>
          </a:p>
          <a:p>
            <a:pPr marL="742950" lvl="1" indent="-285750">
              <a:buFontTx/>
              <a:buChar char="-"/>
            </a:pPr>
            <a:r>
              <a:rPr lang="en-IN" dirty="0" smtClean="0"/>
              <a:t>supine position</a:t>
            </a:r>
          </a:p>
          <a:p>
            <a:pPr marL="742950" lvl="1" indent="-285750">
              <a:buFontTx/>
              <a:buChar char="-"/>
            </a:pPr>
            <a:r>
              <a:rPr lang="en-IN" dirty="0" smtClean="0"/>
              <a:t>10-15 degree head elevation</a:t>
            </a:r>
          </a:p>
          <a:p>
            <a:pPr marL="742950" lvl="1" indent="-285750">
              <a:buFontTx/>
              <a:buChar char="-"/>
            </a:pPr>
            <a:r>
              <a:rPr lang="en-IN" dirty="0" smtClean="0"/>
              <a:t>Increases cerebral venous drainage</a:t>
            </a:r>
          </a:p>
          <a:p>
            <a:pPr marL="742950" lvl="1" indent="-285750">
              <a:buFontTx/>
              <a:buChar char="-"/>
            </a:pPr>
            <a:r>
              <a:rPr lang="en-IN" dirty="0" smtClean="0"/>
              <a:t>But excessive flexion or rotation of neck </a:t>
            </a:r>
          </a:p>
          <a:p>
            <a:pPr marL="1657350" lvl="3" indent="-285750">
              <a:buFontTx/>
              <a:buChar char="-"/>
            </a:pPr>
            <a:r>
              <a:rPr lang="en-IN" dirty="0" smtClean="0"/>
              <a:t>impairs drainage</a:t>
            </a:r>
          </a:p>
          <a:p>
            <a:pPr marL="1657350" lvl="3" indent="-285750">
              <a:buFontTx/>
              <a:buChar char="-"/>
            </a:pPr>
            <a:r>
              <a:rPr lang="en-IN" dirty="0" smtClean="0"/>
              <a:t>Causes </a:t>
            </a:r>
          </a:p>
          <a:p>
            <a:pPr marL="3028950" lvl="6" indent="-285750">
              <a:buFontTx/>
              <a:buChar char="-"/>
            </a:pPr>
            <a:r>
              <a:rPr lang="en-IN" dirty="0" smtClean="0"/>
              <a:t>increases ICT</a:t>
            </a:r>
          </a:p>
          <a:p>
            <a:pPr marL="3028950" lvl="6" indent="-285750">
              <a:buFontTx/>
              <a:buChar char="-"/>
            </a:pPr>
            <a:r>
              <a:rPr lang="en-IN" dirty="0" err="1" smtClean="0"/>
              <a:t>Upp</a:t>
            </a:r>
            <a:r>
              <a:rPr lang="en-IN" dirty="0" smtClean="0"/>
              <a:t> airway swelling</a:t>
            </a:r>
          </a:p>
          <a:p>
            <a:pPr marL="3028950" lvl="6" indent="-285750">
              <a:buFontTx/>
              <a:buChar char="-"/>
            </a:pPr>
            <a:r>
              <a:rPr lang="en-IN" dirty="0" smtClean="0"/>
              <a:t>Rarely quadriplegia</a:t>
            </a:r>
          </a:p>
          <a:p>
            <a:pPr lvl="6"/>
            <a:endParaRPr lang="en-IN" dirty="0" smtClean="0"/>
          </a:p>
          <a:p>
            <a:pPr marL="285750" indent="-285750">
              <a:buFontTx/>
              <a:buChar char="-"/>
            </a:pPr>
            <a:endParaRPr lang="en-IN" dirty="0"/>
          </a:p>
          <a:p>
            <a:r>
              <a:rPr lang="en-IN" dirty="0" err="1" smtClean="0"/>
              <a:t>Infratentorial</a:t>
            </a:r>
            <a:endParaRPr lang="en-IN" dirty="0" smtClean="0"/>
          </a:p>
          <a:p>
            <a:endParaRPr lang="en-IN" dirty="0" smtClean="0"/>
          </a:p>
          <a:p>
            <a:pPr marL="742950" lvl="1" indent="-285750">
              <a:buFontTx/>
              <a:buChar char="-"/>
            </a:pPr>
            <a:r>
              <a:rPr lang="en-IN" dirty="0" smtClean="0"/>
              <a:t>Sitting </a:t>
            </a:r>
            <a:r>
              <a:rPr lang="en-IN" dirty="0" err="1" smtClean="0"/>
              <a:t>semirecumbent</a:t>
            </a:r>
            <a:r>
              <a:rPr lang="en-IN" dirty="0" smtClean="0"/>
              <a:t> position</a:t>
            </a:r>
          </a:p>
          <a:p>
            <a:pPr marL="742950" lvl="1" indent="-285750">
              <a:buFontTx/>
              <a:buChar char="-"/>
            </a:pPr>
            <a:endParaRPr lang="en-IN" dirty="0"/>
          </a:p>
          <a:p>
            <a:pPr marL="742950" lvl="1" indent="-285750">
              <a:buFontTx/>
              <a:buChar char="-"/>
            </a:pPr>
            <a:r>
              <a:rPr lang="en-IN" dirty="0" smtClean="0"/>
              <a:t>Prone position</a:t>
            </a:r>
          </a:p>
          <a:p>
            <a:pPr marL="742950" lvl="1" indent="-285750">
              <a:buFontTx/>
              <a:buChar char="-"/>
            </a:pPr>
            <a:endParaRPr lang="en-IN" dirty="0" smtClean="0"/>
          </a:p>
          <a:p>
            <a:pPr marL="742950" lvl="1" indent="-285750">
              <a:buFontTx/>
              <a:buChar char="-"/>
            </a:pPr>
            <a:r>
              <a:rPr lang="en-IN" dirty="0" smtClean="0"/>
              <a:t>Park bench position              </a:t>
            </a:r>
            <a:endParaRPr lang="en-IN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4642" y="3590926"/>
            <a:ext cx="1047750" cy="10477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4642" y="3740926"/>
            <a:ext cx="1047750" cy="1047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7927" y="1304365"/>
            <a:ext cx="6644073" cy="49882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522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9966" y="121024"/>
            <a:ext cx="3592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u="sng" dirty="0" smtClean="0"/>
              <a:t>Sitting </a:t>
            </a:r>
            <a:r>
              <a:rPr lang="en-IN" b="1" u="sng" dirty="0" err="1" smtClean="0"/>
              <a:t>semirecumbent</a:t>
            </a:r>
            <a:r>
              <a:rPr lang="en-IN" b="1" u="sng" dirty="0" smtClean="0"/>
              <a:t> position</a:t>
            </a:r>
          </a:p>
          <a:p>
            <a:endParaRPr lang="en-IN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075" y="1086410"/>
            <a:ext cx="5779995" cy="543120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427695" y="0"/>
            <a:ext cx="5378823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Indication:</a:t>
            </a:r>
          </a:p>
          <a:p>
            <a:pPr marL="742950" lvl="1" indent="-285750">
              <a:buFontTx/>
              <a:buChar char="-"/>
            </a:pPr>
            <a:r>
              <a:rPr lang="en-IN" dirty="0" smtClean="0"/>
              <a:t>Post fossa </a:t>
            </a:r>
            <a:r>
              <a:rPr lang="en-IN" dirty="0" err="1" smtClean="0"/>
              <a:t>tumor</a:t>
            </a:r>
            <a:endParaRPr lang="en-IN" dirty="0" smtClean="0"/>
          </a:p>
          <a:p>
            <a:pPr marL="742950" lvl="1" indent="-285750">
              <a:buFontTx/>
              <a:buChar char="-"/>
            </a:pPr>
            <a:r>
              <a:rPr lang="en-IN" dirty="0" smtClean="0"/>
              <a:t>Aneurysmal clipping</a:t>
            </a:r>
          </a:p>
          <a:p>
            <a:pPr marL="742950" lvl="1" indent="-285750">
              <a:buFontTx/>
              <a:buChar char="-"/>
            </a:pPr>
            <a:r>
              <a:rPr lang="en-IN" dirty="0" smtClean="0"/>
              <a:t>Cranial nerves decompression</a:t>
            </a:r>
          </a:p>
          <a:p>
            <a:pPr marL="742950" lvl="1" indent="-285750">
              <a:buFontTx/>
              <a:buChar char="-"/>
            </a:pPr>
            <a:r>
              <a:rPr lang="en-IN" dirty="0" smtClean="0"/>
              <a:t>Cerebellar stimulation</a:t>
            </a:r>
          </a:p>
          <a:p>
            <a:endParaRPr lang="en-IN" dirty="0"/>
          </a:p>
          <a:p>
            <a:r>
              <a:rPr lang="en-IN" dirty="0" smtClean="0"/>
              <a:t>Position:</a:t>
            </a:r>
          </a:p>
          <a:p>
            <a:pPr lvl="1"/>
            <a:r>
              <a:rPr lang="en-IN" dirty="0" smtClean="0"/>
              <a:t>-legs elevated</a:t>
            </a:r>
          </a:p>
          <a:p>
            <a:pPr lvl="1"/>
            <a:r>
              <a:rPr lang="en-IN" dirty="0" smtClean="0"/>
              <a:t>-Knees flexed</a:t>
            </a:r>
          </a:p>
          <a:p>
            <a:pPr lvl="1"/>
            <a:r>
              <a:rPr lang="en-IN" dirty="0" smtClean="0"/>
              <a:t>-Arms side</a:t>
            </a:r>
          </a:p>
          <a:p>
            <a:pPr lvl="1"/>
            <a:r>
              <a:rPr lang="en-IN" dirty="0" smtClean="0"/>
              <a:t>-Hands on lap</a:t>
            </a:r>
          </a:p>
          <a:p>
            <a:pPr lvl="1"/>
            <a:r>
              <a:rPr lang="en-IN" dirty="0" smtClean="0"/>
              <a:t>-Back 60 degrees raised</a:t>
            </a:r>
          </a:p>
          <a:p>
            <a:endParaRPr lang="en-IN" dirty="0"/>
          </a:p>
          <a:p>
            <a:r>
              <a:rPr lang="en-IN" dirty="0" smtClean="0"/>
              <a:t>Advantage:</a:t>
            </a:r>
          </a:p>
          <a:p>
            <a:pPr marL="742950" lvl="1" indent="-285750">
              <a:buFontTx/>
              <a:buChar char="-"/>
            </a:pPr>
            <a:r>
              <a:rPr lang="en-IN" dirty="0" smtClean="0"/>
              <a:t>Excellent surgical exposure</a:t>
            </a:r>
          </a:p>
          <a:p>
            <a:pPr marL="742950" lvl="1" indent="-285750">
              <a:buFontTx/>
              <a:buChar char="-"/>
            </a:pPr>
            <a:r>
              <a:rPr lang="en-IN" dirty="0" smtClean="0"/>
              <a:t>Increase venous drainage</a:t>
            </a:r>
          </a:p>
          <a:p>
            <a:pPr marL="742950" lvl="1" indent="-285750">
              <a:buFontTx/>
              <a:buChar char="-"/>
            </a:pPr>
            <a:r>
              <a:rPr lang="en-IN" dirty="0" smtClean="0"/>
              <a:t>Increase CSF drainage</a:t>
            </a:r>
          </a:p>
          <a:p>
            <a:pPr marL="742950" lvl="1" indent="-285750">
              <a:buFontTx/>
              <a:buChar char="-"/>
            </a:pPr>
            <a:r>
              <a:rPr lang="en-IN" dirty="0" smtClean="0"/>
              <a:t>Minimize blood loss</a:t>
            </a:r>
          </a:p>
          <a:p>
            <a:pPr marL="742950" lvl="1" indent="-285750">
              <a:buFontTx/>
              <a:buChar char="-"/>
            </a:pPr>
            <a:r>
              <a:rPr lang="en-IN" dirty="0" smtClean="0"/>
              <a:t>Decrease ICT</a:t>
            </a:r>
          </a:p>
          <a:p>
            <a:pPr lvl="1"/>
            <a:endParaRPr lang="en-IN" dirty="0"/>
          </a:p>
          <a:p>
            <a:r>
              <a:rPr lang="en-IN" dirty="0" smtClean="0"/>
              <a:t>Disadvantage:</a:t>
            </a:r>
          </a:p>
          <a:p>
            <a:pPr marL="742950" lvl="1" indent="-285750">
              <a:buFontTx/>
              <a:buChar char="-"/>
            </a:pPr>
            <a:r>
              <a:rPr lang="en-IN" dirty="0" smtClean="0"/>
              <a:t>Venous air embolism</a:t>
            </a:r>
          </a:p>
          <a:p>
            <a:pPr marL="742950" lvl="1" indent="-285750">
              <a:buFontTx/>
              <a:buChar char="-"/>
            </a:pPr>
            <a:r>
              <a:rPr lang="en-IN" dirty="0" err="1" smtClean="0"/>
              <a:t>pnemocephalus</a:t>
            </a:r>
            <a:endParaRPr lang="en-IN" dirty="0" smtClean="0"/>
          </a:p>
          <a:p>
            <a:pPr lvl="1"/>
            <a:endParaRPr lang="en-IN" dirty="0" smtClean="0"/>
          </a:p>
        </p:txBody>
      </p:sp>
    </p:spTree>
    <p:extLst>
      <p:ext uri="{BB962C8B-B14F-4D97-AF65-F5344CB8AC3E}">
        <p14:creationId xmlns="" xmlns:p14="http://schemas.microsoft.com/office/powerpoint/2010/main" val="321577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0646" y="457200"/>
            <a:ext cx="11483789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u="sng" dirty="0" err="1" smtClean="0"/>
              <a:t>Maintainance</a:t>
            </a:r>
            <a:r>
              <a:rPr lang="en-IN" b="1" u="sng" dirty="0" smtClean="0"/>
              <a:t>: </a:t>
            </a:r>
          </a:p>
          <a:p>
            <a:endParaRPr lang="en-IN" dirty="0" smtClean="0"/>
          </a:p>
          <a:p>
            <a:pPr marL="285750" indent="-285750">
              <a:buFontTx/>
              <a:buChar char="-"/>
            </a:pPr>
            <a:r>
              <a:rPr lang="en-IN" dirty="0" smtClean="0"/>
              <a:t>NM blockade via NDMR</a:t>
            </a:r>
          </a:p>
          <a:p>
            <a:pPr marL="285750" indent="-285750">
              <a:buFontTx/>
              <a:buChar char="-"/>
            </a:pPr>
            <a:endParaRPr lang="en-IN" dirty="0" smtClean="0"/>
          </a:p>
          <a:p>
            <a:pPr marL="285750" indent="-285750">
              <a:buFontTx/>
              <a:buChar char="-"/>
            </a:pPr>
            <a:r>
              <a:rPr lang="en-IN" dirty="0" smtClean="0"/>
              <a:t>Fluid status – mannitol – 0.25- 0.5 g/kg </a:t>
            </a:r>
            <a:r>
              <a:rPr lang="en-IN" dirty="0" err="1" smtClean="0"/>
              <a:t>i.v.</a:t>
            </a:r>
            <a:r>
              <a:rPr lang="en-IN" dirty="0" smtClean="0"/>
              <a:t> for 15-30 min removes minimal 100ml of water from brain</a:t>
            </a:r>
          </a:p>
          <a:p>
            <a:r>
              <a:rPr lang="en-IN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en-IN" dirty="0" smtClean="0"/>
              <a:t>Inhalational:</a:t>
            </a:r>
          </a:p>
          <a:p>
            <a:pPr marL="285750" indent="-285750">
              <a:buFontTx/>
              <a:buChar char="-"/>
            </a:pPr>
            <a:endParaRPr lang="en-IN" dirty="0" smtClean="0"/>
          </a:p>
          <a:p>
            <a:pPr marL="742950" lvl="1" indent="-285750">
              <a:buFontTx/>
              <a:buChar char="-"/>
            </a:pPr>
            <a:r>
              <a:rPr lang="en-IN" dirty="0" smtClean="0"/>
              <a:t>Maintain adequate depth to prevent increase in ICT</a:t>
            </a:r>
          </a:p>
          <a:p>
            <a:pPr marL="742950" lvl="1" indent="-285750">
              <a:buFontTx/>
              <a:buChar char="-"/>
            </a:pPr>
            <a:r>
              <a:rPr lang="en-IN" dirty="0" smtClean="0"/>
              <a:t>Low dose </a:t>
            </a:r>
            <a:r>
              <a:rPr lang="en-IN" dirty="0" err="1" smtClean="0"/>
              <a:t>conc</a:t>
            </a:r>
            <a:r>
              <a:rPr lang="en-IN" dirty="0" smtClean="0"/>
              <a:t> req. = 0.6 – 1.0 MAC</a:t>
            </a:r>
          </a:p>
          <a:p>
            <a:pPr marL="742950" lvl="1" indent="-285750">
              <a:buFontTx/>
              <a:buChar char="-"/>
            </a:pPr>
            <a:r>
              <a:rPr lang="en-IN" dirty="0" smtClean="0"/>
              <a:t>Causes vasodilatation = impairs autoregulation</a:t>
            </a:r>
          </a:p>
          <a:p>
            <a:pPr marL="742950" lvl="1" indent="-285750">
              <a:buFontTx/>
              <a:buChar char="-"/>
            </a:pPr>
            <a:r>
              <a:rPr lang="en-IN" dirty="0" smtClean="0"/>
              <a:t>Sevoflurane is best as it causes least vasodilatation</a:t>
            </a:r>
          </a:p>
          <a:p>
            <a:pPr marL="742950" lvl="1" indent="-285750">
              <a:buFontTx/>
              <a:buChar char="-"/>
            </a:pPr>
            <a:endParaRPr lang="en-IN" dirty="0" smtClean="0"/>
          </a:p>
          <a:p>
            <a:pPr marL="285750" indent="-285750">
              <a:buFontTx/>
              <a:buChar char="-"/>
            </a:pPr>
            <a:r>
              <a:rPr lang="en-IN" dirty="0" smtClean="0"/>
              <a:t>Gases:</a:t>
            </a:r>
          </a:p>
          <a:p>
            <a:pPr marL="285750" indent="-285750">
              <a:buFontTx/>
              <a:buChar char="-"/>
            </a:pPr>
            <a:endParaRPr lang="en-IN" dirty="0" smtClean="0"/>
          </a:p>
          <a:p>
            <a:pPr marL="742950" lvl="1" indent="-285750">
              <a:buFontTx/>
              <a:buChar char="-"/>
            </a:pPr>
            <a:r>
              <a:rPr lang="en-IN" dirty="0" smtClean="0"/>
              <a:t>N</a:t>
            </a:r>
            <a:r>
              <a:rPr lang="en-IN" sz="1200" dirty="0" smtClean="0"/>
              <a:t>2</a:t>
            </a:r>
            <a:r>
              <a:rPr lang="en-IN" dirty="0" smtClean="0"/>
              <a:t>0 :</a:t>
            </a:r>
          </a:p>
          <a:p>
            <a:pPr lvl="1"/>
            <a:endParaRPr lang="en-IN" dirty="0" smtClean="0"/>
          </a:p>
          <a:p>
            <a:pPr marL="1200150" lvl="2" indent="-285750">
              <a:buFontTx/>
              <a:buChar char="-"/>
            </a:pPr>
            <a:r>
              <a:rPr lang="en-IN" dirty="0" smtClean="0"/>
              <a:t>Controversial</a:t>
            </a:r>
          </a:p>
          <a:p>
            <a:pPr marL="1200150" lvl="2" indent="-285750">
              <a:buFontTx/>
              <a:buChar char="-"/>
            </a:pPr>
            <a:r>
              <a:rPr lang="en-IN" dirty="0" smtClean="0"/>
              <a:t>Increase venous in embolism in sitting position</a:t>
            </a:r>
          </a:p>
          <a:p>
            <a:pPr marL="1200150" lvl="2" indent="-285750">
              <a:buFontTx/>
              <a:buChar char="-"/>
            </a:pPr>
            <a:r>
              <a:rPr lang="en-IN" dirty="0" smtClean="0"/>
              <a:t>Causes </a:t>
            </a:r>
            <a:r>
              <a:rPr lang="en-IN" dirty="0" err="1" smtClean="0"/>
              <a:t>pneumocephalus</a:t>
            </a:r>
            <a:r>
              <a:rPr lang="en-IN" dirty="0" smtClean="0"/>
              <a:t> after closure of dura – air bubbles size increase</a:t>
            </a:r>
          </a:p>
          <a:p>
            <a:pPr marL="1200150" lvl="2" indent="-285750">
              <a:buFontTx/>
              <a:buChar char="-"/>
            </a:pPr>
            <a:r>
              <a:rPr lang="en-IN" dirty="0" smtClean="0"/>
              <a:t>Tendency to expand in close cavity </a:t>
            </a:r>
          </a:p>
          <a:p>
            <a:pPr lvl="2"/>
            <a:r>
              <a:rPr lang="en-IN" dirty="0"/>
              <a:t>	</a:t>
            </a:r>
            <a:r>
              <a:rPr lang="en-IN" dirty="0" smtClean="0"/>
              <a:t>	</a:t>
            </a:r>
          </a:p>
          <a:p>
            <a:pPr lvl="2"/>
            <a:r>
              <a:rPr lang="en-IN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0744018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5118" y="416858"/>
            <a:ext cx="9738563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u="sng" dirty="0" err="1" smtClean="0"/>
              <a:t>Extubation</a:t>
            </a:r>
            <a:r>
              <a:rPr lang="en-IN" b="1" u="sng" dirty="0" smtClean="0"/>
              <a:t>:</a:t>
            </a:r>
          </a:p>
          <a:p>
            <a:endParaRPr lang="en-IN" dirty="0"/>
          </a:p>
          <a:p>
            <a:endParaRPr lang="en-IN" dirty="0" smtClean="0"/>
          </a:p>
          <a:p>
            <a:pPr marL="742950" lvl="1" indent="-285750">
              <a:buFontTx/>
              <a:buChar char="-"/>
            </a:pPr>
            <a:r>
              <a:rPr lang="en-IN" dirty="0" smtClean="0"/>
              <a:t>Mostly can b extubated, if neurological function intact</a:t>
            </a:r>
          </a:p>
          <a:p>
            <a:pPr marL="742950" lvl="1" indent="-285750">
              <a:buFontTx/>
              <a:buChar char="-"/>
            </a:pPr>
            <a:endParaRPr lang="en-IN" dirty="0" smtClean="0"/>
          </a:p>
          <a:p>
            <a:pPr marL="742950" lvl="1" indent="-285750">
              <a:buFontTx/>
              <a:buChar char="-"/>
            </a:pPr>
            <a:r>
              <a:rPr lang="en-IN" dirty="0" smtClean="0"/>
              <a:t>If remain intubated </a:t>
            </a:r>
            <a:r>
              <a:rPr lang="en-IN" dirty="0" err="1" smtClean="0"/>
              <a:t>shd</a:t>
            </a:r>
            <a:r>
              <a:rPr lang="en-IN" dirty="0" smtClean="0"/>
              <a:t> b sedated</a:t>
            </a:r>
          </a:p>
          <a:p>
            <a:pPr marL="742950" lvl="1" indent="-285750">
              <a:buFontTx/>
              <a:buChar char="-"/>
            </a:pPr>
            <a:endParaRPr lang="en-IN" dirty="0" smtClean="0"/>
          </a:p>
          <a:p>
            <a:pPr marL="742950" lvl="1" indent="-285750">
              <a:buFontTx/>
              <a:buChar char="-"/>
            </a:pPr>
            <a:r>
              <a:rPr lang="en-IN" dirty="0" smtClean="0"/>
              <a:t>Bucking on tube avoided:</a:t>
            </a:r>
          </a:p>
          <a:p>
            <a:pPr marL="1200150" lvl="2" indent="-285750">
              <a:buFontTx/>
              <a:buChar char="-"/>
            </a:pPr>
            <a:r>
              <a:rPr lang="en-IN" dirty="0" smtClean="0"/>
              <a:t>Increase bleeding</a:t>
            </a:r>
          </a:p>
          <a:p>
            <a:pPr marL="1200150" lvl="2" indent="-285750">
              <a:buFontTx/>
              <a:buChar char="-"/>
            </a:pPr>
            <a:r>
              <a:rPr lang="en-IN" dirty="0" smtClean="0"/>
              <a:t>Increase cerebral oedema</a:t>
            </a:r>
          </a:p>
          <a:p>
            <a:pPr marL="1200150" lvl="2" indent="-285750">
              <a:buFontTx/>
              <a:buChar char="-"/>
            </a:pPr>
            <a:endParaRPr lang="en-IN" dirty="0" smtClean="0"/>
          </a:p>
          <a:p>
            <a:pPr marL="742950" lvl="1" indent="-285750">
              <a:buFontTx/>
              <a:buChar char="-"/>
            </a:pPr>
            <a:r>
              <a:rPr lang="en-IN" dirty="0" smtClean="0"/>
              <a:t>During skin closure:- spontaneous respiration</a:t>
            </a:r>
          </a:p>
          <a:p>
            <a:pPr marL="742950" lvl="1" indent="-285750">
              <a:buFontTx/>
              <a:buChar char="-"/>
            </a:pPr>
            <a:endParaRPr lang="en-IN" dirty="0" smtClean="0"/>
          </a:p>
          <a:p>
            <a:pPr marL="742950" lvl="1" indent="-285750">
              <a:buFontTx/>
              <a:buChar char="-"/>
            </a:pPr>
            <a:r>
              <a:rPr lang="en-IN" dirty="0" smtClean="0"/>
              <a:t>During dressing + full </a:t>
            </a:r>
            <a:r>
              <a:rPr lang="en-IN" dirty="0" err="1" smtClean="0"/>
              <a:t>acess</a:t>
            </a:r>
            <a:r>
              <a:rPr lang="en-IN" dirty="0" smtClean="0"/>
              <a:t> to </a:t>
            </a:r>
            <a:r>
              <a:rPr lang="en-IN" dirty="0" err="1" smtClean="0"/>
              <a:t>pt</a:t>
            </a:r>
            <a:r>
              <a:rPr lang="en-IN" dirty="0" smtClean="0"/>
              <a:t> + back to original position = </a:t>
            </a:r>
            <a:r>
              <a:rPr lang="en-IN" dirty="0" err="1" smtClean="0"/>
              <a:t>Nmblock</a:t>
            </a:r>
            <a:r>
              <a:rPr lang="en-IN" dirty="0" smtClean="0"/>
              <a:t> reversed</a:t>
            </a:r>
          </a:p>
          <a:p>
            <a:pPr marL="742950" lvl="1" indent="-285750">
              <a:buFontTx/>
              <a:buChar char="-"/>
            </a:pPr>
            <a:endParaRPr lang="en-IN" dirty="0" smtClean="0"/>
          </a:p>
          <a:p>
            <a:pPr marL="742950" lvl="1" indent="-285750">
              <a:buFontTx/>
              <a:buChar char="-"/>
            </a:pPr>
            <a:r>
              <a:rPr lang="en-IN" dirty="0" smtClean="0"/>
              <a:t>Rapid awakening = early neurological assessment</a:t>
            </a:r>
          </a:p>
          <a:p>
            <a:pPr marL="742950" lvl="1" indent="-285750">
              <a:buFontTx/>
              <a:buChar char="-"/>
            </a:pPr>
            <a:endParaRPr lang="en-IN" dirty="0" smtClean="0"/>
          </a:p>
          <a:p>
            <a:pPr marL="742950" lvl="1" indent="-285750">
              <a:buFontTx/>
              <a:buChar char="-"/>
            </a:pPr>
            <a:r>
              <a:rPr lang="en-IN" dirty="0" smtClean="0"/>
              <a:t>Delayed </a:t>
            </a:r>
            <a:r>
              <a:rPr lang="en-IN" dirty="0" err="1" smtClean="0"/>
              <a:t>awakenig</a:t>
            </a:r>
            <a:r>
              <a:rPr lang="en-IN" dirty="0" smtClean="0"/>
              <a:t> - d/t opioids &amp; high volatile</a:t>
            </a:r>
          </a:p>
        </p:txBody>
      </p:sp>
    </p:spTree>
    <p:extLst>
      <p:ext uri="{BB962C8B-B14F-4D97-AF65-F5344CB8AC3E}">
        <p14:creationId xmlns="" xmlns:p14="http://schemas.microsoft.com/office/powerpoint/2010/main" val="36919770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259" y="134471"/>
            <a:ext cx="11681403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u="sng" dirty="0" smtClean="0"/>
              <a:t>VENOUS AIR EMBOLISM:</a:t>
            </a:r>
          </a:p>
          <a:p>
            <a:endParaRPr lang="en-IN" dirty="0" smtClean="0"/>
          </a:p>
          <a:p>
            <a:r>
              <a:rPr lang="en-IN" b="1" u="sng" dirty="0" smtClean="0"/>
              <a:t>Causes:</a:t>
            </a:r>
          </a:p>
          <a:p>
            <a:endParaRPr lang="en-IN" dirty="0" smtClean="0"/>
          </a:p>
          <a:p>
            <a:pPr marL="742950" lvl="1" indent="-285750">
              <a:buFontTx/>
              <a:buChar char="-"/>
            </a:pPr>
            <a:r>
              <a:rPr lang="en-IN" dirty="0" smtClean="0"/>
              <a:t>Intracranial tumour </a:t>
            </a:r>
            <a:r>
              <a:rPr lang="en-IN" dirty="0" err="1" smtClean="0"/>
              <a:t>sx</a:t>
            </a:r>
            <a:endParaRPr lang="en-IN" dirty="0" smtClean="0"/>
          </a:p>
          <a:p>
            <a:pPr marL="742950" lvl="1" indent="-285750">
              <a:buFontTx/>
              <a:buChar char="-"/>
            </a:pPr>
            <a:r>
              <a:rPr lang="en-IN" dirty="0" smtClean="0"/>
              <a:t>Head n neck </a:t>
            </a:r>
            <a:r>
              <a:rPr lang="en-IN" dirty="0" err="1" smtClean="0"/>
              <a:t>Sx</a:t>
            </a:r>
            <a:endParaRPr lang="en-IN" dirty="0" smtClean="0"/>
          </a:p>
          <a:p>
            <a:pPr marL="742950" lvl="1" indent="-285750">
              <a:buFontTx/>
              <a:buChar char="-"/>
            </a:pPr>
            <a:r>
              <a:rPr lang="en-IN" dirty="0" smtClean="0"/>
              <a:t>Open heart </a:t>
            </a:r>
            <a:r>
              <a:rPr lang="en-IN" dirty="0" err="1" smtClean="0"/>
              <a:t>Sx</a:t>
            </a:r>
            <a:endParaRPr lang="en-IN" dirty="0" smtClean="0"/>
          </a:p>
          <a:p>
            <a:pPr marL="742950" lvl="1" indent="-285750">
              <a:buFontTx/>
              <a:buChar char="-"/>
            </a:pPr>
            <a:r>
              <a:rPr lang="en-IN" dirty="0" smtClean="0"/>
              <a:t>Patent foramen </a:t>
            </a:r>
            <a:r>
              <a:rPr lang="en-IN" dirty="0" err="1" smtClean="0"/>
              <a:t>ovale</a:t>
            </a:r>
            <a:r>
              <a:rPr lang="en-IN" dirty="0" smtClean="0"/>
              <a:t> (R to L shunt)– </a:t>
            </a:r>
            <a:r>
              <a:rPr lang="en-IN" b="1" dirty="0" smtClean="0">
                <a:solidFill>
                  <a:schemeClr val="bg1"/>
                </a:solidFill>
              </a:rPr>
              <a:t>paradoxical air embolism</a:t>
            </a:r>
          </a:p>
          <a:p>
            <a:pPr marL="742950" lvl="1" indent="-285750">
              <a:buFontTx/>
              <a:buChar char="-"/>
            </a:pPr>
            <a:r>
              <a:rPr lang="en-IN" dirty="0" smtClean="0"/>
              <a:t>Ortho </a:t>
            </a:r>
            <a:r>
              <a:rPr lang="en-IN" dirty="0" err="1" smtClean="0"/>
              <a:t>Sx</a:t>
            </a:r>
            <a:endParaRPr lang="en-IN" dirty="0" smtClean="0"/>
          </a:p>
          <a:p>
            <a:pPr marL="742950" lvl="1" indent="-285750">
              <a:buFontTx/>
              <a:buChar char="-"/>
            </a:pPr>
            <a:r>
              <a:rPr lang="en-IN" dirty="0" smtClean="0"/>
              <a:t>Liver transplant</a:t>
            </a:r>
          </a:p>
          <a:p>
            <a:pPr marL="742950" lvl="1" indent="-285750">
              <a:buFontTx/>
              <a:buChar char="-"/>
            </a:pPr>
            <a:r>
              <a:rPr lang="en-IN" dirty="0" smtClean="0"/>
              <a:t>Haemodialysis</a:t>
            </a:r>
          </a:p>
          <a:p>
            <a:pPr marL="742950" lvl="1" indent="-285750">
              <a:buFontTx/>
              <a:buChar char="-"/>
            </a:pPr>
            <a:r>
              <a:rPr lang="en-IN" dirty="0" smtClean="0"/>
              <a:t>Venous catheterization</a:t>
            </a:r>
          </a:p>
          <a:p>
            <a:pPr marL="742950" lvl="1" indent="-285750">
              <a:buFontTx/>
              <a:buChar char="-"/>
            </a:pPr>
            <a:endParaRPr lang="en-IN" dirty="0" smtClean="0"/>
          </a:p>
          <a:p>
            <a:r>
              <a:rPr lang="en-IN" dirty="0"/>
              <a:t> </a:t>
            </a:r>
            <a:r>
              <a:rPr lang="en-IN" b="1" u="sng" dirty="0" smtClean="0"/>
              <a:t>mechanism:-</a:t>
            </a:r>
          </a:p>
          <a:p>
            <a:endParaRPr lang="en-IN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Negative press inside vein &gt; </a:t>
            </a:r>
            <a:r>
              <a:rPr lang="en-IN" dirty="0" err="1" smtClean="0"/>
              <a:t>atm</a:t>
            </a:r>
            <a:r>
              <a:rPr lang="en-IN" dirty="0" smtClean="0"/>
              <a:t> press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Head/wound above heart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Air enter pulmonary circulation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Small gets absorbed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Large increases </a:t>
            </a:r>
            <a:r>
              <a:rPr lang="en-IN" dirty="0" err="1" smtClean="0"/>
              <a:t>pul</a:t>
            </a:r>
            <a:r>
              <a:rPr lang="en-IN" dirty="0" smtClean="0"/>
              <a:t> A press          increase </a:t>
            </a:r>
            <a:r>
              <a:rPr lang="en-IN" dirty="0" err="1" smtClean="0"/>
              <a:t>pul</a:t>
            </a:r>
            <a:r>
              <a:rPr lang="en-IN" dirty="0" smtClean="0"/>
              <a:t> resistance        decrease CO         circulatory failure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  <a:p>
            <a:r>
              <a:rPr lang="en-IN" dirty="0" smtClean="0"/>
              <a:t>N2O increases </a:t>
            </a:r>
            <a:r>
              <a:rPr lang="en-IN" dirty="0" err="1" smtClean="0"/>
              <a:t>vol</a:t>
            </a:r>
            <a:r>
              <a:rPr lang="en-IN" dirty="0" smtClean="0"/>
              <a:t> of bubbles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087905" y="5540188"/>
            <a:ext cx="4437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9256059" y="5544672"/>
            <a:ext cx="4437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7189694" y="5535706"/>
            <a:ext cx="4437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334500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6165" y="117693"/>
            <a:ext cx="101570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u="sng" dirty="0"/>
              <a:t>Monitoring</a:t>
            </a:r>
            <a:r>
              <a:rPr lang="en-IN" b="1" u="sng" dirty="0" smtClean="0"/>
              <a:t>:</a:t>
            </a:r>
          </a:p>
          <a:p>
            <a:endParaRPr lang="en-IN" dirty="0"/>
          </a:p>
          <a:p>
            <a:pPr marL="285750" indent="-285750">
              <a:buFontTx/>
              <a:buChar char="-"/>
            </a:pPr>
            <a:r>
              <a:rPr lang="en-IN" dirty="0" smtClean="0"/>
              <a:t>TEE:- 0.25ml</a:t>
            </a:r>
          </a:p>
          <a:p>
            <a:pPr marL="285750" indent="-285750">
              <a:buFontTx/>
              <a:buChar char="-"/>
            </a:pPr>
            <a:endParaRPr lang="en-IN" dirty="0"/>
          </a:p>
          <a:p>
            <a:pPr marL="285750" indent="-285750">
              <a:buFontTx/>
              <a:buChar char="-"/>
            </a:pPr>
            <a:r>
              <a:rPr lang="en-IN" dirty="0"/>
              <a:t>Doppler </a:t>
            </a:r>
            <a:r>
              <a:rPr lang="en-IN" dirty="0" smtClean="0"/>
              <a:t>USG:- 0.5ml, swishing sound = blood</a:t>
            </a:r>
          </a:p>
          <a:p>
            <a:r>
              <a:rPr lang="en-IN" dirty="0"/>
              <a:t> </a:t>
            </a:r>
            <a:r>
              <a:rPr lang="en-IN" dirty="0" smtClean="0"/>
              <a:t>                                        roaring noise = air</a:t>
            </a:r>
          </a:p>
          <a:p>
            <a:endParaRPr lang="en-IN" dirty="0"/>
          </a:p>
          <a:p>
            <a:pPr marL="285750" indent="-285750">
              <a:buFontTx/>
              <a:buChar char="-"/>
            </a:pPr>
            <a:r>
              <a:rPr lang="en-IN" dirty="0" smtClean="0"/>
              <a:t>CVP:- </a:t>
            </a:r>
            <a:r>
              <a:rPr lang="en-IN" dirty="0"/>
              <a:t>also to </a:t>
            </a:r>
            <a:r>
              <a:rPr lang="en-IN" dirty="0" smtClean="0"/>
              <a:t>aspirate</a:t>
            </a:r>
          </a:p>
          <a:p>
            <a:pPr marL="285750" indent="-285750">
              <a:buFontTx/>
              <a:buChar char="-"/>
            </a:pPr>
            <a:endParaRPr lang="en-IN" dirty="0"/>
          </a:p>
          <a:p>
            <a:pPr marL="285750" indent="-285750">
              <a:buFontTx/>
              <a:buChar char="-"/>
            </a:pPr>
            <a:r>
              <a:rPr lang="en-IN" dirty="0" err="1"/>
              <a:t>Pul</a:t>
            </a:r>
            <a:r>
              <a:rPr lang="en-IN" dirty="0"/>
              <a:t> A </a:t>
            </a:r>
            <a:r>
              <a:rPr lang="en-IN" dirty="0" smtClean="0"/>
              <a:t>Catheter</a:t>
            </a:r>
          </a:p>
          <a:p>
            <a:pPr marL="285750" indent="-285750">
              <a:buFontTx/>
              <a:buChar char="-"/>
            </a:pPr>
            <a:endParaRPr lang="en-IN" dirty="0"/>
          </a:p>
          <a:p>
            <a:pPr marL="285750" indent="-285750">
              <a:buFontTx/>
              <a:buChar char="-"/>
            </a:pPr>
            <a:r>
              <a:rPr lang="en-IN" dirty="0" smtClean="0"/>
              <a:t>EtCO2:- decrease d/t </a:t>
            </a:r>
            <a:r>
              <a:rPr lang="en-IN" dirty="0" err="1" smtClean="0"/>
              <a:t>deacrease</a:t>
            </a:r>
            <a:r>
              <a:rPr lang="en-IN" dirty="0" smtClean="0"/>
              <a:t> physiological dead space</a:t>
            </a:r>
          </a:p>
          <a:p>
            <a:pPr marL="285750" indent="-285750">
              <a:buFontTx/>
              <a:buChar char="-"/>
            </a:pPr>
            <a:endParaRPr lang="en-IN" dirty="0"/>
          </a:p>
          <a:p>
            <a:pPr marL="285750" indent="-285750">
              <a:buFontTx/>
              <a:buChar char="-"/>
            </a:pPr>
            <a:r>
              <a:rPr lang="en-IN" dirty="0" err="1"/>
              <a:t>Esophageal</a:t>
            </a:r>
            <a:r>
              <a:rPr lang="en-IN" dirty="0"/>
              <a:t> </a:t>
            </a:r>
            <a:r>
              <a:rPr lang="en-IN" dirty="0" smtClean="0"/>
              <a:t>stethoscope:- mill wheel murmur</a:t>
            </a:r>
          </a:p>
          <a:p>
            <a:pPr marL="285750" indent="-285750">
              <a:buFontTx/>
              <a:buChar char="-"/>
            </a:pPr>
            <a:endParaRPr lang="en-IN" dirty="0"/>
          </a:p>
          <a:p>
            <a:r>
              <a:rPr lang="en-IN" b="1" u="sng" dirty="0" smtClean="0"/>
              <a:t>S/S:-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Hypotension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Tachycardia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Dec EtCO2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Hypoxia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Dec SPO2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Bronchoconstriction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Acute </a:t>
            </a:r>
            <a:r>
              <a:rPr lang="en-IN" dirty="0" err="1" smtClean="0"/>
              <a:t>cor</a:t>
            </a:r>
            <a:r>
              <a:rPr lang="en-IN" dirty="0" smtClean="0"/>
              <a:t> </a:t>
            </a:r>
            <a:r>
              <a:rPr lang="en-IN" dirty="0" err="1" smtClean="0"/>
              <a:t>pulmonale</a:t>
            </a:r>
            <a:endParaRPr lang="en-IN" dirty="0"/>
          </a:p>
          <a:p>
            <a:pPr marL="285750" indent="-285750">
              <a:buFontTx/>
              <a:buChar char="-"/>
            </a:pP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3455278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7541" y="416858"/>
            <a:ext cx="847539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u="sng" dirty="0" smtClean="0"/>
              <a:t>Treatment:</a:t>
            </a:r>
          </a:p>
          <a:p>
            <a:endParaRPr lang="en-IN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Surgeon notified:- </a:t>
            </a:r>
            <a:r>
              <a:rPr lang="en-IN" dirty="0" err="1" smtClean="0"/>
              <a:t>Sx</a:t>
            </a:r>
            <a:r>
              <a:rPr lang="en-IN" dirty="0" smtClean="0"/>
              <a:t> field flooded with saline, wet gauze, bone wax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Stop N2O + 100% O2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Aspirate through central line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Increase </a:t>
            </a:r>
            <a:r>
              <a:rPr lang="en-IN" dirty="0" err="1" smtClean="0"/>
              <a:t>intrvascular</a:t>
            </a:r>
            <a:r>
              <a:rPr lang="en-IN" dirty="0" smtClean="0"/>
              <a:t> volume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Use vasopressor if hypotension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Compress B/L IJV- </a:t>
            </a:r>
            <a:r>
              <a:rPr lang="en-IN" dirty="0" err="1" smtClean="0"/>
              <a:t>inc</a:t>
            </a:r>
            <a:r>
              <a:rPr lang="en-IN" dirty="0" smtClean="0"/>
              <a:t> cerebral pressure, helps identify entry point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Valsalva manoeuvre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Head low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Hyperbaric O2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L </a:t>
            </a:r>
            <a:r>
              <a:rPr lang="en-IN" dirty="0" err="1" smtClean="0"/>
              <a:t>lat</a:t>
            </a:r>
            <a:r>
              <a:rPr lang="en-IN" dirty="0" smtClean="0"/>
              <a:t> position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dirty="0" smtClean="0"/>
              <a:t>CVS resuscitation</a:t>
            </a:r>
          </a:p>
          <a:p>
            <a:r>
              <a:rPr lang="en-IN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593150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680" y="647140"/>
            <a:ext cx="5715000" cy="50101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278" y="674595"/>
            <a:ext cx="5022056" cy="32575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686550" y="4514850"/>
            <a:ext cx="4910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Blood Supply </a:t>
            </a:r>
            <a:r>
              <a:rPr lang="en-IN" dirty="0" smtClean="0"/>
              <a:t>– </a:t>
            </a:r>
            <a:r>
              <a:rPr lang="en-IN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Vertebrobasilar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 artery system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70420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703543">
            <a:off x="2093892" y="2765705"/>
            <a:ext cx="8878528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THANK YOU</a:t>
            </a:r>
            <a:endParaRPr lang="en-US" sz="8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072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4776" y="161366"/>
            <a:ext cx="1147034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                                                                        </a:t>
            </a:r>
            <a:r>
              <a:rPr lang="en-IN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</a:p>
          <a:p>
            <a:endParaRPr lang="en-IN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The cerebellum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The brainstem ---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 medulla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oblongata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, pons and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(lower)midbrain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and continues down through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       			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the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 foramen magnum to become the spinal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cord 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important role in co-ordination and fine motor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control </a:t>
            </a:r>
          </a:p>
          <a:p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associated arteries &amp; nerves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cranial nerves, afferent and efferent fibres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CN nuclei</a:t>
            </a: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9665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882" y="712696"/>
            <a:ext cx="1203511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Foramina</a:t>
            </a:r>
          </a:p>
          <a:p>
            <a:endParaRPr lang="en-IN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present in the posterior cranial fossa (a foramen is simply a hole that allows the passage of a structure – usually a blood vessel or nerve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b="1" u="sng" dirty="0">
                <a:latin typeface="Arial" panose="020B0604020202020204" pitchFamily="34" charset="0"/>
                <a:cs typeface="Arial" panose="020B0604020202020204" pitchFamily="34" charset="0"/>
              </a:rPr>
              <a:t>Temporal Bone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The </a:t>
            </a:r>
            <a:r>
              <a:rPr lang="en-IN" b="1" u="sng" dirty="0">
                <a:latin typeface="Arial" panose="020B0604020202020204" pitchFamily="34" charset="0"/>
                <a:cs typeface="Arial" panose="020B0604020202020204" pitchFamily="34" charset="0"/>
              </a:rPr>
              <a:t>internal acoustic meatus</a:t>
            </a: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- oval opening in the posterior aspect of petrous part of the temporal bone.    					transmits - facial nerve (CN 7</a:t>
            </a:r>
            <a:r>
              <a:rPr lang="en-IN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- vestibulocochlear nerve(CN 8</a:t>
            </a:r>
            <a:r>
              <a:rPr lang="en-IN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- labyrinthine artery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b="1" u="sng" dirty="0">
                <a:latin typeface="Arial" panose="020B0604020202020204" pitchFamily="34" charset="0"/>
                <a:cs typeface="Arial" panose="020B0604020202020204" pitchFamily="34" charset="0"/>
              </a:rPr>
              <a:t>Occipital Bone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b="1" u="sng" dirty="0">
                <a:latin typeface="Arial" panose="020B0604020202020204" pitchFamily="34" charset="0"/>
                <a:cs typeface="Arial" panose="020B0604020202020204" pitchFamily="34" charset="0"/>
              </a:rPr>
              <a:t>foramen magnum,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 lies centrally in the floor of the posterior cranial fossa. the largest foramen in the skull,    					 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transmits- medulla of the 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brain,meninges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- vertebral arteries, 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dural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veins, anterior &amp; posterior spinal arteries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-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spinal accessory nerve(11</a:t>
            </a:r>
            <a:r>
              <a:rPr lang="en-IN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) (ascending)</a:t>
            </a:r>
            <a:endParaRPr lang="en-IN" dirty="0"/>
          </a:p>
          <a:p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474166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0306" y="282388"/>
            <a:ext cx="563431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Anteriorly an incline, known as the </a:t>
            </a:r>
            <a:r>
              <a:rPr lang="en-IN" b="1" dirty="0" err="1">
                <a:latin typeface="Arial" panose="020B0604020202020204" pitchFamily="34" charset="0"/>
                <a:cs typeface="Arial" panose="020B0604020202020204" pitchFamily="34" charset="0"/>
              </a:rPr>
              <a:t>clivus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, connects the foramen magnum with the dorsum 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sellae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Jugular </a:t>
            </a:r>
            <a:r>
              <a:rPr lang="en-IN" b="1" u="sng" dirty="0">
                <a:latin typeface="Arial" panose="020B0604020202020204" pitchFamily="34" charset="0"/>
                <a:cs typeface="Arial" panose="020B0604020202020204" pitchFamily="34" charset="0"/>
              </a:rPr>
              <a:t>foramina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 are situated either side of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the foramen magnum - transmits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the glossopharyngeal nerve (9</a:t>
            </a:r>
            <a:r>
              <a:rPr lang="en-IN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vagus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 nerve(10</a:t>
            </a:r>
            <a:r>
              <a:rPr lang="en-IN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spinal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accessory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nerve (11</a:t>
            </a:r>
            <a:r>
              <a:rPr lang="en-IN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descending), internal jugular vein, </a:t>
            </a:r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inferior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petrosal sinus, sigmoid sinus and meningeal branches of the ascending pharyngeal and occipital arteries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hypoglossal canal </a:t>
            </a:r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Immediately superior to the anterolateral margin of the foramen magnum 	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			--transmits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the hypoglossal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nerve(12</a:t>
            </a:r>
            <a:r>
              <a:rPr lang="en-IN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cerebellar fossae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- bilateral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depressions that house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   				    the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 cerebellum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-</a:t>
            </a:r>
            <a:r>
              <a:rPr lang="en-IN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Posterolaterally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to the foramen magnum 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-divided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medially by a ridge of bone, the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internal </a:t>
            </a: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occipital crest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739" y="712694"/>
            <a:ext cx="5730858" cy="484094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38490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44606" y="697006"/>
            <a:ext cx="36576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supratentorial</a:t>
            </a:r>
            <a:r>
              <a:rPr lang="en-IN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tumors</a:t>
            </a:r>
            <a:r>
              <a:rPr lang="en-IN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IN" sz="20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  -</a:t>
            </a:r>
            <a:r>
              <a:rPr lang="en-IN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Tumors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 arising from structures         </a:t>
            </a:r>
          </a:p>
          <a:p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     above tentorium cerebelli </a:t>
            </a:r>
          </a:p>
          <a:p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  -(80%)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 - more common in adults</a:t>
            </a: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infratentorial</a:t>
            </a:r>
            <a:r>
              <a:rPr lang="en-IN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tumors</a:t>
            </a:r>
            <a:endParaRPr lang="en-IN" sz="20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  -arising from below </a:t>
            </a:r>
          </a:p>
          <a:p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  -(20%)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 - more common in children</a:t>
            </a: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0036" t="9259" r="5063" b="7761"/>
          <a:stretch/>
        </p:blipFill>
        <p:spPr>
          <a:xfrm>
            <a:off x="4241485" y="753035"/>
            <a:ext cx="7107834" cy="492162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90645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0271" r="4850"/>
          <a:stretch/>
        </p:blipFill>
        <p:spPr>
          <a:xfrm>
            <a:off x="837168" y="0"/>
            <a:ext cx="9597751" cy="675728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0035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34471"/>
            <a:ext cx="12396342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</a:t>
            </a:r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TYPES OF BRAIN TUMORS</a:t>
            </a:r>
          </a:p>
          <a:p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>
              <a:cs typeface="Arial" panose="020B0604020202020204" pitchFamily="34" charset="0"/>
            </a:endParaRPr>
          </a:p>
          <a:p>
            <a:r>
              <a:rPr lang="en-IN" u="sng" dirty="0" smtClean="0">
                <a:cs typeface="Arial" panose="020B0604020202020204" pitchFamily="34" charset="0"/>
              </a:rPr>
              <a:t>ASTROCYTOMA</a:t>
            </a:r>
            <a:r>
              <a:rPr lang="en-IN" dirty="0" smtClean="0">
                <a:cs typeface="Arial" panose="020B0604020202020204" pitchFamily="34" charset="0"/>
              </a:rPr>
              <a:t>  </a:t>
            </a: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      – Gliomas   - well </a:t>
            </a:r>
            <a:r>
              <a:rPr lang="en-IN" dirty="0" err="1" smtClean="0">
                <a:cs typeface="Arial" panose="020B0604020202020204" pitchFamily="34" charset="0"/>
              </a:rPr>
              <a:t>diiferentiated</a:t>
            </a:r>
            <a:r>
              <a:rPr lang="en-IN" dirty="0" smtClean="0">
                <a:cs typeface="Arial" panose="020B0604020202020204" pitchFamily="34" charset="0"/>
              </a:rPr>
              <a:t>, low grade</a:t>
            </a: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                          - new onset seizures</a:t>
            </a: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                          - t/t- </a:t>
            </a:r>
            <a:r>
              <a:rPr lang="en-IN" dirty="0" err="1" smtClean="0">
                <a:cs typeface="Arial" panose="020B0604020202020204" pitchFamily="34" charset="0"/>
              </a:rPr>
              <a:t>Sx</a:t>
            </a:r>
            <a:r>
              <a:rPr lang="en-IN" dirty="0" smtClean="0">
                <a:cs typeface="Arial" panose="020B0604020202020204" pitchFamily="34" charset="0"/>
              </a:rPr>
              <a:t> and radiation</a:t>
            </a:r>
          </a:p>
          <a:p>
            <a:endParaRPr lang="en-IN" dirty="0" smtClean="0">
              <a:cs typeface="Arial" panose="020B0604020202020204" pitchFamily="34" charset="0"/>
            </a:endParaRP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      - </a:t>
            </a:r>
            <a:r>
              <a:rPr lang="en-IN" dirty="0" err="1" smtClean="0">
                <a:cs typeface="Arial" panose="020B0604020202020204" pitchFamily="34" charset="0"/>
              </a:rPr>
              <a:t>Pilocytic</a:t>
            </a:r>
            <a:r>
              <a:rPr lang="en-IN" dirty="0" smtClean="0">
                <a:cs typeface="Arial" panose="020B0604020202020204" pitchFamily="34" charset="0"/>
              </a:rPr>
              <a:t> astrocytoma-from cerebellum, cerebral </a:t>
            </a:r>
            <a:r>
              <a:rPr lang="en-IN" dirty="0" err="1" smtClean="0">
                <a:cs typeface="Arial" panose="020B0604020202020204" pitchFamily="34" charset="0"/>
              </a:rPr>
              <a:t>hemisperes</a:t>
            </a:r>
            <a:r>
              <a:rPr lang="en-IN" dirty="0" smtClean="0">
                <a:cs typeface="Arial" panose="020B0604020202020204" pitchFamily="34" charset="0"/>
              </a:rPr>
              <a:t>, hypothalamus, optic pathways</a:t>
            </a: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                                             - affect children </a:t>
            </a:r>
            <a:r>
              <a:rPr lang="en-IN" dirty="0" err="1" smtClean="0">
                <a:cs typeface="Arial" panose="020B0604020202020204" pitchFamily="34" charset="0"/>
              </a:rPr>
              <a:t>amd</a:t>
            </a:r>
            <a:r>
              <a:rPr lang="en-IN" dirty="0" smtClean="0">
                <a:cs typeface="Arial" panose="020B0604020202020204" pitchFamily="34" charset="0"/>
              </a:rPr>
              <a:t> young adults</a:t>
            </a: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                                             - good prognosis &amp; t/t- </a:t>
            </a:r>
            <a:r>
              <a:rPr lang="en-IN" dirty="0" err="1" smtClean="0">
                <a:cs typeface="Arial" panose="020B0604020202020204" pitchFamily="34" charset="0"/>
              </a:rPr>
              <a:t>Sx</a:t>
            </a:r>
            <a:r>
              <a:rPr lang="en-IN" dirty="0" smtClean="0">
                <a:cs typeface="Arial" panose="020B0604020202020204" pitchFamily="34" charset="0"/>
              </a:rPr>
              <a:t> resection</a:t>
            </a:r>
          </a:p>
          <a:p>
            <a:endParaRPr lang="en-IN" dirty="0" smtClean="0">
              <a:cs typeface="Arial" panose="020B0604020202020204" pitchFamily="34" charset="0"/>
            </a:endParaRP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      - Anaplastic Astrocytoma – poorly differentiated</a:t>
            </a: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                                                  - radio or chemotherapy</a:t>
            </a: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                                                  - evolve into  GBM , intermediate prognosis</a:t>
            </a:r>
          </a:p>
          <a:p>
            <a:endParaRPr lang="en-IN" dirty="0" smtClean="0">
              <a:cs typeface="Arial" panose="020B0604020202020204" pitchFamily="34" charset="0"/>
            </a:endParaRP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      - GBM (</a:t>
            </a:r>
            <a:r>
              <a:rPr lang="en-IN" dirty="0" err="1" smtClean="0">
                <a:cs typeface="Arial" panose="020B0604020202020204" pitchFamily="34" charset="0"/>
              </a:rPr>
              <a:t>Glioblastomamultiformae</a:t>
            </a:r>
            <a:r>
              <a:rPr lang="en-IN" dirty="0" smtClean="0">
                <a:cs typeface="Arial" panose="020B0604020202020204" pitchFamily="34" charset="0"/>
              </a:rPr>
              <a:t>)- grade IV glioma</a:t>
            </a: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                                                               - accounts for 30% of all 1º brain </a:t>
            </a:r>
            <a:r>
              <a:rPr lang="en-IN" dirty="0" err="1" smtClean="0">
                <a:cs typeface="Arial" panose="020B0604020202020204" pitchFamily="34" charset="0"/>
              </a:rPr>
              <a:t>tumors</a:t>
            </a:r>
            <a:endParaRPr lang="en-IN" dirty="0" smtClean="0">
              <a:cs typeface="Arial" panose="020B0604020202020204" pitchFamily="34" charset="0"/>
            </a:endParaRP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                                                               - imaging- central necrosis and surrounding oedema</a:t>
            </a: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                                                               - t/t- </a:t>
            </a:r>
            <a:r>
              <a:rPr lang="en-IN" dirty="0" err="1" smtClean="0">
                <a:cs typeface="Arial" panose="020B0604020202020204" pitchFamily="34" charset="0"/>
              </a:rPr>
              <a:t>Sx</a:t>
            </a:r>
            <a:r>
              <a:rPr lang="en-IN" dirty="0" smtClean="0">
                <a:cs typeface="Arial" panose="020B0604020202020204" pitchFamily="34" charset="0"/>
              </a:rPr>
              <a:t> </a:t>
            </a:r>
            <a:r>
              <a:rPr lang="en-IN" dirty="0" err="1" smtClean="0">
                <a:cs typeface="Arial" panose="020B0604020202020204" pitchFamily="34" charset="0"/>
              </a:rPr>
              <a:t>debulking</a:t>
            </a:r>
            <a:r>
              <a:rPr lang="en-IN" dirty="0" smtClean="0">
                <a:cs typeface="Arial" panose="020B0604020202020204" pitchFamily="34" charset="0"/>
              </a:rPr>
              <a:t> + chemo + radio</a:t>
            </a:r>
          </a:p>
          <a:p>
            <a:r>
              <a:rPr lang="en-IN" dirty="0">
                <a:cs typeface="Arial" panose="020B0604020202020204" pitchFamily="34" charset="0"/>
              </a:rPr>
              <a:t> </a:t>
            </a:r>
            <a:r>
              <a:rPr lang="en-IN" dirty="0" smtClean="0">
                <a:cs typeface="Arial" panose="020B0604020202020204" pitchFamily="34" charset="0"/>
              </a:rPr>
              <a:t>                                                                                   - life expectancy in weeks</a:t>
            </a:r>
          </a:p>
          <a:p>
            <a:endParaRPr lang="en-IN" dirty="0" smtClean="0">
              <a:cs typeface="Arial" panose="020B0604020202020204" pitchFamily="34" charset="0"/>
            </a:endParaRPr>
          </a:p>
          <a:p>
            <a:endParaRPr lang="en-IN" dirty="0" smtClean="0">
              <a:cs typeface="Arial" panose="020B0604020202020204" pitchFamily="34" charset="0"/>
            </a:endParaRPr>
          </a:p>
          <a:p>
            <a:r>
              <a:rPr lang="en-IN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17989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1049</TotalTime>
  <Words>1661</Words>
  <Application>Microsoft Office PowerPoint</Application>
  <PresentationFormat>Custom</PresentationFormat>
  <Paragraphs>497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Civic</vt:lpstr>
      <vt:lpstr>POSTERIOR FOSSA TUMOUR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POSTERIOR FOSSA TUMOUR</dc:title>
  <dc:creator>drdiwakarvasudev@outlook.com</dc:creator>
  <cp:lastModifiedBy>user</cp:lastModifiedBy>
  <cp:revision>91</cp:revision>
  <dcterms:created xsi:type="dcterms:W3CDTF">2019-08-04T05:23:45Z</dcterms:created>
  <dcterms:modified xsi:type="dcterms:W3CDTF">2020-08-17T09:34:34Z</dcterms:modified>
</cp:coreProperties>
</file>