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257" r:id="rId4"/>
    <p:sldId id="258" r:id="rId5"/>
    <p:sldId id="259" r:id="rId6"/>
    <p:sldId id="327" r:id="rId7"/>
    <p:sldId id="261" r:id="rId8"/>
    <p:sldId id="316" r:id="rId9"/>
    <p:sldId id="317" r:id="rId10"/>
    <p:sldId id="322" r:id="rId11"/>
    <p:sldId id="318" r:id="rId12"/>
    <p:sldId id="319" r:id="rId13"/>
    <p:sldId id="320" r:id="rId14"/>
    <p:sldId id="289" r:id="rId15"/>
    <p:sldId id="321" r:id="rId16"/>
    <p:sldId id="262" r:id="rId17"/>
    <p:sldId id="287" r:id="rId18"/>
    <p:sldId id="323" r:id="rId19"/>
    <p:sldId id="326" r:id="rId20"/>
    <p:sldId id="324" r:id="rId21"/>
    <p:sldId id="268" r:id="rId22"/>
    <p:sldId id="269" r:id="rId23"/>
    <p:sldId id="270" r:id="rId24"/>
    <p:sldId id="290" r:id="rId25"/>
    <p:sldId id="315" r:id="rId26"/>
    <p:sldId id="278" r:id="rId27"/>
    <p:sldId id="328" r:id="rId28"/>
    <p:sldId id="275" r:id="rId29"/>
    <p:sldId id="284" r:id="rId30"/>
    <p:sldId id="280" r:id="rId31"/>
    <p:sldId id="281" r:id="rId32"/>
    <p:sldId id="331" r:id="rId33"/>
    <p:sldId id="330" r:id="rId34"/>
    <p:sldId id="337" r:id="rId35"/>
    <p:sldId id="332" r:id="rId36"/>
    <p:sldId id="333" r:id="rId37"/>
    <p:sldId id="291" r:id="rId38"/>
    <p:sldId id="292" r:id="rId39"/>
    <p:sldId id="282" r:id="rId40"/>
    <p:sldId id="293" r:id="rId41"/>
    <p:sldId id="294" r:id="rId42"/>
    <p:sldId id="295" r:id="rId43"/>
    <p:sldId id="283" r:id="rId44"/>
    <p:sldId id="286" r:id="rId45"/>
    <p:sldId id="285" r:id="rId46"/>
    <p:sldId id="334" r:id="rId47"/>
    <p:sldId id="335" r:id="rId48"/>
    <p:sldId id="336" r:id="rId49"/>
    <p:sldId id="296" r:id="rId50"/>
    <p:sldId id="304" r:id="rId51"/>
    <p:sldId id="329" r:id="rId52"/>
    <p:sldId id="297" r:id="rId53"/>
    <p:sldId id="299" r:id="rId54"/>
    <p:sldId id="300" r:id="rId55"/>
    <p:sldId id="301" r:id="rId56"/>
    <p:sldId id="302" r:id="rId57"/>
    <p:sldId id="303" r:id="rId58"/>
    <p:sldId id="305" r:id="rId59"/>
    <p:sldId id="341" r:id="rId60"/>
    <p:sldId id="340" r:id="rId61"/>
    <p:sldId id="339" r:id="rId62"/>
    <p:sldId id="338" r:id="rId63"/>
    <p:sldId id="306" r:id="rId64"/>
    <p:sldId id="307" r:id="rId65"/>
    <p:sldId id="310" r:id="rId66"/>
    <p:sldId id="309" r:id="rId67"/>
    <p:sldId id="308" r:id="rId68"/>
    <p:sldId id="342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journal/26659131/2/2" TargetMode="External"/><Relationship Id="rId2" Type="http://schemas.openxmlformats.org/officeDocument/2006/relationships/hyperlink" Target="https://www.sciencedirect.com/science/journal/2665913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ocarto.2020.10005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Cartilage histology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105400"/>
            <a:ext cx="38862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IN" dirty="0" smtClean="0">
                <a:solidFill>
                  <a:schemeClr val="tx1"/>
                </a:solidFill>
              </a:rPr>
              <a:t>Dr</a:t>
            </a:r>
            <a:r>
              <a:rPr lang="en-IN" dirty="0" smtClean="0">
                <a:solidFill>
                  <a:schemeClr val="tx1"/>
                </a:solidFill>
              </a:rPr>
              <a:t>. </a:t>
            </a:r>
            <a:r>
              <a:rPr lang="en-IN" dirty="0" err="1" smtClean="0">
                <a:solidFill>
                  <a:schemeClr val="tx1"/>
                </a:solidFill>
              </a:rPr>
              <a:t>kinjal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err="1" smtClean="0">
                <a:solidFill>
                  <a:schemeClr val="tx1"/>
                </a:solidFill>
              </a:rPr>
              <a:t>jethva</a:t>
            </a:r>
            <a:endParaRPr lang="en-IN" dirty="0" smtClean="0">
              <a:solidFill>
                <a:schemeClr val="tx1"/>
              </a:solidFill>
            </a:endParaRP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Associate Professor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Department of anatomy</a:t>
            </a:r>
          </a:p>
          <a:p>
            <a:pPr algn="l"/>
            <a:r>
              <a:rPr lang="en-IN" dirty="0" smtClean="0">
                <a:solidFill>
                  <a:schemeClr val="tx1"/>
                </a:solidFill>
              </a:rPr>
              <a:t>S.B.K.S.M.I. &amp; R.C.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Inner cellular layer </a:t>
            </a:r>
            <a:r>
              <a:rPr lang="en-IN" dirty="0" smtClean="0"/>
              <a:t>–</a:t>
            </a:r>
            <a:r>
              <a:rPr lang="en-IN" dirty="0" err="1" smtClean="0"/>
              <a:t>mesenchymal</a:t>
            </a:r>
            <a:r>
              <a:rPr lang="en-IN" dirty="0" smtClean="0"/>
              <a:t> cell differentiate into </a:t>
            </a:r>
            <a:r>
              <a:rPr lang="en-IN" dirty="0" err="1" smtClean="0">
                <a:solidFill>
                  <a:srgbClr val="FF0000"/>
                </a:solidFill>
              </a:rPr>
              <a:t>chondroblast</a:t>
            </a:r>
            <a:r>
              <a:rPr lang="en-IN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IN" dirty="0" smtClean="0"/>
              <a:t>Made up of predominantly cells which convert to chondrocyte when cartilage is growing.</a:t>
            </a:r>
          </a:p>
          <a:p>
            <a:r>
              <a:rPr lang="en-IN" b="1" dirty="0" smtClean="0"/>
              <a:t>In adult only fibrous layer is present .</a:t>
            </a:r>
          </a:p>
          <a:p>
            <a:r>
              <a:rPr lang="en-IN" b="1" dirty="0" smtClean="0"/>
              <a:t>Fibrous layer has blood capillaries which provide nutrition to cartilage cells which diffuse through matrix.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8" name="Picture 4" descr="F:\KINJAL LECTURES\HISTOLOGY\histo image\Cart1-new [Converted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4288"/>
            <a:ext cx="8581286" cy="650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Blood supply</a:t>
            </a:r>
          </a:p>
          <a:p>
            <a:r>
              <a:rPr lang="en-IN" dirty="0" err="1" smtClean="0"/>
              <a:t>lymphatics</a:t>
            </a:r>
            <a:endParaRPr lang="en-IN" dirty="0" smtClean="0"/>
          </a:p>
          <a:p>
            <a:r>
              <a:rPr lang="en-IN" dirty="0" smtClean="0"/>
              <a:t>Nerves</a:t>
            </a:r>
          </a:p>
          <a:p>
            <a:endParaRPr lang="en-IN" dirty="0" smtClean="0"/>
          </a:p>
          <a:p>
            <a:r>
              <a:rPr lang="en-IN" dirty="0" smtClean="0"/>
              <a:t>Perichondrium absent in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</a:t>
            </a:r>
            <a:r>
              <a:rPr lang="en-IN" dirty="0" err="1" smtClean="0"/>
              <a:t>fibrocartilage</a:t>
            </a: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err="1" smtClean="0"/>
              <a:t>Articular</a:t>
            </a:r>
            <a:r>
              <a:rPr lang="en-IN" dirty="0" smtClean="0"/>
              <a:t> cartilage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Where direct contact with bone(costal cartilage)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F:\KINJAL LECTURES\HISTOLOGY\histo image\Perichondrium-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82752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8" name="Picture 4" descr="F:\KINJAL LECTURES\HISTOLOGY\histo image\Cart1-new [Converted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4288"/>
            <a:ext cx="8581286" cy="650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Cells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 smtClean="0"/>
              <a:t>Chondroblast</a:t>
            </a:r>
            <a:r>
              <a:rPr lang="en-IN" dirty="0" smtClean="0"/>
              <a:t>- they are present in peripheral part of cartilage </a:t>
            </a:r>
          </a:p>
          <a:p>
            <a:r>
              <a:rPr lang="en-IN" dirty="0" smtClean="0"/>
              <a:t>They are the precursor of chondrocyte.</a:t>
            </a:r>
          </a:p>
          <a:p>
            <a:r>
              <a:rPr lang="en-IN" dirty="0" smtClean="0"/>
              <a:t>Only one type of cell  seen in cartilage is </a:t>
            </a:r>
            <a:r>
              <a:rPr lang="en-IN" b="1" dirty="0" smtClean="0">
                <a:solidFill>
                  <a:srgbClr val="FF0000"/>
                </a:solidFill>
              </a:rPr>
              <a:t>chondrocyte.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Chondrocyte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dirty="0" smtClean="0"/>
              <a:t>Chondrocyte present in space called </a:t>
            </a:r>
            <a:r>
              <a:rPr lang="en-IN" b="1" dirty="0" smtClean="0">
                <a:solidFill>
                  <a:srgbClr val="FF0000"/>
                </a:solidFill>
              </a:rPr>
              <a:t>lacunae 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In H &amp; E stain </a:t>
            </a:r>
            <a:r>
              <a:rPr lang="en-IN" dirty="0" smtClean="0"/>
              <a:t>slide there is gap between chondrocyte and lacunae because  chondrocyte is shrunken</a:t>
            </a:r>
          </a:p>
          <a:p>
            <a:r>
              <a:rPr lang="en-IN" dirty="0" smtClean="0"/>
              <a:t>Inner part of cartilage cells arranged in cluster called </a:t>
            </a:r>
            <a:r>
              <a:rPr lang="en-IN" dirty="0" smtClean="0">
                <a:solidFill>
                  <a:srgbClr val="FF0000"/>
                </a:solidFill>
              </a:rPr>
              <a:t>cell nest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Chondrocyte synthesise and secrete extracellular matrix(fibers +ground substance)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dell-pc\Downloads\New Doc 2018-10-30 11.56.49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593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Ground substance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It is featureless (homogenous) gel like substance that </a:t>
            </a:r>
            <a:r>
              <a:rPr lang="en-IN" b="1" dirty="0" smtClean="0">
                <a:solidFill>
                  <a:srgbClr val="FF0000"/>
                </a:solidFill>
              </a:rPr>
              <a:t>stains blue with basic dyes(haematoxylin)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Sulphated </a:t>
            </a:r>
            <a:r>
              <a:rPr lang="en-IN" b="1" dirty="0" err="1" smtClean="0">
                <a:solidFill>
                  <a:srgbClr val="FF0000"/>
                </a:solidFill>
              </a:rPr>
              <a:t>Proteoglycans</a:t>
            </a:r>
            <a:r>
              <a:rPr lang="en-IN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IN" dirty="0" err="1" smtClean="0"/>
              <a:t>Basophilia</a:t>
            </a:r>
            <a:r>
              <a:rPr lang="en-IN" dirty="0" smtClean="0"/>
              <a:t> is due to </a:t>
            </a:r>
            <a:r>
              <a:rPr lang="en-IN" dirty="0" err="1" smtClean="0"/>
              <a:t>prescnece</a:t>
            </a:r>
            <a:r>
              <a:rPr lang="en-IN" dirty="0" smtClean="0"/>
              <a:t> of chondroitin and keratin sulphate(acidic in nature)</a:t>
            </a:r>
          </a:p>
          <a:p>
            <a:r>
              <a:rPr lang="en-IN" dirty="0" smtClean="0"/>
              <a:t>Highest concentration is around </a:t>
            </a:r>
            <a:r>
              <a:rPr lang="en-IN" b="1" dirty="0" smtClean="0">
                <a:solidFill>
                  <a:srgbClr val="FF0000"/>
                </a:solidFill>
              </a:rPr>
              <a:t>lacuna(territorial matrix)</a:t>
            </a:r>
          </a:p>
          <a:p>
            <a:r>
              <a:rPr lang="en-IN" b="1" dirty="0" err="1" smtClean="0">
                <a:solidFill>
                  <a:srgbClr val="FF0000"/>
                </a:solidFill>
              </a:rPr>
              <a:t>Interterritorial</a:t>
            </a:r>
            <a:r>
              <a:rPr lang="en-IN" b="1" dirty="0" smtClean="0">
                <a:solidFill>
                  <a:srgbClr val="FF0000"/>
                </a:solidFill>
              </a:rPr>
              <a:t> matrix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en-IN" b="1" u="sng" dirty="0" smtClean="0">
                <a:solidFill>
                  <a:srgbClr val="FF0000"/>
                </a:solidFill>
              </a:rPr>
              <a:t>Matrix </a:t>
            </a:r>
          </a:p>
          <a:p>
            <a:r>
              <a:rPr lang="en-IN" dirty="0" smtClean="0"/>
              <a:t>Territorial –surrounds lacunae(capsule)</a:t>
            </a:r>
          </a:p>
          <a:p>
            <a:r>
              <a:rPr lang="en-IN" dirty="0" err="1" smtClean="0"/>
              <a:t>Interterritorial</a:t>
            </a:r>
            <a:r>
              <a:rPr lang="en-IN" dirty="0" smtClean="0"/>
              <a:t>-remaining matrix </a:t>
            </a:r>
            <a:endParaRPr lang="en-IN" dirty="0"/>
          </a:p>
        </p:txBody>
      </p:sp>
      <p:pic>
        <p:nvPicPr>
          <p:cNvPr id="5122" name="Picture 2" descr="C:\Users\dell-pc\Downloads\New Doc 2018-10-30 11.56.49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8763000" cy="36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Competency 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AN71.2 Identify cartilage under the microscope &amp; describe various types and</a:t>
            </a:r>
          </a:p>
          <a:p>
            <a:r>
              <a:rPr lang="en-US" smtClean="0"/>
              <a:t>structure- function correlation of the same</a:t>
            </a:r>
            <a:endParaRPr lang="en-IN" sz="32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dell-pc\Downloads\New Doc 2018-10-30 11.56.49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593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Ground substance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Supports cells provide medium through which substance are exchanged between blood and cells</a:t>
            </a:r>
          </a:p>
          <a:p>
            <a:r>
              <a:rPr lang="en-IN" sz="3500" b="1" dirty="0" smtClean="0">
                <a:solidFill>
                  <a:srgbClr val="FF0000"/>
                </a:solidFill>
              </a:rPr>
              <a:t>In cartilage ,it is well hydrated that provide resiliency to the cartilage</a:t>
            </a:r>
          </a:p>
          <a:p>
            <a:r>
              <a:rPr lang="en-IN" dirty="0" smtClean="0"/>
              <a:t>Provide flexible support to the tissue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dell-pc\Downloads\New Doc 2018-10-30 11.56.49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991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dell-pc\Downloads\New Doc 2018-10-30 11.56.49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229600" cy="4641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Fibre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contains </a:t>
            </a:r>
            <a:r>
              <a:rPr lang="en-IN" b="1" dirty="0" smtClean="0">
                <a:solidFill>
                  <a:srgbClr val="FF0000"/>
                </a:solidFill>
              </a:rPr>
              <a:t>collagen fibre (type 2)</a:t>
            </a:r>
          </a:p>
          <a:p>
            <a:r>
              <a:rPr lang="en-IN" dirty="0" smtClean="0"/>
              <a:t>These fibers constitute 40% of the dry weight of cartilage</a:t>
            </a:r>
          </a:p>
          <a:p>
            <a:r>
              <a:rPr lang="en-IN" dirty="0" smtClean="0"/>
              <a:t>But it should not be distinguished because refractive index of collagen fibers and ground substance are same.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dell-pc\Downloads\New Doc 2018-10-30 11.56.49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593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Hyaline cartilage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3900" dirty="0" smtClean="0">
                <a:solidFill>
                  <a:srgbClr val="FF0000"/>
                </a:solidFill>
              </a:rPr>
              <a:t>Most abundant type of cartilage </a:t>
            </a:r>
          </a:p>
          <a:p>
            <a:r>
              <a:rPr lang="en-IN" sz="3900" dirty="0" smtClean="0">
                <a:solidFill>
                  <a:srgbClr val="FF0000"/>
                </a:solidFill>
              </a:rPr>
              <a:t>Location-</a:t>
            </a:r>
          </a:p>
          <a:p>
            <a:endParaRPr lang="en-IN" sz="3900" dirty="0" smtClean="0">
              <a:solidFill>
                <a:srgbClr val="FF0000"/>
              </a:solidFill>
            </a:endParaRPr>
          </a:p>
          <a:p>
            <a:r>
              <a:rPr lang="en-IN" dirty="0" err="1" smtClean="0"/>
              <a:t>Fetal</a:t>
            </a:r>
            <a:r>
              <a:rPr lang="en-IN" dirty="0" smtClean="0"/>
              <a:t> skeleton</a:t>
            </a:r>
          </a:p>
          <a:p>
            <a:r>
              <a:rPr lang="en-IN" dirty="0" smtClean="0"/>
              <a:t>Ends of long bones</a:t>
            </a:r>
          </a:p>
          <a:p>
            <a:r>
              <a:rPr lang="en-IN" dirty="0" smtClean="0"/>
              <a:t>Nose</a:t>
            </a:r>
          </a:p>
          <a:p>
            <a:r>
              <a:rPr lang="en-IN" dirty="0" smtClean="0"/>
              <a:t>Costal cartilage</a:t>
            </a:r>
          </a:p>
          <a:p>
            <a:r>
              <a:rPr lang="en-IN" dirty="0" smtClean="0"/>
              <a:t>Trachea</a:t>
            </a:r>
          </a:p>
          <a:p>
            <a:r>
              <a:rPr lang="en-IN" dirty="0" smtClean="0"/>
              <a:t>Bronchi</a:t>
            </a:r>
          </a:p>
          <a:p>
            <a:r>
              <a:rPr lang="en-IN" dirty="0" smtClean="0"/>
              <a:t>larynx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Hyaline cartilage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Function</a:t>
            </a:r>
          </a:p>
          <a:p>
            <a:r>
              <a:rPr lang="en-IN" dirty="0" err="1" smtClean="0"/>
              <a:t>Articular</a:t>
            </a:r>
            <a:r>
              <a:rPr lang="en-IN" dirty="0" smtClean="0"/>
              <a:t> cartilage provides cushioning and smooth surface for movements of joints.</a:t>
            </a:r>
          </a:p>
          <a:p>
            <a:r>
              <a:rPr lang="en-IN" dirty="0" smtClean="0"/>
              <a:t>Although it provides support because of its </a:t>
            </a:r>
            <a:r>
              <a:rPr lang="en-IN" dirty="0" err="1" smtClean="0"/>
              <a:t>frimness</a:t>
            </a:r>
            <a:r>
              <a:rPr lang="en-IN" dirty="0" smtClean="0"/>
              <a:t>.</a:t>
            </a:r>
          </a:p>
          <a:p>
            <a:r>
              <a:rPr lang="en-IN" dirty="0" smtClean="0"/>
              <a:t>Firmness of cartilage keeps the lumen of trachea and bronchi patent.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H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4098" name="Picture 2" descr="F:\KINJAL LECTURES\HISTOLOGY\histo image\4-_hyalin_cart_slide13186977357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25" y="1600200"/>
            <a:ext cx="804874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dell-pc\Downloads\New Doc 2018-10-30 11.56.49_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1610"/>
            <a:ext cx="8229600" cy="4023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Cartilage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specialised type of tissue that develop from mesenchyal  cells</a:t>
            </a:r>
          </a:p>
          <a:p>
            <a:r>
              <a:rPr lang="en-IN" dirty="0" smtClean="0"/>
              <a:t>Tensile strength</a:t>
            </a:r>
          </a:p>
          <a:p>
            <a:r>
              <a:rPr lang="en-IN" dirty="0" smtClean="0"/>
              <a:t>Structural support</a:t>
            </a:r>
          </a:p>
          <a:p>
            <a:r>
              <a:rPr lang="en-IN" dirty="0" smtClean="0"/>
              <a:t>Flexibility</a:t>
            </a:r>
          </a:p>
          <a:p>
            <a:r>
              <a:rPr lang="en-IN" dirty="0" smtClean="0"/>
              <a:t>Resilient to compression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F:\KINJAL LECTURES\HISTOLOGY\histo image\trachea-ii-4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949017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F:\KINJAL LECTURES\HISTOLOGY\histo image\CR005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48958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F:\LECTURES OF SVU\unit.4.0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02916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F:\LECTURES OF SVU\102016_ht_hyaline-cartilage_fr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" y="1672431"/>
            <a:ext cx="819150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F:\LECTURES OF SVU\hyaline_cartilage_connective_tissue313286777758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799" y="609600"/>
            <a:ext cx="8091147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F:\LECTURES OF SVU\tumblr_lu0p9aAG4B1qeo1dvo1_5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6934200" cy="518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F:\LECTURES OF SVU\hyaline_cartilage-1414856E6D1532A21F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574096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Elastic cartilage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Elastic cartilage present at the site where there is more need of flexibility.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Location</a:t>
            </a:r>
          </a:p>
          <a:p>
            <a:r>
              <a:rPr lang="en-IN" dirty="0" err="1" smtClean="0"/>
              <a:t>Pinna</a:t>
            </a:r>
            <a:r>
              <a:rPr lang="en-IN" dirty="0" smtClean="0"/>
              <a:t>  of the ear</a:t>
            </a:r>
          </a:p>
          <a:p>
            <a:r>
              <a:rPr lang="en-IN" dirty="0" smtClean="0"/>
              <a:t>Wall of external auditory </a:t>
            </a:r>
            <a:r>
              <a:rPr lang="en-IN" dirty="0" err="1" smtClean="0"/>
              <a:t>meatus</a:t>
            </a:r>
            <a:endParaRPr lang="en-IN" dirty="0" smtClean="0"/>
          </a:p>
          <a:p>
            <a:r>
              <a:rPr lang="en-IN" dirty="0" smtClean="0"/>
              <a:t>Eustachian tube</a:t>
            </a:r>
          </a:p>
          <a:p>
            <a:r>
              <a:rPr lang="en-IN" dirty="0" smtClean="0"/>
              <a:t>Epiglottis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Yellow on gross appearance(FRESH STATE)</a:t>
            </a:r>
          </a:p>
          <a:p>
            <a:r>
              <a:rPr lang="en-IN" dirty="0" smtClean="0"/>
              <a:t>Pink on H &amp; E stain</a:t>
            </a:r>
          </a:p>
          <a:p>
            <a:r>
              <a:rPr lang="en-IN" dirty="0" smtClean="0"/>
              <a:t>Black on van </a:t>
            </a:r>
            <a:r>
              <a:rPr lang="en-IN" dirty="0" err="1" smtClean="0"/>
              <a:t>gieson</a:t>
            </a:r>
            <a:r>
              <a:rPr lang="en-IN" dirty="0" smtClean="0"/>
              <a:t> stain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Elastic cartilage</a:t>
            </a:r>
            <a:endParaRPr lang="en-IN" dirty="0"/>
          </a:p>
        </p:txBody>
      </p:sp>
      <p:pic>
        <p:nvPicPr>
          <p:cNvPr id="9218" name="Picture 2" descr="C:\Users\dell-pc\Downloads\New Doc 2018-10-30 11.56.49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4206"/>
            <a:ext cx="8229600" cy="379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Characteristic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Not supplied with blood vessels and nerves</a:t>
            </a:r>
          </a:p>
          <a:p>
            <a:r>
              <a:rPr lang="en-IN" dirty="0" smtClean="0"/>
              <a:t>Surround by perichondrium which is rich in blood vessels.</a:t>
            </a:r>
          </a:p>
          <a:p>
            <a:r>
              <a:rPr lang="en-IN" dirty="0" smtClean="0"/>
              <a:t>Perichondrium absent in fibrous cartilage.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1)</a:t>
            </a:r>
            <a:r>
              <a:rPr lang="en-IN" b="1" i="1" u="sng" dirty="0" smtClean="0">
                <a:solidFill>
                  <a:srgbClr val="FF0000"/>
                </a:solidFill>
              </a:rPr>
              <a:t>Cells-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chondrocyte closely packed.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Cells are bigger than cells present in hyaline cartilage.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Number of chondrocyte is more than amount of matrix compared to hyaline cartilage.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No cell nest like hyaline cartilage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 dirty="0" smtClean="0">
                <a:solidFill>
                  <a:srgbClr val="FF0000"/>
                </a:solidFill>
              </a:rPr>
              <a:t>Fibres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>–collagen(type 2) + elastic fibre (more amount)</a:t>
            </a:r>
          </a:p>
          <a:p>
            <a:r>
              <a:rPr lang="en-IN" dirty="0" smtClean="0"/>
              <a:t>Elastic </a:t>
            </a:r>
            <a:r>
              <a:rPr lang="en-IN" dirty="0" err="1" smtClean="0"/>
              <a:t>fiber</a:t>
            </a:r>
            <a:r>
              <a:rPr lang="en-IN" dirty="0" smtClean="0"/>
              <a:t> not seen in H&amp;E stain</a:t>
            </a:r>
          </a:p>
          <a:p>
            <a:r>
              <a:rPr lang="en-IN" dirty="0" smtClean="0"/>
              <a:t>Meshwork of branching and </a:t>
            </a:r>
            <a:r>
              <a:rPr lang="en-IN" dirty="0" err="1" smtClean="0"/>
              <a:t>anastomosing</a:t>
            </a:r>
            <a:r>
              <a:rPr lang="en-IN" dirty="0" smtClean="0"/>
              <a:t> elastic </a:t>
            </a:r>
            <a:r>
              <a:rPr lang="en-IN" dirty="0" err="1" smtClean="0"/>
              <a:t>fiber</a:t>
            </a:r>
            <a:r>
              <a:rPr lang="en-IN" dirty="0" smtClean="0"/>
              <a:t> ,heavily concentrated in centre</a:t>
            </a:r>
          </a:p>
          <a:p>
            <a:r>
              <a:rPr lang="en-IN" b="1" i="1" u="sng" dirty="0" smtClean="0">
                <a:solidFill>
                  <a:srgbClr val="FF0000"/>
                </a:solidFill>
              </a:rPr>
              <a:t>Ground substance </a:t>
            </a:r>
            <a:r>
              <a:rPr lang="en-IN" dirty="0" smtClean="0"/>
              <a:t>–same as hyaline cartilage</a:t>
            </a:r>
          </a:p>
          <a:p>
            <a:r>
              <a:rPr lang="en-IN" b="1" u="sng" dirty="0" smtClean="0">
                <a:solidFill>
                  <a:srgbClr val="FF0000"/>
                </a:solidFill>
              </a:rPr>
              <a:t>Perichondrium</a:t>
            </a:r>
            <a:r>
              <a:rPr lang="en-IN" dirty="0" smtClean="0"/>
              <a:t> –present at all sites</a:t>
            </a: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Elastic cartilage</a:t>
            </a:r>
            <a:endParaRPr lang="en-IN" dirty="0"/>
          </a:p>
        </p:txBody>
      </p:sp>
      <p:pic>
        <p:nvPicPr>
          <p:cNvPr id="9218" name="Picture 2" descr="C:\Users\dell-pc\Downloads\New Doc 2018-10-30 11.56.49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4206"/>
            <a:ext cx="8229600" cy="379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dell-pc\Downloads\New Doc 2018-10-30 11.56.49_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83517"/>
            <a:ext cx="8229600" cy="3959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F:\KINJAL LECTURES\HISTOLOGY\histo image\Educational-Student-Histology-Microscope-Prepared-Slides-of.jpg_350x3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620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F:\KINJAL LECTURES\HISTOLOGY\histo image\screen_shot_2015-06-16_at_54404_pm-14DFB535E585B8FD6B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05895"/>
            <a:ext cx="6872287" cy="4890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F:\LECTURES OF SVU\elecar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216125" cy="5398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F:\LECTURES OF SVU\elastic_cartilage-14FC7E20B7E5D671F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696200" cy="5776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F:\LECTURES OF SVU\24_elast_cart-148048652D5747242C5-thumb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59398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Fibrocartilage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provide tensile strength in the region where it is located.</a:t>
            </a:r>
          </a:p>
          <a:p>
            <a:r>
              <a:rPr lang="en-IN" dirty="0" smtClean="0"/>
              <a:t>location-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intervertebral disc</a:t>
            </a:r>
          </a:p>
          <a:p>
            <a:pPr>
              <a:buFont typeface="Wingdings" pitchFamily="2" charset="2"/>
              <a:buChar char="v"/>
            </a:pPr>
            <a:r>
              <a:rPr lang="en-IN" dirty="0" err="1" smtClean="0"/>
              <a:t>Articular</a:t>
            </a:r>
            <a:r>
              <a:rPr lang="en-IN" dirty="0" smtClean="0"/>
              <a:t> cartilage in pubic symphysis</a:t>
            </a:r>
          </a:p>
          <a:p>
            <a:pPr>
              <a:buFont typeface="Wingdings" pitchFamily="2" charset="2"/>
              <a:buChar char="v"/>
            </a:pPr>
            <a:r>
              <a:rPr lang="en-IN" sz="3600" dirty="0" smtClean="0">
                <a:solidFill>
                  <a:srgbClr val="FF0000"/>
                </a:solidFill>
              </a:rPr>
              <a:t>Similar to slide of tendon</a:t>
            </a:r>
          </a:p>
          <a:p>
            <a:pPr>
              <a:buNone/>
            </a:pPr>
            <a:endParaRPr lang="en-I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3 types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Hyaline cartilage</a:t>
            </a:r>
          </a:p>
          <a:p>
            <a:r>
              <a:rPr lang="en-IN" dirty="0" smtClean="0"/>
              <a:t>Elastic cartilage</a:t>
            </a:r>
          </a:p>
          <a:p>
            <a:r>
              <a:rPr lang="en-IN" dirty="0" err="1" smtClean="0"/>
              <a:t>fibrocartilage</a:t>
            </a:r>
            <a:endParaRPr lang="en-IN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Cells</a:t>
            </a:r>
            <a:r>
              <a:rPr lang="en-IN" dirty="0" smtClean="0"/>
              <a:t> –</a:t>
            </a:r>
            <a:r>
              <a:rPr lang="en-IN" dirty="0" err="1" smtClean="0"/>
              <a:t>Chondrocytes</a:t>
            </a:r>
            <a:r>
              <a:rPr lang="en-IN" dirty="0" smtClean="0"/>
              <a:t> are arranged in rows between layers of collagen within lacunae of matrix.</a:t>
            </a:r>
          </a:p>
          <a:p>
            <a:r>
              <a:rPr lang="en-IN" sz="3600" b="1" dirty="0" smtClean="0">
                <a:solidFill>
                  <a:srgbClr val="FF0000"/>
                </a:solidFill>
              </a:rPr>
              <a:t>Fibres-</a:t>
            </a:r>
          </a:p>
          <a:p>
            <a:r>
              <a:rPr lang="en-IN" dirty="0" smtClean="0"/>
              <a:t>Bundles of thick collagen </a:t>
            </a:r>
            <a:r>
              <a:rPr lang="en-IN" dirty="0" err="1" smtClean="0"/>
              <a:t>fiber</a:t>
            </a:r>
            <a:r>
              <a:rPr lang="en-IN" dirty="0" smtClean="0"/>
              <a:t> (type 1 and type 2)  are oriented in direction of stress.</a:t>
            </a:r>
          </a:p>
          <a:p>
            <a:r>
              <a:rPr lang="en-IN" dirty="0" smtClean="0"/>
              <a:t>Proportion of type 1 and type 2 fibers is varies according to site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b="1" dirty="0" smtClean="0">
                <a:solidFill>
                  <a:srgbClr val="FF0000"/>
                </a:solidFill>
              </a:rPr>
              <a:t>Ground substance </a:t>
            </a:r>
            <a:r>
              <a:rPr lang="en-IN" dirty="0" smtClean="0"/>
              <a:t>–minimal amount of basophilic  substance  is seen around </a:t>
            </a:r>
            <a:r>
              <a:rPr lang="en-IN" dirty="0" err="1" smtClean="0"/>
              <a:t>chondrocyte</a:t>
            </a:r>
            <a:r>
              <a:rPr lang="en-IN" dirty="0" smtClean="0"/>
              <a:t>.</a:t>
            </a:r>
          </a:p>
          <a:p>
            <a:r>
              <a:rPr lang="en-IN" sz="3600" b="1" dirty="0" err="1" smtClean="0">
                <a:solidFill>
                  <a:srgbClr val="FF0000"/>
                </a:solidFill>
              </a:rPr>
              <a:t>Perichondrium</a:t>
            </a:r>
            <a:r>
              <a:rPr lang="en-IN" dirty="0" smtClean="0"/>
              <a:t> - absent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dell-pc\Downloads\New Doc 2018-10-30 11.56.49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5115"/>
            <a:ext cx="8229600" cy="2856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dell-pc\Downloads\New Doc 2018-10-30 11.56.49_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0"/>
            <a:ext cx="6465443" cy="551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F:\KINJAL LECTURES\HISTOLOGY\histo image\fibrocartil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62000"/>
            <a:ext cx="7152217" cy="536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F:\KINJAL LECTURES\HISTOLOGY\histo image\dense_regular_connective_tissu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253817" cy="544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F:\KINJAL LECTURES\HISTOLOGY\histo image\a3b_fibrocartilage_intervertebral_disk_2x_label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132108" cy="5349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dell-pc\Downloads\New Doc 2018-10-30 11.56.49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1175" y="-652463"/>
            <a:ext cx="20326350" cy="8162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 smtClean="0">
                <a:solidFill>
                  <a:srgbClr val="FF0000"/>
                </a:solidFill>
              </a:rPr>
              <a:t>osteoarthritis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In this </a:t>
            </a:r>
            <a:r>
              <a:rPr lang="en-IN" dirty="0" err="1" smtClean="0"/>
              <a:t>articualr</a:t>
            </a:r>
            <a:r>
              <a:rPr lang="en-IN" dirty="0" smtClean="0"/>
              <a:t> cartilage is </a:t>
            </a:r>
            <a:r>
              <a:rPr lang="en-IN" dirty="0" err="1" smtClean="0"/>
              <a:t>damged</a:t>
            </a:r>
            <a:r>
              <a:rPr lang="en-IN" dirty="0" smtClean="0"/>
              <a:t> so it exposes bone beneath it.</a:t>
            </a:r>
          </a:p>
          <a:p>
            <a:endParaRPr lang="en-IN" dirty="0" smtClean="0"/>
          </a:p>
          <a:p>
            <a:r>
              <a:rPr lang="en-IN" sz="4000" b="1" dirty="0" err="1" smtClean="0">
                <a:solidFill>
                  <a:srgbClr val="FF0000"/>
                </a:solidFill>
              </a:rPr>
              <a:t>Pseudoachondropalsia</a:t>
            </a:r>
            <a:endParaRPr lang="en-IN" sz="4000" b="1" dirty="0" smtClean="0">
              <a:solidFill>
                <a:srgbClr val="FF0000"/>
              </a:solidFill>
            </a:endParaRPr>
          </a:p>
          <a:p>
            <a:r>
              <a:rPr lang="en-IN" sz="4000" dirty="0" smtClean="0"/>
              <a:t>In this condition reduced proliferation of cartilage cells at </a:t>
            </a:r>
            <a:r>
              <a:rPr lang="en-IN" sz="4000" dirty="0" err="1" smtClean="0"/>
              <a:t>epiphyseal</a:t>
            </a:r>
            <a:r>
              <a:rPr lang="en-IN" sz="4000" dirty="0" smtClean="0"/>
              <a:t> plate of long bone </a:t>
            </a:r>
          </a:p>
          <a:p>
            <a:r>
              <a:rPr lang="en-IN" sz="4000" dirty="0" smtClean="0"/>
              <a:t>Short stature</a:t>
            </a:r>
            <a:endParaRPr lang="en-IN" sz="3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F:\LECTURES OF SVU\knee+osteoarthrit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792654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Hyaline cartilage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Abundant type of cartilage in human body</a:t>
            </a:r>
          </a:p>
          <a:p>
            <a:pPr algn="just"/>
            <a:r>
              <a:rPr lang="en-IN" dirty="0" smtClean="0"/>
              <a:t>Homogenous ,transparent and amorphous intracellular matrix.</a:t>
            </a:r>
          </a:p>
          <a:p>
            <a:pPr algn="just"/>
            <a:r>
              <a:rPr lang="en-IN" dirty="0" smtClean="0"/>
              <a:t>It is surrounded by </a:t>
            </a:r>
            <a:r>
              <a:rPr lang="en-IN" dirty="0" err="1" smtClean="0"/>
              <a:t>perichondrium</a:t>
            </a:r>
            <a:r>
              <a:rPr lang="en-IN" dirty="0" smtClean="0"/>
              <a:t> except </a:t>
            </a:r>
            <a:r>
              <a:rPr lang="en-IN" dirty="0" err="1" smtClean="0"/>
              <a:t>articular</a:t>
            </a:r>
            <a:r>
              <a:rPr lang="en-IN" dirty="0" smtClean="0"/>
              <a:t> cartilage.</a:t>
            </a:r>
          </a:p>
          <a:p>
            <a:pPr algn="just"/>
            <a:endParaRPr lang="en-IN" sz="2000" b="1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F:\LECTURES OF SVU\2137_22_04_12_7_29_2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066872" cy="5871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F:\LECTURES OF SVU\perspectives_warwick_dav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005241" cy="4264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F:\LECTURES OF SVU\97cee832a26a09ed56c92b489d0c6a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9600"/>
            <a:ext cx="4455940" cy="5636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1)Trachea contain which type of cartilage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Hyaline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Fibrous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Elastic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 and b both</a:t>
            </a:r>
            <a:endParaRPr lang="en-IN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2)Epiglottis contain which type of cartilage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Hyaline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Fibrous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Elastic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 and b both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eaLnBrk="1" hangingPunct="1"/>
            <a:endParaRPr lang="en-US" altLang="en-US" b="1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3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Holocrine</a:t>
            </a:r>
            <a:r>
              <a:rPr lang="en-US" b="1" dirty="0" smtClean="0">
                <a:solidFill>
                  <a:srgbClr val="FF0000"/>
                </a:solidFill>
              </a:rPr>
              <a:t> type of secretion is a feature of: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a) Mammary gland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b) Parotid gland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c) Sebaceous gland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d) Pancreas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4)</a:t>
            </a:r>
            <a:r>
              <a:rPr lang="en-IN" sz="3200" dirty="0" err="1" smtClean="0">
                <a:solidFill>
                  <a:srgbClr val="FF0000"/>
                </a:solidFill>
              </a:rPr>
              <a:t>Pseudostratified</a:t>
            </a:r>
            <a:r>
              <a:rPr lang="en-IN" sz="3200" dirty="0" smtClean="0">
                <a:solidFill>
                  <a:srgbClr val="FF0000"/>
                </a:solidFill>
              </a:rPr>
              <a:t> epithelium seen in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3200" dirty="0" err="1" smtClean="0"/>
              <a:t>Ureter</a:t>
            </a:r>
            <a:endParaRPr lang="en-IN" sz="3200" dirty="0" smtClean="0"/>
          </a:p>
          <a:p>
            <a:pPr marL="342900" indent="-342900">
              <a:buFont typeface="+mj-lt"/>
              <a:buAutoNum type="alphaLcParenR"/>
            </a:pPr>
            <a:r>
              <a:rPr lang="en-IN" sz="3200" dirty="0" smtClean="0"/>
              <a:t>trachea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3200" dirty="0" smtClean="0"/>
              <a:t>Skin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3200" dirty="0" smtClean="0"/>
              <a:t>Oesophagus</a:t>
            </a: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2)Trachea identified by which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Pseudostratified</a:t>
            </a:r>
            <a:r>
              <a:rPr lang="en-IN" dirty="0" smtClean="0"/>
              <a:t>  epithelium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Hyaline cartilage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  and b both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Elastic cartilage</a:t>
            </a:r>
            <a:endParaRPr lang="en-IN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l"/>
            <a:r>
              <a:rPr lang="en-IN" sz="1400" dirty="0" err="1" smtClean="0">
                <a:latin typeface="Arial" pitchFamily="34" charset="0"/>
                <a:cs typeface="Arial" pitchFamily="34" charset="0"/>
              </a:rPr>
              <a:t>A.Cronström</a:t>
            </a:r>
            <a:r>
              <a:rPr lang="en-IN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N" sz="1400" dirty="0" smtClean="0">
                <a:hlinkClick r:id="rId2" tooltip="Go to Osteoarthritis and Cartilage Open on ScienceDirect"/>
              </a:rPr>
              <a:t>Osteoarthritis and Cartilage Open</a:t>
            </a:r>
            <a:r>
              <a:rPr lang="en-IN" sz="1400" dirty="0" smtClean="0"/>
              <a:t/>
            </a:r>
            <a:br>
              <a:rPr lang="en-IN" sz="1400" dirty="0" smtClean="0"/>
            </a:br>
            <a:r>
              <a:rPr lang="en-IN" sz="1400" dirty="0" smtClean="0">
                <a:hlinkClick r:id="rId3" tooltip="Go to table of contents for this volume/issue"/>
              </a:rPr>
              <a:t>Volume 2, Issue 2</a:t>
            </a:r>
            <a:r>
              <a:rPr lang="en-IN" sz="1400" dirty="0" smtClean="0"/>
              <a:t>, June 2020, 100056,  </a:t>
            </a:r>
            <a:r>
              <a:rPr lang="en-IN" sz="1400" dirty="0" smtClean="0">
                <a:latin typeface="Arial" pitchFamily="34" charset="0"/>
                <a:cs typeface="Arial" pitchFamily="34" charset="0"/>
                <a:hlinkClick r:id="rId4" tooltip="Persistent link using digital object identifier"/>
              </a:rPr>
              <a:t>https://doi.org/10.1016/j.ocarto.2020.100056</a:t>
            </a:r>
            <a:r>
              <a:rPr lang="en-IN" sz="1400" dirty="0" smtClean="0"/>
              <a:t/>
            </a:r>
            <a:br>
              <a:rPr lang="en-IN" sz="1400" dirty="0" smtClean="0"/>
            </a:br>
            <a:endParaRPr lang="en-IN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382000" cy="664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76400"/>
                <a:gridCol w="1600200"/>
                <a:gridCol w="22860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Author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Title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Method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Result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Conclusion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IN" sz="1600" dirty="0" err="1" smtClean="0">
                          <a:latin typeface="Arial" pitchFamily="34" charset="0"/>
                          <a:cs typeface="Arial" pitchFamily="34" charset="0"/>
                        </a:rPr>
                        <a:t>A.Cronström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On the waiting list for joint replacement for knee osteoarthritis: Are first-line treatment recommendations implemented? 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patients on the waiting list ≥ three months for knee replacement due to knee OA (n = 229) at a public hospital in Sweden were invited to participate in this cross-sectional survey study. 136 individuals (mean age 70 ± 9 years, 59% women) answered self-reported questionnaires including demographics, physical activity level, knee function and treatments before and during their time on the waiting list.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Before being referred to the waiting list, 40% had participated in guideline-based OA management (Better management of patients with </a:t>
                      </a:r>
                      <a:r>
                        <a:rPr lang="en-IN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OsteoArthritis</a:t>
                      </a:r>
                      <a:r>
                        <a:rPr lang="en-IN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(BOA)), 53% in physiotherapy, 67% in either BOA or physiotherapy whilst 23% of those overweight (BMI≥25) had received weight-management advice. Women had participated in BOA and physiotherapy twice as often as men (51% vs. 25%, p = 0.002 and 66% vs. 34%, p &lt; 0.001) prior to waiting list referral. During their time on the waiting list, only 10% were recommended BOA, 30% physiotherapy and 15% weight-management. 38% of the patients that had never participated in BOA indicated that they were interested in participating while waiting for their knee replacement.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 results suggest that recommended treatment guidelines for OA may not be adequately implemented in Swedish health-care. Further exploration of implementation barriers and lack of equality of care appears warranted.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Hyaline cartilage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 smtClean="0">
                <a:solidFill>
                  <a:srgbClr val="FF0000"/>
                </a:solidFill>
              </a:rPr>
              <a:t>Cells</a:t>
            </a:r>
            <a:r>
              <a:rPr lang="en-IN" dirty="0" smtClean="0"/>
              <a:t> – Chondrocyte</a:t>
            </a:r>
          </a:p>
          <a:p>
            <a:pPr algn="just"/>
            <a:r>
              <a:rPr lang="en-IN" b="1" dirty="0" smtClean="0">
                <a:solidFill>
                  <a:srgbClr val="FF0000"/>
                </a:solidFill>
              </a:rPr>
              <a:t>Matrix</a:t>
            </a:r>
          </a:p>
          <a:p>
            <a:pPr lvl="1" algn="just"/>
            <a:r>
              <a:rPr lang="en-IN" dirty="0" smtClean="0"/>
              <a:t>Fibers-(collagen, elastic)</a:t>
            </a:r>
          </a:p>
          <a:p>
            <a:pPr lvl="1" algn="just"/>
            <a:r>
              <a:rPr lang="en-IN" dirty="0" smtClean="0"/>
              <a:t>Ground substance</a:t>
            </a:r>
            <a:endParaRPr lang="en-IN" sz="4000" b="1" dirty="0" smtClean="0">
              <a:solidFill>
                <a:srgbClr val="FF0000"/>
              </a:solidFill>
            </a:endParaRPr>
          </a:p>
          <a:p>
            <a:pPr lvl="1" algn="just">
              <a:buNone/>
            </a:pPr>
            <a:r>
              <a:rPr lang="en-IN" sz="4000" b="1" dirty="0" err="1" smtClean="0">
                <a:solidFill>
                  <a:srgbClr val="FF0000"/>
                </a:solidFill>
              </a:rPr>
              <a:t>Perichondrium-</a:t>
            </a:r>
            <a:r>
              <a:rPr lang="en-IN" sz="3200" b="1" dirty="0" err="1" smtClean="0"/>
              <a:t>fibrovascular</a:t>
            </a:r>
            <a:r>
              <a:rPr lang="en-IN" sz="3200" b="1" dirty="0" smtClean="0"/>
              <a:t> membrane </a:t>
            </a:r>
            <a:endParaRPr lang="en-IN" sz="20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dell-pc\Downloads\New Doc 2018-10-30 11.56.49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593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perichondrium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Outer fibrous layer-</a:t>
            </a:r>
          </a:p>
          <a:p>
            <a:r>
              <a:rPr lang="en-IN" dirty="0" smtClean="0"/>
              <a:t>Made up of dense irregular connective tissue.</a:t>
            </a:r>
          </a:p>
          <a:p>
            <a:r>
              <a:rPr lang="en-IN" dirty="0" err="1" smtClean="0"/>
              <a:t>Mesenchymal</a:t>
            </a:r>
            <a:r>
              <a:rPr lang="en-IN" dirty="0" smtClean="0"/>
              <a:t> cell surrounds cartilage differentiate into </a:t>
            </a:r>
            <a:r>
              <a:rPr lang="en-IN" dirty="0" smtClean="0">
                <a:solidFill>
                  <a:srgbClr val="FF0000"/>
                </a:solidFill>
              </a:rPr>
              <a:t> fibroblast </a:t>
            </a:r>
          </a:p>
          <a:p>
            <a:r>
              <a:rPr lang="en-IN" dirty="0" smtClean="0"/>
              <a:t>Fibroblast form collagen fibre ,they form fibrous layer of </a:t>
            </a:r>
            <a:r>
              <a:rPr lang="en-IN" dirty="0" err="1" smtClean="0"/>
              <a:t>perichondrium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947</Words>
  <Application>Microsoft Office PowerPoint</Application>
  <PresentationFormat>On-screen Show (4:3)</PresentationFormat>
  <Paragraphs>173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Cartilage histology</vt:lpstr>
      <vt:lpstr>Competency </vt:lpstr>
      <vt:lpstr>Cartilage </vt:lpstr>
      <vt:lpstr>Characteristic</vt:lpstr>
      <vt:lpstr>3 types </vt:lpstr>
      <vt:lpstr>Hyaline cartilage </vt:lpstr>
      <vt:lpstr>Hyaline cartilage </vt:lpstr>
      <vt:lpstr>Slide 8</vt:lpstr>
      <vt:lpstr>perichondrium</vt:lpstr>
      <vt:lpstr>Slide 10</vt:lpstr>
      <vt:lpstr>Slide 11</vt:lpstr>
      <vt:lpstr>Slide 12</vt:lpstr>
      <vt:lpstr>Slide 13</vt:lpstr>
      <vt:lpstr>Slide 14</vt:lpstr>
      <vt:lpstr>Cells</vt:lpstr>
      <vt:lpstr>Chondrocyte</vt:lpstr>
      <vt:lpstr>Slide 17</vt:lpstr>
      <vt:lpstr>Ground substance</vt:lpstr>
      <vt:lpstr>Slide 19</vt:lpstr>
      <vt:lpstr>Slide 20</vt:lpstr>
      <vt:lpstr>Ground substance</vt:lpstr>
      <vt:lpstr>Slide 22</vt:lpstr>
      <vt:lpstr>Slide 23</vt:lpstr>
      <vt:lpstr>Fibre</vt:lpstr>
      <vt:lpstr>Slide 25</vt:lpstr>
      <vt:lpstr>Hyaline cartilage</vt:lpstr>
      <vt:lpstr>Hyaline cartilage </vt:lpstr>
      <vt:lpstr>H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Elastic cartilage</vt:lpstr>
      <vt:lpstr>Slide 38</vt:lpstr>
      <vt:lpstr>Elastic cartilage</vt:lpstr>
      <vt:lpstr>Features</vt:lpstr>
      <vt:lpstr>Slide 41</vt:lpstr>
      <vt:lpstr>Elastic cartilage</vt:lpstr>
      <vt:lpstr>Slide 43</vt:lpstr>
      <vt:lpstr>Slide 44</vt:lpstr>
      <vt:lpstr>Slide 45</vt:lpstr>
      <vt:lpstr>Slide 46</vt:lpstr>
      <vt:lpstr>Slide 47</vt:lpstr>
      <vt:lpstr>Slide 48</vt:lpstr>
      <vt:lpstr>Fibrocartilage</vt:lpstr>
      <vt:lpstr>features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osteoarthritis</vt:lpstr>
      <vt:lpstr>Slide 59</vt:lpstr>
      <vt:lpstr>Slide 60</vt:lpstr>
      <vt:lpstr>Slide 61</vt:lpstr>
      <vt:lpstr>Slide 62</vt:lpstr>
      <vt:lpstr>1)Trachea contain which type of cartilage</vt:lpstr>
      <vt:lpstr>2)Epiglottis contain which type of cartilage</vt:lpstr>
      <vt:lpstr>Slide 65</vt:lpstr>
      <vt:lpstr>Slide 66</vt:lpstr>
      <vt:lpstr>2)Trachea identified by which features</vt:lpstr>
      <vt:lpstr>A.Cronström, Osteoarthritis and Cartilage Open Volume 2, Issue 2, June 2020, 100056,  https://doi.org/10.1016/j.ocarto.2020.100056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Cartilage histology</dc:title>
  <dc:creator>dell-pc</dc:creator>
  <cp:lastModifiedBy>Admin</cp:lastModifiedBy>
  <cp:revision>48</cp:revision>
  <dcterms:created xsi:type="dcterms:W3CDTF">2006-08-16T00:00:00Z</dcterms:created>
  <dcterms:modified xsi:type="dcterms:W3CDTF">2020-08-14T09:08:44Z</dcterms:modified>
</cp:coreProperties>
</file>