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56" r:id="rId4"/>
    <p:sldId id="257" r:id="rId5"/>
    <p:sldId id="258" r:id="rId6"/>
    <p:sldId id="268" r:id="rId7"/>
    <p:sldId id="269" r:id="rId8"/>
    <p:sldId id="260" r:id="rId9"/>
    <p:sldId id="278" r:id="rId10"/>
    <p:sldId id="279" r:id="rId11"/>
    <p:sldId id="280" r:id="rId12"/>
    <p:sldId id="270" r:id="rId13"/>
    <p:sldId id="261" r:id="rId14"/>
    <p:sldId id="271" r:id="rId15"/>
    <p:sldId id="272" r:id="rId16"/>
    <p:sldId id="275" r:id="rId17"/>
    <p:sldId id="273" r:id="rId18"/>
    <p:sldId id="274" r:id="rId19"/>
    <p:sldId id="264" r:id="rId20"/>
    <p:sldId id="266" r:id="rId21"/>
    <p:sldId id="277" r:id="rId22"/>
    <p:sldId id="276" r:id="rId23"/>
    <p:sldId id="267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9937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1488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4437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5361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3723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696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9174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302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945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5792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9381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D11FF-7EAA-44D0-AB20-8F84DA3CD435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A8021-34FD-4AC7-9113-D30CEDA52C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039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Projection fibers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IN" dirty="0" smtClean="0"/>
              <a:t>Dr. </a:t>
            </a:r>
            <a:r>
              <a:rPr lang="en-IN" dirty="0" err="1" smtClean="0"/>
              <a:t>Hetal</a:t>
            </a:r>
            <a:r>
              <a:rPr lang="en-IN" dirty="0" smtClean="0"/>
              <a:t> </a:t>
            </a:r>
            <a:r>
              <a:rPr lang="en-IN" dirty="0" err="1" smtClean="0"/>
              <a:t>Vaishnani</a:t>
            </a:r>
            <a:endParaRPr lang="en-IN" dirty="0" smtClean="0"/>
          </a:p>
          <a:p>
            <a:pPr algn="l"/>
            <a:r>
              <a:rPr lang="en-IN" dirty="0" smtClean="0"/>
              <a:t>Professor</a:t>
            </a:r>
            <a:endParaRPr lang="en-IN" dirty="0" smtClean="0"/>
          </a:p>
          <a:p>
            <a:pPr algn="l"/>
            <a:r>
              <a:rPr lang="en-IN" dirty="0" smtClean="0"/>
              <a:t>Department of anatomy</a:t>
            </a:r>
          </a:p>
          <a:p>
            <a:pPr algn="l"/>
            <a:r>
              <a:rPr lang="en-IN" dirty="0" smtClean="0"/>
              <a:t>S.B.K.S.M.I. &amp; R.C.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2370"/>
            <a:ext cx="12192000" cy="63656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dirty="0"/>
              <a:t>	</a:t>
            </a:r>
          </a:p>
          <a:p>
            <a:pPr marL="0" indent="0">
              <a:buNone/>
            </a:pPr>
            <a:r>
              <a:rPr lang="en-IN" sz="5200" b="1" dirty="0"/>
              <a:t>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5200" b="1" dirty="0"/>
              <a:t>	Retro lentiform:</a:t>
            </a:r>
          </a:p>
          <a:p>
            <a:pPr marL="0" indent="0">
              <a:buNone/>
            </a:pPr>
            <a:r>
              <a:rPr lang="en-IN" sz="5200" b="1" dirty="0"/>
              <a:t>		1. Parieto-pontine</a:t>
            </a:r>
          </a:p>
          <a:p>
            <a:pPr marL="0" indent="0">
              <a:buNone/>
            </a:pPr>
            <a:r>
              <a:rPr lang="en-IN" sz="5200" b="1" dirty="0"/>
              <a:t>		2. Occipito-pontine</a:t>
            </a:r>
          </a:p>
          <a:p>
            <a:pPr marL="0" indent="0">
              <a:buNone/>
            </a:pPr>
            <a:r>
              <a:rPr lang="en-IN" sz="5200" b="1" dirty="0"/>
              <a:t>		3. Occipito-collicular </a:t>
            </a:r>
          </a:p>
          <a:p>
            <a:pPr marL="0" indent="0">
              <a:buNone/>
            </a:pPr>
            <a:r>
              <a:rPr lang="en-IN" sz="5200" b="1" dirty="0"/>
              <a:t>		4. Occipitotectal</a:t>
            </a:r>
          </a:p>
          <a:p>
            <a:pPr marL="0" indent="0">
              <a:buNone/>
            </a:pPr>
            <a:r>
              <a:rPr lang="en-IN" sz="5200" b="1" dirty="0"/>
              <a:t>		5. Posterior thalamic radiation including</a:t>
            </a:r>
          </a:p>
          <a:p>
            <a:pPr marL="0" indent="0">
              <a:buNone/>
            </a:pPr>
            <a:r>
              <a:rPr lang="en-IN" sz="5200" b="1" dirty="0"/>
              <a:t> 			    optic radiation area 17,18,19 </a:t>
            </a:r>
          </a:p>
          <a:p>
            <a:pPr marL="0" indent="0">
              <a:buNone/>
            </a:pPr>
            <a:r>
              <a:rPr lang="en-IN" sz="4300" dirty="0"/>
              <a:t>	</a:t>
            </a:r>
            <a:endParaRPr lang="en-IN" sz="5200" dirty="0"/>
          </a:p>
          <a:p>
            <a:pPr marL="0" indent="0">
              <a:buNone/>
            </a:pPr>
            <a:endParaRPr lang="en-IN" sz="5200" b="1" dirty="0"/>
          </a:p>
          <a:p>
            <a:pPr marL="0" indent="0">
              <a:buNone/>
            </a:pPr>
            <a:r>
              <a:rPr lang="en-IN" sz="5200" b="1" dirty="0"/>
              <a:t>		</a:t>
            </a:r>
            <a:endParaRPr lang="en-IN" sz="3500" dirty="0"/>
          </a:p>
        </p:txBody>
      </p:sp>
    </p:spTree>
    <p:extLst>
      <p:ext uri="{BB962C8B-B14F-4D97-AF65-F5344CB8AC3E}">
        <p14:creationId xmlns="" xmlns:p14="http://schemas.microsoft.com/office/powerpoint/2010/main" val="187016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4912"/>
            <a:ext cx="12192000" cy="6253088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	</a:t>
            </a:r>
            <a:r>
              <a:rPr lang="en-IN" sz="4400" b="1" dirty="0"/>
              <a:t>Sub lentiform:</a:t>
            </a:r>
          </a:p>
          <a:p>
            <a:pPr marL="0" indent="0">
              <a:buNone/>
            </a:pPr>
            <a:r>
              <a:rPr lang="en-IN" sz="4400" b="1" dirty="0"/>
              <a:t>		1. Temporo-pontine</a:t>
            </a:r>
          </a:p>
          <a:p>
            <a:pPr marL="0" indent="0">
              <a:buNone/>
            </a:pPr>
            <a:r>
              <a:rPr lang="en-IN" sz="4400" b="1" dirty="0"/>
              <a:t>		2. Parieto-pontine</a:t>
            </a:r>
          </a:p>
          <a:p>
            <a:pPr marL="0" indent="0">
              <a:buNone/>
            </a:pPr>
            <a:r>
              <a:rPr lang="en-IN" sz="4400" b="1" dirty="0"/>
              <a:t>		3. Inferior thalamic radiation including </a:t>
            </a:r>
          </a:p>
          <a:p>
            <a:pPr marL="0" indent="0">
              <a:buNone/>
            </a:pPr>
            <a:r>
              <a:rPr lang="en-IN" sz="4400" b="1" dirty="0"/>
              <a:t>		    acoustic radiation area 41,42.</a:t>
            </a:r>
          </a:p>
          <a:p>
            <a:pPr marL="0" indent="0">
              <a:buNone/>
            </a:pPr>
            <a:r>
              <a:rPr lang="en-IN" sz="4000" b="1" dirty="0"/>
              <a:t>		</a:t>
            </a:r>
            <a:endParaRPr lang="en-IN" sz="3600" b="1" dirty="0"/>
          </a:p>
        </p:txBody>
      </p:sp>
    </p:spTree>
    <p:extLst>
      <p:ext uri="{BB962C8B-B14F-4D97-AF65-F5344CB8AC3E}">
        <p14:creationId xmlns="" xmlns:p14="http://schemas.microsoft.com/office/powerpoint/2010/main" val="252703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0"/>
            <a:ext cx="11479237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4576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407963"/>
            <a:ext cx="10367889" cy="6302326"/>
          </a:xfrm>
        </p:spPr>
      </p:pic>
    </p:spTree>
    <p:extLst>
      <p:ext uri="{BB962C8B-B14F-4D97-AF65-F5344CB8AC3E}">
        <p14:creationId xmlns="" xmlns:p14="http://schemas.microsoft.com/office/powerpoint/2010/main" val="212021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24" y="0"/>
            <a:ext cx="817332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2163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08" t="8114" r="8346" b="6798"/>
          <a:stretch/>
        </p:blipFill>
        <p:spPr bwMode="auto">
          <a:xfrm>
            <a:off x="1477108" y="0"/>
            <a:ext cx="901739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5861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5795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74" y="-1"/>
            <a:ext cx="6555543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0464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14254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transverse section brain image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5449" y="861648"/>
            <a:ext cx="6858000" cy="5134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0466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COMPETENCY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5"/>
            <a:ext cx="10915688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AN62.3  Describe Projection fibers and  the white matter of cerebrum</a:t>
            </a:r>
            <a:endParaRPr lang="en-US" sz="2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249637" y="478302"/>
            <a:ext cx="5528603" cy="6611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BLOOD SUPPLY INTERNAL CAPSULE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9287" y="1547446"/>
            <a:ext cx="2335236" cy="422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ANTERIOR LIMB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9286" y="2421986"/>
            <a:ext cx="2335236" cy="422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GENU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9287" y="3445409"/>
            <a:ext cx="2335236" cy="422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POSTERIOR LIMB</a:t>
            </a:r>
          </a:p>
        </p:txBody>
      </p:sp>
      <p:sp>
        <p:nvSpPr>
          <p:cNvPr id="8" name="Rectangle 7"/>
          <p:cNvSpPr/>
          <p:nvPr/>
        </p:nvSpPr>
        <p:spPr>
          <a:xfrm>
            <a:off x="4839287" y="4410221"/>
            <a:ext cx="2335235" cy="422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SUB LENTIFORM</a:t>
            </a:r>
          </a:p>
        </p:txBody>
      </p:sp>
      <p:sp>
        <p:nvSpPr>
          <p:cNvPr id="9" name="Rectangle 8"/>
          <p:cNvSpPr/>
          <p:nvPr/>
        </p:nvSpPr>
        <p:spPr>
          <a:xfrm>
            <a:off x="4839287" y="5392615"/>
            <a:ext cx="2335235" cy="422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RETRO LENTIFORM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576775" y="1547446"/>
            <a:ext cx="1885071" cy="4220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MEDIAL STRIATE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60320" y="1758461"/>
            <a:ext cx="2166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/>
          <p:cNvSpPr/>
          <p:nvPr/>
        </p:nvSpPr>
        <p:spPr>
          <a:xfrm>
            <a:off x="8046720" y="2421986"/>
            <a:ext cx="2968283" cy="4220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INTERNAL CAROTID ARTERY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7329268" y="2633002"/>
            <a:ext cx="717452" cy="1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/>
          <p:cNvSpPr/>
          <p:nvPr/>
        </p:nvSpPr>
        <p:spPr>
          <a:xfrm>
            <a:off x="576775" y="2421986"/>
            <a:ext cx="2180493" cy="4220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LATERAL STRIATE</a:t>
            </a: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2757268" y="1969477"/>
            <a:ext cx="1969477" cy="66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2757268" y="2633002"/>
            <a:ext cx="1969477" cy="1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</p:cNvCxnSpPr>
          <p:nvPr/>
        </p:nvCxnSpPr>
        <p:spPr>
          <a:xfrm>
            <a:off x="2757268" y="2633002"/>
            <a:ext cx="1969477" cy="103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: Rounded Corners 23"/>
          <p:cNvSpPr/>
          <p:nvPr/>
        </p:nvSpPr>
        <p:spPr>
          <a:xfrm>
            <a:off x="8370277" y="3867440"/>
            <a:ext cx="2954215" cy="5427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ANTERIOR CHOROIDAL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329269" y="4410221"/>
            <a:ext cx="1041008" cy="113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1"/>
          </p:cNvCxnSpPr>
          <p:nvPr/>
        </p:nvCxnSpPr>
        <p:spPr>
          <a:xfrm flipH="1">
            <a:off x="7329268" y="4138831"/>
            <a:ext cx="1041009" cy="43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329268" y="3671668"/>
            <a:ext cx="1041009" cy="19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1310424" y="1773706"/>
            <a:ext cx="0" cy="2093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5" idx="3"/>
          </p:cNvCxnSpPr>
          <p:nvPr/>
        </p:nvCxnSpPr>
        <p:spPr>
          <a:xfrm flipH="1" flipV="1">
            <a:off x="7174523" y="1758462"/>
            <a:ext cx="4135901" cy="15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: Rounded Corners 37"/>
          <p:cNvSpPr/>
          <p:nvPr/>
        </p:nvSpPr>
        <p:spPr>
          <a:xfrm>
            <a:off x="576775" y="3967089"/>
            <a:ext cx="2180493" cy="604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POSTERIOR</a:t>
            </a:r>
          </a:p>
          <a:p>
            <a:pPr algn="ctr"/>
            <a:r>
              <a:rPr lang="en-IN" b="1" dirty="0"/>
              <a:t>COMMUNICATING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757268" y="2844017"/>
            <a:ext cx="1969477" cy="1123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3"/>
          </p:cNvCxnSpPr>
          <p:nvPr/>
        </p:nvCxnSpPr>
        <p:spPr>
          <a:xfrm flipV="1">
            <a:off x="2757268" y="3867441"/>
            <a:ext cx="1969477" cy="402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757268" y="4572000"/>
            <a:ext cx="2082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/>
          <p:cNvSpPr/>
          <p:nvPr/>
        </p:nvSpPr>
        <p:spPr>
          <a:xfrm>
            <a:off x="576775" y="5219114"/>
            <a:ext cx="2293034" cy="5955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POSTERIOR</a:t>
            </a:r>
          </a:p>
          <a:p>
            <a:pPr algn="ctr"/>
            <a:r>
              <a:rPr lang="en-IN" sz="2000" b="1" dirty="0"/>
              <a:t>CEREBRAL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869809" y="4832252"/>
            <a:ext cx="1856936" cy="56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9" idx="1"/>
          </p:cNvCxnSpPr>
          <p:nvPr/>
        </p:nvCxnSpPr>
        <p:spPr>
          <a:xfrm flipV="1">
            <a:off x="2869809" y="5603631"/>
            <a:ext cx="1969478" cy="4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9807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3984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7371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tomy of  internal capsule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57890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5211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813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77">
                  <a:extLst>
                    <a:ext uri="{9D8B030D-6E8A-4147-A177-3AD203B41FA5}">
                      <a16:colId xmlns="" xmlns:a16="http://schemas.microsoft.com/office/drawing/2014/main" val="3705003839"/>
                    </a:ext>
                  </a:extLst>
                </a:gridCol>
                <a:gridCol w="2053883">
                  <a:extLst>
                    <a:ext uri="{9D8B030D-6E8A-4147-A177-3AD203B41FA5}">
                      <a16:colId xmlns="" xmlns:a16="http://schemas.microsoft.com/office/drawing/2014/main" val="786031656"/>
                    </a:ext>
                  </a:extLst>
                </a:gridCol>
                <a:gridCol w="2349305">
                  <a:extLst>
                    <a:ext uri="{9D8B030D-6E8A-4147-A177-3AD203B41FA5}">
                      <a16:colId xmlns="" xmlns:a16="http://schemas.microsoft.com/office/drawing/2014/main" val="4158664313"/>
                    </a:ext>
                  </a:extLst>
                </a:gridCol>
                <a:gridCol w="3380935">
                  <a:extLst>
                    <a:ext uri="{9D8B030D-6E8A-4147-A177-3AD203B41FA5}">
                      <a16:colId xmlns="" xmlns:a16="http://schemas.microsoft.com/office/drawing/2014/main" val="2073739894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660057468"/>
                    </a:ext>
                  </a:extLst>
                </a:gridCol>
              </a:tblGrid>
              <a:tr h="2278966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AUTHOR / JOURNAL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CONCLUSION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925486"/>
                  </a:ext>
                </a:extLst>
              </a:tr>
              <a:tr h="5852160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Axonal Injury or Loss in the Internal Capsule and Motor Impairment in Multiple Sclerosis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Martin A. Lee,  Andrew M. Blamire,  Sarah Pendlebury,</a:t>
                      </a:r>
                    </a:p>
                    <a:p>
                      <a:pPr algn="ctr"/>
                      <a:r>
                        <a:rPr lang="de-DE" b="1" dirty="0"/>
                        <a:t>Arch Neurol. 2000;57(1):65-70. doi:10.1001/archneur.57.1.65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performed magnetic resonance spectroscopy and T2-weighted imaging of the internal capsule, calculated central motor conduction times, and related these results to measures of motor function asymmetry in 12 patients with multiple sclerosis MS</a:t>
                      </a:r>
                      <a:r>
                        <a:rPr lang="en-IN" dirty="0"/>
                        <a:t>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Levels of NAA from normal-appearing white matter of the internal capsule in patients with MS were significantly lower than those in control subjects (</a:t>
                      </a:r>
                      <a:r>
                        <a:rPr lang="en-IN" b="1" i="1" dirty="0"/>
                        <a:t>P</a:t>
                      </a:r>
                      <a:r>
                        <a:rPr lang="en-IN" b="1" dirty="0"/>
                        <a:t> = .05). Side-to-side differences in NAA levels were also significantly greater in patients with MS than in controls (</a:t>
                      </a:r>
                      <a:r>
                        <a:rPr lang="en-IN" b="1" i="1" dirty="0"/>
                        <a:t>P</a:t>
                      </a:r>
                      <a:r>
                        <a:rPr lang="en-IN" b="1" dirty="0"/>
                        <a:t> = .01). There was a correlation between asymmetry in motor function for the left and right limbs and asymmetry of internal capsule NAA concentrations (</a:t>
                      </a:r>
                      <a:r>
                        <a:rPr lang="en-IN" b="1" i="1" dirty="0"/>
                        <a:t>r</a:t>
                      </a:r>
                      <a:r>
                        <a:rPr lang="en-IN" b="1" dirty="0"/>
                        <a:t> = 0.60; </a:t>
                      </a:r>
                      <a:r>
                        <a:rPr lang="en-IN" b="1" i="1" dirty="0"/>
                        <a:t>P</a:t>
                      </a:r>
                      <a:r>
                        <a:rPr lang="en-IN" b="1" dirty="0"/>
                        <a:t> = .04)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demonstration of a graded association between NAA concentrations within primarily normal-appearing white matter of a specific tract and functional impairments referable to that tract suggests that axonal pathology distant from macroscopic lesions might be an important determinant of disability in 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8093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71844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1 The motor fibres for head and neck run in ____ part of</a:t>
            </a:r>
          </a:p>
          <a:p>
            <a:pPr marL="0" indent="0">
              <a:buNone/>
            </a:pPr>
            <a:r>
              <a:rPr lang="en-IN" sz="3200" b="1" dirty="0"/>
              <a:t>	internal capsule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Anterior limb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Posterior limb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Genu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Sub lentiform</a:t>
            </a:r>
          </a:p>
        </p:txBody>
      </p:sp>
    </p:spTree>
    <p:extLst>
      <p:ext uri="{BB962C8B-B14F-4D97-AF65-F5344CB8AC3E}">
        <p14:creationId xmlns="" xmlns:p14="http://schemas.microsoft.com/office/powerpoint/2010/main" val="1939384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Q. 2 Retro lentiform part of internal capsule carries ____ fibres</a:t>
            </a:r>
          </a:p>
          <a:p>
            <a:pPr marL="0" indent="0">
              <a:buNone/>
            </a:pPr>
            <a:endParaRPr lang="en-IN" b="1" dirty="0"/>
          </a:p>
          <a:p>
            <a:pPr marL="514350" indent="-514350">
              <a:buAutoNum type="alphaLcParenR"/>
            </a:pPr>
            <a:r>
              <a:rPr lang="en-IN" b="1" dirty="0"/>
              <a:t>Auditory </a:t>
            </a:r>
          </a:p>
          <a:p>
            <a:pPr marL="514350" indent="-514350">
              <a:buAutoNum type="alphaLcParenR"/>
            </a:pPr>
            <a:r>
              <a:rPr lang="en-IN" b="1" dirty="0"/>
              <a:t>Motor</a:t>
            </a:r>
          </a:p>
          <a:p>
            <a:pPr marL="514350" indent="-514350">
              <a:buAutoNum type="alphaLcParenR"/>
            </a:pPr>
            <a:r>
              <a:rPr lang="en-IN" b="1" dirty="0"/>
              <a:t>Visual</a:t>
            </a:r>
          </a:p>
          <a:p>
            <a:pPr marL="514350" indent="-514350">
              <a:buAutoNum type="alphaLcParenR"/>
            </a:pPr>
            <a:r>
              <a:rPr lang="en-IN" b="1" dirty="0"/>
              <a:t>Nuclear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54693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3200" b="1" dirty="0"/>
              <a:t>Q. 3 Which structure is not related to anterior limb of </a:t>
            </a:r>
          </a:p>
          <a:p>
            <a:pPr marL="0" indent="0">
              <a:buNone/>
            </a:pPr>
            <a:r>
              <a:rPr lang="en-IN" sz="3200" b="1" dirty="0"/>
              <a:t>	internal capsule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Caudate nucleus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Putamen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Globus pallidus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Thalamus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91006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3200" b="1" dirty="0"/>
              <a:t>Q. 4 Projection fibres are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Contralateral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Both ipsilateral and contralateral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 Ipsilateral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None of the above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16830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3200" b="1" dirty="0"/>
              <a:t>Q. 5 The internal capsule continues as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Corona radiata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Crus cerebri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Cortico-thalamic radiation</a:t>
            </a:r>
          </a:p>
          <a:p>
            <a:pPr marL="514350" indent="-514350">
              <a:buAutoNum type="alphaLcParenR"/>
            </a:pPr>
            <a:r>
              <a:rPr lang="en-IN" sz="3200" b="1"/>
              <a:t>Thalamo-cortical radiation </a:t>
            </a:r>
            <a:endParaRPr lang="en-IN" sz="3200" b="1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9867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r>
              <a:rPr lang="en-IN" sz="3200" b="1" dirty="0"/>
              <a:t>Q. 1	c</a:t>
            </a:r>
          </a:p>
          <a:p>
            <a:pPr marL="0" indent="0">
              <a:buNone/>
            </a:pPr>
            <a:r>
              <a:rPr lang="en-IN" sz="3200" b="1" dirty="0"/>
              <a:t>Q. 2	c</a:t>
            </a:r>
          </a:p>
          <a:p>
            <a:pPr marL="0" indent="0">
              <a:buNone/>
            </a:pPr>
            <a:r>
              <a:rPr lang="en-IN" sz="3200" b="1" dirty="0"/>
              <a:t>Q. 3	d</a:t>
            </a:r>
          </a:p>
          <a:p>
            <a:pPr marL="0" indent="0">
              <a:buNone/>
            </a:pPr>
            <a:r>
              <a:rPr lang="en-IN" sz="3200" b="1" dirty="0"/>
              <a:t>Q. 4 	c</a:t>
            </a:r>
          </a:p>
          <a:p>
            <a:pPr marL="0" indent="0">
              <a:buNone/>
            </a:pPr>
            <a:r>
              <a:rPr lang="en-IN" sz="3200" b="1" dirty="0"/>
              <a:t>Q. 5	b</a:t>
            </a:r>
          </a:p>
        </p:txBody>
      </p:sp>
    </p:spTree>
    <p:extLst>
      <p:ext uri="{BB962C8B-B14F-4D97-AF65-F5344CB8AC3E}">
        <p14:creationId xmlns="" xmlns:p14="http://schemas.microsoft.com/office/powerpoint/2010/main" val="411650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 anchor="t"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 FIBRES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280"/>
            <a:ext cx="12192000" cy="5760719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b="1" dirty="0"/>
              <a:t>	</a:t>
            </a:r>
            <a:r>
              <a:rPr lang="en-IN" sz="4000" b="1" dirty="0"/>
              <a:t>They are ipsilateral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4000" b="1" dirty="0"/>
              <a:t>	They are both corticofugal and corticopetal fibres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4000" b="1" dirty="0"/>
              <a:t>	They are collectively called Corona Radiata and </a:t>
            </a:r>
          </a:p>
          <a:p>
            <a:pPr marL="0" indent="0">
              <a:buNone/>
            </a:pPr>
            <a:r>
              <a:rPr lang="en-IN" sz="4000" b="1" dirty="0"/>
              <a:t>	intersect commissural fibres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4000" b="1" dirty="0"/>
              <a:t>	When the fibres pass between diencephalon</a:t>
            </a:r>
          </a:p>
          <a:p>
            <a:pPr marL="0" indent="0">
              <a:buNone/>
            </a:pPr>
            <a:r>
              <a:rPr lang="en-IN" sz="4000" b="1" dirty="0"/>
              <a:t>	and basal ganglia they are called Internal Capsule</a:t>
            </a:r>
            <a:endParaRPr lang="en-IN" sz="3600" dirty="0"/>
          </a:p>
        </p:txBody>
      </p:sp>
    </p:spTree>
    <p:extLst>
      <p:ext uri="{BB962C8B-B14F-4D97-AF65-F5344CB8AC3E}">
        <p14:creationId xmlns="" xmlns:p14="http://schemas.microsoft.com/office/powerpoint/2010/main" val="259465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/>
          <p:cNvSpPr/>
          <p:nvPr/>
        </p:nvSpPr>
        <p:spPr>
          <a:xfrm>
            <a:off x="4445391" y="647114"/>
            <a:ext cx="2532184" cy="1139483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CEREBRAL CORTEX</a:t>
            </a:r>
          </a:p>
        </p:txBody>
      </p:sp>
      <p:sp>
        <p:nvSpPr>
          <p:cNvPr id="5" name="Callout: Down Arrow 4"/>
          <p:cNvSpPr/>
          <p:nvPr/>
        </p:nvSpPr>
        <p:spPr>
          <a:xfrm>
            <a:off x="4445391" y="1786597"/>
            <a:ext cx="2532184" cy="956603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CORONA RADIATA</a:t>
            </a:r>
          </a:p>
        </p:txBody>
      </p:sp>
      <p:sp>
        <p:nvSpPr>
          <p:cNvPr id="6" name="Callout: Down Arrow 5"/>
          <p:cNvSpPr/>
          <p:nvPr/>
        </p:nvSpPr>
        <p:spPr>
          <a:xfrm>
            <a:off x="4445391" y="2743200"/>
            <a:ext cx="2532184" cy="984738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INTERNAL CAPSULE</a:t>
            </a:r>
          </a:p>
        </p:txBody>
      </p:sp>
      <p:sp>
        <p:nvSpPr>
          <p:cNvPr id="7" name="Callout: Down Arrow 6"/>
          <p:cNvSpPr/>
          <p:nvPr/>
        </p:nvSpPr>
        <p:spPr>
          <a:xfrm>
            <a:off x="4445391" y="3784209"/>
            <a:ext cx="2532184" cy="900332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CRUS CEREBRI</a:t>
            </a:r>
          </a:p>
        </p:txBody>
      </p:sp>
      <p:sp>
        <p:nvSpPr>
          <p:cNvPr id="8" name="Callout: Down Arrow 7"/>
          <p:cNvSpPr/>
          <p:nvPr/>
        </p:nvSpPr>
        <p:spPr>
          <a:xfrm>
            <a:off x="829994" y="4797083"/>
            <a:ext cx="2363372" cy="886265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CORTICOPONTINE</a:t>
            </a:r>
          </a:p>
        </p:txBody>
      </p:sp>
      <p:sp>
        <p:nvSpPr>
          <p:cNvPr id="9" name="Callout: Down Arrow 8"/>
          <p:cNvSpPr/>
          <p:nvPr/>
        </p:nvSpPr>
        <p:spPr>
          <a:xfrm>
            <a:off x="4445391" y="4740812"/>
            <a:ext cx="2532184" cy="844061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CORTICOBULBAR</a:t>
            </a:r>
          </a:p>
        </p:txBody>
      </p:sp>
      <p:sp>
        <p:nvSpPr>
          <p:cNvPr id="10" name="Callout: Down Arrow 9"/>
          <p:cNvSpPr/>
          <p:nvPr/>
        </p:nvSpPr>
        <p:spPr>
          <a:xfrm>
            <a:off x="7976382" y="4740812"/>
            <a:ext cx="2363372" cy="844061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CORTICOSPINAL</a:t>
            </a:r>
          </a:p>
        </p:txBody>
      </p:sp>
    </p:spTree>
    <p:extLst>
      <p:ext uri="{BB962C8B-B14F-4D97-AF65-F5344CB8AC3E}">
        <p14:creationId xmlns="" xmlns:p14="http://schemas.microsoft.com/office/powerpoint/2010/main" val="261437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 anchor="t"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CAPSULE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702"/>
            <a:ext cx="11353800" cy="5465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	</a:t>
            </a:r>
          </a:p>
          <a:p>
            <a:pPr marL="0" indent="0">
              <a:buNone/>
            </a:pPr>
            <a:r>
              <a:rPr lang="en-IN" sz="3200" b="1" dirty="0"/>
              <a:t>	</a:t>
            </a:r>
            <a:r>
              <a:rPr lang="en-IN" sz="4000" b="1" dirty="0"/>
              <a:t>PARTS:</a:t>
            </a:r>
          </a:p>
          <a:p>
            <a:pPr marL="0" indent="0">
              <a:buNone/>
            </a:pPr>
            <a:r>
              <a:rPr lang="en-IN" sz="4000" b="1" dirty="0"/>
              <a:t>		1. ANTERIOR LIMB</a:t>
            </a:r>
          </a:p>
          <a:p>
            <a:pPr marL="0" indent="0">
              <a:buNone/>
            </a:pPr>
            <a:r>
              <a:rPr lang="en-IN" sz="4000" b="1" dirty="0"/>
              <a:t>		2. GENU</a:t>
            </a:r>
          </a:p>
          <a:p>
            <a:pPr marL="0" indent="0">
              <a:buNone/>
            </a:pPr>
            <a:r>
              <a:rPr lang="en-IN" sz="4000" b="1" dirty="0"/>
              <a:t>		3. POSTERIOR LIMB</a:t>
            </a:r>
          </a:p>
          <a:p>
            <a:pPr marL="0" indent="0">
              <a:buNone/>
            </a:pPr>
            <a:r>
              <a:rPr lang="en-IN" sz="4000" b="1" dirty="0"/>
              <a:t>		4. RETRO LENTIFORM</a:t>
            </a:r>
          </a:p>
          <a:p>
            <a:pPr marL="0" indent="0">
              <a:buNone/>
            </a:pPr>
            <a:r>
              <a:rPr lang="en-IN" sz="4000" b="1" dirty="0"/>
              <a:t>		5. SUB LENTIFORM </a:t>
            </a:r>
          </a:p>
        </p:txBody>
      </p:sp>
    </p:spTree>
    <p:extLst>
      <p:ext uri="{BB962C8B-B14F-4D97-AF65-F5344CB8AC3E}">
        <p14:creationId xmlns="" xmlns:p14="http://schemas.microsoft.com/office/powerpoint/2010/main" val="122184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7" y="0"/>
            <a:ext cx="939721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0123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nal capsule images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2" y="0"/>
            <a:ext cx="1043822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1349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474"/>
            <a:ext cx="12192000" cy="6759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b="1" dirty="0"/>
              <a:t>	</a:t>
            </a:r>
            <a:r>
              <a:rPr lang="en-IN" sz="4800" b="1" dirty="0"/>
              <a:t>Anterior limb: </a:t>
            </a:r>
            <a:endParaRPr lang="en-IN" sz="4400" b="1" dirty="0"/>
          </a:p>
          <a:p>
            <a:pPr marL="0" indent="0">
              <a:buNone/>
            </a:pPr>
            <a:r>
              <a:rPr lang="en-IN" sz="4800" b="1" dirty="0"/>
              <a:t>		1. Frontopontine</a:t>
            </a:r>
          </a:p>
          <a:p>
            <a:pPr marL="0" indent="0">
              <a:buNone/>
            </a:pPr>
            <a:r>
              <a:rPr lang="en-IN" sz="4800" b="1" dirty="0"/>
              <a:t>		2. Anterior thalamic radiation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4800" b="1" dirty="0"/>
              <a:t>	Genu:</a:t>
            </a:r>
            <a:endParaRPr lang="en-IN" sz="4000" b="1" dirty="0"/>
          </a:p>
          <a:p>
            <a:pPr marL="0" indent="0">
              <a:buNone/>
            </a:pPr>
            <a:r>
              <a:rPr lang="en-IN" sz="4000" b="1" dirty="0"/>
              <a:t>		</a:t>
            </a:r>
            <a:r>
              <a:rPr lang="en-IN" sz="4800" b="1" dirty="0"/>
              <a:t>1. Corticonuclear fibres for head and 			    neck</a:t>
            </a:r>
          </a:p>
          <a:p>
            <a:pPr marL="0" indent="0">
              <a:buNone/>
            </a:pPr>
            <a:r>
              <a:rPr lang="en-IN" sz="4800" b="1" dirty="0"/>
              <a:t>		2. Anterior fibres superior thalamic 				    radiation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13393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7452"/>
            <a:ext cx="12192000" cy="6035039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b="1" dirty="0"/>
              <a:t>		</a:t>
            </a:r>
            <a:r>
              <a:rPr lang="en-IN" sz="4400" b="1" dirty="0"/>
              <a:t>Posterior limb:</a:t>
            </a:r>
          </a:p>
          <a:p>
            <a:pPr marL="0" indent="0">
              <a:buNone/>
            </a:pPr>
            <a:r>
              <a:rPr lang="en-IN" sz="4400" b="1" dirty="0"/>
              <a:t>			1. Corticospinal</a:t>
            </a:r>
          </a:p>
          <a:p>
            <a:pPr marL="0" indent="0">
              <a:buNone/>
            </a:pPr>
            <a:r>
              <a:rPr lang="en-IN" sz="4400" b="1" dirty="0"/>
              <a:t>			2. Frontopontine from area 4,6</a:t>
            </a:r>
          </a:p>
          <a:p>
            <a:pPr marL="0" indent="0">
              <a:buNone/>
            </a:pPr>
            <a:r>
              <a:rPr lang="en-IN" sz="4400" b="1" dirty="0"/>
              <a:t>			3. Corticorubral</a:t>
            </a:r>
          </a:p>
          <a:p>
            <a:pPr marL="0" indent="0">
              <a:buNone/>
            </a:pPr>
            <a:r>
              <a:rPr lang="en-IN" sz="4400" b="1" dirty="0"/>
              <a:t>			4. Superior thalamic radiation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48300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356</Words>
  <Application>Microsoft Office PowerPoint</Application>
  <PresentationFormat>Custom</PresentationFormat>
  <Paragraphs>130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Projection fibers </vt:lpstr>
      <vt:lpstr>COMPETENCY</vt:lpstr>
      <vt:lpstr>PROJECTION FIBRES</vt:lpstr>
      <vt:lpstr>Slide 4</vt:lpstr>
      <vt:lpstr>INTERNAL CAPSULE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MCQ</vt:lpstr>
      <vt:lpstr>MCQ</vt:lpstr>
      <vt:lpstr>MCQ</vt:lpstr>
      <vt:lpstr>MCQ</vt:lpstr>
      <vt:lpstr>MCQ</vt:lpstr>
      <vt:lpstr>MCQ 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PROJECTION FIBRES</dc:title>
  <dc:creator>Dell</dc:creator>
  <cp:lastModifiedBy>Admin</cp:lastModifiedBy>
  <cp:revision>14</cp:revision>
  <dcterms:created xsi:type="dcterms:W3CDTF">2017-01-01T13:01:09Z</dcterms:created>
  <dcterms:modified xsi:type="dcterms:W3CDTF">2020-08-14T09:05:35Z</dcterms:modified>
</cp:coreProperties>
</file>