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9" r:id="rId34"/>
    <p:sldId id="285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182" y="-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profile/royce-rajan" TargetMode="External"/><Relationship Id="rId2" Type="http://schemas.openxmlformats.org/officeDocument/2006/relationships/hyperlink" Target="https://www.osmosis.org/editorial-boar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smosis.org/profile/viviana-popa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761390" y="1971929"/>
            <a:ext cx="784921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sz="4400" spc="10" dirty="0" smtClean="0">
                <a:solidFill>
                  <a:srgbClr val="1F497D"/>
                </a:solidFill>
                <a:latin typeface="Calibri"/>
                <a:cs typeface="Calibri"/>
              </a:rPr>
              <a:t>PLANES,REGIONS &amp; QUADRANTS OF </a:t>
            </a:r>
            <a:r>
              <a:rPr lang="en-US" sz="4400" spc="10" dirty="0" smtClean="0">
                <a:solidFill>
                  <a:srgbClr val="1F497D"/>
                </a:solidFill>
                <a:latin typeface="Calibri"/>
                <a:cs typeface="Calibri"/>
              </a:rPr>
              <a:t>ABDOMEN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421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dirty="0" smtClean="0"/>
              <a:t>Dr. </a:t>
            </a:r>
            <a:r>
              <a:rPr lang="en-IN" sz="2800" dirty="0" err="1" smtClean="0"/>
              <a:t>Nirali</a:t>
            </a:r>
            <a:r>
              <a:rPr lang="en-IN" sz="2800" dirty="0" smtClean="0"/>
              <a:t> </a:t>
            </a:r>
            <a:r>
              <a:rPr lang="en-IN" sz="2800" dirty="0" err="1" smtClean="0"/>
              <a:t>Chavda</a:t>
            </a:r>
            <a:endParaRPr lang="en-IN" sz="2800" dirty="0" smtClean="0"/>
          </a:p>
          <a:p>
            <a:r>
              <a:rPr lang="en-IN" sz="2800" dirty="0" smtClean="0"/>
              <a:t>Tutor</a:t>
            </a:r>
          </a:p>
          <a:p>
            <a:r>
              <a:rPr lang="en-IN" sz="2800" dirty="0" smtClean="0"/>
              <a:t>Department </a:t>
            </a:r>
            <a:r>
              <a:rPr lang="en-IN" sz="2800" dirty="0" smtClean="0"/>
              <a:t>of anatomy</a:t>
            </a:r>
          </a:p>
          <a:p>
            <a:r>
              <a:rPr lang="en-IN" sz="2800" dirty="0" smtClean="0"/>
              <a:t>S.B.K.S.M.I. &amp; R.C.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331724"/>
            <a:ext cx="6616470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latin typeface="Calibri"/>
                <a:cs typeface="Calibri"/>
              </a:rPr>
              <a:t>4</a:t>
            </a:r>
            <a:r>
              <a:rPr sz="4000" spc="10" dirty="0">
                <a:latin typeface="Calibri"/>
                <a:cs typeface="Calibri"/>
              </a:rPr>
              <a:t>. </a:t>
            </a:r>
            <a:r>
              <a:rPr sz="4000" b="1" spc="10" dirty="0">
                <a:latin typeface="Calibri"/>
                <a:cs typeface="Calibri"/>
              </a:rPr>
              <a:t>Right and left vertical planes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941324"/>
            <a:ext cx="4864818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latin typeface="Calibri"/>
                <a:cs typeface="Calibri"/>
              </a:rPr>
              <a:t>(midclavicular planes):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1539" y="1721764"/>
            <a:ext cx="7796358" cy="2358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5908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Each vertical plane passes vertically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downward from the midpoint of the clavicle to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the midinguinal point (a point midway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between the anterior superior iliac spine and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the pubic symphysis).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28600"/>
            <a:ext cx="4495800" cy="616458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20040" y="807593"/>
            <a:ext cx="2891488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b="1" spc="10" dirty="0">
                <a:latin typeface="Calibri"/>
                <a:cs typeface="Calibri"/>
              </a:rPr>
              <a:t>VERTICAL PLANE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81667" y="719666"/>
            <a:ext cx="6561667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464" y="457200"/>
            <a:ext cx="7152132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72440" y="514047"/>
            <a:ext cx="8125452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  </a:t>
            </a:r>
            <a:r>
              <a:rPr sz="2800" spc="10" dirty="0">
                <a:latin typeface="Calibri"/>
                <a:cs typeface="Calibri"/>
              </a:rPr>
              <a:t>Nine regions thus marked out are arranged into three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1081151"/>
            <a:ext cx="4359465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horizontal zones of abdomen: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53212" y="1593215"/>
            <a:ext cx="3848488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latin typeface="Calibri"/>
                <a:cs typeface="Calibri"/>
              </a:rPr>
              <a:t>upper, middle, and lower.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2050620"/>
            <a:ext cx="390601" cy="3330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15339" y="2105660"/>
            <a:ext cx="7207658" cy="355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From right to left, in the upper abdomen they are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15339" y="2532380"/>
            <a:ext cx="7825102" cy="355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designated as right hypochondrium, epigastric region,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15339" y="2959100"/>
            <a:ext cx="3641823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and left hypochondrium.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72440" y="3415848"/>
            <a:ext cx="390936" cy="3333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6112" y="3470935"/>
            <a:ext cx="7548628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In the middle abdomen they are designated as right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15339" y="3898138"/>
            <a:ext cx="6968325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lumbar region, umbilical region, and left lumbar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15339" y="4324858"/>
            <a:ext cx="1088001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region.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72440" y="4781607"/>
            <a:ext cx="390936" cy="3333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6112" y="4836693"/>
            <a:ext cx="7369864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In the lower abdomen they are designated as right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15339" y="5264023"/>
            <a:ext cx="7194894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iliac fossa, hypogastric region, and left iliac fossa.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92" y="533400"/>
            <a:ext cx="7950708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4787117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Calibri"/>
                <a:cs typeface="Calibri"/>
              </a:rPr>
              <a:t>Regions of abdomen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1582446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15339" y="1645564"/>
            <a:ext cx="7692659" cy="895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Epigastric region: medial  to right &amp; left lateral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planes above </a:t>
            </a:r>
            <a:r>
              <a:rPr sz="3200" spc="10">
                <a:latin typeface="Calibri"/>
                <a:cs typeface="Calibri"/>
              </a:rPr>
              <a:t>transpyloric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2655999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15339" y="2719070"/>
            <a:ext cx="7179976" cy="13825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Umbilical  region: medial to  right and left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lateral planes below </a:t>
            </a:r>
            <a:r>
              <a:rPr sz="3170" spc="10">
                <a:latin typeface="Calibri"/>
                <a:cs typeface="Calibri"/>
              </a:rPr>
              <a:t>transpyloric</a:t>
            </a:r>
            <a:r>
              <a:rPr sz="3170" spc="10" dirty="0">
                <a:latin typeface="Calibri"/>
                <a:cs typeface="Calibri"/>
              </a:rPr>
              <a:t> plane and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above </a:t>
            </a:r>
            <a:r>
              <a:rPr sz="3200" spc="10">
                <a:latin typeface="Calibri"/>
                <a:cs typeface="Calibri"/>
              </a:rPr>
              <a:t>transtubercular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72440" y="4216829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15339" y="4279900"/>
            <a:ext cx="7265749" cy="13826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Hypogastric region: medial to  right and left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lateral planes and  below </a:t>
            </a:r>
            <a:r>
              <a:rPr sz="3200" spc="10">
                <a:latin typeface="Calibri"/>
                <a:cs typeface="Calibri"/>
              </a:rPr>
              <a:t>transtubercular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plane.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4787117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Calibri"/>
                <a:cs typeface="Calibri"/>
              </a:rPr>
              <a:t>Regions of abdomen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430322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1539" y="1493393"/>
            <a:ext cx="7824434" cy="894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Left Hypochondric region : lateral to left lateral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plane and above </a:t>
            </a:r>
            <a:r>
              <a:rPr sz="3200" spc="10">
                <a:latin typeface="Calibri"/>
                <a:cs typeface="Calibri"/>
              </a:rPr>
              <a:t>transpyloric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503599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2566670"/>
            <a:ext cx="7623421" cy="13825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Left lumbar region: lateral to left lateral plane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and below  </a:t>
            </a:r>
            <a:r>
              <a:rPr sz="3200" spc="10">
                <a:latin typeface="Calibri"/>
                <a:cs typeface="Calibri"/>
              </a:rPr>
              <a:t>transpyloric</a:t>
            </a:r>
            <a:r>
              <a:rPr sz="3200" spc="10" dirty="0">
                <a:latin typeface="Calibri"/>
                <a:cs typeface="Calibri"/>
              </a:rPr>
              <a:t> plane and above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>
                <a:latin typeface="Calibri"/>
                <a:cs typeface="Calibri"/>
              </a:rPr>
              <a:t>transtubercular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064429"/>
            <a:ext cx="8146582" cy="4699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Arial"/>
                <a:cs typeface="Arial"/>
              </a:rPr>
              <a:t>•  </a:t>
            </a:r>
            <a:r>
              <a:rPr sz="3170" spc="10" dirty="0">
                <a:latin typeface="Calibri"/>
                <a:cs typeface="Calibri"/>
              </a:rPr>
              <a:t>Left iliac region: lateral to left lateral plane and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4712487"/>
            <a:ext cx="4860491" cy="4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below </a:t>
            </a:r>
            <a:r>
              <a:rPr sz="3200" spc="10">
                <a:latin typeface="Calibri"/>
                <a:cs typeface="Calibri"/>
              </a:rPr>
              <a:t>transtubercular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4787117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Calibri"/>
                <a:cs typeface="Calibri"/>
              </a:rPr>
              <a:t>Regions of abdomen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721764"/>
            <a:ext cx="8107925" cy="895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Right Hypochondriac region : lateral to right</a:t>
            </a:r>
            <a:endParaRPr sz="32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lateral plane and above the </a:t>
            </a:r>
            <a:r>
              <a:rPr sz="3170" spc="10">
                <a:latin typeface="Calibri"/>
                <a:cs typeface="Calibri"/>
              </a:rPr>
              <a:t>transpyloric</a:t>
            </a:r>
            <a:r>
              <a:rPr sz="3170" spc="10" dirty="0">
                <a:latin typeface="Calibri"/>
                <a:cs typeface="Calibri"/>
              </a:rPr>
              <a:t> plane.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795270"/>
            <a:ext cx="8056778" cy="13825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10" spc="10" dirty="0">
                <a:latin typeface="Calibri"/>
                <a:cs typeface="Calibri"/>
              </a:rPr>
              <a:t>Right lumbar region: lateral to right lateral plane</a:t>
            </a:r>
            <a:endParaRPr sz="31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and below the </a:t>
            </a:r>
            <a:r>
              <a:rPr sz="3200" spc="10">
                <a:latin typeface="Calibri"/>
                <a:cs typeface="Calibri"/>
              </a:rPr>
              <a:t>transpyloric</a:t>
            </a:r>
            <a:r>
              <a:rPr sz="3200" spc="10" dirty="0">
                <a:latin typeface="Calibri"/>
                <a:cs typeface="Calibri"/>
              </a:rPr>
              <a:t> plane and above</a:t>
            </a:r>
            <a:endParaRPr sz="32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>
                <a:latin typeface="Calibri"/>
                <a:cs typeface="Calibri"/>
              </a:rPr>
              <a:t>transtubercular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4356100"/>
            <a:ext cx="7519659" cy="894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10" spc="10" dirty="0">
                <a:latin typeface="Calibri"/>
                <a:cs typeface="Calibri"/>
              </a:rPr>
              <a:t>Right iliac region: lateral to right lateral plane</a:t>
            </a:r>
            <a:endParaRPr sz="31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and below </a:t>
            </a:r>
            <a:r>
              <a:rPr sz="3200" spc="10">
                <a:latin typeface="Calibri"/>
                <a:cs typeface="Calibri"/>
              </a:rPr>
              <a:t>transtubercular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46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COMPETENCY</a:t>
            </a:r>
            <a:endParaRPr lang="en-US" sz="2800" dirty="0" smtClean="0"/>
          </a:p>
          <a:p>
            <a:r>
              <a:rPr lang="en-US" sz="2800" dirty="0" smtClean="0"/>
              <a:t>AN44.1 </a:t>
            </a:r>
          </a:p>
          <a:p>
            <a:r>
              <a:rPr lang="en-US" sz="2800" dirty="0" smtClean="0"/>
              <a:t>Describe &amp; demonstrate the Planes  (transpyloric, transtubercular ,</a:t>
            </a:r>
            <a:r>
              <a:rPr lang="it-IT" sz="2800" dirty="0" smtClean="0"/>
              <a:t>subcostal, lateral vertical, linea alba, linea semilunaris), regions &amp; </a:t>
            </a:r>
            <a:r>
              <a:rPr lang="en-US" sz="2800" dirty="0" smtClean="0"/>
              <a:t>Quadrants of abdomen.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7543800" cy="6536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144" y="1147572"/>
            <a:ext cx="6077712" cy="456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0"/>
            <a:ext cx="5580888" cy="6743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96240" y="242245"/>
            <a:ext cx="8089129" cy="4104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  </a:t>
            </a:r>
            <a:r>
              <a:rPr sz="2800" b="1" spc="10" dirty="0">
                <a:latin typeface="Calibri"/>
                <a:cs typeface="Calibri"/>
              </a:rPr>
              <a:t>Clinical significance of nine regions of the abdomen: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96240" y="767207"/>
            <a:ext cx="8130542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The knowledge of structures present in the nine regions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96240" y="1236599"/>
            <a:ext cx="6854697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helps the clinician to know the source of pain.  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96240" y="1705762"/>
            <a:ext cx="7445917" cy="3553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1. Pain in the right hypochondrium comes from 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96240" y="2175764"/>
            <a:ext cx="4227370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gallbladder and biliary ducts.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96240" y="2645156"/>
            <a:ext cx="8091785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2. Pain in the epigastric region comes from the stomach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96240" y="3114548"/>
            <a:ext cx="2371659" cy="355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and duodenum.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96240" y="3584194"/>
            <a:ext cx="7250778" cy="7391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10" spc="10" dirty="0">
                <a:latin typeface="Calibri"/>
                <a:cs typeface="Calibri"/>
              </a:rPr>
              <a:t>3. Pain in the left hypochondrium comes from the</a:t>
            </a:r>
            <a:endParaRPr sz="27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pancreas.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96240" y="4437634"/>
            <a:ext cx="7938946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4. Pain in the right lumbar region comes from the right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96240" y="4906797"/>
            <a:ext cx="1096399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kidney.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96240" y="5376748"/>
            <a:ext cx="7533077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5. Pain in the umbilical region comes from the small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96240" y="5846140"/>
            <a:ext cx="1422498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intestine.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96240" y="263805"/>
            <a:ext cx="7554316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6. Pain in the left lumbar region comes from the left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39140" y="691007"/>
            <a:ext cx="1096168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kidney.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96240" y="1203071"/>
            <a:ext cx="8050093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7.Pain in the right iliac fossa comes from the vermiform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96240" y="1714906"/>
            <a:ext cx="1495509" cy="3553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appendix.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96240" y="2227580"/>
            <a:ext cx="7405600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8.Pain in the hypogastrium comes from the urinary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96240" y="2739644"/>
            <a:ext cx="2915305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bladder and uterus.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96240" y="3251479"/>
            <a:ext cx="7548628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9. Pain in the left iliac fossa comes from the sigmoid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39140" y="3678682"/>
            <a:ext cx="959813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colon.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96240" y="4135706"/>
            <a:ext cx="390601" cy="3330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39140" y="4190746"/>
            <a:ext cx="7002060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It is important to note that pain in the abdomen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39140" y="4617466"/>
            <a:ext cx="7618498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usually occurs due to two reasons: (a) inflammation,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39140" y="5043957"/>
            <a:ext cx="7870617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and(b) obstruction of conducting muscular tubes such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39140" y="5471236"/>
            <a:ext cx="3902816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as the bowel or the ureter.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464693"/>
            <a:ext cx="8212626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b="1" spc="10" dirty="0">
                <a:latin typeface="Calibri"/>
                <a:cs typeface="Calibri"/>
              </a:rPr>
              <a:t>FOUR QUADRANTS OF THE ABDOMINAL CAVITY.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66928" y="1026287"/>
            <a:ext cx="7714729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For more general clinical descriptions, the abdominal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6740" y="1453007"/>
            <a:ext cx="7510907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cavity is divided into four quadrants by a horizontal 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86740" y="1879498"/>
            <a:ext cx="8028769" cy="3553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transumbilical plane passing through the umbilicus 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86740" y="2306828"/>
            <a:ext cx="8183450" cy="355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 vertical median plane intersecting the horizontal plane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86740" y="2733548"/>
            <a:ext cx="2472505" cy="355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at the umbilicus.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43840" y="3245383"/>
            <a:ext cx="5334861" cy="3553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The four quadrants thus formed are: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43840" y="3757930"/>
            <a:ext cx="3607535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1. Right upper quadrant.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43840" y="4269994"/>
            <a:ext cx="3412589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2. Left upper quadrant.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43840" y="4781829"/>
            <a:ext cx="3563209" cy="3553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3. Right lower quadrant.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43840" y="5294503"/>
            <a:ext cx="3368557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4. Left lower quadrant.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89560"/>
            <a:ext cx="5181600" cy="608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609600"/>
            <a:ext cx="4572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5539280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Calibri"/>
                <a:cs typeface="Calibri"/>
              </a:rPr>
              <a:t>1. Right upper quadrant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06196" y="1671091"/>
            <a:ext cx="7847635" cy="12045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Extends from the median plane to the right  of the</a:t>
            </a:r>
            <a:endParaRPr sz="3000">
              <a:latin typeface="Calibri"/>
              <a:cs typeface="Calibri"/>
            </a:endParaRPr>
          </a:p>
          <a:p>
            <a:pPr marL="85343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paitent,and from the umbilical plane to rib cage.</a:t>
            </a:r>
            <a:endParaRPr sz="3000">
              <a:latin typeface="Calibri"/>
              <a:cs typeface="Calibri"/>
            </a:endParaRPr>
          </a:p>
          <a:p>
            <a:pPr marL="85343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Important organ here.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938526"/>
            <a:ext cx="1168526" cy="44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Liver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3441170"/>
            <a:ext cx="4844584" cy="4404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Gall bladder with biliary tree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3944620"/>
            <a:ext cx="2159127" cy="44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Duodenum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447540"/>
            <a:ext cx="3123437" cy="44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Head of pancreas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4950184"/>
            <a:ext cx="4970415" cy="4404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Right kidney &amp; adrenal gland.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5453710"/>
            <a:ext cx="4009644" cy="44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Hepatic flexor of colon.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331724"/>
            <a:ext cx="4876749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latin typeface="Calibri"/>
                <a:cs typeface="Calibri"/>
              </a:rPr>
              <a:t>2. Left upper quadrant.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44244" y="1137920"/>
            <a:ext cx="7247001" cy="12040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524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Extends from the median plane to the left of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paitent,and from the umbilical plane to left rib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cage. Important organ here.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01040" y="2464181"/>
            <a:ext cx="1435989" cy="3810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Stomach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01040" y="2967101"/>
            <a:ext cx="1126617" cy="3810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Spleen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01040" y="3469792"/>
            <a:ext cx="2649306" cy="3813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Left lobe of liver.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01040" y="3973195"/>
            <a:ext cx="2845688" cy="3810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Body of pancreas.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01040" y="4476115"/>
            <a:ext cx="4412741" cy="3810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Left kidney &amp; adrenal gland.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01040" y="4978806"/>
            <a:ext cx="3580071" cy="3813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Splenic flexor of colon.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01040" y="5482285"/>
            <a:ext cx="5704713" cy="3810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Parts transverse  &amp; decending colon.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7467600" cy="3615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S L O:</a:t>
            </a:r>
          </a:p>
          <a:p>
            <a:r>
              <a:rPr lang="en-IN" sz="3200" b="1" dirty="0" smtClean="0"/>
              <a:t>At the end of session phase 1 MBBS students should be able to</a:t>
            </a:r>
          </a:p>
          <a:p>
            <a:r>
              <a:rPr lang="en-US" sz="3200" dirty="0" smtClean="0"/>
              <a:t> Identify  the Planes  (transpyloric, transtubercular ,</a:t>
            </a:r>
            <a:r>
              <a:rPr lang="it-IT" sz="3200" dirty="0" smtClean="0"/>
              <a:t>subcostal, lateral vertical, linea alba, linea semilunaris), regions &amp; </a:t>
            </a:r>
            <a:r>
              <a:rPr lang="en-US" sz="3200" dirty="0" smtClean="0"/>
              <a:t>Quadrants of abdomen.</a:t>
            </a:r>
            <a:endParaRPr lang="en-IN" sz="32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331724"/>
            <a:ext cx="5094969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latin typeface="Calibri"/>
                <a:cs typeface="Calibri"/>
              </a:rPr>
              <a:t>3. Right lower quadrant.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1201722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15339" y="1264793"/>
            <a:ext cx="7856357" cy="13826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Extends from the median plane to the right of 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the patient and from the umbilical plane to the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right inguinal ligament. Important organ here.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2762679"/>
            <a:ext cx="1565251" cy="4699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  </a:t>
            </a:r>
            <a:r>
              <a:rPr sz="3200" spc="10" dirty="0">
                <a:latin typeface="Calibri"/>
                <a:cs typeface="Calibri"/>
              </a:rPr>
              <a:t>Cecum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72440" y="3347619"/>
            <a:ext cx="1996998" cy="470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  </a:t>
            </a:r>
            <a:r>
              <a:rPr sz="3200" spc="10" dirty="0">
                <a:latin typeface="Calibri"/>
                <a:cs typeface="Calibri"/>
              </a:rPr>
              <a:t>Appendix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72440" y="3933365"/>
            <a:ext cx="447598" cy="3816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15339" y="3996436"/>
            <a:ext cx="2786099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Ascending colon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72440" y="4518581"/>
            <a:ext cx="5149297" cy="4699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Arial"/>
                <a:cs typeface="Arial"/>
              </a:rPr>
              <a:t>•  </a:t>
            </a:r>
            <a:r>
              <a:rPr sz="3170" spc="10" dirty="0">
                <a:latin typeface="Calibri"/>
                <a:cs typeface="Calibri"/>
              </a:rPr>
              <a:t>Right ovary &amp; fallopian tube.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72440" y="5104178"/>
            <a:ext cx="2500733" cy="4699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  </a:t>
            </a:r>
            <a:r>
              <a:rPr sz="3200" spc="10" dirty="0">
                <a:latin typeface="Calibri"/>
                <a:cs typeface="Calibri"/>
              </a:rPr>
              <a:t>Right  ureter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331724"/>
            <a:ext cx="4819401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latin typeface="Calibri"/>
                <a:cs typeface="Calibri"/>
              </a:rPr>
              <a:t>4. Left lower quadrant.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1340993"/>
            <a:ext cx="7700327" cy="13826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10" spc="10" dirty="0">
                <a:latin typeface="Calibri"/>
                <a:cs typeface="Calibri"/>
              </a:rPr>
              <a:t>Left lower quadrant of the human abdomen is</a:t>
            </a:r>
            <a:endParaRPr sz="31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the area left of the midline and below the</a:t>
            </a:r>
            <a:endParaRPr sz="32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umbilicus. Important organ here.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72440" y="2901950"/>
            <a:ext cx="2842659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Decending colon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3486937"/>
            <a:ext cx="2409885" cy="407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Sigmoid colon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72440" y="4072636"/>
            <a:ext cx="4579342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Left ovary &amp; fallopian tube.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72440" y="4657852"/>
            <a:ext cx="1902701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Left ureter.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39624"/>
            <a:ext cx="4572000" cy="656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35280"/>
          <a:ext cx="8458200" cy="633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5953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TITLE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AUTHOR /</a:t>
                      </a:r>
                    </a:p>
                    <a:p>
                      <a:pPr algn="ctr"/>
                      <a:r>
                        <a:rPr lang="en-US" sz="1800" dirty="0"/>
                        <a:t>JOURNAL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MATERIAL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RESULT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CONCLUSION</a:t>
                      </a:r>
                    </a:p>
                  </a:txBody>
                  <a:tcPr anchor="b"/>
                </a:tc>
              </a:tr>
              <a:tr h="5698730"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Transcript for Anatomy: Abdominal quadrants, regions, and planes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Ursula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Florjanczyk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, MS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Rachel Yancey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Royce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Rajan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, MD, MBA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Viviana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Popa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, MD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abdomen is a part of the body sometimes casually referred to as the trunk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abdomen is often divided into anatomical quadrants, of which there are four, or regions, of which there are nine.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get those four quadrants, imagine a line running from the down from the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xiphoid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process, or tip of the sternum, all the way down to the pubic symphysis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370709" y="2444775"/>
            <a:ext cx="4527709" cy="10168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969" spc="10" dirty="0">
                <a:solidFill>
                  <a:srgbClr val="002060"/>
                </a:solidFill>
                <a:latin typeface="Calibri"/>
                <a:cs typeface="Calibri"/>
              </a:rPr>
              <a:t>Thank you</a:t>
            </a:r>
            <a:r>
              <a:rPr sz="4370" spc="10" dirty="0">
                <a:latin typeface="Calibri"/>
                <a:cs typeface="Calibri"/>
              </a:rPr>
              <a:t>.</a:t>
            </a:r>
            <a:endParaRPr sz="4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78434"/>
            <a:ext cx="1876659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ABDOMEN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1430322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1493393"/>
            <a:ext cx="3722801" cy="894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Lower half of trunk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below the diaphragm.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2503599"/>
            <a:ext cx="3943629" cy="4699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Arial"/>
                <a:cs typeface="Arial"/>
              </a:rPr>
              <a:t>•  </a:t>
            </a:r>
            <a:r>
              <a:rPr sz="3170" spc="10" dirty="0">
                <a:latin typeface="Calibri"/>
                <a:cs typeface="Calibri"/>
              </a:rPr>
              <a:t>Divided into two part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3088539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1539" y="3151657"/>
            <a:ext cx="3924309" cy="1382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Abdomen Proper: from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diaphragm to pelvic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inlet.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48640" y="4649369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1539" y="4712487"/>
            <a:ext cx="3942227" cy="8951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Pelvis: below the pelvic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inlet.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261872"/>
            <a:ext cx="3733800" cy="4148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822350" y="331724"/>
            <a:ext cx="7612380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latin typeface="Calibri"/>
                <a:cs typeface="Calibri"/>
              </a:rPr>
              <a:t>NINE REGIONS OF THE ABDOMINAL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821938" y="941324"/>
            <a:ext cx="1615347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latin typeface="Calibri"/>
                <a:cs typeface="Calibri"/>
              </a:rPr>
              <a:t>CAVITY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658646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1721764"/>
            <a:ext cx="7691026" cy="18706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The clinicians divide the abdominal cavity into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nine regions to describe the location of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abdominal organs and the pain associated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with them during physical examination.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3707813"/>
            <a:ext cx="447598" cy="3816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1539" y="3770884"/>
            <a:ext cx="7645826" cy="1870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The abdominal cavity is divided into nine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regions by four imaginary planes two vertical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and two horizontal on the anterior abdominal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wall.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4741149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b="1" spc="10" dirty="0">
                <a:latin typeface="Calibri"/>
                <a:cs typeface="Calibri"/>
              </a:rPr>
              <a:t>1.Transpyloric Plane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645564"/>
            <a:ext cx="7511854" cy="13828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10" spc="10">
                <a:latin typeface="Calibri"/>
                <a:cs typeface="Calibri"/>
              </a:rPr>
              <a:t>Transpyloric</a:t>
            </a:r>
            <a:r>
              <a:rPr sz="3110" spc="10" dirty="0">
                <a:latin typeface="Calibri"/>
                <a:cs typeface="Calibri"/>
              </a:rPr>
              <a:t> Plane of Addison passes midway</a:t>
            </a:r>
            <a:endParaRPr sz="31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between the suprasternal notch  &amp; pubic</a:t>
            </a:r>
            <a:endParaRPr sz="32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symphasis.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3206521"/>
            <a:ext cx="5039258" cy="4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It lies below xiphisternal joint.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3792220"/>
            <a:ext cx="7294490" cy="8945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80" b="1" spc="10" dirty="0">
                <a:latin typeface="Calibri"/>
                <a:cs typeface="Calibri"/>
              </a:rPr>
              <a:t>Anteriorly</a:t>
            </a:r>
            <a:r>
              <a:rPr sz="3080" spc="10" dirty="0">
                <a:latin typeface="Calibri"/>
                <a:cs typeface="Calibri"/>
              </a:rPr>
              <a:t>:it passes through tip of the ninth</a:t>
            </a:r>
            <a:endParaRPr sz="30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costal cartilage.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864887"/>
            <a:ext cx="6674968" cy="8951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10" b="1" spc="10" dirty="0">
                <a:latin typeface="Calibri"/>
                <a:cs typeface="Calibri"/>
              </a:rPr>
              <a:t>Posteriorly</a:t>
            </a:r>
            <a:r>
              <a:rPr sz="3110" spc="10" dirty="0">
                <a:latin typeface="Calibri"/>
                <a:cs typeface="Calibri"/>
              </a:rPr>
              <a:t>: through  lower border of L1</a:t>
            </a:r>
            <a:endParaRPr sz="31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vertebra.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4191909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b="1" spc="10" dirty="0">
                <a:latin typeface="Calibri"/>
                <a:cs typeface="Calibri"/>
              </a:rPr>
              <a:t>2.Subcostal Plane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658646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1539" y="1721764"/>
            <a:ext cx="7073693" cy="895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Occasionally the subcostal plane is used in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preference to the </a:t>
            </a:r>
            <a:r>
              <a:rPr sz="3200" spc="10">
                <a:latin typeface="Calibri"/>
                <a:cs typeface="Calibri"/>
              </a:rPr>
              <a:t>transpyloric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732199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2795270"/>
            <a:ext cx="7046019" cy="13825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It passes through the lower borders of the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10th costal cartilages and  the body of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vertebra L3 near its upper border.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609600"/>
            <a:ext cx="4760976" cy="596188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72440" y="544601"/>
            <a:ext cx="1817504" cy="228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latin typeface="Calibri"/>
                <a:cs typeface="Calibri"/>
              </a:rPr>
              <a:t>SUBCOSTAL PLANE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331724"/>
            <a:ext cx="7684681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700" spc="10" dirty="0">
                <a:latin typeface="Calibri"/>
                <a:cs typeface="Calibri"/>
              </a:rPr>
              <a:t>3.Transtubercular  Plane (Intertubercular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941324"/>
            <a:ext cx="1315926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latin typeface="Calibri"/>
                <a:cs typeface="Calibri"/>
              </a:rPr>
              <a:t>Plane)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658646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1539" y="1721764"/>
            <a:ext cx="7785443" cy="895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It passes through the tubercle of illac crest &amp;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lies at the level of upper border of L5 vertebra.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1065</Words>
  <Application>Microsoft Office PowerPoint</Application>
  <PresentationFormat>On-screen Show (4:3)</PresentationFormat>
  <Paragraphs>199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7</cp:revision>
  <dcterms:created xsi:type="dcterms:W3CDTF">2020-06-18T01:19:56Z</dcterms:created>
  <dcterms:modified xsi:type="dcterms:W3CDTF">2020-08-14T09:06:44Z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2020-06-18T00:00:00Z</vt:filetime>
  </property>
  <property fmtid="{D5CDD505-2E9C-101B-9397-08002B2CF9AE}" pid="3" name="LastSaved">
    <vt:filetime>2020-06-18T00:00:00Z</vt:filetime>
  </property>
</Properties>
</file>