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93" r:id="rId3"/>
    <p:sldId id="294" r:id="rId4"/>
    <p:sldId id="295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3" r:id="rId15"/>
    <p:sldId id="284" r:id="rId16"/>
    <p:sldId id="260" r:id="rId17"/>
    <p:sldId id="261" r:id="rId18"/>
    <p:sldId id="262" r:id="rId19"/>
    <p:sldId id="263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64" r:id="rId29"/>
    <p:sldId id="265" r:id="rId30"/>
    <p:sldId id="266" r:id="rId31"/>
    <p:sldId id="267" r:id="rId32"/>
    <p:sldId id="268" r:id="rId33"/>
    <p:sldId id="269" r:id="rId34"/>
    <p:sldId id="270" r:id="rId35"/>
    <p:sldId id="271" r:id="rId36"/>
    <p:sldId id="272" r:id="rId37"/>
    <p:sldId id="296" r:id="rId3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B3242-04CB-42DF-B6D3-3F31BB2506D5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E7F10-7D43-473A-B3F8-A2575023634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AD7783-7F26-4577-A6CE-E5B21605D582}" type="slidenum">
              <a:rPr lang="en-US"/>
              <a:pPr/>
              <a:t>8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E9838A-D5A8-47FC-8A12-93E583B796DE}" type="slidenum">
              <a:rPr lang="en-US"/>
              <a:pPr/>
              <a:t>9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027105-3362-4843-A001-D74A021E0CC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FBC821-246E-448F-ACB2-5D8D2DBD28D8}" type="slidenum">
              <a:rPr lang="en-US"/>
              <a:pPr/>
              <a:t>14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1EC9C3-6176-4DCF-8317-928DF13C3E5D}" type="slidenum">
              <a:rPr lang="en-US"/>
              <a:pPr/>
              <a:t>15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38729" y="2402840"/>
            <a:ext cx="4066540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B6E6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B6E6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B6E6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B6E6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78200" y="513079"/>
            <a:ext cx="2387600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B6E6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59" y="1602921"/>
            <a:ext cx="5631815" cy="3637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514600" y="1905000"/>
            <a:ext cx="40665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Pedigree</a:t>
            </a:r>
            <a:r>
              <a:rPr spc="-40" dirty="0"/>
              <a:t> </a:t>
            </a:r>
            <a:r>
              <a:rPr spc="-5" dirty="0"/>
              <a:t>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09800" y="2971800"/>
            <a:ext cx="48018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family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tree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32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genetics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0" y="5042118"/>
            <a:ext cx="3810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Dr. </a:t>
            </a:r>
            <a:r>
              <a:rPr lang="en-US" sz="2800" b="1" dirty="0" err="1" smtClean="0">
                <a:solidFill>
                  <a:schemeClr val="bg1"/>
                </a:solidFill>
              </a:rPr>
              <a:t>Kinjal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Jethva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Associate Professor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Dept. of Anatomy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S.B.K.S.M.I. &amp; R.C.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695960"/>
          </a:xfrm>
        </p:spPr>
        <p:txBody>
          <a:bodyPr/>
          <a:lstStyle/>
          <a:p>
            <a:r>
              <a:rPr lang="en-GB" dirty="0"/>
              <a:t>Symbols used in pedigree charts</a:t>
            </a:r>
            <a:r>
              <a:rPr lang="fr-FR" dirty="0"/>
              <a:t> </a:t>
            </a:r>
            <a:endParaRPr lang="en-GB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5284788" cy="3102388"/>
          </a:xfrm>
        </p:spPr>
        <p:txBody>
          <a:bodyPr/>
          <a:lstStyle/>
          <a:p>
            <a:pPr marL="892175" indent="-892175">
              <a:lnSpc>
                <a:spcPct val="80000"/>
              </a:lnSpc>
            </a:pPr>
            <a:r>
              <a:rPr lang="en-GB" sz="2800" dirty="0"/>
              <a:t>	</a:t>
            </a:r>
            <a:r>
              <a:rPr lang="en-GB" sz="2800" dirty="0" smtClean="0"/>
              <a:t>    Normal </a:t>
            </a:r>
            <a:r>
              <a:rPr lang="en-GB" sz="2800" dirty="0"/>
              <a:t>male</a:t>
            </a:r>
          </a:p>
          <a:p>
            <a:pPr marL="892175" indent="-892175">
              <a:lnSpc>
                <a:spcPct val="80000"/>
              </a:lnSpc>
            </a:pPr>
            <a:r>
              <a:rPr lang="en-GB" sz="2800" dirty="0"/>
              <a:t>	</a:t>
            </a:r>
            <a:r>
              <a:rPr lang="en-GB" sz="2800" dirty="0" smtClean="0"/>
              <a:t>    </a:t>
            </a:r>
          </a:p>
          <a:p>
            <a:pPr marL="892175" indent="-892175">
              <a:lnSpc>
                <a:spcPct val="80000"/>
              </a:lnSpc>
            </a:pPr>
            <a:r>
              <a:rPr lang="en-GB" sz="2800" dirty="0" smtClean="0"/>
              <a:t>            Affected </a:t>
            </a:r>
            <a:r>
              <a:rPr lang="en-GB" sz="2800" dirty="0"/>
              <a:t>male</a:t>
            </a:r>
            <a:endParaRPr lang="fr-FR" sz="2800" dirty="0"/>
          </a:p>
          <a:p>
            <a:pPr marL="892175" indent="-892175">
              <a:lnSpc>
                <a:spcPct val="80000"/>
              </a:lnSpc>
            </a:pPr>
            <a:endParaRPr lang="en-GB" sz="2800" dirty="0" smtClean="0"/>
          </a:p>
          <a:p>
            <a:pPr marL="892175" indent="-892175">
              <a:lnSpc>
                <a:spcPct val="80000"/>
              </a:lnSpc>
            </a:pPr>
            <a:r>
              <a:rPr lang="en-GB" sz="2800" dirty="0" smtClean="0"/>
              <a:t>            Normal </a:t>
            </a:r>
            <a:r>
              <a:rPr lang="en-GB" sz="2800" dirty="0"/>
              <a:t>female</a:t>
            </a:r>
            <a:endParaRPr lang="fr-FR" sz="2800" dirty="0"/>
          </a:p>
          <a:p>
            <a:pPr marL="892175" indent="-892175">
              <a:lnSpc>
                <a:spcPct val="80000"/>
              </a:lnSpc>
            </a:pPr>
            <a:r>
              <a:rPr lang="en-GB" sz="2800" dirty="0"/>
              <a:t>	</a:t>
            </a:r>
            <a:endParaRPr lang="en-GB" sz="2800" dirty="0" smtClean="0"/>
          </a:p>
          <a:p>
            <a:pPr marL="892175" indent="-892175">
              <a:lnSpc>
                <a:spcPct val="80000"/>
              </a:lnSpc>
            </a:pPr>
            <a:r>
              <a:rPr lang="en-GB" sz="2800" dirty="0" smtClean="0"/>
              <a:t>            Affected </a:t>
            </a:r>
            <a:r>
              <a:rPr lang="en-GB" sz="2800" dirty="0"/>
              <a:t>female</a:t>
            </a:r>
            <a:endParaRPr lang="fr-FR" sz="2800" dirty="0"/>
          </a:p>
          <a:p>
            <a:pPr marL="892175" indent="-892175">
              <a:lnSpc>
                <a:spcPct val="80000"/>
              </a:lnSpc>
            </a:pPr>
            <a:r>
              <a:rPr lang="en-GB" sz="2800" dirty="0"/>
              <a:t>       </a:t>
            </a:r>
            <a:r>
              <a:rPr lang="en-GB" sz="2800" dirty="0" smtClean="0"/>
              <a:t>          </a:t>
            </a:r>
          </a:p>
          <a:p>
            <a:pPr marL="892175" indent="-892175">
              <a:lnSpc>
                <a:spcPct val="80000"/>
              </a:lnSpc>
            </a:pPr>
            <a:r>
              <a:rPr lang="en-GB" sz="2800" dirty="0" smtClean="0"/>
              <a:t>                  Marriage</a:t>
            </a:r>
            <a:endParaRPr lang="en-GB" sz="2800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273550" y="1628775"/>
            <a:ext cx="4546600" cy="3689350"/>
            <a:chOff x="5794" y="5749"/>
            <a:chExt cx="4571" cy="3559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6713" y="7132"/>
              <a:ext cx="2559" cy="1338"/>
              <a:chOff x="6696" y="7132"/>
              <a:chExt cx="2559" cy="1338"/>
            </a:xfrm>
          </p:grpSpPr>
          <p:sp>
            <p:nvSpPr>
              <p:cNvPr id="5128" name="Line 8"/>
              <p:cNvSpPr>
                <a:spLocks noChangeShapeType="1"/>
              </p:cNvSpPr>
              <p:nvPr/>
            </p:nvSpPr>
            <p:spPr bwMode="auto">
              <a:xfrm>
                <a:off x="7779" y="7279"/>
                <a:ext cx="40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29" name="Line 9"/>
              <p:cNvSpPr>
                <a:spLocks noChangeShapeType="1"/>
              </p:cNvSpPr>
              <p:nvPr/>
            </p:nvSpPr>
            <p:spPr bwMode="auto">
              <a:xfrm>
                <a:off x="6852" y="7759"/>
                <a:ext cx="227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0" name="Line 10"/>
              <p:cNvSpPr>
                <a:spLocks noChangeShapeType="1"/>
              </p:cNvSpPr>
              <p:nvPr/>
            </p:nvSpPr>
            <p:spPr bwMode="auto">
              <a:xfrm>
                <a:off x="7991" y="7290"/>
                <a:ext cx="0" cy="46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1" name="Line 11"/>
              <p:cNvSpPr>
                <a:spLocks noChangeShapeType="1"/>
              </p:cNvSpPr>
              <p:nvPr/>
            </p:nvSpPr>
            <p:spPr bwMode="auto">
              <a:xfrm>
                <a:off x="6841" y="7747"/>
                <a:ext cx="0" cy="46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2" name="Line 12"/>
              <p:cNvSpPr>
                <a:spLocks noChangeShapeType="1"/>
              </p:cNvSpPr>
              <p:nvPr/>
            </p:nvSpPr>
            <p:spPr bwMode="auto">
              <a:xfrm>
                <a:off x="7434" y="7770"/>
                <a:ext cx="0" cy="46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3" name="Line 13"/>
              <p:cNvSpPr>
                <a:spLocks noChangeShapeType="1"/>
              </p:cNvSpPr>
              <p:nvPr/>
            </p:nvSpPr>
            <p:spPr bwMode="auto">
              <a:xfrm>
                <a:off x="7992" y="7759"/>
                <a:ext cx="0" cy="46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4" name="Line 14"/>
              <p:cNvSpPr>
                <a:spLocks noChangeShapeType="1"/>
              </p:cNvSpPr>
              <p:nvPr/>
            </p:nvSpPr>
            <p:spPr bwMode="auto">
              <a:xfrm>
                <a:off x="8551" y="7765"/>
                <a:ext cx="0" cy="46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5" name="Line 15"/>
              <p:cNvSpPr>
                <a:spLocks noChangeShapeType="1"/>
              </p:cNvSpPr>
              <p:nvPr/>
            </p:nvSpPr>
            <p:spPr bwMode="auto">
              <a:xfrm>
                <a:off x="9108" y="7770"/>
                <a:ext cx="0" cy="46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6" name="Oval 16"/>
              <p:cNvSpPr>
                <a:spLocks noChangeArrowheads="1"/>
              </p:cNvSpPr>
              <p:nvPr/>
            </p:nvSpPr>
            <p:spPr bwMode="auto">
              <a:xfrm>
                <a:off x="8953" y="8147"/>
                <a:ext cx="302" cy="28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7" name="Oval 17"/>
              <p:cNvSpPr>
                <a:spLocks noChangeArrowheads="1"/>
              </p:cNvSpPr>
              <p:nvPr/>
            </p:nvSpPr>
            <p:spPr bwMode="auto">
              <a:xfrm>
                <a:off x="6696" y="8170"/>
                <a:ext cx="302" cy="28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8" name="Rectangle 18"/>
              <p:cNvSpPr>
                <a:spLocks noChangeArrowheads="1"/>
              </p:cNvSpPr>
              <p:nvPr/>
            </p:nvSpPr>
            <p:spPr bwMode="auto">
              <a:xfrm>
                <a:off x="7834" y="8152"/>
                <a:ext cx="302" cy="318"/>
              </a:xfrm>
              <a:prstGeom prst="rect">
                <a:avLst/>
              </a:prstGeom>
              <a:solidFill>
                <a:srgbClr val="0000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39" name="Rectangle 19"/>
              <p:cNvSpPr>
                <a:spLocks noChangeArrowheads="1"/>
              </p:cNvSpPr>
              <p:nvPr/>
            </p:nvSpPr>
            <p:spPr bwMode="auto">
              <a:xfrm>
                <a:off x="8400" y="8147"/>
                <a:ext cx="302" cy="318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40" name="Rectangle 20"/>
              <p:cNvSpPr>
                <a:spLocks noChangeArrowheads="1"/>
              </p:cNvSpPr>
              <p:nvPr/>
            </p:nvSpPr>
            <p:spPr bwMode="auto">
              <a:xfrm>
                <a:off x="7262" y="8148"/>
                <a:ext cx="302" cy="318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41" name="Rectangle 21"/>
              <p:cNvSpPr>
                <a:spLocks noChangeArrowheads="1"/>
              </p:cNvSpPr>
              <p:nvPr/>
            </p:nvSpPr>
            <p:spPr bwMode="auto">
              <a:xfrm>
                <a:off x="7482" y="7132"/>
                <a:ext cx="302" cy="318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42" name="Oval 22"/>
              <p:cNvSpPr>
                <a:spLocks noChangeArrowheads="1"/>
              </p:cNvSpPr>
              <p:nvPr/>
            </p:nvSpPr>
            <p:spPr bwMode="auto">
              <a:xfrm>
                <a:off x="8170" y="7148"/>
                <a:ext cx="302" cy="28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5143" name="Text Box 23"/>
            <p:cNvSpPr txBox="1">
              <a:spLocks noChangeArrowheads="1"/>
            </p:cNvSpPr>
            <p:nvPr/>
          </p:nvSpPr>
          <p:spPr bwMode="auto">
            <a:xfrm>
              <a:off x="5794" y="5749"/>
              <a:ext cx="4571" cy="118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2000">
                  <a:latin typeface="Arial Unicode MS" pitchFamily="34" charset="-128"/>
                </a:rPr>
                <a:t>A marriage with five children, two daughters and three sons. The next to eldest son is affected by the condition.</a:t>
              </a:r>
              <a:endParaRPr lang="en-GB" sz="2000">
                <a:latin typeface="Arial Unicode MS" pitchFamily="34" charset="-128"/>
              </a:endParaRPr>
            </a:p>
          </p:txBody>
        </p:sp>
        <p:sp>
          <p:nvSpPr>
            <p:cNvPr id="5144" name="Text Box 24"/>
            <p:cNvSpPr txBox="1">
              <a:spLocks noChangeArrowheads="1"/>
            </p:cNvSpPr>
            <p:nvPr/>
          </p:nvSpPr>
          <p:spPr bwMode="auto">
            <a:xfrm>
              <a:off x="6235" y="8756"/>
              <a:ext cx="3868" cy="55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2000">
                  <a:latin typeface="Arial Unicode MS" pitchFamily="34" charset="-128"/>
                </a:rPr>
                <a:t>Eldest child </a:t>
              </a:r>
              <a:r>
                <a:rPr lang="fr-FR" sz="2000">
                  <a:latin typeface="Arial Unicode MS" pitchFamily="34" charset="-128"/>
                  <a:sym typeface="Symbol" pitchFamily="18" charset="2"/>
                </a:rPr>
                <a:t></a:t>
              </a:r>
              <a:r>
                <a:rPr lang="fr-FR" sz="2000">
                  <a:latin typeface="Arial Unicode MS" pitchFamily="34" charset="-128"/>
                </a:rPr>
                <a:t> Youngest child</a:t>
              </a:r>
              <a:endParaRPr lang="en-GB" sz="2000">
                <a:latin typeface="Arial Unicode MS" pitchFamily="34" charset="-128"/>
              </a:endParaRPr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609601" y="1974850"/>
            <a:ext cx="1231900" cy="3054350"/>
            <a:chOff x="527" y="1244"/>
            <a:chExt cx="633" cy="1515"/>
          </a:xfrm>
        </p:grpSpPr>
        <p:sp>
          <p:nvSpPr>
            <p:cNvPr id="5145" name="Rectangle 25"/>
            <p:cNvSpPr>
              <a:spLocks noChangeArrowheads="1"/>
            </p:cNvSpPr>
            <p:nvPr/>
          </p:nvSpPr>
          <p:spPr bwMode="auto">
            <a:xfrm>
              <a:off x="534" y="1244"/>
              <a:ext cx="227" cy="227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146" name="Rectangle 26"/>
            <p:cNvSpPr>
              <a:spLocks noChangeArrowheads="1"/>
            </p:cNvSpPr>
            <p:nvPr/>
          </p:nvSpPr>
          <p:spPr bwMode="auto">
            <a:xfrm>
              <a:off x="532" y="1567"/>
              <a:ext cx="227" cy="227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147" name="Oval 27"/>
            <p:cNvSpPr>
              <a:spLocks noChangeArrowheads="1"/>
            </p:cNvSpPr>
            <p:nvPr/>
          </p:nvSpPr>
          <p:spPr bwMode="auto">
            <a:xfrm>
              <a:off x="527" y="1902"/>
              <a:ext cx="227" cy="22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148" name="Oval 28"/>
            <p:cNvSpPr>
              <a:spLocks noChangeArrowheads="1"/>
            </p:cNvSpPr>
            <p:nvPr/>
          </p:nvSpPr>
          <p:spPr bwMode="auto">
            <a:xfrm>
              <a:off x="537" y="2220"/>
              <a:ext cx="227" cy="227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5" name="Group 32"/>
            <p:cNvGrpSpPr>
              <a:grpSpLocks/>
            </p:cNvGrpSpPr>
            <p:nvPr/>
          </p:nvGrpSpPr>
          <p:grpSpPr bwMode="auto">
            <a:xfrm>
              <a:off x="538" y="2531"/>
              <a:ext cx="622" cy="228"/>
              <a:chOff x="899" y="2849"/>
              <a:chExt cx="817" cy="290"/>
            </a:xfrm>
          </p:grpSpPr>
          <p:sp>
            <p:nvSpPr>
              <p:cNvPr id="5151" name="Line 31"/>
              <p:cNvSpPr>
                <a:spLocks noChangeShapeType="1"/>
              </p:cNvSpPr>
              <p:nvPr/>
            </p:nvSpPr>
            <p:spPr bwMode="auto">
              <a:xfrm>
                <a:off x="1138" y="2991"/>
                <a:ext cx="361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5149" name="Oval 29"/>
              <p:cNvSpPr>
                <a:spLocks noChangeArrowheads="1"/>
              </p:cNvSpPr>
              <p:nvPr/>
            </p:nvSpPr>
            <p:spPr bwMode="auto">
              <a:xfrm>
                <a:off x="899" y="2849"/>
                <a:ext cx="292" cy="285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5150" name="Rectangle 30"/>
              <p:cNvSpPr>
                <a:spLocks noChangeArrowheads="1"/>
              </p:cNvSpPr>
              <p:nvPr/>
            </p:nvSpPr>
            <p:spPr bwMode="auto">
              <a:xfrm>
                <a:off x="1438" y="2854"/>
                <a:ext cx="278" cy="285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285875"/>
          </a:xfrm>
        </p:spPr>
        <p:txBody>
          <a:bodyPr/>
          <a:lstStyle/>
          <a:p>
            <a:r>
              <a:rPr lang="en-US"/>
              <a:t>Symbols 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Shaded individuals have the trait you’re studying</a:t>
            </a:r>
          </a:p>
          <a:p>
            <a:r>
              <a:rPr lang="en-US"/>
              <a:t>Boys = squares</a:t>
            </a:r>
          </a:p>
          <a:p>
            <a:r>
              <a:rPr lang="en-US"/>
              <a:t>Girls = circles</a:t>
            </a:r>
          </a:p>
        </p:txBody>
      </p:sp>
      <p:pic>
        <p:nvPicPr>
          <p:cNvPr id="91143" name="Picture 8" descr="17050305"/>
          <p:cNvPicPr>
            <a:picLocks noGrp="1" noChangeAspect="1" noChangeArrowheads="1"/>
          </p:cNvPicPr>
          <p:nvPr>
            <p:ph type="body"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638800" y="1600200"/>
            <a:ext cx="2628900" cy="2881312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9787" y="565404"/>
            <a:ext cx="3461004" cy="542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67839" y="2027709"/>
            <a:ext cx="5560630" cy="41399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4294967295"/>
          </p:nvPr>
        </p:nvSpPr>
        <p:spPr>
          <a:xfrm>
            <a:off x="8649843" y="6567433"/>
            <a:ext cx="2216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">
              <a:lnSpc>
                <a:spcPts val="1425"/>
              </a:lnSpc>
            </a:pPr>
            <a:fld id="{81D60167-4931-47E6-BA6A-407CBD079E47}" type="slidenum">
              <a:rPr spc="-5" dirty="0"/>
              <a:pPr marL="35560">
                <a:lnSpc>
                  <a:spcPts val="1425"/>
                </a:lnSpc>
              </a:pPr>
              <a:t>12</a:t>
            </a:fld>
            <a:endParaRPr spc="-5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568325"/>
          </a:xfrm>
        </p:spPr>
        <p:txBody>
          <a:bodyPr/>
          <a:lstStyle/>
          <a:p>
            <a:endParaRPr lang="en-US" sz="4000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665162"/>
            <a:ext cx="3962400" cy="482123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Married-connected at side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Siblings-connected at TOP </a:t>
            </a:r>
            <a:r>
              <a:rPr lang="en-US" sz="2800" i="1" dirty="0"/>
              <a:t>not</a:t>
            </a:r>
            <a:r>
              <a:rPr lang="en-US" sz="2800" dirty="0"/>
              <a:t> at the side (hopefully not siblings AND married)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Oldest child-to the left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Question-if shaded individuals in this pedigree have blue eyes, what is the GENOTYPE of the parents?</a:t>
            </a:r>
          </a:p>
        </p:txBody>
      </p:sp>
      <p:pic>
        <p:nvPicPr>
          <p:cNvPr id="96263" name="Picture 8" descr="170503063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95800" y="2133600"/>
            <a:ext cx="4403725" cy="2589212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13079"/>
            <a:ext cx="9144000" cy="695960"/>
          </a:xfrm>
        </p:spPr>
        <p:txBody>
          <a:bodyPr/>
          <a:lstStyle/>
          <a:p>
            <a:pPr algn="ctr"/>
            <a:r>
              <a:rPr lang="en-GB" dirty="0"/>
              <a:t>Organising the pedigree chart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8663" y="1885950"/>
            <a:ext cx="7489825" cy="430887"/>
          </a:xfrm>
        </p:spPr>
        <p:txBody>
          <a:bodyPr/>
          <a:lstStyle/>
          <a:p>
            <a:pPr lvl="1"/>
            <a:r>
              <a:rPr lang="en-GB" sz="2800" dirty="0"/>
              <a:t>Generations are identified by Roman numerals</a:t>
            </a:r>
            <a:r>
              <a:rPr lang="fr-FR" sz="2800" dirty="0"/>
              <a:t> </a:t>
            </a:r>
            <a:endParaRPr lang="en-GB" sz="28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60450" y="2617788"/>
            <a:ext cx="7289800" cy="3673475"/>
            <a:chOff x="1568" y="8490"/>
            <a:chExt cx="7437" cy="3529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165" y="8588"/>
              <a:ext cx="5840" cy="3431"/>
              <a:chOff x="3097" y="8588"/>
              <a:chExt cx="5840" cy="3431"/>
            </a:xfrm>
          </p:grpSpPr>
          <p:sp>
            <p:nvSpPr>
              <p:cNvPr id="7174" name="Line 6"/>
              <p:cNvSpPr>
                <a:spLocks noChangeShapeType="1"/>
              </p:cNvSpPr>
              <p:nvPr/>
            </p:nvSpPr>
            <p:spPr bwMode="auto">
              <a:xfrm>
                <a:off x="4700" y="9203"/>
                <a:ext cx="0" cy="4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3097" y="8588"/>
                <a:ext cx="5840" cy="3431"/>
                <a:chOff x="3080" y="8571"/>
                <a:chExt cx="5840" cy="3431"/>
              </a:xfrm>
            </p:grpSpPr>
            <p:sp>
              <p:nvSpPr>
                <p:cNvPr id="7176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4169" y="9762"/>
                  <a:ext cx="40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77" name="Rectangle 9"/>
                <p:cNvSpPr>
                  <a:spLocks noChangeArrowheads="1"/>
                </p:cNvSpPr>
                <p:nvPr/>
              </p:nvSpPr>
              <p:spPr bwMode="auto">
                <a:xfrm>
                  <a:off x="3941" y="9598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78" name="Line 10"/>
                <p:cNvSpPr>
                  <a:spLocks noChangeShapeType="1"/>
                </p:cNvSpPr>
                <p:nvPr/>
              </p:nvSpPr>
              <p:spPr bwMode="auto">
                <a:xfrm>
                  <a:off x="7100" y="9728"/>
                  <a:ext cx="43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79" name="Line 11"/>
                <p:cNvSpPr>
                  <a:spLocks noChangeShapeType="1"/>
                </p:cNvSpPr>
                <p:nvPr/>
              </p:nvSpPr>
              <p:spPr bwMode="auto">
                <a:xfrm>
                  <a:off x="7463" y="10828"/>
                  <a:ext cx="40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0" name="Line 12"/>
                <p:cNvSpPr>
                  <a:spLocks noChangeShapeType="1"/>
                </p:cNvSpPr>
                <p:nvPr/>
              </p:nvSpPr>
              <p:spPr bwMode="auto">
                <a:xfrm>
                  <a:off x="6536" y="11291"/>
                  <a:ext cx="227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1" name="Line 13"/>
                <p:cNvSpPr>
                  <a:spLocks noChangeShapeType="1"/>
                </p:cNvSpPr>
                <p:nvPr/>
              </p:nvSpPr>
              <p:spPr bwMode="auto">
                <a:xfrm>
                  <a:off x="7675" y="10839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2" name="Line 14"/>
                <p:cNvSpPr>
                  <a:spLocks noChangeShapeType="1"/>
                </p:cNvSpPr>
                <p:nvPr/>
              </p:nvSpPr>
              <p:spPr bwMode="auto">
                <a:xfrm>
                  <a:off x="6525" y="11296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3" name="Line 15"/>
                <p:cNvSpPr>
                  <a:spLocks noChangeShapeType="1"/>
                </p:cNvSpPr>
                <p:nvPr/>
              </p:nvSpPr>
              <p:spPr bwMode="auto">
                <a:xfrm>
                  <a:off x="7118" y="11302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4" name="Line 16"/>
                <p:cNvSpPr>
                  <a:spLocks noChangeShapeType="1"/>
                </p:cNvSpPr>
                <p:nvPr/>
              </p:nvSpPr>
              <p:spPr bwMode="auto">
                <a:xfrm>
                  <a:off x="7676" y="11291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5" name="Line 17"/>
                <p:cNvSpPr>
                  <a:spLocks noChangeShapeType="1"/>
                </p:cNvSpPr>
                <p:nvPr/>
              </p:nvSpPr>
              <p:spPr bwMode="auto">
                <a:xfrm>
                  <a:off x="8235" y="11297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6" name="Line 18"/>
                <p:cNvSpPr>
                  <a:spLocks noChangeShapeType="1"/>
                </p:cNvSpPr>
                <p:nvPr/>
              </p:nvSpPr>
              <p:spPr bwMode="auto">
                <a:xfrm>
                  <a:off x="8792" y="11302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7" name="Oval 19"/>
                <p:cNvSpPr>
                  <a:spLocks noChangeArrowheads="1"/>
                </p:cNvSpPr>
                <p:nvPr/>
              </p:nvSpPr>
              <p:spPr bwMode="auto">
                <a:xfrm>
                  <a:off x="6979" y="11697"/>
                  <a:ext cx="302" cy="28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8" name="Oval 20"/>
                <p:cNvSpPr>
                  <a:spLocks noChangeArrowheads="1"/>
                </p:cNvSpPr>
                <p:nvPr/>
              </p:nvSpPr>
              <p:spPr bwMode="auto">
                <a:xfrm>
                  <a:off x="6380" y="11702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89" name="Rectangle 21"/>
                <p:cNvSpPr>
                  <a:spLocks noChangeArrowheads="1"/>
                </p:cNvSpPr>
                <p:nvPr/>
              </p:nvSpPr>
              <p:spPr bwMode="auto">
                <a:xfrm>
                  <a:off x="7518" y="11684"/>
                  <a:ext cx="302" cy="31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0" name="Rectangle 22"/>
                <p:cNvSpPr>
                  <a:spLocks noChangeArrowheads="1"/>
                </p:cNvSpPr>
                <p:nvPr/>
              </p:nvSpPr>
              <p:spPr bwMode="auto">
                <a:xfrm>
                  <a:off x="8084" y="11679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1" name="Rectangle 23"/>
                <p:cNvSpPr>
                  <a:spLocks noChangeArrowheads="1"/>
                </p:cNvSpPr>
                <p:nvPr/>
              </p:nvSpPr>
              <p:spPr bwMode="auto">
                <a:xfrm>
                  <a:off x="8618" y="11680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2" name="Oval 24"/>
                <p:cNvSpPr>
                  <a:spLocks noChangeArrowheads="1"/>
                </p:cNvSpPr>
                <p:nvPr/>
              </p:nvSpPr>
              <p:spPr bwMode="auto">
                <a:xfrm>
                  <a:off x="7854" y="10680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3" name="Line 25"/>
                <p:cNvSpPr>
                  <a:spLocks noChangeShapeType="1"/>
                </p:cNvSpPr>
                <p:nvPr/>
              </p:nvSpPr>
              <p:spPr bwMode="auto">
                <a:xfrm>
                  <a:off x="3918" y="10264"/>
                  <a:ext cx="127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4" name="Line 26"/>
                <p:cNvSpPr>
                  <a:spLocks noChangeShapeType="1"/>
                </p:cNvSpPr>
                <p:nvPr/>
              </p:nvSpPr>
              <p:spPr bwMode="auto">
                <a:xfrm>
                  <a:off x="4404" y="9762"/>
                  <a:ext cx="0" cy="51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5" name="Line 27"/>
                <p:cNvSpPr>
                  <a:spLocks noChangeShapeType="1"/>
                </p:cNvSpPr>
                <p:nvPr/>
              </p:nvSpPr>
              <p:spPr bwMode="auto">
                <a:xfrm>
                  <a:off x="3918" y="10264"/>
                  <a:ext cx="0" cy="50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6" name="Line 28"/>
                <p:cNvSpPr>
                  <a:spLocks noChangeShapeType="1"/>
                </p:cNvSpPr>
                <p:nvPr/>
              </p:nvSpPr>
              <p:spPr bwMode="auto">
                <a:xfrm>
                  <a:off x="4543" y="10269"/>
                  <a:ext cx="0" cy="50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7" name="Line 29"/>
                <p:cNvSpPr>
                  <a:spLocks noChangeShapeType="1"/>
                </p:cNvSpPr>
                <p:nvPr/>
              </p:nvSpPr>
              <p:spPr bwMode="auto">
                <a:xfrm>
                  <a:off x="5168" y="10275"/>
                  <a:ext cx="0" cy="50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8" name="Oval 30"/>
                <p:cNvSpPr>
                  <a:spLocks noChangeArrowheads="1"/>
                </p:cNvSpPr>
                <p:nvPr/>
              </p:nvSpPr>
              <p:spPr bwMode="auto">
                <a:xfrm>
                  <a:off x="7491" y="9598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199" name="Line 31"/>
                <p:cNvSpPr>
                  <a:spLocks noChangeShapeType="1"/>
                </p:cNvSpPr>
                <p:nvPr/>
              </p:nvSpPr>
              <p:spPr bwMode="auto">
                <a:xfrm>
                  <a:off x="7318" y="9729"/>
                  <a:ext cx="0" cy="102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00" name="Rectangle 32"/>
                <p:cNvSpPr>
                  <a:spLocks noChangeArrowheads="1"/>
                </p:cNvSpPr>
                <p:nvPr/>
              </p:nvSpPr>
              <p:spPr bwMode="auto">
                <a:xfrm>
                  <a:off x="7166" y="10664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grpSp>
              <p:nvGrpSpPr>
                <p:cNvPr id="5" name="Group 33"/>
                <p:cNvGrpSpPr>
                  <a:grpSpLocks/>
                </p:cNvGrpSpPr>
                <p:nvPr/>
              </p:nvGrpSpPr>
              <p:grpSpPr bwMode="auto">
                <a:xfrm>
                  <a:off x="3080" y="10680"/>
                  <a:ext cx="990" cy="319"/>
                  <a:chOff x="1478" y="7203"/>
                  <a:chExt cx="990" cy="319"/>
                </a:xfrm>
              </p:grpSpPr>
              <p:sp>
                <p:nvSpPr>
                  <p:cNvPr id="7202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1478" y="7204"/>
                    <a:ext cx="302" cy="318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7203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2166" y="7203"/>
                    <a:ext cx="302" cy="28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7204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1775" y="7351"/>
                    <a:ext cx="402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  <p:sp>
              <p:nvSpPr>
                <p:cNvPr id="7205" name="Rectangle 37"/>
                <p:cNvSpPr>
                  <a:spLocks noChangeArrowheads="1"/>
                </p:cNvSpPr>
                <p:nvPr/>
              </p:nvSpPr>
              <p:spPr bwMode="auto">
                <a:xfrm>
                  <a:off x="4381" y="10676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06" name="Oval 38"/>
                <p:cNvSpPr>
                  <a:spLocks noChangeArrowheads="1"/>
                </p:cNvSpPr>
                <p:nvPr/>
              </p:nvSpPr>
              <p:spPr bwMode="auto">
                <a:xfrm>
                  <a:off x="5018" y="10692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07" name="Line 39"/>
                <p:cNvSpPr>
                  <a:spLocks noChangeShapeType="1"/>
                </p:cNvSpPr>
                <p:nvPr/>
              </p:nvSpPr>
              <p:spPr bwMode="auto">
                <a:xfrm>
                  <a:off x="5638" y="8718"/>
                  <a:ext cx="40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08" name="Line 40"/>
                <p:cNvSpPr>
                  <a:spLocks noChangeShapeType="1"/>
                </p:cNvSpPr>
                <p:nvPr/>
              </p:nvSpPr>
              <p:spPr bwMode="auto">
                <a:xfrm>
                  <a:off x="4711" y="9198"/>
                  <a:ext cx="227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09" name="Line 41"/>
                <p:cNvSpPr>
                  <a:spLocks noChangeShapeType="1"/>
                </p:cNvSpPr>
                <p:nvPr/>
              </p:nvSpPr>
              <p:spPr bwMode="auto">
                <a:xfrm>
                  <a:off x="5850" y="8729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0" name="Line 42"/>
                <p:cNvSpPr>
                  <a:spLocks noChangeShapeType="1"/>
                </p:cNvSpPr>
                <p:nvPr/>
              </p:nvSpPr>
              <p:spPr bwMode="auto">
                <a:xfrm>
                  <a:off x="5293" y="9209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1" name="Line 43"/>
                <p:cNvSpPr>
                  <a:spLocks noChangeShapeType="1"/>
                </p:cNvSpPr>
                <p:nvPr/>
              </p:nvSpPr>
              <p:spPr bwMode="auto">
                <a:xfrm>
                  <a:off x="5851" y="9198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2" name="Line 44"/>
                <p:cNvSpPr>
                  <a:spLocks noChangeShapeType="1"/>
                </p:cNvSpPr>
                <p:nvPr/>
              </p:nvSpPr>
              <p:spPr bwMode="auto">
                <a:xfrm>
                  <a:off x="6410" y="9204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3" name="Line 45"/>
                <p:cNvSpPr>
                  <a:spLocks noChangeShapeType="1"/>
                </p:cNvSpPr>
                <p:nvPr/>
              </p:nvSpPr>
              <p:spPr bwMode="auto">
                <a:xfrm>
                  <a:off x="6967" y="9209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4" name="Oval 46"/>
                <p:cNvSpPr>
                  <a:spLocks noChangeArrowheads="1"/>
                </p:cNvSpPr>
                <p:nvPr/>
              </p:nvSpPr>
              <p:spPr bwMode="auto">
                <a:xfrm>
                  <a:off x="5154" y="9604"/>
                  <a:ext cx="302" cy="28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5" name="Oval 47"/>
                <p:cNvSpPr>
                  <a:spLocks noChangeArrowheads="1"/>
                </p:cNvSpPr>
                <p:nvPr/>
              </p:nvSpPr>
              <p:spPr bwMode="auto">
                <a:xfrm>
                  <a:off x="4555" y="9609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6" name="Rectangle 48"/>
                <p:cNvSpPr>
                  <a:spLocks noChangeArrowheads="1"/>
                </p:cNvSpPr>
                <p:nvPr/>
              </p:nvSpPr>
              <p:spPr bwMode="auto">
                <a:xfrm>
                  <a:off x="5693" y="9591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7" name="Rectangle 49"/>
                <p:cNvSpPr>
                  <a:spLocks noChangeArrowheads="1"/>
                </p:cNvSpPr>
                <p:nvPr/>
              </p:nvSpPr>
              <p:spPr bwMode="auto">
                <a:xfrm>
                  <a:off x="6259" y="9586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8" name="Rectangle 50"/>
                <p:cNvSpPr>
                  <a:spLocks noChangeArrowheads="1"/>
                </p:cNvSpPr>
                <p:nvPr/>
              </p:nvSpPr>
              <p:spPr bwMode="auto">
                <a:xfrm>
                  <a:off x="6793" y="9587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19" name="Rectangle 51"/>
                <p:cNvSpPr>
                  <a:spLocks noChangeArrowheads="1"/>
                </p:cNvSpPr>
                <p:nvPr/>
              </p:nvSpPr>
              <p:spPr bwMode="auto">
                <a:xfrm>
                  <a:off x="5341" y="8571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7220" name="Oval 52"/>
                <p:cNvSpPr>
                  <a:spLocks noChangeArrowheads="1"/>
                </p:cNvSpPr>
                <p:nvPr/>
              </p:nvSpPr>
              <p:spPr bwMode="auto">
                <a:xfrm>
                  <a:off x="6029" y="8587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</p:grpSp>
        <p:sp>
          <p:nvSpPr>
            <p:cNvPr id="7221" name="Text Box 53"/>
            <p:cNvSpPr txBox="1">
              <a:spLocks noChangeArrowheads="1"/>
            </p:cNvSpPr>
            <p:nvPr/>
          </p:nvSpPr>
          <p:spPr bwMode="auto">
            <a:xfrm>
              <a:off x="1624" y="8490"/>
              <a:ext cx="452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2400" b="1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endParaRPr lang="en-GB" sz="24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7222" name="Text Box 54"/>
            <p:cNvSpPr txBox="1">
              <a:spLocks noChangeArrowheads="1"/>
            </p:cNvSpPr>
            <p:nvPr/>
          </p:nvSpPr>
          <p:spPr bwMode="auto">
            <a:xfrm>
              <a:off x="1613" y="9567"/>
              <a:ext cx="586" cy="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2400" b="1">
                  <a:solidFill>
                    <a:srgbClr val="FF0000"/>
                  </a:solidFill>
                  <a:latin typeface="Times New Roman" pitchFamily="18" charset="0"/>
                </a:rPr>
                <a:t>II</a:t>
              </a:r>
              <a:endParaRPr lang="en-GB" sz="24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7223" name="Text Box 55"/>
            <p:cNvSpPr txBox="1">
              <a:spLocks noChangeArrowheads="1"/>
            </p:cNvSpPr>
            <p:nvPr/>
          </p:nvSpPr>
          <p:spPr bwMode="auto">
            <a:xfrm>
              <a:off x="1581" y="10644"/>
              <a:ext cx="620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2400" b="1">
                  <a:solidFill>
                    <a:srgbClr val="FF0000"/>
                  </a:solidFill>
                  <a:latin typeface="Times New Roman" pitchFamily="18" charset="0"/>
                </a:rPr>
                <a:t>III</a:t>
              </a:r>
              <a:endParaRPr lang="en-GB" sz="24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7224" name="Text Box 56"/>
            <p:cNvSpPr txBox="1">
              <a:spLocks noChangeArrowheads="1"/>
            </p:cNvSpPr>
            <p:nvPr/>
          </p:nvSpPr>
          <p:spPr bwMode="auto">
            <a:xfrm>
              <a:off x="1568" y="11554"/>
              <a:ext cx="603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2400" b="1">
                  <a:solidFill>
                    <a:srgbClr val="FF0000"/>
                  </a:solidFill>
                  <a:latin typeface="Times New Roman" pitchFamily="18" charset="0"/>
                </a:rPr>
                <a:t>IV</a:t>
              </a:r>
              <a:endParaRPr lang="en-GB" sz="2400">
                <a:solidFill>
                  <a:srgbClr val="FF0000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0"/>
            <a:ext cx="7454900" cy="1443038"/>
          </a:xfrm>
        </p:spPr>
        <p:txBody>
          <a:bodyPr/>
          <a:lstStyle/>
          <a:p>
            <a:r>
              <a:rPr lang="en-GB" dirty="0"/>
              <a:t>Organising the pedigree chart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7788"/>
            <a:ext cx="8394700" cy="12874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/>
              <a:t>Individuals in each generation are identified by Arabic numerals numbered from the left</a:t>
            </a:r>
          </a:p>
          <a:p>
            <a:pPr>
              <a:lnSpc>
                <a:spcPct val="90000"/>
              </a:lnSpc>
            </a:pPr>
            <a:r>
              <a:rPr lang="en-GB" sz="2600"/>
              <a:t>Therefore the affected individuals are </a:t>
            </a:r>
            <a:r>
              <a:rPr lang="en-GB" sz="2600" b="1">
                <a:latin typeface="Times New Roman" pitchFamily="18" charset="0"/>
              </a:rPr>
              <a:t>II3</a:t>
            </a:r>
            <a:r>
              <a:rPr lang="en-GB" sz="2600"/>
              <a:t>, </a:t>
            </a:r>
            <a:r>
              <a:rPr lang="en-GB" sz="2600" b="1">
                <a:latin typeface="Times New Roman" pitchFamily="18" charset="0"/>
              </a:rPr>
              <a:t>IV2</a:t>
            </a:r>
            <a:r>
              <a:rPr lang="en-GB" sz="2600"/>
              <a:t> and </a:t>
            </a:r>
            <a:r>
              <a:rPr lang="en-GB" sz="2600" b="1">
                <a:latin typeface="Times New Roman" pitchFamily="18" charset="0"/>
              </a:rPr>
              <a:t>IV3</a:t>
            </a:r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1546225" y="2847975"/>
            <a:ext cx="7289800" cy="3673475"/>
            <a:chOff x="1568" y="8490"/>
            <a:chExt cx="7437" cy="3529"/>
          </a:xfrm>
        </p:grpSpPr>
        <p:grpSp>
          <p:nvGrpSpPr>
            <p:cNvPr id="3" name="Group 59"/>
            <p:cNvGrpSpPr>
              <a:grpSpLocks/>
            </p:cNvGrpSpPr>
            <p:nvPr/>
          </p:nvGrpSpPr>
          <p:grpSpPr bwMode="auto">
            <a:xfrm>
              <a:off x="3165" y="8588"/>
              <a:ext cx="5840" cy="3431"/>
              <a:chOff x="3097" y="8588"/>
              <a:chExt cx="5840" cy="3431"/>
            </a:xfrm>
          </p:grpSpPr>
          <p:sp>
            <p:nvSpPr>
              <p:cNvPr id="8252" name="Line 60"/>
              <p:cNvSpPr>
                <a:spLocks noChangeShapeType="1"/>
              </p:cNvSpPr>
              <p:nvPr/>
            </p:nvSpPr>
            <p:spPr bwMode="auto">
              <a:xfrm>
                <a:off x="4700" y="9203"/>
                <a:ext cx="0" cy="4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4" name="Group 61"/>
              <p:cNvGrpSpPr>
                <a:grpSpLocks/>
              </p:cNvGrpSpPr>
              <p:nvPr/>
            </p:nvGrpSpPr>
            <p:grpSpPr bwMode="auto">
              <a:xfrm>
                <a:off x="3097" y="8588"/>
                <a:ext cx="5840" cy="3431"/>
                <a:chOff x="3080" y="8571"/>
                <a:chExt cx="5840" cy="3431"/>
              </a:xfrm>
            </p:grpSpPr>
            <p:sp>
              <p:nvSpPr>
                <p:cNvPr id="8254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4169" y="9762"/>
                  <a:ext cx="40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55" name="Rectangle 63"/>
                <p:cNvSpPr>
                  <a:spLocks noChangeArrowheads="1"/>
                </p:cNvSpPr>
                <p:nvPr/>
              </p:nvSpPr>
              <p:spPr bwMode="auto">
                <a:xfrm>
                  <a:off x="3941" y="9598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56" name="Line 64"/>
                <p:cNvSpPr>
                  <a:spLocks noChangeShapeType="1"/>
                </p:cNvSpPr>
                <p:nvPr/>
              </p:nvSpPr>
              <p:spPr bwMode="auto">
                <a:xfrm>
                  <a:off x="7100" y="9728"/>
                  <a:ext cx="43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57" name="Line 65"/>
                <p:cNvSpPr>
                  <a:spLocks noChangeShapeType="1"/>
                </p:cNvSpPr>
                <p:nvPr/>
              </p:nvSpPr>
              <p:spPr bwMode="auto">
                <a:xfrm>
                  <a:off x="7463" y="10828"/>
                  <a:ext cx="40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58" name="Line 66"/>
                <p:cNvSpPr>
                  <a:spLocks noChangeShapeType="1"/>
                </p:cNvSpPr>
                <p:nvPr/>
              </p:nvSpPr>
              <p:spPr bwMode="auto">
                <a:xfrm>
                  <a:off x="6536" y="11291"/>
                  <a:ext cx="227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59" name="Line 67"/>
                <p:cNvSpPr>
                  <a:spLocks noChangeShapeType="1"/>
                </p:cNvSpPr>
                <p:nvPr/>
              </p:nvSpPr>
              <p:spPr bwMode="auto">
                <a:xfrm>
                  <a:off x="7675" y="10839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0" name="Line 68"/>
                <p:cNvSpPr>
                  <a:spLocks noChangeShapeType="1"/>
                </p:cNvSpPr>
                <p:nvPr/>
              </p:nvSpPr>
              <p:spPr bwMode="auto">
                <a:xfrm>
                  <a:off x="6525" y="11296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1" name="Line 69"/>
                <p:cNvSpPr>
                  <a:spLocks noChangeShapeType="1"/>
                </p:cNvSpPr>
                <p:nvPr/>
              </p:nvSpPr>
              <p:spPr bwMode="auto">
                <a:xfrm>
                  <a:off x="7118" y="11302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2" name="Line 70"/>
                <p:cNvSpPr>
                  <a:spLocks noChangeShapeType="1"/>
                </p:cNvSpPr>
                <p:nvPr/>
              </p:nvSpPr>
              <p:spPr bwMode="auto">
                <a:xfrm>
                  <a:off x="7676" y="11291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3" name="Line 71"/>
                <p:cNvSpPr>
                  <a:spLocks noChangeShapeType="1"/>
                </p:cNvSpPr>
                <p:nvPr/>
              </p:nvSpPr>
              <p:spPr bwMode="auto">
                <a:xfrm>
                  <a:off x="8235" y="11297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4" name="Line 72"/>
                <p:cNvSpPr>
                  <a:spLocks noChangeShapeType="1"/>
                </p:cNvSpPr>
                <p:nvPr/>
              </p:nvSpPr>
              <p:spPr bwMode="auto">
                <a:xfrm>
                  <a:off x="8792" y="11302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5" name="Oval 73"/>
                <p:cNvSpPr>
                  <a:spLocks noChangeArrowheads="1"/>
                </p:cNvSpPr>
                <p:nvPr/>
              </p:nvSpPr>
              <p:spPr bwMode="auto">
                <a:xfrm>
                  <a:off x="6979" y="11697"/>
                  <a:ext cx="302" cy="28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6" name="Oval 74"/>
                <p:cNvSpPr>
                  <a:spLocks noChangeArrowheads="1"/>
                </p:cNvSpPr>
                <p:nvPr/>
              </p:nvSpPr>
              <p:spPr bwMode="auto">
                <a:xfrm>
                  <a:off x="6380" y="11702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7" name="Rectangle 75"/>
                <p:cNvSpPr>
                  <a:spLocks noChangeArrowheads="1"/>
                </p:cNvSpPr>
                <p:nvPr/>
              </p:nvSpPr>
              <p:spPr bwMode="auto">
                <a:xfrm>
                  <a:off x="7518" y="11684"/>
                  <a:ext cx="302" cy="31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8" name="Rectangle 76"/>
                <p:cNvSpPr>
                  <a:spLocks noChangeArrowheads="1"/>
                </p:cNvSpPr>
                <p:nvPr/>
              </p:nvSpPr>
              <p:spPr bwMode="auto">
                <a:xfrm>
                  <a:off x="8084" y="11679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69" name="Rectangle 77"/>
                <p:cNvSpPr>
                  <a:spLocks noChangeArrowheads="1"/>
                </p:cNvSpPr>
                <p:nvPr/>
              </p:nvSpPr>
              <p:spPr bwMode="auto">
                <a:xfrm>
                  <a:off x="8618" y="11680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70" name="Oval 78"/>
                <p:cNvSpPr>
                  <a:spLocks noChangeArrowheads="1"/>
                </p:cNvSpPr>
                <p:nvPr/>
              </p:nvSpPr>
              <p:spPr bwMode="auto">
                <a:xfrm>
                  <a:off x="7854" y="10680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71" name="Line 79"/>
                <p:cNvSpPr>
                  <a:spLocks noChangeShapeType="1"/>
                </p:cNvSpPr>
                <p:nvPr/>
              </p:nvSpPr>
              <p:spPr bwMode="auto">
                <a:xfrm>
                  <a:off x="3918" y="10264"/>
                  <a:ext cx="127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72" name="Line 80"/>
                <p:cNvSpPr>
                  <a:spLocks noChangeShapeType="1"/>
                </p:cNvSpPr>
                <p:nvPr/>
              </p:nvSpPr>
              <p:spPr bwMode="auto">
                <a:xfrm>
                  <a:off x="4404" y="9762"/>
                  <a:ext cx="0" cy="51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73" name="Line 81"/>
                <p:cNvSpPr>
                  <a:spLocks noChangeShapeType="1"/>
                </p:cNvSpPr>
                <p:nvPr/>
              </p:nvSpPr>
              <p:spPr bwMode="auto">
                <a:xfrm>
                  <a:off x="3918" y="10264"/>
                  <a:ext cx="0" cy="50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74" name="Line 82"/>
                <p:cNvSpPr>
                  <a:spLocks noChangeShapeType="1"/>
                </p:cNvSpPr>
                <p:nvPr/>
              </p:nvSpPr>
              <p:spPr bwMode="auto">
                <a:xfrm>
                  <a:off x="4543" y="10269"/>
                  <a:ext cx="0" cy="50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75" name="Line 83"/>
                <p:cNvSpPr>
                  <a:spLocks noChangeShapeType="1"/>
                </p:cNvSpPr>
                <p:nvPr/>
              </p:nvSpPr>
              <p:spPr bwMode="auto">
                <a:xfrm>
                  <a:off x="5168" y="10275"/>
                  <a:ext cx="0" cy="50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76" name="Oval 84"/>
                <p:cNvSpPr>
                  <a:spLocks noChangeArrowheads="1"/>
                </p:cNvSpPr>
                <p:nvPr/>
              </p:nvSpPr>
              <p:spPr bwMode="auto">
                <a:xfrm>
                  <a:off x="7491" y="9598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77" name="Line 85"/>
                <p:cNvSpPr>
                  <a:spLocks noChangeShapeType="1"/>
                </p:cNvSpPr>
                <p:nvPr/>
              </p:nvSpPr>
              <p:spPr bwMode="auto">
                <a:xfrm>
                  <a:off x="7318" y="9729"/>
                  <a:ext cx="0" cy="102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78" name="Rectangle 86"/>
                <p:cNvSpPr>
                  <a:spLocks noChangeArrowheads="1"/>
                </p:cNvSpPr>
                <p:nvPr/>
              </p:nvSpPr>
              <p:spPr bwMode="auto">
                <a:xfrm>
                  <a:off x="7166" y="10664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grpSp>
              <p:nvGrpSpPr>
                <p:cNvPr id="5" name="Group 87"/>
                <p:cNvGrpSpPr>
                  <a:grpSpLocks/>
                </p:cNvGrpSpPr>
                <p:nvPr/>
              </p:nvGrpSpPr>
              <p:grpSpPr bwMode="auto">
                <a:xfrm>
                  <a:off x="3080" y="10680"/>
                  <a:ext cx="990" cy="319"/>
                  <a:chOff x="1478" y="7203"/>
                  <a:chExt cx="990" cy="319"/>
                </a:xfrm>
              </p:grpSpPr>
              <p:sp>
                <p:nvSpPr>
                  <p:cNvPr id="8280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1478" y="7204"/>
                    <a:ext cx="302" cy="318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8281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2166" y="7203"/>
                    <a:ext cx="302" cy="28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8282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1775" y="7351"/>
                    <a:ext cx="402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  <p:sp>
              <p:nvSpPr>
                <p:cNvPr id="8283" name="Rectangle 91"/>
                <p:cNvSpPr>
                  <a:spLocks noChangeArrowheads="1"/>
                </p:cNvSpPr>
                <p:nvPr/>
              </p:nvSpPr>
              <p:spPr bwMode="auto">
                <a:xfrm>
                  <a:off x="4381" y="10676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84" name="Oval 92"/>
                <p:cNvSpPr>
                  <a:spLocks noChangeArrowheads="1"/>
                </p:cNvSpPr>
                <p:nvPr/>
              </p:nvSpPr>
              <p:spPr bwMode="auto">
                <a:xfrm>
                  <a:off x="5018" y="10692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85" name="Line 93"/>
                <p:cNvSpPr>
                  <a:spLocks noChangeShapeType="1"/>
                </p:cNvSpPr>
                <p:nvPr/>
              </p:nvSpPr>
              <p:spPr bwMode="auto">
                <a:xfrm>
                  <a:off x="5638" y="8718"/>
                  <a:ext cx="40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86" name="Line 94"/>
                <p:cNvSpPr>
                  <a:spLocks noChangeShapeType="1"/>
                </p:cNvSpPr>
                <p:nvPr/>
              </p:nvSpPr>
              <p:spPr bwMode="auto">
                <a:xfrm>
                  <a:off x="4711" y="9198"/>
                  <a:ext cx="227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87" name="Line 95"/>
                <p:cNvSpPr>
                  <a:spLocks noChangeShapeType="1"/>
                </p:cNvSpPr>
                <p:nvPr/>
              </p:nvSpPr>
              <p:spPr bwMode="auto">
                <a:xfrm>
                  <a:off x="5850" y="8729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88" name="Line 96"/>
                <p:cNvSpPr>
                  <a:spLocks noChangeShapeType="1"/>
                </p:cNvSpPr>
                <p:nvPr/>
              </p:nvSpPr>
              <p:spPr bwMode="auto">
                <a:xfrm>
                  <a:off x="5293" y="9209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89" name="Line 97"/>
                <p:cNvSpPr>
                  <a:spLocks noChangeShapeType="1"/>
                </p:cNvSpPr>
                <p:nvPr/>
              </p:nvSpPr>
              <p:spPr bwMode="auto">
                <a:xfrm>
                  <a:off x="5851" y="9198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90" name="Line 98"/>
                <p:cNvSpPr>
                  <a:spLocks noChangeShapeType="1"/>
                </p:cNvSpPr>
                <p:nvPr/>
              </p:nvSpPr>
              <p:spPr bwMode="auto">
                <a:xfrm>
                  <a:off x="6410" y="9204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91" name="Line 99"/>
                <p:cNvSpPr>
                  <a:spLocks noChangeShapeType="1"/>
                </p:cNvSpPr>
                <p:nvPr/>
              </p:nvSpPr>
              <p:spPr bwMode="auto">
                <a:xfrm>
                  <a:off x="6967" y="9209"/>
                  <a:ext cx="0" cy="4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92" name="Oval 100"/>
                <p:cNvSpPr>
                  <a:spLocks noChangeArrowheads="1"/>
                </p:cNvSpPr>
                <p:nvPr/>
              </p:nvSpPr>
              <p:spPr bwMode="auto">
                <a:xfrm>
                  <a:off x="5154" y="9604"/>
                  <a:ext cx="302" cy="28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93" name="Oval 101"/>
                <p:cNvSpPr>
                  <a:spLocks noChangeArrowheads="1"/>
                </p:cNvSpPr>
                <p:nvPr/>
              </p:nvSpPr>
              <p:spPr bwMode="auto">
                <a:xfrm>
                  <a:off x="4555" y="9609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94" name="Rectangle 102"/>
                <p:cNvSpPr>
                  <a:spLocks noChangeArrowheads="1"/>
                </p:cNvSpPr>
                <p:nvPr/>
              </p:nvSpPr>
              <p:spPr bwMode="auto">
                <a:xfrm>
                  <a:off x="5693" y="9591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95" name="Rectangle 103"/>
                <p:cNvSpPr>
                  <a:spLocks noChangeArrowheads="1"/>
                </p:cNvSpPr>
                <p:nvPr/>
              </p:nvSpPr>
              <p:spPr bwMode="auto">
                <a:xfrm>
                  <a:off x="6259" y="9586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96" name="Rectangle 104"/>
                <p:cNvSpPr>
                  <a:spLocks noChangeArrowheads="1"/>
                </p:cNvSpPr>
                <p:nvPr/>
              </p:nvSpPr>
              <p:spPr bwMode="auto">
                <a:xfrm>
                  <a:off x="6793" y="9587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97" name="Rectangle 105"/>
                <p:cNvSpPr>
                  <a:spLocks noChangeArrowheads="1"/>
                </p:cNvSpPr>
                <p:nvPr/>
              </p:nvSpPr>
              <p:spPr bwMode="auto">
                <a:xfrm>
                  <a:off x="5341" y="8571"/>
                  <a:ext cx="302" cy="3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8298" name="Oval 106"/>
                <p:cNvSpPr>
                  <a:spLocks noChangeArrowheads="1"/>
                </p:cNvSpPr>
                <p:nvPr/>
              </p:nvSpPr>
              <p:spPr bwMode="auto">
                <a:xfrm>
                  <a:off x="6029" y="8587"/>
                  <a:ext cx="302" cy="28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</p:grpSp>
        <p:sp>
          <p:nvSpPr>
            <p:cNvPr id="8299" name="Text Box 107"/>
            <p:cNvSpPr txBox="1">
              <a:spLocks noChangeArrowheads="1"/>
            </p:cNvSpPr>
            <p:nvPr/>
          </p:nvSpPr>
          <p:spPr bwMode="auto">
            <a:xfrm>
              <a:off x="1624" y="8490"/>
              <a:ext cx="452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2400" b="1">
                  <a:latin typeface="Times New Roman" pitchFamily="18" charset="0"/>
                </a:rPr>
                <a:t>I</a:t>
              </a:r>
              <a:endParaRPr lang="en-GB" sz="2400">
                <a:latin typeface="Arial" charset="0"/>
              </a:endParaRPr>
            </a:p>
          </p:txBody>
        </p:sp>
        <p:sp>
          <p:nvSpPr>
            <p:cNvPr id="8300" name="Text Box 108"/>
            <p:cNvSpPr txBox="1">
              <a:spLocks noChangeArrowheads="1"/>
            </p:cNvSpPr>
            <p:nvPr/>
          </p:nvSpPr>
          <p:spPr bwMode="auto">
            <a:xfrm>
              <a:off x="1613" y="9567"/>
              <a:ext cx="586" cy="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2400" b="1">
                  <a:latin typeface="Times New Roman" pitchFamily="18" charset="0"/>
                </a:rPr>
                <a:t>II</a:t>
              </a:r>
              <a:endParaRPr lang="en-GB" sz="2400">
                <a:latin typeface="Arial" charset="0"/>
              </a:endParaRPr>
            </a:p>
          </p:txBody>
        </p:sp>
        <p:sp>
          <p:nvSpPr>
            <p:cNvPr id="8301" name="Text Box 109"/>
            <p:cNvSpPr txBox="1">
              <a:spLocks noChangeArrowheads="1"/>
            </p:cNvSpPr>
            <p:nvPr/>
          </p:nvSpPr>
          <p:spPr bwMode="auto">
            <a:xfrm>
              <a:off x="1581" y="10644"/>
              <a:ext cx="620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2400" b="1">
                  <a:latin typeface="Times New Roman" pitchFamily="18" charset="0"/>
                </a:rPr>
                <a:t>III</a:t>
              </a:r>
              <a:endParaRPr lang="en-GB" sz="2400">
                <a:latin typeface="Arial" charset="0"/>
              </a:endParaRPr>
            </a:p>
          </p:txBody>
        </p:sp>
        <p:sp>
          <p:nvSpPr>
            <p:cNvPr id="8302" name="Text Box 110"/>
            <p:cNvSpPr txBox="1">
              <a:spLocks noChangeArrowheads="1"/>
            </p:cNvSpPr>
            <p:nvPr/>
          </p:nvSpPr>
          <p:spPr bwMode="auto">
            <a:xfrm>
              <a:off x="1568" y="11554"/>
              <a:ext cx="603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2400" b="1">
                  <a:latin typeface="Times New Roman" pitchFamily="18" charset="0"/>
                </a:rPr>
                <a:t>IV</a:t>
              </a:r>
              <a:endParaRPr lang="en-GB" sz="2400">
                <a:latin typeface="Arial" charset="0"/>
              </a:endParaRPr>
            </a:p>
          </p:txBody>
        </p:sp>
      </p:grpSp>
      <p:sp>
        <p:nvSpPr>
          <p:cNvPr id="8303" name="Text Box 111"/>
          <p:cNvSpPr txBox="1">
            <a:spLocks noChangeArrowheads="1"/>
          </p:cNvSpPr>
          <p:nvPr/>
        </p:nvSpPr>
        <p:spPr bwMode="auto">
          <a:xfrm>
            <a:off x="3984625" y="3657600"/>
            <a:ext cx="22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8304" name="Text Box 112"/>
          <p:cNvSpPr txBox="1">
            <a:spLocks noChangeArrowheads="1"/>
          </p:cNvSpPr>
          <p:nvPr/>
        </p:nvSpPr>
        <p:spPr bwMode="auto">
          <a:xfrm>
            <a:off x="4554538" y="36718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8305" name="Text Box 113"/>
          <p:cNvSpPr txBox="1">
            <a:spLocks noChangeArrowheads="1"/>
          </p:cNvSpPr>
          <p:nvPr/>
        </p:nvSpPr>
        <p:spPr bwMode="auto">
          <a:xfrm>
            <a:off x="5124450" y="3687763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8306" name="Text Box 114"/>
          <p:cNvSpPr txBox="1">
            <a:spLocks noChangeArrowheads="1"/>
          </p:cNvSpPr>
          <p:nvPr/>
        </p:nvSpPr>
        <p:spPr bwMode="auto">
          <a:xfrm>
            <a:off x="5645150" y="370205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8307" name="Text Box 115"/>
          <p:cNvSpPr txBox="1">
            <a:spLocks noChangeArrowheads="1"/>
          </p:cNvSpPr>
          <p:nvPr/>
        </p:nvSpPr>
        <p:spPr bwMode="auto">
          <a:xfrm>
            <a:off x="6219825" y="3687763"/>
            <a:ext cx="22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8308" name="Text Box 116"/>
          <p:cNvSpPr txBox="1">
            <a:spLocks noChangeArrowheads="1"/>
          </p:cNvSpPr>
          <p:nvPr/>
        </p:nvSpPr>
        <p:spPr bwMode="auto">
          <a:xfrm>
            <a:off x="6738938" y="3687763"/>
            <a:ext cx="22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8309" name="Text Box 117"/>
          <p:cNvSpPr txBox="1">
            <a:spLocks noChangeArrowheads="1"/>
          </p:cNvSpPr>
          <p:nvPr/>
        </p:nvSpPr>
        <p:spPr bwMode="auto">
          <a:xfrm>
            <a:off x="7440613" y="3700463"/>
            <a:ext cx="22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9780" y="513079"/>
            <a:ext cx="75526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Connecting </a:t>
            </a:r>
            <a:r>
              <a:rPr spc="-5" dirty="0"/>
              <a:t>Pedigree</a:t>
            </a:r>
            <a:r>
              <a:rPr spc="-35" dirty="0"/>
              <a:t> </a:t>
            </a:r>
            <a:r>
              <a:rPr dirty="0"/>
              <a:t>Symbols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0869" y="1591309"/>
            <a:ext cx="6896734" cy="3360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1310">
              <a:lnSpc>
                <a:spcPct val="100000"/>
              </a:lnSpc>
              <a:spcBef>
                <a:spcPts val="100"/>
              </a:spcBef>
            </a:pPr>
            <a:r>
              <a:rPr sz="3600" spc="-35" dirty="0">
                <a:solidFill>
                  <a:srgbClr val="FFFFFF"/>
                </a:solidFill>
                <a:latin typeface="Arial"/>
                <a:cs typeface="Arial"/>
              </a:rPr>
              <a:t>Examples </a:t>
            </a:r>
            <a:r>
              <a:rPr sz="3600" spc="-2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600" spc="-35" dirty="0">
                <a:solidFill>
                  <a:srgbClr val="FFFFFF"/>
                </a:solidFill>
                <a:latin typeface="Arial"/>
                <a:cs typeface="Arial"/>
              </a:rPr>
              <a:t>connected</a:t>
            </a:r>
            <a:r>
              <a:rPr sz="36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35" dirty="0">
                <a:solidFill>
                  <a:srgbClr val="FFFFFF"/>
                </a:solidFill>
                <a:latin typeface="Arial"/>
                <a:cs typeface="Arial"/>
              </a:rPr>
              <a:t>symbols: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429"/>
              </a:spcBef>
              <a:buClr>
                <a:srgbClr val="FFCC00"/>
              </a:buClr>
              <a:buFont typeface="Wingdings"/>
              <a:buChar char=""/>
              <a:tabLst>
                <a:tab pos="355600" algn="l"/>
                <a:tab pos="2526665" algn="l"/>
              </a:tabLst>
            </a:pP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Fraternal	twins</a:t>
            </a:r>
            <a:endParaRPr sz="40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FCC00"/>
              </a:buClr>
              <a:buFont typeface="Wingdings"/>
              <a:buChar char=""/>
            </a:pPr>
            <a:endParaRPr sz="4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850"/>
              </a:spcBef>
              <a:buClr>
                <a:srgbClr val="FFCC00"/>
              </a:buClr>
              <a:buFont typeface="Wingdings"/>
              <a:buChar char=""/>
              <a:tabLst>
                <a:tab pos="355600" algn="l"/>
              </a:tabLst>
            </a:pP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Identical</a:t>
            </a:r>
            <a:r>
              <a:rPr sz="40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twins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72200" y="55626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58000" y="5257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58000" y="5257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43600" y="4572000"/>
            <a:ext cx="533400" cy="685800"/>
          </a:xfrm>
          <a:custGeom>
            <a:avLst/>
            <a:gdLst/>
            <a:ahLst/>
            <a:cxnLst/>
            <a:rect l="l" t="t" r="r" b="b"/>
            <a:pathLst>
              <a:path w="533400" h="685800">
                <a:moveTo>
                  <a:pt x="0" y="685800"/>
                </a:moveTo>
                <a:lnTo>
                  <a:pt x="5334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553200" y="4572000"/>
            <a:ext cx="533400" cy="685800"/>
          </a:xfrm>
          <a:custGeom>
            <a:avLst/>
            <a:gdLst/>
            <a:ahLst/>
            <a:cxnLst/>
            <a:rect l="l" t="t" r="r" b="b"/>
            <a:pathLst>
              <a:path w="533400" h="685800">
                <a:moveTo>
                  <a:pt x="0" y="0"/>
                </a:moveTo>
                <a:lnTo>
                  <a:pt x="533400" y="685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15200" y="4343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315200" y="4343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34000" y="4343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34000" y="4343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791200" y="4572000"/>
            <a:ext cx="1524000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0" y="0"/>
                </a:moveTo>
                <a:lnTo>
                  <a:pt x="15240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715000" y="5257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715000" y="5257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34200" y="3352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34200" y="3352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19800" y="2667000"/>
            <a:ext cx="533400" cy="685800"/>
          </a:xfrm>
          <a:custGeom>
            <a:avLst/>
            <a:gdLst/>
            <a:ahLst/>
            <a:cxnLst/>
            <a:rect l="l" t="t" r="r" b="b"/>
            <a:pathLst>
              <a:path w="533400" h="685800">
                <a:moveTo>
                  <a:pt x="0" y="685800"/>
                </a:moveTo>
                <a:lnTo>
                  <a:pt x="5334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629400" y="2667000"/>
            <a:ext cx="533400" cy="685800"/>
          </a:xfrm>
          <a:custGeom>
            <a:avLst/>
            <a:gdLst/>
            <a:ahLst/>
            <a:cxnLst/>
            <a:rect l="l" t="t" r="r" b="b"/>
            <a:pathLst>
              <a:path w="533400" h="685800">
                <a:moveTo>
                  <a:pt x="0" y="0"/>
                </a:moveTo>
                <a:lnTo>
                  <a:pt x="533400" y="685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391400" y="2438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391400" y="2438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410200" y="2438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410200" y="2438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67400" y="2667000"/>
            <a:ext cx="1524000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0" y="0"/>
                </a:moveTo>
                <a:lnTo>
                  <a:pt x="15240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791200" y="3352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791200" y="3352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9780" y="513079"/>
            <a:ext cx="75526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Connecting </a:t>
            </a:r>
            <a:r>
              <a:rPr spc="-5" dirty="0"/>
              <a:t>Pedigree</a:t>
            </a:r>
            <a:r>
              <a:rPr spc="-35" dirty="0"/>
              <a:t> </a:t>
            </a:r>
            <a:r>
              <a:rPr dirty="0"/>
              <a:t>Symbols</a:t>
            </a:r>
          </a:p>
        </p:txBody>
      </p:sp>
      <p:sp>
        <p:nvSpPr>
          <p:cNvPr id="3" name="object 3"/>
          <p:cNvSpPr/>
          <p:nvPr/>
        </p:nvSpPr>
        <p:spPr>
          <a:xfrm>
            <a:off x="6324600" y="27432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24600" y="27432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29200" y="27432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29200" y="27432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86400" y="29718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10869" y="1591309"/>
            <a:ext cx="6896734" cy="2893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1310">
              <a:lnSpc>
                <a:spcPct val="100000"/>
              </a:lnSpc>
              <a:spcBef>
                <a:spcPts val="100"/>
              </a:spcBef>
            </a:pPr>
            <a:r>
              <a:rPr sz="3600" spc="-35" dirty="0">
                <a:solidFill>
                  <a:srgbClr val="FFFFFF"/>
                </a:solidFill>
                <a:latin typeface="Arial"/>
                <a:cs typeface="Arial"/>
              </a:rPr>
              <a:t>Examples </a:t>
            </a:r>
            <a:r>
              <a:rPr sz="3600" spc="-2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600" spc="-35" dirty="0">
                <a:solidFill>
                  <a:srgbClr val="FFFFFF"/>
                </a:solidFill>
                <a:latin typeface="Arial"/>
                <a:cs typeface="Arial"/>
              </a:rPr>
              <a:t>connected</a:t>
            </a:r>
            <a:r>
              <a:rPr sz="36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35" dirty="0">
                <a:solidFill>
                  <a:srgbClr val="FFFFFF"/>
                </a:solidFill>
                <a:latin typeface="Arial"/>
                <a:cs typeface="Arial"/>
              </a:rPr>
              <a:t>symbols: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429"/>
              </a:spcBef>
              <a:buClr>
                <a:srgbClr val="FFCC00"/>
              </a:buClr>
              <a:buFont typeface="Wingdings"/>
              <a:buChar char=""/>
              <a:tabLst>
                <a:tab pos="355600" algn="l"/>
              </a:tabLst>
            </a:pP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Married Couple</a:t>
            </a:r>
            <a:endParaRPr sz="4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FCC00"/>
              </a:buClr>
              <a:buFont typeface="Wingdings"/>
              <a:buChar char=""/>
            </a:pPr>
            <a:endParaRPr sz="4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FFCC00"/>
              </a:buClr>
              <a:buFont typeface="Wingdings"/>
              <a:buChar char=""/>
              <a:tabLst>
                <a:tab pos="355600" algn="l"/>
              </a:tabLst>
            </a:pP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Siblings</a:t>
            </a:r>
            <a:endParaRPr sz="4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257800" y="5638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57800" y="5638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24600" y="40386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324600" y="40386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29200" y="40386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029200" y="40386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86400" y="42672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477000" y="5638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77000" y="5638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943600" y="426720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60960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572000" y="4876800"/>
            <a:ext cx="0" cy="685800"/>
          </a:xfrm>
          <a:custGeom>
            <a:avLst/>
            <a:gdLst/>
            <a:ahLst/>
            <a:cxnLst/>
            <a:rect l="l" t="t" r="r" b="b"/>
            <a:pathLst>
              <a:path h="685800">
                <a:moveTo>
                  <a:pt x="0" y="0"/>
                </a:moveTo>
                <a:lnTo>
                  <a:pt x="0" y="685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343400" y="5638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343400" y="5638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72000" y="4876800"/>
            <a:ext cx="2209800" cy="0"/>
          </a:xfrm>
          <a:custGeom>
            <a:avLst/>
            <a:gdLst/>
            <a:ahLst/>
            <a:cxnLst/>
            <a:rect l="l" t="t" r="r" b="b"/>
            <a:pathLst>
              <a:path w="2209800">
                <a:moveTo>
                  <a:pt x="0" y="0"/>
                </a:moveTo>
                <a:lnTo>
                  <a:pt x="22098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486400" y="4876800"/>
            <a:ext cx="0" cy="685800"/>
          </a:xfrm>
          <a:custGeom>
            <a:avLst/>
            <a:gdLst/>
            <a:ahLst/>
            <a:cxnLst/>
            <a:rect l="l" t="t" r="r" b="b"/>
            <a:pathLst>
              <a:path h="685800">
                <a:moveTo>
                  <a:pt x="0" y="0"/>
                </a:moveTo>
                <a:lnTo>
                  <a:pt x="0" y="685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81800" y="4876800"/>
            <a:ext cx="0" cy="685800"/>
          </a:xfrm>
          <a:custGeom>
            <a:avLst/>
            <a:gdLst/>
            <a:ahLst/>
            <a:cxnLst/>
            <a:rect l="l" t="t" r="r" b="b"/>
            <a:pathLst>
              <a:path h="685800">
                <a:moveTo>
                  <a:pt x="0" y="0"/>
                </a:moveTo>
                <a:lnTo>
                  <a:pt x="0" y="685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55670" y="513079"/>
            <a:ext cx="22034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E</a:t>
            </a:r>
            <a:r>
              <a:rPr dirty="0"/>
              <a:t>xamp</a:t>
            </a:r>
            <a:r>
              <a:rPr spc="10" dirty="0"/>
              <a:t>l</a:t>
            </a:r>
            <a:r>
              <a:rPr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459" y="1672590"/>
            <a:ext cx="71882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What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does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pedigree chart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look</a:t>
            </a:r>
            <a:r>
              <a:rPr sz="32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like?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47800" y="3886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03680" y="2743200"/>
            <a:ext cx="542290" cy="651510"/>
          </a:xfrm>
          <a:custGeom>
            <a:avLst/>
            <a:gdLst/>
            <a:ahLst/>
            <a:cxnLst/>
            <a:rect l="l" t="t" r="r" b="b"/>
            <a:pathLst>
              <a:path w="542289" h="651510">
                <a:moveTo>
                  <a:pt x="542289" y="0"/>
                </a:moveTo>
                <a:lnTo>
                  <a:pt x="0" y="0"/>
                </a:lnTo>
                <a:lnTo>
                  <a:pt x="0" y="651510"/>
                </a:lnTo>
                <a:lnTo>
                  <a:pt x="542289" y="651510"/>
                </a:lnTo>
                <a:lnTo>
                  <a:pt x="5422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03680" y="2743200"/>
            <a:ext cx="542290" cy="651510"/>
          </a:xfrm>
          <a:custGeom>
            <a:avLst/>
            <a:gdLst/>
            <a:ahLst/>
            <a:cxnLst/>
            <a:rect l="l" t="t" r="r" b="b"/>
            <a:pathLst>
              <a:path w="542289" h="651510">
                <a:moveTo>
                  <a:pt x="270509" y="651510"/>
                </a:moveTo>
                <a:lnTo>
                  <a:pt x="0" y="651510"/>
                </a:lnTo>
                <a:lnTo>
                  <a:pt x="0" y="0"/>
                </a:lnTo>
                <a:lnTo>
                  <a:pt x="542289" y="0"/>
                </a:lnTo>
                <a:lnTo>
                  <a:pt x="542289" y="651510"/>
                </a:lnTo>
                <a:lnTo>
                  <a:pt x="270509" y="65151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287770" y="2835910"/>
            <a:ext cx="541020" cy="651510"/>
          </a:xfrm>
          <a:custGeom>
            <a:avLst/>
            <a:gdLst/>
            <a:ahLst/>
            <a:cxnLst/>
            <a:rect l="l" t="t" r="r" b="b"/>
            <a:pathLst>
              <a:path w="541020" h="651510">
                <a:moveTo>
                  <a:pt x="541020" y="0"/>
                </a:moveTo>
                <a:lnTo>
                  <a:pt x="0" y="0"/>
                </a:lnTo>
                <a:lnTo>
                  <a:pt x="0" y="651510"/>
                </a:lnTo>
                <a:lnTo>
                  <a:pt x="541020" y="651510"/>
                </a:lnTo>
                <a:lnTo>
                  <a:pt x="5410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87770" y="2835910"/>
            <a:ext cx="541020" cy="651510"/>
          </a:xfrm>
          <a:custGeom>
            <a:avLst/>
            <a:gdLst/>
            <a:ahLst/>
            <a:cxnLst/>
            <a:rect l="l" t="t" r="r" b="b"/>
            <a:pathLst>
              <a:path w="541020" h="651510">
                <a:moveTo>
                  <a:pt x="270509" y="651510"/>
                </a:moveTo>
                <a:lnTo>
                  <a:pt x="0" y="651510"/>
                </a:lnTo>
                <a:lnTo>
                  <a:pt x="0" y="0"/>
                </a:lnTo>
                <a:lnTo>
                  <a:pt x="541020" y="0"/>
                </a:lnTo>
                <a:lnTo>
                  <a:pt x="541020" y="651510"/>
                </a:lnTo>
                <a:lnTo>
                  <a:pt x="270509" y="65151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43000" y="4231640"/>
            <a:ext cx="541020" cy="652780"/>
          </a:xfrm>
          <a:custGeom>
            <a:avLst/>
            <a:gdLst/>
            <a:ahLst/>
            <a:cxnLst/>
            <a:rect l="l" t="t" r="r" b="b"/>
            <a:pathLst>
              <a:path w="541019" h="652779">
                <a:moveTo>
                  <a:pt x="541019" y="0"/>
                </a:moveTo>
                <a:lnTo>
                  <a:pt x="0" y="0"/>
                </a:lnTo>
                <a:lnTo>
                  <a:pt x="0" y="652780"/>
                </a:lnTo>
                <a:lnTo>
                  <a:pt x="541019" y="652780"/>
                </a:lnTo>
                <a:lnTo>
                  <a:pt x="5410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43000" y="4231640"/>
            <a:ext cx="541020" cy="652780"/>
          </a:xfrm>
          <a:custGeom>
            <a:avLst/>
            <a:gdLst/>
            <a:ahLst/>
            <a:cxnLst/>
            <a:rect l="l" t="t" r="r" b="b"/>
            <a:pathLst>
              <a:path w="541019" h="652779">
                <a:moveTo>
                  <a:pt x="270509" y="652780"/>
                </a:moveTo>
                <a:lnTo>
                  <a:pt x="0" y="652780"/>
                </a:lnTo>
                <a:lnTo>
                  <a:pt x="0" y="0"/>
                </a:lnTo>
                <a:lnTo>
                  <a:pt x="541019" y="0"/>
                </a:lnTo>
                <a:lnTo>
                  <a:pt x="541019" y="652780"/>
                </a:lnTo>
                <a:lnTo>
                  <a:pt x="270509" y="65278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468109" y="4231640"/>
            <a:ext cx="541020" cy="652780"/>
          </a:xfrm>
          <a:custGeom>
            <a:avLst/>
            <a:gdLst/>
            <a:ahLst/>
            <a:cxnLst/>
            <a:rect l="l" t="t" r="r" b="b"/>
            <a:pathLst>
              <a:path w="541020" h="652779">
                <a:moveTo>
                  <a:pt x="541019" y="0"/>
                </a:moveTo>
                <a:lnTo>
                  <a:pt x="0" y="0"/>
                </a:lnTo>
                <a:lnTo>
                  <a:pt x="0" y="652780"/>
                </a:lnTo>
                <a:lnTo>
                  <a:pt x="541019" y="652780"/>
                </a:lnTo>
                <a:lnTo>
                  <a:pt x="5410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468109" y="4231640"/>
            <a:ext cx="541020" cy="652780"/>
          </a:xfrm>
          <a:custGeom>
            <a:avLst/>
            <a:gdLst/>
            <a:ahLst/>
            <a:cxnLst/>
            <a:rect l="l" t="t" r="r" b="b"/>
            <a:pathLst>
              <a:path w="541020" h="652779">
                <a:moveTo>
                  <a:pt x="270510" y="652780"/>
                </a:moveTo>
                <a:lnTo>
                  <a:pt x="0" y="652780"/>
                </a:lnTo>
                <a:lnTo>
                  <a:pt x="0" y="0"/>
                </a:lnTo>
                <a:lnTo>
                  <a:pt x="541019" y="0"/>
                </a:lnTo>
                <a:lnTo>
                  <a:pt x="541019" y="652780"/>
                </a:lnTo>
                <a:lnTo>
                  <a:pt x="270510" y="65278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670300" y="5443220"/>
            <a:ext cx="541020" cy="651510"/>
          </a:xfrm>
          <a:custGeom>
            <a:avLst/>
            <a:gdLst/>
            <a:ahLst/>
            <a:cxnLst/>
            <a:rect l="l" t="t" r="r" b="b"/>
            <a:pathLst>
              <a:path w="541020" h="651510">
                <a:moveTo>
                  <a:pt x="541020" y="0"/>
                </a:moveTo>
                <a:lnTo>
                  <a:pt x="0" y="0"/>
                </a:lnTo>
                <a:lnTo>
                  <a:pt x="0" y="651509"/>
                </a:lnTo>
                <a:lnTo>
                  <a:pt x="541020" y="651509"/>
                </a:lnTo>
                <a:lnTo>
                  <a:pt x="5410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670300" y="5443220"/>
            <a:ext cx="541020" cy="651510"/>
          </a:xfrm>
          <a:custGeom>
            <a:avLst/>
            <a:gdLst/>
            <a:ahLst/>
            <a:cxnLst/>
            <a:rect l="l" t="t" r="r" b="b"/>
            <a:pathLst>
              <a:path w="541020" h="651510">
                <a:moveTo>
                  <a:pt x="270510" y="651509"/>
                </a:moveTo>
                <a:lnTo>
                  <a:pt x="0" y="651509"/>
                </a:lnTo>
                <a:lnTo>
                  <a:pt x="0" y="0"/>
                </a:lnTo>
                <a:lnTo>
                  <a:pt x="541020" y="0"/>
                </a:lnTo>
                <a:lnTo>
                  <a:pt x="541020" y="651509"/>
                </a:lnTo>
                <a:lnTo>
                  <a:pt x="270510" y="651509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67329" y="5443220"/>
            <a:ext cx="541020" cy="651510"/>
          </a:xfrm>
          <a:custGeom>
            <a:avLst/>
            <a:gdLst/>
            <a:ahLst/>
            <a:cxnLst/>
            <a:rect l="l" t="t" r="r" b="b"/>
            <a:pathLst>
              <a:path w="541020" h="651510">
                <a:moveTo>
                  <a:pt x="541019" y="0"/>
                </a:moveTo>
                <a:lnTo>
                  <a:pt x="0" y="0"/>
                </a:lnTo>
                <a:lnTo>
                  <a:pt x="0" y="651509"/>
                </a:lnTo>
                <a:lnTo>
                  <a:pt x="541019" y="651509"/>
                </a:lnTo>
                <a:lnTo>
                  <a:pt x="5410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67329" y="5443220"/>
            <a:ext cx="541020" cy="651510"/>
          </a:xfrm>
          <a:custGeom>
            <a:avLst/>
            <a:gdLst/>
            <a:ahLst/>
            <a:cxnLst/>
            <a:rect l="l" t="t" r="r" b="b"/>
            <a:pathLst>
              <a:path w="541020" h="651510">
                <a:moveTo>
                  <a:pt x="270509" y="651509"/>
                </a:moveTo>
                <a:lnTo>
                  <a:pt x="0" y="651509"/>
                </a:lnTo>
                <a:lnTo>
                  <a:pt x="0" y="0"/>
                </a:lnTo>
                <a:lnTo>
                  <a:pt x="541019" y="0"/>
                </a:lnTo>
                <a:lnTo>
                  <a:pt x="541019" y="651509"/>
                </a:lnTo>
                <a:lnTo>
                  <a:pt x="270509" y="651509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391659" y="4325620"/>
            <a:ext cx="542290" cy="651510"/>
          </a:xfrm>
          <a:custGeom>
            <a:avLst/>
            <a:gdLst/>
            <a:ahLst/>
            <a:cxnLst/>
            <a:rect l="l" t="t" r="r" b="b"/>
            <a:pathLst>
              <a:path w="542289" h="651510">
                <a:moveTo>
                  <a:pt x="542289" y="0"/>
                </a:moveTo>
                <a:lnTo>
                  <a:pt x="0" y="0"/>
                </a:lnTo>
                <a:lnTo>
                  <a:pt x="0" y="651509"/>
                </a:lnTo>
                <a:lnTo>
                  <a:pt x="542289" y="651509"/>
                </a:lnTo>
                <a:lnTo>
                  <a:pt x="5422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391659" y="4325620"/>
            <a:ext cx="542290" cy="651510"/>
          </a:xfrm>
          <a:custGeom>
            <a:avLst/>
            <a:gdLst/>
            <a:ahLst/>
            <a:cxnLst/>
            <a:rect l="l" t="t" r="r" b="b"/>
            <a:pathLst>
              <a:path w="542289" h="651510">
                <a:moveTo>
                  <a:pt x="270510" y="651509"/>
                </a:moveTo>
                <a:lnTo>
                  <a:pt x="0" y="651509"/>
                </a:lnTo>
                <a:lnTo>
                  <a:pt x="0" y="0"/>
                </a:lnTo>
                <a:lnTo>
                  <a:pt x="542289" y="0"/>
                </a:lnTo>
                <a:lnTo>
                  <a:pt x="542289" y="651509"/>
                </a:lnTo>
                <a:lnTo>
                  <a:pt x="270510" y="651509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677160" y="2741929"/>
            <a:ext cx="631190" cy="652780"/>
          </a:xfrm>
          <a:custGeom>
            <a:avLst/>
            <a:gdLst/>
            <a:ahLst/>
            <a:cxnLst/>
            <a:rect l="l" t="t" r="r" b="b"/>
            <a:pathLst>
              <a:path w="631189" h="652779">
                <a:moveTo>
                  <a:pt x="316229" y="0"/>
                </a:moveTo>
                <a:lnTo>
                  <a:pt x="269648" y="3565"/>
                </a:lnTo>
                <a:lnTo>
                  <a:pt x="225139" y="13915"/>
                </a:lnTo>
                <a:lnTo>
                  <a:pt x="183200" y="30528"/>
                </a:lnTo>
                <a:lnTo>
                  <a:pt x="144330" y="52883"/>
                </a:lnTo>
                <a:lnTo>
                  <a:pt x="109027" y="80460"/>
                </a:lnTo>
                <a:lnTo>
                  <a:pt x="77788" y="112737"/>
                </a:lnTo>
                <a:lnTo>
                  <a:pt x="51112" y="149193"/>
                </a:lnTo>
                <a:lnTo>
                  <a:pt x="29498" y="189307"/>
                </a:lnTo>
                <a:lnTo>
                  <a:pt x="13442" y="232558"/>
                </a:lnTo>
                <a:lnTo>
                  <a:pt x="3443" y="278426"/>
                </a:lnTo>
                <a:lnTo>
                  <a:pt x="0" y="326390"/>
                </a:lnTo>
                <a:lnTo>
                  <a:pt x="3443" y="374353"/>
                </a:lnTo>
                <a:lnTo>
                  <a:pt x="13442" y="420221"/>
                </a:lnTo>
                <a:lnTo>
                  <a:pt x="29498" y="463472"/>
                </a:lnTo>
                <a:lnTo>
                  <a:pt x="51112" y="503586"/>
                </a:lnTo>
                <a:lnTo>
                  <a:pt x="77788" y="540042"/>
                </a:lnTo>
                <a:lnTo>
                  <a:pt x="109027" y="572319"/>
                </a:lnTo>
                <a:lnTo>
                  <a:pt x="144330" y="599896"/>
                </a:lnTo>
                <a:lnTo>
                  <a:pt x="183200" y="622251"/>
                </a:lnTo>
                <a:lnTo>
                  <a:pt x="225139" y="638864"/>
                </a:lnTo>
                <a:lnTo>
                  <a:pt x="269648" y="649214"/>
                </a:lnTo>
                <a:lnTo>
                  <a:pt x="316229" y="652780"/>
                </a:lnTo>
                <a:lnTo>
                  <a:pt x="362782" y="649214"/>
                </a:lnTo>
                <a:lnTo>
                  <a:pt x="407210" y="638864"/>
                </a:lnTo>
                <a:lnTo>
                  <a:pt x="449027" y="622251"/>
                </a:lnTo>
                <a:lnTo>
                  <a:pt x="487747" y="599896"/>
                </a:lnTo>
                <a:lnTo>
                  <a:pt x="522884" y="572319"/>
                </a:lnTo>
                <a:lnTo>
                  <a:pt x="553949" y="540042"/>
                </a:lnTo>
                <a:lnTo>
                  <a:pt x="580458" y="503586"/>
                </a:lnTo>
                <a:lnTo>
                  <a:pt x="601923" y="463472"/>
                </a:lnTo>
                <a:lnTo>
                  <a:pt x="617858" y="420221"/>
                </a:lnTo>
                <a:lnTo>
                  <a:pt x="627775" y="374353"/>
                </a:lnTo>
                <a:lnTo>
                  <a:pt x="631189" y="326390"/>
                </a:lnTo>
                <a:lnTo>
                  <a:pt x="627775" y="278426"/>
                </a:lnTo>
                <a:lnTo>
                  <a:pt x="617858" y="232558"/>
                </a:lnTo>
                <a:lnTo>
                  <a:pt x="601923" y="189307"/>
                </a:lnTo>
                <a:lnTo>
                  <a:pt x="580458" y="149193"/>
                </a:lnTo>
                <a:lnTo>
                  <a:pt x="553949" y="112737"/>
                </a:lnTo>
                <a:lnTo>
                  <a:pt x="522884" y="80460"/>
                </a:lnTo>
                <a:lnTo>
                  <a:pt x="487747" y="52883"/>
                </a:lnTo>
                <a:lnTo>
                  <a:pt x="449027" y="30528"/>
                </a:lnTo>
                <a:lnTo>
                  <a:pt x="407210" y="13915"/>
                </a:lnTo>
                <a:lnTo>
                  <a:pt x="362782" y="3565"/>
                </a:lnTo>
                <a:lnTo>
                  <a:pt x="3162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77160" y="2741929"/>
            <a:ext cx="631190" cy="652780"/>
          </a:xfrm>
          <a:custGeom>
            <a:avLst/>
            <a:gdLst/>
            <a:ahLst/>
            <a:cxnLst/>
            <a:rect l="l" t="t" r="r" b="b"/>
            <a:pathLst>
              <a:path w="631189" h="652779">
                <a:moveTo>
                  <a:pt x="316229" y="652780"/>
                </a:moveTo>
                <a:lnTo>
                  <a:pt x="269648" y="649214"/>
                </a:lnTo>
                <a:lnTo>
                  <a:pt x="225139" y="638864"/>
                </a:lnTo>
                <a:lnTo>
                  <a:pt x="183200" y="622251"/>
                </a:lnTo>
                <a:lnTo>
                  <a:pt x="144330" y="599896"/>
                </a:lnTo>
                <a:lnTo>
                  <a:pt x="109027" y="572319"/>
                </a:lnTo>
                <a:lnTo>
                  <a:pt x="77788" y="540042"/>
                </a:lnTo>
                <a:lnTo>
                  <a:pt x="51112" y="503586"/>
                </a:lnTo>
                <a:lnTo>
                  <a:pt x="29498" y="463472"/>
                </a:lnTo>
                <a:lnTo>
                  <a:pt x="13442" y="420221"/>
                </a:lnTo>
                <a:lnTo>
                  <a:pt x="3443" y="374353"/>
                </a:lnTo>
                <a:lnTo>
                  <a:pt x="0" y="326390"/>
                </a:lnTo>
                <a:lnTo>
                  <a:pt x="3443" y="278426"/>
                </a:lnTo>
                <a:lnTo>
                  <a:pt x="13442" y="232558"/>
                </a:lnTo>
                <a:lnTo>
                  <a:pt x="29498" y="189307"/>
                </a:lnTo>
                <a:lnTo>
                  <a:pt x="51112" y="149193"/>
                </a:lnTo>
                <a:lnTo>
                  <a:pt x="77788" y="112737"/>
                </a:lnTo>
                <a:lnTo>
                  <a:pt x="109027" y="80460"/>
                </a:lnTo>
                <a:lnTo>
                  <a:pt x="144330" y="52883"/>
                </a:lnTo>
                <a:lnTo>
                  <a:pt x="183200" y="30528"/>
                </a:lnTo>
                <a:lnTo>
                  <a:pt x="225139" y="13915"/>
                </a:lnTo>
                <a:lnTo>
                  <a:pt x="269648" y="3565"/>
                </a:lnTo>
                <a:lnTo>
                  <a:pt x="316229" y="0"/>
                </a:lnTo>
                <a:lnTo>
                  <a:pt x="362782" y="3565"/>
                </a:lnTo>
                <a:lnTo>
                  <a:pt x="407210" y="13915"/>
                </a:lnTo>
                <a:lnTo>
                  <a:pt x="449027" y="30528"/>
                </a:lnTo>
                <a:lnTo>
                  <a:pt x="487747" y="52883"/>
                </a:lnTo>
                <a:lnTo>
                  <a:pt x="522884" y="80460"/>
                </a:lnTo>
                <a:lnTo>
                  <a:pt x="553949" y="112737"/>
                </a:lnTo>
                <a:lnTo>
                  <a:pt x="580458" y="149193"/>
                </a:lnTo>
                <a:lnTo>
                  <a:pt x="601923" y="189307"/>
                </a:lnTo>
                <a:lnTo>
                  <a:pt x="617858" y="232558"/>
                </a:lnTo>
                <a:lnTo>
                  <a:pt x="627775" y="278426"/>
                </a:lnTo>
                <a:lnTo>
                  <a:pt x="631189" y="326390"/>
                </a:lnTo>
                <a:lnTo>
                  <a:pt x="627775" y="374353"/>
                </a:lnTo>
                <a:lnTo>
                  <a:pt x="617858" y="420221"/>
                </a:lnTo>
                <a:lnTo>
                  <a:pt x="601923" y="463472"/>
                </a:lnTo>
                <a:lnTo>
                  <a:pt x="580458" y="503586"/>
                </a:lnTo>
                <a:lnTo>
                  <a:pt x="553949" y="540042"/>
                </a:lnTo>
                <a:lnTo>
                  <a:pt x="522884" y="572319"/>
                </a:lnTo>
                <a:lnTo>
                  <a:pt x="487747" y="599896"/>
                </a:lnTo>
                <a:lnTo>
                  <a:pt x="449027" y="622251"/>
                </a:lnTo>
                <a:lnTo>
                  <a:pt x="407210" y="638864"/>
                </a:lnTo>
                <a:lnTo>
                  <a:pt x="362782" y="649214"/>
                </a:lnTo>
                <a:lnTo>
                  <a:pt x="316229" y="65278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947670" y="4231640"/>
            <a:ext cx="631190" cy="652780"/>
          </a:xfrm>
          <a:custGeom>
            <a:avLst/>
            <a:gdLst/>
            <a:ahLst/>
            <a:cxnLst/>
            <a:rect l="l" t="t" r="r" b="b"/>
            <a:pathLst>
              <a:path w="631189" h="652779">
                <a:moveTo>
                  <a:pt x="316230" y="0"/>
                </a:moveTo>
                <a:lnTo>
                  <a:pt x="269648" y="3537"/>
                </a:lnTo>
                <a:lnTo>
                  <a:pt x="225139" y="13812"/>
                </a:lnTo>
                <a:lnTo>
                  <a:pt x="183200" y="30322"/>
                </a:lnTo>
                <a:lnTo>
                  <a:pt x="144330" y="52563"/>
                </a:lnTo>
                <a:lnTo>
                  <a:pt x="109027" y="80030"/>
                </a:lnTo>
                <a:lnTo>
                  <a:pt x="77788" y="112221"/>
                </a:lnTo>
                <a:lnTo>
                  <a:pt x="51112" y="148631"/>
                </a:lnTo>
                <a:lnTo>
                  <a:pt x="29498" y="188757"/>
                </a:lnTo>
                <a:lnTo>
                  <a:pt x="13442" y="232095"/>
                </a:lnTo>
                <a:lnTo>
                  <a:pt x="3443" y="278140"/>
                </a:lnTo>
                <a:lnTo>
                  <a:pt x="0" y="326390"/>
                </a:lnTo>
                <a:lnTo>
                  <a:pt x="3443" y="374639"/>
                </a:lnTo>
                <a:lnTo>
                  <a:pt x="13442" y="420684"/>
                </a:lnTo>
                <a:lnTo>
                  <a:pt x="29498" y="464022"/>
                </a:lnTo>
                <a:lnTo>
                  <a:pt x="51112" y="504148"/>
                </a:lnTo>
                <a:lnTo>
                  <a:pt x="77788" y="540558"/>
                </a:lnTo>
                <a:lnTo>
                  <a:pt x="109027" y="572749"/>
                </a:lnTo>
                <a:lnTo>
                  <a:pt x="144330" y="600216"/>
                </a:lnTo>
                <a:lnTo>
                  <a:pt x="183200" y="622457"/>
                </a:lnTo>
                <a:lnTo>
                  <a:pt x="225139" y="638967"/>
                </a:lnTo>
                <a:lnTo>
                  <a:pt x="269648" y="649242"/>
                </a:lnTo>
                <a:lnTo>
                  <a:pt x="316230" y="652780"/>
                </a:lnTo>
                <a:lnTo>
                  <a:pt x="362782" y="649242"/>
                </a:lnTo>
                <a:lnTo>
                  <a:pt x="407210" y="638967"/>
                </a:lnTo>
                <a:lnTo>
                  <a:pt x="449027" y="622457"/>
                </a:lnTo>
                <a:lnTo>
                  <a:pt x="487747" y="600216"/>
                </a:lnTo>
                <a:lnTo>
                  <a:pt x="522884" y="572749"/>
                </a:lnTo>
                <a:lnTo>
                  <a:pt x="553949" y="540558"/>
                </a:lnTo>
                <a:lnTo>
                  <a:pt x="580458" y="504148"/>
                </a:lnTo>
                <a:lnTo>
                  <a:pt x="601923" y="464022"/>
                </a:lnTo>
                <a:lnTo>
                  <a:pt x="617858" y="420684"/>
                </a:lnTo>
                <a:lnTo>
                  <a:pt x="627775" y="374639"/>
                </a:lnTo>
                <a:lnTo>
                  <a:pt x="631190" y="326390"/>
                </a:lnTo>
                <a:lnTo>
                  <a:pt x="627775" y="278140"/>
                </a:lnTo>
                <a:lnTo>
                  <a:pt x="617858" y="232095"/>
                </a:lnTo>
                <a:lnTo>
                  <a:pt x="601923" y="188757"/>
                </a:lnTo>
                <a:lnTo>
                  <a:pt x="580458" y="148631"/>
                </a:lnTo>
                <a:lnTo>
                  <a:pt x="553949" y="112221"/>
                </a:lnTo>
                <a:lnTo>
                  <a:pt x="522884" y="80030"/>
                </a:lnTo>
                <a:lnTo>
                  <a:pt x="487747" y="52563"/>
                </a:lnTo>
                <a:lnTo>
                  <a:pt x="449027" y="30322"/>
                </a:lnTo>
                <a:lnTo>
                  <a:pt x="407210" y="13812"/>
                </a:lnTo>
                <a:lnTo>
                  <a:pt x="362782" y="3537"/>
                </a:lnTo>
                <a:lnTo>
                  <a:pt x="3162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947670" y="4231640"/>
            <a:ext cx="631190" cy="652780"/>
          </a:xfrm>
          <a:custGeom>
            <a:avLst/>
            <a:gdLst/>
            <a:ahLst/>
            <a:cxnLst/>
            <a:rect l="l" t="t" r="r" b="b"/>
            <a:pathLst>
              <a:path w="631189" h="652779">
                <a:moveTo>
                  <a:pt x="316230" y="652780"/>
                </a:moveTo>
                <a:lnTo>
                  <a:pt x="269648" y="649242"/>
                </a:lnTo>
                <a:lnTo>
                  <a:pt x="225139" y="638967"/>
                </a:lnTo>
                <a:lnTo>
                  <a:pt x="183200" y="622457"/>
                </a:lnTo>
                <a:lnTo>
                  <a:pt x="144330" y="600216"/>
                </a:lnTo>
                <a:lnTo>
                  <a:pt x="109027" y="572749"/>
                </a:lnTo>
                <a:lnTo>
                  <a:pt x="77788" y="540558"/>
                </a:lnTo>
                <a:lnTo>
                  <a:pt x="51112" y="504148"/>
                </a:lnTo>
                <a:lnTo>
                  <a:pt x="29498" y="464022"/>
                </a:lnTo>
                <a:lnTo>
                  <a:pt x="13442" y="420684"/>
                </a:lnTo>
                <a:lnTo>
                  <a:pt x="3443" y="374639"/>
                </a:lnTo>
                <a:lnTo>
                  <a:pt x="0" y="326390"/>
                </a:lnTo>
                <a:lnTo>
                  <a:pt x="3443" y="278140"/>
                </a:lnTo>
                <a:lnTo>
                  <a:pt x="13442" y="232095"/>
                </a:lnTo>
                <a:lnTo>
                  <a:pt x="29498" y="188757"/>
                </a:lnTo>
                <a:lnTo>
                  <a:pt x="51112" y="148631"/>
                </a:lnTo>
                <a:lnTo>
                  <a:pt x="77788" y="112221"/>
                </a:lnTo>
                <a:lnTo>
                  <a:pt x="109027" y="80030"/>
                </a:lnTo>
                <a:lnTo>
                  <a:pt x="144330" y="52563"/>
                </a:lnTo>
                <a:lnTo>
                  <a:pt x="183200" y="30322"/>
                </a:lnTo>
                <a:lnTo>
                  <a:pt x="225139" y="13812"/>
                </a:lnTo>
                <a:lnTo>
                  <a:pt x="269648" y="3537"/>
                </a:lnTo>
                <a:lnTo>
                  <a:pt x="316230" y="0"/>
                </a:lnTo>
                <a:lnTo>
                  <a:pt x="362782" y="3537"/>
                </a:lnTo>
                <a:lnTo>
                  <a:pt x="407210" y="13812"/>
                </a:lnTo>
                <a:lnTo>
                  <a:pt x="449027" y="30322"/>
                </a:lnTo>
                <a:lnTo>
                  <a:pt x="487747" y="52563"/>
                </a:lnTo>
                <a:lnTo>
                  <a:pt x="522884" y="80030"/>
                </a:lnTo>
                <a:lnTo>
                  <a:pt x="553949" y="112221"/>
                </a:lnTo>
                <a:lnTo>
                  <a:pt x="580458" y="148631"/>
                </a:lnTo>
                <a:lnTo>
                  <a:pt x="601923" y="188757"/>
                </a:lnTo>
                <a:lnTo>
                  <a:pt x="617858" y="232095"/>
                </a:lnTo>
                <a:lnTo>
                  <a:pt x="627775" y="278140"/>
                </a:lnTo>
                <a:lnTo>
                  <a:pt x="631190" y="326390"/>
                </a:lnTo>
                <a:lnTo>
                  <a:pt x="627775" y="374639"/>
                </a:lnTo>
                <a:lnTo>
                  <a:pt x="617858" y="420684"/>
                </a:lnTo>
                <a:lnTo>
                  <a:pt x="601923" y="464022"/>
                </a:lnTo>
                <a:lnTo>
                  <a:pt x="580458" y="504148"/>
                </a:lnTo>
                <a:lnTo>
                  <a:pt x="553949" y="540558"/>
                </a:lnTo>
                <a:lnTo>
                  <a:pt x="522884" y="572749"/>
                </a:lnTo>
                <a:lnTo>
                  <a:pt x="487747" y="600216"/>
                </a:lnTo>
                <a:lnTo>
                  <a:pt x="449027" y="622457"/>
                </a:lnTo>
                <a:lnTo>
                  <a:pt x="407210" y="638967"/>
                </a:lnTo>
                <a:lnTo>
                  <a:pt x="362782" y="649242"/>
                </a:lnTo>
                <a:lnTo>
                  <a:pt x="316230" y="65278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662170" y="2834639"/>
            <a:ext cx="632460" cy="652780"/>
          </a:xfrm>
          <a:custGeom>
            <a:avLst/>
            <a:gdLst/>
            <a:ahLst/>
            <a:cxnLst/>
            <a:rect l="l" t="t" r="r" b="b"/>
            <a:pathLst>
              <a:path w="632460" h="652779">
                <a:moveTo>
                  <a:pt x="316229" y="0"/>
                </a:moveTo>
                <a:lnTo>
                  <a:pt x="269648" y="3537"/>
                </a:lnTo>
                <a:lnTo>
                  <a:pt x="225139" y="13812"/>
                </a:lnTo>
                <a:lnTo>
                  <a:pt x="183200" y="30322"/>
                </a:lnTo>
                <a:lnTo>
                  <a:pt x="144330" y="52563"/>
                </a:lnTo>
                <a:lnTo>
                  <a:pt x="109027" y="80030"/>
                </a:lnTo>
                <a:lnTo>
                  <a:pt x="77788" y="112221"/>
                </a:lnTo>
                <a:lnTo>
                  <a:pt x="51112" y="148631"/>
                </a:lnTo>
                <a:lnTo>
                  <a:pt x="29498" y="188757"/>
                </a:lnTo>
                <a:lnTo>
                  <a:pt x="13442" y="232095"/>
                </a:lnTo>
                <a:lnTo>
                  <a:pt x="3443" y="278140"/>
                </a:lnTo>
                <a:lnTo>
                  <a:pt x="0" y="326389"/>
                </a:lnTo>
                <a:lnTo>
                  <a:pt x="3443" y="374639"/>
                </a:lnTo>
                <a:lnTo>
                  <a:pt x="13442" y="420684"/>
                </a:lnTo>
                <a:lnTo>
                  <a:pt x="29498" y="464022"/>
                </a:lnTo>
                <a:lnTo>
                  <a:pt x="51112" y="504148"/>
                </a:lnTo>
                <a:lnTo>
                  <a:pt x="77788" y="540558"/>
                </a:lnTo>
                <a:lnTo>
                  <a:pt x="109027" y="572749"/>
                </a:lnTo>
                <a:lnTo>
                  <a:pt x="144330" y="600216"/>
                </a:lnTo>
                <a:lnTo>
                  <a:pt x="183200" y="622457"/>
                </a:lnTo>
                <a:lnTo>
                  <a:pt x="225139" y="638967"/>
                </a:lnTo>
                <a:lnTo>
                  <a:pt x="269648" y="649242"/>
                </a:lnTo>
                <a:lnTo>
                  <a:pt x="316229" y="652780"/>
                </a:lnTo>
                <a:lnTo>
                  <a:pt x="362811" y="649242"/>
                </a:lnTo>
                <a:lnTo>
                  <a:pt x="407320" y="638967"/>
                </a:lnTo>
                <a:lnTo>
                  <a:pt x="449259" y="622457"/>
                </a:lnTo>
                <a:lnTo>
                  <a:pt x="488129" y="600216"/>
                </a:lnTo>
                <a:lnTo>
                  <a:pt x="523432" y="572749"/>
                </a:lnTo>
                <a:lnTo>
                  <a:pt x="554671" y="540558"/>
                </a:lnTo>
                <a:lnTo>
                  <a:pt x="581347" y="504148"/>
                </a:lnTo>
                <a:lnTo>
                  <a:pt x="602961" y="464022"/>
                </a:lnTo>
                <a:lnTo>
                  <a:pt x="619017" y="420684"/>
                </a:lnTo>
                <a:lnTo>
                  <a:pt x="629016" y="374639"/>
                </a:lnTo>
                <a:lnTo>
                  <a:pt x="632459" y="326389"/>
                </a:lnTo>
                <a:lnTo>
                  <a:pt x="629016" y="278140"/>
                </a:lnTo>
                <a:lnTo>
                  <a:pt x="619017" y="232095"/>
                </a:lnTo>
                <a:lnTo>
                  <a:pt x="602961" y="188757"/>
                </a:lnTo>
                <a:lnTo>
                  <a:pt x="581347" y="148631"/>
                </a:lnTo>
                <a:lnTo>
                  <a:pt x="554671" y="112221"/>
                </a:lnTo>
                <a:lnTo>
                  <a:pt x="523432" y="80030"/>
                </a:lnTo>
                <a:lnTo>
                  <a:pt x="488129" y="52563"/>
                </a:lnTo>
                <a:lnTo>
                  <a:pt x="449259" y="30322"/>
                </a:lnTo>
                <a:lnTo>
                  <a:pt x="407320" y="13812"/>
                </a:lnTo>
                <a:lnTo>
                  <a:pt x="362811" y="3537"/>
                </a:lnTo>
                <a:lnTo>
                  <a:pt x="3162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62170" y="2834639"/>
            <a:ext cx="632460" cy="652780"/>
          </a:xfrm>
          <a:custGeom>
            <a:avLst/>
            <a:gdLst/>
            <a:ahLst/>
            <a:cxnLst/>
            <a:rect l="l" t="t" r="r" b="b"/>
            <a:pathLst>
              <a:path w="632460" h="652779">
                <a:moveTo>
                  <a:pt x="316229" y="652780"/>
                </a:moveTo>
                <a:lnTo>
                  <a:pt x="269648" y="649242"/>
                </a:lnTo>
                <a:lnTo>
                  <a:pt x="225139" y="638967"/>
                </a:lnTo>
                <a:lnTo>
                  <a:pt x="183200" y="622457"/>
                </a:lnTo>
                <a:lnTo>
                  <a:pt x="144330" y="600216"/>
                </a:lnTo>
                <a:lnTo>
                  <a:pt x="109027" y="572749"/>
                </a:lnTo>
                <a:lnTo>
                  <a:pt x="77788" y="540558"/>
                </a:lnTo>
                <a:lnTo>
                  <a:pt x="51112" y="504148"/>
                </a:lnTo>
                <a:lnTo>
                  <a:pt x="29498" y="464022"/>
                </a:lnTo>
                <a:lnTo>
                  <a:pt x="13442" y="420684"/>
                </a:lnTo>
                <a:lnTo>
                  <a:pt x="3443" y="374639"/>
                </a:lnTo>
                <a:lnTo>
                  <a:pt x="0" y="326389"/>
                </a:lnTo>
                <a:lnTo>
                  <a:pt x="3443" y="278140"/>
                </a:lnTo>
                <a:lnTo>
                  <a:pt x="13442" y="232095"/>
                </a:lnTo>
                <a:lnTo>
                  <a:pt x="29498" y="188757"/>
                </a:lnTo>
                <a:lnTo>
                  <a:pt x="51112" y="148631"/>
                </a:lnTo>
                <a:lnTo>
                  <a:pt x="77788" y="112221"/>
                </a:lnTo>
                <a:lnTo>
                  <a:pt x="109027" y="80030"/>
                </a:lnTo>
                <a:lnTo>
                  <a:pt x="144330" y="52563"/>
                </a:lnTo>
                <a:lnTo>
                  <a:pt x="183200" y="30322"/>
                </a:lnTo>
                <a:lnTo>
                  <a:pt x="225139" y="13812"/>
                </a:lnTo>
                <a:lnTo>
                  <a:pt x="269648" y="3537"/>
                </a:lnTo>
                <a:lnTo>
                  <a:pt x="316229" y="0"/>
                </a:lnTo>
                <a:lnTo>
                  <a:pt x="362811" y="3537"/>
                </a:lnTo>
                <a:lnTo>
                  <a:pt x="407320" y="13812"/>
                </a:lnTo>
                <a:lnTo>
                  <a:pt x="449259" y="30322"/>
                </a:lnTo>
                <a:lnTo>
                  <a:pt x="488129" y="52563"/>
                </a:lnTo>
                <a:lnTo>
                  <a:pt x="523432" y="80030"/>
                </a:lnTo>
                <a:lnTo>
                  <a:pt x="554671" y="112221"/>
                </a:lnTo>
                <a:lnTo>
                  <a:pt x="581347" y="148631"/>
                </a:lnTo>
                <a:lnTo>
                  <a:pt x="602961" y="188757"/>
                </a:lnTo>
                <a:lnTo>
                  <a:pt x="619017" y="232095"/>
                </a:lnTo>
                <a:lnTo>
                  <a:pt x="629016" y="278140"/>
                </a:lnTo>
                <a:lnTo>
                  <a:pt x="632459" y="326389"/>
                </a:lnTo>
                <a:lnTo>
                  <a:pt x="629016" y="374639"/>
                </a:lnTo>
                <a:lnTo>
                  <a:pt x="619017" y="420684"/>
                </a:lnTo>
                <a:lnTo>
                  <a:pt x="602961" y="464022"/>
                </a:lnTo>
                <a:lnTo>
                  <a:pt x="581347" y="504148"/>
                </a:lnTo>
                <a:lnTo>
                  <a:pt x="554671" y="540558"/>
                </a:lnTo>
                <a:lnTo>
                  <a:pt x="523432" y="572749"/>
                </a:lnTo>
                <a:lnTo>
                  <a:pt x="488129" y="600216"/>
                </a:lnTo>
                <a:lnTo>
                  <a:pt x="449259" y="622457"/>
                </a:lnTo>
                <a:lnTo>
                  <a:pt x="407320" y="638967"/>
                </a:lnTo>
                <a:lnTo>
                  <a:pt x="362811" y="649242"/>
                </a:lnTo>
                <a:lnTo>
                  <a:pt x="316229" y="65278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573270" y="5441950"/>
            <a:ext cx="631190" cy="652780"/>
          </a:xfrm>
          <a:custGeom>
            <a:avLst/>
            <a:gdLst/>
            <a:ahLst/>
            <a:cxnLst/>
            <a:rect l="l" t="t" r="r" b="b"/>
            <a:pathLst>
              <a:path w="631189" h="652779">
                <a:moveTo>
                  <a:pt x="314959" y="0"/>
                </a:moveTo>
                <a:lnTo>
                  <a:pt x="268407" y="3565"/>
                </a:lnTo>
                <a:lnTo>
                  <a:pt x="223979" y="13915"/>
                </a:lnTo>
                <a:lnTo>
                  <a:pt x="182162" y="30528"/>
                </a:lnTo>
                <a:lnTo>
                  <a:pt x="143442" y="52883"/>
                </a:lnTo>
                <a:lnTo>
                  <a:pt x="108305" y="80460"/>
                </a:lnTo>
                <a:lnTo>
                  <a:pt x="77240" y="112737"/>
                </a:lnTo>
                <a:lnTo>
                  <a:pt x="50731" y="149193"/>
                </a:lnTo>
                <a:lnTo>
                  <a:pt x="29266" y="189307"/>
                </a:lnTo>
                <a:lnTo>
                  <a:pt x="13331" y="232558"/>
                </a:lnTo>
                <a:lnTo>
                  <a:pt x="3414" y="278426"/>
                </a:lnTo>
                <a:lnTo>
                  <a:pt x="0" y="326390"/>
                </a:lnTo>
                <a:lnTo>
                  <a:pt x="3414" y="374639"/>
                </a:lnTo>
                <a:lnTo>
                  <a:pt x="13331" y="420684"/>
                </a:lnTo>
                <a:lnTo>
                  <a:pt x="29266" y="464022"/>
                </a:lnTo>
                <a:lnTo>
                  <a:pt x="50731" y="504148"/>
                </a:lnTo>
                <a:lnTo>
                  <a:pt x="77240" y="540558"/>
                </a:lnTo>
                <a:lnTo>
                  <a:pt x="108305" y="572749"/>
                </a:lnTo>
                <a:lnTo>
                  <a:pt x="143442" y="600216"/>
                </a:lnTo>
                <a:lnTo>
                  <a:pt x="182162" y="622457"/>
                </a:lnTo>
                <a:lnTo>
                  <a:pt x="223979" y="638967"/>
                </a:lnTo>
                <a:lnTo>
                  <a:pt x="268407" y="649242"/>
                </a:lnTo>
                <a:lnTo>
                  <a:pt x="314959" y="652780"/>
                </a:lnTo>
                <a:lnTo>
                  <a:pt x="361541" y="649242"/>
                </a:lnTo>
                <a:lnTo>
                  <a:pt x="406050" y="638967"/>
                </a:lnTo>
                <a:lnTo>
                  <a:pt x="447989" y="622457"/>
                </a:lnTo>
                <a:lnTo>
                  <a:pt x="486859" y="600216"/>
                </a:lnTo>
                <a:lnTo>
                  <a:pt x="522162" y="572749"/>
                </a:lnTo>
                <a:lnTo>
                  <a:pt x="553401" y="540558"/>
                </a:lnTo>
                <a:lnTo>
                  <a:pt x="580077" y="504148"/>
                </a:lnTo>
                <a:lnTo>
                  <a:pt x="601691" y="464022"/>
                </a:lnTo>
                <a:lnTo>
                  <a:pt x="617747" y="420684"/>
                </a:lnTo>
                <a:lnTo>
                  <a:pt x="627746" y="374639"/>
                </a:lnTo>
                <a:lnTo>
                  <a:pt x="631189" y="326390"/>
                </a:lnTo>
                <a:lnTo>
                  <a:pt x="627746" y="278426"/>
                </a:lnTo>
                <a:lnTo>
                  <a:pt x="617747" y="232558"/>
                </a:lnTo>
                <a:lnTo>
                  <a:pt x="601691" y="189307"/>
                </a:lnTo>
                <a:lnTo>
                  <a:pt x="580077" y="149193"/>
                </a:lnTo>
                <a:lnTo>
                  <a:pt x="553401" y="112737"/>
                </a:lnTo>
                <a:lnTo>
                  <a:pt x="522162" y="80460"/>
                </a:lnTo>
                <a:lnTo>
                  <a:pt x="486859" y="52883"/>
                </a:lnTo>
                <a:lnTo>
                  <a:pt x="447989" y="30528"/>
                </a:lnTo>
                <a:lnTo>
                  <a:pt x="406050" y="13915"/>
                </a:lnTo>
                <a:lnTo>
                  <a:pt x="361541" y="3565"/>
                </a:lnTo>
                <a:lnTo>
                  <a:pt x="3149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573270" y="5441950"/>
            <a:ext cx="631190" cy="652780"/>
          </a:xfrm>
          <a:custGeom>
            <a:avLst/>
            <a:gdLst/>
            <a:ahLst/>
            <a:cxnLst/>
            <a:rect l="l" t="t" r="r" b="b"/>
            <a:pathLst>
              <a:path w="631189" h="652779">
                <a:moveTo>
                  <a:pt x="314959" y="652780"/>
                </a:moveTo>
                <a:lnTo>
                  <a:pt x="268407" y="649242"/>
                </a:lnTo>
                <a:lnTo>
                  <a:pt x="223979" y="638967"/>
                </a:lnTo>
                <a:lnTo>
                  <a:pt x="182162" y="622457"/>
                </a:lnTo>
                <a:lnTo>
                  <a:pt x="143442" y="600216"/>
                </a:lnTo>
                <a:lnTo>
                  <a:pt x="108305" y="572749"/>
                </a:lnTo>
                <a:lnTo>
                  <a:pt x="77240" y="540558"/>
                </a:lnTo>
                <a:lnTo>
                  <a:pt x="50731" y="504148"/>
                </a:lnTo>
                <a:lnTo>
                  <a:pt x="29266" y="464022"/>
                </a:lnTo>
                <a:lnTo>
                  <a:pt x="13331" y="420684"/>
                </a:lnTo>
                <a:lnTo>
                  <a:pt x="3414" y="374639"/>
                </a:lnTo>
                <a:lnTo>
                  <a:pt x="0" y="326390"/>
                </a:lnTo>
                <a:lnTo>
                  <a:pt x="3414" y="278426"/>
                </a:lnTo>
                <a:lnTo>
                  <a:pt x="13331" y="232558"/>
                </a:lnTo>
                <a:lnTo>
                  <a:pt x="29266" y="189307"/>
                </a:lnTo>
                <a:lnTo>
                  <a:pt x="50731" y="149193"/>
                </a:lnTo>
                <a:lnTo>
                  <a:pt x="77240" y="112737"/>
                </a:lnTo>
                <a:lnTo>
                  <a:pt x="108305" y="80460"/>
                </a:lnTo>
                <a:lnTo>
                  <a:pt x="143442" y="52883"/>
                </a:lnTo>
                <a:lnTo>
                  <a:pt x="182162" y="30528"/>
                </a:lnTo>
                <a:lnTo>
                  <a:pt x="223979" y="13915"/>
                </a:lnTo>
                <a:lnTo>
                  <a:pt x="268407" y="3565"/>
                </a:lnTo>
                <a:lnTo>
                  <a:pt x="314959" y="0"/>
                </a:lnTo>
                <a:lnTo>
                  <a:pt x="361541" y="3565"/>
                </a:lnTo>
                <a:lnTo>
                  <a:pt x="406050" y="13915"/>
                </a:lnTo>
                <a:lnTo>
                  <a:pt x="447989" y="30528"/>
                </a:lnTo>
                <a:lnTo>
                  <a:pt x="486859" y="52883"/>
                </a:lnTo>
                <a:lnTo>
                  <a:pt x="522162" y="80460"/>
                </a:lnTo>
                <a:lnTo>
                  <a:pt x="553401" y="112737"/>
                </a:lnTo>
                <a:lnTo>
                  <a:pt x="580077" y="149193"/>
                </a:lnTo>
                <a:lnTo>
                  <a:pt x="601691" y="189307"/>
                </a:lnTo>
                <a:lnTo>
                  <a:pt x="617747" y="232558"/>
                </a:lnTo>
                <a:lnTo>
                  <a:pt x="627746" y="278426"/>
                </a:lnTo>
                <a:lnTo>
                  <a:pt x="631189" y="326390"/>
                </a:lnTo>
                <a:lnTo>
                  <a:pt x="627746" y="374639"/>
                </a:lnTo>
                <a:lnTo>
                  <a:pt x="617747" y="420684"/>
                </a:lnTo>
                <a:lnTo>
                  <a:pt x="601691" y="464022"/>
                </a:lnTo>
                <a:lnTo>
                  <a:pt x="580077" y="504148"/>
                </a:lnTo>
                <a:lnTo>
                  <a:pt x="553401" y="540558"/>
                </a:lnTo>
                <a:lnTo>
                  <a:pt x="522162" y="572749"/>
                </a:lnTo>
                <a:lnTo>
                  <a:pt x="486859" y="600216"/>
                </a:lnTo>
                <a:lnTo>
                  <a:pt x="447989" y="622457"/>
                </a:lnTo>
                <a:lnTo>
                  <a:pt x="406050" y="638967"/>
                </a:lnTo>
                <a:lnTo>
                  <a:pt x="361541" y="649242"/>
                </a:lnTo>
                <a:lnTo>
                  <a:pt x="314959" y="65278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473700" y="4231640"/>
            <a:ext cx="632460" cy="652780"/>
          </a:xfrm>
          <a:custGeom>
            <a:avLst/>
            <a:gdLst/>
            <a:ahLst/>
            <a:cxnLst/>
            <a:rect l="l" t="t" r="r" b="b"/>
            <a:pathLst>
              <a:path w="632460" h="652779">
                <a:moveTo>
                  <a:pt x="316229" y="0"/>
                </a:moveTo>
                <a:lnTo>
                  <a:pt x="269648" y="3537"/>
                </a:lnTo>
                <a:lnTo>
                  <a:pt x="225139" y="13812"/>
                </a:lnTo>
                <a:lnTo>
                  <a:pt x="183200" y="30322"/>
                </a:lnTo>
                <a:lnTo>
                  <a:pt x="144330" y="52563"/>
                </a:lnTo>
                <a:lnTo>
                  <a:pt x="109027" y="80030"/>
                </a:lnTo>
                <a:lnTo>
                  <a:pt x="77788" y="112221"/>
                </a:lnTo>
                <a:lnTo>
                  <a:pt x="51112" y="148631"/>
                </a:lnTo>
                <a:lnTo>
                  <a:pt x="29498" y="188757"/>
                </a:lnTo>
                <a:lnTo>
                  <a:pt x="13442" y="232095"/>
                </a:lnTo>
                <a:lnTo>
                  <a:pt x="3443" y="278140"/>
                </a:lnTo>
                <a:lnTo>
                  <a:pt x="0" y="326390"/>
                </a:lnTo>
                <a:lnTo>
                  <a:pt x="3443" y="374639"/>
                </a:lnTo>
                <a:lnTo>
                  <a:pt x="13442" y="420684"/>
                </a:lnTo>
                <a:lnTo>
                  <a:pt x="29498" y="464022"/>
                </a:lnTo>
                <a:lnTo>
                  <a:pt x="51112" y="504148"/>
                </a:lnTo>
                <a:lnTo>
                  <a:pt x="77788" y="540558"/>
                </a:lnTo>
                <a:lnTo>
                  <a:pt x="109027" y="572749"/>
                </a:lnTo>
                <a:lnTo>
                  <a:pt x="144330" y="600216"/>
                </a:lnTo>
                <a:lnTo>
                  <a:pt x="183200" y="622457"/>
                </a:lnTo>
                <a:lnTo>
                  <a:pt x="225139" y="638967"/>
                </a:lnTo>
                <a:lnTo>
                  <a:pt x="269648" y="649242"/>
                </a:lnTo>
                <a:lnTo>
                  <a:pt x="316229" y="652780"/>
                </a:lnTo>
                <a:lnTo>
                  <a:pt x="362811" y="649242"/>
                </a:lnTo>
                <a:lnTo>
                  <a:pt x="407320" y="638967"/>
                </a:lnTo>
                <a:lnTo>
                  <a:pt x="449259" y="622457"/>
                </a:lnTo>
                <a:lnTo>
                  <a:pt x="488129" y="600216"/>
                </a:lnTo>
                <a:lnTo>
                  <a:pt x="523432" y="572749"/>
                </a:lnTo>
                <a:lnTo>
                  <a:pt x="554671" y="540558"/>
                </a:lnTo>
                <a:lnTo>
                  <a:pt x="581347" y="504148"/>
                </a:lnTo>
                <a:lnTo>
                  <a:pt x="602961" y="464022"/>
                </a:lnTo>
                <a:lnTo>
                  <a:pt x="619017" y="420684"/>
                </a:lnTo>
                <a:lnTo>
                  <a:pt x="629016" y="374639"/>
                </a:lnTo>
                <a:lnTo>
                  <a:pt x="632460" y="326390"/>
                </a:lnTo>
                <a:lnTo>
                  <a:pt x="629016" y="278140"/>
                </a:lnTo>
                <a:lnTo>
                  <a:pt x="619017" y="232095"/>
                </a:lnTo>
                <a:lnTo>
                  <a:pt x="602961" y="188757"/>
                </a:lnTo>
                <a:lnTo>
                  <a:pt x="581347" y="148631"/>
                </a:lnTo>
                <a:lnTo>
                  <a:pt x="554671" y="112221"/>
                </a:lnTo>
                <a:lnTo>
                  <a:pt x="523432" y="80030"/>
                </a:lnTo>
                <a:lnTo>
                  <a:pt x="488129" y="52563"/>
                </a:lnTo>
                <a:lnTo>
                  <a:pt x="449259" y="30322"/>
                </a:lnTo>
                <a:lnTo>
                  <a:pt x="407320" y="13812"/>
                </a:lnTo>
                <a:lnTo>
                  <a:pt x="362811" y="3537"/>
                </a:lnTo>
                <a:lnTo>
                  <a:pt x="3162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473700" y="4231640"/>
            <a:ext cx="632460" cy="652780"/>
          </a:xfrm>
          <a:custGeom>
            <a:avLst/>
            <a:gdLst/>
            <a:ahLst/>
            <a:cxnLst/>
            <a:rect l="l" t="t" r="r" b="b"/>
            <a:pathLst>
              <a:path w="632460" h="652779">
                <a:moveTo>
                  <a:pt x="316229" y="652780"/>
                </a:moveTo>
                <a:lnTo>
                  <a:pt x="269648" y="649242"/>
                </a:lnTo>
                <a:lnTo>
                  <a:pt x="225139" y="638967"/>
                </a:lnTo>
                <a:lnTo>
                  <a:pt x="183200" y="622457"/>
                </a:lnTo>
                <a:lnTo>
                  <a:pt x="144330" y="600216"/>
                </a:lnTo>
                <a:lnTo>
                  <a:pt x="109027" y="572749"/>
                </a:lnTo>
                <a:lnTo>
                  <a:pt x="77788" y="540558"/>
                </a:lnTo>
                <a:lnTo>
                  <a:pt x="51112" y="504148"/>
                </a:lnTo>
                <a:lnTo>
                  <a:pt x="29498" y="464022"/>
                </a:lnTo>
                <a:lnTo>
                  <a:pt x="13442" y="420684"/>
                </a:lnTo>
                <a:lnTo>
                  <a:pt x="3443" y="374639"/>
                </a:lnTo>
                <a:lnTo>
                  <a:pt x="0" y="326390"/>
                </a:lnTo>
                <a:lnTo>
                  <a:pt x="3443" y="278140"/>
                </a:lnTo>
                <a:lnTo>
                  <a:pt x="13442" y="232095"/>
                </a:lnTo>
                <a:lnTo>
                  <a:pt x="29498" y="188757"/>
                </a:lnTo>
                <a:lnTo>
                  <a:pt x="51112" y="148631"/>
                </a:lnTo>
                <a:lnTo>
                  <a:pt x="77788" y="112221"/>
                </a:lnTo>
                <a:lnTo>
                  <a:pt x="109027" y="80030"/>
                </a:lnTo>
                <a:lnTo>
                  <a:pt x="144330" y="52563"/>
                </a:lnTo>
                <a:lnTo>
                  <a:pt x="183200" y="30322"/>
                </a:lnTo>
                <a:lnTo>
                  <a:pt x="225139" y="13812"/>
                </a:lnTo>
                <a:lnTo>
                  <a:pt x="269648" y="3537"/>
                </a:lnTo>
                <a:lnTo>
                  <a:pt x="316229" y="0"/>
                </a:lnTo>
                <a:lnTo>
                  <a:pt x="362811" y="3537"/>
                </a:lnTo>
                <a:lnTo>
                  <a:pt x="407320" y="13812"/>
                </a:lnTo>
                <a:lnTo>
                  <a:pt x="449259" y="30322"/>
                </a:lnTo>
                <a:lnTo>
                  <a:pt x="488129" y="52563"/>
                </a:lnTo>
                <a:lnTo>
                  <a:pt x="523432" y="80030"/>
                </a:lnTo>
                <a:lnTo>
                  <a:pt x="554671" y="112221"/>
                </a:lnTo>
                <a:lnTo>
                  <a:pt x="581347" y="148631"/>
                </a:lnTo>
                <a:lnTo>
                  <a:pt x="602961" y="188757"/>
                </a:lnTo>
                <a:lnTo>
                  <a:pt x="619017" y="232095"/>
                </a:lnTo>
                <a:lnTo>
                  <a:pt x="629016" y="278140"/>
                </a:lnTo>
                <a:lnTo>
                  <a:pt x="632460" y="326390"/>
                </a:lnTo>
                <a:lnTo>
                  <a:pt x="629016" y="374639"/>
                </a:lnTo>
                <a:lnTo>
                  <a:pt x="619017" y="420684"/>
                </a:lnTo>
                <a:lnTo>
                  <a:pt x="602961" y="464022"/>
                </a:lnTo>
                <a:lnTo>
                  <a:pt x="581347" y="504148"/>
                </a:lnTo>
                <a:lnTo>
                  <a:pt x="554671" y="540558"/>
                </a:lnTo>
                <a:lnTo>
                  <a:pt x="523432" y="572749"/>
                </a:lnTo>
                <a:lnTo>
                  <a:pt x="488129" y="600216"/>
                </a:lnTo>
                <a:lnTo>
                  <a:pt x="449259" y="622457"/>
                </a:lnTo>
                <a:lnTo>
                  <a:pt x="407320" y="638967"/>
                </a:lnTo>
                <a:lnTo>
                  <a:pt x="362811" y="649242"/>
                </a:lnTo>
                <a:lnTo>
                  <a:pt x="316229" y="65278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044700" y="4231640"/>
            <a:ext cx="632460" cy="652780"/>
          </a:xfrm>
          <a:custGeom>
            <a:avLst/>
            <a:gdLst/>
            <a:ahLst/>
            <a:cxnLst/>
            <a:rect l="l" t="t" r="r" b="b"/>
            <a:pathLst>
              <a:path w="632460" h="652779">
                <a:moveTo>
                  <a:pt x="316230" y="0"/>
                </a:moveTo>
                <a:lnTo>
                  <a:pt x="269648" y="3537"/>
                </a:lnTo>
                <a:lnTo>
                  <a:pt x="225139" y="13812"/>
                </a:lnTo>
                <a:lnTo>
                  <a:pt x="183200" y="30322"/>
                </a:lnTo>
                <a:lnTo>
                  <a:pt x="144330" y="52563"/>
                </a:lnTo>
                <a:lnTo>
                  <a:pt x="109027" y="80030"/>
                </a:lnTo>
                <a:lnTo>
                  <a:pt x="77788" y="112221"/>
                </a:lnTo>
                <a:lnTo>
                  <a:pt x="51112" y="148631"/>
                </a:lnTo>
                <a:lnTo>
                  <a:pt x="29498" y="188757"/>
                </a:lnTo>
                <a:lnTo>
                  <a:pt x="13442" y="232095"/>
                </a:lnTo>
                <a:lnTo>
                  <a:pt x="3443" y="278140"/>
                </a:lnTo>
                <a:lnTo>
                  <a:pt x="0" y="326390"/>
                </a:lnTo>
                <a:lnTo>
                  <a:pt x="3443" y="374639"/>
                </a:lnTo>
                <a:lnTo>
                  <a:pt x="13442" y="420684"/>
                </a:lnTo>
                <a:lnTo>
                  <a:pt x="29498" y="464022"/>
                </a:lnTo>
                <a:lnTo>
                  <a:pt x="51112" y="504148"/>
                </a:lnTo>
                <a:lnTo>
                  <a:pt x="77788" y="540558"/>
                </a:lnTo>
                <a:lnTo>
                  <a:pt x="109027" y="572749"/>
                </a:lnTo>
                <a:lnTo>
                  <a:pt x="144330" y="600216"/>
                </a:lnTo>
                <a:lnTo>
                  <a:pt x="183200" y="622457"/>
                </a:lnTo>
                <a:lnTo>
                  <a:pt x="225139" y="638967"/>
                </a:lnTo>
                <a:lnTo>
                  <a:pt x="269648" y="649242"/>
                </a:lnTo>
                <a:lnTo>
                  <a:pt x="316230" y="652780"/>
                </a:lnTo>
                <a:lnTo>
                  <a:pt x="362811" y="649242"/>
                </a:lnTo>
                <a:lnTo>
                  <a:pt x="407320" y="638967"/>
                </a:lnTo>
                <a:lnTo>
                  <a:pt x="449259" y="622457"/>
                </a:lnTo>
                <a:lnTo>
                  <a:pt x="488129" y="600216"/>
                </a:lnTo>
                <a:lnTo>
                  <a:pt x="523432" y="572749"/>
                </a:lnTo>
                <a:lnTo>
                  <a:pt x="554671" y="540558"/>
                </a:lnTo>
                <a:lnTo>
                  <a:pt x="581347" y="504148"/>
                </a:lnTo>
                <a:lnTo>
                  <a:pt x="602961" y="464022"/>
                </a:lnTo>
                <a:lnTo>
                  <a:pt x="619017" y="420684"/>
                </a:lnTo>
                <a:lnTo>
                  <a:pt x="629016" y="374639"/>
                </a:lnTo>
                <a:lnTo>
                  <a:pt x="632460" y="326390"/>
                </a:lnTo>
                <a:lnTo>
                  <a:pt x="629016" y="278140"/>
                </a:lnTo>
                <a:lnTo>
                  <a:pt x="619017" y="232095"/>
                </a:lnTo>
                <a:lnTo>
                  <a:pt x="602961" y="188757"/>
                </a:lnTo>
                <a:lnTo>
                  <a:pt x="581347" y="148631"/>
                </a:lnTo>
                <a:lnTo>
                  <a:pt x="554671" y="112221"/>
                </a:lnTo>
                <a:lnTo>
                  <a:pt x="523432" y="80030"/>
                </a:lnTo>
                <a:lnTo>
                  <a:pt x="488129" y="52563"/>
                </a:lnTo>
                <a:lnTo>
                  <a:pt x="449259" y="30322"/>
                </a:lnTo>
                <a:lnTo>
                  <a:pt x="407320" y="13812"/>
                </a:lnTo>
                <a:lnTo>
                  <a:pt x="362811" y="3537"/>
                </a:lnTo>
                <a:lnTo>
                  <a:pt x="3162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044700" y="4231640"/>
            <a:ext cx="632460" cy="652780"/>
          </a:xfrm>
          <a:custGeom>
            <a:avLst/>
            <a:gdLst/>
            <a:ahLst/>
            <a:cxnLst/>
            <a:rect l="l" t="t" r="r" b="b"/>
            <a:pathLst>
              <a:path w="632460" h="652779">
                <a:moveTo>
                  <a:pt x="316230" y="652780"/>
                </a:moveTo>
                <a:lnTo>
                  <a:pt x="269648" y="649242"/>
                </a:lnTo>
                <a:lnTo>
                  <a:pt x="225139" y="638967"/>
                </a:lnTo>
                <a:lnTo>
                  <a:pt x="183200" y="622457"/>
                </a:lnTo>
                <a:lnTo>
                  <a:pt x="144330" y="600216"/>
                </a:lnTo>
                <a:lnTo>
                  <a:pt x="109027" y="572749"/>
                </a:lnTo>
                <a:lnTo>
                  <a:pt x="77788" y="540558"/>
                </a:lnTo>
                <a:lnTo>
                  <a:pt x="51112" y="504148"/>
                </a:lnTo>
                <a:lnTo>
                  <a:pt x="29498" y="464022"/>
                </a:lnTo>
                <a:lnTo>
                  <a:pt x="13442" y="420684"/>
                </a:lnTo>
                <a:lnTo>
                  <a:pt x="3443" y="374639"/>
                </a:lnTo>
                <a:lnTo>
                  <a:pt x="0" y="326390"/>
                </a:lnTo>
                <a:lnTo>
                  <a:pt x="3443" y="278140"/>
                </a:lnTo>
                <a:lnTo>
                  <a:pt x="13442" y="232095"/>
                </a:lnTo>
                <a:lnTo>
                  <a:pt x="29498" y="188757"/>
                </a:lnTo>
                <a:lnTo>
                  <a:pt x="51112" y="148631"/>
                </a:lnTo>
                <a:lnTo>
                  <a:pt x="77788" y="112221"/>
                </a:lnTo>
                <a:lnTo>
                  <a:pt x="109027" y="80030"/>
                </a:lnTo>
                <a:lnTo>
                  <a:pt x="144330" y="52563"/>
                </a:lnTo>
                <a:lnTo>
                  <a:pt x="183200" y="30322"/>
                </a:lnTo>
                <a:lnTo>
                  <a:pt x="225139" y="13812"/>
                </a:lnTo>
                <a:lnTo>
                  <a:pt x="269648" y="3537"/>
                </a:lnTo>
                <a:lnTo>
                  <a:pt x="316230" y="0"/>
                </a:lnTo>
                <a:lnTo>
                  <a:pt x="362811" y="3537"/>
                </a:lnTo>
                <a:lnTo>
                  <a:pt x="407320" y="13812"/>
                </a:lnTo>
                <a:lnTo>
                  <a:pt x="449259" y="30322"/>
                </a:lnTo>
                <a:lnTo>
                  <a:pt x="488129" y="52563"/>
                </a:lnTo>
                <a:lnTo>
                  <a:pt x="523432" y="80030"/>
                </a:lnTo>
                <a:lnTo>
                  <a:pt x="554671" y="112221"/>
                </a:lnTo>
                <a:lnTo>
                  <a:pt x="581347" y="148631"/>
                </a:lnTo>
                <a:lnTo>
                  <a:pt x="602961" y="188757"/>
                </a:lnTo>
                <a:lnTo>
                  <a:pt x="619017" y="232095"/>
                </a:lnTo>
                <a:lnTo>
                  <a:pt x="629016" y="278140"/>
                </a:lnTo>
                <a:lnTo>
                  <a:pt x="632460" y="326390"/>
                </a:lnTo>
                <a:lnTo>
                  <a:pt x="629016" y="374639"/>
                </a:lnTo>
                <a:lnTo>
                  <a:pt x="619017" y="420684"/>
                </a:lnTo>
                <a:lnTo>
                  <a:pt x="602961" y="464022"/>
                </a:lnTo>
                <a:lnTo>
                  <a:pt x="581347" y="504148"/>
                </a:lnTo>
                <a:lnTo>
                  <a:pt x="554671" y="540558"/>
                </a:lnTo>
                <a:lnTo>
                  <a:pt x="523432" y="572749"/>
                </a:lnTo>
                <a:lnTo>
                  <a:pt x="488129" y="600216"/>
                </a:lnTo>
                <a:lnTo>
                  <a:pt x="449259" y="622457"/>
                </a:lnTo>
                <a:lnTo>
                  <a:pt x="407320" y="638967"/>
                </a:lnTo>
                <a:lnTo>
                  <a:pt x="362811" y="649242"/>
                </a:lnTo>
                <a:lnTo>
                  <a:pt x="316230" y="65278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045970" y="3115310"/>
            <a:ext cx="631190" cy="0"/>
          </a:xfrm>
          <a:custGeom>
            <a:avLst/>
            <a:gdLst/>
            <a:ahLst/>
            <a:cxnLst/>
            <a:rect l="l" t="t" r="r" b="b"/>
            <a:pathLst>
              <a:path w="631189">
                <a:moveTo>
                  <a:pt x="0" y="0"/>
                </a:moveTo>
                <a:lnTo>
                  <a:pt x="63119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316479" y="3115310"/>
            <a:ext cx="0" cy="651510"/>
          </a:xfrm>
          <a:custGeom>
            <a:avLst/>
            <a:gdLst/>
            <a:ahLst/>
            <a:cxnLst/>
            <a:rect l="l" t="t" r="r" b="b"/>
            <a:pathLst>
              <a:path h="651510">
                <a:moveTo>
                  <a:pt x="0" y="0"/>
                </a:moveTo>
                <a:lnTo>
                  <a:pt x="0" y="651509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413510" y="3860800"/>
            <a:ext cx="1805939" cy="0"/>
          </a:xfrm>
          <a:custGeom>
            <a:avLst/>
            <a:gdLst/>
            <a:ahLst/>
            <a:cxnLst/>
            <a:rect l="l" t="t" r="r" b="b"/>
            <a:pathLst>
              <a:path w="1805939">
                <a:moveTo>
                  <a:pt x="0" y="0"/>
                </a:moveTo>
                <a:lnTo>
                  <a:pt x="1805939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738619" y="3860800"/>
            <a:ext cx="0" cy="370840"/>
          </a:xfrm>
          <a:custGeom>
            <a:avLst/>
            <a:gdLst/>
            <a:ahLst/>
            <a:cxnLst/>
            <a:rect l="l" t="t" r="r" b="b"/>
            <a:pathLst>
              <a:path h="370839">
                <a:moveTo>
                  <a:pt x="0" y="0"/>
                </a:moveTo>
                <a:lnTo>
                  <a:pt x="0" y="370839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19450" y="3860800"/>
            <a:ext cx="0" cy="370840"/>
          </a:xfrm>
          <a:custGeom>
            <a:avLst/>
            <a:gdLst/>
            <a:ahLst/>
            <a:cxnLst/>
            <a:rect l="l" t="t" r="r" b="b"/>
            <a:pathLst>
              <a:path h="370839">
                <a:moveTo>
                  <a:pt x="0" y="0"/>
                </a:moveTo>
                <a:lnTo>
                  <a:pt x="0" y="370839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316479" y="3860800"/>
            <a:ext cx="0" cy="370840"/>
          </a:xfrm>
          <a:custGeom>
            <a:avLst/>
            <a:gdLst/>
            <a:ahLst/>
            <a:cxnLst/>
            <a:rect l="l" t="t" r="r" b="b"/>
            <a:pathLst>
              <a:path h="370839">
                <a:moveTo>
                  <a:pt x="0" y="0"/>
                </a:moveTo>
                <a:lnTo>
                  <a:pt x="0" y="370839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580129" y="4605020"/>
            <a:ext cx="811530" cy="0"/>
          </a:xfrm>
          <a:custGeom>
            <a:avLst/>
            <a:gdLst/>
            <a:ahLst/>
            <a:cxnLst/>
            <a:rect l="l" t="t" r="r" b="b"/>
            <a:pathLst>
              <a:path w="811529">
                <a:moveTo>
                  <a:pt x="0" y="0"/>
                </a:moveTo>
                <a:lnTo>
                  <a:pt x="81153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940809" y="4605020"/>
            <a:ext cx="0" cy="464820"/>
          </a:xfrm>
          <a:custGeom>
            <a:avLst/>
            <a:gdLst/>
            <a:ahLst/>
            <a:cxnLst/>
            <a:rect l="l" t="t" r="r" b="b"/>
            <a:pathLst>
              <a:path h="464820">
                <a:moveTo>
                  <a:pt x="0" y="0"/>
                </a:moveTo>
                <a:lnTo>
                  <a:pt x="0" y="464819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037839" y="5069840"/>
            <a:ext cx="1894839" cy="0"/>
          </a:xfrm>
          <a:custGeom>
            <a:avLst/>
            <a:gdLst/>
            <a:ahLst/>
            <a:cxnLst/>
            <a:rect l="l" t="t" r="r" b="b"/>
            <a:pathLst>
              <a:path w="1894839">
                <a:moveTo>
                  <a:pt x="0" y="0"/>
                </a:moveTo>
                <a:lnTo>
                  <a:pt x="1894839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933950" y="5069840"/>
            <a:ext cx="0" cy="373380"/>
          </a:xfrm>
          <a:custGeom>
            <a:avLst/>
            <a:gdLst/>
            <a:ahLst/>
            <a:cxnLst/>
            <a:rect l="l" t="t" r="r" b="b"/>
            <a:pathLst>
              <a:path h="373379">
                <a:moveTo>
                  <a:pt x="0" y="0"/>
                </a:moveTo>
                <a:lnTo>
                  <a:pt x="0" y="37338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940809" y="5069840"/>
            <a:ext cx="0" cy="373380"/>
          </a:xfrm>
          <a:custGeom>
            <a:avLst/>
            <a:gdLst/>
            <a:ahLst/>
            <a:cxnLst/>
            <a:rect l="l" t="t" r="r" b="b"/>
            <a:pathLst>
              <a:path h="373379">
                <a:moveTo>
                  <a:pt x="0" y="0"/>
                </a:moveTo>
                <a:lnTo>
                  <a:pt x="0" y="37338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037839" y="5069840"/>
            <a:ext cx="0" cy="373380"/>
          </a:xfrm>
          <a:custGeom>
            <a:avLst/>
            <a:gdLst/>
            <a:ahLst/>
            <a:cxnLst/>
            <a:rect l="l" t="t" r="r" b="b"/>
            <a:pathLst>
              <a:path h="373379">
                <a:moveTo>
                  <a:pt x="0" y="0"/>
                </a:moveTo>
                <a:lnTo>
                  <a:pt x="0" y="37338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745479" y="3860800"/>
            <a:ext cx="0" cy="370840"/>
          </a:xfrm>
          <a:custGeom>
            <a:avLst/>
            <a:gdLst/>
            <a:ahLst/>
            <a:cxnLst/>
            <a:rect l="l" t="t" r="r" b="b"/>
            <a:pathLst>
              <a:path h="370839">
                <a:moveTo>
                  <a:pt x="0" y="0"/>
                </a:moveTo>
                <a:lnTo>
                  <a:pt x="0" y="370839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662170" y="3952240"/>
            <a:ext cx="0" cy="373380"/>
          </a:xfrm>
          <a:custGeom>
            <a:avLst/>
            <a:gdLst/>
            <a:ahLst/>
            <a:cxnLst/>
            <a:rect l="l" t="t" r="r" b="b"/>
            <a:pathLst>
              <a:path h="373379">
                <a:moveTo>
                  <a:pt x="0" y="0"/>
                </a:moveTo>
                <a:lnTo>
                  <a:pt x="0" y="37338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662170" y="3860800"/>
            <a:ext cx="2076450" cy="0"/>
          </a:xfrm>
          <a:custGeom>
            <a:avLst/>
            <a:gdLst/>
            <a:ahLst/>
            <a:cxnLst/>
            <a:rect l="l" t="t" r="r" b="b"/>
            <a:pathLst>
              <a:path w="2076450">
                <a:moveTo>
                  <a:pt x="0" y="0"/>
                </a:moveTo>
                <a:lnTo>
                  <a:pt x="207645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745479" y="3208020"/>
            <a:ext cx="0" cy="651510"/>
          </a:xfrm>
          <a:custGeom>
            <a:avLst/>
            <a:gdLst/>
            <a:ahLst/>
            <a:cxnLst/>
            <a:rect l="l" t="t" r="r" b="b"/>
            <a:pathLst>
              <a:path h="651510">
                <a:moveTo>
                  <a:pt x="0" y="0"/>
                </a:moveTo>
                <a:lnTo>
                  <a:pt x="0" y="651509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294629" y="3115310"/>
            <a:ext cx="902969" cy="0"/>
          </a:xfrm>
          <a:custGeom>
            <a:avLst/>
            <a:gdLst/>
            <a:ahLst/>
            <a:cxnLst/>
            <a:rect l="l" t="t" r="r" b="b"/>
            <a:pathLst>
              <a:path w="902970">
                <a:moveTo>
                  <a:pt x="0" y="0"/>
                </a:moveTo>
                <a:lnTo>
                  <a:pt x="90297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57800" y="48006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257800" y="48006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0" y="457200"/>
                </a:ln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14450" y="262890"/>
            <a:ext cx="64852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Symbols in </a:t>
            </a:r>
            <a:r>
              <a:rPr sz="4000" dirty="0"/>
              <a:t>a </a:t>
            </a:r>
            <a:r>
              <a:rPr sz="4000" spc="-5" dirty="0"/>
              <a:t>Pedigree</a:t>
            </a:r>
            <a:r>
              <a:rPr sz="4000" spc="-70" dirty="0"/>
              <a:t> </a:t>
            </a:r>
            <a:r>
              <a:rPr sz="4000" spc="-5" dirty="0"/>
              <a:t>Chart</a:t>
            </a:r>
            <a:endParaRPr sz="4000"/>
          </a:p>
        </p:txBody>
      </p:sp>
      <p:sp>
        <p:nvSpPr>
          <p:cNvPr id="5" name="object 5"/>
          <p:cNvSpPr txBox="1"/>
          <p:nvPr/>
        </p:nvSpPr>
        <p:spPr>
          <a:xfrm>
            <a:off x="457200" y="2519679"/>
            <a:ext cx="3886200" cy="252984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10"/>
              </a:spcBef>
              <a:buClr>
                <a:srgbClr val="FFCC00"/>
              </a:buClr>
              <a:buFont typeface="Wingdings"/>
              <a:buChar char=""/>
              <a:tabLst>
                <a:tab pos="355600" algn="l"/>
              </a:tabLst>
            </a:pPr>
            <a:r>
              <a:rPr sz="3600" spc="-30" dirty="0">
                <a:solidFill>
                  <a:srgbClr val="FFFFFF"/>
                </a:solidFill>
                <a:latin typeface="Arial"/>
                <a:cs typeface="Arial"/>
              </a:rPr>
              <a:t>Affected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10"/>
              </a:spcBef>
              <a:buClr>
                <a:srgbClr val="FFCC00"/>
              </a:buClr>
              <a:buFont typeface="Wingdings"/>
              <a:buChar char=""/>
              <a:tabLst>
                <a:tab pos="355600" algn="l"/>
              </a:tabLst>
            </a:pPr>
            <a:r>
              <a:rPr sz="3600" spc="-30" dirty="0">
                <a:solidFill>
                  <a:srgbClr val="FFFFFF"/>
                </a:solidFill>
                <a:latin typeface="Arial"/>
                <a:cs typeface="Arial"/>
              </a:rPr>
              <a:t>X-linked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10"/>
              </a:spcBef>
              <a:buClr>
                <a:srgbClr val="FFCC00"/>
              </a:buClr>
              <a:buFont typeface="Wingdings"/>
              <a:buChar char=""/>
              <a:tabLst>
                <a:tab pos="355600" algn="l"/>
              </a:tabLst>
            </a:pPr>
            <a:r>
              <a:rPr sz="3600" spc="-40" dirty="0">
                <a:solidFill>
                  <a:srgbClr val="FFFFFF"/>
                </a:solidFill>
                <a:latin typeface="Arial"/>
                <a:cs typeface="Arial"/>
              </a:rPr>
              <a:t>Autosomal</a:t>
            </a:r>
            <a:r>
              <a:rPr sz="36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spc="-30" dirty="0">
                <a:solidFill>
                  <a:srgbClr val="FFFFFF"/>
                </a:solidFill>
                <a:latin typeface="Arial"/>
                <a:cs typeface="Arial"/>
              </a:rPr>
              <a:t>carrier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10"/>
              </a:spcBef>
              <a:buClr>
                <a:srgbClr val="FFCC00"/>
              </a:buClr>
              <a:buFont typeface="Wingdings"/>
              <a:buChar char=""/>
              <a:tabLst>
                <a:tab pos="355600" algn="l"/>
              </a:tabLst>
            </a:pPr>
            <a:r>
              <a:rPr sz="3600" spc="-35" dirty="0">
                <a:solidFill>
                  <a:srgbClr val="FFFFFF"/>
                </a:solidFill>
                <a:latin typeface="Arial"/>
                <a:cs typeface="Arial"/>
              </a:rPr>
              <a:t>Deceased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57800" y="2819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57800" y="28194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57800" y="4114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57800" y="41148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57800" y="35052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679" y="4665"/>
                </a:lnTo>
                <a:lnTo>
                  <a:pt x="139838" y="18037"/>
                </a:lnTo>
                <a:lnTo>
                  <a:pt x="101017" y="39179"/>
                </a:lnTo>
                <a:lnTo>
                  <a:pt x="67151" y="67151"/>
                </a:lnTo>
                <a:lnTo>
                  <a:pt x="39179" y="101017"/>
                </a:lnTo>
                <a:lnTo>
                  <a:pt x="18037" y="139838"/>
                </a:lnTo>
                <a:lnTo>
                  <a:pt x="4665" y="182679"/>
                </a:lnTo>
                <a:lnTo>
                  <a:pt x="0" y="228600"/>
                </a:lnTo>
                <a:lnTo>
                  <a:pt x="4665" y="274520"/>
                </a:lnTo>
                <a:lnTo>
                  <a:pt x="18037" y="317361"/>
                </a:lnTo>
                <a:lnTo>
                  <a:pt x="39179" y="356182"/>
                </a:lnTo>
                <a:lnTo>
                  <a:pt x="67151" y="390048"/>
                </a:lnTo>
                <a:lnTo>
                  <a:pt x="101017" y="418020"/>
                </a:lnTo>
                <a:lnTo>
                  <a:pt x="139838" y="439162"/>
                </a:lnTo>
                <a:lnTo>
                  <a:pt x="182679" y="452534"/>
                </a:lnTo>
                <a:lnTo>
                  <a:pt x="228600" y="457200"/>
                </a:lnTo>
                <a:lnTo>
                  <a:pt x="274520" y="452534"/>
                </a:lnTo>
                <a:lnTo>
                  <a:pt x="317361" y="439162"/>
                </a:lnTo>
                <a:lnTo>
                  <a:pt x="356182" y="418020"/>
                </a:lnTo>
                <a:lnTo>
                  <a:pt x="390048" y="390048"/>
                </a:lnTo>
                <a:lnTo>
                  <a:pt x="418020" y="356182"/>
                </a:lnTo>
                <a:lnTo>
                  <a:pt x="439162" y="317361"/>
                </a:lnTo>
                <a:lnTo>
                  <a:pt x="452534" y="274520"/>
                </a:lnTo>
                <a:lnTo>
                  <a:pt x="457200" y="228600"/>
                </a:lnTo>
                <a:lnTo>
                  <a:pt x="452534" y="182679"/>
                </a:lnTo>
                <a:lnTo>
                  <a:pt x="439162" y="139838"/>
                </a:lnTo>
                <a:lnTo>
                  <a:pt x="418020" y="101017"/>
                </a:lnTo>
                <a:lnTo>
                  <a:pt x="390048" y="67151"/>
                </a:lnTo>
                <a:lnTo>
                  <a:pt x="356182" y="39179"/>
                </a:lnTo>
                <a:lnTo>
                  <a:pt x="317361" y="18037"/>
                </a:lnTo>
                <a:lnTo>
                  <a:pt x="274520" y="4665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57800" y="35052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457200"/>
                </a:moveTo>
                <a:lnTo>
                  <a:pt x="182679" y="452534"/>
                </a:lnTo>
                <a:lnTo>
                  <a:pt x="139838" y="439162"/>
                </a:lnTo>
                <a:lnTo>
                  <a:pt x="101017" y="418020"/>
                </a:lnTo>
                <a:lnTo>
                  <a:pt x="67151" y="390048"/>
                </a:lnTo>
                <a:lnTo>
                  <a:pt x="39179" y="356182"/>
                </a:lnTo>
                <a:lnTo>
                  <a:pt x="18037" y="317361"/>
                </a:lnTo>
                <a:lnTo>
                  <a:pt x="4665" y="274520"/>
                </a:lnTo>
                <a:lnTo>
                  <a:pt x="0" y="228600"/>
                </a:lnTo>
                <a:lnTo>
                  <a:pt x="4665" y="182679"/>
                </a:lnTo>
                <a:lnTo>
                  <a:pt x="18037" y="139838"/>
                </a:lnTo>
                <a:lnTo>
                  <a:pt x="39179" y="101017"/>
                </a:lnTo>
                <a:lnTo>
                  <a:pt x="67151" y="67151"/>
                </a:lnTo>
                <a:lnTo>
                  <a:pt x="101017" y="39179"/>
                </a:lnTo>
                <a:lnTo>
                  <a:pt x="139838" y="18037"/>
                </a:lnTo>
                <a:lnTo>
                  <a:pt x="182679" y="4665"/>
                </a:lnTo>
                <a:lnTo>
                  <a:pt x="228600" y="0"/>
                </a:lnTo>
                <a:lnTo>
                  <a:pt x="274520" y="4665"/>
                </a:lnTo>
                <a:lnTo>
                  <a:pt x="317361" y="18037"/>
                </a:lnTo>
                <a:lnTo>
                  <a:pt x="356182" y="39179"/>
                </a:lnTo>
                <a:lnTo>
                  <a:pt x="390048" y="67151"/>
                </a:lnTo>
                <a:lnTo>
                  <a:pt x="418020" y="101017"/>
                </a:lnTo>
                <a:lnTo>
                  <a:pt x="439162" y="139838"/>
                </a:lnTo>
                <a:lnTo>
                  <a:pt x="452534" y="182679"/>
                </a:lnTo>
                <a:lnTo>
                  <a:pt x="457200" y="228600"/>
                </a:lnTo>
                <a:lnTo>
                  <a:pt x="452534" y="274520"/>
                </a:lnTo>
                <a:lnTo>
                  <a:pt x="439162" y="317361"/>
                </a:lnTo>
                <a:lnTo>
                  <a:pt x="418020" y="356182"/>
                </a:lnTo>
                <a:lnTo>
                  <a:pt x="390048" y="390048"/>
                </a:lnTo>
                <a:lnTo>
                  <a:pt x="356182" y="418020"/>
                </a:lnTo>
                <a:lnTo>
                  <a:pt x="317361" y="439162"/>
                </a:lnTo>
                <a:lnTo>
                  <a:pt x="274520" y="452534"/>
                </a:lnTo>
                <a:lnTo>
                  <a:pt x="228600" y="457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05527" y="3729127"/>
            <a:ext cx="85544" cy="85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57800" y="48006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0"/>
                </a:moveTo>
                <a:lnTo>
                  <a:pt x="457200" y="4572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86400" y="4114800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0"/>
                </a:moveTo>
                <a:lnTo>
                  <a:pt x="0" y="4572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13079"/>
            <a:ext cx="5105400" cy="69596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COMPETENCY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459" y="1602921"/>
            <a:ext cx="8155941" cy="363727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AN 74.2- </a:t>
            </a:r>
            <a:r>
              <a:rPr lang="en-US" dirty="0" smtClean="0"/>
              <a:t>P</a:t>
            </a:r>
            <a:r>
              <a:rPr lang="en-US" sz="3200" dirty="0" smtClean="0"/>
              <a:t>edigree  chart for various types inheritance &amp; give examples of diseases of each mode of inheritance</a:t>
            </a:r>
            <a:endParaRPr lang="en-IN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6123432" cy="5547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1001" y="914400"/>
            <a:ext cx="8466658" cy="59066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3860" indent="-391160">
              <a:lnSpc>
                <a:spcPts val="2790"/>
              </a:lnSpc>
              <a:spcBef>
                <a:spcPts val="100"/>
              </a:spcBef>
              <a:buClr>
                <a:srgbClr val="EFAC00"/>
              </a:buClr>
              <a:buSzPct val="93750"/>
              <a:buFont typeface="Wingdings"/>
              <a:buChar char=""/>
              <a:tabLst>
                <a:tab pos="403860" algn="l"/>
                <a:tab pos="404495" algn="l"/>
              </a:tabLst>
            </a:pP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Autosomal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means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inherited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on chromosome </a:t>
            </a:r>
            <a:r>
              <a:rPr sz="2800" spc="-25" dirty="0">
                <a:solidFill>
                  <a:schemeClr val="bg1"/>
                </a:solidFill>
                <a:latin typeface="Corbel"/>
                <a:cs typeface="Corbel"/>
              </a:rPr>
              <a:t>1-22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while</a:t>
            </a:r>
            <a:r>
              <a:rPr sz="2800" spc="2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sex-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332740">
              <a:lnSpc>
                <a:spcPts val="2645"/>
              </a:lnSpc>
            </a:pPr>
            <a:r>
              <a:rPr sz="2800" spc="-15" dirty="0">
                <a:solidFill>
                  <a:schemeClr val="bg1"/>
                </a:solidFill>
                <a:latin typeface="Corbel"/>
                <a:cs typeface="Corbel"/>
              </a:rPr>
              <a:t>linked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means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inherited on either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X </a:t>
            </a:r>
            <a:r>
              <a:rPr sz="2800" spc="60" dirty="0">
                <a:solidFill>
                  <a:schemeClr val="bg1"/>
                </a:solidFill>
                <a:latin typeface="Corbel"/>
                <a:cs typeface="Corbel"/>
              </a:rPr>
              <a:t>orY</a:t>
            </a:r>
            <a:r>
              <a:rPr sz="2800" spc="-3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chromosome.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332740" indent="-320040">
              <a:lnSpc>
                <a:spcPts val="2735"/>
              </a:lnSpc>
              <a:buClr>
                <a:srgbClr val="EFAC00"/>
              </a:buClr>
              <a:buSzPct val="79166"/>
              <a:buFont typeface="Wingdings"/>
              <a:buChar char=""/>
              <a:tabLst>
                <a:tab pos="332105" algn="l"/>
                <a:tab pos="332740" algn="l"/>
              </a:tabLst>
            </a:pP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Autosomal</a:t>
            </a:r>
            <a:r>
              <a:rPr sz="2800" spc="-1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recessive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623570" lvl="1" indent="-273050">
              <a:lnSpc>
                <a:spcPts val="2735"/>
              </a:lnSpc>
              <a:spcBef>
                <a:spcPts val="290"/>
              </a:spcBef>
              <a:buClr>
                <a:srgbClr val="5FB5CC"/>
              </a:buClr>
              <a:buSzPct val="89583"/>
              <a:buFont typeface="Wingdings"/>
              <a:buChar char=""/>
              <a:tabLst>
                <a:tab pos="623570" algn="l"/>
                <a:tab pos="624205" algn="l"/>
              </a:tabLst>
            </a:pP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e.g., </a:t>
            </a:r>
            <a:r>
              <a:rPr sz="2800" spc="-20" dirty="0">
                <a:solidFill>
                  <a:schemeClr val="bg1"/>
                </a:solidFill>
                <a:latin typeface="Corbel"/>
                <a:cs typeface="Corbel"/>
              </a:rPr>
              <a:t>PKU, Tay-Sachs,</a:t>
            </a:r>
            <a:r>
              <a:rPr sz="2800" spc="-14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albinism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332740" indent="-320040">
              <a:lnSpc>
                <a:spcPts val="2735"/>
              </a:lnSpc>
              <a:buClr>
                <a:srgbClr val="EFAC00"/>
              </a:buClr>
              <a:buSzPct val="79166"/>
              <a:buFont typeface="Wingdings"/>
              <a:buChar char=""/>
              <a:tabLst>
                <a:tab pos="332105" algn="l"/>
                <a:tab pos="332740" algn="l"/>
              </a:tabLst>
            </a:pP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Autosomal</a:t>
            </a:r>
            <a:r>
              <a:rPr sz="2800" spc="-1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dominant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623570" lvl="1" indent="-273050">
              <a:lnSpc>
                <a:spcPts val="2735"/>
              </a:lnSpc>
              <a:spcBef>
                <a:spcPts val="290"/>
              </a:spcBef>
              <a:buClr>
                <a:srgbClr val="5FB5CC"/>
              </a:buClr>
              <a:buSzPct val="89583"/>
              <a:buFont typeface="Wingdings"/>
              <a:buChar char=""/>
              <a:tabLst>
                <a:tab pos="623570" algn="l"/>
                <a:tab pos="624205" algn="l"/>
              </a:tabLst>
            </a:pP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e.g.,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Huntington’s</a:t>
            </a:r>
            <a:r>
              <a:rPr sz="2800" spc="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Disease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332740" marR="389255" indent="-320040">
              <a:lnSpc>
                <a:spcPts val="2590"/>
              </a:lnSpc>
              <a:spcBef>
                <a:spcPts val="185"/>
              </a:spcBef>
              <a:buClr>
                <a:srgbClr val="EFAC00"/>
              </a:buClr>
              <a:buSzPct val="79166"/>
              <a:buFont typeface="Wingdings"/>
              <a:buChar char=""/>
              <a:tabLst>
                <a:tab pos="332105" algn="l"/>
                <a:tab pos="332740" algn="l"/>
              </a:tabLst>
            </a:pP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X-linked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recessive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(meaning this allele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is found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on only the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X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chromosome: can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be in males or</a:t>
            </a:r>
            <a:r>
              <a:rPr sz="2800" spc="-8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females)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623570" lvl="1" indent="-273050">
              <a:lnSpc>
                <a:spcPts val="2735"/>
              </a:lnSpc>
              <a:spcBef>
                <a:spcPts val="250"/>
              </a:spcBef>
              <a:buClr>
                <a:srgbClr val="5FB5CC"/>
              </a:buClr>
              <a:buSzPct val="89583"/>
              <a:buFont typeface="Wingdings"/>
              <a:buChar char=""/>
              <a:tabLst>
                <a:tab pos="623570" algn="l"/>
                <a:tab pos="624205" algn="l"/>
              </a:tabLst>
            </a:pP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e.g.,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color-blindness,</a:t>
            </a:r>
            <a:r>
              <a:rPr sz="2800" spc="1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hemophilia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332740" marR="1395730" indent="-320040">
              <a:lnSpc>
                <a:spcPts val="2590"/>
              </a:lnSpc>
              <a:spcBef>
                <a:spcPts val="185"/>
              </a:spcBef>
              <a:buClr>
                <a:srgbClr val="EFAC00"/>
              </a:buClr>
              <a:buSzPct val="79166"/>
              <a:buFont typeface="Wingdings"/>
              <a:buChar char=""/>
              <a:tabLst>
                <a:tab pos="332105" algn="l"/>
                <a:tab pos="332740" algn="l"/>
              </a:tabLst>
            </a:pP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X-linked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dominant (meaning this allele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is found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on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X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chromosomes; can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be in males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or</a:t>
            </a:r>
            <a:r>
              <a:rPr sz="2800" spc="-7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females)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623570" lvl="1" indent="-273050">
              <a:lnSpc>
                <a:spcPts val="2735"/>
              </a:lnSpc>
              <a:spcBef>
                <a:spcPts val="254"/>
              </a:spcBef>
              <a:buClr>
                <a:srgbClr val="5FB5CC"/>
              </a:buClr>
              <a:buSzPct val="89583"/>
              <a:buFont typeface="Wingdings"/>
              <a:buChar char=""/>
              <a:tabLst>
                <a:tab pos="623570" algn="l"/>
                <a:tab pos="624205" algn="l"/>
              </a:tabLst>
            </a:pP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e.g.,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 hypophosphatemia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332740" marR="5080" indent="-320040">
              <a:lnSpc>
                <a:spcPct val="87700"/>
              </a:lnSpc>
              <a:spcBef>
                <a:spcPts val="209"/>
              </a:spcBef>
              <a:buClr>
                <a:srgbClr val="EFAC00"/>
              </a:buClr>
              <a:buSzPct val="79166"/>
              <a:buFont typeface="Wingdings"/>
              <a:buChar char=""/>
              <a:tabLst>
                <a:tab pos="332105" algn="l"/>
                <a:tab pos="332740" algn="l"/>
              </a:tabLst>
            </a:pP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Y-linked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(meaning the allele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is found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on the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Y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chromosome</a:t>
            </a:r>
            <a:r>
              <a:rPr sz="2800" spc="-28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and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can only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be in</a:t>
            </a:r>
            <a:r>
              <a:rPr sz="2800" spc="-2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males</a:t>
            </a:r>
            <a:r>
              <a:rPr sz="4000" dirty="0">
                <a:solidFill>
                  <a:schemeClr val="bg1"/>
                </a:solidFill>
                <a:latin typeface="Corbel"/>
                <a:cs typeface="Corbel"/>
              </a:rPr>
              <a:t>.</a:t>
            </a:r>
            <a:endParaRPr sz="4000">
              <a:solidFill>
                <a:schemeClr val="bg1"/>
              </a:solidFill>
              <a:latin typeface="Corbel"/>
              <a:cs typeface="Corbe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">
              <a:lnSpc>
                <a:spcPts val="1425"/>
              </a:lnSpc>
            </a:pPr>
            <a:fld id="{81D60167-4931-47E6-BA6A-407CBD079E47}" type="slidenum">
              <a:rPr spc="-5" dirty="0"/>
              <a:pPr marL="35560">
                <a:lnSpc>
                  <a:spcPts val="1425"/>
                </a:lnSpc>
              </a:pPr>
              <a:t>20</a:t>
            </a:fld>
            <a:endParaRPr spc="-5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3212" y="262127"/>
            <a:ext cx="6992111" cy="5242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58384" y="2150364"/>
            <a:ext cx="3785616" cy="27264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0" y="990600"/>
            <a:ext cx="5172075" cy="56143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Times New Roman"/>
              <a:buChar char="•"/>
              <a:tabLst>
                <a:tab pos="241300" algn="l"/>
              </a:tabLst>
            </a:pPr>
            <a:r>
              <a:rPr sz="2800" spc="-20" dirty="0">
                <a:solidFill>
                  <a:schemeClr val="bg1"/>
                </a:solidFill>
                <a:latin typeface="Arial"/>
                <a:cs typeface="Arial"/>
              </a:rPr>
              <a:t>Trait </a:t>
            </a:r>
            <a:r>
              <a:rPr sz="2800" spc="-10" dirty="0">
                <a:solidFill>
                  <a:schemeClr val="bg1"/>
                </a:solidFill>
                <a:latin typeface="Arial"/>
                <a:cs typeface="Arial"/>
              </a:rPr>
              <a:t>is 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rare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in 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sz="2800" spc="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pedigree</a:t>
            </a:r>
            <a:endParaRPr sz="280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Char char="•"/>
            </a:pPr>
            <a:endParaRPr sz="28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  <a:buFont typeface="Times New Roman"/>
              <a:buChar char="•"/>
              <a:tabLst>
                <a:tab pos="241300" algn="l"/>
              </a:tabLst>
            </a:pPr>
            <a:r>
              <a:rPr sz="2800" spc="-20" dirty="0">
                <a:solidFill>
                  <a:schemeClr val="bg1"/>
                </a:solidFill>
                <a:latin typeface="Arial"/>
                <a:cs typeface="Arial"/>
              </a:rPr>
              <a:t>Trait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often skips generations (hidden  in heterozygous</a:t>
            </a:r>
            <a:r>
              <a:rPr sz="2800" spc="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carriers)</a:t>
            </a:r>
            <a:endParaRPr sz="280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Char char="•"/>
            </a:pPr>
            <a:endParaRPr sz="28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241300" marR="706120" indent="-228600">
              <a:lnSpc>
                <a:spcPct val="100000"/>
              </a:lnSpc>
              <a:buFont typeface="Times New Roman"/>
              <a:buChar char="•"/>
              <a:tabLst>
                <a:tab pos="241300" algn="l"/>
              </a:tabLst>
            </a:pPr>
            <a:r>
              <a:rPr sz="2800" spc="-20" dirty="0">
                <a:solidFill>
                  <a:schemeClr val="bg1"/>
                </a:solidFill>
                <a:latin typeface="Arial"/>
                <a:cs typeface="Arial"/>
              </a:rPr>
              <a:t>Trait </a:t>
            </a:r>
            <a:r>
              <a:rPr sz="2800" spc="-10" dirty="0">
                <a:solidFill>
                  <a:schemeClr val="bg1"/>
                </a:solidFill>
                <a:latin typeface="Arial"/>
                <a:cs typeface="Arial"/>
              </a:rPr>
              <a:t>affects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males and 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females 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equally</a:t>
            </a:r>
            <a:endParaRPr sz="280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241300" marR="233045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Possible diseases include: 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Cystic  fibrosis,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Sickle cell anemia,  Phenylketonuria (PKU), </a:t>
            </a:r>
            <a:r>
              <a:rPr sz="2800" spc="-35" dirty="0">
                <a:solidFill>
                  <a:schemeClr val="bg1"/>
                </a:solidFill>
                <a:latin typeface="Arial"/>
                <a:cs typeface="Arial"/>
              </a:rPr>
              <a:t>Tay-Sachs 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disease</a:t>
            </a:r>
            <a:endParaRPr sz="28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">
              <a:lnSpc>
                <a:spcPts val="1425"/>
              </a:lnSpc>
            </a:pPr>
            <a:fld id="{81D60167-4931-47E6-BA6A-407CBD079E47}" type="slidenum">
              <a:rPr spc="-5" dirty="0"/>
              <a:pPr marL="35560">
                <a:lnSpc>
                  <a:spcPts val="1425"/>
                </a:lnSpc>
              </a:pPr>
              <a:t>21</a:t>
            </a:fld>
            <a:endParaRPr spc="-5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50649" y="2116831"/>
            <a:ext cx="311150" cy="304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">
              <a:lnSpc>
                <a:spcPts val="2640"/>
              </a:lnSpc>
            </a:pPr>
            <a:r>
              <a:rPr sz="2800" spc="-5" dirty="0">
                <a:latin typeface="Corbel"/>
                <a:cs typeface="Corbel"/>
              </a:rPr>
              <a:t>n</a:t>
            </a:r>
            <a:endParaRPr sz="28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900">
              <a:latin typeface="Times New Roman"/>
              <a:cs typeface="Times New Roman"/>
            </a:endParaRPr>
          </a:p>
          <a:p>
            <a:pPr marL="24765" indent="-25400">
              <a:lnSpc>
                <a:spcPct val="200000"/>
              </a:lnSpc>
            </a:pPr>
            <a:r>
              <a:rPr sz="2800" spc="-5" dirty="0">
                <a:latin typeface="Corbel"/>
                <a:cs typeface="Corbel"/>
              </a:rPr>
              <a:t>nt  n.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524000"/>
            <a:ext cx="5391785" cy="4577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1484" indent="-320040">
              <a:lnSpc>
                <a:spcPct val="100000"/>
              </a:lnSpc>
              <a:spcBef>
                <a:spcPts val="95"/>
              </a:spcBef>
              <a:buClr>
                <a:srgbClr val="EFAC00"/>
              </a:buClr>
              <a:buSzPct val="80357"/>
              <a:buFont typeface="Wingdings"/>
              <a:buChar char=""/>
              <a:tabLst>
                <a:tab pos="451484" algn="l"/>
                <a:tab pos="452120" algn="l"/>
              </a:tabLst>
            </a:pPr>
            <a:r>
              <a:rPr sz="2800" spc="-40" dirty="0">
                <a:solidFill>
                  <a:schemeClr val="bg1"/>
                </a:solidFill>
                <a:latin typeface="Corbel"/>
                <a:cs typeface="Corbel"/>
              </a:rPr>
              <a:t>Trait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is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common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in the</a:t>
            </a:r>
            <a:r>
              <a:rPr sz="2800" spc="114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pedigree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451484" indent="-320040">
              <a:lnSpc>
                <a:spcPct val="100000"/>
              </a:lnSpc>
              <a:buClr>
                <a:srgbClr val="EFAC00"/>
              </a:buClr>
              <a:buSzPct val="80357"/>
              <a:buFont typeface="Wingdings"/>
              <a:buChar char=""/>
              <a:tabLst>
                <a:tab pos="451484" algn="l"/>
                <a:tab pos="452120" algn="l"/>
              </a:tabLst>
            </a:pPr>
            <a:r>
              <a:rPr sz="2800" spc="-40" dirty="0">
                <a:solidFill>
                  <a:schemeClr val="bg1"/>
                </a:solidFill>
                <a:latin typeface="Corbel"/>
                <a:cs typeface="Corbel"/>
              </a:rPr>
              <a:t>Trait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is found in every</a:t>
            </a:r>
            <a:r>
              <a:rPr sz="2800" spc="9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generatio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241300" marR="398145" indent="-228600">
              <a:lnSpc>
                <a:spcPct val="100000"/>
              </a:lnSpc>
              <a:buClr>
                <a:srgbClr val="EFAC00"/>
              </a:buClr>
              <a:buSzPct val="80357"/>
              <a:buFont typeface="Wingdings"/>
              <a:buChar char=""/>
              <a:tabLst>
                <a:tab pos="241300" algn="l"/>
                <a:tab pos="2884805" algn="l"/>
                <a:tab pos="3837940" algn="l"/>
              </a:tabLst>
            </a:pP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Affected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individual also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transmit  the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trait</a:t>
            </a:r>
            <a:r>
              <a:rPr sz="2800" spc="3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to</a:t>
            </a:r>
            <a:r>
              <a:rPr sz="2800" spc="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about	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1/2</a:t>
            </a:r>
            <a:r>
              <a:rPr sz="2800" spc="1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of	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their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children (regardless of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sex).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241300" marR="285750" indent="-228600">
              <a:lnSpc>
                <a:spcPct val="100000"/>
              </a:lnSpc>
              <a:spcBef>
                <a:spcPts val="1010"/>
              </a:spcBef>
              <a:buClr>
                <a:srgbClr val="EFAC00"/>
              </a:buClr>
              <a:buSzPct val="80357"/>
              <a:buFont typeface="Wingdings"/>
              <a:buChar char=""/>
              <a:tabLst>
                <a:tab pos="241300" algn="l"/>
                <a:tab pos="2719070" algn="l"/>
              </a:tabLst>
            </a:pP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There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are few autosomal domina 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human</a:t>
            </a:r>
            <a:r>
              <a:rPr sz="2800" spc="2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diseases	but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some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rare  traits have this inheritance</a:t>
            </a:r>
            <a:r>
              <a:rPr sz="280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patter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241300" marR="5080" indent="-228600">
              <a:lnSpc>
                <a:spcPct val="100000"/>
              </a:lnSpc>
              <a:spcBef>
                <a:spcPts val="1010"/>
              </a:spcBef>
              <a:buClr>
                <a:srgbClr val="EFAC00"/>
              </a:buClr>
              <a:buSzPct val="80357"/>
              <a:buFont typeface="Wingdings"/>
              <a:buChar char=""/>
              <a:tabLst>
                <a:tab pos="241300" algn="l"/>
              </a:tabLst>
            </a:pP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For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example: achondroplasia (a  </a:t>
            </a:r>
            <a:r>
              <a:rPr sz="2800" spc="-15" dirty="0">
                <a:solidFill>
                  <a:schemeClr val="bg1"/>
                </a:solidFill>
                <a:latin typeface="Corbel"/>
                <a:cs typeface="Corbel"/>
              </a:rPr>
              <a:t>sketelal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disorder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causing</a:t>
            </a:r>
            <a:r>
              <a:rPr sz="2800" spc="6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dwarfism)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61288" y="633983"/>
            <a:ext cx="6879335" cy="487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21452" y="2150363"/>
            <a:ext cx="3622547" cy="35783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">
              <a:lnSpc>
                <a:spcPts val="1425"/>
              </a:lnSpc>
            </a:pPr>
            <a:fld id="{81D60167-4931-47E6-BA6A-407CBD079E47}" type="slidenum">
              <a:rPr spc="-5" dirty="0"/>
              <a:pPr marL="35560">
                <a:lnSpc>
                  <a:spcPts val="1425"/>
                </a:lnSpc>
              </a:pPr>
              <a:t>22</a:t>
            </a:fld>
            <a:endParaRPr spc="-5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0163" y="262127"/>
            <a:ext cx="6609588" cy="5242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8600" y="1219200"/>
            <a:ext cx="4965700" cy="5099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EFAC00"/>
              </a:buClr>
              <a:buSzPct val="79687"/>
              <a:buFont typeface="Times New Roman"/>
              <a:buChar char="•"/>
              <a:tabLst>
                <a:tab pos="241300" algn="l"/>
              </a:tabLst>
            </a:pPr>
            <a:r>
              <a:rPr sz="3200" spc="-40" dirty="0">
                <a:solidFill>
                  <a:schemeClr val="bg1"/>
                </a:solidFill>
                <a:latin typeface="Corbel"/>
                <a:cs typeface="Corbel"/>
              </a:rPr>
              <a:t>Trait </a:t>
            </a: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is rare in</a:t>
            </a:r>
            <a:r>
              <a:rPr sz="3200" spc="-3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pedigree</a:t>
            </a:r>
            <a:endParaRPr sz="3200">
              <a:solidFill>
                <a:schemeClr val="bg1"/>
              </a:solidFill>
              <a:latin typeface="Corbel"/>
              <a:cs typeface="Corbel"/>
            </a:endParaRPr>
          </a:p>
          <a:p>
            <a:pPr marL="241300" indent="-228600">
              <a:lnSpc>
                <a:spcPct val="100000"/>
              </a:lnSpc>
              <a:spcBef>
                <a:spcPts val="2305"/>
              </a:spcBef>
              <a:buClr>
                <a:srgbClr val="EFAC00"/>
              </a:buClr>
              <a:buSzPct val="79687"/>
              <a:buFont typeface="Times New Roman"/>
              <a:buChar char="•"/>
              <a:tabLst>
                <a:tab pos="241300" algn="l"/>
              </a:tabLst>
            </a:pPr>
            <a:r>
              <a:rPr sz="3200" spc="-45" dirty="0">
                <a:solidFill>
                  <a:schemeClr val="bg1"/>
                </a:solidFill>
                <a:latin typeface="Corbel"/>
                <a:cs typeface="Corbel"/>
              </a:rPr>
              <a:t>Trait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skips</a:t>
            </a:r>
            <a:r>
              <a:rPr sz="3200" spc="1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generations</a:t>
            </a:r>
            <a:endParaRPr sz="3200">
              <a:solidFill>
                <a:schemeClr val="bg1"/>
              </a:solidFill>
              <a:latin typeface="Corbel"/>
              <a:cs typeface="Corbel"/>
            </a:endParaRPr>
          </a:p>
          <a:p>
            <a:pPr marL="241300" marR="462280" indent="-228600">
              <a:lnSpc>
                <a:spcPct val="100000"/>
              </a:lnSpc>
              <a:spcBef>
                <a:spcPts val="2310"/>
              </a:spcBef>
              <a:buClr>
                <a:srgbClr val="EFAC00"/>
              </a:buClr>
              <a:buSzPct val="79687"/>
              <a:buFont typeface="Times New Roman"/>
              <a:buChar char="•"/>
              <a:tabLst>
                <a:tab pos="241300" algn="l"/>
              </a:tabLst>
            </a:pP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Affected </a:t>
            </a: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fathers DO</a:t>
            </a:r>
            <a:r>
              <a:rPr sz="3200" spc="-11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orbel"/>
                <a:cs typeface="Corbel"/>
              </a:rPr>
              <a:t>NOT  </a:t>
            </a: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pass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to their</a:t>
            </a:r>
            <a:r>
              <a:rPr sz="3200" spc="-3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sons</a:t>
            </a:r>
            <a:endParaRPr sz="3200">
              <a:solidFill>
                <a:schemeClr val="bg1"/>
              </a:solidFill>
              <a:latin typeface="Corbel"/>
              <a:cs typeface="Corbel"/>
            </a:endParaRPr>
          </a:p>
          <a:p>
            <a:pPr marL="241300" marR="1058545" indent="-228600">
              <a:lnSpc>
                <a:spcPct val="100000"/>
              </a:lnSpc>
              <a:spcBef>
                <a:spcPts val="2300"/>
              </a:spcBef>
              <a:buClr>
                <a:srgbClr val="EFAC00"/>
              </a:buClr>
              <a:buSzPct val="79687"/>
              <a:buFont typeface="Times New Roman"/>
              <a:buChar char="•"/>
              <a:tabLst>
                <a:tab pos="241300" algn="l"/>
              </a:tabLst>
            </a:pP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Males are more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often  </a:t>
            </a: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affected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than</a:t>
            </a:r>
            <a:r>
              <a:rPr sz="3200" spc="-13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females</a:t>
            </a:r>
            <a:endParaRPr sz="3200">
              <a:solidFill>
                <a:schemeClr val="bg1"/>
              </a:solidFill>
              <a:latin typeface="Corbel"/>
              <a:cs typeface="Corbel"/>
            </a:endParaRPr>
          </a:p>
          <a:p>
            <a:pPr marL="241300" marR="5080" indent="-228600">
              <a:lnSpc>
                <a:spcPct val="100000"/>
              </a:lnSpc>
              <a:spcBef>
                <a:spcPts val="2310"/>
              </a:spcBef>
              <a:buClr>
                <a:srgbClr val="EFAC00"/>
              </a:buClr>
              <a:buSzPct val="79687"/>
              <a:buFont typeface="Times New Roman"/>
              <a:buChar char="•"/>
              <a:tabLst>
                <a:tab pos="241300" algn="l"/>
              </a:tabLst>
            </a:pP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Females </a:t>
            </a: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are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carriers</a:t>
            </a:r>
            <a:r>
              <a:rPr sz="3200" spc="-114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dirty="0">
                <a:solidFill>
                  <a:schemeClr val="bg1"/>
                </a:solidFill>
                <a:latin typeface="Corbel"/>
                <a:cs typeface="Corbel"/>
              </a:rPr>
              <a:t>(passed  from mom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to</a:t>
            </a:r>
            <a:r>
              <a:rPr sz="3200" spc="-3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spc="-20" dirty="0">
                <a:solidFill>
                  <a:schemeClr val="bg1"/>
                </a:solidFill>
                <a:latin typeface="Corbel"/>
                <a:cs typeface="Corbel"/>
              </a:rPr>
              <a:t>son)</a:t>
            </a:r>
            <a:endParaRPr sz="3200">
              <a:solidFill>
                <a:schemeClr val="bg1"/>
              </a:solidFill>
              <a:latin typeface="Corbel"/>
              <a:cs typeface="Corbe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048511" y="2115311"/>
            <a:ext cx="4025383" cy="30867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">
              <a:lnSpc>
                <a:spcPts val="1425"/>
              </a:lnSpc>
            </a:pPr>
            <a:fld id="{81D60167-4931-47E6-BA6A-407CBD079E47}" type="slidenum">
              <a:rPr spc="-5" dirty="0"/>
              <a:pPr marL="35560">
                <a:lnSpc>
                  <a:spcPts val="1425"/>
                </a:lnSpc>
              </a:pPr>
              <a:t>23</a:t>
            </a:fld>
            <a:endParaRPr spc="-5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0163" y="259079"/>
            <a:ext cx="6774180" cy="5242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662543" y="6552996"/>
            <a:ext cx="196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3E3E3E"/>
                </a:solidFill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600" y="1219200"/>
            <a:ext cx="5637785" cy="4594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Times New Roman"/>
              <a:buChar char="•"/>
              <a:tabLst>
                <a:tab pos="241300" algn="l"/>
              </a:tabLst>
            </a:pPr>
            <a:r>
              <a:rPr sz="2400" spc="-20" dirty="0">
                <a:solidFill>
                  <a:schemeClr val="bg1"/>
                </a:solidFill>
                <a:latin typeface="Arial"/>
                <a:cs typeface="Arial"/>
              </a:rPr>
              <a:t>Trait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is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common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in</a:t>
            </a:r>
            <a:r>
              <a:rPr sz="2400" spc="1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pedigree</a:t>
            </a:r>
            <a:endParaRPr sz="2400">
              <a:solidFill>
                <a:schemeClr val="bg1"/>
              </a:solidFill>
              <a:latin typeface="Arial"/>
              <a:cs typeface="Arial"/>
            </a:endParaRPr>
          </a:p>
          <a:p>
            <a:pPr marL="241300" marR="1075055" indent="-228600">
              <a:lnSpc>
                <a:spcPct val="100000"/>
              </a:lnSpc>
              <a:spcBef>
                <a:spcPts val="1730"/>
              </a:spcBef>
              <a:buFont typeface="Times New Roman"/>
              <a:buChar char="•"/>
              <a:tabLst>
                <a:tab pos="241300" algn="l"/>
              </a:tabLst>
            </a:pPr>
            <a:r>
              <a:rPr sz="2400" spc="-10" dirty="0">
                <a:solidFill>
                  <a:schemeClr val="bg1"/>
                </a:solidFill>
                <a:latin typeface="Arial"/>
                <a:cs typeface="Arial"/>
              </a:rPr>
              <a:t>Affected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fathers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pass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ALL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of</a:t>
            </a:r>
            <a:r>
              <a:rPr sz="2400" spc="-27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their  daughters</a:t>
            </a:r>
            <a:endParaRPr sz="2400">
              <a:solidFill>
                <a:schemeClr val="bg1"/>
              </a:solidFill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730"/>
              </a:spcBef>
              <a:buFont typeface="Times New Roman"/>
              <a:buChar char="•"/>
              <a:tabLst>
                <a:tab pos="241300" algn="l"/>
              </a:tabLst>
            </a:pP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Males and females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are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equally likely</a:t>
            </a:r>
            <a:r>
              <a:rPr sz="2400" spc="8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to</a:t>
            </a:r>
            <a:endParaRPr sz="2400">
              <a:solidFill>
                <a:schemeClr val="bg1"/>
              </a:solidFill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be </a:t>
            </a:r>
            <a:r>
              <a:rPr sz="2400" spc="-10" dirty="0">
                <a:solidFill>
                  <a:schemeClr val="bg1"/>
                </a:solidFill>
                <a:latin typeface="Arial"/>
                <a:cs typeface="Arial"/>
              </a:rPr>
              <a:t>affected</a:t>
            </a:r>
            <a:endParaRPr sz="2400">
              <a:solidFill>
                <a:schemeClr val="bg1"/>
              </a:solidFill>
              <a:latin typeface="Arial"/>
              <a:cs typeface="Arial"/>
            </a:endParaRPr>
          </a:p>
          <a:p>
            <a:pPr marL="241300" marR="220979" indent="-228600">
              <a:lnSpc>
                <a:spcPct val="100000"/>
              </a:lnSpc>
              <a:spcBef>
                <a:spcPts val="1985"/>
              </a:spcBef>
              <a:buFont typeface="Times New Roman"/>
              <a:buChar char="•"/>
              <a:tabLst>
                <a:tab pos="241300" algn="l"/>
              </a:tabLst>
            </a:pP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X-linked dominant diseases are extremely  unusual</a:t>
            </a:r>
            <a:endParaRPr sz="2400">
              <a:solidFill>
                <a:schemeClr val="bg1"/>
              </a:solidFill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1730"/>
              </a:spcBef>
              <a:buFont typeface="Times New Roman"/>
              <a:buChar char="•"/>
              <a:tabLst>
                <a:tab pos="241300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Often, they are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lethal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(before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birth)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in</a:t>
            </a:r>
            <a:r>
              <a:rPr sz="2400" spc="-4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males  and only seen in females ex. incontinentia  pigmenti (skin</a:t>
            </a:r>
            <a:r>
              <a:rPr sz="2400" spc="2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lesions)</a:t>
            </a:r>
            <a:endParaRPr sz="24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800" y="6172200"/>
            <a:ext cx="494797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chemeClr val="bg1"/>
                </a:solidFill>
                <a:latin typeface="Arial"/>
                <a:cs typeface="Arial"/>
              </a:rPr>
              <a:t>ex.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X-linked rickets (bone</a:t>
            </a:r>
            <a:r>
              <a:rPr sz="2400" spc="6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Arial"/>
                <a:cs typeface="Arial"/>
              </a:rPr>
              <a:t>lesions</a:t>
            </a:r>
            <a:r>
              <a:rPr sz="2000" spc="-5" dirty="0">
                <a:solidFill>
                  <a:schemeClr val="bg1"/>
                </a:solidFill>
                <a:latin typeface="Arial"/>
                <a:cs typeface="Arial"/>
              </a:rPr>
              <a:t>)</a:t>
            </a:r>
            <a:endParaRPr sz="20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884678" y="1750029"/>
            <a:ext cx="3172405" cy="23065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0163" y="562355"/>
            <a:ext cx="5109972" cy="4175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4800" y="1524000"/>
            <a:ext cx="4046982" cy="4263860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332740" marR="172085" indent="-320040">
              <a:lnSpc>
                <a:spcPct val="80000"/>
              </a:lnSpc>
              <a:spcBef>
                <a:spcPts val="765"/>
              </a:spcBef>
              <a:buClr>
                <a:srgbClr val="EFAC00"/>
              </a:buClr>
              <a:buSzPct val="80357"/>
              <a:buFont typeface="Wingdings"/>
              <a:buChar char=""/>
              <a:tabLst>
                <a:tab pos="332740" algn="l"/>
                <a:tab pos="333375" algn="l"/>
              </a:tabLst>
            </a:pPr>
            <a:r>
              <a:rPr sz="2800" spc="-35" dirty="0">
                <a:solidFill>
                  <a:schemeClr val="bg1"/>
                </a:solidFill>
                <a:latin typeface="Corbel"/>
                <a:cs typeface="Corbel"/>
              </a:rPr>
              <a:t>Traits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on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the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Y 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chromosome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are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only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found in males,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never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in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females.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EFAC00"/>
              </a:buClr>
              <a:buFont typeface="Wingdings"/>
              <a:buChar char=""/>
            </a:pPr>
            <a:endParaRPr sz="23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332740" marR="226060" indent="-320040">
              <a:lnSpc>
                <a:spcPts val="2690"/>
              </a:lnSpc>
              <a:buClr>
                <a:srgbClr val="EFAC00"/>
              </a:buClr>
              <a:buSzPct val="80357"/>
              <a:buFont typeface="Wingdings"/>
              <a:buChar char=""/>
              <a:tabLst>
                <a:tab pos="332740" algn="l"/>
                <a:tab pos="333375" algn="l"/>
              </a:tabLst>
            </a:pP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The father’s traits are  passed to all</a:t>
            </a:r>
            <a:r>
              <a:rPr sz="2800" spc="2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sons.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EFAC00"/>
              </a:buClr>
              <a:buFont typeface="Wingdings"/>
              <a:buChar char=""/>
            </a:pPr>
            <a:endParaRPr sz="235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332740" marR="5080" indent="-320040">
              <a:lnSpc>
                <a:spcPct val="80000"/>
              </a:lnSpc>
              <a:buClr>
                <a:srgbClr val="EFAC00"/>
              </a:buClr>
              <a:buSzPct val="80357"/>
              <a:buFont typeface="Wingdings"/>
              <a:buChar char=""/>
              <a:tabLst>
                <a:tab pos="332740" algn="l"/>
                <a:tab pos="333375" algn="l"/>
              </a:tabLst>
            </a:pP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Dominance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is  irrelevant: there is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only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1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copy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of each</a:t>
            </a:r>
            <a:r>
              <a:rPr sz="2800" spc="-33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15" dirty="0">
                <a:solidFill>
                  <a:schemeClr val="bg1"/>
                </a:solidFill>
                <a:latin typeface="Corbel"/>
                <a:cs typeface="Corbel"/>
              </a:rPr>
              <a:t>Y-linked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gene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(hemizygous).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62543" y="6552996"/>
            <a:ext cx="196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3E3E3E"/>
                </a:solidFill>
                <a:latin typeface="Arial"/>
                <a:cs typeface="Arial"/>
              </a:rPr>
              <a:t>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07296" y="2301349"/>
            <a:ext cx="3949023" cy="36437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9787" y="562355"/>
            <a:ext cx="5015484" cy="4175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4800" y="1786889"/>
            <a:ext cx="3980941" cy="314071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32740" marR="74295" indent="-320040">
              <a:lnSpc>
                <a:spcPct val="90000"/>
              </a:lnSpc>
              <a:spcBef>
                <a:spcPts val="430"/>
              </a:spcBef>
              <a:buClr>
                <a:srgbClr val="EFAC00"/>
              </a:buClr>
              <a:buSzPct val="80357"/>
              <a:buFont typeface="Wingdings"/>
              <a:buChar char=""/>
              <a:tabLst>
                <a:tab pos="332740" algn="l"/>
                <a:tab pos="333375" algn="l"/>
              </a:tabLst>
            </a:pP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Mitochondria are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only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inherited from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the  </a:t>
            </a:r>
            <a:r>
              <a:rPr sz="2800" spc="-25" dirty="0">
                <a:solidFill>
                  <a:schemeClr val="bg1"/>
                </a:solidFill>
                <a:latin typeface="Corbel"/>
                <a:cs typeface="Corbel"/>
              </a:rPr>
              <a:t>mother.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  <a:p>
            <a:pPr marL="12700">
              <a:lnSpc>
                <a:spcPts val="2585"/>
              </a:lnSpc>
              <a:spcBef>
                <a:spcPts val="215"/>
              </a:spcBef>
            </a:pPr>
            <a:endParaRPr sz="2250">
              <a:solidFill>
                <a:schemeClr val="bg1"/>
              </a:solidFill>
              <a:latin typeface="Wingdings"/>
              <a:cs typeface="Wingdings"/>
            </a:endParaRPr>
          </a:p>
          <a:p>
            <a:pPr marL="332740" marR="5080" indent="-320040">
              <a:lnSpc>
                <a:spcPct val="90000"/>
              </a:lnSpc>
              <a:spcBef>
                <a:spcPts val="220"/>
              </a:spcBef>
              <a:buClr>
                <a:srgbClr val="EFAC00"/>
              </a:buClr>
              <a:buSzPct val="80357"/>
              <a:buFont typeface="Wingdings"/>
              <a:buChar char=""/>
              <a:tabLst>
                <a:tab pos="332740" algn="l"/>
                <a:tab pos="333375" algn="l"/>
              </a:tabLst>
            </a:pP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If a female has a  mitochondrial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trait,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all  of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her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offspring inherit  it.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1000" y="4953000"/>
            <a:ext cx="3688841" cy="160401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32740" marR="5080" indent="-320040">
              <a:lnSpc>
                <a:spcPts val="3020"/>
              </a:lnSpc>
              <a:spcBef>
                <a:spcPts val="480"/>
              </a:spcBef>
              <a:buClr>
                <a:srgbClr val="EFAC00"/>
              </a:buClr>
              <a:buSzPct val="80357"/>
              <a:buFont typeface="Wingdings"/>
              <a:buChar char=""/>
              <a:tabLst>
                <a:tab pos="332740" algn="l"/>
                <a:tab pos="333375" algn="l"/>
              </a:tabLst>
            </a:pP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If a male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has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a  mitochondrial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trait,  none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of his 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offspring 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inherit</a:t>
            </a:r>
            <a:r>
              <a:rPr sz="2800" spc="-1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orbel"/>
                <a:cs typeface="Corbel"/>
              </a:rPr>
              <a:t>it.</a:t>
            </a:r>
            <a:endParaRPr sz="2800">
              <a:solidFill>
                <a:schemeClr val="bg1"/>
              </a:solidFill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62543" y="6552996"/>
            <a:ext cx="196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3E3E3E"/>
                </a:solidFill>
                <a:latin typeface="Arial"/>
                <a:cs typeface="Arial"/>
              </a:rPr>
              <a:t>14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690875" y="2442274"/>
            <a:ext cx="3953248" cy="34967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3436" y="1371601"/>
            <a:ext cx="8386445" cy="4592923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32740" marR="5080" indent="-320040">
              <a:lnSpc>
                <a:spcPct val="90000"/>
              </a:lnSpc>
              <a:spcBef>
                <a:spcPts val="434"/>
              </a:spcBef>
            </a:pP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1.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If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two affected people have an unaffected child, it must  be a dominant pedigree: D is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the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dominant mutant  allele and d is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the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recessive wild type allele. Both  parents are Dd and the normal child is</a:t>
            </a:r>
            <a:r>
              <a:rPr sz="3200" spc="40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dd.</a:t>
            </a:r>
            <a:endParaRPr sz="3200">
              <a:solidFill>
                <a:schemeClr val="bg1"/>
              </a:solidFill>
              <a:latin typeface="Corbel"/>
              <a:cs typeface="Corbel"/>
            </a:endParaRPr>
          </a:p>
          <a:p>
            <a:pPr marL="332740" marR="20320" indent="-320040" algn="just">
              <a:lnSpc>
                <a:spcPts val="3020"/>
              </a:lnSpc>
              <a:spcBef>
                <a:spcPts val="50"/>
              </a:spcBef>
              <a:buClr>
                <a:srgbClr val="EFAC00"/>
              </a:buClr>
              <a:buSzPct val="80357"/>
              <a:tabLst>
                <a:tab pos="332740" algn="l"/>
              </a:tabLst>
            </a:pP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2. If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two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unaffected people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have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an affected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child,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it is  a recessive pedigree: R is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the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dominant wild type allele  and r is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the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recessive mutant allele.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Both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parents are Rr  and the affected child is</a:t>
            </a:r>
            <a:r>
              <a:rPr sz="3200" spc="1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spc="-55" dirty="0">
                <a:solidFill>
                  <a:schemeClr val="bg1"/>
                </a:solidFill>
                <a:latin typeface="Corbel"/>
                <a:cs typeface="Corbel"/>
              </a:rPr>
              <a:t>rr.</a:t>
            </a:r>
            <a:endParaRPr sz="3200">
              <a:solidFill>
                <a:schemeClr val="bg1"/>
              </a:solidFill>
              <a:latin typeface="Corbel"/>
              <a:cs typeface="Corbel"/>
            </a:endParaRPr>
          </a:p>
          <a:p>
            <a:pPr marL="332740" marR="95250" indent="-320040">
              <a:lnSpc>
                <a:spcPts val="3020"/>
              </a:lnSpc>
              <a:spcBef>
                <a:spcPts val="15"/>
              </a:spcBef>
              <a:buClr>
                <a:srgbClr val="EFAC00"/>
              </a:buClr>
              <a:buSzPct val="80357"/>
              <a:tabLst>
                <a:tab pos="332105" algn="l"/>
                <a:tab pos="332740" algn="l"/>
              </a:tabLst>
            </a:pP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3. If every affected person </a:t>
            </a:r>
            <a:r>
              <a:rPr sz="3200" spc="-10" dirty="0">
                <a:solidFill>
                  <a:schemeClr val="bg1"/>
                </a:solidFill>
                <a:latin typeface="Corbel"/>
                <a:cs typeface="Corbel"/>
              </a:rPr>
              <a:t>has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an affected parent it is a  dominant</a:t>
            </a:r>
            <a:r>
              <a:rPr sz="3200" spc="15" dirty="0">
                <a:solidFill>
                  <a:schemeClr val="bg1"/>
                </a:solidFill>
                <a:latin typeface="Corbel"/>
                <a:cs typeface="Corbel"/>
              </a:rPr>
              <a:t> </a:t>
            </a:r>
            <a:r>
              <a:rPr sz="3200" spc="-5" dirty="0">
                <a:solidFill>
                  <a:schemeClr val="bg1"/>
                </a:solidFill>
                <a:latin typeface="Corbel"/>
                <a:cs typeface="Corbel"/>
              </a:rPr>
              <a:t>pedigree.</a:t>
            </a:r>
            <a:endParaRPr sz="3200">
              <a:solidFill>
                <a:schemeClr val="bg1"/>
              </a:solidFill>
              <a:latin typeface="Corbel"/>
              <a:cs typeface="Corbe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89787" y="565404"/>
            <a:ext cx="5612892" cy="419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25"/>
              </a:lnSpc>
            </a:pPr>
            <a:fld id="{81D60167-4931-47E6-BA6A-407CBD079E47}" type="slidenum">
              <a:rPr spc="-5" dirty="0"/>
              <a:pPr marL="25400">
                <a:lnSpc>
                  <a:spcPts val="1425"/>
                </a:lnSpc>
              </a:pPr>
              <a:t>27</a:t>
            </a:fld>
            <a:endParaRPr spc="-5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8530" y="513079"/>
            <a:ext cx="72370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Interpreting </a:t>
            </a:r>
            <a:r>
              <a:rPr dirty="0"/>
              <a:t>a </a:t>
            </a:r>
            <a:r>
              <a:rPr spc="-5" dirty="0"/>
              <a:t>Pedigree</a:t>
            </a:r>
            <a:r>
              <a:rPr dirty="0"/>
              <a:t> </a:t>
            </a:r>
            <a:r>
              <a:rPr spc="-5" dirty="0"/>
              <a:t>Chart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469" y="1901190"/>
            <a:ext cx="8079740" cy="41097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622300" marR="19685" indent="-609600">
              <a:lnSpc>
                <a:spcPts val="3590"/>
              </a:lnSpc>
              <a:spcBef>
                <a:spcPts val="425"/>
              </a:spcBef>
              <a:buClr>
                <a:srgbClr val="000000"/>
              </a:buClr>
              <a:buAutoNum type="arabicPeriod"/>
              <a:tabLst>
                <a:tab pos="621665" algn="l"/>
                <a:tab pos="6223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Determine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pedigree chart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shows an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autosomal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X-linked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disease.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AutoNum type="arabicPeriod"/>
            </a:pPr>
            <a:endParaRPr sz="4500">
              <a:latin typeface="Times New Roman"/>
              <a:cs typeface="Times New Roman"/>
            </a:endParaRPr>
          </a:p>
          <a:p>
            <a:pPr marL="1003300" marR="5080" lvl="1" indent="-533400">
              <a:lnSpc>
                <a:spcPts val="3590"/>
              </a:lnSpc>
              <a:buChar char="–"/>
              <a:tabLst>
                <a:tab pos="1002665" algn="l"/>
                <a:tab pos="10033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most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males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pedigree are  affected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disorder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32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X-linked</a:t>
            </a:r>
            <a:endParaRPr sz="3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Arial"/>
              <a:buChar char="–"/>
            </a:pPr>
            <a:endParaRPr sz="4500">
              <a:latin typeface="Times New Roman"/>
              <a:cs typeface="Times New Roman"/>
            </a:endParaRPr>
          </a:p>
          <a:p>
            <a:pPr marL="1003300" marR="387985" lvl="1" indent="-533400">
              <a:lnSpc>
                <a:spcPts val="3590"/>
              </a:lnSpc>
              <a:buChar char="–"/>
              <a:tabLst>
                <a:tab pos="1002665" algn="l"/>
                <a:tab pos="10033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If it is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50/50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ratio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between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men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women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disorder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32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autosomal.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5210" y="513079"/>
            <a:ext cx="70218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Example </a:t>
            </a:r>
            <a:r>
              <a:rPr spc="-5" dirty="0"/>
              <a:t>of Pedigree 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459" y="1672590"/>
            <a:ext cx="532511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Is it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Autosomal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2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X-linked?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80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80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971800" y="28956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200400" y="28956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3505200"/>
            <a:ext cx="1524000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0" y="0"/>
                </a:moveTo>
                <a:lnTo>
                  <a:pt x="1524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9342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62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00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267200" y="41148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72000" y="41148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10000" y="449580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102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2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10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0960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81600" y="35814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81600" y="3505200"/>
            <a:ext cx="1752600" cy="0"/>
          </a:xfrm>
          <a:custGeom>
            <a:avLst/>
            <a:gdLst/>
            <a:ahLst/>
            <a:cxnLst/>
            <a:rect l="l" t="t" r="r" b="b"/>
            <a:pathLst>
              <a:path w="1752600">
                <a:moveTo>
                  <a:pt x="0" y="0"/>
                </a:moveTo>
                <a:lnTo>
                  <a:pt x="17526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96000" y="29718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715000" y="28956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438400" y="35052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3079"/>
            <a:ext cx="6858000" cy="69596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INTEGRATION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459" y="1602921"/>
            <a:ext cx="8155941" cy="3637279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With department of  pediatrics and internal medicine</a:t>
            </a:r>
            <a:endParaRPr lang="en-IN" sz="32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0609" y="513079"/>
            <a:ext cx="18923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A</a:t>
            </a:r>
            <a:r>
              <a:rPr dirty="0"/>
              <a:t>n</a:t>
            </a:r>
            <a:r>
              <a:rPr spc="10" dirty="0"/>
              <a:t>s</a:t>
            </a:r>
            <a:r>
              <a:rPr dirty="0"/>
              <a:t>wer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459" y="1672590"/>
            <a:ext cx="229425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Autosomal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80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80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971800" y="28956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200400" y="28956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3505200"/>
            <a:ext cx="1524000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0" y="0"/>
                </a:moveTo>
                <a:lnTo>
                  <a:pt x="1524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9342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62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00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267200" y="41148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72000" y="41148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10000" y="449580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102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2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10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0960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81600" y="35814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81600" y="3505200"/>
            <a:ext cx="1752600" cy="0"/>
          </a:xfrm>
          <a:custGeom>
            <a:avLst/>
            <a:gdLst/>
            <a:ahLst/>
            <a:cxnLst/>
            <a:rect l="l" t="t" r="r" b="b"/>
            <a:pathLst>
              <a:path w="1752600">
                <a:moveTo>
                  <a:pt x="0" y="0"/>
                </a:moveTo>
                <a:lnTo>
                  <a:pt x="17526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96000" y="29718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715000" y="28956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438400" y="35052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8530" y="513079"/>
            <a:ext cx="72370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Interpreting </a:t>
            </a:r>
            <a:r>
              <a:rPr dirty="0"/>
              <a:t>a </a:t>
            </a:r>
            <a:r>
              <a:rPr spc="-5" dirty="0"/>
              <a:t>Pedigree</a:t>
            </a:r>
            <a:r>
              <a:rPr dirty="0"/>
              <a:t> </a:t>
            </a:r>
            <a:r>
              <a:rPr spc="-5" dirty="0"/>
              <a:t>Chart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459" y="1672590"/>
            <a:ext cx="8315959" cy="456565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622300" marR="1572260" indent="-609600">
              <a:lnSpc>
                <a:spcPts val="3590"/>
              </a:lnSpc>
              <a:spcBef>
                <a:spcPts val="425"/>
              </a:spcBef>
              <a:buClr>
                <a:srgbClr val="000000"/>
              </a:buClr>
              <a:buAutoNum type="arabicPeriod"/>
              <a:tabLst>
                <a:tab pos="621665" algn="l"/>
                <a:tab pos="6223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Determine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whether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disorder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is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dominant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recessive.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AutoNum type="arabicPeriod"/>
            </a:pPr>
            <a:endParaRPr sz="4500">
              <a:latin typeface="Times New Roman"/>
              <a:cs typeface="Times New Roman"/>
            </a:endParaRPr>
          </a:p>
          <a:p>
            <a:pPr marL="1003300" marR="579755" lvl="1" indent="-533400">
              <a:lnSpc>
                <a:spcPts val="3590"/>
              </a:lnSpc>
              <a:buChar char="–"/>
              <a:tabLst>
                <a:tab pos="1002665" algn="l"/>
                <a:tab pos="10033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disorder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dominant, one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 parents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must have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disorder.</a:t>
            </a:r>
            <a:endParaRPr sz="3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Arial"/>
              <a:buChar char="–"/>
            </a:pPr>
            <a:endParaRPr sz="4500">
              <a:latin typeface="Times New Roman"/>
              <a:cs typeface="Times New Roman"/>
            </a:endParaRPr>
          </a:p>
          <a:p>
            <a:pPr marL="1003300" marR="5080" lvl="1" indent="-533400">
              <a:lnSpc>
                <a:spcPts val="3590"/>
              </a:lnSpc>
              <a:buChar char="–"/>
              <a:tabLst>
                <a:tab pos="1002665" algn="l"/>
                <a:tab pos="1003300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disorder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recessive,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neither 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parent has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have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disorder</a:t>
            </a:r>
            <a:r>
              <a:rPr sz="32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because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they can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heterozygous.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5210" y="513079"/>
            <a:ext cx="70218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Example </a:t>
            </a:r>
            <a:r>
              <a:rPr spc="-5" dirty="0"/>
              <a:t>of Pedigree 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459" y="1672590"/>
            <a:ext cx="48082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Dominant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2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Recessive?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80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80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971800" y="28956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200400" y="28956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3505200"/>
            <a:ext cx="1524000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0" y="0"/>
                </a:moveTo>
                <a:lnTo>
                  <a:pt x="1524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9342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62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00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267200" y="41148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72000" y="41148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10000" y="449580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102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2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10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0960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81600" y="35814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81600" y="3505200"/>
            <a:ext cx="1752600" cy="0"/>
          </a:xfrm>
          <a:custGeom>
            <a:avLst/>
            <a:gdLst/>
            <a:ahLst/>
            <a:cxnLst/>
            <a:rect l="l" t="t" r="r" b="b"/>
            <a:pathLst>
              <a:path w="1752600">
                <a:moveTo>
                  <a:pt x="0" y="0"/>
                </a:moveTo>
                <a:lnTo>
                  <a:pt x="17526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96000" y="29718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715000" y="28956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438400" y="35052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0609" y="513079"/>
            <a:ext cx="18923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A</a:t>
            </a:r>
            <a:r>
              <a:rPr dirty="0"/>
              <a:t>n</a:t>
            </a:r>
            <a:r>
              <a:rPr spc="10" dirty="0"/>
              <a:t>s</a:t>
            </a:r>
            <a:r>
              <a:rPr dirty="0"/>
              <a:t>wer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459" y="1672590"/>
            <a:ext cx="211201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om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nan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80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80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971800" y="28956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200400" y="28956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3505200"/>
            <a:ext cx="1524000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0" y="0"/>
                </a:moveTo>
                <a:lnTo>
                  <a:pt x="1524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9342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62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00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267200" y="41148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72000" y="41148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10000" y="449580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102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2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10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0960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81600" y="35814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81600" y="3505200"/>
            <a:ext cx="1752600" cy="0"/>
          </a:xfrm>
          <a:custGeom>
            <a:avLst/>
            <a:gdLst/>
            <a:ahLst/>
            <a:cxnLst/>
            <a:rect l="l" t="t" r="r" b="b"/>
            <a:pathLst>
              <a:path w="1752600">
                <a:moveTo>
                  <a:pt x="0" y="0"/>
                </a:moveTo>
                <a:lnTo>
                  <a:pt x="17526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96000" y="29718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715000" y="28956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438400" y="35052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5210" y="513079"/>
            <a:ext cx="70218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Example </a:t>
            </a:r>
            <a:r>
              <a:rPr spc="-5" dirty="0"/>
              <a:t>of Pedigree 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459" y="1672590"/>
            <a:ext cx="48082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Dominant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2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Recessive?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80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80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971800" y="28956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200400" y="28956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3505200"/>
            <a:ext cx="1524000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0" y="0"/>
                </a:moveTo>
                <a:lnTo>
                  <a:pt x="1524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9342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62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00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267200" y="41148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72000" y="41148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10000" y="449580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102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2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10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0960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81600" y="35814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81600" y="3505200"/>
            <a:ext cx="1752600" cy="0"/>
          </a:xfrm>
          <a:custGeom>
            <a:avLst/>
            <a:gdLst/>
            <a:ahLst/>
            <a:cxnLst/>
            <a:rect l="l" t="t" r="r" b="b"/>
            <a:pathLst>
              <a:path w="1752600">
                <a:moveTo>
                  <a:pt x="0" y="0"/>
                </a:moveTo>
                <a:lnTo>
                  <a:pt x="17526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96000" y="29718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715000" y="28956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438400" y="35052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0609" y="513079"/>
            <a:ext cx="18923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A</a:t>
            </a:r>
            <a:r>
              <a:rPr dirty="0"/>
              <a:t>n</a:t>
            </a:r>
            <a:r>
              <a:rPr spc="10" dirty="0"/>
              <a:t>s</a:t>
            </a:r>
            <a:r>
              <a:rPr dirty="0"/>
              <a:t>wer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459" y="1672590"/>
            <a:ext cx="22491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Recessive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4600" y="25908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53200" y="2667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098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05600" y="38100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43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81400" y="48006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457200" y="0"/>
                </a:moveTo>
                <a:lnTo>
                  <a:pt x="0" y="0"/>
                </a:lnTo>
                <a:lnTo>
                  <a:pt x="0" y="533400"/>
                </a:lnTo>
                <a:lnTo>
                  <a:pt x="457200" y="533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53000" y="388620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228600" y="533400"/>
                </a:moveTo>
                <a:lnTo>
                  <a:pt x="0" y="533400"/>
                </a:lnTo>
                <a:lnTo>
                  <a:pt x="0" y="0"/>
                </a:lnTo>
                <a:lnTo>
                  <a:pt x="457200" y="0"/>
                </a:lnTo>
                <a:lnTo>
                  <a:pt x="457200" y="533400"/>
                </a:lnTo>
                <a:lnTo>
                  <a:pt x="2286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05200" y="25908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33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20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81600" y="2667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20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19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20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05400" y="4800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79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674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0"/>
                </a:moveTo>
                <a:lnTo>
                  <a:pt x="218753" y="4296"/>
                </a:lnTo>
                <a:lnTo>
                  <a:pt x="173629" y="16682"/>
                </a:lnTo>
                <a:lnTo>
                  <a:pt x="132080" y="36406"/>
                </a:lnTo>
                <a:lnTo>
                  <a:pt x="94858" y="62716"/>
                </a:lnTo>
                <a:lnTo>
                  <a:pt x="62716" y="94858"/>
                </a:lnTo>
                <a:lnTo>
                  <a:pt x="36406" y="132080"/>
                </a:lnTo>
                <a:lnTo>
                  <a:pt x="16682" y="173629"/>
                </a:lnTo>
                <a:lnTo>
                  <a:pt x="4296" y="218753"/>
                </a:lnTo>
                <a:lnTo>
                  <a:pt x="0" y="266700"/>
                </a:lnTo>
                <a:lnTo>
                  <a:pt x="4296" y="314646"/>
                </a:lnTo>
                <a:lnTo>
                  <a:pt x="16682" y="359770"/>
                </a:lnTo>
                <a:lnTo>
                  <a:pt x="36406" y="401319"/>
                </a:lnTo>
                <a:lnTo>
                  <a:pt x="62716" y="438541"/>
                </a:lnTo>
                <a:lnTo>
                  <a:pt x="94858" y="470683"/>
                </a:lnTo>
                <a:lnTo>
                  <a:pt x="132080" y="496993"/>
                </a:lnTo>
                <a:lnTo>
                  <a:pt x="173629" y="516717"/>
                </a:lnTo>
                <a:lnTo>
                  <a:pt x="218753" y="529103"/>
                </a:lnTo>
                <a:lnTo>
                  <a:pt x="266700" y="533400"/>
                </a:lnTo>
                <a:lnTo>
                  <a:pt x="314646" y="529103"/>
                </a:lnTo>
                <a:lnTo>
                  <a:pt x="359770" y="516717"/>
                </a:lnTo>
                <a:lnTo>
                  <a:pt x="401320" y="496993"/>
                </a:lnTo>
                <a:lnTo>
                  <a:pt x="438541" y="470683"/>
                </a:lnTo>
                <a:lnTo>
                  <a:pt x="470683" y="438541"/>
                </a:lnTo>
                <a:lnTo>
                  <a:pt x="496993" y="401319"/>
                </a:lnTo>
                <a:lnTo>
                  <a:pt x="516717" y="359770"/>
                </a:lnTo>
                <a:lnTo>
                  <a:pt x="529103" y="314646"/>
                </a:lnTo>
                <a:lnTo>
                  <a:pt x="533400" y="266700"/>
                </a:lnTo>
                <a:lnTo>
                  <a:pt x="529103" y="218753"/>
                </a:lnTo>
                <a:lnTo>
                  <a:pt x="516717" y="173629"/>
                </a:lnTo>
                <a:lnTo>
                  <a:pt x="496993" y="132080"/>
                </a:lnTo>
                <a:lnTo>
                  <a:pt x="470683" y="94858"/>
                </a:lnTo>
                <a:lnTo>
                  <a:pt x="438541" y="62716"/>
                </a:lnTo>
                <a:lnTo>
                  <a:pt x="401319" y="36406"/>
                </a:lnTo>
                <a:lnTo>
                  <a:pt x="359770" y="16682"/>
                </a:lnTo>
                <a:lnTo>
                  <a:pt x="314646" y="4296"/>
                </a:lnTo>
                <a:lnTo>
                  <a:pt x="266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971800" y="38100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266700" y="533400"/>
                </a:move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80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971800" y="28956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200400" y="28956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3505200"/>
            <a:ext cx="1524000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0" y="0"/>
                </a:moveTo>
                <a:lnTo>
                  <a:pt x="1524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9342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62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00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267200" y="41148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72000" y="41148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10000" y="449580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102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2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10000" y="4495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0960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81600" y="35814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81600" y="3505200"/>
            <a:ext cx="1752600" cy="0"/>
          </a:xfrm>
          <a:custGeom>
            <a:avLst/>
            <a:gdLst/>
            <a:ahLst/>
            <a:cxnLst/>
            <a:rect l="l" t="t" r="r" b="b"/>
            <a:pathLst>
              <a:path w="1752600">
                <a:moveTo>
                  <a:pt x="0" y="0"/>
                </a:moveTo>
                <a:lnTo>
                  <a:pt x="17526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96000" y="29718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715000" y="28956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438400" y="3505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6450" y="513079"/>
            <a:ext cx="24193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S</a:t>
            </a:r>
            <a:r>
              <a:rPr dirty="0"/>
              <a:t>um</a:t>
            </a:r>
            <a:r>
              <a:rPr spc="10" dirty="0"/>
              <a:t>m</a:t>
            </a:r>
            <a:r>
              <a:rPr spc="-10" dirty="0"/>
              <a:t>a</a:t>
            </a:r>
            <a:r>
              <a:rPr dirty="0"/>
              <a:t>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459" y="1672590"/>
            <a:ext cx="8384540" cy="39065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182880" indent="-342900">
              <a:lnSpc>
                <a:spcPts val="3590"/>
              </a:lnSpc>
              <a:spcBef>
                <a:spcPts val="425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Pedigrees are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family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trees that explain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your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genetic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history.</a:t>
            </a:r>
            <a:endParaRPr sz="3200">
              <a:latin typeface="Arial"/>
              <a:cs typeface="Arial"/>
            </a:endParaRPr>
          </a:p>
          <a:p>
            <a:pPr marL="355600" marR="410845" indent="-342900">
              <a:lnSpc>
                <a:spcPts val="3590"/>
              </a:lnSpc>
              <a:spcBef>
                <a:spcPts val="800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Pedigrees are used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find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out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 probability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 child having a disorder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  particular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family.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ts val="3590"/>
              </a:lnSpc>
              <a:spcBef>
                <a:spcPts val="790"/>
              </a:spcBef>
              <a:buClr>
                <a:srgbClr val="FFCC00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To begin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interpret a pedigree, determine 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the disease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condition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autosomal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X-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linked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dominant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recessive.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5000" y="1676400"/>
            <a:ext cx="5631815" cy="2000548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6600" dirty="0" smtClean="0"/>
              <a:t>THANK YOU</a:t>
            </a:r>
            <a:endParaRPr lang="en-IN" sz="6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Specific learning objective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Draw a pedigree charts for the various types of inheritance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Give examples of diseases of each mode of inheritance</a:t>
            </a:r>
            <a:endParaRPr lang="en-IN" sz="3600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78199" y="513079"/>
            <a:ext cx="3078872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pc="10" dirty="0" smtClean="0">
                <a:solidFill>
                  <a:schemeClr val="bg1"/>
                </a:solidFill>
              </a:rPr>
              <a:t>Objectives</a:t>
            </a:r>
            <a:r>
              <a:rPr lang="en-IN" spc="10" dirty="0" smtClean="0"/>
              <a:t>  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200" cy="3357971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80160" lvl="1" indent="-810260">
              <a:spcBef>
                <a:spcPts val="480"/>
              </a:spcBef>
              <a:buClr>
                <a:srgbClr val="000000"/>
              </a:buClr>
              <a:buFont typeface="Arial" pitchFamily="34" charset="0"/>
              <a:buChar char="•"/>
              <a:tabLst>
                <a:tab pos="1279525" algn="l"/>
                <a:tab pos="1280160" algn="l"/>
              </a:tabLst>
            </a:pPr>
            <a:r>
              <a:rPr sz="3200" b="1" spc="-5" smtClean="0"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en-IN" sz="3200" b="1" spc="-5" dirty="0" smtClean="0">
                <a:latin typeface="Times New Roman" pitchFamily="18" charset="0"/>
                <a:cs typeface="Times New Roman" pitchFamily="18" charset="0"/>
              </a:rPr>
              <a:t> a pedigree</a:t>
            </a:r>
            <a:endParaRPr sz="3200" b="1">
              <a:latin typeface="Times New Roman" pitchFamily="18" charset="0"/>
              <a:cs typeface="Times New Roman" pitchFamily="18" charset="0"/>
            </a:endParaRPr>
          </a:p>
          <a:p>
            <a:pPr marL="1280160" lvl="1" indent="-810260">
              <a:spcBef>
                <a:spcPts val="459"/>
              </a:spcBef>
              <a:buClr>
                <a:srgbClr val="000000"/>
              </a:buClr>
              <a:buFont typeface="Arial" pitchFamily="34" charset="0"/>
              <a:buChar char="•"/>
              <a:tabLst>
                <a:tab pos="1279525" algn="l"/>
                <a:tab pos="1280160" algn="l"/>
              </a:tabLst>
            </a:pPr>
            <a:r>
              <a:rPr sz="3200" b="1" spc="-5" smtClean="0">
                <a:latin typeface="Times New Roman" pitchFamily="18" charset="0"/>
                <a:cs typeface="Times New Roman" pitchFamily="18" charset="0"/>
              </a:rPr>
              <a:t>Uses</a:t>
            </a:r>
            <a:r>
              <a:rPr lang="en-IN" sz="3200" b="1" spc="-5" dirty="0" smtClean="0">
                <a:latin typeface="Times New Roman" pitchFamily="18" charset="0"/>
                <a:cs typeface="Times New Roman" pitchFamily="18" charset="0"/>
              </a:rPr>
              <a:t> of pedigree chart</a:t>
            </a:r>
            <a:endParaRPr lang="en-IN" sz="3200" b="1" spc="-5" dirty="0">
              <a:latin typeface="Times New Roman" pitchFamily="18" charset="0"/>
              <a:cs typeface="Times New Roman" pitchFamily="18" charset="0"/>
            </a:endParaRPr>
          </a:p>
          <a:p>
            <a:pPr marL="1280160" lvl="1" indent="-810260">
              <a:spcBef>
                <a:spcPts val="459"/>
              </a:spcBef>
              <a:buClr>
                <a:srgbClr val="000000"/>
              </a:buClr>
              <a:buFont typeface="Arial" pitchFamily="34" charset="0"/>
              <a:buChar char="•"/>
              <a:tabLst>
                <a:tab pos="1279525" algn="l"/>
                <a:tab pos="1280160" algn="l"/>
              </a:tabLst>
            </a:pPr>
            <a:r>
              <a:rPr sz="3200" b="1" smtClean="0">
                <a:latin typeface="Times New Roman" pitchFamily="18" charset="0"/>
                <a:cs typeface="Times New Roman" pitchFamily="18" charset="0"/>
              </a:rPr>
              <a:t>Constructing </a:t>
            </a:r>
            <a:r>
              <a:rPr sz="3200" b="1">
                <a:latin typeface="Times New Roman" pitchFamily="18" charset="0"/>
                <a:cs typeface="Times New Roman" pitchFamily="18" charset="0"/>
              </a:rPr>
              <a:t>a</a:t>
            </a:r>
            <a:r>
              <a:rPr sz="3200" b="1" spc="-6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5" smtClean="0">
                <a:latin typeface="Times New Roman" pitchFamily="18" charset="0"/>
                <a:cs typeface="Times New Roman" pitchFamily="18" charset="0"/>
              </a:rPr>
              <a:t>pedigree</a:t>
            </a:r>
            <a:r>
              <a:rPr lang="en-IN" sz="3200" b="1" spc="-5" dirty="0" smtClean="0">
                <a:latin typeface="Times New Roman" pitchFamily="18" charset="0"/>
                <a:cs typeface="Times New Roman" pitchFamily="18" charset="0"/>
              </a:rPr>
              <a:t> chart</a:t>
            </a:r>
          </a:p>
          <a:p>
            <a:pPr marL="1280160" lvl="1" indent="-810260">
              <a:spcBef>
                <a:spcPts val="459"/>
              </a:spcBef>
              <a:buClr>
                <a:srgbClr val="000000"/>
              </a:buClr>
              <a:buFont typeface="Arial" pitchFamily="34" charset="0"/>
              <a:buChar char="•"/>
              <a:tabLst>
                <a:tab pos="1279525" algn="l"/>
                <a:tab pos="1280160" algn="l"/>
              </a:tabLst>
            </a:pPr>
            <a:r>
              <a:rPr lang="en-IN" sz="3200" b="1" spc="-10" dirty="0" smtClean="0">
                <a:latin typeface="Times New Roman" pitchFamily="18" charset="0"/>
                <a:cs typeface="Times New Roman" pitchFamily="18" charset="0"/>
              </a:rPr>
              <a:t>Study the s</a:t>
            </a:r>
            <a:r>
              <a:rPr sz="3200" b="1" spc="-10" smtClean="0">
                <a:latin typeface="Times New Roman" pitchFamily="18" charset="0"/>
                <a:cs typeface="Times New Roman" pitchFamily="18" charset="0"/>
              </a:rPr>
              <a:t>ymbols</a:t>
            </a:r>
            <a:endParaRPr lang="en-IN" sz="3200" b="1" spc="-10" dirty="0">
              <a:latin typeface="Times New Roman" pitchFamily="18" charset="0"/>
              <a:cs typeface="Times New Roman" pitchFamily="18" charset="0"/>
            </a:endParaRPr>
          </a:p>
          <a:p>
            <a:pPr marL="1280160" lvl="1" indent="-810260">
              <a:spcBef>
                <a:spcPts val="459"/>
              </a:spcBef>
              <a:buClr>
                <a:srgbClr val="000000"/>
              </a:buClr>
              <a:buFont typeface="Arial" pitchFamily="34" charset="0"/>
              <a:buChar char="•"/>
              <a:tabLst>
                <a:tab pos="1279525" algn="l"/>
                <a:tab pos="1280160" algn="l"/>
              </a:tabLst>
            </a:pPr>
            <a:r>
              <a:rPr sz="3200" b="1" spc="-5" smtClean="0">
                <a:latin typeface="Times New Roman" pitchFamily="18" charset="0"/>
                <a:cs typeface="Times New Roman" pitchFamily="18" charset="0"/>
              </a:rPr>
              <a:t>Connecting </a:t>
            </a:r>
            <a:r>
              <a:rPr sz="3200" b="1" spc="-5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3200" b="1" spc="-5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5" smtClean="0">
                <a:latin typeface="Times New Roman" pitchFamily="18" charset="0"/>
                <a:cs typeface="Times New Roman" pitchFamily="18" charset="0"/>
              </a:rPr>
              <a:t>symbols</a:t>
            </a:r>
            <a:endParaRPr lang="en-IN" sz="3200" b="1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1280160" lvl="1" indent="-810260">
              <a:spcBef>
                <a:spcPts val="459"/>
              </a:spcBef>
              <a:buClr>
                <a:srgbClr val="000000"/>
              </a:buClr>
              <a:buFont typeface="Arial" pitchFamily="34" charset="0"/>
              <a:buChar char="•"/>
              <a:tabLst>
                <a:tab pos="1279525" algn="l"/>
                <a:tab pos="1280160" algn="l"/>
              </a:tabLst>
            </a:pPr>
            <a:r>
              <a:rPr sz="3200" b="1" smtClean="0">
                <a:latin typeface="Times New Roman" pitchFamily="18" charset="0"/>
                <a:cs typeface="Times New Roman" pitchFamily="18" charset="0"/>
              </a:rPr>
              <a:t>Interpreting a</a:t>
            </a:r>
            <a:r>
              <a:rPr sz="3200" b="1" spc="-4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mtClean="0">
                <a:latin typeface="Times New Roman" pitchFamily="18" charset="0"/>
                <a:cs typeface="Times New Roman" pitchFamily="18" charset="0"/>
              </a:rPr>
              <a:t>pedigree</a:t>
            </a:r>
            <a:endParaRPr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325563"/>
          </a:xfrm>
        </p:spPr>
        <p:txBody>
          <a:bodyPr/>
          <a:lstStyle/>
          <a:p>
            <a:r>
              <a:rPr lang="en-US"/>
              <a:t>Quick Review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58938"/>
            <a:ext cx="76962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Genotype = what </a:t>
            </a:r>
            <a:r>
              <a:rPr lang="en-US" sz="2600" u="sng"/>
              <a:t>genes</a:t>
            </a:r>
            <a:r>
              <a:rPr lang="en-US" sz="2600"/>
              <a:t> someone has </a:t>
            </a:r>
          </a:p>
          <a:p>
            <a:pPr>
              <a:lnSpc>
                <a:spcPct val="90000"/>
              </a:lnSpc>
            </a:pPr>
            <a:r>
              <a:rPr lang="en-US" sz="2600"/>
              <a:t>Genes are usually represented by a letter, a capital letter for the dominant trait, a small case for the recessive.</a:t>
            </a:r>
          </a:p>
          <a:p>
            <a:pPr>
              <a:lnSpc>
                <a:spcPct val="90000"/>
              </a:lnSpc>
            </a:pPr>
            <a:r>
              <a:rPr lang="en-US" sz="2600"/>
              <a:t>Example: Tongue Rolling is dominant, so we use </a:t>
            </a:r>
            <a:r>
              <a:rPr lang="en-US" sz="2600" u="sng"/>
              <a:t>R</a:t>
            </a:r>
            <a:r>
              <a:rPr lang="en-US" sz="2600"/>
              <a:t> to represent the tongue rolling</a:t>
            </a:r>
          </a:p>
          <a:p>
            <a:pPr>
              <a:lnSpc>
                <a:spcPct val="90000"/>
              </a:lnSpc>
            </a:pPr>
            <a:r>
              <a:rPr lang="en-US" sz="2600"/>
              <a:t>Inablility to roll your tongue is recessive so we use </a:t>
            </a:r>
            <a:r>
              <a:rPr lang="en-US" sz="2600" u="sng"/>
              <a:t>r</a:t>
            </a:r>
            <a:r>
              <a:rPr lang="en-US" sz="2600"/>
              <a:t> to represent the non-rolling gene</a:t>
            </a:r>
          </a:p>
          <a:p>
            <a:pPr>
              <a:lnSpc>
                <a:spcPct val="90000"/>
              </a:lnSpc>
            </a:pPr>
            <a:r>
              <a:rPr lang="en-US" sz="2600"/>
              <a:t>For every trait, you get a gene from each parent</a:t>
            </a:r>
          </a:p>
          <a:p>
            <a:pPr>
              <a:lnSpc>
                <a:spcPct val="90000"/>
              </a:lnSpc>
            </a:pPr>
            <a:endParaRPr lang="en-US" sz="2600"/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4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6870700" cy="1050925"/>
          </a:xfrm>
        </p:spPr>
        <p:txBody>
          <a:bodyPr/>
          <a:lstStyle/>
          <a:p>
            <a:r>
              <a:rPr lang="en-US" sz="4000" dirty="0"/>
              <a:t>Genotypes and Phenotypes</a:t>
            </a: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447800"/>
            <a:ext cx="4343400" cy="36576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Mom and Dad are </a:t>
            </a:r>
            <a:r>
              <a:rPr lang="en-US" sz="2800" dirty="0" err="1"/>
              <a:t>Rr</a:t>
            </a:r>
            <a:r>
              <a:rPr lang="en-US" sz="2800" dirty="0"/>
              <a:t>-that is their </a:t>
            </a:r>
            <a:r>
              <a:rPr lang="en-US" sz="2800" u="sng" dirty="0"/>
              <a:t>genotype</a:t>
            </a:r>
            <a:r>
              <a:rPr lang="en-US" sz="2800" dirty="0"/>
              <a:t>, they can also be described as </a:t>
            </a:r>
            <a:r>
              <a:rPr lang="en-US" sz="2800" u="sng" dirty="0"/>
              <a:t>heterozygous</a:t>
            </a:r>
            <a:r>
              <a:rPr lang="en-US" sz="2800" dirty="0"/>
              <a:t>-they have 1 of each gene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What is their PHENOTYPE? (Roller or non-roller?)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youngest son has a genotype of </a:t>
            </a:r>
            <a:r>
              <a:rPr lang="en-US" sz="2800" dirty="0" err="1"/>
              <a:t>rr</a:t>
            </a:r>
            <a:r>
              <a:rPr lang="en-US" sz="2800" dirty="0"/>
              <a:t>-he is </a:t>
            </a:r>
            <a:r>
              <a:rPr lang="en-US" sz="2800" u="sng" dirty="0"/>
              <a:t>Homozygous recessive</a:t>
            </a:r>
            <a:r>
              <a:rPr lang="en-US" sz="2800" dirty="0"/>
              <a:t>-2 copies of the recessive gene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His phenotype?</a:t>
            </a:r>
          </a:p>
        </p:txBody>
      </p:sp>
      <p:pic>
        <p:nvPicPr>
          <p:cNvPr id="94215" name="Picture 10" descr="0026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/>
          <a:srcRect l="4320"/>
          <a:stretch>
            <a:fillRect/>
          </a:stretch>
        </p:blipFill>
        <p:spPr>
          <a:xfrm>
            <a:off x="4829175" y="2133600"/>
            <a:ext cx="4314825" cy="3019425"/>
          </a:xfrm>
          <a:noFill/>
          <a:ln/>
        </p:spPr>
      </p:pic>
      <p:sp>
        <p:nvSpPr>
          <p:cNvPr id="94216" name="WordArt 20"/>
          <p:cNvSpPr>
            <a:spLocks noChangeArrowheads="1" noChangeShapeType="1" noTextEdit="1"/>
          </p:cNvSpPr>
          <p:nvPr/>
        </p:nvSpPr>
        <p:spPr bwMode="auto">
          <a:xfrm>
            <a:off x="4694238" y="3373438"/>
            <a:ext cx="28575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Rr</a:t>
            </a:r>
          </a:p>
        </p:txBody>
      </p:sp>
      <p:sp>
        <p:nvSpPr>
          <p:cNvPr id="94217" name="WordArt 21"/>
          <p:cNvSpPr>
            <a:spLocks noChangeArrowheads="1" noChangeShapeType="1" noTextEdit="1"/>
          </p:cNvSpPr>
          <p:nvPr/>
        </p:nvSpPr>
        <p:spPr bwMode="auto">
          <a:xfrm>
            <a:off x="8034338" y="3384550"/>
            <a:ext cx="28575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Rr</a:t>
            </a:r>
          </a:p>
        </p:txBody>
      </p:sp>
      <p:sp>
        <p:nvSpPr>
          <p:cNvPr id="94218" name="WordArt 22"/>
          <p:cNvSpPr>
            <a:spLocks noChangeArrowheads="1" noChangeShapeType="1" noTextEdit="1"/>
          </p:cNvSpPr>
          <p:nvPr/>
        </p:nvSpPr>
        <p:spPr bwMode="auto">
          <a:xfrm>
            <a:off x="5181600" y="5181600"/>
            <a:ext cx="28575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Rr</a:t>
            </a:r>
            <a:endParaRPr lang="en-IN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94219" name="WordArt 23"/>
          <p:cNvSpPr>
            <a:spLocks noChangeArrowheads="1" noChangeShapeType="1" noTextEdit="1"/>
          </p:cNvSpPr>
          <p:nvPr/>
        </p:nvSpPr>
        <p:spPr bwMode="auto">
          <a:xfrm>
            <a:off x="6172200" y="5181600"/>
            <a:ext cx="28575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Rr</a:t>
            </a:r>
            <a:endParaRPr lang="en-IN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94220" name="WordArt 24"/>
          <p:cNvSpPr>
            <a:spLocks noChangeArrowheads="1" noChangeShapeType="1" noTextEdit="1"/>
          </p:cNvSpPr>
          <p:nvPr/>
        </p:nvSpPr>
        <p:spPr bwMode="auto">
          <a:xfrm>
            <a:off x="7239000" y="5181600"/>
            <a:ext cx="28575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Rr</a:t>
            </a:r>
            <a:endParaRPr lang="en-IN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94221" name="WordArt 25"/>
          <p:cNvSpPr>
            <a:spLocks noChangeArrowheads="1" noChangeShapeType="1" noTextEdit="1"/>
          </p:cNvSpPr>
          <p:nvPr/>
        </p:nvSpPr>
        <p:spPr bwMode="auto">
          <a:xfrm>
            <a:off x="8458200" y="5181600"/>
            <a:ext cx="20955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rr</a:t>
            </a:r>
            <a:endParaRPr lang="en-IN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695960"/>
          </a:xfrm>
        </p:spPr>
        <p:txBody>
          <a:bodyPr/>
          <a:lstStyle/>
          <a:p>
            <a:r>
              <a:rPr lang="en-GB" dirty="0"/>
              <a:t>What is a pedigree chart?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1" y="1671638"/>
            <a:ext cx="7570788" cy="415498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3000" dirty="0" smtClean="0"/>
              <a:t> Pedigree </a:t>
            </a:r>
            <a:r>
              <a:rPr lang="en-GB" sz="3000" dirty="0"/>
              <a:t>charts show a record of the family of an </a:t>
            </a:r>
            <a:r>
              <a:rPr lang="en-GB" sz="3000" dirty="0" smtClean="0"/>
              <a:t>individual</a:t>
            </a:r>
          </a:p>
          <a:p>
            <a:pPr>
              <a:buFont typeface="Arial" pitchFamily="34" charset="0"/>
              <a:buChar char="•"/>
            </a:pPr>
            <a:endParaRPr lang="en-GB" sz="3000" dirty="0"/>
          </a:p>
          <a:p>
            <a:pPr>
              <a:buFont typeface="Arial" pitchFamily="34" charset="0"/>
              <a:buChar char="•"/>
            </a:pPr>
            <a:r>
              <a:rPr lang="en-GB" sz="3000" dirty="0" smtClean="0"/>
              <a:t> They </a:t>
            </a:r>
            <a:r>
              <a:rPr lang="en-GB" sz="3000" dirty="0"/>
              <a:t>can be used to study the transmission of a hereditary </a:t>
            </a:r>
            <a:r>
              <a:rPr lang="en-GB" sz="3000" dirty="0" smtClean="0"/>
              <a:t>condition</a:t>
            </a:r>
          </a:p>
          <a:p>
            <a:pPr>
              <a:buFont typeface="Arial" pitchFamily="34" charset="0"/>
              <a:buChar char="•"/>
            </a:pPr>
            <a:endParaRPr lang="en-GB" sz="3000" dirty="0"/>
          </a:p>
          <a:p>
            <a:pPr>
              <a:buFont typeface="Arial" pitchFamily="34" charset="0"/>
              <a:buChar char="•"/>
            </a:pPr>
            <a:r>
              <a:rPr lang="en-GB" sz="3000" dirty="0" smtClean="0"/>
              <a:t> They </a:t>
            </a:r>
            <a:r>
              <a:rPr lang="en-GB" sz="3000" dirty="0"/>
              <a:t>are particularly useful when there are large families and a good family record over several generations.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870700" cy="973138"/>
          </a:xfrm>
        </p:spPr>
        <p:txBody>
          <a:bodyPr/>
          <a:lstStyle/>
          <a:p>
            <a:r>
              <a:rPr lang="en-GB"/>
              <a:t>Studying human genetics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077200" cy="4985980"/>
          </a:xfrm>
        </p:spPr>
        <p:txBody>
          <a:bodyPr/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GB" sz="3000" dirty="0" smtClean="0"/>
              <a:t> Pedigree </a:t>
            </a:r>
            <a:r>
              <a:rPr lang="en-GB" sz="3000" dirty="0"/>
              <a:t>charts offer an ethical way of studying human genetics (Because you cannot make certain individuals breed in order to study genetics</a:t>
            </a:r>
            <a:r>
              <a:rPr lang="en-GB" sz="3000" dirty="0" smtClean="0"/>
              <a:t>.)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en-GB" sz="3000" dirty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GB" sz="3000" dirty="0" smtClean="0"/>
              <a:t> Today </a:t>
            </a:r>
            <a:r>
              <a:rPr lang="en-GB" sz="3000" dirty="0"/>
              <a:t>genetic engineering has new tools to offer to doctors studying genetic diseases </a:t>
            </a:r>
            <a:endParaRPr lang="en-GB" sz="3000" dirty="0" smtClean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en-GB" sz="3000" dirty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GB" sz="3000" dirty="0" smtClean="0"/>
              <a:t> A </a:t>
            </a:r>
            <a:r>
              <a:rPr lang="en-GB" sz="3000" dirty="0"/>
              <a:t>genetic counsellor will still use pedigree charts to help determine the distribution of a disease in an affected family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1147</Words>
  <Application>Microsoft Office PowerPoint</Application>
  <PresentationFormat>On-screen Show (4:3)</PresentationFormat>
  <Paragraphs>203</Paragraphs>
  <Slides>37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Pedigree Charts</vt:lpstr>
      <vt:lpstr>COMPETENCY </vt:lpstr>
      <vt:lpstr>INTEGRATION </vt:lpstr>
      <vt:lpstr>Specific learning objective</vt:lpstr>
      <vt:lpstr>Objectives  </vt:lpstr>
      <vt:lpstr>Quick Review</vt:lpstr>
      <vt:lpstr>Genotypes and Phenotypes</vt:lpstr>
      <vt:lpstr>What is a pedigree chart?</vt:lpstr>
      <vt:lpstr>Studying human genetics</vt:lpstr>
      <vt:lpstr>Symbols used in pedigree charts </vt:lpstr>
      <vt:lpstr>Symbols </vt:lpstr>
      <vt:lpstr>Slide 12</vt:lpstr>
      <vt:lpstr>Slide 13</vt:lpstr>
      <vt:lpstr>Organising the pedigree chart</vt:lpstr>
      <vt:lpstr>Organising the pedigree chart</vt:lpstr>
      <vt:lpstr>Connecting Pedigree Symbols</vt:lpstr>
      <vt:lpstr>Connecting Pedigree Symbols</vt:lpstr>
      <vt:lpstr>Example</vt:lpstr>
      <vt:lpstr>Symbols in a Pedigree Chart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Interpreting a Pedigree Chart</vt:lpstr>
      <vt:lpstr>Example of Pedigree Charts</vt:lpstr>
      <vt:lpstr>Answer</vt:lpstr>
      <vt:lpstr>Interpreting a Pedigree Chart</vt:lpstr>
      <vt:lpstr>Example of Pedigree Charts</vt:lpstr>
      <vt:lpstr>Answer</vt:lpstr>
      <vt:lpstr>Example of Pedigree Charts</vt:lpstr>
      <vt:lpstr>Answer</vt:lpstr>
      <vt:lpstr>Summary</vt:lpstr>
      <vt:lpstr>Slide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Pedigrees</dc:title>
  <dc:creator>science</dc:creator>
  <cp:lastModifiedBy>Admin</cp:lastModifiedBy>
  <cp:revision>17</cp:revision>
  <dcterms:created xsi:type="dcterms:W3CDTF">2020-04-13T06:17:45Z</dcterms:created>
  <dcterms:modified xsi:type="dcterms:W3CDTF">2020-08-14T06:49:25Z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2008-08-25T00:00:00Z</vt:filetime>
  </property>
  <property fmtid="{D5CDD505-2E9C-101B-9397-08002B2CF9AE}" pid="3" name="Creator">
    <vt:lpwstr>Impress</vt:lpwstr>
  </property>
  <property fmtid="{D5CDD505-2E9C-101B-9397-08002B2CF9AE}" pid="4" name="LastSaved">
    <vt:filetime>2008-08-25T00:00:00Z</vt:filetime>
  </property>
</Properties>
</file>