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0" r:id="rId2"/>
    <p:sldId id="313" r:id="rId3"/>
    <p:sldId id="314" r:id="rId4"/>
    <p:sldId id="312" r:id="rId5"/>
    <p:sldId id="257" r:id="rId6"/>
    <p:sldId id="258" r:id="rId7"/>
    <p:sldId id="259" r:id="rId8"/>
    <p:sldId id="260" r:id="rId9"/>
    <p:sldId id="261" r:id="rId10"/>
    <p:sldId id="262" r:id="rId11"/>
    <p:sldId id="307" r:id="rId12"/>
    <p:sldId id="263" r:id="rId13"/>
    <p:sldId id="264" r:id="rId14"/>
    <p:sldId id="265" r:id="rId15"/>
    <p:sldId id="266" r:id="rId16"/>
    <p:sldId id="267" r:id="rId17"/>
    <p:sldId id="268" r:id="rId18"/>
    <p:sldId id="269" r:id="rId19"/>
    <p:sldId id="308"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309"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3" r:id="rId54"/>
    <p:sldId id="304" r:id="rId55"/>
    <p:sldId id="305" r:id="rId56"/>
    <p:sldId id="306" r:id="rId57"/>
    <p:sldId id="310" r:id="rId58"/>
    <p:sldId id="311" r:id="rId59"/>
    <p:sldId id="315" r:id="rId60"/>
    <p:sldId id="316" r:id="rId61"/>
    <p:sldId id="317" r:id="rId62"/>
    <p:sldId id="319" r:id="rId6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882" y="-14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8" Type="http://schemas.openxmlformats.org/officeDocument/2006/relationships/hyperlink" Target="https://www.ncbi.nlm.nih.gov/pubmed/?term=Oh%20JK%5bAuthor%5d&amp;cauthor=true&amp;cauthor_uid=20511488" TargetMode="External"/><Relationship Id="rId3" Type="http://schemas.openxmlformats.org/officeDocument/2006/relationships/hyperlink" Target="https://www.ncbi.nlm.nih.gov/pubmed/?term=Espinosa%20RE%5bAuthor%5d&amp;cauthor=true&amp;cauthor_uid=20511488" TargetMode="External"/><Relationship Id="rId7" Type="http://schemas.openxmlformats.org/officeDocument/2006/relationships/hyperlink" Target="https://www.ncbi.nlm.nih.gov/pubmed/?term=Melduni%20RM%5bAuthor%5d&amp;cauthor=true&amp;cauthor_uid=20511488" TargetMode="External"/><Relationship Id="rId2" Type="http://schemas.openxmlformats.org/officeDocument/2006/relationships/hyperlink" Target="https://www.ncbi.nlm.nih.gov/pubmed/?term=Khandaker%20MH%5bAuthor%5d&amp;cauthor=true&amp;cauthor_uid=20511488" TargetMode="External"/><Relationship Id="rId1" Type="http://schemas.openxmlformats.org/officeDocument/2006/relationships/slideLayout" Target="../slideLayouts/slideLayout2.xml"/><Relationship Id="rId6" Type="http://schemas.openxmlformats.org/officeDocument/2006/relationships/hyperlink" Target="https://www.ncbi.nlm.nih.gov/pubmed/?term=Hayes%20SN%5bAuthor%5d&amp;cauthor=true&amp;cauthor_uid=20511488" TargetMode="External"/><Relationship Id="rId5" Type="http://schemas.openxmlformats.org/officeDocument/2006/relationships/hyperlink" Target="https://www.ncbi.nlm.nih.gov/pubmed/?term=Sinak%20LJ%5bAuthor%5d&amp;cauthor=true&amp;cauthor_uid=20511488" TargetMode="External"/><Relationship Id="rId4" Type="http://schemas.openxmlformats.org/officeDocument/2006/relationships/hyperlink" Target="https://www.ncbi.nlm.nih.gov/pubmed/?term=Nishimura%20RA%5bAuthor%5d&amp;cauthor=true&amp;cauthor_uid=20511488" TargetMode="External"/><Relationship Id="rId9" Type="http://schemas.openxmlformats.org/officeDocument/2006/relationships/hyperlink" Target="https://www.ncbi.nlm.nih.gov/pmc/articles/PMC2878263/"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sz="4900" dirty="0" smtClean="0"/>
              <a:t> Pericardium </a:t>
            </a:r>
            <a:r>
              <a:rPr lang="en-GB" sz="4900" dirty="0" smtClean="0"/>
              <a:t/>
            </a:r>
            <a:br>
              <a:rPr lang="en-GB" sz="4900" dirty="0" smtClean="0"/>
            </a:br>
            <a:r>
              <a:rPr lang="en-GB" sz="4900" dirty="0" smtClean="0"/>
              <a:t>and </a:t>
            </a:r>
            <a:br>
              <a:rPr lang="en-GB" sz="4900" dirty="0" smtClean="0"/>
            </a:br>
            <a:r>
              <a:rPr lang="en-GB" sz="4900" dirty="0" smtClean="0"/>
              <a:t>External </a:t>
            </a:r>
            <a:r>
              <a:rPr lang="en-GB" sz="4900" dirty="0" smtClean="0"/>
              <a:t>features of heart</a:t>
            </a:r>
            <a:r>
              <a:rPr lang="en-GB" dirty="0" smtClean="0"/>
              <a:t/>
            </a:r>
            <a:br>
              <a:rPr lang="en-GB" dirty="0" smtClean="0"/>
            </a:br>
            <a:endParaRPr lang="en-US" dirty="0"/>
          </a:p>
        </p:txBody>
      </p:sp>
      <p:sp>
        <p:nvSpPr>
          <p:cNvPr id="3" name="Subtitle 2"/>
          <p:cNvSpPr>
            <a:spLocks noGrp="1"/>
          </p:cNvSpPr>
          <p:nvPr>
            <p:ph type="subTitle" idx="1"/>
          </p:nvPr>
        </p:nvSpPr>
        <p:spPr>
          <a:xfrm>
            <a:off x="0" y="5105400"/>
            <a:ext cx="6400800" cy="1752600"/>
          </a:xfrm>
        </p:spPr>
        <p:txBody>
          <a:bodyPr>
            <a:normAutofit fontScale="85000" lnSpcReduction="20000"/>
          </a:bodyPr>
          <a:lstStyle/>
          <a:p>
            <a:pPr algn="l"/>
            <a:r>
              <a:rPr lang="en-IN" dirty="0" smtClean="0">
                <a:solidFill>
                  <a:schemeClr val="tx1"/>
                </a:solidFill>
              </a:rPr>
              <a:t>Dr. </a:t>
            </a:r>
            <a:r>
              <a:rPr lang="en-IN" dirty="0" smtClean="0">
                <a:solidFill>
                  <a:schemeClr val="tx1"/>
                </a:solidFill>
              </a:rPr>
              <a:t>K.M. </a:t>
            </a:r>
            <a:r>
              <a:rPr lang="en-IN" smtClean="0">
                <a:solidFill>
                  <a:schemeClr val="tx1"/>
                </a:solidFill>
              </a:rPr>
              <a:t>Parmar</a:t>
            </a:r>
            <a:endParaRPr lang="en-IN" dirty="0" smtClean="0">
              <a:solidFill>
                <a:schemeClr val="tx1"/>
              </a:solidFill>
            </a:endParaRPr>
          </a:p>
          <a:p>
            <a:pPr algn="l"/>
            <a:r>
              <a:rPr lang="en-IN" dirty="0" smtClean="0">
                <a:solidFill>
                  <a:schemeClr val="tx1"/>
                </a:solidFill>
              </a:rPr>
              <a:t>Associate Professor</a:t>
            </a:r>
          </a:p>
          <a:p>
            <a:pPr algn="l"/>
            <a:r>
              <a:rPr lang="en-IN" dirty="0" smtClean="0">
                <a:solidFill>
                  <a:schemeClr val="tx1"/>
                </a:solidFill>
              </a:rPr>
              <a:t>Department of anatomy</a:t>
            </a:r>
          </a:p>
          <a:p>
            <a:pPr algn="l"/>
            <a:r>
              <a:rPr lang="en-IN" dirty="0" smtClean="0">
                <a:solidFill>
                  <a:schemeClr val="tx1"/>
                </a:solidFill>
              </a:rPr>
              <a:t>S.B.K.S.M.I. &amp; R.C.</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b="1" dirty="0" smtClean="0"/>
              <a:t>FIBROUS PERICARDIUM</a:t>
            </a:r>
          </a:p>
          <a:p>
            <a:pPr>
              <a:buNone/>
            </a:pPr>
            <a:r>
              <a:rPr lang="en-US" dirty="0" smtClean="0"/>
              <a:t>The fibrous pericardium is strong fibrous sac which supports the delicate parietal layer of the serous pericardium with which it is firmly adherent.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193996" y="0"/>
            <a:ext cx="9531991" cy="6858000"/>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b="1" dirty="0" smtClean="0"/>
              <a:t>Features</a:t>
            </a:r>
          </a:p>
          <a:p>
            <a:pPr>
              <a:buNone/>
            </a:pPr>
            <a:r>
              <a:rPr lang="en-US" dirty="0" smtClean="0"/>
              <a:t>The features of fibrous pericardium are as follows:</a:t>
            </a:r>
          </a:p>
          <a:p>
            <a:pPr marL="514350" indent="-514350">
              <a:buAutoNum type="arabicPeriod"/>
            </a:pPr>
            <a:r>
              <a:rPr lang="en-US" dirty="0" smtClean="0"/>
              <a:t>It is conical in shape.</a:t>
            </a:r>
          </a:p>
          <a:p>
            <a:pPr marL="514350" indent="-514350">
              <a:buAutoNum type="arabicPeriod"/>
            </a:pP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srcRect/>
          <a:stretch>
            <a:fillRect/>
          </a:stretch>
        </p:blipFill>
        <p:spPr bwMode="auto">
          <a:xfrm>
            <a:off x="128587" y="0"/>
            <a:ext cx="8886825"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a:srcRect/>
          <a:stretch>
            <a:fillRect/>
          </a:stretch>
        </p:blipFill>
        <p:spPr bwMode="auto">
          <a:xfrm>
            <a:off x="786581" y="0"/>
            <a:ext cx="7570839"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a:srcRect/>
          <a:stretch>
            <a:fillRect/>
          </a:stretch>
        </p:blipFill>
        <p:spPr bwMode="auto">
          <a:xfrm>
            <a:off x="852809" y="1143000"/>
            <a:ext cx="7562355" cy="464819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Grp="1" noChangeAspect="1" noChangeArrowheads="1"/>
          </p:cNvPicPr>
          <p:nvPr>
            <p:ph idx="1"/>
          </p:nvPr>
        </p:nvPicPr>
        <p:blipFill>
          <a:blip r:embed="rId2"/>
          <a:srcRect/>
          <a:stretch>
            <a:fillRect/>
          </a:stretch>
        </p:blipFill>
        <p:spPr bwMode="auto">
          <a:xfrm>
            <a:off x="451781" y="152400"/>
            <a:ext cx="7930219" cy="659982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Grp="1" noChangeAspect="1" noChangeArrowheads="1"/>
          </p:cNvPicPr>
          <p:nvPr>
            <p:ph idx="1"/>
          </p:nvPr>
        </p:nvPicPr>
        <p:blipFill>
          <a:blip r:embed="rId2"/>
          <a:srcRect/>
          <a:stretch>
            <a:fillRect/>
          </a:stretch>
        </p:blipFill>
        <p:spPr bwMode="auto">
          <a:xfrm>
            <a:off x="564154" y="609600"/>
            <a:ext cx="7907374" cy="5562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smtClean="0"/>
              <a:t>Transverse Sinus of Pericardium - -</a:t>
            </a:r>
          </a:p>
          <a:p>
            <a:pPr>
              <a:buNone/>
            </a:pPr>
            <a:r>
              <a:rPr lang="en-US" dirty="0" smtClean="0"/>
              <a:t>It is transverse recess behind the ascending aorta and pulmonary trunk and in front of superior vena cava and superior pulmonary veins. </a:t>
            </a:r>
          </a:p>
          <a:p>
            <a:pPr>
              <a:buNone/>
            </a:pPr>
            <a:r>
              <a:rPr lang="en-US" dirty="0" smtClean="0"/>
              <a:t>It </a:t>
            </a:r>
            <a:r>
              <a:rPr lang="en-US" dirty="0" err="1" smtClean="0"/>
              <a:t>deveop</a:t>
            </a:r>
            <a:r>
              <a:rPr lang="en-US" dirty="0" smtClean="0"/>
              <a:t> due to degeneration of dorsal </a:t>
            </a:r>
            <a:r>
              <a:rPr lang="en-US" dirty="0" err="1" smtClean="0"/>
              <a:t>mesocordium</a:t>
            </a:r>
            <a:r>
              <a:rPr lang="en-US" dirty="0" smtClean="0"/>
              <a:t>.</a:t>
            </a:r>
          </a:p>
          <a:p>
            <a:pPr>
              <a:buNone/>
            </a:pPr>
            <a:r>
              <a:rPr lang="en-US" dirty="0" smtClean="0"/>
              <a:t>It is a horizontal passage between the two pericardial</a:t>
            </a:r>
          </a:p>
          <a:p>
            <a:pPr>
              <a:buNone/>
            </a:pPr>
            <a:r>
              <a:rPr lang="en-US" dirty="0" smtClean="0"/>
              <a:t>tubes. </a:t>
            </a:r>
          </a:p>
          <a:p>
            <a:pPr>
              <a:buNone/>
            </a:pPr>
            <a:r>
              <a:rPr lang="en-US" dirty="0" smtClean="0"/>
              <a:t>On each side it communicates with the general</a:t>
            </a:r>
          </a:p>
          <a:p>
            <a:pPr>
              <a:buNone/>
            </a:pPr>
            <a:r>
              <a:rPr lang="en-US" dirty="0" smtClean="0"/>
              <a:t>pericardial cavity.</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Grp="1" noChangeAspect="1" noChangeArrowheads="1"/>
          </p:cNvPicPr>
          <p:nvPr>
            <p:ph idx="1"/>
          </p:nvPr>
        </p:nvPicPr>
        <p:blipFill>
          <a:blip r:embed="rId2"/>
          <a:srcRect/>
          <a:stretch>
            <a:fillRect/>
          </a:stretch>
        </p:blipFill>
        <p:spPr bwMode="auto">
          <a:xfrm>
            <a:off x="114300" y="685800"/>
            <a:ext cx="8915400" cy="5486400"/>
          </a:xfrm>
          <a:prstGeom prst="rect">
            <a:avLst/>
          </a:prstGeom>
          <a:noFill/>
          <a:ln w="9525">
            <a:noFill/>
            <a:miter lim="800000"/>
            <a:headEnd/>
            <a:tailEnd/>
          </a:ln>
          <a:effectLst/>
        </p:spPr>
      </p:pic>
      <p:pic>
        <p:nvPicPr>
          <p:cNvPr id="11268" name="Picture 4"/>
          <p:cNvPicPr>
            <a:picLocks noChangeAspect="1" noChangeArrowheads="1"/>
          </p:cNvPicPr>
          <p:nvPr/>
        </p:nvPicPr>
        <p:blipFill>
          <a:blip r:embed="rId3"/>
          <a:srcRect/>
          <a:stretch>
            <a:fillRect/>
          </a:stretch>
        </p:blipFill>
        <p:spPr bwMode="auto">
          <a:xfrm>
            <a:off x="2286000" y="152401"/>
            <a:ext cx="4495800" cy="45720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GB" dirty="0" smtClean="0"/>
              <a:t> </a:t>
            </a:r>
          </a:p>
          <a:p>
            <a:pPr>
              <a:buNone/>
            </a:pPr>
            <a:r>
              <a:rPr lang="en-GB" dirty="0" smtClean="0"/>
              <a:t>1. AN22.1 Describe &amp; demonstrate subdivisions, sinuses in pericardium, blood supply and nerve supply of pericardium</a:t>
            </a:r>
          </a:p>
          <a:p>
            <a:pPr>
              <a:buNone/>
            </a:pPr>
            <a:r>
              <a:rPr lang="en-GB" dirty="0" smtClean="0"/>
              <a:t> 2. AN22.2 Describe &amp; demonstrate external and internal features of each chamber of heart</a:t>
            </a:r>
          </a:p>
          <a:p>
            <a:pPr>
              <a:buNone/>
            </a:pPr>
            <a:endParaRPr lang="en-GB" dirty="0" smtClean="0"/>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Grp="1" noChangeAspect="1" noChangeArrowheads="1"/>
          </p:cNvPicPr>
          <p:nvPr>
            <p:ph idx="1"/>
          </p:nvPr>
        </p:nvPicPr>
        <p:blipFill>
          <a:blip r:embed="rId2"/>
          <a:srcRect/>
          <a:stretch>
            <a:fillRect/>
          </a:stretch>
        </p:blipFill>
        <p:spPr bwMode="auto">
          <a:xfrm>
            <a:off x="67416" y="762000"/>
            <a:ext cx="9009169" cy="5334000"/>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Grp="1" noChangeAspect="1" noChangeArrowheads="1"/>
          </p:cNvPicPr>
          <p:nvPr>
            <p:ph idx="1"/>
          </p:nvPr>
        </p:nvPicPr>
        <p:blipFill>
          <a:blip r:embed="rId2"/>
          <a:srcRect/>
          <a:stretch>
            <a:fillRect/>
          </a:stretch>
        </p:blipFill>
        <p:spPr bwMode="auto">
          <a:xfrm>
            <a:off x="19610" y="1447800"/>
            <a:ext cx="9104779" cy="3962400"/>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smtClean="0"/>
              <a:t>It is a horizontal passage between the two pericardial</a:t>
            </a:r>
          </a:p>
          <a:p>
            <a:pPr>
              <a:buNone/>
            </a:pPr>
            <a:r>
              <a:rPr lang="en-US" dirty="0" smtClean="0"/>
              <a:t>tubes. </a:t>
            </a:r>
          </a:p>
          <a:p>
            <a:pPr>
              <a:buNone/>
            </a:pPr>
            <a:r>
              <a:rPr lang="en-US" dirty="0" smtClean="0"/>
              <a:t>On each side it communicates with the general</a:t>
            </a:r>
          </a:p>
          <a:p>
            <a:pPr>
              <a:buNone/>
            </a:pPr>
            <a:r>
              <a:rPr lang="en-US" dirty="0" smtClean="0"/>
              <a:t>pericardial cavity.</a:t>
            </a:r>
          </a:p>
          <a:p>
            <a:pPr>
              <a:buNone/>
            </a:pPr>
            <a:r>
              <a:rPr lang="en-US" b="1" dirty="0" smtClean="0"/>
              <a:t>Oblique Sinus of Pericardium</a:t>
            </a:r>
          </a:p>
          <a:p>
            <a:pPr>
              <a:buNone/>
            </a:pPr>
            <a:r>
              <a:rPr lang="en-US" dirty="0" smtClean="0"/>
              <a:t>It is a recess of serous pericardium behind the base of the heart (actually left atrium).</a:t>
            </a:r>
          </a:p>
          <a:p>
            <a:pPr>
              <a:buNone/>
            </a:pPr>
            <a:r>
              <a:rPr lang="en-US" dirty="0" smtClean="0"/>
              <a:t> It is enclosed by ‘J-shaped’ sheath of visceral layer of serous pericardium enclosing six veins (i.e., 2 vena cavae and 4 pulmonary veins).</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smtClean="0"/>
              <a:t>The oblique sinus is akin to lesser sac behind the stomach and develops as a result of absorption of four pulmonary veins into the left atrium. </a:t>
            </a:r>
          </a:p>
          <a:p>
            <a:pPr>
              <a:buNone/>
            </a:pPr>
            <a:r>
              <a:rPr lang="en-US" dirty="0" smtClean="0"/>
              <a:t>The oblique sinus permits the distension of left atrium during return of oxygenated blood in it from the lungs.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a:bodyPr>
          <a:lstStyle/>
          <a:p>
            <a:pPr>
              <a:buNone/>
            </a:pPr>
            <a:r>
              <a:rPr lang="en-US" b="1" dirty="0" smtClean="0"/>
              <a:t>Boundaries</a:t>
            </a:r>
          </a:p>
          <a:p>
            <a:pPr>
              <a:buNone/>
            </a:pPr>
            <a:r>
              <a:rPr lang="en-US" dirty="0" smtClean="0"/>
              <a:t>Oblique sinus of pericardium is bounded in the following</a:t>
            </a:r>
          </a:p>
          <a:p>
            <a:pPr>
              <a:buNone/>
            </a:pPr>
            <a:r>
              <a:rPr lang="en-US" dirty="0" smtClean="0"/>
              <a:t>way:</a:t>
            </a:r>
          </a:p>
          <a:p>
            <a:pPr>
              <a:buNone/>
            </a:pPr>
            <a:r>
              <a:rPr lang="en-US" i="1" dirty="0" err="1" smtClean="0"/>
              <a:t>Anteriorly</a:t>
            </a:r>
            <a:r>
              <a:rPr lang="en-US" i="1" dirty="0" smtClean="0"/>
              <a:t>: by left atrium.</a:t>
            </a:r>
          </a:p>
          <a:p>
            <a:pPr>
              <a:buNone/>
            </a:pPr>
            <a:r>
              <a:rPr lang="en-US" i="1" dirty="0" err="1" smtClean="0"/>
              <a:t>Posteriorly</a:t>
            </a:r>
            <a:r>
              <a:rPr lang="en-US" i="1" dirty="0" smtClean="0"/>
              <a:t>: by parietal pericardium.</a:t>
            </a:r>
          </a:p>
          <a:p>
            <a:pPr>
              <a:buNone/>
            </a:pPr>
            <a:r>
              <a:rPr lang="en-US" i="1" dirty="0" smtClean="0"/>
              <a:t>On right side: by reflection of visceral pericardium along</a:t>
            </a:r>
          </a:p>
          <a:p>
            <a:pPr>
              <a:buNone/>
            </a:pPr>
            <a:r>
              <a:rPr lang="en-US" dirty="0" smtClean="0"/>
              <a:t>the right pulmonary veins and inferior vena cava.</a:t>
            </a:r>
          </a:p>
          <a:p>
            <a:pPr>
              <a:buNone/>
            </a:pPr>
            <a:r>
              <a:rPr lang="en-US" i="1" dirty="0" smtClean="0"/>
              <a:t>On the left side: by reflection of visceral pericardium along </a:t>
            </a:r>
            <a:r>
              <a:rPr lang="en-US" dirty="0" smtClean="0"/>
              <a:t>the left pulmonary veins.</a:t>
            </a:r>
          </a:p>
          <a:p>
            <a:pPr>
              <a:buNone/>
            </a:pPr>
            <a:r>
              <a:rPr lang="en-US" i="1" dirty="0" smtClean="0"/>
              <a:t>Superiorly: by reflection of visceral pericardium along</a:t>
            </a:r>
          </a:p>
          <a:p>
            <a:pPr>
              <a:buNone/>
            </a:pPr>
            <a:r>
              <a:rPr lang="en-US" dirty="0" smtClean="0"/>
              <a:t>the right and left superior pulmonary veins.</a:t>
            </a:r>
          </a:p>
          <a:p>
            <a:pPr>
              <a:buNone/>
            </a:pPr>
            <a:r>
              <a:rPr lang="en-US" i="1" dirty="0" smtClean="0"/>
              <a:t>Inferiorly: it is open.</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b="1" dirty="0" smtClean="0"/>
              <a:t>Applied --</a:t>
            </a:r>
          </a:p>
          <a:p>
            <a:pPr>
              <a:buNone/>
            </a:pPr>
            <a:r>
              <a:rPr lang="en-US" b="1" dirty="0" smtClean="0"/>
              <a:t>Surgical significance of transverse pericardial sinus:</a:t>
            </a:r>
          </a:p>
          <a:p>
            <a:pPr>
              <a:buNone/>
            </a:pPr>
            <a:r>
              <a:rPr lang="en-US" dirty="0" smtClean="0"/>
              <a:t>During cardiac surgery, after the pericardial sac is opened </a:t>
            </a:r>
            <a:r>
              <a:rPr lang="en-US" dirty="0" err="1" smtClean="0"/>
              <a:t>anteriorly</a:t>
            </a:r>
            <a:r>
              <a:rPr lang="en-US" dirty="0" smtClean="0"/>
              <a:t>, a finger is passed through the transverse sinus of pericardium, posterior to the aorta and pulmonary trunk.</a:t>
            </a:r>
          </a:p>
          <a:p>
            <a:pPr>
              <a:buNone/>
            </a:pPr>
            <a:r>
              <a:rPr lang="en-US" dirty="0" smtClean="0"/>
              <a:t>A temporary ligature is passed through the transverse</a:t>
            </a:r>
          </a:p>
          <a:p>
            <a:pPr>
              <a:buNone/>
            </a:pPr>
            <a:r>
              <a:rPr lang="en-US" dirty="0" smtClean="0"/>
              <a:t>sinus around the aorta and pulmonary trunk. </a:t>
            </a:r>
          </a:p>
          <a:p>
            <a:pPr>
              <a:buNone/>
            </a:pPr>
            <a:r>
              <a:rPr lang="en-US" dirty="0" smtClean="0"/>
              <a:t> The tubes of heart-lung machine are inserted into these vessels and ligature is tightened.</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b="1" dirty="0" smtClean="0"/>
              <a:t>ARTERIAL SUPPLY</a:t>
            </a:r>
          </a:p>
          <a:p>
            <a:pPr>
              <a:buNone/>
            </a:pPr>
            <a:r>
              <a:rPr lang="en-US" dirty="0" smtClean="0"/>
              <a:t> The </a:t>
            </a:r>
            <a:r>
              <a:rPr lang="en-US" i="1" dirty="0" smtClean="0"/>
              <a:t>fibrous pericardium and parietal layer of visceral</a:t>
            </a:r>
          </a:p>
          <a:p>
            <a:pPr>
              <a:buNone/>
            </a:pPr>
            <a:r>
              <a:rPr lang="en-US" i="1" dirty="0" smtClean="0"/>
              <a:t>pericardium is supplied by the branches of the following </a:t>
            </a:r>
            <a:r>
              <a:rPr lang="en-US" dirty="0" smtClean="0"/>
              <a:t>arteries:</a:t>
            </a:r>
          </a:p>
          <a:p>
            <a:pPr>
              <a:buNone/>
            </a:pPr>
            <a:r>
              <a:rPr lang="en-US" dirty="0" smtClean="0"/>
              <a:t>1. Internal thoracic artery.</a:t>
            </a:r>
          </a:p>
          <a:p>
            <a:pPr>
              <a:buNone/>
            </a:pPr>
            <a:r>
              <a:rPr lang="en-US" dirty="0" smtClean="0"/>
              <a:t>2. </a:t>
            </a:r>
            <a:r>
              <a:rPr lang="en-US" dirty="0" err="1" smtClean="0"/>
              <a:t>Musculophrenic</a:t>
            </a:r>
            <a:r>
              <a:rPr lang="en-US" dirty="0" smtClean="0"/>
              <a:t> arteries.</a:t>
            </a:r>
          </a:p>
          <a:p>
            <a:pPr>
              <a:buNone/>
            </a:pPr>
            <a:r>
              <a:rPr lang="en-US" dirty="0" smtClean="0"/>
              <a:t>3. Descending thoracic aorta.</a:t>
            </a:r>
          </a:p>
          <a:p>
            <a:pPr>
              <a:buNone/>
            </a:pPr>
            <a:r>
              <a:rPr lang="en-US" dirty="0" smtClean="0"/>
              <a:t> The </a:t>
            </a:r>
            <a:r>
              <a:rPr lang="en-US" i="1" dirty="0" smtClean="0"/>
              <a:t>visceral layer of serous pericardium is supplied by the </a:t>
            </a:r>
            <a:r>
              <a:rPr lang="en-US" dirty="0" smtClean="0"/>
              <a:t>coronary arteries.</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a:bodyPr>
          <a:lstStyle/>
          <a:p>
            <a:pPr>
              <a:buNone/>
            </a:pPr>
            <a:r>
              <a:rPr lang="en-US" b="1" dirty="0" smtClean="0"/>
              <a:t>NERVE SUPPLY</a:t>
            </a:r>
          </a:p>
          <a:p>
            <a:pPr>
              <a:buNone/>
            </a:pPr>
            <a:r>
              <a:rPr lang="en-US" dirty="0" smtClean="0"/>
              <a:t>1. The fibrous pericardium and parietal layer of the serous</a:t>
            </a:r>
          </a:p>
          <a:p>
            <a:pPr>
              <a:buNone/>
            </a:pPr>
            <a:r>
              <a:rPr lang="en-US" dirty="0" smtClean="0"/>
              <a:t>pericardium are supplied by the </a:t>
            </a:r>
            <a:r>
              <a:rPr lang="en-US" dirty="0" err="1" smtClean="0"/>
              <a:t>phrenic</a:t>
            </a:r>
            <a:r>
              <a:rPr lang="en-US" dirty="0" smtClean="0"/>
              <a:t> nerves (somatic</a:t>
            </a:r>
          </a:p>
          <a:p>
            <a:pPr>
              <a:buNone/>
            </a:pPr>
            <a:r>
              <a:rPr lang="en-US" dirty="0" smtClean="0"/>
              <a:t>nerve fibres).</a:t>
            </a:r>
          </a:p>
          <a:p>
            <a:pPr>
              <a:buNone/>
            </a:pPr>
            <a:r>
              <a:rPr lang="en-US" dirty="0" smtClean="0"/>
              <a:t>2. The visceral layer of the serous pericardium is supplied</a:t>
            </a:r>
          </a:p>
          <a:p>
            <a:pPr>
              <a:buNone/>
            </a:pPr>
            <a:r>
              <a:rPr lang="en-US" dirty="0" smtClean="0"/>
              <a:t>by the branches of sympathetic trunks and </a:t>
            </a:r>
            <a:r>
              <a:rPr lang="en-US" dirty="0" err="1" smtClean="0"/>
              <a:t>vagus</a:t>
            </a:r>
            <a:r>
              <a:rPr lang="en-US" dirty="0" smtClean="0"/>
              <a:t> nerves</a:t>
            </a:r>
          </a:p>
          <a:p>
            <a:pPr>
              <a:buNone/>
            </a:pPr>
            <a:r>
              <a:rPr lang="en-US" dirty="0" smtClean="0"/>
              <a:t>(autonomic nerve fibres). </a:t>
            </a:r>
          </a:p>
          <a:p>
            <a:pPr>
              <a:buNone/>
            </a:pPr>
            <a:r>
              <a:rPr lang="en-US" dirty="0" smtClean="0"/>
              <a:t>Thus fibrous pericardium and parietal layer of the visceral pericardium are sensitive to pain whereas visceral layer of pericardium is insensitive to pain. </a:t>
            </a:r>
          </a:p>
          <a:p>
            <a:pPr>
              <a:buNone/>
            </a:pPr>
            <a:r>
              <a:rPr lang="en-US" dirty="0" smtClean="0"/>
              <a:t>Consequently pain of </a:t>
            </a:r>
            <a:r>
              <a:rPr lang="en-US" dirty="0" err="1" smtClean="0"/>
              <a:t>pericarditis</a:t>
            </a:r>
            <a:r>
              <a:rPr lang="en-US" dirty="0" smtClean="0"/>
              <a:t> originates from parietal pericardium.</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buNone/>
            </a:pPr>
            <a:r>
              <a:rPr lang="en-US" dirty="0" smtClean="0"/>
              <a:t>Applied  --</a:t>
            </a:r>
          </a:p>
          <a:p>
            <a:pPr>
              <a:buNone/>
            </a:pPr>
            <a:r>
              <a:rPr lang="en-US" dirty="0" smtClean="0"/>
              <a:t>• </a:t>
            </a:r>
            <a:r>
              <a:rPr lang="en-US" b="1" dirty="0" err="1" smtClean="0"/>
              <a:t>Pericarditis</a:t>
            </a:r>
            <a:r>
              <a:rPr lang="en-US" b="1" dirty="0" smtClean="0"/>
              <a:t> and cardiac </a:t>
            </a:r>
            <a:r>
              <a:rPr lang="en-US" b="1" dirty="0" err="1" smtClean="0"/>
              <a:t>tamponade</a:t>
            </a:r>
            <a:r>
              <a:rPr lang="en-US" b="1" dirty="0" smtClean="0"/>
              <a:t>: </a:t>
            </a:r>
          </a:p>
          <a:p>
            <a:pPr>
              <a:buNone/>
            </a:pPr>
            <a:r>
              <a:rPr lang="en-US" b="1" dirty="0" smtClean="0"/>
              <a:t>The inflammation </a:t>
            </a:r>
            <a:r>
              <a:rPr lang="en-US" dirty="0" smtClean="0"/>
              <a:t>of the serous pericardium is called </a:t>
            </a:r>
            <a:r>
              <a:rPr lang="en-US" i="1" dirty="0" err="1" smtClean="0"/>
              <a:t>pericarditis</a:t>
            </a:r>
            <a:r>
              <a:rPr lang="en-US" i="1" dirty="0" smtClean="0"/>
              <a:t> which </a:t>
            </a:r>
            <a:r>
              <a:rPr lang="en-US" dirty="0" smtClean="0"/>
              <a:t>causes accumulation of serous fluid in the pericardial cavity, the </a:t>
            </a:r>
            <a:r>
              <a:rPr lang="en-US" i="1" dirty="0" smtClean="0"/>
              <a:t>pericardial effusion. </a:t>
            </a:r>
          </a:p>
          <a:p>
            <a:pPr>
              <a:buNone/>
            </a:pPr>
            <a:r>
              <a:rPr lang="en-US" i="1" dirty="0" smtClean="0"/>
              <a:t>The excessive </a:t>
            </a:r>
            <a:r>
              <a:rPr lang="en-US" dirty="0" smtClean="0"/>
              <a:t>accumulation of serous fluid in the pericardial cavity may compress the thin-walled atria and interfere with the filling of the heart during diastole and consequently the cardiac output is diminished. </a:t>
            </a:r>
          </a:p>
          <a:p>
            <a:pPr>
              <a:buNone/>
            </a:pPr>
            <a:r>
              <a:rPr lang="en-US" dirty="0" smtClean="0"/>
              <a:t>This condition is clinically termed </a:t>
            </a:r>
            <a:r>
              <a:rPr lang="en-US" i="1" dirty="0" smtClean="0"/>
              <a:t>cardiac </a:t>
            </a:r>
            <a:r>
              <a:rPr lang="en-US" i="1" dirty="0" err="1" smtClean="0"/>
              <a:t>tamponade</a:t>
            </a:r>
            <a:r>
              <a:rPr lang="en-US" i="1" dirty="0" smtClean="0"/>
              <a:t>.</a:t>
            </a:r>
          </a:p>
          <a:p>
            <a:pPr>
              <a:buNone/>
            </a:pPr>
            <a:r>
              <a:rPr lang="en-US" dirty="0" smtClean="0"/>
              <a:t>The </a:t>
            </a:r>
            <a:r>
              <a:rPr lang="en-US" i="1" dirty="0" err="1" smtClean="0"/>
              <a:t>pericarditis</a:t>
            </a:r>
            <a:r>
              <a:rPr lang="en-US" i="1" dirty="0" smtClean="0"/>
              <a:t> is the terminal event in uremia.</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a:buNone/>
            </a:pPr>
            <a:r>
              <a:rPr lang="en-US" dirty="0" smtClean="0"/>
              <a:t>• </a:t>
            </a:r>
            <a:r>
              <a:rPr lang="en-US" b="1" dirty="0" err="1" smtClean="0"/>
              <a:t>Pericardiocentesis</a:t>
            </a:r>
            <a:r>
              <a:rPr lang="en-US" b="1" dirty="0" smtClean="0"/>
              <a:t>: Excessive pericardial fluid can be</a:t>
            </a:r>
          </a:p>
          <a:p>
            <a:pPr>
              <a:buNone/>
            </a:pPr>
            <a:r>
              <a:rPr lang="en-US" dirty="0" smtClean="0"/>
              <a:t>aspirated from the pericardial cavity by two routes:</a:t>
            </a:r>
          </a:p>
          <a:p>
            <a:pPr>
              <a:buNone/>
            </a:pPr>
            <a:r>
              <a:rPr lang="en-US" dirty="0" smtClean="0"/>
              <a:t>– </a:t>
            </a:r>
            <a:r>
              <a:rPr lang="en-US" i="1" dirty="0" err="1" smtClean="0"/>
              <a:t>Sternal</a:t>
            </a:r>
            <a:r>
              <a:rPr lang="en-US" i="1" dirty="0" smtClean="0"/>
              <a:t> approach: The needle is inserted through the</a:t>
            </a:r>
          </a:p>
          <a:p>
            <a:pPr>
              <a:buNone/>
            </a:pPr>
            <a:r>
              <a:rPr lang="en-US" dirty="0" smtClean="0"/>
              <a:t>left 5th or 6th </a:t>
            </a:r>
            <a:r>
              <a:rPr lang="en-US" dirty="0" err="1" smtClean="0"/>
              <a:t>intercostal</a:t>
            </a:r>
            <a:r>
              <a:rPr lang="en-US" dirty="0" smtClean="0"/>
              <a:t> space immediately adjacent to</a:t>
            </a:r>
          </a:p>
          <a:p>
            <a:pPr>
              <a:buNone/>
            </a:pPr>
            <a:r>
              <a:rPr lang="en-US" dirty="0" smtClean="0"/>
              <a:t>the sternum.</a:t>
            </a:r>
          </a:p>
          <a:p>
            <a:pPr>
              <a:buNone/>
            </a:pPr>
            <a:r>
              <a:rPr lang="en-US" dirty="0" smtClean="0"/>
              <a:t>– </a:t>
            </a:r>
            <a:r>
              <a:rPr lang="en-US" i="1" dirty="0" err="1" smtClean="0"/>
              <a:t>Subxiphoid</a:t>
            </a:r>
            <a:r>
              <a:rPr lang="en-US" i="1" dirty="0" smtClean="0"/>
              <a:t> approach: The needle is inserted in the left</a:t>
            </a:r>
          </a:p>
          <a:p>
            <a:pPr>
              <a:buNone/>
            </a:pPr>
            <a:r>
              <a:rPr lang="en-US" dirty="0" err="1" smtClean="0"/>
              <a:t>costoxiphoid</a:t>
            </a:r>
            <a:r>
              <a:rPr lang="en-US" dirty="0" smtClean="0"/>
              <a:t> angle and passed in an upward and</a:t>
            </a:r>
          </a:p>
          <a:p>
            <a:pPr>
              <a:buNone/>
            </a:pPr>
            <a:r>
              <a:rPr lang="en-US" dirty="0" smtClean="0"/>
              <a:t>backward direction at an angle of 45° to the skin.</a:t>
            </a:r>
          </a:p>
          <a:p>
            <a:pPr>
              <a:buNone/>
            </a:pPr>
            <a:r>
              <a:rPr lang="en-US" dirty="0" smtClean="0"/>
              <a:t>• </a:t>
            </a:r>
            <a:r>
              <a:rPr lang="en-US" b="1" dirty="0" smtClean="0"/>
              <a:t>Pericardial friction rub: The roughening of parietal and</a:t>
            </a:r>
          </a:p>
          <a:p>
            <a:pPr>
              <a:buNone/>
            </a:pPr>
            <a:r>
              <a:rPr lang="en-US" dirty="0" smtClean="0"/>
              <a:t>visceral layers of the serous pericardium by inflammatory</a:t>
            </a:r>
          </a:p>
          <a:p>
            <a:pPr>
              <a:buNone/>
            </a:pPr>
            <a:r>
              <a:rPr lang="en-US" dirty="0" err="1" smtClean="0"/>
              <a:t>exudate</a:t>
            </a:r>
            <a:r>
              <a:rPr lang="en-US" dirty="0" smtClean="0"/>
              <a:t> can cause friction between the two layers called</a:t>
            </a:r>
          </a:p>
          <a:p>
            <a:pPr>
              <a:buNone/>
            </a:pPr>
            <a:r>
              <a:rPr lang="en-US" i="1" dirty="0" smtClean="0"/>
              <a:t>pericardial friction rub which can be felt on palpation and</a:t>
            </a:r>
          </a:p>
          <a:p>
            <a:pPr>
              <a:buNone/>
            </a:pPr>
            <a:r>
              <a:rPr lang="en-US" dirty="0" smtClean="0"/>
              <a:t>heard through the stethoscope.</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GB" dirty="0" smtClean="0"/>
              <a:t>                                           S L O</a:t>
            </a:r>
          </a:p>
          <a:p>
            <a:pPr>
              <a:buFont typeface="Arial" charset="0"/>
              <a:buNone/>
            </a:pPr>
            <a:r>
              <a:rPr lang="en-GB" dirty="0" smtClean="0"/>
              <a:t>     At the end of the session First MBBS Student Should be able to :</a:t>
            </a:r>
          </a:p>
          <a:p>
            <a:pPr>
              <a:buFont typeface="Arial" charset="0"/>
              <a:buNone/>
            </a:pPr>
            <a:r>
              <a:rPr lang="en-GB" dirty="0" smtClean="0"/>
              <a:t> - Write short notes on : (a) transverse sinus of the serous pericardium, (b) oblique sinus of serous pericardium</a:t>
            </a:r>
          </a:p>
          <a:p>
            <a:pPr>
              <a:buFont typeface="Arial" charset="0"/>
              <a:buNone/>
            </a:pPr>
            <a:r>
              <a:rPr lang="en-GB" dirty="0" smtClean="0"/>
              <a:t> - Explain external features of heart</a:t>
            </a:r>
          </a:p>
          <a:p>
            <a:pPr>
              <a:buFont typeface="Arial" charset="0"/>
              <a:buNone/>
            </a:pPr>
            <a:r>
              <a:rPr lang="en-GB" dirty="0" smtClean="0"/>
              <a:t> - Explain term : Precordium, Third coronary artery, and Mitral </a:t>
            </a:r>
            <a:r>
              <a:rPr lang="en-GB" dirty="0" err="1" smtClean="0"/>
              <a:t>stenosis</a:t>
            </a:r>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a:buNone/>
            </a:pPr>
            <a:r>
              <a:rPr lang="en-US" b="1" dirty="0" smtClean="0"/>
              <a:t>HEART</a:t>
            </a:r>
          </a:p>
          <a:p>
            <a:pPr>
              <a:buNone/>
            </a:pPr>
            <a:r>
              <a:rPr lang="en-US" dirty="0" smtClean="0"/>
              <a:t>The heart (syn. Gk. </a:t>
            </a:r>
            <a:r>
              <a:rPr lang="en-US" i="1" dirty="0" err="1" smtClean="0"/>
              <a:t>Kardia</a:t>
            </a:r>
            <a:r>
              <a:rPr lang="en-US" i="1" dirty="0" smtClean="0"/>
              <a:t>/</a:t>
            </a:r>
            <a:r>
              <a:rPr lang="en-US" i="1" dirty="0" err="1" smtClean="0"/>
              <a:t>Cardia</a:t>
            </a:r>
            <a:r>
              <a:rPr lang="en-US" i="1" dirty="0" smtClean="0"/>
              <a:t>; L. </a:t>
            </a:r>
            <a:r>
              <a:rPr lang="en-US" i="1" dirty="0" err="1" smtClean="0"/>
              <a:t>Cor</a:t>
            </a:r>
            <a:r>
              <a:rPr lang="en-US" i="1" dirty="0" smtClean="0"/>
              <a:t>/</a:t>
            </a:r>
            <a:r>
              <a:rPr lang="en-US" i="1" dirty="0" err="1" smtClean="0"/>
              <a:t>Cordis</a:t>
            </a:r>
            <a:r>
              <a:rPr lang="en-US" i="1" dirty="0" smtClean="0"/>
              <a:t>) is a hollow </a:t>
            </a:r>
            <a:r>
              <a:rPr lang="en-US" dirty="0" smtClean="0"/>
              <a:t>muscular organ situated in the </a:t>
            </a:r>
            <a:r>
              <a:rPr lang="en-US" dirty="0" err="1" smtClean="0"/>
              <a:t>mediastinum</a:t>
            </a:r>
            <a:r>
              <a:rPr lang="en-US" dirty="0" smtClean="0"/>
              <a:t> of the thoracic cavity, enclosed in the pericardium. </a:t>
            </a:r>
          </a:p>
          <a:p>
            <a:pPr>
              <a:buNone/>
            </a:pPr>
            <a:r>
              <a:rPr lang="en-US" dirty="0" smtClean="0"/>
              <a:t>It is somewhat pyramidal in shape and placed obliquely behind the sternum and adjoining parts of costal cartilages so that one-third of the heart is to the right of median plane and two-third of the heart is to the left of the median plane.</a:t>
            </a:r>
          </a:p>
          <a:p>
            <a:pPr>
              <a:buNone/>
            </a:pPr>
            <a:r>
              <a:rPr lang="en-US" dirty="0" smtClean="0"/>
              <a:t>The heart consists of four chambers—right atrium and</a:t>
            </a:r>
          </a:p>
          <a:p>
            <a:pPr>
              <a:buNone/>
            </a:pPr>
            <a:r>
              <a:rPr lang="en-US" dirty="0" smtClean="0"/>
              <a:t>right ventricle, and left atrium and left ventricle. </a:t>
            </a:r>
          </a:p>
          <a:p>
            <a:pPr>
              <a:buNone/>
            </a:pPr>
            <a:r>
              <a:rPr lang="en-US" dirty="0" smtClean="0"/>
              <a:t>On the surface the atria are separated from the ventricles by the </a:t>
            </a:r>
            <a:r>
              <a:rPr lang="en-US" dirty="0" err="1" smtClean="0"/>
              <a:t>atrioventricular</a:t>
            </a:r>
            <a:r>
              <a:rPr lang="en-US" dirty="0" smtClean="0"/>
              <a:t> groove (also called </a:t>
            </a:r>
            <a:r>
              <a:rPr lang="en-US" i="1" dirty="0" smtClean="0"/>
              <a:t>coronary sulcus) and </a:t>
            </a:r>
            <a:r>
              <a:rPr lang="en-US" dirty="0" smtClean="0"/>
              <a:t>ventricles from each other by </a:t>
            </a:r>
            <a:r>
              <a:rPr lang="en-US" dirty="0" err="1" smtClean="0"/>
              <a:t>interventricular</a:t>
            </a:r>
            <a:r>
              <a:rPr lang="en-US" dirty="0" smtClean="0"/>
              <a:t> grooves.</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b="1" dirty="0" smtClean="0"/>
              <a:t>Shape and Measurements</a:t>
            </a:r>
          </a:p>
          <a:p>
            <a:pPr>
              <a:buNone/>
            </a:pPr>
            <a:r>
              <a:rPr lang="en-US" i="1" dirty="0" smtClean="0"/>
              <a:t>Shape: Pyramidal or conical.</a:t>
            </a:r>
          </a:p>
          <a:p>
            <a:pPr>
              <a:buNone/>
            </a:pPr>
            <a:r>
              <a:rPr lang="en-US" i="1" dirty="0" smtClean="0"/>
              <a:t>Measurements: Length = 12 cm.</a:t>
            </a:r>
          </a:p>
          <a:p>
            <a:pPr>
              <a:buNone/>
            </a:pPr>
            <a:r>
              <a:rPr lang="en-US" dirty="0" smtClean="0"/>
              <a:t>Width = 9 cm.</a:t>
            </a:r>
          </a:p>
          <a:p>
            <a:pPr>
              <a:buNone/>
            </a:pPr>
            <a:r>
              <a:rPr lang="en-US" dirty="0" smtClean="0"/>
              <a:t>Weight = 300 g in males; 250 g in females.</a:t>
            </a:r>
          </a:p>
          <a:p>
            <a:pPr>
              <a:buNone/>
            </a:pP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b="1" dirty="0" smtClean="0"/>
              <a:t>EXTERNAL FEATURES --</a:t>
            </a:r>
          </a:p>
          <a:p>
            <a:pPr>
              <a:buNone/>
            </a:pPr>
            <a:r>
              <a:rPr lang="en-US" dirty="0" smtClean="0"/>
              <a:t>The heart presents the following external features:</a:t>
            </a:r>
          </a:p>
          <a:p>
            <a:pPr>
              <a:buNone/>
            </a:pPr>
            <a:r>
              <a:rPr lang="en-US" dirty="0" smtClean="0"/>
              <a:t>1. Apex.</a:t>
            </a:r>
          </a:p>
          <a:p>
            <a:pPr>
              <a:buNone/>
            </a:pPr>
            <a:r>
              <a:rPr lang="en-US" dirty="0" smtClean="0"/>
              <a:t>2. Base.</a:t>
            </a:r>
          </a:p>
          <a:p>
            <a:pPr>
              <a:buNone/>
            </a:pPr>
            <a:r>
              <a:rPr lang="en-US" dirty="0" smtClean="0"/>
              <a:t>3. Three surfaces (</a:t>
            </a:r>
            <a:r>
              <a:rPr lang="en-US" dirty="0" err="1" smtClean="0"/>
              <a:t>sternocostal</a:t>
            </a:r>
            <a:r>
              <a:rPr lang="en-US" dirty="0" smtClean="0"/>
              <a:t>, diaphragmatic, and left)</a:t>
            </a:r>
          </a:p>
          <a:p>
            <a:pPr>
              <a:buNone/>
            </a:pPr>
            <a:r>
              <a:rPr lang="en-US" dirty="0" smtClean="0"/>
              <a:t>4. Four borders (right, left, upper, and inferior).</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Grp="1" noChangeAspect="1" noChangeArrowheads="1"/>
          </p:cNvPicPr>
          <p:nvPr>
            <p:ph idx="1"/>
          </p:nvPr>
        </p:nvPicPr>
        <p:blipFill>
          <a:blip r:embed="rId2"/>
          <a:srcRect/>
          <a:stretch>
            <a:fillRect/>
          </a:stretch>
        </p:blipFill>
        <p:spPr bwMode="auto">
          <a:xfrm>
            <a:off x="914400" y="914400"/>
            <a:ext cx="8023654" cy="5943600"/>
          </a:xfrm>
          <a:prstGeom prst="rect">
            <a:avLst/>
          </a:prstGeom>
          <a:noFill/>
          <a:ln w="9525">
            <a:noFill/>
            <a:miter lim="800000"/>
            <a:headEnd/>
            <a:tailEnd/>
          </a:ln>
          <a:effectLst/>
        </p:spPr>
      </p:pic>
      <p:pic>
        <p:nvPicPr>
          <p:cNvPr id="12291" name="Picture 3"/>
          <p:cNvPicPr>
            <a:picLocks noChangeAspect="1" noChangeArrowheads="1"/>
          </p:cNvPicPr>
          <p:nvPr/>
        </p:nvPicPr>
        <p:blipFill>
          <a:blip r:embed="rId3"/>
          <a:srcRect/>
          <a:stretch>
            <a:fillRect/>
          </a:stretch>
        </p:blipFill>
        <p:spPr bwMode="auto">
          <a:xfrm>
            <a:off x="762000" y="381001"/>
            <a:ext cx="7391400" cy="533400"/>
          </a:xfrm>
          <a:prstGeom prst="rect">
            <a:avLst/>
          </a:prstGeom>
          <a:noFill/>
          <a:ln w="9525">
            <a:noFill/>
            <a:miter lim="800000"/>
            <a:headEnd/>
            <a:tailEnd/>
          </a:ln>
          <a:effec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Grp="1" noChangeAspect="1" noChangeArrowheads="1"/>
          </p:cNvPicPr>
          <p:nvPr>
            <p:ph idx="1"/>
          </p:nvPr>
        </p:nvPicPr>
        <p:blipFill>
          <a:blip r:embed="rId2"/>
          <a:srcRect/>
          <a:stretch>
            <a:fillRect/>
          </a:stretch>
        </p:blipFill>
        <p:spPr bwMode="auto">
          <a:xfrm>
            <a:off x="431645" y="609600"/>
            <a:ext cx="8498623" cy="5943600"/>
          </a:xfrm>
          <a:prstGeom prst="rect">
            <a:avLst/>
          </a:prstGeom>
          <a:noFill/>
          <a:ln w="9525">
            <a:noFill/>
            <a:miter lim="800000"/>
            <a:headEnd/>
            <a:tailEnd/>
          </a:ln>
          <a:effec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b="1" dirty="0" smtClean="0"/>
              <a:t>APEX OF THE HEART</a:t>
            </a:r>
          </a:p>
          <a:p>
            <a:pPr>
              <a:buNone/>
            </a:pPr>
            <a:r>
              <a:rPr lang="en-US" dirty="0" smtClean="0"/>
              <a:t>The apex of the heart is a conical area formed by left ventricle.</a:t>
            </a:r>
          </a:p>
          <a:p>
            <a:pPr>
              <a:buNone/>
            </a:pPr>
            <a:r>
              <a:rPr lang="en-US" dirty="0" smtClean="0"/>
              <a:t>It is directed downwards and forwards, and to the left. </a:t>
            </a:r>
          </a:p>
          <a:p>
            <a:pPr>
              <a:buNone/>
            </a:pPr>
            <a:r>
              <a:rPr lang="en-US" dirty="0" smtClean="0"/>
              <a:t>It lies at the level of the 5th left </a:t>
            </a:r>
            <a:r>
              <a:rPr lang="en-US" dirty="0" err="1" smtClean="0"/>
              <a:t>intercostal</a:t>
            </a:r>
            <a:r>
              <a:rPr lang="en-US" dirty="0" smtClean="0"/>
              <a:t> space, 3.5 inches (9 cm) from the midline and just medial to the mid </a:t>
            </a:r>
            <a:r>
              <a:rPr lang="en-US" dirty="0" err="1" smtClean="0"/>
              <a:t>clavicular</a:t>
            </a:r>
            <a:r>
              <a:rPr lang="en-US" dirty="0" smtClean="0"/>
              <a:t> line.</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b="1" dirty="0" smtClean="0"/>
              <a:t>BASE OF THE HEART</a:t>
            </a:r>
          </a:p>
          <a:p>
            <a:pPr>
              <a:buNone/>
            </a:pPr>
            <a:r>
              <a:rPr lang="en-US" dirty="0" smtClean="0"/>
              <a:t>The base (or posterior surface) of the heart is formed by two atria, mainly by the left atrium. </a:t>
            </a:r>
          </a:p>
          <a:p>
            <a:pPr>
              <a:buNone/>
            </a:pPr>
            <a:r>
              <a:rPr lang="en-US" dirty="0" smtClean="0"/>
              <a:t>Strictly speaking two-third of the base is formed by the posterior surface of the left atrium and one-third by the posterior surface of the right atrium.</a:t>
            </a:r>
          </a:p>
          <a:p>
            <a:pPr>
              <a:buNone/>
            </a:pPr>
            <a:r>
              <a:rPr lang="en-US" dirty="0" smtClean="0"/>
              <a:t> It is directed backwards and to the right (i.e., opposite to the apex).</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i="1" dirty="0" smtClean="0"/>
              <a:t>Characteristic features of the base are as follows:</a:t>
            </a:r>
          </a:p>
          <a:p>
            <a:pPr>
              <a:buNone/>
            </a:pPr>
            <a:r>
              <a:rPr lang="en-US" dirty="0" smtClean="0"/>
              <a:t>1. It lies opposite to the apex.</a:t>
            </a:r>
          </a:p>
          <a:p>
            <a:pPr>
              <a:buNone/>
            </a:pPr>
            <a:r>
              <a:rPr lang="en-US" dirty="0" smtClean="0"/>
              <a:t>2. It lies in front of the middle four thoracic vertebrae (i.e., T5–T8) in the lying-down position and descends one vertebra in the erect posture (T6–T9).</a:t>
            </a:r>
          </a:p>
          <a:p>
            <a:pPr>
              <a:buNone/>
            </a:pPr>
            <a:r>
              <a:rPr lang="en-US" dirty="0" smtClean="0"/>
              <a:t>3. The base is separated from vertebral column by the</a:t>
            </a:r>
          </a:p>
          <a:p>
            <a:pPr>
              <a:buNone/>
            </a:pPr>
            <a:r>
              <a:rPr lang="en-US" dirty="0" smtClean="0"/>
              <a:t>oblique pericardial sinus, esophagus, and aorta.</a:t>
            </a:r>
          </a:p>
          <a:p>
            <a:pPr>
              <a:buNone/>
            </a:pPr>
            <a:r>
              <a:rPr lang="en-US" b="1" dirty="0" smtClean="0"/>
              <a:t>N.B. Clinically, base is the upper border of the heart where </a:t>
            </a:r>
            <a:r>
              <a:rPr lang="en-US" dirty="0" smtClean="0"/>
              <a:t>great blood vessels (superior vena cava, ascending aorta, and pulmonary trunk) are attached.</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buNone/>
            </a:pPr>
            <a:r>
              <a:rPr lang="en-US" b="1" dirty="0" smtClean="0"/>
              <a:t>SURFACES OF THE HEART</a:t>
            </a:r>
          </a:p>
          <a:p>
            <a:pPr>
              <a:buNone/>
            </a:pPr>
            <a:r>
              <a:rPr lang="en-US" dirty="0" smtClean="0"/>
              <a:t>The heart has the following three surfaces:</a:t>
            </a:r>
          </a:p>
          <a:p>
            <a:pPr>
              <a:buNone/>
            </a:pPr>
            <a:r>
              <a:rPr lang="en-US" dirty="0" smtClean="0"/>
              <a:t>1. </a:t>
            </a:r>
            <a:r>
              <a:rPr lang="en-US" dirty="0" err="1" smtClean="0"/>
              <a:t>Sternocostal</a:t>
            </a:r>
            <a:r>
              <a:rPr lang="en-US" dirty="0" smtClean="0"/>
              <a:t> (anterior).</a:t>
            </a:r>
          </a:p>
          <a:p>
            <a:pPr>
              <a:buNone/>
            </a:pPr>
            <a:r>
              <a:rPr lang="en-US" dirty="0" smtClean="0"/>
              <a:t>2. Diaphragmatic (inferior).</a:t>
            </a:r>
          </a:p>
          <a:p>
            <a:pPr>
              <a:buNone/>
            </a:pPr>
            <a:r>
              <a:rPr lang="en-US" dirty="0" smtClean="0"/>
              <a:t>3. Left surface.</a:t>
            </a:r>
          </a:p>
          <a:p>
            <a:pPr>
              <a:buNone/>
            </a:pPr>
            <a:r>
              <a:rPr lang="en-US" dirty="0" err="1" smtClean="0"/>
              <a:t>Sternocostal</a:t>
            </a:r>
            <a:r>
              <a:rPr lang="en-US" dirty="0" smtClean="0"/>
              <a:t> surface: It is formed mainly by the right atrium and right ventricle, which are separated from each other by the anterior part of </a:t>
            </a:r>
            <a:r>
              <a:rPr lang="en-US" b="1" dirty="0" err="1" smtClean="0"/>
              <a:t>atrioventricular</a:t>
            </a:r>
            <a:r>
              <a:rPr lang="en-US" b="1" dirty="0" smtClean="0"/>
              <a:t> groove. </a:t>
            </a:r>
          </a:p>
          <a:p>
            <a:pPr>
              <a:buNone/>
            </a:pPr>
            <a:r>
              <a:rPr lang="en-US" b="1" dirty="0" smtClean="0"/>
              <a:t>The </a:t>
            </a:r>
            <a:r>
              <a:rPr lang="en-US" b="1" dirty="0" err="1" smtClean="0"/>
              <a:t>sternocostal</a:t>
            </a:r>
            <a:r>
              <a:rPr lang="en-US" b="1" dirty="0" smtClean="0"/>
              <a:t> </a:t>
            </a:r>
            <a:r>
              <a:rPr lang="en-US" dirty="0" smtClean="0"/>
              <a:t>surface is also partly formed by the left auricle and left ventricle. </a:t>
            </a:r>
          </a:p>
          <a:p>
            <a:pPr>
              <a:buNone/>
            </a:pPr>
            <a:r>
              <a:rPr lang="en-US" dirty="0" smtClean="0"/>
              <a:t>The right ventricle is separated from left ventricle by the </a:t>
            </a:r>
            <a:r>
              <a:rPr lang="en-US" b="1" dirty="0" smtClean="0"/>
              <a:t>anterior </a:t>
            </a:r>
            <a:r>
              <a:rPr lang="en-US" b="1" dirty="0" err="1" smtClean="0"/>
              <a:t>interventricular</a:t>
            </a:r>
            <a:r>
              <a:rPr lang="en-US" b="1" dirty="0" smtClean="0"/>
              <a:t> groove.</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a:bodyPr>
          <a:lstStyle/>
          <a:p>
            <a:pPr>
              <a:buNone/>
            </a:pPr>
            <a:r>
              <a:rPr lang="en-US" b="1" dirty="0" smtClean="0"/>
              <a:t>N.B.</a:t>
            </a:r>
          </a:p>
          <a:p>
            <a:pPr>
              <a:buNone/>
            </a:pPr>
            <a:r>
              <a:rPr lang="en-US" dirty="0" smtClean="0"/>
              <a:t>• The left atrium is hidden on the front by the ascending</a:t>
            </a:r>
          </a:p>
          <a:p>
            <a:pPr>
              <a:buNone/>
            </a:pPr>
            <a:r>
              <a:rPr lang="en-US" dirty="0" smtClean="0"/>
              <a:t>aorta and pulmonary trunk.</a:t>
            </a:r>
          </a:p>
          <a:p>
            <a:pPr>
              <a:buNone/>
            </a:pPr>
            <a:r>
              <a:rPr lang="en-US" dirty="0" smtClean="0"/>
              <a:t>• The part of </a:t>
            </a:r>
            <a:r>
              <a:rPr lang="en-US" dirty="0" err="1" smtClean="0"/>
              <a:t>sternocostal</a:t>
            </a:r>
            <a:r>
              <a:rPr lang="en-US" dirty="0" smtClean="0"/>
              <a:t> surface is uncovered by the left</a:t>
            </a:r>
          </a:p>
          <a:p>
            <a:pPr>
              <a:buNone/>
            </a:pPr>
            <a:r>
              <a:rPr lang="en-US" dirty="0" smtClean="0"/>
              <a:t>lung (cardiac notch) forming an </a:t>
            </a:r>
            <a:r>
              <a:rPr lang="en-US" i="1" dirty="0" smtClean="0"/>
              <a:t>area of superficial cardiac</a:t>
            </a:r>
          </a:p>
          <a:p>
            <a:pPr>
              <a:buNone/>
            </a:pPr>
            <a:r>
              <a:rPr lang="en-US" i="1" dirty="0" smtClean="0"/>
              <a:t>dullness.</a:t>
            </a:r>
          </a:p>
          <a:p>
            <a:pPr>
              <a:buNone/>
            </a:pPr>
            <a:r>
              <a:rPr lang="en-US" dirty="0" smtClean="0"/>
              <a:t>Diaphragmatic surface: This surface is flat and rests on the central tendon of the diaphragm. </a:t>
            </a:r>
          </a:p>
          <a:p>
            <a:pPr>
              <a:buNone/>
            </a:pPr>
            <a:r>
              <a:rPr lang="en-US" dirty="0" smtClean="0"/>
              <a:t>It is formed by the left and right ventricles which are separated from each other by the posterior </a:t>
            </a:r>
            <a:r>
              <a:rPr lang="en-US" dirty="0" err="1" smtClean="0"/>
              <a:t>interventricular</a:t>
            </a:r>
            <a:r>
              <a:rPr lang="en-US" dirty="0" smtClean="0"/>
              <a:t> groove. </a:t>
            </a:r>
          </a:p>
          <a:p>
            <a:pPr>
              <a:buNone/>
            </a:pPr>
            <a:r>
              <a:rPr lang="en-US" dirty="0" smtClean="0"/>
              <a:t>The left ventricles form left two-third of this surface and right ventricle forms only right one-third of this surface.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0" y="0"/>
            <a:ext cx="4191000" cy="6858000"/>
          </a:xfrm>
        </p:spPr>
        <p:txBody>
          <a:bodyPr>
            <a:normAutofit/>
          </a:bodyPr>
          <a:lstStyle/>
          <a:p>
            <a:pPr>
              <a:buNone/>
            </a:pPr>
            <a:r>
              <a:rPr lang="en-GB" sz="3600" dirty="0" smtClean="0"/>
              <a:t> Pericardium and External features of </a:t>
            </a:r>
            <a:r>
              <a:rPr lang="en-GB" sz="3600" dirty="0" smtClean="0"/>
              <a:t>heart</a:t>
            </a:r>
            <a:endParaRPr lang="en-GB" sz="3600" dirty="0" smtClean="0"/>
          </a:p>
          <a:p>
            <a:pPr>
              <a:buFontTx/>
              <a:buChar char="-"/>
            </a:pPr>
            <a:r>
              <a:rPr lang="en-GB" dirty="0" smtClean="0"/>
              <a:t>Sub division of pericardium</a:t>
            </a:r>
          </a:p>
          <a:p>
            <a:pPr>
              <a:buFontTx/>
              <a:buChar char="-"/>
            </a:pPr>
            <a:r>
              <a:rPr lang="en-GB" dirty="0" smtClean="0"/>
              <a:t>Fibrous Pericardium</a:t>
            </a:r>
          </a:p>
          <a:p>
            <a:pPr>
              <a:buFontTx/>
              <a:buChar char="-"/>
            </a:pPr>
            <a:r>
              <a:rPr lang="en-GB" dirty="0" smtClean="0"/>
              <a:t>Serous Pericardium </a:t>
            </a:r>
          </a:p>
          <a:p>
            <a:pPr>
              <a:buFontTx/>
              <a:buChar char="-"/>
            </a:pPr>
            <a:r>
              <a:rPr lang="en-GB" dirty="0" smtClean="0"/>
              <a:t>Sinuses of Pericardium</a:t>
            </a:r>
          </a:p>
          <a:p>
            <a:pPr>
              <a:buFontTx/>
              <a:buChar char="-"/>
            </a:pPr>
            <a:r>
              <a:rPr lang="en-GB" dirty="0" smtClean="0"/>
              <a:t>Blood and Nerve Supply of Pericardium</a:t>
            </a:r>
          </a:p>
          <a:p>
            <a:pPr>
              <a:buFontTx/>
              <a:buChar char="-"/>
            </a:pPr>
            <a:r>
              <a:rPr lang="en-GB" dirty="0" smtClean="0"/>
              <a:t>External features of Heart</a:t>
            </a:r>
            <a:endParaRPr lang="en-GB" dirty="0"/>
          </a:p>
        </p:txBody>
      </p:sp>
      <p:pic>
        <p:nvPicPr>
          <p:cNvPr id="1026" name="Picture 2" descr="D:\Images folder\Vishram Singh Photos\Vishram Singh_Anatomy 3 Vol\assets\images\chapterthumb\book1\chapter19\thumb7.jpg"/>
          <p:cNvPicPr>
            <a:picLocks noGrp="1" noChangeAspect="1" noChangeArrowheads="1"/>
          </p:cNvPicPr>
          <p:nvPr>
            <p:ph sz="half" idx="2"/>
          </p:nvPr>
        </p:nvPicPr>
        <p:blipFill>
          <a:blip r:embed="rId2"/>
          <a:srcRect/>
          <a:stretch>
            <a:fillRect/>
          </a:stretch>
        </p:blipFill>
        <p:spPr bwMode="auto">
          <a:xfrm>
            <a:off x="3991493" y="1371600"/>
            <a:ext cx="5203075" cy="3622393"/>
          </a:xfrm>
          <a:prstGeom prst="rect">
            <a:avLst/>
          </a:prstGeom>
          <a:noFill/>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smtClean="0"/>
              <a:t>Left surface: It is formed mainly by the left ventricle and partly by the left atrium and auricle. It is directed upwards, backwards, and to the left.</a:t>
            </a:r>
          </a:p>
          <a:p>
            <a:pPr>
              <a:buNone/>
            </a:pPr>
            <a:r>
              <a:rPr lang="en-US" b="1" dirty="0" smtClean="0"/>
              <a:t>BORDERS OF THE HEART</a:t>
            </a:r>
          </a:p>
          <a:p>
            <a:pPr>
              <a:buNone/>
            </a:pPr>
            <a:r>
              <a:rPr lang="en-US" dirty="0" smtClean="0"/>
              <a:t>The heart has the following four borders:</a:t>
            </a:r>
          </a:p>
          <a:p>
            <a:pPr>
              <a:buNone/>
            </a:pPr>
            <a:r>
              <a:rPr lang="en-US" dirty="0" smtClean="0"/>
              <a:t>1. Right border.</a:t>
            </a:r>
          </a:p>
          <a:p>
            <a:pPr>
              <a:buNone/>
            </a:pPr>
            <a:r>
              <a:rPr lang="en-US" dirty="0" smtClean="0"/>
              <a:t>2. Left border.</a:t>
            </a:r>
          </a:p>
          <a:p>
            <a:pPr>
              <a:buNone/>
            </a:pPr>
            <a:r>
              <a:rPr lang="en-US" dirty="0" smtClean="0"/>
              <a:t>3. Inferior border.</a:t>
            </a:r>
          </a:p>
          <a:p>
            <a:pPr>
              <a:buNone/>
            </a:pPr>
            <a:r>
              <a:rPr lang="en-US" dirty="0" smtClean="0"/>
              <a:t>4. Upper border.</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dirty="0" smtClean="0"/>
              <a:t>Right border: It is more or less vertical and is formed by the right atrium. It extends from the right side of the opening of SVC to that of IVC and separates the base from the </a:t>
            </a:r>
            <a:r>
              <a:rPr lang="en-US" dirty="0" err="1" smtClean="0"/>
              <a:t>sternocostal</a:t>
            </a:r>
            <a:r>
              <a:rPr lang="en-US" dirty="0" smtClean="0"/>
              <a:t> surface.</a:t>
            </a:r>
          </a:p>
          <a:p>
            <a:pPr>
              <a:buNone/>
            </a:pPr>
            <a:r>
              <a:rPr lang="en-US" dirty="0" smtClean="0"/>
              <a:t>Left border: It is curved and oblique.</a:t>
            </a:r>
          </a:p>
          <a:p>
            <a:pPr>
              <a:buNone/>
            </a:pPr>
            <a:r>
              <a:rPr lang="en-US" dirty="0" smtClean="0"/>
              <a:t> It is formed mainly by the left ventricle and partly by the left auricle.</a:t>
            </a:r>
          </a:p>
          <a:p>
            <a:pPr>
              <a:buNone/>
            </a:pPr>
            <a:r>
              <a:rPr lang="en-US" dirty="0" smtClean="0"/>
              <a:t> It extends from left auricle to the apex of the heart and separates </a:t>
            </a:r>
            <a:r>
              <a:rPr lang="en-US" dirty="0" err="1" smtClean="0"/>
              <a:t>sternocostal</a:t>
            </a:r>
            <a:r>
              <a:rPr lang="en-US" dirty="0" smtClean="0"/>
              <a:t> and left surfaces.</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20000"/>
          </a:bodyPr>
          <a:lstStyle/>
          <a:p>
            <a:pPr>
              <a:buNone/>
            </a:pPr>
            <a:r>
              <a:rPr lang="en-US" dirty="0" smtClean="0"/>
              <a:t>Inferior border: It is nearly horizontal and extends from the</a:t>
            </a:r>
          </a:p>
          <a:p>
            <a:pPr>
              <a:buNone/>
            </a:pPr>
            <a:r>
              <a:rPr lang="en-US" dirty="0" smtClean="0"/>
              <a:t>opening of IVC to the apex of the heart. </a:t>
            </a:r>
          </a:p>
          <a:p>
            <a:pPr>
              <a:buNone/>
            </a:pPr>
            <a:r>
              <a:rPr lang="en-US" dirty="0" smtClean="0"/>
              <a:t>It is formed by the right ventricle. </a:t>
            </a:r>
          </a:p>
          <a:p>
            <a:pPr>
              <a:buNone/>
            </a:pPr>
            <a:r>
              <a:rPr lang="en-US" dirty="0" smtClean="0"/>
              <a:t>The right atrium also forms a part of this border. </a:t>
            </a:r>
          </a:p>
          <a:p>
            <a:pPr>
              <a:buNone/>
            </a:pPr>
            <a:r>
              <a:rPr lang="en-US" dirty="0" smtClean="0"/>
              <a:t>The inferior border separates the </a:t>
            </a:r>
            <a:r>
              <a:rPr lang="en-US" dirty="0" err="1" smtClean="0"/>
              <a:t>sternocostal</a:t>
            </a:r>
            <a:r>
              <a:rPr lang="en-US" dirty="0" smtClean="0"/>
              <a:t> surface from the diaphragmatic surface. </a:t>
            </a:r>
          </a:p>
          <a:p>
            <a:pPr>
              <a:buNone/>
            </a:pPr>
            <a:r>
              <a:rPr lang="en-US" dirty="0" smtClean="0"/>
              <a:t>Near the apex it presents a notch called </a:t>
            </a:r>
            <a:r>
              <a:rPr lang="en-US" i="1" dirty="0" err="1" smtClean="0"/>
              <a:t>incisura</a:t>
            </a:r>
            <a:r>
              <a:rPr lang="en-US" i="1" dirty="0" smtClean="0"/>
              <a:t> </a:t>
            </a:r>
            <a:r>
              <a:rPr lang="en-US" i="1" dirty="0" err="1" smtClean="0"/>
              <a:t>apicis</a:t>
            </a:r>
            <a:r>
              <a:rPr lang="en-US" i="1" dirty="0" smtClean="0"/>
              <a:t> </a:t>
            </a:r>
            <a:r>
              <a:rPr lang="en-US" i="1" dirty="0" err="1" smtClean="0"/>
              <a:t>cordis</a:t>
            </a:r>
            <a:r>
              <a:rPr lang="en-US" i="1" dirty="0" smtClean="0"/>
              <a:t>.</a:t>
            </a:r>
          </a:p>
          <a:p>
            <a:pPr>
              <a:buNone/>
            </a:pPr>
            <a:r>
              <a:rPr lang="en-US" dirty="0" smtClean="0"/>
              <a:t>Upper border: It is slightly oblique and is formed by the right</a:t>
            </a:r>
          </a:p>
          <a:p>
            <a:pPr>
              <a:buNone/>
            </a:pPr>
            <a:r>
              <a:rPr lang="en-US" dirty="0" smtClean="0"/>
              <a:t>and left atria, mainly by the latter.</a:t>
            </a:r>
          </a:p>
          <a:p>
            <a:pPr>
              <a:buNone/>
            </a:pPr>
            <a:r>
              <a:rPr lang="en-US" dirty="0" smtClean="0"/>
              <a:t> The upper border is obscured from the view on the </a:t>
            </a:r>
            <a:r>
              <a:rPr lang="en-US" dirty="0" err="1" smtClean="0"/>
              <a:t>sternocostal</a:t>
            </a:r>
            <a:r>
              <a:rPr lang="en-US" dirty="0" smtClean="0"/>
              <a:t> surface because ascending aorta and pulmonary trunk lie in front of it.</a:t>
            </a:r>
          </a:p>
          <a:p>
            <a:pPr>
              <a:buNone/>
            </a:pPr>
            <a:r>
              <a:rPr lang="en-US" dirty="0" smtClean="0"/>
              <a:t> On the surface of the body it can be marked by a line joining a</a:t>
            </a:r>
          </a:p>
          <a:p>
            <a:pPr>
              <a:buNone/>
            </a:pPr>
            <a:r>
              <a:rPr lang="en-US" dirty="0" smtClean="0"/>
              <a:t>point on the lower border of the 2nd left costal cartilage, 1.5</a:t>
            </a:r>
          </a:p>
          <a:p>
            <a:pPr>
              <a:buNone/>
            </a:pPr>
            <a:r>
              <a:rPr lang="en-US" dirty="0" smtClean="0"/>
              <a:t>in from the median plane to a point on the upper border of</a:t>
            </a:r>
          </a:p>
          <a:p>
            <a:pPr>
              <a:buNone/>
            </a:pPr>
            <a:r>
              <a:rPr lang="en-US" dirty="0" smtClean="0"/>
              <a:t>3rd right costal cartilage, 1 inch away from the median plane.</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b="1" dirty="0" smtClean="0"/>
              <a:t>CHAMBERS OF THE HEART</a:t>
            </a:r>
          </a:p>
          <a:p>
            <a:pPr>
              <a:buNone/>
            </a:pPr>
            <a:r>
              <a:rPr lang="en-US" dirty="0" smtClean="0"/>
              <a:t>The heart consists of four chambers, viz.</a:t>
            </a:r>
          </a:p>
          <a:p>
            <a:pPr>
              <a:buNone/>
            </a:pPr>
            <a:r>
              <a:rPr lang="en-US" dirty="0" smtClean="0"/>
              <a:t>1. Right atrium.</a:t>
            </a:r>
          </a:p>
          <a:p>
            <a:pPr>
              <a:buNone/>
            </a:pPr>
            <a:r>
              <a:rPr lang="en-US" dirty="0" smtClean="0"/>
              <a:t>2. Right ventricle.</a:t>
            </a:r>
          </a:p>
          <a:p>
            <a:pPr>
              <a:buNone/>
            </a:pPr>
            <a:r>
              <a:rPr lang="en-US" dirty="0" smtClean="0"/>
              <a:t>3. Left atrium.</a:t>
            </a:r>
          </a:p>
          <a:p>
            <a:pPr>
              <a:buNone/>
            </a:pPr>
            <a:r>
              <a:rPr lang="en-US" dirty="0" smtClean="0"/>
              <a:t>4. Left ventricle.</a:t>
            </a:r>
          </a:p>
          <a:p>
            <a:pPr>
              <a:buNone/>
            </a:pPr>
            <a:r>
              <a:rPr lang="en-US" dirty="0" smtClean="0"/>
              <a:t>The two </a:t>
            </a:r>
            <a:r>
              <a:rPr lang="en-US" dirty="0" err="1" smtClean="0"/>
              <a:t>atrial</a:t>
            </a:r>
            <a:r>
              <a:rPr lang="en-US" dirty="0" smtClean="0"/>
              <a:t> chambers are separated from each other by a vertical septum—the </a:t>
            </a:r>
            <a:r>
              <a:rPr lang="en-US" b="1" dirty="0" err="1" smtClean="0"/>
              <a:t>interatrial</a:t>
            </a:r>
            <a:r>
              <a:rPr lang="en-US" b="1" dirty="0" smtClean="0"/>
              <a:t> septum and the two </a:t>
            </a:r>
            <a:r>
              <a:rPr lang="en-US" dirty="0" smtClean="0"/>
              <a:t>ventricular chambers are separated from each other by a vertical septum—the </a:t>
            </a:r>
            <a:r>
              <a:rPr lang="en-US" b="1" dirty="0" err="1" smtClean="0"/>
              <a:t>interventricular</a:t>
            </a:r>
            <a:r>
              <a:rPr lang="en-US" b="1" dirty="0" smtClean="0"/>
              <a:t> septum.</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a:bodyPr>
          <a:lstStyle/>
          <a:p>
            <a:pPr>
              <a:buNone/>
            </a:pPr>
            <a:r>
              <a:rPr lang="en-US" dirty="0" smtClean="0"/>
              <a:t>The right atrium communicates with the right ventricle</a:t>
            </a:r>
          </a:p>
          <a:p>
            <a:pPr>
              <a:buNone/>
            </a:pPr>
            <a:r>
              <a:rPr lang="en-US" dirty="0" smtClean="0"/>
              <a:t>through </a:t>
            </a:r>
            <a:r>
              <a:rPr lang="en-US" i="1" dirty="0" smtClean="0"/>
              <a:t>right </a:t>
            </a:r>
            <a:r>
              <a:rPr lang="en-US" i="1" dirty="0" err="1" smtClean="0"/>
              <a:t>atrioventricular</a:t>
            </a:r>
            <a:r>
              <a:rPr lang="en-US" i="1" dirty="0" smtClean="0"/>
              <a:t> orifice, which is guarded by</a:t>
            </a:r>
          </a:p>
          <a:p>
            <a:pPr>
              <a:buNone/>
            </a:pPr>
            <a:r>
              <a:rPr lang="en-US" dirty="0" smtClean="0"/>
              <a:t>three cusps.</a:t>
            </a:r>
          </a:p>
          <a:p>
            <a:pPr>
              <a:buNone/>
            </a:pPr>
            <a:r>
              <a:rPr lang="en-US" dirty="0" smtClean="0"/>
              <a:t>The left atrium communicates with the left ventricle</a:t>
            </a:r>
          </a:p>
          <a:p>
            <a:pPr>
              <a:buNone/>
            </a:pPr>
            <a:r>
              <a:rPr lang="en-US" dirty="0" smtClean="0"/>
              <a:t>through the </a:t>
            </a:r>
            <a:r>
              <a:rPr lang="en-US" i="1" dirty="0" smtClean="0"/>
              <a:t>left </a:t>
            </a:r>
            <a:r>
              <a:rPr lang="en-US" i="1" dirty="0" err="1" smtClean="0"/>
              <a:t>atrioventricular</a:t>
            </a:r>
            <a:r>
              <a:rPr lang="en-US" i="1" dirty="0" smtClean="0"/>
              <a:t> orifice, which is guarded by </a:t>
            </a:r>
            <a:r>
              <a:rPr lang="en-US" dirty="0" smtClean="0"/>
              <a:t>two cusps.</a:t>
            </a:r>
          </a:p>
          <a:p>
            <a:pPr>
              <a:buNone/>
            </a:pPr>
            <a:r>
              <a:rPr lang="en-US" dirty="0" smtClean="0"/>
              <a:t>The walls of the chambers of the heart are made up of</a:t>
            </a:r>
          </a:p>
          <a:p>
            <a:pPr>
              <a:buNone/>
            </a:pPr>
            <a:r>
              <a:rPr lang="en-US" dirty="0" smtClean="0"/>
              <a:t>cardiac muscle—the </a:t>
            </a:r>
            <a:r>
              <a:rPr lang="en-US" b="1" dirty="0" smtClean="0"/>
              <a:t>myocardium, which is covered</a:t>
            </a:r>
          </a:p>
          <a:p>
            <a:pPr>
              <a:buNone/>
            </a:pPr>
            <a:r>
              <a:rPr lang="en-US" dirty="0" smtClean="0"/>
              <a:t>externally by the serous membrane—the </a:t>
            </a:r>
            <a:r>
              <a:rPr lang="en-US" b="1" dirty="0" err="1" smtClean="0"/>
              <a:t>epicardium</a:t>
            </a:r>
            <a:r>
              <a:rPr lang="en-US" b="1" dirty="0" smtClean="0"/>
              <a:t> and</a:t>
            </a:r>
          </a:p>
          <a:p>
            <a:pPr>
              <a:buNone/>
            </a:pPr>
            <a:r>
              <a:rPr lang="en-US" dirty="0" smtClean="0"/>
              <a:t>lined internally by endothelium— the </a:t>
            </a:r>
            <a:r>
              <a:rPr lang="en-US" b="1" dirty="0" err="1" smtClean="0"/>
              <a:t>endocardium</a:t>
            </a:r>
            <a:r>
              <a:rPr lang="en-US" b="1" dirty="0" smtClean="0"/>
              <a:t>.</a:t>
            </a:r>
          </a:p>
          <a:p>
            <a:pPr>
              <a:buNone/>
            </a:pPr>
            <a:r>
              <a:rPr lang="en-US" dirty="0" smtClean="0"/>
              <a:t>The atria are thin walled as compared to the ventricles</a:t>
            </a:r>
          </a:p>
          <a:p>
            <a:pPr>
              <a:buNone/>
            </a:pPr>
            <a:r>
              <a:rPr lang="en-US" dirty="0" smtClean="0"/>
              <a:t>and have little contractile power.</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b="1" dirty="0" smtClean="0"/>
              <a:t>Demarcation of Chambers of the Heart on the Surface </a:t>
            </a:r>
            <a:r>
              <a:rPr lang="en-US" dirty="0" smtClean="0"/>
              <a:t>On the surface the chambers of the heart are demarcated or delineated by the following three </a:t>
            </a:r>
            <a:r>
              <a:rPr lang="en-US" dirty="0" err="1" smtClean="0"/>
              <a:t>sulci</a:t>
            </a:r>
            <a:r>
              <a:rPr lang="en-US" dirty="0" smtClean="0"/>
              <a:t>/grooves:</a:t>
            </a:r>
          </a:p>
          <a:p>
            <a:pPr>
              <a:buNone/>
            </a:pPr>
            <a:r>
              <a:rPr lang="pt-BR" dirty="0" smtClean="0"/>
              <a:t>1. Coronary sulcus (atrioventricular groove).</a:t>
            </a:r>
          </a:p>
          <a:p>
            <a:pPr>
              <a:buNone/>
            </a:pPr>
            <a:r>
              <a:rPr lang="en-US" dirty="0" smtClean="0"/>
              <a:t>2. Anterior </a:t>
            </a:r>
            <a:r>
              <a:rPr lang="en-US" dirty="0" err="1" smtClean="0"/>
              <a:t>interventricular</a:t>
            </a:r>
            <a:r>
              <a:rPr lang="en-US" dirty="0" smtClean="0"/>
              <a:t> sulcus.</a:t>
            </a:r>
          </a:p>
          <a:p>
            <a:pPr>
              <a:buNone/>
            </a:pPr>
            <a:r>
              <a:rPr lang="en-US" dirty="0" smtClean="0"/>
              <a:t>3. Posterior </a:t>
            </a:r>
            <a:r>
              <a:rPr lang="en-US" dirty="0" err="1" smtClean="0"/>
              <a:t>interventricular</a:t>
            </a:r>
            <a:r>
              <a:rPr lang="en-US" dirty="0" smtClean="0"/>
              <a:t> sulcus.</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a:bodyPr>
          <a:lstStyle/>
          <a:p>
            <a:pPr>
              <a:buNone/>
            </a:pPr>
            <a:r>
              <a:rPr lang="en-US" dirty="0" smtClean="0"/>
              <a:t>Coronary sulcus (</a:t>
            </a:r>
            <a:r>
              <a:rPr lang="en-US" dirty="0" err="1" smtClean="0"/>
              <a:t>atrioventricular</a:t>
            </a:r>
            <a:r>
              <a:rPr lang="en-US" dirty="0" smtClean="0"/>
              <a:t> groove): It encircles the</a:t>
            </a:r>
          </a:p>
          <a:p>
            <a:pPr>
              <a:buNone/>
            </a:pPr>
            <a:r>
              <a:rPr lang="en-US" dirty="0" smtClean="0"/>
              <a:t>heart and separates the atria from the ventricles. </a:t>
            </a:r>
          </a:p>
          <a:p>
            <a:pPr>
              <a:buNone/>
            </a:pPr>
            <a:r>
              <a:rPr lang="en-US" dirty="0" smtClean="0"/>
              <a:t>It is deficient </a:t>
            </a:r>
            <a:r>
              <a:rPr lang="en-US" dirty="0" err="1" smtClean="0"/>
              <a:t>anteriorly</a:t>
            </a:r>
            <a:r>
              <a:rPr lang="en-US" dirty="0" smtClean="0"/>
              <a:t> due to the root of pulmonary trunk.</a:t>
            </a:r>
          </a:p>
          <a:p>
            <a:pPr>
              <a:buNone/>
            </a:pPr>
            <a:r>
              <a:rPr lang="en-US" dirty="0" smtClean="0"/>
              <a:t>The </a:t>
            </a:r>
            <a:r>
              <a:rPr lang="en-US" dirty="0" err="1" smtClean="0"/>
              <a:t>atrioventricular</a:t>
            </a:r>
            <a:r>
              <a:rPr lang="en-US" dirty="0" smtClean="0"/>
              <a:t> groove is divided into anterior and</a:t>
            </a:r>
          </a:p>
          <a:p>
            <a:pPr>
              <a:buNone/>
            </a:pPr>
            <a:r>
              <a:rPr lang="en-US" dirty="0" smtClean="0"/>
              <a:t>posterior parts.</a:t>
            </a:r>
          </a:p>
          <a:p>
            <a:pPr>
              <a:buNone/>
            </a:pPr>
            <a:r>
              <a:rPr lang="en-US" dirty="0" smtClean="0"/>
              <a:t>The </a:t>
            </a:r>
            <a:r>
              <a:rPr lang="en-US" b="1" dirty="0" smtClean="0"/>
              <a:t>anterior part consists of right and left halves.</a:t>
            </a:r>
          </a:p>
          <a:p>
            <a:pPr>
              <a:buNone/>
            </a:pPr>
            <a:r>
              <a:rPr lang="en-US" dirty="0" smtClean="0"/>
              <a:t>The right half of the anterior part runs downwards and to</a:t>
            </a:r>
          </a:p>
          <a:p>
            <a:pPr>
              <a:buNone/>
            </a:pPr>
            <a:r>
              <a:rPr lang="en-US" dirty="0" smtClean="0"/>
              <a:t>the right between the right atrium and right ventricle and</a:t>
            </a:r>
          </a:p>
          <a:p>
            <a:pPr>
              <a:buNone/>
            </a:pPr>
            <a:r>
              <a:rPr lang="en-US" dirty="0" smtClean="0"/>
              <a:t>lodges right coronary artery.</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smtClean="0"/>
              <a:t>The left anterior part of AV groove intervenes between the left auricle and left ventricle. It lodges circumflex branch of left coronary artery.</a:t>
            </a:r>
          </a:p>
          <a:p>
            <a:pPr>
              <a:buNone/>
            </a:pPr>
            <a:r>
              <a:rPr lang="en-US" dirty="0" smtClean="0"/>
              <a:t>The </a:t>
            </a:r>
            <a:r>
              <a:rPr lang="en-US" b="1" dirty="0" smtClean="0"/>
              <a:t>posterior part of AV groove intervenes between the </a:t>
            </a:r>
            <a:r>
              <a:rPr lang="en-US" dirty="0" smtClean="0"/>
              <a:t>base and the diaphragmatic surface of the heart. It lodges coronary sinus.</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b="1" dirty="0" smtClean="0"/>
              <a:t>Anterior and posterior </a:t>
            </a:r>
            <a:r>
              <a:rPr lang="en-US" b="1" dirty="0" err="1" smtClean="0"/>
              <a:t>interventricular</a:t>
            </a:r>
            <a:r>
              <a:rPr lang="en-US" b="1" dirty="0" smtClean="0"/>
              <a:t> </a:t>
            </a:r>
            <a:r>
              <a:rPr lang="en-US" b="1" dirty="0" err="1" smtClean="0"/>
              <a:t>sulci</a:t>
            </a:r>
            <a:r>
              <a:rPr lang="en-US" b="1" dirty="0" smtClean="0"/>
              <a:t>: They separate </a:t>
            </a:r>
            <a:r>
              <a:rPr lang="en-US" dirty="0" smtClean="0"/>
              <a:t>the right and left ventricles. </a:t>
            </a:r>
          </a:p>
          <a:p>
            <a:pPr>
              <a:buNone/>
            </a:pPr>
            <a:r>
              <a:rPr lang="en-US" dirty="0" smtClean="0"/>
              <a:t>The anterior </a:t>
            </a:r>
            <a:r>
              <a:rPr lang="en-US" dirty="0" err="1" smtClean="0"/>
              <a:t>interventricular</a:t>
            </a:r>
            <a:r>
              <a:rPr lang="en-US" dirty="0" smtClean="0"/>
              <a:t> sulcus is on the </a:t>
            </a:r>
            <a:r>
              <a:rPr lang="en-US" dirty="0" err="1" smtClean="0"/>
              <a:t>sternocostal</a:t>
            </a:r>
            <a:r>
              <a:rPr lang="en-US" dirty="0" smtClean="0"/>
              <a:t> surface of the heart and lodges anterior </a:t>
            </a:r>
            <a:r>
              <a:rPr lang="en-US" dirty="0" err="1" smtClean="0"/>
              <a:t>interventricular</a:t>
            </a:r>
            <a:r>
              <a:rPr lang="en-US" dirty="0" smtClean="0"/>
              <a:t> artery and great cardiac vein. </a:t>
            </a:r>
          </a:p>
          <a:p>
            <a:pPr>
              <a:buNone/>
            </a:pPr>
            <a:r>
              <a:rPr lang="en-US" dirty="0" smtClean="0"/>
              <a:t>The posterior </a:t>
            </a:r>
            <a:r>
              <a:rPr lang="en-US" dirty="0" err="1" smtClean="0"/>
              <a:t>interventricular</a:t>
            </a:r>
            <a:r>
              <a:rPr lang="en-US" dirty="0" smtClean="0"/>
              <a:t> groove is on the diaphragmatic surface and lodges posterior </a:t>
            </a:r>
            <a:r>
              <a:rPr lang="en-US" dirty="0" err="1" smtClean="0"/>
              <a:t>interventricular</a:t>
            </a:r>
            <a:r>
              <a:rPr lang="en-US" dirty="0" smtClean="0"/>
              <a:t> artery and middle cardiac vein.</a:t>
            </a:r>
          </a:p>
          <a:p>
            <a:pPr>
              <a:buNone/>
            </a:pPr>
            <a:r>
              <a:rPr lang="en-US" b="1" dirty="0" smtClean="0"/>
              <a:t>N.B. The meeting point of </a:t>
            </a:r>
            <a:r>
              <a:rPr lang="en-US" b="1" dirty="0" err="1" smtClean="0"/>
              <a:t>interatrial</a:t>
            </a:r>
            <a:r>
              <a:rPr lang="en-US" b="1" dirty="0" smtClean="0"/>
              <a:t> groove, posterior </a:t>
            </a:r>
            <a:r>
              <a:rPr lang="en-US" dirty="0" err="1" smtClean="0"/>
              <a:t>interventricular</a:t>
            </a:r>
            <a:r>
              <a:rPr lang="en-US" dirty="0" smtClean="0"/>
              <a:t> groove, and posterior part of </a:t>
            </a:r>
            <a:r>
              <a:rPr lang="en-US" dirty="0" err="1" smtClean="0"/>
              <a:t>atrioventricular</a:t>
            </a:r>
            <a:r>
              <a:rPr lang="en-US" dirty="0" smtClean="0"/>
              <a:t>  groove is termed crux of the heart.</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b="1" dirty="0" smtClean="0"/>
              <a:t>Circulation of Blood</a:t>
            </a:r>
          </a:p>
          <a:p>
            <a:pPr>
              <a:buNone/>
            </a:pPr>
            <a:r>
              <a:rPr lang="en-US" dirty="0" smtClean="0"/>
              <a:t>Functionally, the heart is made up of two muscular pumps— the right and left (Fig. 20.9). </a:t>
            </a:r>
          </a:p>
          <a:p>
            <a:pPr>
              <a:buNone/>
            </a:pPr>
            <a:r>
              <a:rPr lang="en-US" dirty="0" smtClean="0"/>
              <a:t>The </a:t>
            </a:r>
            <a:r>
              <a:rPr lang="en-US" b="1" dirty="0" smtClean="0"/>
              <a:t>right pump consists of </a:t>
            </a:r>
            <a:r>
              <a:rPr lang="en-US" dirty="0" smtClean="0"/>
              <a:t>right atrium and right ventricle while the </a:t>
            </a:r>
            <a:r>
              <a:rPr lang="en-US" b="1" dirty="0" smtClean="0"/>
              <a:t>left pump consists </a:t>
            </a:r>
            <a:r>
              <a:rPr lang="en-US" dirty="0" smtClean="0"/>
              <a:t>of left atrium and left ventricle. </a:t>
            </a:r>
          </a:p>
          <a:p>
            <a:pPr>
              <a:buNone/>
            </a:pPr>
            <a:r>
              <a:rPr lang="en-US" dirty="0" smtClean="0"/>
              <a:t>The right pump is responsible for </a:t>
            </a:r>
            <a:r>
              <a:rPr lang="en-US" b="1" dirty="0" smtClean="0"/>
              <a:t>pulmonary circulation and the left pump is responsible </a:t>
            </a:r>
            <a:r>
              <a:rPr lang="en-US" dirty="0" smtClean="0"/>
              <a:t>for </a:t>
            </a:r>
            <a:r>
              <a:rPr lang="en-US" b="1" dirty="0" smtClean="0"/>
              <a:t>systemic circulation as follows: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10000"/>
          </a:bodyPr>
          <a:lstStyle/>
          <a:p>
            <a:pPr>
              <a:buNone/>
            </a:pPr>
            <a:r>
              <a:rPr lang="en-US" b="1" dirty="0" smtClean="0"/>
              <a:t>   </a:t>
            </a:r>
            <a:r>
              <a:rPr lang="en-US" dirty="0" smtClean="0"/>
              <a:t>PERICARDIUM</a:t>
            </a:r>
          </a:p>
          <a:p>
            <a:pPr>
              <a:buNone/>
            </a:pPr>
            <a:r>
              <a:rPr lang="en-US" dirty="0" smtClean="0"/>
              <a:t>The pericardium (G. around heart) is a </a:t>
            </a:r>
            <a:r>
              <a:rPr lang="en-US" dirty="0" err="1" smtClean="0"/>
              <a:t>fibroserous</a:t>
            </a:r>
            <a:r>
              <a:rPr lang="en-US" dirty="0" smtClean="0"/>
              <a:t> sac which</a:t>
            </a:r>
          </a:p>
          <a:p>
            <a:pPr>
              <a:buNone/>
            </a:pPr>
            <a:r>
              <a:rPr lang="en-US" dirty="0" smtClean="0"/>
              <a:t>encloses the heart and the roots of its great blood vessels. </a:t>
            </a:r>
          </a:p>
          <a:p>
            <a:pPr>
              <a:buNone/>
            </a:pPr>
            <a:r>
              <a:rPr lang="en-US" dirty="0" smtClean="0"/>
              <a:t>The pericardium lies within the middle </a:t>
            </a:r>
            <a:r>
              <a:rPr lang="en-US" dirty="0" err="1" smtClean="0"/>
              <a:t>mediastinum</a:t>
            </a:r>
            <a:r>
              <a:rPr lang="en-US" dirty="0" smtClean="0"/>
              <a:t>, posterior</a:t>
            </a:r>
          </a:p>
          <a:p>
            <a:pPr>
              <a:buNone/>
            </a:pPr>
            <a:r>
              <a:rPr lang="en-US" dirty="0" smtClean="0"/>
              <a:t>to the body of the sternum and 2nd–6th costal cartilages and</a:t>
            </a:r>
          </a:p>
          <a:p>
            <a:pPr>
              <a:buNone/>
            </a:pPr>
            <a:r>
              <a:rPr lang="en-US" dirty="0" smtClean="0"/>
              <a:t>anterior to the middle four thoracic vertebrae (i.e., from T5</a:t>
            </a:r>
          </a:p>
          <a:p>
            <a:pPr>
              <a:buNone/>
            </a:pPr>
            <a:r>
              <a:rPr lang="en-US" dirty="0" smtClean="0"/>
              <a:t>to T8).</a:t>
            </a:r>
          </a:p>
          <a:p>
            <a:pPr>
              <a:buNone/>
            </a:pPr>
            <a:r>
              <a:rPr lang="en-US" dirty="0" smtClean="0"/>
              <a:t>The functions of the pericardium are:</a:t>
            </a:r>
          </a:p>
          <a:p>
            <a:pPr>
              <a:buNone/>
            </a:pPr>
            <a:r>
              <a:rPr lang="en-US" dirty="0" smtClean="0"/>
              <a:t>(a) restricts excessive movements of the heart,</a:t>
            </a:r>
          </a:p>
          <a:p>
            <a:pPr>
              <a:buNone/>
            </a:pPr>
            <a:r>
              <a:rPr lang="en-US" dirty="0" smtClean="0"/>
              <a:t>(b) serves as a lubricated container in which heart can contract and relax smoothly, and</a:t>
            </a:r>
          </a:p>
          <a:p>
            <a:pPr>
              <a:buNone/>
            </a:pPr>
            <a:r>
              <a:rPr lang="en-US" dirty="0" smtClean="0"/>
              <a:t>(c) limits the cardiac distension</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buNone/>
            </a:pPr>
            <a:r>
              <a:rPr lang="en-US" dirty="0" smtClean="0"/>
              <a:t> The right atrium receives deoxygenated blood from the</a:t>
            </a:r>
          </a:p>
          <a:p>
            <a:pPr>
              <a:buNone/>
            </a:pPr>
            <a:r>
              <a:rPr lang="en-US" dirty="0" smtClean="0"/>
              <a:t>whole body through superior and inferior </a:t>
            </a:r>
            <a:r>
              <a:rPr lang="en-US" dirty="0" err="1" smtClean="0"/>
              <a:t>venae</a:t>
            </a:r>
            <a:r>
              <a:rPr lang="en-US" dirty="0" smtClean="0"/>
              <a:t> cavae.</a:t>
            </a:r>
          </a:p>
          <a:p>
            <a:pPr>
              <a:buNone/>
            </a:pPr>
            <a:r>
              <a:rPr lang="en-US" dirty="0" smtClean="0"/>
              <a:t>The blood flows from right atrium into right ventricle</a:t>
            </a:r>
          </a:p>
          <a:p>
            <a:pPr>
              <a:buNone/>
            </a:pPr>
            <a:r>
              <a:rPr lang="en-US" dirty="0" smtClean="0"/>
              <a:t>through </a:t>
            </a:r>
            <a:r>
              <a:rPr lang="en-US" i="1" dirty="0" smtClean="0"/>
              <a:t>right </a:t>
            </a:r>
            <a:r>
              <a:rPr lang="en-US" i="1" dirty="0" err="1" smtClean="0"/>
              <a:t>atrioventricular</a:t>
            </a:r>
            <a:r>
              <a:rPr lang="en-US" i="1" dirty="0" smtClean="0"/>
              <a:t> orifice. </a:t>
            </a:r>
          </a:p>
          <a:p>
            <a:pPr>
              <a:buNone/>
            </a:pPr>
            <a:r>
              <a:rPr lang="en-US" i="1" dirty="0" smtClean="0"/>
              <a:t>The blood is </a:t>
            </a:r>
            <a:r>
              <a:rPr lang="en-US" dirty="0" smtClean="0"/>
              <a:t>prevented from regurgitating back to the atrium by means of </a:t>
            </a:r>
            <a:r>
              <a:rPr lang="en-US" i="1" dirty="0" smtClean="0"/>
              <a:t>right </a:t>
            </a:r>
            <a:r>
              <a:rPr lang="en-US" i="1" dirty="0" err="1" smtClean="0"/>
              <a:t>atrioventricular</a:t>
            </a:r>
            <a:r>
              <a:rPr lang="en-US" i="1" dirty="0" smtClean="0"/>
              <a:t> valve. </a:t>
            </a:r>
          </a:p>
          <a:p>
            <a:pPr>
              <a:buNone/>
            </a:pPr>
            <a:r>
              <a:rPr lang="en-US" i="1" dirty="0" smtClean="0"/>
              <a:t>The right ventricle contracts </a:t>
            </a:r>
            <a:r>
              <a:rPr lang="en-US" dirty="0" smtClean="0"/>
              <a:t>and propels the blood into the pulmonary trunk, pulmonary arteries, and finally into the lung where blood is oxygenated (</a:t>
            </a:r>
            <a:r>
              <a:rPr lang="en-US" i="1" dirty="0" smtClean="0"/>
              <a:t>pulmonary circulation).</a:t>
            </a:r>
          </a:p>
          <a:p>
            <a:pPr>
              <a:buNone/>
            </a:pPr>
            <a:r>
              <a:rPr lang="en-US" dirty="0" smtClean="0"/>
              <a:t>The left atrium receives the oxygenated blood from lungs through four pulmonary veins. </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smtClean="0"/>
              <a:t>The blood from left atrium flows into left ventricle through </a:t>
            </a:r>
            <a:r>
              <a:rPr lang="en-US" i="1" dirty="0" smtClean="0"/>
              <a:t>left </a:t>
            </a:r>
            <a:r>
              <a:rPr lang="en-US" i="1" dirty="0" err="1" smtClean="0"/>
              <a:t>atrioventricular</a:t>
            </a:r>
            <a:r>
              <a:rPr lang="en-US" i="1" dirty="0" smtClean="0"/>
              <a:t> orifice. </a:t>
            </a:r>
          </a:p>
          <a:p>
            <a:pPr>
              <a:buNone/>
            </a:pPr>
            <a:r>
              <a:rPr lang="en-US" i="1" dirty="0" smtClean="0"/>
              <a:t>The blood is prevented from regurgitating back to </a:t>
            </a:r>
            <a:r>
              <a:rPr lang="en-US" dirty="0" smtClean="0"/>
              <a:t>the atrium by means of </a:t>
            </a:r>
            <a:r>
              <a:rPr lang="en-US" i="1" dirty="0" smtClean="0"/>
              <a:t>left </a:t>
            </a:r>
            <a:r>
              <a:rPr lang="en-US" i="1" dirty="0" err="1" smtClean="0"/>
              <a:t>atrioventricular</a:t>
            </a:r>
            <a:r>
              <a:rPr lang="en-US" i="1" dirty="0" smtClean="0"/>
              <a:t> valve. </a:t>
            </a:r>
          </a:p>
          <a:p>
            <a:pPr>
              <a:buNone/>
            </a:pPr>
            <a:r>
              <a:rPr lang="en-US" i="1" dirty="0" smtClean="0"/>
              <a:t>The left </a:t>
            </a:r>
            <a:r>
              <a:rPr lang="en-US" dirty="0" smtClean="0"/>
              <a:t>ventricle strongly contracts and propels the blood into the ascending aorta and then into the systemic circulation.</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r>
              <a:rPr lang="en-US" dirty="0" smtClean="0"/>
              <a:t>atrium flows into left ventricle through </a:t>
            </a:r>
            <a:r>
              <a:rPr lang="en-US" i="1" dirty="0" smtClean="0"/>
              <a:t>left </a:t>
            </a:r>
            <a:r>
              <a:rPr lang="en-US" i="1" dirty="0" err="1" smtClean="0"/>
              <a:t>atrioventricular</a:t>
            </a:r>
            <a:endParaRPr lang="en-US" i="1" dirty="0" smtClean="0"/>
          </a:p>
          <a:p>
            <a:r>
              <a:rPr lang="en-US" i="1" dirty="0" smtClean="0"/>
              <a:t>orifice. The blood is prevented from regurgitating back to</a:t>
            </a:r>
          </a:p>
          <a:p>
            <a:r>
              <a:rPr lang="en-US" dirty="0" smtClean="0"/>
              <a:t>the atrium by means of </a:t>
            </a:r>
            <a:r>
              <a:rPr lang="en-US" i="1" dirty="0" smtClean="0"/>
              <a:t>left </a:t>
            </a:r>
            <a:r>
              <a:rPr lang="en-US" i="1" dirty="0" err="1" smtClean="0"/>
              <a:t>atrioventricular</a:t>
            </a:r>
            <a:r>
              <a:rPr lang="en-US" i="1" dirty="0" smtClean="0"/>
              <a:t> valve. The left</a:t>
            </a:r>
          </a:p>
          <a:p>
            <a:r>
              <a:rPr lang="en-US" dirty="0" smtClean="0"/>
              <a:t>ventricle strongly contracts and propels the blood into the</a:t>
            </a:r>
          </a:p>
          <a:p>
            <a:r>
              <a:rPr lang="en-US" dirty="0" smtClean="0"/>
              <a:t>ascending aorta and then into the systemic circulation.</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b="1" dirty="0" smtClean="0"/>
              <a:t>N.B. The right ventricle is required to pump the blood </a:t>
            </a:r>
            <a:r>
              <a:rPr lang="en-US" dirty="0" smtClean="0"/>
              <a:t>through a relatively low-resistance vascular bed, whereas the left ventricle is required to pump the blood through a relatively high resistance peripheral vascular bed.</a:t>
            </a:r>
          </a:p>
          <a:p>
            <a:pPr>
              <a:buNone/>
            </a:pPr>
            <a:r>
              <a:rPr lang="en-US" dirty="0" smtClean="0"/>
              <a:t>The muscular wall of the left ventricle is, therefore, much thicker than that of the right ventricle.</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Grp="1" noChangeAspect="1" noChangeArrowheads="1"/>
          </p:cNvPicPr>
          <p:nvPr>
            <p:ph idx="1"/>
          </p:nvPr>
        </p:nvPicPr>
        <p:blipFill>
          <a:blip r:embed="rId2"/>
          <a:srcRect/>
          <a:stretch>
            <a:fillRect/>
          </a:stretch>
        </p:blipFill>
        <p:spPr bwMode="auto">
          <a:xfrm>
            <a:off x="529555" y="0"/>
            <a:ext cx="8084890" cy="6858000"/>
          </a:xfrm>
          <a:prstGeom prst="rect">
            <a:avLst/>
          </a:prstGeom>
          <a:noFill/>
          <a:ln w="9525">
            <a:noFill/>
            <a:miter lim="800000"/>
            <a:headEnd/>
            <a:tailEnd/>
          </a:ln>
          <a:effectLst/>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b="1" dirty="0" smtClean="0"/>
              <a:t>PHRENIC NERVE</a:t>
            </a:r>
          </a:p>
          <a:p>
            <a:pPr>
              <a:buNone/>
            </a:pPr>
            <a:r>
              <a:rPr lang="en-US" b="1" i="1" dirty="0" smtClean="0"/>
              <a:t>Origin</a:t>
            </a:r>
          </a:p>
          <a:p>
            <a:pPr>
              <a:buNone/>
            </a:pPr>
            <a:r>
              <a:rPr lang="en-US" dirty="0" smtClean="0"/>
              <a:t>It arises from ventral </a:t>
            </a:r>
            <a:r>
              <a:rPr lang="en-US" dirty="0" err="1" smtClean="0"/>
              <a:t>rami</a:t>
            </a:r>
            <a:r>
              <a:rPr lang="en-US" dirty="0" smtClean="0"/>
              <a:t> of C3, C4, and C5 but chiefly from C4.</a:t>
            </a:r>
          </a:p>
          <a:p>
            <a:pPr>
              <a:buNone/>
            </a:pPr>
            <a:r>
              <a:rPr lang="en-US" b="1" i="1" dirty="0" smtClean="0"/>
              <a:t>Course</a:t>
            </a:r>
          </a:p>
          <a:p>
            <a:pPr>
              <a:buNone/>
            </a:pPr>
            <a:r>
              <a:rPr lang="en-US" dirty="0" smtClean="0"/>
              <a:t>It runs vertically downwards on the anterior </a:t>
            </a:r>
            <a:r>
              <a:rPr lang="en-US" dirty="0" err="1" smtClean="0"/>
              <a:t>surfaceof</a:t>
            </a:r>
            <a:r>
              <a:rPr lang="en-US" dirty="0" smtClean="0"/>
              <a:t> the </a:t>
            </a:r>
            <a:r>
              <a:rPr lang="en-US" dirty="0" err="1" smtClean="0"/>
              <a:t>scalenus</a:t>
            </a:r>
            <a:r>
              <a:rPr lang="en-US" dirty="0" smtClean="0"/>
              <a:t> anterior, which it crosses obliquely from lateral to medial side. </a:t>
            </a:r>
          </a:p>
          <a:p>
            <a:pPr>
              <a:buNone/>
            </a:pPr>
            <a:r>
              <a:rPr lang="en-US" dirty="0" smtClean="0"/>
              <a:t>Then it runs downwards on the cervical pleura to enter the thorax behind first costal cartilage.</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b="1" i="1" dirty="0" smtClean="0"/>
              <a:t>Distribution</a:t>
            </a:r>
          </a:p>
          <a:p>
            <a:pPr>
              <a:buNone/>
            </a:pPr>
            <a:r>
              <a:rPr lang="en-US" dirty="0" smtClean="0"/>
              <a:t>The </a:t>
            </a:r>
            <a:r>
              <a:rPr lang="en-US" dirty="0" err="1" smtClean="0"/>
              <a:t>phrenic</a:t>
            </a:r>
            <a:r>
              <a:rPr lang="en-US" dirty="0" smtClean="0"/>
              <a:t> nerve provides:</a:t>
            </a:r>
          </a:p>
          <a:p>
            <a:pPr>
              <a:buNone/>
            </a:pPr>
            <a:r>
              <a:rPr lang="en-US" dirty="0" smtClean="0"/>
              <a:t>(a) sole motor supply to the diaphragm (muscle of</a:t>
            </a:r>
          </a:p>
          <a:p>
            <a:pPr>
              <a:buNone/>
            </a:pPr>
            <a:r>
              <a:rPr lang="en-US" dirty="0" smtClean="0"/>
              <a:t>respiration), and</a:t>
            </a:r>
          </a:p>
          <a:p>
            <a:pPr>
              <a:buNone/>
            </a:pPr>
            <a:r>
              <a:rPr lang="en-US" dirty="0" smtClean="0"/>
              <a:t>(b) sensory </a:t>
            </a:r>
            <a:r>
              <a:rPr lang="en-US" dirty="0" err="1" smtClean="0"/>
              <a:t>innervation</a:t>
            </a:r>
            <a:r>
              <a:rPr lang="en-US" dirty="0" smtClean="0"/>
              <a:t> to diaphragmatic pleura, pericardium, and </a:t>
            </a:r>
            <a:r>
              <a:rPr lang="en-US" dirty="0" err="1" smtClean="0"/>
              <a:t>subdiaphragmatic</a:t>
            </a:r>
            <a:r>
              <a:rPr lang="en-US" dirty="0" smtClean="0"/>
              <a:t> pleura.</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a:bodyPr>
          <a:lstStyle/>
          <a:p>
            <a:pPr>
              <a:buNone/>
            </a:pPr>
            <a:r>
              <a:rPr lang="en-US" b="1" i="1" dirty="0" smtClean="0"/>
              <a:t>Accessory </a:t>
            </a:r>
            <a:r>
              <a:rPr lang="en-US" b="1" i="1" dirty="0" err="1" smtClean="0"/>
              <a:t>phrenic</a:t>
            </a:r>
            <a:r>
              <a:rPr lang="en-US" b="1" i="1" dirty="0" smtClean="0"/>
              <a:t> nerve</a:t>
            </a:r>
          </a:p>
          <a:p>
            <a:pPr>
              <a:buNone/>
            </a:pPr>
            <a:r>
              <a:rPr lang="en-US" dirty="0" smtClean="0"/>
              <a:t>It is the branch from </a:t>
            </a:r>
            <a:r>
              <a:rPr lang="en-US" i="1" dirty="0" smtClean="0"/>
              <a:t>nerve to subclavius containing C5 fibres.</a:t>
            </a:r>
          </a:p>
          <a:p>
            <a:pPr>
              <a:buNone/>
            </a:pPr>
            <a:r>
              <a:rPr lang="en-US" dirty="0" smtClean="0"/>
              <a:t>It runs lateral to </a:t>
            </a:r>
            <a:r>
              <a:rPr lang="en-US" dirty="0" err="1" smtClean="0"/>
              <a:t>phrenic</a:t>
            </a:r>
            <a:r>
              <a:rPr lang="en-US" dirty="0" smtClean="0"/>
              <a:t> nerve and descends behind or</a:t>
            </a:r>
          </a:p>
          <a:p>
            <a:pPr>
              <a:buNone/>
            </a:pPr>
            <a:r>
              <a:rPr lang="en-US" dirty="0" smtClean="0"/>
              <a:t>sometimes in front of the subclavian vein to join the main</a:t>
            </a:r>
          </a:p>
          <a:p>
            <a:pPr>
              <a:buNone/>
            </a:pPr>
            <a:r>
              <a:rPr lang="en-US" dirty="0" err="1" smtClean="0"/>
              <a:t>phrenic</a:t>
            </a:r>
            <a:r>
              <a:rPr lang="en-US" dirty="0" smtClean="0"/>
              <a:t> nerve near the 1st rib.</a:t>
            </a:r>
          </a:p>
          <a:p>
            <a:pPr>
              <a:buNone/>
            </a:pPr>
            <a:r>
              <a:rPr lang="en-US" b="1" dirty="0" smtClean="0"/>
              <a:t>N.B. In case of accessory </a:t>
            </a:r>
            <a:r>
              <a:rPr lang="en-US" b="1" dirty="0" err="1" smtClean="0"/>
              <a:t>phrenic</a:t>
            </a:r>
            <a:r>
              <a:rPr lang="en-US" b="1" dirty="0" smtClean="0"/>
              <a:t> nerve, the fibres of C5</a:t>
            </a:r>
          </a:p>
          <a:p>
            <a:pPr>
              <a:buNone/>
            </a:pPr>
            <a:r>
              <a:rPr lang="en-US" dirty="0" smtClean="0"/>
              <a:t>nerve </a:t>
            </a:r>
            <a:r>
              <a:rPr lang="en-US" dirty="0" err="1" smtClean="0"/>
              <a:t>inspite</a:t>
            </a:r>
            <a:r>
              <a:rPr lang="en-US" dirty="0" smtClean="0"/>
              <a:t> of joining the </a:t>
            </a:r>
            <a:r>
              <a:rPr lang="en-US" dirty="0" err="1" smtClean="0"/>
              <a:t>phrenic</a:t>
            </a:r>
            <a:r>
              <a:rPr lang="en-US" dirty="0" smtClean="0"/>
              <a:t> nerve at its</a:t>
            </a:r>
          </a:p>
          <a:p>
            <a:pPr>
              <a:buNone/>
            </a:pPr>
            <a:r>
              <a:rPr lang="en-US" dirty="0" smtClean="0"/>
              <a:t>commencement runs through, nerve to subclavius and then leaves it as accessory nerve to join the main </a:t>
            </a:r>
            <a:r>
              <a:rPr lang="en-US" dirty="0" err="1" smtClean="0"/>
              <a:t>phrenic</a:t>
            </a:r>
            <a:r>
              <a:rPr lang="en-US" dirty="0" smtClean="0"/>
              <a:t> nerve at the thoracic inlet.</a:t>
            </a:r>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683734" y="0"/>
            <a:ext cx="6707666" cy="6664391"/>
          </a:xfrm>
          <a:prstGeom prst="rect">
            <a:avLst/>
          </a:prstGeom>
          <a:noFill/>
          <a:ln w="9525">
            <a:noFill/>
            <a:miter lim="800000"/>
            <a:headEnd/>
            <a:tailEnd/>
          </a:ln>
          <a:effectLst/>
        </p:spPr>
      </p:pic>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GB" dirty="0" smtClean="0"/>
              <a:t>Q. 1 All sentences are correct for pericardium EXCEPT </a:t>
            </a:r>
          </a:p>
          <a:p>
            <a:pPr>
              <a:buNone/>
            </a:pPr>
            <a:r>
              <a:rPr lang="en-GB" dirty="0" smtClean="0"/>
              <a:t>    (a) Fibrous pericardium is single layer</a:t>
            </a:r>
          </a:p>
          <a:p>
            <a:pPr>
              <a:buNone/>
            </a:pPr>
            <a:r>
              <a:rPr lang="en-GB" dirty="0" smtClean="0"/>
              <a:t>    (b) Serous pericardium is double layer</a:t>
            </a:r>
          </a:p>
          <a:p>
            <a:pPr>
              <a:buNone/>
            </a:pPr>
            <a:r>
              <a:rPr lang="en-GB" dirty="0" smtClean="0"/>
              <a:t>    (c) Pericardium of heart made up of three layer </a:t>
            </a:r>
          </a:p>
          <a:p>
            <a:pPr>
              <a:buNone/>
            </a:pPr>
            <a:r>
              <a:rPr lang="en-GB" dirty="0" smtClean="0"/>
              <a:t>    (d) Fibrous pericardium is also known as epicardium</a:t>
            </a:r>
          </a:p>
          <a:p>
            <a:pPr>
              <a:buNone/>
            </a:pPr>
            <a:r>
              <a:rPr lang="en-GB" dirty="0" smtClean="0"/>
              <a:t>Q. 2 All following are contents of pericardium EXCEPT</a:t>
            </a:r>
          </a:p>
          <a:p>
            <a:pPr>
              <a:buNone/>
            </a:pPr>
            <a:r>
              <a:rPr lang="en-GB" dirty="0" smtClean="0"/>
              <a:t>    (a) Ascending aorta (b) Pulmonary trunk</a:t>
            </a:r>
          </a:p>
          <a:p>
            <a:pPr>
              <a:buNone/>
            </a:pPr>
            <a:r>
              <a:rPr lang="en-GB" dirty="0" smtClean="0"/>
              <a:t>    (b) Entire superior vena cava </a:t>
            </a:r>
          </a:p>
          <a:p>
            <a:pPr>
              <a:buNone/>
            </a:pPr>
            <a:r>
              <a:rPr lang="en-GB" dirty="0" smtClean="0"/>
              <a:t>    (d) Terminal part of inferior vena cava  </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b="1" dirty="0" smtClean="0"/>
              <a:t>SUBDIVISIONS</a:t>
            </a:r>
          </a:p>
          <a:p>
            <a:pPr>
              <a:buNone/>
            </a:pPr>
            <a:r>
              <a:rPr lang="en-US" dirty="0" smtClean="0"/>
              <a:t>The pericardium consists of two components:</a:t>
            </a:r>
          </a:p>
          <a:p>
            <a:pPr>
              <a:buNone/>
            </a:pPr>
            <a:r>
              <a:rPr lang="en-US" dirty="0" smtClean="0"/>
              <a:t>(a) an outer single layered fibrous sac called </a:t>
            </a:r>
            <a:r>
              <a:rPr lang="en-US" b="1" dirty="0" smtClean="0"/>
              <a:t>fibrous</a:t>
            </a:r>
          </a:p>
          <a:p>
            <a:pPr>
              <a:buNone/>
            </a:pPr>
            <a:r>
              <a:rPr lang="en-US" b="1" dirty="0" smtClean="0"/>
              <a:t>pericardium, and</a:t>
            </a:r>
          </a:p>
          <a:p>
            <a:pPr>
              <a:buNone/>
            </a:pPr>
            <a:r>
              <a:rPr lang="en-US" dirty="0" smtClean="0"/>
              <a:t>(b) inner double layered serous sac called </a:t>
            </a:r>
            <a:r>
              <a:rPr lang="en-US" b="1" dirty="0" smtClean="0"/>
              <a:t>serous</a:t>
            </a:r>
          </a:p>
          <a:p>
            <a:pPr>
              <a:buNone/>
            </a:pPr>
            <a:r>
              <a:rPr lang="en-US" b="1" dirty="0" smtClean="0"/>
              <a:t>pericardium.</a:t>
            </a:r>
          </a:p>
          <a:p>
            <a:pPr>
              <a:buNone/>
            </a:pPr>
            <a:r>
              <a:rPr lang="en-US" dirty="0" smtClean="0"/>
              <a:t>A little description of embryology makes it easier to</a:t>
            </a:r>
          </a:p>
          <a:p>
            <a:pPr>
              <a:buNone/>
            </a:pPr>
            <a:r>
              <a:rPr lang="en-US" dirty="0" smtClean="0"/>
              <a:t>understand the formation of different layers of the</a:t>
            </a:r>
          </a:p>
          <a:p>
            <a:pPr>
              <a:buNone/>
            </a:pPr>
            <a:r>
              <a:rPr lang="en-US" dirty="0" smtClean="0"/>
              <a:t>pericardium.</a:t>
            </a: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GB" dirty="0" smtClean="0"/>
              <a:t>Q. 3 Apex of heat lies in .... </a:t>
            </a:r>
          </a:p>
          <a:p>
            <a:pPr>
              <a:buNone/>
            </a:pPr>
            <a:r>
              <a:rPr lang="en-GB" dirty="0" smtClean="0"/>
              <a:t>   (a) Left intercostal space 9 cm from midline</a:t>
            </a:r>
          </a:p>
          <a:p>
            <a:pPr>
              <a:buNone/>
            </a:pPr>
            <a:r>
              <a:rPr lang="en-GB" dirty="0" smtClean="0"/>
              <a:t>   (b) Right intercostal space 9 cm from midline</a:t>
            </a:r>
          </a:p>
          <a:p>
            <a:pPr>
              <a:buNone/>
            </a:pPr>
            <a:r>
              <a:rPr lang="en-GB" dirty="0" smtClean="0"/>
              <a:t>   (c) Left intercostal space 11 cm from midline</a:t>
            </a:r>
          </a:p>
          <a:p>
            <a:pPr>
              <a:buNone/>
            </a:pPr>
            <a:r>
              <a:rPr lang="en-GB" dirty="0" smtClean="0"/>
              <a:t>   (d) Right intercostal space 11 cm from midline</a:t>
            </a:r>
          </a:p>
          <a:p>
            <a:pPr>
              <a:buNone/>
            </a:pPr>
            <a:r>
              <a:rPr lang="en-GB" dirty="0" smtClean="0"/>
              <a:t>Q.4 All sentences are correct for base of heart EXCEPT</a:t>
            </a:r>
          </a:p>
          <a:p>
            <a:pPr>
              <a:buNone/>
            </a:pPr>
            <a:r>
              <a:rPr lang="en-GB" dirty="0" smtClean="0"/>
              <a:t>   (a) It lies opposite to the apex.</a:t>
            </a:r>
          </a:p>
          <a:p>
            <a:pPr>
              <a:buNone/>
            </a:pPr>
            <a:r>
              <a:rPr lang="en-GB" dirty="0" smtClean="0"/>
              <a:t>   (b) It is also known as posterior surface of heart</a:t>
            </a:r>
          </a:p>
          <a:p>
            <a:pPr>
              <a:buNone/>
            </a:pPr>
            <a:r>
              <a:rPr lang="en-GB" dirty="0" smtClean="0"/>
              <a:t>   (c) Rt. And Lt. Pulmonary arteries attached </a:t>
            </a:r>
            <a:r>
              <a:rPr lang="en-GB" dirty="0" err="1" smtClean="0"/>
              <a:t>tobase</a:t>
            </a:r>
            <a:endParaRPr lang="en-GB" dirty="0" smtClean="0"/>
          </a:p>
          <a:p>
            <a:pPr>
              <a:buNone/>
            </a:pPr>
            <a:r>
              <a:rPr lang="en-GB" dirty="0" smtClean="0"/>
              <a:t>   (d) Two-third part of base formed by left </a:t>
            </a:r>
            <a:r>
              <a:rPr lang="en-GB" dirty="0" err="1" smtClean="0"/>
              <a:t>attrium</a:t>
            </a:r>
            <a:endParaRPr lang="en-GB" dirty="0" smtClean="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GB" dirty="0" smtClean="0"/>
              <a:t>Q. 5 All following sentences are correct EXCEPT </a:t>
            </a:r>
          </a:p>
          <a:p>
            <a:pPr>
              <a:buNone/>
            </a:pPr>
            <a:r>
              <a:rPr lang="en-GB" dirty="0" smtClean="0"/>
              <a:t>   (a) Heart present in middle mediastinum</a:t>
            </a:r>
          </a:p>
          <a:p>
            <a:pPr>
              <a:buNone/>
            </a:pPr>
            <a:r>
              <a:rPr lang="en-GB" dirty="0" smtClean="0"/>
              <a:t>   (b)  Atrioventricular groove also known as coronary sulcus</a:t>
            </a:r>
          </a:p>
          <a:p>
            <a:pPr>
              <a:buNone/>
            </a:pPr>
            <a:r>
              <a:rPr lang="en-GB" dirty="0" smtClean="0"/>
              <a:t>   (c) Base of is most fixed part of heart</a:t>
            </a:r>
          </a:p>
          <a:p>
            <a:pPr>
              <a:buNone/>
            </a:pPr>
            <a:r>
              <a:rPr lang="en-GB" dirty="0" smtClean="0"/>
              <a:t>   (d) Visceral layer of pericardium is sensitive to pain</a:t>
            </a:r>
            <a:endParaRPr lang="en-GB"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extLst>
          </p:cNvPr>
          <p:cNvGraphicFramePr>
            <a:graphicFrameLocks noGrp="1"/>
          </p:cNvGraphicFramePr>
          <p:nvPr>
            <p:ph idx="1"/>
          </p:nvPr>
        </p:nvGraphicFramePr>
        <p:xfrm>
          <a:off x="0" y="71438"/>
          <a:ext cx="9144000" cy="6500812"/>
        </p:xfrm>
        <a:graphic>
          <a:graphicData uri="http://schemas.openxmlformats.org/drawingml/2006/table">
            <a:tbl>
              <a:tblPr firstRow="1" bandRow="1">
                <a:tableStyleId>{5C22544A-7EE6-4342-B048-85BDC9FD1C3A}</a:tableStyleId>
              </a:tblPr>
              <a:tblGrid>
                <a:gridCol w="1828800">
                  <a:extLst>
                    <a:ext uri="{9D8B030D-6E8A-4147-A177-3AD203B41FA5}"/>
                  </a:extLst>
                </a:gridCol>
                <a:gridCol w="1828800">
                  <a:extLst>
                    <a:ext uri="{9D8B030D-6E8A-4147-A177-3AD203B41FA5}"/>
                  </a:extLst>
                </a:gridCol>
                <a:gridCol w="1828800">
                  <a:extLst>
                    <a:ext uri="{9D8B030D-6E8A-4147-A177-3AD203B41FA5}"/>
                  </a:extLst>
                </a:gridCol>
                <a:gridCol w="1828800">
                  <a:extLst>
                    <a:ext uri="{9D8B030D-6E8A-4147-A177-3AD203B41FA5}"/>
                  </a:extLst>
                </a:gridCol>
                <a:gridCol w="1828800">
                  <a:extLst>
                    <a:ext uri="{9D8B030D-6E8A-4147-A177-3AD203B41FA5}"/>
                  </a:extLst>
                </a:gridCol>
              </a:tblGrid>
              <a:tr h="885563">
                <a:tc>
                  <a:txBody>
                    <a:bodyPr/>
                    <a:lstStyle/>
                    <a:p>
                      <a:pPr algn="ctr"/>
                      <a:r>
                        <a:rPr lang="en-US" sz="1800" dirty="0"/>
                        <a:t>TITLE</a:t>
                      </a:r>
                    </a:p>
                  </a:txBody>
                  <a:tcPr anchor="b"/>
                </a:tc>
                <a:tc>
                  <a:txBody>
                    <a:bodyPr/>
                    <a:lstStyle/>
                    <a:p>
                      <a:pPr algn="ctr"/>
                      <a:r>
                        <a:rPr lang="en-US" sz="1800" dirty="0"/>
                        <a:t>AUTHOR /</a:t>
                      </a:r>
                    </a:p>
                    <a:p>
                      <a:pPr algn="ctr"/>
                      <a:r>
                        <a:rPr lang="en-US" sz="1800" dirty="0"/>
                        <a:t>JOURNAL</a:t>
                      </a:r>
                    </a:p>
                  </a:txBody>
                  <a:tcPr anchor="b"/>
                </a:tc>
                <a:tc>
                  <a:txBody>
                    <a:bodyPr/>
                    <a:lstStyle/>
                    <a:p>
                      <a:pPr algn="ctr"/>
                      <a:r>
                        <a:rPr lang="en-US" sz="1800" dirty="0"/>
                        <a:t>MATERIAL</a:t>
                      </a:r>
                    </a:p>
                  </a:txBody>
                  <a:tcPr anchor="b"/>
                </a:tc>
                <a:tc>
                  <a:txBody>
                    <a:bodyPr/>
                    <a:lstStyle/>
                    <a:p>
                      <a:pPr algn="ctr"/>
                      <a:r>
                        <a:rPr lang="en-US" sz="1800" dirty="0"/>
                        <a:t>RESULT</a:t>
                      </a:r>
                    </a:p>
                  </a:txBody>
                  <a:tcPr anchor="b"/>
                </a:tc>
                <a:tc>
                  <a:txBody>
                    <a:bodyPr/>
                    <a:lstStyle/>
                    <a:p>
                      <a:pPr algn="ctr"/>
                      <a:r>
                        <a:rPr lang="en-US" sz="1800" dirty="0"/>
                        <a:t>CONCLUSION</a:t>
                      </a:r>
                    </a:p>
                  </a:txBody>
                  <a:tcPr anchor="b"/>
                </a:tc>
                <a:extLst>
                  <a:ext uri="{0D108BD9-81ED-4DB2-BD59-A6C34878D82A}"/>
                </a:extLst>
              </a:tr>
              <a:tr h="56152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0" i="0" kern="1200" dirty="0" smtClean="0">
                          <a:solidFill>
                            <a:schemeClr val="dk1"/>
                          </a:solidFill>
                          <a:latin typeface="+mn-lt"/>
                          <a:ea typeface="+mn-ea"/>
                          <a:cs typeface="+mn-cs"/>
                        </a:rPr>
                        <a:t>Pericardial Disease: Diagnosis and Management</a:t>
                      </a:r>
                      <a:r>
                        <a:rPr lang="en-US" sz="1800" b="0" i="0" kern="1200" dirty="0" smtClean="0">
                          <a:solidFill>
                            <a:schemeClr val="dk1"/>
                          </a:solidFill>
                          <a:latin typeface="+mn-lt"/>
                          <a:ea typeface="+mn-ea"/>
                          <a:cs typeface="+mn-cs"/>
                        </a:rPr>
                        <a:t>.</a:t>
                      </a:r>
                      <a:endParaRPr lang="en-GB" sz="1800" b="0" i="0" kern="1200" dirty="0" smtClean="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0" i="0" kern="1200" dirty="0" err="1" smtClean="0">
                          <a:solidFill>
                            <a:schemeClr val="dk1"/>
                          </a:solidFill>
                          <a:latin typeface="+mn-lt"/>
                          <a:ea typeface="+mn-ea"/>
                          <a:cs typeface="+mn-cs"/>
                          <a:hlinkClick r:id="rId2"/>
                        </a:rPr>
                        <a:t>Masud</a:t>
                      </a:r>
                      <a:r>
                        <a:rPr lang="en-GB" sz="1800" b="0" i="0" kern="1200" dirty="0" smtClean="0">
                          <a:solidFill>
                            <a:schemeClr val="dk1"/>
                          </a:solidFill>
                          <a:latin typeface="+mn-lt"/>
                          <a:ea typeface="+mn-ea"/>
                          <a:cs typeface="+mn-cs"/>
                          <a:hlinkClick r:id="rId2"/>
                        </a:rPr>
                        <a:t> H. </a:t>
                      </a:r>
                      <a:r>
                        <a:rPr lang="en-GB" sz="1800" b="0" i="0" kern="1200" dirty="0" err="1" smtClean="0">
                          <a:solidFill>
                            <a:schemeClr val="dk1"/>
                          </a:solidFill>
                          <a:latin typeface="+mn-lt"/>
                          <a:ea typeface="+mn-ea"/>
                          <a:cs typeface="+mn-cs"/>
                          <a:hlinkClick r:id="rId2"/>
                        </a:rPr>
                        <a:t>Khandaker</a:t>
                      </a:r>
                      <a:r>
                        <a:rPr lang="en-GB" sz="1800" b="0" i="0" kern="1200" dirty="0" smtClean="0">
                          <a:solidFill>
                            <a:schemeClr val="dk1"/>
                          </a:solidFill>
                          <a:latin typeface="+mn-lt"/>
                          <a:ea typeface="+mn-ea"/>
                          <a:cs typeface="+mn-cs"/>
                        </a:rPr>
                        <a:t>, MD, PhD, </a:t>
                      </a:r>
                      <a:r>
                        <a:rPr lang="en-GB" sz="1800" b="0" i="0" kern="1200" dirty="0" smtClean="0">
                          <a:solidFill>
                            <a:schemeClr val="dk1"/>
                          </a:solidFill>
                          <a:latin typeface="+mn-lt"/>
                          <a:ea typeface="+mn-ea"/>
                          <a:cs typeface="+mn-cs"/>
                          <a:hlinkClick r:id="rId3"/>
                        </a:rPr>
                        <a:t>Raul E. Espinosa</a:t>
                      </a:r>
                      <a:r>
                        <a:rPr lang="en-GB" sz="1800" b="0" i="0" kern="1200" dirty="0" smtClean="0">
                          <a:solidFill>
                            <a:schemeClr val="dk1"/>
                          </a:solidFill>
                          <a:latin typeface="+mn-lt"/>
                          <a:ea typeface="+mn-ea"/>
                          <a:cs typeface="+mn-cs"/>
                        </a:rPr>
                        <a:t>, MD, </a:t>
                      </a:r>
                      <a:r>
                        <a:rPr lang="en-GB" sz="1800" b="0" i="0" kern="1200" dirty="0" smtClean="0">
                          <a:solidFill>
                            <a:schemeClr val="dk1"/>
                          </a:solidFill>
                          <a:latin typeface="+mn-lt"/>
                          <a:ea typeface="+mn-ea"/>
                          <a:cs typeface="+mn-cs"/>
                          <a:hlinkClick r:id="rId4"/>
                        </a:rPr>
                        <a:t>Rick A. Nishimura</a:t>
                      </a:r>
                      <a:r>
                        <a:rPr lang="en-GB" sz="1800" b="0" i="0" kern="1200" dirty="0" smtClean="0">
                          <a:solidFill>
                            <a:schemeClr val="dk1"/>
                          </a:solidFill>
                          <a:latin typeface="+mn-lt"/>
                          <a:ea typeface="+mn-ea"/>
                          <a:cs typeface="+mn-cs"/>
                        </a:rPr>
                        <a:t>, MD, </a:t>
                      </a:r>
                      <a:r>
                        <a:rPr lang="en-GB" sz="1800" b="0" i="0" kern="1200" dirty="0" smtClean="0">
                          <a:solidFill>
                            <a:schemeClr val="dk1"/>
                          </a:solidFill>
                          <a:latin typeface="+mn-lt"/>
                          <a:ea typeface="+mn-ea"/>
                          <a:cs typeface="+mn-cs"/>
                          <a:hlinkClick r:id="rId5"/>
                        </a:rPr>
                        <a:t>Lawrence J. </a:t>
                      </a:r>
                      <a:r>
                        <a:rPr lang="en-GB" sz="1800" b="0" i="0" kern="1200" dirty="0" err="1" smtClean="0">
                          <a:solidFill>
                            <a:schemeClr val="dk1"/>
                          </a:solidFill>
                          <a:latin typeface="+mn-lt"/>
                          <a:ea typeface="+mn-ea"/>
                          <a:cs typeface="+mn-cs"/>
                          <a:hlinkClick r:id="rId5"/>
                        </a:rPr>
                        <a:t>Sinak</a:t>
                      </a:r>
                      <a:r>
                        <a:rPr lang="en-GB" sz="1800" b="0" i="0" kern="1200" dirty="0" smtClean="0">
                          <a:solidFill>
                            <a:schemeClr val="dk1"/>
                          </a:solidFill>
                          <a:latin typeface="+mn-lt"/>
                          <a:ea typeface="+mn-ea"/>
                          <a:cs typeface="+mn-cs"/>
                        </a:rPr>
                        <a:t>, MD, </a:t>
                      </a:r>
                      <a:r>
                        <a:rPr lang="en-GB" sz="1800" b="0" i="0" kern="1200" dirty="0" err="1" smtClean="0">
                          <a:solidFill>
                            <a:schemeClr val="dk1"/>
                          </a:solidFill>
                          <a:latin typeface="+mn-lt"/>
                          <a:ea typeface="+mn-ea"/>
                          <a:cs typeface="+mn-cs"/>
                          <a:hlinkClick r:id="rId6"/>
                        </a:rPr>
                        <a:t>Sharonne</a:t>
                      </a:r>
                      <a:r>
                        <a:rPr lang="en-GB" sz="1800" b="0" i="0" kern="1200" dirty="0" smtClean="0">
                          <a:solidFill>
                            <a:schemeClr val="dk1"/>
                          </a:solidFill>
                          <a:latin typeface="+mn-lt"/>
                          <a:ea typeface="+mn-ea"/>
                          <a:cs typeface="+mn-cs"/>
                          <a:hlinkClick r:id="rId6"/>
                        </a:rPr>
                        <a:t> N. Hayes</a:t>
                      </a:r>
                      <a:r>
                        <a:rPr lang="en-GB" sz="1800" b="0" i="0" kern="1200" dirty="0" smtClean="0">
                          <a:solidFill>
                            <a:schemeClr val="dk1"/>
                          </a:solidFill>
                          <a:latin typeface="+mn-lt"/>
                          <a:ea typeface="+mn-ea"/>
                          <a:cs typeface="+mn-cs"/>
                        </a:rPr>
                        <a:t>, MD, </a:t>
                      </a:r>
                      <a:r>
                        <a:rPr lang="en-GB" sz="1800" b="0" i="0" kern="1200" dirty="0" err="1" smtClean="0">
                          <a:solidFill>
                            <a:schemeClr val="dk1"/>
                          </a:solidFill>
                          <a:latin typeface="+mn-lt"/>
                          <a:ea typeface="+mn-ea"/>
                          <a:cs typeface="+mn-cs"/>
                          <a:hlinkClick r:id="rId7"/>
                        </a:rPr>
                        <a:t>Rowlens</a:t>
                      </a:r>
                      <a:r>
                        <a:rPr lang="en-GB" sz="1800" b="0" i="0" kern="1200" dirty="0" smtClean="0">
                          <a:solidFill>
                            <a:schemeClr val="dk1"/>
                          </a:solidFill>
                          <a:latin typeface="+mn-lt"/>
                          <a:ea typeface="+mn-ea"/>
                          <a:cs typeface="+mn-cs"/>
                          <a:hlinkClick r:id="rId7"/>
                        </a:rPr>
                        <a:t> M. </a:t>
                      </a:r>
                      <a:r>
                        <a:rPr lang="en-GB" sz="1800" b="0" i="0" kern="1200" dirty="0" err="1" smtClean="0">
                          <a:solidFill>
                            <a:schemeClr val="dk1"/>
                          </a:solidFill>
                          <a:latin typeface="+mn-lt"/>
                          <a:ea typeface="+mn-ea"/>
                          <a:cs typeface="+mn-cs"/>
                          <a:hlinkClick r:id="rId7"/>
                        </a:rPr>
                        <a:t>Melduni</a:t>
                      </a:r>
                      <a:r>
                        <a:rPr lang="en-GB" sz="1800" b="0" i="0" kern="1200" dirty="0" smtClean="0">
                          <a:solidFill>
                            <a:schemeClr val="dk1"/>
                          </a:solidFill>
                          <a:latin typeface="+mn-lt"/>
                          <a:ea typeface="+mn-ea"/>
                          <a:cs typeface="+mn-cs"/>
                        </a:rPr>
                        <a:t>, MD, and </a:t>
                      </a:r>
                      <a:r>
                        <a:rPr lang="en-GB" sz="1800" b="0" i="0" kern="1200" dirty="0" smtClean="0">
                          <a:solidFill>
                            <a:schemeClr val="dk1"/>
                          </a:solidFill>
                          <a:latin typeface="+mn-lt"/>
                          <a:ea typeface="+mn-ea"/>
                          <a:cs typeface="+mn-cs"/>
                          <a:hlinkClick r:id="rId8"/>
                        </a:rPr>
                        <a:t>Jae K. Oh</a:t>
                      </a:r>
                      <a:r>
                        <a:rPr lang="en-GB" sz="1800" b="0" i="0" kern="1200" dirty="0" smtClean="0">
                          <a:solidFill>
                            <a:schemeClr val="dk1"/>
                          </a:solidFill>
                          <a:latin typeface="+mn-lt"/>
                          <a:ea typeface="+mn-ea"/>
                          <a:cs typeface="+mn-cs"/>
                        </a:rPr>
                        <a:t>, MD.</a:t>
                      </a:r>
                      <a:r>
                        <a:rPr lang="es-ES" sz="1800" b="0" i="0" kern="1200" dirty="0" smtClean="0">
                          <a:solidFill>
                            <a:schemeClr val="dk1"/>
                          </a:solidFill>
                          <a:latin typeface="+mn-lt"/>
                          <a:ea typeface="+mn-ea"/>
                          <a:cs typeface="+mn-cs"/>
                          <a:hlinkClick r:id="rId9"/>
                        </a:rPr>
                        <a:t> Mayo </a:t>
                      </a:r>
                      <a:r>
                        <a:rPr lang="es-ES" sz="1800" b="0" i="0" kern="1200" dirty="0" err="1" smtClean="0">
                          <a:solidFill>
                            <a:schemeClr val="dk1"/>
                          </a:solidFill>
                          <a:latin typeface="+mn-lt"/>
                          <a:ea typeface="+mn-ea"/>
                          <a:cs typeface="+mn-cs"/>
                          <a:hlinkClick r:id="rId9"/>
                        </a:rPr>
                        <a:t>Clin</a:t>
                      </a:r>
                      <a:r>
                        <a:rPr lang="es-ES" sz="1800" b="0" i="0" kern="1200" dirty="0" smtClean="0">
                          <a:solidFill>
                            <a:schemeClr val="dk1"/>
                          </a:solidFill>
                          <a:latin typeface="+mn-lt"/>
                          <a:ea typeface="+mn-ea"/>
                          <a:cs typeface="+mn-cs"/>
                          <a:hlinkClick r:id="rId9"/>
                        </a:rPr>
                        <a:t> </a:t>
                      </a:r>
                      <a:r>
                        <a:rPr lang="es-ES" sz="1800" b="0" i="0" kern="1200" dirty="0" err="1" smtClean="0">
                          <a:solidFill>
                            <a:schemeClr val="dk1"/>
                          </a:solidFill>
                          <a:latin typeface="+mn-lt"/>
                          <a:ea typeface="+mn-ea"/>
                          <a:cs typeface="+mn-cs"/>
                          <a:hlinkClick r:id="rId9"/>
                        </a:rPr>
                        <a:t>Proc</a:t>
                      </a:r>
                      <a:r>
                        <a:rPr lang="es-ES" sz="1800" b="0" i="0" kern="1200" dirty="0" smtClean="0">
                          <a:solidFill>
                            <a:schemeClr val="dk1"/>
                          </a:solidFill>
                          <a:latin typeface="+mn-lt"/>
                          <a:ea typeface="+mn-ea"/>
                          <a:cs typeface="+mn-cs"/>
                        </a:rPr>
                        <a:t>. 2010 </a:t>
                      </a:r>
                      <a:r>
                        <a:rPr lang="es-ES" sz="1800" b="0" i="0" kern="1200" dirty="0" err="1" smtClean="0">
                          <a:solidFill>
                            <a:schemeClr val="dk1"/>
                          </a:solidFill>
                          <a:latin typeface="+mn-lt"/>
                          <a:ea typeface="+mn-ea"/>
                          <a:cs typeface="+mn-cs"/>
                        </a:rPr>
                        <a:t>Jun</a:t>
                      </a:r>
                      <a:r>
                        <a:rPr lang="es-ES" sz="1800" b="0" i="0" kern="1200" dirty="0" smtClean="0">
                          <a:solidFill>
                            <a:schemeClr val="dk1"/>
                          </a:solidFill>
                          <a:latin typeface="+mn-lt"/>
                          <a:ea typeface="+mn-ea"/>
                          <a:cs typeface="+mn-cs"/>
                        </a:rPr>
                        <a:t>; 85(6): 572–593.</a:t>
                      </a:r>
                      <a:endParaRPr lang="en-US" sz="1800" dirty="0"/>
                    </a:p>
                  </a:txBody>
                  <a:tcPr/>
                </a:tc>
                <a:tc>
                  <a:txBody>
                    <a:bodyPr/>
                    <a:lstStyle/>
                    <a:p>
                      <a:r>
                        <a:rPr lang="en-GB" sz="1800" b="0" i="0" kern="1200" dirty="0" smtClean="0">
                          <a:solidFill>
                            <a:schemeClr val="dk1"/>
                          </a:solidFill>
                          <a:latin typeface="+mn-lt"/>
                          <a:ea typeface="+mn-ea"/>
                          <a:cs typeface="+mn-cs"/>
                        </a:rPr>
                        <a:t>pericardial diseases can present clinically as acute </a:t>
                      </a:r>
                      <a:r>
                        <a:rPr lang="en-GB" sz="1800" b="0" i="0" kern="1200" dirty="0" err="1" smtClean="0">
                          <a:solidFill>
                            <a:schemeClr val="dk1"/>
                          </a:solidFill>
                          <a:latin typeface="+mn-lt"/>
                          <a:ea typeface="+mn-ea"/>
                          <a:cs typeface="+mn-cs"/>
                        </a:rPr>
                        <a:t>pericarditis</a:t>
                      </a:r>
                      <a:r>
                        <a:rPr lang="en-GB" sz="1800" b="0" i="0" kern="1200" dirty="0" smtClean="0">
                          <a:solidFill>
                            <a:schemeClr val="dk1"/>
                          </a:solidFill>
                          <a:latin typeface="+mn-lt"/>
                          <a:ea typeface="+mn-ea"/>
                          <a:cs typeface="+mn-cs"/>
                        </a:rPr>
                        <a:t>, pericardial effusion, cardiac </a:t>
                      </a:r>
                      <a:r>
                        <a:rPr lang="en-GB" sz="1800" b="0" i="0" kern="1200" dirty="0" err="1" smtClean="0">
                          <a:solidFill>
                            <a:schemeClr val="dk1"/>
                          </a:solidFill>
                          <a:latin typeface="+mn-lt"/>
                          <a:ea typeface="+mn-ea"/>
                          <a:cs typeface="+mn-cs"/>
                        </a:rPr>
                        <a:t>tamponade</a:t>
                      </a:r>
                      <a:r>
                        <a:rPr lang="en-GB" sz="1800" b="0" i="0" kern="1200" dirty="0" smtClean="0">
                          <a:solidFill>
                            <a:schemeClr val="dk1"/>
                          </a:solidFill>
                          <a:latin typeface="+mn-lt"/>
                          <a:ea typeface="+mn-ea"/>
                          <a:cs typeface="+mn-cs"/>
                        </a:rPr>
                        <a:t>, and constrictive </a:t>
                      </a:r>
                      <a:r>
                        <a:rPr lang="en-GB" sz="1800" b="0" i="0" kern="1200" dirty="0" err="1" smtClean="0">
                          <a:solidFill>
                            <a:schemeClr val="dk1"/>
                          </a:solidFill>
                          <a:latin typeface="+mn-lt"/>
                          <a:ea typeface="+mn-ea"/>
                          <a:cs typeface="+mn-cs"/>
                        </a:rPr>
                        <a:t>pericarditis</a:t>
                      </a:r>
                      <a:r>
                        <a:rPr lang="en-GB" sz="1800" b="0" i="0" kern="1200" dirty="0" smtClean="0">
                          <a:solidFill>
                            <a:schemeClr val="dk1"/>
                          </a:solidFill>
                          <a:latin typeface="+mn-lt"/>
                          <a:ea typeface="+mn-ea"/>
                          <a:cs typeface="+mn-cs"/>
                        </a:rPr>
                        <a:t>. Patients can subsequently develop chronic or recurrent </a:t>
                      </a:r>
                      <a:r>
                        <a:rPr lang="en-GB" sz="1800" b="0" i="0" kern="1200" dirty="0" err="1" smtClean="0">
                          <a:solidFill>
                            <a:schemeClr val="dk1"/>
                          </a:solidFill>
                          <a:latin typeface="+mn-lt"/>
                          <a:ea typeface="+mn-ea"/>
                          <a:cs typeface="+mn-cs"/>
                        </a:rPr>
                        <a:t>pericarditis</a:t>
                      </a:r>
                      <a:r>
                        <a:rPr lang="en-GB" sz="1800" b="0" i="0" kern="1200" dirty="0" smtClean="0">
                          <a:solidFill>
                            <a:schemeClr val="dk1"/>
                          </a:solidFill>
                          <a:latin typeface="+mn-lt"/>
                          <a:ea typeface="+mn-ea"/>
                          <a:cs typeface="+mn-cs"/>
                        </a:rPr>
                        <a:t>.</a:t>
                      </a:r>
                      <a:endParaRPr lang="en-US" sz="1800" dirty="0"/>
                    </a:p>
                  </a:txBody>
                  <a:tcPr/>
                </a:tc>
                <a:tc>
                  <a:txBody>
                    <a:bodyPr/>
                    <a:lstStyle/>
                    <a:p>
                      <a:r>
                        <a:rPr lang="en-GB" sz="1800" b="0" i="0" kern="1200" dirty="0" smtClean="0">
                          <a:solidFill>
                            <a:schemeClr val="dk1"/>
                          </a:solidFill>
                          <a:latin typeface="+mn-lt"/>
                          <a:ea typeface="+mn-ea"/>
                          <a:cs typeface="+mn-cs"/>
                        </a:rPr>
                        <a:t>Structural abnormalities including congenitally absent pericardium and pericardial cysts are usually asymptomatic and are uncommon.</a:t>
                      </a:r>
                      <a:endParaRPr lang="en-US" sz="1800" dirty="0"/>
                    </a:p>
                  </a:txBody>
                  <a:tcPr/>
                </a:tc>
                <a:tc>
                  <a:txBody>
                    <a:bodyPr/>
                    <a:lstStyle/>
                    <a:p>
                      <a:r>
                        <a:rPr lang="en-GB" sz="1800" b="0" i="0" kern="1200" dirty="0" smtClean="0">
                          <a:solidFill>
                            <a:schemeClr val="dk1"/>
                          </a:solidFill>
                          <a:latin typeface="+mn-lt"/>
                          <a:ea typeface="+mn-ea"/>
                          <a:cs typeface="+mn-cs"/>
                        </a:rPr>
                        <a:t>This review represents the currently available evidence and the experiences from the pericardial clinic at our institution to help guide the clinician in answering difficult diagnostic and management questions on pericardial diseases.</a:t>
                      </a:r>
                    </a:p>
                    <a:p>
                      <a:r>
                        <a:rPr lang="en-GB" dirty="0" smtClean="0"/>
                        <a:t/>
                      </a:r>
                      <a:br>
                        <a:rPr lang="en-GB" dirty="0" smtClean="0"/>
                      </a:br>
                      <a:endParaRPr lang="en-US" sz="1800" dirty="0"/>
                    </a:p>
                  </a:txBody>
                  <a:tcPr/>
                </a:tc>
                <a:extLst>
                  <a:ext uri="{0D108BD9-81ED-4DB2-BD59-A6C34878D82A}"/>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a:bodyPr>
          <a:lstStyle/>
          <a:p>
            <a:pPr>
              <a:buNone/>
            </a:pPr>
            <a:r>
              <a:rPr lang="en-US" dirty="0" smtClean="0"/>
              <a:t>The heart and great vessels lie inside the fibrous sac and</a:t>
            </a:r>
          </a:p>
          <a:p>
            <a:pPr>
              <a:buNone/>
            </a:pPr>
            <a:r>
              <a:rPr lang="en-US" dirty="0" err="1" smtClean="0"/>
              <a:t>invaginate</a:t>
            </a:r>
            <a:r>
              <a:rPr lang="en-US" dirty="0" smtClean="0"/>
              <a:t> the serous sac from behind during development.</a:t>
            </a:r>
          </a:p>
          <a:p>
            <a:pPr>
              <a:buNone/>
            </a:pPr>
            <a:r>
              <a:rPr lang="en-US" dirty="0" smtClean="0"/>
              <a:t>As a result, the external surface of the heart and internal</a:t>
            </a:r>
          </a:p>
          <a:p>
            <a:pPr>
              <a:buNone/>
            </a:pPr>
            <a:r>
              <a:rPr lang="en-US" dirty="0" smtClean="0"/>
              <a:t>surface of the fibrous pericardium are covered by a layer of serous pericardium. </a:t>
            </a:r>
          </a:p>
          <a:p>
            <a:pPr>
              <a:buNone/>
            </a:pPr>
            <a:r>
              <a:rPr lang="en-US" dirty="0" smtClean="0"/>
              <a:t>The layer covering the surface of the heart is called visceral pericardium or </a:t>
            </a:r>
            <a:r>
              <a:rPr lang="en-US" dirty="0" err="1" smtClean="0"/>
              <a:t>epicardium</a:t>
            </a:r>
            <a:r>
              <a:rPr lang="en-US" dirty="0" smtClean="0"/>
              <a:t> and the layer covering the inner aspect of the fibrous pericardium is</a:t>
            </a:r>
          </a:p>
          <a:p>
            <a:pPr>
              <a:buNone/>
            </a:pPr>
            <a:r>
              <a:rPr lang="en-US" dirty="0" smtClean="0"/>
              <a:t>called parietal pericardium. </a:t>
            </a:r>
          </a:p>
          <a:p>
            <a:pPr>
              <a:buNone/>
            </a:pPr>
            <a:r>
              <a:rPr lang="en-US" dirty="0" smtClean="0"/>
              <a:t>The intervening potential space between the two serous layers is called pericardial cavity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sz="4400" dirty="0" smtClean="0"/>
              <a:t>The pericardium thus consists of three layers .</a:t>
            </a:r>
          </a:p>
          <a:p>
            <a:pPr>
              <a:buNone/>
            </a:pPr>
            <a:r>
              <a:rPr lang="en-US" sz="4400" dirty="0" smtClean="0"/>
              <a:t>From outside to inwards these are:</a:t>
            </a:r>
          </a:p>
          <a:p>
            <a:pPr>
              <a:buNone/>
            </a:pPr>
            <a:r>
              <a:rPr lang="en-US" sz="4400" dirty="0" smtClean="0"/>
              <a:t>1. Fibrous layer of the pericardium.</a:t>
            </a:r>
          </a:p>
          <a:p>
            <a:pPr>
              <a:buNone/>
            </a:pPr>
            <a:r>
              <a:rPr lang="en-US" sz="4400" dirty="0" smtClean="0"/>
              <a:t>2. Parietal layer of the serous pericardium.</a:t>
            </a:r>
          </a:p>
          <a:p>
            <a:pPr>
              <a:buNone/>
            </a:pPr>
            <a:r>
              <a:rPr lang="en-US" sz="4400" dirty="0" smtClean="0"/>
              <a:t>3. Visceral layer of the serous pericardium (</a:t>
            </a:r>
            <a:r>
              <a:rPr lang="en-US" sz="4400" dirty="0" err="1" smtClean="0"/>
              <a:t>epicardium</a:t>
            </a:r>
            <a:r>
              <a:rPr lang="en-US" sz="4400" dirty="0" smtClean="0"/>
              <a:t>).</a:t>
            </a:r>
            <a:endParaRPr lang="en-US" sz="4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78081" y="1905000"/>
            <a:ext cx="9019268" cy="3124200"/>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2514600" y="533401"/>
            <a:ext cx="4114800" cy="45719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TotalTime>
  <Words>3340</Words>
  <Application>Microsoft Office PowerPoint</Application>
  <PresentationFormat>On-screen Show (4:3)</PresentationFormat>
  <Paragraphs>310</Paragraphs>
  <Slides>62</Slides>
  <Notes>0</Notes>
  <HiddenSlides>0</HiddenSlides>
  <MMClips>0</MMClips>
  <ScaleCrop>false</ScaleCrop>
  <HeadingPairs>
    <vt:vector size="4" baseType="variant">
      <vt:variant>
        <vt:lpstr>Theme</vt:lpstr>
      </vt:variant>
      <vt:variant>
        <vt:i4>1</vt:i4>
      </vt:variant>
      <vt:variant>
        <vt:lpstr>Slide Titles</vt:lpstr>
      </vt:variant>
      <vt:variant>
        <vt:i4>62</vt:i4>
      </vt:variant>
    </vt:vector>
  </HeadingPairs>
  <TitlesOfParts>
    <vt:vector size="63" baseType="lpstr">
      <vt:lpstr>Office Theme</vt:lpstr>
      <vt:lpstr> Pericardium  and  External features of heart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40</cp:revision>
  <dcterms:created xsi:type="dcterms:W3CDTF">2006-08-16T00:00:00Z</dcterms:created>
  <dcterms:modified xsi:type="dcterms:W3CDTF">2020-08-14T09:08:26Z</dcterms:modified>
</cp:coreProperties>
</file>