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4B382-C7A8-4F9B-8AF9-D9BED173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30BA2-44B4-4A67-9171-CA8DF88067DB}" type="datetimeFigureOut">
              <a:rPr lang="en-IN" smtClean="0"/>
              <a:pPr/>
              <a:t>18-04-2020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A7066-9BD4-4B88-868A-792923CB6B8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88640"/>
            <a:ext cx="860444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51203" name="Picture 2" descr="H:\tejas\Jaypee (E)\Photo\Ch-20\20-3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Complex I: NADH → FMN → Fe-S → </a:t>
            </a:r>
            <a:r>
              <a:rPr lang="en-IN" sz="2800" b="1" dirty="0" err="1" smtClean="0"/>
              <a:t>CoQ</a:t>
            </a:r>
            <a:r>
              <a:rPr lang="en-IN" sz="2800" b="1" dirty="0" smtClean="0"/>
              <a:t> →</a:t>
            </a:r>
          </a:p>
          <a:p>
            <a:r>
              <a:rPr lang="en-IN" sz="2800" b="1" dirty="0" smtClean="0"/>
              <a:t>Complex II: </a:t>
            </a:r>
            <a:r>
              <a:rPr lang="en-IN" sz="2800" b="1" dirty="0" err="1" smtClean="0"/>
              <a:t>Succinate</a:t>
            </a:r>
            <a:r>
              <a:rPr lang="en-IN" sz="2800" b="1" dirty="0" smtClean="0"/>
              <a:t> → FAD → Fe-S → </a:t>
            </a:r>
            <a:r>
              <a:rPr lang="en-IN" sz="2800" b="1" dirty="0" err="1" smtClean="0"/>
              <a:t>CoQ</a:t>
            </a:r>
            <a:r>
              <a:rPr lang="en-IN" sz="2800" b="1" dirty="0" smtClean="0"/>
              <a:t> →</a:t>
            </a:r>
          </a:p>
          <a:p>
            <a:r>
              <a:rPr lang="en-IN" sz="2800" b="1" dirty="0" smtClean="0"/>
              <a:t>Complex III: </a:t>
            </a:r>
            <a:r>
              <a:rPr lang="en-IN" sz="2800" b="1" dirty="0" err="1" smtClean="0"/>
              <a:t>CoQ</a:t>
            </a:r>
            <a:r>
              <a:rPr lang="en-IN" sz="2800" b="1" dirty="0" smtClean="0"/>
              <a:t> → Fe-S → </a:t>
            </a:r>
            <a:r>
              <a:rPr lang="en-IN" sz="2800" b="1" dirty="0" err="1" smtClean="0"/>
              <a:t>cyt.b</a:t>
            </a:r>
            <a:r>
              <a:rPr lang="en-IN" sz="2800" b="1" dirty="0" smtClean="0"/>
              <a:t> → cyt.c1 → </a:t>
            </a:r>
            <a:r>
              <a:rPr lang="en-IN" sz="2800" b="1" dirty="0" err="1" smtClean="0"/>
              <a:t>cyt</a:t>
            </a:r>
            <a:r>
              <a:rPr lang="en-IN" sz="2800" b="1" dirty="0" smtClean="0"/>
              <a:t>. c</a:t>
            </a:r>
          </a:p>
          <a:p>
            <a:r>
              <a:rPr lang="pt-BR" sz="2800" b="1" dirty="0" smtClean="0"/>
              <a:t>Complex IV: Cyt. c → cyt a-a3 → O2</a:t>
            </a:r>
            <a:endParaRPr lang="en-IN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ATP synthase ( Complex V)    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24936" cy="5184576"/>
          </a:xfrm>
        </p:spPr>
        <p:txBody>
          <a:bodyPr>
            <a:normAutofit/>
          </a:bodyPr>
          <a:lstStyle/>
          <a:p>
            <a:r>
              <a:rPr lang="en-IN" dirty="0" smtClean="0"/>
              <a:t>Proton pumping ATP synthase (otherwise called F1-Fo ATPase) is a </a:t>
            </a:r>
            <a:r>
              <a:rPr lang="en-IN" dirty="0" err="1" smtClean="0"/>
              <a:t>multisubunit</a:t>
            </a:r>
            <a:r>
              <a:rPr lang="en-IN" dirty="0" smtClean="0"/>
              <a:t> transmembrane protein.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It is sometimes referred to as fifth complex.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It has two units F1,Fo units.</a:t>
            </a:r>
            <a:r>
              <a:rPr lang="en-US" baseline="-25000" dirty="0" smtClean="0">
                <a:cs typeface="Times New Roman" pitchFamily="18" charset="0"/>
              </a:rPr>
              <a:t> </a:t>
            </a:r>
          </a:p>
          <a:p>
            <a:r>
              <a:rPr lang="en-IN" dirty="0" smtClean="0"/>
              <a:t>It looks like a </a:t>
            </a:r>
            <a:r>
              <a:rPr lang="en-IN" i="1" dirty="0" smtClean="0"/>
              <a:t>lollipop </a:t>
            </a:r>
            <a:r>
              <a:rPr lang="en-IN" dirty="0" smtClean="0"/>
              <a:t>since the membrane embedded </a:t>
            </a:r>
            <a:r>
              <a:rPr lang="en-IN" dirty="0" err="1" smtClean="0"/>
              <a:t>Fo</a:t>
            </a:r>
            <a:r>
              <a:rPr lang="en-IN" dirty="0" smtClean="0"/>
              <a:t> component and F1 are connected by a protein stalk.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Unit: The o stands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oligomycin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inhibited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oligomycin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unit spans inner mitochondrial membrane. It serves as proton channel, through which protons enter into mitochondria.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unit has 4 polypeptides chains and is connected to F1.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25352"/>
            <a:ext cx="7992888" cy="583264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F1 unit: it projects into the matrix . It catalyses the ATP synthesis.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F1 has 9 polypeptides chains,(3 alpha, 3 beta, 1 gamma, 1 sigma, 1 epsilon).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alpha chains have binding sites for ATP and ADP and beta chains have catalytic sites.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ATP synthesis requires Mg++ions.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ElectronTransportMVA_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6713" t="9674" r="20613" b="12651"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D9F1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-osmotic theory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6448"/>
            <a:ext cx="8064896" cy="46028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The transport of electrons from inside to outside of inner mitochondrial membrane  is accompanied by generation of a </a:t>
            </a:r>
            <a:r>
              <a:rPr lang="en-US" b="1" dirty="0" smtClean="0">
                <a:cs typeface="Times New Roman" pitchFamily="18" charset="0"/>
              </a:rPr>
              <a:t>proton gradient across the membrane.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Protons accumulate outside the membrane creating an </a:t>
            </a:r>
            <a:r>
              <a:rPr lang="en-US" b="1" dirty="0" smtClean="0">
                <a:cs typeface="Times New Roman" pitchFamily="18" charset="0"/>
              </a:rPr>
              <a:t>electrochemical potential difference.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This proton force drives the </a:t>
            </a:r>
            <a:r>
              <a:rPr lang="en-US" b="1" dirty="0" smtClean="0">
                <a:cs typeface="Times New Roman" pitchFamily="18" charset="0"/>
              </a:rPr>
              <a:t>synthesis of ATP </a:t>
            </a:r>
            <a:r>
              <a:rPr lang="en-US" dirty="0" smtClean="0">
                <a:cs typeface="Times New Roman" pitchFamily="18" charset="0"/>
              </a:rPr>
              <a:t>by ATP synthase complex.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pH outside the mitochondrial inner membrane is 1.4 units lower than inside. Further, outside is positive relative to the inside (+0.14 V). </a:t>
            </a:r>
          </a:p>
          <a:p>
            <a:r>
              <a:rPr lang="en-IN" dirty="0" smtClean="0"/>
              <a:t>The proton motive force (PMF) is 0.224 V corresponding to a free energy change of 5.2 kcal/mol of protons.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58371" name="Picture 2" descr="H:\tejas\Jaypee (E)\Photo\Ch-20\20-4.t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131840" y="1124744"/>
            <a:ext cx="74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ATP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32656"/>
            <a:ext cx="8568952" cy="6048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Binding change – mechanism :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The ATP synthase is a molecular machine, comparable to a water-driven hammer.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Fo is the wheel: flow of protons is the waterfall and the structural changes in F1 lead to ATP coin being minted for each turn of the wheel.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According to this theory, the 3 beta subunits (catalytic sites) , are in three functional states: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itchFamily="18" charset="0"/>
              </a:rPr>
              <a:t>O form </a:t>
            </a:r>
            <a:r>
              <a:rPr lang="en-US" sz="2800" dirty="0" smtClean="0">
                <a:cs typeface="Times New Roman" pitchFamily="18" charset="0"/>
              </a:rPr>
              <a:t>is open and has no affinity for substrates.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itchFamily="18" charset="0"/>
              </a:rPr>
              <a:t>L form </a:t>
            </a:r>
            <a:r>
              <a:rPr lang="en-US" sz="2800" dirty="0" smtClean="0">
                <a:cs typeface="Times New Roman" pitchFamily="18" charset="0"/>
              </a:rPr>
              <a:t>binds substrate with sluggish affinity.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cs typeface="Times New Roman" pitchFamily="18" charset="0"/>
              </a:rPr>
              <a:t>T form </a:t>
            </a:r>
            <a:r>
              <a:rPr lang="en-US" sz="2800" dirty="0" smtClean="0">
                <a:cs typeface="Times New Roman" pitchFamily="18" charset="0"/>
              </a:rPr>
              <a:t>binds substrate tightly and catalyses ATP synthesis.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pPr eaLnBrk="1" hangingPunct="1"/>
            <a:r>
              <a:rPr lang="en-US" sz="60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COMPLEX- III</a:t>
            </a:r>
            <a:br>
              <a:rPr lang="en-US" sz="60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Cytochrome Reductase</a:t>
            </a:r>
            <a:endParaRPr lang="en-IN" sz="6000" b="1" i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73" y="1772815"/>
            <a:ext cx="8857115" cy="311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Energetics of ATP Synthesis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85395"/>
          </a:xfrm>
        </p:spPr>
        <p:txBody>
          <a:bodyPr>
            <a:noAutofit/>
          </a:bodyPr>
          <a:lstStyle/>
          <a:p>
            <a:r>
              <a:rPr lang="en-IN" sz="2800" dirty="0" smtClean="0"/>
              <a:t>The free energy released by electron transport through complex I to IV must be conserved in a form that ATP synthase can perform energy coupling. </a:t>
            </a:r>
          </a:p>
          <a:p>
            <a:r>
              <a:rPr lang="en-IN" sz="2800" dirty="0" smtClean="0"/>
              <a:t>The energy of electron transfer is used to drive protons out of the matrix by the complexes I, III and IV that are proton pumps. </a:t>
            </a:r>
          </a:p>
          <a:p>
            <a:r>
              <a:rPr lang="en-IN" sz="2800" dirty="0" smtClean="0"/>
              <a:t>The proton gradient thus created is maintained across the inner mitochondrial membrane till electrons are transferred to oxygen to form water. </a:t>
            </a:r>
          </a:p>
          <a:p>
            <a:r>
              <a:rPr lang="en-IN" sz="2800" dirty="0" smtClean="0"/>
              <a:t>The electrochemical potential of this gradient is used to synthesize ATP.</a:t>
            </a:r>
            <a:endParaRPr lang="en-IN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r>
              <a:rPr lang="en-IN" sz="2800" dirty="0" smtClean="0"/>
              <a:t>The synthesis of one ATP molecule is driven by the flow of 3 protons through the ATP synthase.</a:t>
            </a:r>
          </a:p>
          <a:p>
            <a:r>
              <a:rPr lang="en-IN" sz="2800" dirty="0" smtClean="0"/>
              <a:t>When NADH is oxidized, 10 hydrogen ions (protons) are pumped out and for FADH2, 6 protons. </a:t>
            </a:r>
          </a:p>
          <a:p>
            <a:r>
              <a:rPr lang="en-IN" sz="2800" b="1" dirty="0" smtClean="0"/>
              <a:t>ATP synthesis actually occurs when the proton gradient is dissipated, and not when the protons are pumped out.</a:t>
            </a:r>
          </a:p>
          <a:p>
            <a:r>
              <a:rPr lang="en-IN" sz="2800" b="1" dirty="0" smtClean="0"/>
              <a:t>According to recent findings, one NADH may generate only 2.5 ATP; and one FADH2 may generate only 1.5 ATP. </a:t>
            </a:r>
            <a:endParaRPr lang="en-IN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4171950" y="5029200"/>
            <a:ext cx="1219200" cy="457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48615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48615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r:id="rId3" imgW="2171700" imgH="16002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b="1" dirty="0" smtClean="0"/>
              <a:t>P:O Ratio</a:t>
            </a:r>
          </a:p>
          <a:p>
            <a:r>
              <a:rPr lang="en-IN" dirty="0" smtClean="0"/>
              <a:t>Defined as the number of inorganic phosphate molecules incorporated into ATP for every atom of oxygen consumed. </a:t>
            </a:r>
          </a:p>
          <a:p>
            <a:r>
              <a:rPr lang="en-IN" dirty="0" smtClean="0"/>
              <a:t>When a pair of electrons from NADH reduces an atom of oxygen (½ O2), 2.5 mol of ATP are formed.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62461" cy="356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Regulation of ATP Synthesis</a:t>
            </a:r>
            <a:endParaRPr lang="en-IN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539552" y="1227584"/>
            <a:ext cx="8064896" cy="500972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availability of ADP regulates the process.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ATP level is low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ADP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level is high, oxidative phosphorylation proceeds at the rapid rate. This is called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 control or acceptor control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major source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NADH and FADH2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the citric acid cycle, the rate of  which is regulated by the energy charge of the cell.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Inhibitors of ATP synthesis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Site specific inhibitor</a:t>
            </a:r>
            <a:endParaRPr lang="en-IN" b="1" dirty="0" smtClean="0"/>
          </a:p>
          <a:p>
            <a:pPr>
              <a:buNone/>
            </a:pPr>
            <a:r>
              <a:rPr lang="en-IN" b="1" dirty="0" smtClean="0"/>
              <a:t>1. Complex I to Co-Q specific inhibitors</a:t>
            </a:r>
          </a:p>
          <a:p>
            <a:r>
              <a:rPr lang="en-IN" dirty="0" err="1" smtClean="0"/>
              <a:t>i</a:t>
            </a:r>
            <a:r>
              <a:rPr lang="en-IN" dirty="0" smtClean="0"/>
              <a:t>. </a:t>
            </a:r>
            <a:r>
              <a:rPr lang="en-IN" dirty="0" err="1" smtClean="0"/>
              <a:t>Alkylguanides</a:t>
            </a:r>
            <a:r>
              <a:rPr lang="en-IN" dirty="0" smtClean="0"/>
              <a:t> (</a:t>
            </a:r>
            <a:r>
              <a:rPr lang="en-IN" dirty="0" err="1" smtClean="0"/>
              <a:t>guanethide</a:t>
            </a:r>
            <a:r>
              <a:rPr lang="en-IN" dirty="0" smtClean="0"/>
              <a:t>), </a:t>
            </a:r>
            <a:r>
              <a:rPr lang="en-IN" dirty="0" err="1" smtClean="0"/>
              <a:t>hypotensive</a:t>
            </a:r>
            <a:r>
              <a:rPr lang="en-IN" dirty="0" smtClean="0"/>
              <a:t> drug</a:t>
            </a:r>
          </a:p>
          <a:p>
            <a:r>
              <a:rPr lang="en-IN" dirty="0" smtClean="0"/>
              <a:t>ii. Rotenone, insecticide and fish poison</a:t>
            </a:r>
          </a:p>
          <a:p>
            <a:r>
              <a:rPr lang="en-IN" dirty="0" smtClean="0"/>
              <a:t>iii. Barbiturates (</a:t>
            </a:r>
            <a:r>
              <a:rPr lang="en-IN" dirty="0" err="1" smtClean="0"/>
              <a:t>amobarbital</a:t>
            </a:r>
            <a:r>
              <a:rPr lang="en-IN" dirty="0" smtClean="0"/>
              <a:t>), sedative</a:t>
            </a:r>
          </a:p>
          <a:p>
            <a:r>
              <a:rPr lang="en-IN" dirty="0" smtClean="0"/>
              <a:t>iv. Chlorpromazine, tranquilizer</a:t>
            </a:r>
          </a:p>
          <a:p>
            <a:r>
              <a:rPr lang="en-IN" dirty="0" smtClean="0"/>
              <a:t>v. </a:t>
            </a:r>
            <a:r>
              <a:rPr lang="en-IN" dirty="0" err="1" smtClean="0"/>
              <a:t>Piericidin</a:t>
            </a:r>
            <a:r>
              <a:rPr lang="en-IN" dirty="0" smtClean="0"/>
              <a:t>, antibiotic</a:t>
            </a:r>
          </a:p>
          <a:p>
            <a:pPr>
              <a:buNone/>
            </a:pPr>
            <a:r>
              <a:rPr lang="en-IN" b="1" dirty="0" smtClean="0"/>
              <a:t>2. Complex II to Co-Q</a:t>
            </a:r>
          </a:p>
          <a:p>
            <a:r>
              <a:rPr lang="en-IN" dirty="0" err="1" smtClean="0"/>
              <a:t>i</a:t>
            </a:r>
            <a:r>
              <a:rPr lang="en-IN" dirty="0" smtClean="0"/>
              <a:t>. </a:t>
            </a:r>
            <a:r>
              <a:rPr lang="en-IN" dirty="0" err="1" smtClean="0"/>
              <a:t>Carboxin</a:t>
            </a:r>
            <a:endParaRPr lang="en-IN" dirty="0" smtClean="0"/>
          </a:p>
          <a:p>
            <a:pPr>
              <a:buNone/>
            </a:pPr>
            <a:r>
              <a:rPr lang="en-IN" b="1" dirty="0" smtClean="0"/>
              <a:t>3. Complex III to </a:t>
            </a:r>
            <a:r>
              <a:rPr lang="en-IN" b="1" dirty="0" err="1" smtClean="0"/>
              <a:t>cytochrome</a:t>
            </a:r>
            <a:r>
              <a:rPr lang="en-IN" b="1" dirty="0" smtClean="0"/>
              <a:t> c inhibitors</a:t>
            </a:r>
          </a:p>
          <a:p>
            <a:r>
              <a:rPr lang="en-IN" dirty="0" err="1" smtClean="0"/>
              <a:t>i</a:t>
            </a:r>
            <a:r>
              <a:rPr lang="en-IN" dirty="0" smtClean="0"/>
              <a:t>. BAL (British anti lewisite), antidote of war gas</a:t>
            </a:r>
          </a:p>
          <a:p>
            <a:r>
              <a:rPr lang="en-IN" dirty="0" smtClean="0"/>
              <a:t>ii. </a:t>
            </a:r>
            <a:r>
              <a:rPr lang="en-IN" dirty="0" err="1" smtClean="0"/>
              <a:t>Naphthoquinone</a:t>
            </a:r>
            <a:endParaRPr lang="en-IN" dirty="0" smtClean="0"/>
          </a:p>
          <a:p>
            <a:r>
              <a:rPr lang="en-IN" dirty="0" smtClean="0"/>
              <a:t>iii. </a:t>
            </a:r>
            <a:r>
              <a:rPr lang="en-IN" dirty="0" err="1" smtClean="0"/>
              <a:t>Antimycin</a:t>
            </a:r>
            <a:endParaRPr lang="en-IN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b="1" dirty="0" smtClean="0"/>
              <a:t>4. Complex IV inhibitors</a:t>
            </a:r>
          </a:p>
          <a:p>
            <a:r>
              <a:rPr lang="fr-FR" dirty="0" smtClean="0"/>
              <a:t>i. 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monoxide</a:t>
            </a:r>
            <a:r>
              <a:rPr lang="fr-FR" dirty="0" smtClean="0"/>
              <a:t>, </a:t>
            </a:r>
            <a:r>
              <a:rPr lang="fr-FR" dirty="0" err="1" smtClean="0"/>
              <a:t>inhibits</a:t>
            </a:r>
            <a:r>
              <a:rPr lang="fr-FR" dirty="0" smtClean="0"/>
              <a:t> cellular respiration</a:t>
            </a:r>
          </a:p>
          <a:p>
            <a:r>
              <a:rPr lang="en-IN" dirty="0" smtClean="0"/>
              <a:t>ii. Cyanide (CN–)</a:t>
            </a:r>
          </a:p>
          <a:p>
            <a:r>
              <a:rPr lang="en-IN" dirty="0" smtClean="0"/>
              <a:t>iii. </a:t>
            </a:r>
            <a:r>
              <a:rPr lang="en-IN" dirty="0" err="1" smtClean="0"/>
              <a:t>Azide</a:t>
            </a:r>
            <a:r>
              <a:rPr lang="en-IN" dirty="0" smtClean="0"/>
              <a:t> (N3–)</a:t>
            </a:r>
          </a:p>
          <a:p>
            <a:r>
              <a:rPr lang="en-IN" dirty="0" smtClean="0"/>
              <a:t>iv. Hydrogen sulphide (H2S)</a:t>
            </a:r>
          </a:p>
          <a:p>
            <a:pPr>
              <a:buNone/>
            </a:pPr>
            <a:r>
              <a:rPr lang="en-IN" b="1" dirty="0" smtClean="0"/>
              <a:t>5. Site between </a:t>
            </a:r>
            <a:r>
              <a:rPr lang="en-IN" b="1" dirty="0" err="1" smtClean="0"/>
              <a:t>succinate</a:t>
            </a:r>
            <a:r>
              <a:rPr lang="en-IN" b="1" dirty="0" smtClean="0"/>
              <a:t> dehydrogenase and Co-Q</a:t>
            </a:r>
          </a:p>
          <a:p>
            <a:r>
              <a:rPr lang="en-IN" dirty="0" err="1" smtClean="0"/>
              <a:t>i</a:t>
            </a:r>
            <a:r>
              <a:rPr lang="en-IN" dirty="0" smtClean="0"/>
              <a:t>. </a:t>
            </a:r>
            <a:r>
              <a:rPr lang="en-IN" dirty="0" err="1" smtClean="0"/>
              <a:t>Carboxin</a:t>
            </a:r>
            <a:r>
              <a:rPr lang="en-IN" dirty="0" smtClean="0"/>
              <a:t>, inhibits transfer of ions from FADH2</a:t>
            </a:r>
          </a:p>
          <a:p>
            <a:r>
              <a:rPr lang="en-IN" dirty="0" smtClean="0"/>
              <a:t>ii. </a:t>
            </a:r>
            <a:r>
              <a:rPr lang="en-IN" dirty="0" err="1" smtClean="0"/>
              <a:t>Malonate</a:t>
            </a:r>
            <a:r>
              <a:rPr lang="en-IN" dirty="0" smtClean="0"/>
              <a:t>, competitive inhibitor of </a:t>
            </a:r>
            <a:r>
              <a:rPr lang="en-IN" dirty="0" err="1" smtClean="0"/>
              <a:t>succinate</a:t>
            </a:r>
            <a:r>
              <a:rPr lang="en-IN" dirty="0" smtClean="0"/>
              <a:t> DH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/>
              <a:t>B. Inhibitors of oxidative phosphorylation</a:t>
            </a:r>
          </a:p>
          <a:p>
            <a:r>
              <a:rPr lang="en-IN" dirty="0" err="1" smtClean="0"/>
              <a:t>i</a:t>
            </a:r>
            <a:r>
              <a:rPr lang="en-IN" dirty="0" smtClean="0"/>
              <a:t>. </a:t>
            </a:r>
            <a:r>
              <a:rPr lang="en-IN" dirty="0" err="1" smtClean="0"/>
              <a:t>Atractyloside</a:t>
            </a:r>
            <a:r>
              <a:rPr lang="en-IN" dirty="0" smtClean="0"/>
              <a:t>, inhibits </a:t>
            </a:r>
            <a:r>
              <a:rPr lang="en-IN" dirty="0" err="1" smtClean="0"/>
              <a:t>translocase</a:t>
            </a:r>
            <a:endParaRPr lang="en-IN" dirty="0" smtClean="0"/>
          </a:p>
          <a:p>
            <a:r>
              <a:rPr lang="en-IN" dirty="0" smtClean="0"/>
              <a:t>ii. </a:t>
            </a:r>
            <a:r>
              <a:rPr lang="en-IN" dirty="0" err="1" smtClean="0"/>
              <a:t>Oligomycin</a:t>
            </a:r>
            <a:r>
              <a:rPr lang="en-IN" dirty="0" smtClean="0"/>
              <a:t>, inhibits flow of protons through </a:t>
            </a:r>
            <a:r>
              <a:rPr lang="en-IN" dirty="0" err="1" smtClean="0"/>
              <a:t>Fo</a:t>
            </a:r>
            <a:endParaRPr lang="en-IN" dirty="0" smtClean="0"/>
          </a:p>
          <a:p>
            <a:r>
              <a:rPr lang="en-IN" dirty="0" smtClean="0"/>
              <a:t>iii. </a:t>
            </a:r>
            <a:r>
              <a:rPr lang="en-IN" dirty="0" err="1" smtClean="0"/>
              <a:t>Ionophores</a:t>
            </a:r>
            <a:r>
              <a:rPr lang="en-IN" dirty="0" smtClean="0"/>
              <a:t>, e.g. Valinomycin allows potassium to permeate mitochondria and dissipate the proton gradient.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280920" cy="532859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This is a cluster of </a:t>
            </a:r>
            <a:r>
              <a:rPr lang="en-US" b="1" dirty="0" smtClean="0"/>
              <a:t>iron </a:t>
            </a:r>
            <a:r>
              <a:rPr lang="en-US" b="1" dirty="0" err="1" smtClean="0"/>
              <a:t>sulphur</a:t>
            </a:r>
            <a:r>
              <a:rPr lang="en-US" b="1" dirty="0" smtClean="0"/>
              <a:t> proteins, </a:t>
            </a:r>
            <a:r>
              <a:rPr lang="en-US" b="1" dirty="0" err="1" smtClean="0"/>
              <a:t>cytochrome</a:t>
            </a:r>
            <a:r>
              <a:rPr lang="en-US" b="1" dirty="0" smtClean="0"/>
              <a:t> b and </a:t>
            </a:r>
            <a:r>
              <a:rPr lang="en-US" b="1" dirty="0" err="1" smtClean="0"/>
              <a:t>cytochrome</a:t>
            </a:r>
            <a:r>
              <a:rPr lang="en-US" b="1" dirty="0" smtClean="0"/>
              <a:t> c1- </a:t>
            </a:r>
            <a:r>
              <a:rPr lang="en-US" dirty="0" smtClean="0"/>
              <a:t>contain heme prosthetic group.</a:t>
            </a:r>
          </a:p>
          <a:p>
            <a:pPr eaLnBrk="1" hangingPunct="1"/>
            <a:r>
              <a:rPr lang="en-US" dirty="0" smtClean="0"/>
              <a:t>During this process of transfer of electrons, the iron in heme group shuttles </a:t>
            </a:r>
            <a:r>
              <a:rPr lang="en-US" b="1" dirty="0" smtClean="0"/>
              <a:t>Fe3+ and Fe2+ </a:t>
            </a:r>
            <a:r>
              <a:rPr lang="en-US" dirty="0" smtClean="0"/>
              <a:t>forms.</a:t>
            </a:r>
          </a:p>
          <a:p>
            <a:pPr eaLnBrk="1" hangingPunct="1"/>
            <a:r>
              <a:rPr lang="en-US" b="1" dirty="0" smtClean="0"/>
              <a:t>The free energy change is – 10 kcal/mol: and 4 protons are pumped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Uncouplers of oxidative phosphorylation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90600"/>
            <a:ext cx="8280920" cy="5174704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cs typeface="Times New Roman" pitchFamily="18" charset="0"/>
              </a:rPr>
              <a:t>They will </a:t>
            </a:r>
            <a:r>
              <a:rPr lang="en-US" b="1" dirty="0" smtClean="0">
                <a:cs typeface="Times New Roman" pitchFamily="18" charset="0"/>
              </a:rPr>
              <a:t>allow oxidation to proceed, but the energy instead of being trapped by phosphorylation is dissipated as heat.</a:t>
            </a:r>
          </a:p>
          <a:p>
            <a:r>
              <a:rPr lang="en-US" dirty="0" smtClean="0">
                <a:cs typeface="Times New Roman" pitchFamily="18" charset="0"/>
              </a:rPr>
              <a:t>This is achieved by removal of proton gradient.</a:t>
            </a:r>
          </a:p>
          <a:p>
            <a:r>
              <a:rPr lang="en-US" dirty="0" smtClean="0">
                <a:cs typeface="Times New Roman" pitchFamily="18" charset="0"/>
              </a:rPr>
              <a:t>Sometimes the uncoupling is helpful biologically. </a:t>
            </a:r>
            <a:r>
              <a:rPr lang="en-IN" dirty="0" smtClean="0"/>
              <a:t>In hibernating animals and in </a:t>
            </a:r>
            <a:r>
              <a:rPr lang="en-IN" b="1" dirty="0" smtClean="0"/>
              <a:t>newborn </a:t>
            </a:r>
            <a:r>
              <a:rPr lang="en-IN" dirty="0" smtClean="0"/>
              <a:t>human infants, </a:t>
            </a:r>
            <a:r>
              <a:rPr lang="en-US" dirty="0" smtClean="0">
                <a:cs typeface="Times New Roman" pitchFamily="18" charset="0"/>
              </a:rPr>
              <a:t>the liberation of heat energy is required to maintain body temperature.</a:t>
            </a:r>
          </a:p>
          <a:p>
            <a:r>
              <a:rPr lang="en-US" dirty="0" smtClean="0">
                <a:cs typeface="Times New Roman" pitchFamily="18" charset="0"/>
              </a:rPr>
              <a:t>In Brown adipose tissue, thermogenesis is achieved by this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Uncouplers of oxidative phosphorylation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1.Uncouplers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-2,4-dinitro phenol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CCCP (chlorocarbonylcyanide phenyl hydrazone)</a:t>
            </a:r>
          </a:p>
          <a:p>
            <a:pPr>
              <a:buFontTx/>
              <a:buNone/>
            </a:pP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2.Physiological uncouplers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-Thyroxine –in high doses</a:t>
            </a:r>
          </a:p>
          <a:p>
            <a:pPr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-Thermogenin –in brown adipose tissue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70659" name="Content Placeholder 2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396535" cy="47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Inherited defects in oxidative phosphorylation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Mutations in </a:t>
            </a:r>
            <a:r>
              <a:rPr lang="en-IN" dirty="0" err="1" smtClean="0"/>
              <a:t>mtDNA</a:t>
            </a:r>
            <a:r>
              <a:rPr lang="en-IN" dirty="0" smtClean="0"/>
              <a:t> are responsible for several diseases-</a:t>
            </a:r>
          </a:p>
          <a:p>
            <a:r>
              <a:rPr lang="en-IN" dirty="0" smtClean="0"/>
              <a:t>1. Lethal infantile mitochondrial </a:t>
            </a:r>
            <a:r>
              <a:rPr lang="en-IN" dirty="0" err="1" smtClean="0"/>
              <a:t>ophthalmoplegia</a:t>
            </a:r>
            <a:endParaRPr lang="en-IN" dirty="0" smtClean="0"/>
          </a:p>
          <a:p>
            <a:r>
              <a:rPr lang="en-IN" dirty="0" smtClean="0"/>
              <a:t>2. </a:t>
            </a:r>
            <a:r>
              <a:rPr lang="en-IN" dirty="0" err="1" smtClean="0"/>
              <a:t>Leber's</a:t>
            </a:r>
            <a:r>
              <a:rPr lang="en-IN" dirty="0" smtClean="0"/>
              <a:t> hereditary optic neuropathy (LHON)</a:t>
            </a:r>
          </a:p>
          <a:p>
            <a:r>
              <a:rPr lang="en-IN" dirty="0" smtClean="0"/>
              <a:t>3. </a:t>
            </a:r>
            <a:r>
              <a:rPr lang="en-IN" dirty="0" err="1" smtClean="0"/>
              <a:t>Myoclonic</a:t>
            </a:r>
            <a:r>
              <a:rPr lang="en-IN" dirty="0" smtClean="0"/>
              <a:t> epilepsy</a:t>
            </a:r>
          </a:p>
          <a:p>
            <a:r>
              <a:rPr lang="en-IN" dirty="0" smtClean="0"/>
              <a:t>4. Mitochondrial </a:t>
            </a:r>
            <a:r>
              <a:rPr lang="en-IN" dirty="0" err="1" smtClean="0"/>
              <a:t>encephalomyopathy</a:t>
            </a:r>
            <a:r>
              <a:rPr lang="en-IN" dirty="0" smtClean="0"/>
              <a:t> lactic acidosis stroke like episodes (MELAS)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6883396" cy="28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CYTOCHROME C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19200"/>
            <a:ext cx="8712968" cy="530614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contains one heme prosthetic group.</a:t>
            </a: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one of highly conserved proteins among different species.</a:t>
            </a: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collects electrons from complex III and delivers them to complex IV.</a:t>
            </a: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is mediator of apoptosis (programmed cell death).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04800"/>
            <a:ext cx="8229600" cy="6019800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COMPLEX –IV</a:t>
            </a:r>
          </a:p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Cytochrome Oxidase </a:t>
            </a:r>
            <a:endParaRPr 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48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sz="4800" b="1" dirty="0">
              <a:latin typeface="Times New Roman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b="1" dirty="0">
              <a:latin typeface="Times New Roman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6672"/>
            <a:ext cx="8534400" cy="638132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contains different proteins, including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complex IV is tightly bound to mitochondrial membrane.</a:t>
            </a:r>
          </a:p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 electrons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accepted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-c and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passed on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molecular oxygen to form 2 molecules of water.</a:t>
            </a:r>
          </a:p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 protons are pumped out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space.</a:t>
            </a:r>
          </a:p>
          <a:p>
            <a:pPr eaLnBrk="1" hangingPunct="1"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92696"/>
            <a:ext cx="8153400" cy="4968552"/>
          </a:xfrm>
        </p:spPr>
        <p:txBody>
          <a:bodyPr>
            <a:noAutofit/>
          </a:bodyPr>
          <a:lstStyle/>
          <a:p>
            <a:r>
              <a:rPr lang="en-US" dirty="0" err="1" smtClean="0">
                <a:cs typeface="Times New Roman" pitchFamily="18" charset="0"/>
              </a:rPr>
              <a:t>Cytochrome</a:t>
            </a:r>
            <a:r>
              <a:rPr lang="en-US" dirty="0" smtClean="0">
                <a:cs typeface="Times New Roman" pitchFamily="18" charset="0"/>
              </a:rPr>
              <a:t> oxidase contains two heme group- </a:t>
            </a:r>
            <a:r>
              <a:rPr lang="en-US" dirty="0" err="1" smtClean="0">
                <a:cs typeface="Times New Roman" pitchFamily="18" charset="0"/>
              </a:rPr>
              <a:t>cyt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a,cyt</a:t>
            </a:r>
            <a:r>
              <a:rPr lang="en-US" dirty="0" smtClean="0">
                <a:cs typeface="Times New Roman" pitchFamily="18" charset="0"/>
              </a:rPr>
              <a:t> a3 and 2 copper ions- </a:t>
            </a:r>
            <a:r>
              <a:rPr lang="en-IN" dirty="0" err="1" smtClean="0"/>
              <a:t>CuA</a:t>
            </a:r>
            <a:r>
              <a:rPr lang="en-IN" dirty="0" smtClean="0"/>
              <a:t> and </a:t>
            </a:r>
            <a:r>
              <a:rPr lang="en-IN" dirty="0" err="1" smtClean="0"/>
              <a:t>CuB</a:t>
            </a:r>
            <a:r>
              <a:rPr lang="en-IN" dirty="0" smtClean="0"/>
              <a:t>.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functional unit of the enzyme is single protein -  </a:t>
            </a:r>
            <a:r>
              <a:rPr lang="en-US" b="1" dirty="0" err="1" smtClean="0">
                <a:cs typeface="Times New Roman" pitchFamily="18" charset="0"/>
              </a:rPr>
              <a:t>cytochrome</a:t>
            </a:r>
            <a:r>
              <a:rPr lang="en-US" b="1" dirty="0" smtClean="0">
                <a:cs typeface="Times New Roman" pitchFamily="18" charset="0"/>
              </a:rPr>
              <a:t> a + a3.</a:t>
            </a:r>
          </a:p>
          <a:p>
            <a:r>
              <a:rPr lang="en-IN" b="1" dirty="0" err="1" smtClean="0"/>
              <a:t>Cytochrome</a:t>
            </a:r>
            <a:r>
              <a:rPr lang="en-IN" b="1" dirty="0" smtClean="0"/>
              <a:t> a + a3 complex is the only electron carrier</a:t>
            </a:r>
            <a:r>
              <a:rPr lang="en-IN" dirty="0" smtClean="0"/>
              <a:t> in which the heme iron has an available coordination site that can react directly with O2, and so also is called </a:t>
            </a:r>
            <a:r>
              <a:rPr lang="en-IN" dirty="0" err="1" smtClean="0"/>
              <a:t>cytochrome</a:t>
            </a:r>
            <a:r>
              <a:rPr lang="en-IN" dirty="0" smtClean="0"/>
              <a:t> oxidase. </a:t>
            </a:r>
          </a:p>
          <a:p>
            <a:pPr eaLnBrk="1" hangingPunct="1"/>
            <a:endParaRPr lang="en-US" b="1" dirty="0" smtClean="0">
              <a:cs typeface="Times New Roman" pitchFamily="18" charset="0"/>
            </a:endParaRP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712251" cy="28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1253</Words>
  <Application>Microsoft Office PowerPoint</Application>
  <PresentationFormat>On-screen Show (4:3)</PresentationFormat>
  <Paragraphs>116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Microsoft Word Picture</vt:lpstr>
      <vt:lpstr>Slide 1</vt:lpstr>
      <vt:lpstr>COMPLEX- III Cytochrome Reductase</vt:lpstr>
      <vt:lpstr>Slide 3</vt:lpstr>
      <vt:lpstr>Slide 4</vt:lpstr>
      <vt:lpstr>CYTOCHROME C</vt:lpstr>
      <vt:lpstr>Slide 6</vt:lpstr>
      <vt:lpstr>Slide 7</vt:lpstr>
      <vt:lpstr>Slide 8</vt:lpstr>
      <vt:lpstr>Slide 9</vt:lpstr>
      <vt:lpstr>Slide 10</vt:lpstr>
      <vt:lpstr>Slide 11</vt:lpstr>
      <vt:lpstr>ATP synthase ( Complex V)      </vt:lpstr>
      <vt:lpstr>Slide 13</vt:lpstr>
      <vt:lpstr>Slide 14</vt:lpstr>
      <vt:lpstr>Slide 15</vt:lpstr>
      <vt:lpstr>Chemi -osmotic theory</vt:lpstr>
      <vt:lpstr>Slide 17</vt:lpstr>
      <vt:lpstr>Slide 18</vt:lpstr>
      <vt:lpstr>Slide 19</vt:lpstr>
      <vt:lpstr>Slide 20</vt:lpstr>
      <vt:lpstr>Energetics of ATP Synthesis</vt:lpstr>
      <vt:lpstr>Slide 22</vt:lpstr>
      <vt:lpstr>Slide 23</vt:lpstr>
      <vt:lpstr>Slide 24</vt:lpstr>
      <vt:lpstr>Slide 25</vt:lpstr>
      <vt:lpstr>Regulation of ATP Synthesis</vt:lpstr>
      <vt:lpstr>Inhibitors of ATP synthesis</vt:lpstr>
      <vt:lpstr>Slide 28</vt:lpstr>
      <vt:lpstr>Slide 29</vt:lpstr>
      <vt:lpstr>Uncouplers of oxidative phosphorylation</vt:lpstr>
      <vt:lpstr>Uncouplers of oxidative phosphorylation</vt:lpstr>
      <vt:lpstr>Slide 32</vt:lpstr>
      <vt:lpstr>Slide 33</vt:lpstr>
      <vt:lpstr>Inherited defects in oxidative phosphorylation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4</cp:revision>
  <dcterms:created xsi:type="dcterms:W3CDTF">2020-04-18T09:43:48Z</dcterms:created>
  <dcterms:modified xsi:type="dcterms:W3CDTF">2020-04-18T10:29:26Z</dcterms:modified>
</cp:coreProperties>
</file>