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83" r:id="rId6"/>
    <p:sldId id="261" r:id="rId7"/>
    <p:sldId id="264" r:id="rId8"/>
    <p:sldId id="265" r:id="rId9"/>
    <p:sldId id="263" r:id="rId10"/>
    <p:sldId id="278" r:id="rId11"/>
    <p:sldId id="288" r:id="rId12"/>
    <p:sldId id="277" r:id="rId13"/>
    <p:sldId id="266" r:id="rId14"/>
    <p:sldId id="267" r:id="rId15"/>
    <p:sldId id="282" r:id="rId16"/>
    <p:sldId id="281" r:id="rId17"/>
    <p:sldId id="290" r:id="rId18"/>
    <p:sldId id="269" r:id="rId19"/>
    <p:sldId id="268" r:id="rId20"/>
    <p:sldId id="270" r:id="rId21"/>
    <p:sldId id="271" r:id="rId22"/>
    <p:sldId id="272" r:id="rId23"/>
    <p:sldId id="273" r:id="rId24"/>
    <p:sldId id="275" r:id="rId25"/>
    <p:sldId id="276" r:id="rId26"/>
    <p:sldId id="291" r:id="rId27"/>
    <p:sldId id="292" r:id="rId28"/>
    <p:sldId id="293" r:id="rId29"/>
    <p:sldId id="285" r:id="rId30"/>
    <p:sldId id="294" r:id="rId31"/>
    <p:sldId id="295" r:id="rId32"/>
    <p:sldId id="296" r:id="rId33"/>
    <p:sldId id="300" r:id="rId34"/>
    <p:sldId id="297" r:id="rId35"/>
    <p:sldId id="298" r:id="rId36"/>
    <p:sldId id="299" r:id="rId37"/>
    <p:sldId id="28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76E312-08A0-4AA2-B8D9-800AE1BD4DB4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F7354C-B0E3-4ED4-8EB4-F9C064260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E09355-8FC5-49F5-B7A4-A37CF50022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2A95-8838-412A-8DCF-70B0206A61F2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5ACB-BE50-45C7-869D-5DC370B14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B0E3-4CE2-4DB4-B62E-07B7502F2E58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1C96-CA34-4D01-A5DD-37C6D3BB6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D8E6-4978-41EF-9DA9-EB5C8259BA42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ADA5-55F0-43E4-8AB0-57811846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B1D1-416C-4B03-A3D1-5C0F67D3C3DC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2DF1-6DBD-44B3-A17C-ABCDD71F7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D8084-8106-4B5A-97E8-A069603A08D3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D86B-7E70-416C-AB0C-A4CA61181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218B-FF07-4CCC-8141-9EFB4D457945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2103-4C3A-43E4-B6C6-525E282A8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7916-6C5F-4234-80CC-D9883F3AFD07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CA17-8FD6-4626-A5FB-905DC6252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34BA-CA50-4569-A9A1-7D1296944A34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9E36-1BC7-4CDA-BD16-FA4C16904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9D9E-525F-43F3-B0E7-74269F1A5BBA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ADF0-1FDC-4FA1-AE5A-C4F2A7DA6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1295-36B9-457C-BFF0-243331836029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952F-702B-4536-B1A5-D28EC2891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E5C4-3541-467F-B70A-1DF1C31FE738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ED10-D3AB-4541-8FB2-D2F5B59A2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3159C0-8987-4203-A8C9-16C7674C17D8}" type="datetimeFigureOut">
              <a:rPr lang="en-US"/>
              <a:pPr>
                <a:defRPr/>
              </a:pPr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B599C4-E2F7-4D1D-A765-6F96C8F6D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bsteins%20talk\4%20chamber%20mild%20EB%202D.m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bsteins%20talk\4%20chamber%20mild%20EB%20with%20min%20TR.m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bsteins%20talk\Prosthetic%20TV%202D.m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bsteins%20talk\Prosthetic%20TV%20Color%20flow.m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bsteins%20talk\4chamber%20EB%20prosth%20TV%20with%20color.m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bsteins%20talk\4%20chamber%20severe%20EB%202D.m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bsteins%20talk\4%20chamber%20severe%20EB%20color.m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>
                <a:latin typeface="Bookman Old Style" pitchFamily="18" charset="0"/>
                <a:ea typeface="Aharoni"/>
                <a:cs typeface="Aharoni"/>
              </a:rPr>
              <a:t>Update on Ebstein's Anomaly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- </a:t>
            </a:r>
            <a:r>
              <a:rPr lang="en-US" sz="2800" dirty="0" smtClean="0"/>
              <a:t>Dr. Chandra </a:t>
            </a:r>
            <a:r>
              <a:rPr lang="en-US" sz="2800" dirty="0" err="1" smtClean="0"/>
              <a:t>Raychaudhari</a:t>
            </a:r>
            <a:r>
              <a:rPr lang="en-US" sz="2800" smtClean="0"/>
              <a:t> </a:t>
            </a:r>
            <a:endParaRPr lang="en-US" sz="2800" dirty="0" smtClean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258763"/>
            <a:ext cx="8229600" cy="1143000"/>
          </a:xfrm>
        </p:spPr>
        <p:txBody>
          <a:bodyPr/>
          <a:lstStyle/>
          <a:p>
            <a:r>
              <a:rPr lang="en-US" smtClean="0"/>
              <a:t>Use of nitric oxide: 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8800"/>
            <a:ext cx="3424238" cy="4373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smtClean="0"/>
              <a:t>NO has been used in the treatment of pulmonary hypertension of the newborn, meconium aspiration, congenital heart disease, chronic lung diseases or acute pulmonary insults where ventilation is challenging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NO is made by endothelial cells and causes vasodilation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905000"/>
            <a:ext cx="3352800" cy="42211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Mechanism of action: cyclic </a:t>
            </a:r>
            <a:r>
              <a:rPr lang="en-US" dirty="0" err="1" smtClean="0"/>
              <a:t>gMP</a:t>
            </a:r>
            <a:r>
              <a:rPr lang="en-US" dirty="0" smtClean="0"/>
              <a:t>-dependent pathway, which also inhibits platelet formation and smooth muscle proliferation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Must be given inhaled and continuously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Caution needed at end of wean in case of rebound </a:t>
            </a:r>
            <a:r>
              <a:rPr lang="en-US" dirty="0" err="1" smtClean="0"/>
              <a:t>pulm</a:t>
            </a:r>
            <a:r>
              <a:rPr lang="en-US" dirty="0" smtClean="0"/>
              <a:t> HTN</a:t>
            </a:r>
            <a:endParaRPr lang="en-US" dirty="0"/>
          </a:p>
        </p:txBody>
      </p:sp>
      <p:sp>
        <p:nvSpPr>
          <p:cNvPr id="25604" name="AutoShape 2" descr="http://4.bp.blogspot.com/_xR2mdeXMLiA/TIBo-Y3QTyI/AAAAAAAABxU/7GOjG2hwVuQ/s1600/IMG_6020.jpg"/>
          <p:cNvSpPr>
            <a:spLocks noChangeAspect="1" noChangeArrowheads="1"/>
          </p:cNvSpPr>
          <p:nvPr/>
        </p:nvSpPr>
        <p:spPr bwMode="auto">
          <a:xfrm>
            <a:off x="155575" y="-2484438"/>
            <a:ext cx="388620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5" name="AutoShape 4" descr="http://4.bp.blogspot.com/_xR2mdeXMLiA/TIBo-Y3QTyI/AAAAAAAABxU/7GOjG2hwVuQ/s1600/IMG_6020.jpg"/>
          <p:cNvSpPr>
            <a:spLocks noChangeAspect="1" noChangeArrowheads="1"/>
          </p:cNvSpPr>
          <p:nvPr/>
        </p:nvSpPr>
        <p:spPr bwMode="auto">
          <a:xfrm>
            <a:off x="307975" y="-2332038"/>
            <a:ext cx="388620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606" name="AutoShape 6" descr="http://4.bp.blogspot.com/_xR2mdeXMLiA/TIBo-Y3QTyI/AAAAAAAABxU/7GOjG2hwVuQ/s1600/IMG_6020.jpg"/>
          <p:cNvSpPr>
            <a:spLocks noChangeAspect="1" noChangeArrowheads="1"/>
          </p:cNvSpPr>
          <p:nvPr/>
        </p:nvSpPr>
        <p:spPr bwMode="auto">
          <a:xfrm>
            <a:off x="460375" y="-2179638"/>
            <a:ext cx="3886200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2" cstate="print"/>
          <a:srcRect l="21214" t="15846" r="30368"/>
          <a:stretch>
            <a:fillRect/>
          </a:stretch>
        </p:blipFill>
        <p:spPr bwMode="auto">
          <a:xfrm>
            <a:off x="307975" y="1295400"/>
            <a:ext cx="162877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2743200" y="6324600"/>
            <a:ext cx="432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Image source: careforanabella.blogspot.com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65532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PGE is a native prostaglandin derived from endothelial cells.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Given as a continuous infusion, it is given to maintain patency of the PDA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keeping the PDA open, retrograde blood flow from the aorta can go to the main pulmonary arteries and into the lungs to relieve cyanosis from low </a:t>
            </a:r>
            <a:r>
              <a:rPr lang="en-US" dirty="0" err="1" smtClean="0"/>
              <a:t>pulm</a:t>
            </a:r>
            <a:r>
              <a:rPr lang="en-US" dirty="0" smtClean="0"/>
              <a:t> blood flow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Anticipate apnea and hypotension</a:t>
            </a:r>
            <a:endParaRPr lang="en-U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“Circle of Death”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1905000" y="1143000"/>
            <a:ext cx="5257800" cy="5137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488" y="1328738"/>
            <a:ext cx="48228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2590800" y="62801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Image source: icvts.oxfordjournals 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Childhood presentation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Murmur of tricuspid regurgitation or extra clicks</a:t>
            </a:r>
          </a:p>
          <a:p>
            <a:r>
              <a:rPr lang="en-US" smtClean="0"/>
              <a:t>Palpitations, chest pain or syncope due to tachyarrhythmias (WPW)</a:t>
            </a:r>
          </a:p>
          <a:p>
            <a:r>
              <a:rPr lang="en-US" smtClean="0"/>
              <a:t>Echo would show mild Ebstein’s anomaly, TR</a:t>
            </a:r>
          </a:p>
          <a:p>
            <a:r>
              <a:rPr lang="en-US" smtClean="0"/>
              <a:t>Treatment: medically treat or ablate WPW pathway (when&gt;20kg)</a:t>
            </a:r>
          </a:p>
          <a:p>
            <a:r>
              <a:rPr lang="en-US" smtClean="0"/>
              <a:t>Follow conservatively with echo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Adult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Similar to childhood presentation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Fatigue with exercise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Mild cyanosis due to ASD shunt (R</a:t>
            </a:r>
            <a:r>
              <a:rPr lang="en-US" dirty="0" smtClean="0">
                <a:sym typeface="Wingdings" pitchFamily="2" charset="2"/>
              </a:rPr>
              <a:t>L)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Murmur of tricuspid regurgitation or S1 clicks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ym typeface="Wingdings" pitchFamily="2" charset="2"/>
              </a:rPr>
              <a:t>Tachyarrhythmias</a:t>
            </a:r>
            <a:r>
              <a:rPr lang="en-US" dirty="0" smtClean="0">
                <a:sym typeface="Wingdings" pitchFamily="2" charset="2"/>
              </a:rPr>
              <a:t> (WPW)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Usually echo and MRI and an electrophysiology (EP) study are utilized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A-fib or stroke leading up to cardiac work-up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2362200"/>
            <a:ext cx="7732713" cy="3700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Narrow complex SVT 266bpm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195263" y="1652588"/>
            <a:ext cx="8815387" cy="4824412"/>
          </a:xfrm>
          <a:solidFill>
            <a:schemeClr val="tx1"/>
          </a:solidFill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 l="2245" t="41759" r="39384" b="6776"/>
          <a:stretch>
            <a:fillRect/>
          </a:stretch>
        </p:blipFill>
        <p:spPr bwMode="auto">
          <a:xfrm rot="120000">
            <a:off x="352425" y="1801813"/>
            <a:ext cx="8586788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Baseline ECG shows a delta wave</a:t>
            </a:r>
          </a:p>
        </p:txBody>
      </p:sp>
      <p:pic>
        <p:nvPicPr>
          <p:cNvPr id="4" name="Picture 4" descr="10-20-~1"/>
          <p:cNvPicPr preferRelativeResize="0"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7558"/>
          <a:stretch/>
        </p:blipFill>
        <p:spPr>
          <a:xfrm>
            <a:off x="304800" y="1143000"/>
            <a:ext cx="8616950" cy="4876800"/>
          </a:xfrm>
          <a:solidFill>
            <a:schemeClr val="bg1"/>
          </a:solidFill>
          <a:effectLst>
            <a:outerShdw dist="35921" dir="8100000" algn="ctr" rotWithShape="0">
              <a:schemeClr val="bg2"/>
            </a:outerShdw>
          </a:effec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990600" y="5780088"/>
            <a:ext cx="7391400" cy="10779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Delta waves (aka pre-excitation) indicate a Wolff-Parkinson-White pathway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00400" y="3733800"/>
            <a:ext cx="3048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3"/>
          </a:xfrm>
        </p:spPr>
        <p:txBody>
          <a:bodyPr/>
          <a:lstStyle/>
          <a:p>
            <a:r>
              <a:rPr lang="en-US" smtClean="0"/>
              <a:t>Cardiac MRI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75" y="914400"/>
            <a:ext cx="57912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2881313" y="6451600"/>
            <a:ext cx="353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Image source:omnicsonline.org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York Heart Association Classification (NYHC)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 	Cardiac disease, but no symptoms and no limitations with normal daily activities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II	Mild symptoms (SOB, angina) and mild limitations with activities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III	Marked limitation in activity due to symptoms, even during simple activities like walking. Comfortable only at rest.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IV	Severe limitations. Experiences symptoms even at rest. Mostly bedbound.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Recommendations for </a:t>
            </a:r>
            <a:br>
              <a:rPr lang="en-US" dirty="0" smtClean="0"/>
            </a:br>
            <a:r>
              <a:rPr lang="en-US" dirty="0" smtClean="0"/>
              <a:t>Surgical Treatment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New York Heart Association (NYHA) class I-II heart failure with worsening symptoms or with a cardiothoracic ratio of 0.65 or greater</a:t>
            </a:r>
            <a:r>
              <a:rPr lang="en-US" baseline="30000" dirty="0"/>
              <a:t>[8] 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NYHA class III-IV heart failure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History of paradoxical embolism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Significant cyanosis with arterial O</a:t>
            </a:r>
            <a:r>
              <a:rPr lang="en-US" baseline="-25000" dirty="0"/>
              <a:t>2</a:t>
            </a:r>
            <a:r>
              <a:rPr lang="en-US" dirty="0"/>
              <a:t> saturation of 80% or less and/or polycythemia with hemoglobin of 16 g/</a:t>
            </a:r>
            <a:r>
              <a:rPr lang="en-US" dirty="0" err="1"/>
              <a:t>dL</a:t>
            </a:r>
            <a:r>
              <a:rPr lang="en-US" dirty="0"/>
              <a:t> or more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Arrhythmias refractory to medical and radiofrequency ablation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/>
              <a:t>Review the pathophysiology of the condition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 Discuss the wide range of clinical presentations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Treatment options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Tricuspid valve repair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Tricuspid valve replacement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Atrial </a:t>
            </a:r>
            <a:r>
              <a:rPr lang="en-US" dirty="0" err="1" smtClean="0"/>
              <a:t>septal</a:t>
            </a:r>
            <a:r>
              <a:rPr lang="en-US" dirty="0" smtClean="0"/>
              <a:t> defect (ASD) closure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Bidirectional Glenn procedure (“1.5 repair”)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Atrial reduction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Ablation of accessory pathways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Maze procedure to disconnect any atrial pathways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Heart transplant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Cone technique of TV repair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 t="6859"/>
          <a:stretch>
            <a:fillRect/>
          </a:stretch>
        </p:blipFill>
        <p:spPr bwMode="auto">
          <a:xfrm>
            <a:off x="1898650" y="1066800"/>
            <a:ext cx="53054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2341563" y="634365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Image source:www.ebsteinsanomaly.org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LPCH’s novel approach to surgical repair of </a:t>
            </a:r>
            <a:r>
              <a:rPr lang="en-US" dirty="0" err="1" smtClean="0"/>
              <a:t>Ebsteins</a:t>
            </a:r>
            <a:r>
              <a:rPr lang="en-US" dirty="0" smtClean="0"/>
              <a:t> (Dr. Frank Hanley)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15 year experience (6/1993 to 12/2008). 57 </a:t>
            </a:r>
            <a:r>
              <a:rPr lang="en-US" dirty="0" err="1" smtClean="0"/>
              <a:t>pts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Reduce TV annulus to 2.5cm or indexed for patient’s size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Native TV leaflets are not detached or </a:t>
            </a:r>
            <a:r>
              <a:rPr lang="en-US" dirty="0" err="1" smtClean="0"/>
              <a:t>reimplanted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Portion of the </a:t>
            </a:r>
            <a:r>
              <a:rPr lang="en-US" dirty="0" err="1" smtClean="0"/>
              <a:t>atrialized</a:t>
            </a:r>
            <a:r>
              <a:rPr lang="en-US" dirty="0" smtClean="0"/>
              <a:t> RV closest to the RV apex are </a:t>
            </a:r>
            <a:r>
              <a:rPr lang="en-US" dirty="0" err="1" smtClean="0"/>
              <a:t>plicated</a:t>
            </a:r>
            <a:r>
              <a:rPr lang="en-US" dirty="0" smtClean="0"/>
              <a:t>, with care to avoid distorting right coronary branches near the AV groove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143000" y="586105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Selective Right Ventricular Unloading and Novel Technical Concepts in Ebstein's Anomaly, Malhotra, Et Al. Ann Thorac Surg, 2009, 88:1975-81.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LPCH’s novel approach,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of the Bidirectional Glenn procedure (BDG) to effectively create a 1.5 ventricle repair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Off loads the work and volume load of the RV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Not considered if no ASD present or if ASD shunts left to right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676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937125" y="6324600"/>
            <a:ext cx="42068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Image source: www.childrenshospital.org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Bidirectional Glenn is performed if: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mtClean="0"/>
              <a:t>Documented cyanosis at rest</a:t>
            </a:r>
          </a:p>
          <a:p>
            <a:pPr lvl="1"/>
            <a:r>
              <a:rPr lang="en-US" smtClean="0"/>
              <a:t>Cyanosis with mild exercise</a:t>
            </a:r>
          </a:p>
          <a:p>
            <a:pPr lvl="1"/>
            <a:r>
              <a:rPr lang="en-US" smtClean="0"/>
              <a:t>RA pressure &gt; 1.5 times LA pressure in the OR with the chest open</a:t>
            </a:r>
          </a:p>
          <a:p>
            <a:pPr lvl="1"/>
            <a:r>
              <a:rPr lang="en-US" smtClean="0"/>
              <a:t>After annuloplasty, the effective TV annulus is stenotic and RA pressures are high</a:t>
            </a:r>
          </a:p>
          <a:p>
            <a:endParaRPr lang="en-US" smtClean="0"/>
          </a:p>
        </p:txBody>
      </p:sp>
      <p:pic>
        <p:nvPicPr>
          <p:cNvPr id="3993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0471"/>
          <a:stretch>
            <a:fillRect/>
          </a:stretch>
        </p:blipFill>
        <p:spPr>
          <a:xfrm>
            <a:off x="4800600" y="1524000"/>
            <a:ext cx="3886200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Stanford’s 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54/57 patients underwent valve sparing operation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4 needed re-operations for recurring TR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 needed prosthetic valves at 1.5 and 5.6 years after TV valve repair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31 patients underwent BDG due to the criteria mentioned. No complications from BDG, but the biggest increase in O2 sat achieved in this group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#1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Referred to cardiology as a young infant for a click heard on exam. Otherwise normal child.</a:t>
            </a:r>
          </a:p>
          <a:p>
            <a:r>
              <a:rPr lang="en-US" smtClean="0"/>
              <a:t>No symptoms, no surgeries</a:t>
            </a:r>
          </a:p>
          <a:p>
            <a:r>
              <a:rPr lang="en-US" smtClean="0"/>
              <a:t>No WPW on baseline ECG, only increased RV forces</a:t>
            </a:r>
          </a:p>
          <a:p>
            <a:r>
              <a:rPr lang="en-US" smtClean="0"/>
              <a:t>He is followed conservatively every 6 months with echo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80" name="4 chamber mild EB 2D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 t="6918" b="4448"/>
          <a:stretch>
            <a:fillRect/>
          </a:stretch>
        </p:blipFill>
        <p:spPr>
          <a:xfrm>
            <a:off x="838200" y="838200"/>
            <a:ext cx="7467600" cy="51482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" fill="hold"/>
                                        <p:tgtEl>
                                          <p:spTgt spid="50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4 chamber mild EB with min TR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 t="5916" b="-558"/>
          <a:stretch>
            <a:fillRect/>
          </a:stretch>
        </p:blipFill>
        <p:spPr>
          <a:xfrm>
            <a:off x="990600" y="685800"/>
            <a:ext cx="7239000" cy="5329238"/>
          </a:xfrm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295400" y="6096000"/>
            <a:ext cx="656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Mild Ebsteins with only mild tricuspid valve regurgitation. +RVH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#2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smtClean="0"/>
              <a:t>Is now 8 years old</a:t>
            </a:r>
          </a:p>
          <a:p>
            <a:r>
              <a:rPr lang="en-US" sz="2600" smtClean="0"/>
              <a:t>Underwent a Glenn shunt, ASD closure, atrial reduction and 29mm prosthetic valve at age 2</a:t>
            </a:r>
          </a:p>
          <a:p>
            <a:r>
              <a:rPr lang="en-US" sz="2600" smtClean="0"/>
              <a:t>Has 1.5 ventricular physiology. O2 sats 98%</a:t>
            </a:r>
          </a:p>
          <a:p>
            <a:r>
              <a:rPr lang="en-US" sz="2600" smtClean="0"/>
              <a:t>Meds: aspirin daily and antibiotic prophylaxis before dental visits</a:t>
            </a:r>
          </a:p>
          <a:p>
            <a:r>
              <a:rPr lang="en-US" sz="2600" smtClean="0"/>
              <a:t>Playful, but ‘can’t run far’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03400"/>
            <a:ext cx="3900488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Ebstein's anomaly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Ebstein’s anomaly was named after Wilhelm Ebstein, who in 1866 described the heart of the 19 year old Joseph Prescher.  </a:t>
            </a:r>
          </a:p>
          <a:p>
            <a:r>
              <a:rPr lang="en-US" smtClean="0"/>
              <a:t>It is rare: incidence of 1.2-6 patients/100,000 born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03847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#2</a:t>
            </a:r>
          </a:p>
        </p:txBody>
      </p:sp>
      <p:pic>
        <p:nvPicPr>
          <p:cNvPr id="56324" name="Prosthetic TV 2D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 t="8418"/>
          <a:stretch>
            <a:fillRect/>
          </a:stretch>
        </p:blipFill>
        <p:spPr>
          <a:xfrm>
            <a:off x="1219200" y="1371600"/>
            <a:ext cx="6904038" cy="4741863"/>
          </a:xfrm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905000" y="6248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29mm bioprosthetic valve placed in the TV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" fill="hold"/>
                                        <p:tgtEl>
                                          <p:spTgt spid="56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Patient#2</a:t>
            </a:r>
          </a:p>
        </p:txBody>
      </p:sp>
      <p:pic>
        <p:nvPicPr>
          <p:cNvPr id="58372" name="Prosthetic TV Color flow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 t="10101"/>
          <a:stretch>
            <a:fillRect/>
          </a:stretch>
        </p:blipFill>
        <p:spPr>
          <a:xfrm>
            <a:off x="1066800" y="1295400"/>
            <a:ext cx="7208838" cy="4860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" fill="hold"/>
                                        <p:tgtEl>
                                          <p:spTgt spid="58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8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z="3200" smtClean="0"/>
              <a:t>Doppler signal show free TR with </a:t>
            </a:r>
            <a:br>
              <a:rPr lang="en-US" sz="3200" smtClean="0"/>
            </a:br>
            <a:r>
              <a:rPr lang="en-US" sz="3200" smtClean="0"/>
              <a:t>low-normal RV pressures</a:t>
            </a:r>
            <a:br>
              <a:rPr lang="en-US" sz="3200" smtClean="0"/>
            </a:br>
            <a:endParaRPr lang="en-US" sz="3200" smtClean="0"/>
          </a:p>
        </p:txBody>
      </p:sp>
      <p:pic>
        <p:nvPicPr>
          <p:cNvPr id="60420" name="Picture 4" descr="Prosthetic TV Doppler stillframe"/>
          <p:cNvPicPr>
            <a:picLocks noChangeAspect="1" noChangeArrowheads="1"/>
          </p:cNvPicPr>
          <p:nvPr/>
        </p:nvPicPr>
        <p:blipFill>
          <a:blip r:embed="rId2" cstate="print"/>
          <a:srcRect t="18851" b="15010"/>
          <a:stretch>
            <a:fillRect/>
          </a:stretch>
        </p:blipFill>
        <p:spPr bwMode="auto">
          <a:xfrm>
            <a:off x="914400" y="1600200"/>
            <a:ext cx="7239000" cy="430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3600" smtClean="0"/>
              <a:t>Patient#2</a:t>
            </a:r>
            <a:br>
              <a:rPr lang="en-US" sz="3600" smtClean="0"/>
            </a:br>
            <a:r>
              <a:rPr lang="en-US" sz="3600" smtClean="0"/>
              <a:t> 4 chamber view</a:t>
            </a:r>
          </a:p>
        </p:txBody>
      </p:sp>
      <p:pic>
        <p:nvPicPr>
          <p:cNvPr id="66566" name="4chamber EB prosth TV with color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 t="10101"/>
          <a:stretch>
            <a:fillRect/>
          </a:stretch>
        </p:blipFill>
        <p:spPr>
          <a:xfrm>
            <a:off x="1295400" y="1828800"/>
            <a:ext cx="6750050" cy="4551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" fill="hold"/>
                                        <p:tgtEl>
                                          <p:spTgt spid="66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6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6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Patient# 3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Currently almost 12 years old</a:t>
            </a:r>
          </a:p>
          <a:p>
            <a:r>
              <a:rPr lang="en-US" smtClean="0"/>
              <a:t>At 9.5 years old age, he underwent ablation of a WPW pathway and then 2 weeks later, TV pericardial patch and TV annuloplasty, PFO closure</a:t>
            </a:r>
          </a:p>
          <a:p>
            <a:r>
              <a:rPr lang="en-US" smtClean="0"/>
              <a:t>Sedentary, secondary to obesity</a:t>
            </a:r>
          </a:p>
          <a:p>
            <a:r>
              <a:rPr lang="en-US" smtClean="0"/>
              <a:t>On no meds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#3</a:t>
            </a:r>
          </a:p>
        </p:txBody>
      </p:sp>
      <p:pic>
        <p:nvPicPr>
          <p:cNvPr id="62468" name="4 chamber severe EB 2D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 t="5916" b="4799"/>
          <a:stretch>
            <a:fillRect/>
          </a:stretch>
        </p:blipFill>
        <p:spPr>
          <a:xfrm>
            <a:off x="1447800" y="1295400"/>
            <a:ext cx="6477000" cy="4497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8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#3</a:t>
            </a:r>
          </a:p>
        </p:txBody>
      </p:sp>
      <p:pic>
        <p:nvPicPr>
          <p:cNvPr id="63492" name="4 chamber severe EB color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 t="5916"/>
          <a:stretch>
            <a:fillRect/>
          </a:stretch>
        </p:blipFill>
        <p:spPr>
          <a:xfrm>
            <a:off x="1143000" y="1219200"/>
            <a:ext cx="7086600" cy="51863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" fill="hold"/>
                                        <p:tgtEl>
                                          <p:spTgt spid="63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smtClean="0"/>
              <a:t>Epstein's anomaly of the TV is rare and the clinical presentation is variable</a:t>
            </a:r>
          </a:p>
          <a:p>
            <a:pPr>
              <a:lnSpc>
                <a:spcPct val="90000"/>
              </a:lnSpc>
            </a:pPr>
            <a:r>
              <a:rPr lang="en-US" sz="3000" smtClean="0"/>
              <a:t>Treatment is aimed towards alleviating cyanosis, tachyarrhythmias, improving RV function for forward flow</a:t>
            </a:r>
          </a:p>
          <a:p>
            <a:pPr>
              <a:lnSpc>
                <a:spcPct val="90000"/>
              </a:lnSpc>
            </a:pPr>
            <a:r>
              <a:rPr lang="en-US" sz="3000" smtClean="0"/>
              <a:t>Neonates with severe Epstein's require early surgical care with higher rates of re-operation</a:t>
            </a:r>
          </a:p>
          <a:p>
            <a:pPr>
              <a:lnSpc>
                <a:spcPct val="90000"/>
              </a:lnSpc>
            </a:pPr>
            <a:r>
              <a:rPr lang="en-US" sz="3000" smtClean="0"/>
              <a:t>Asymptomatic children/adults can be monitored and expect normal life expectancies and low-normal exercise ability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4" name="Content Placeholder 4"/>
          <p:cNvSpPr>
            <a:spLocks noGrp="1"/>
          </p:cNvSpPr>
          <p:nvPr>
            <p:ph sz="half" idx="1"/>
          </p:nvPr>
        </p:nvSpPr>
        <p:spPr>
          <a:xfrm>
            <a:off x="1770063" y="5037138"/>
            <a:ext cx="6078537" cy="10890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286000" y="6216650"/>
            <a:ext cx="4008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Image source: Google images: bandbacktogether.org</a:t>
            </a:r>
          </a:p>
        </p:txBody>
      </p:sp>
      <p:sp>
        <p:nvSpPr>
          <p:cNvPr id="18437" name="AutoShape 4" descr="http://static.bandbacktogether.com/media/images/2012/02/ebsteins-anomaly-lg-enlg.jpg"/>
          <p:cNvSpPr>
            <a:spLocks noChangeAspect="1" noChangeArrowheads="1"/>
          </p:cNvSpPr>
          <p:nvPr/>
        </p:nvSpPr>
        <p:spPr bwMode="auto">
          <a:xfrm>
            <a:off x="155575" y="-1462088"/>
            <a:ext cx="51816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8" name="AutoShape 6" descr="http://static.bandbacktogether.com/media/images/2012/02/ebsteins-anomaly-lg-enlg.jpg"/>
          <p:cNvSpPr>
            <a:spLocks noChangeAspect="1" noChangeArrowheads="1"/>
          </p:cNvSpPr>
          <p:nvPr/>
        </p:nvSpPr>
        <p:spPr bwMode="auto">
          <a:xfrm>
            <a:off x="307975" y="-1309688"/>
            <a:ext cx="51816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439" name="AutoShape 8" descr="http://static.bandbacktogether.com/media/images/2012/02/ebsteins-anomaly-lg-enlg.jpg"/>
          <p:cNvSpPr>
            <a:spLocks noChangeAspect="1" noChangeArrowheads="1"/>
          </p:cNvSpPr>
          <p:nvPr/>
        </p:nvSpPr>
        <p:spPr bwMode="auto">
          <a:xfrm>
            <a:off x="460375" y="-1157288"/>
            <a:ext cx="51816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14313"/>
            <a:ext cx="880903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"/>
          <p:cNvSpPr txBox="1">
            <a:spLocks noChangeArrowheads="1"/>
          </p:cNvSpPr>
          <p:nvPr/>
        </p:nvSpPr>
        <p:spPr bwMode="auto">
          <a:xfrm>
            <a:off x="669925" y="5203825"/>
            <a:ext cx="7853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Ebstein’s anomaly is the anterior-inferior displacement of the </a:t>
            </a:r>
          </a:p>
          <a:p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septal &amp; posterior leaflets of the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Displacement of the TV causes ‘</a:t>
            </a:r>
            <a:r>
              <a:rPr lang="en-US" dirty="0" err="1" smtClean="0"/>
              <a:t>atrialization</a:t>
            </a:r>
            <a:r>
              <a:rPr lang="en-US" dirty="0" smtClean="0"/>
              <a:t> of the RV”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33513"/>
            <a:ext cx="77724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276600" y="636746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Image source: Wikipedia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Associated lesions or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ASD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Pulmonary valve stenosis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LV failure due to RV dilation and </a:t>
            </a:r>
            <a:r>
              <a:rPr lang="en-US" dirty="0" smtClean="0"/>
              <a:t>failure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Wolff-Parkinson-White arrhythmia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Atrial </a:t>
            </a:r>
            <a:r>
              <a:rPr lang="en-US" dirty="0" smtClean="0"/>
              <a:t>arrhythmias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Mild to severe cyanosis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Exercise intolerance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Chest pain, syncope, </a:t>
            </a:r>
            <a:r>
              <a:rPr lang="en-US" dirty="0" err="1" smtClean="0"/>
              <a:t>tachyarrhythmias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Stroke risk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 rot="10800000" flipH="1">
            <a:off x="4008438" y="1981200"/>
            <a:ext cx="487362" cy="1752600"/>
          </a:xfrm>
          <a:prstGeom prst="rightBrace">
            <a:avLst>
              <a:gd name="adj1" fmla="val 0"/>
              <a:gd name="adj2" fmla="val 50000"/>
            </a:avLst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4368800" y="4648200"/>
            <a:ext cx="304800" cy="11430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Fetal imaging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AutoShape 2" descr="http://drchkim.com/obgy/pic/sono/ebstein2.jpg"/>
          <p:cNvSpPr>
            <a:spLocks noChangeAspect="1" noChangeArrowheads="1"/>
          </p:cNvSpPr>
          <p:nvPr/>
        </p:nvSpPr>
        <p:spPr bwMode="auto">
          <a:xfrm>
            <a:off x="155575" y="-1973263"/>
            <a:ext cx="53340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2" name="AutoShape 4" descr="http://drchkim.com/obgy/pic/sono/ebstein2.jpg"/>
          <p:cNvSpPr>
            <a:spLocks noChangeAspect="1" noChangeArrowheads="1"/>
          </p:cNvSpPr>
          <p:nvPr/>
        </p:nvSpPr>
        <p:spPr bwMode="auto">
          <a:xfrm>
            <a:off x="307975" y="-1820863"/>
            <a:ext cx="53340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3" name="AutoShape 6" descr="http://drchkim.com/obgy/pic/sono/ebstein2.jpg"/>
          <p:cNvSpPr>
            <a:spLocks noChangeAspect="1" noChangeArrowheads="1"/>
          </p:cNvSpPr>
          <p:nvPr/>
        </p:nvSpPr>
        <p:spPr bwMode="auto">
          <a:xfrm>
            <a:off x="460375" y="-1668463"/>
            <a:ext cx="53340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7167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Neonatal presentation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Pulmonary vascular resistance is high immediately after birth</a:t>
            </a:r>
          </a:p>
          <a:p>
            <a:r>
              <a:rPr lang="en-US" smtClean="0"/>
              <a:t>Severe TR</a:t>
            </a:r>
          </a:p>
          <a:p>
            <a:r>
              <a:rPr lang="en-US" smtClean="0"/>
              <a:t>Right to left shunt across ASD</a:t>
            </a:r>
          </a:p>
          <a:p>
            <a:r>
              <a:rPr lang="en-US" smtClean="0"/>
              <a:t>Severe cyanosis </a:t>
            </a:r>
          </a:p>
          <a:p>
            <a:r>
              <a:rPr lang="en-US" smtClean="0"/>
              <a:t>Dysfunctional RV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87363" y="79375"/>
            <a:ext cx="8229600" cy="792163"/>
          </a:xfrm>
        </p:spPr>
        <p:txBody>
          <a:bodyPr/>
          <a:lstStyle/>
          <a:p>
            <a:r>
              <a:rPr lang="en-US" smtClean="0"/>
              <a:t>“Wall to Wall Heart on CXR”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738" y="838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312988" y="6292850"/>
            <a:ext cx="457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Image source: (Google images) radiopaedia.org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1022</Words>
  <Application>Microsoft Office PowerPoint</Application>
  <PresentationFormat>On-screen Show (4:3)</PresentationFormat>
  <Paragraphs>146</Paragraphs>
  <Slides>37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Update on Ebstein's Anomaly</vt:lpstr>
      <vt:lpstr>Objectives</vt:lpstr>
      <vt:lpstr>Ebstein's anomaly</vt:lpstr>
      <vt:lpstr>Slide 4</vt:lpstr>
      <vt:lpstr>Displacement of the TV causes ‘atrialization of the RV”</vt:lpstr>
      <vt:lpstr>Associated lesions or issues</vt:lpstr>
      <vt:lpstr>Fetal imaging</vt:lpstr>
      <vt:lpstr>Neonatal presentation</vt:lpstr>
      <vt:lpstr>“Wall to Wall Heart on CXR”</vt:lpstr>
      <vt:lpstr>Use of nitric oxide: NO</vt:lpstr>
      <vt:lpstr>PGE</vt:lpstr>
      <vt:lpstr>“Circle of Death”</vt:lpstr>
      <vt:lpstr>Childhood presentation</vt:lpstr>
      <vt:lpstr>Adult presentation</vt:lpstr>
      <vt:lpstr>Narrow complex SVT 266bpm</vt:lpstr>
      <vt:lpstr>Baseline ECG shows a delta wave</vt:lpstr>
      <vt:lpstr>Cardiac MRI</vt:lpstr>
      <vt:lpstr>New York Heart Association Classification (NYHC)</vt:lpstr>
      <vt:lpstr>Recommendations for  Surgical Treatment  </vt:lpstr>
      <vt:lpstr>Surgical options</vt:lpstr>
      <vt:lpstr>Cone technique of TV repair</vt:lpstr>
      <vt:lpstr>LPCH’s novel approach to surgical repair of Ebsteins (Dr. Frank Hanley) </vt:lpstr>
      <vt:lpstr>LPCH’s novel approach, cont.</vt:lpstr>
      <vt:lpstr>Bidirectional Glenn is performed if:</vt:lpstr>
      <vt:lpstr>Stanford’s outcomes</vt:lpstr>
      <vt:lpstr>Patient #1</vt:lpstr>
      <vt:lpstr>Slide 27</vt:lpstr>
      <vt:lpstr>Slide 28</vt:lpstr>
      <vt:lpstr>Patient #2</vt:lpstr>
      <vt:lpstr>Patient #2</vt:lpstr>
      <vt:lpstr>Patient#2</vt:lpstr>
      <vt:lpstr>Doppler signal show free TR with  low-normal RV pressures </vt:lpstr>
      <vt:lpstr> Patient#2  4 chamber view</vt:lpstr>
      <vt:lpstr>Patient# 3</vt:lpstr>
      <vt:lpstr>Patient #3</vt:lpstr>
      <vt:lpstr>Patient #3</vt:lpstr>
      <vt:lpstr>In summary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Sheridan</dc:creator>
  <cp:lastModifiedBy>user</cp:lastModifiedBy>
  <cp:revision>70</cp:revision>
  <dcterms:created xsi:type="dcterms:W3CDTF">2013-09-11T05:02:31Z</dcterms:created>
  <dcterms:modified xsi:type="dcterms:W3CDTF">2020-08-17T06:25:58Z</dcterms:modified>
</cp:coreProperties>
</file>