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3" r:id="rId6"/>
    <p:sldId id="260" r:id="rId7"/>
    <p:sldId id="259" r:id="rId8"/>
    <p:sldId id="258" r:id="rId9"/>
    <p:sldId id="270" r:id="rId10"/>
    <p:sldId id="269" r:id="rId11"/>
    <p:sldId id="268" r:id="rId12"/>
    <p:sldId id="267" r:id="rId13"/>
    <p:sldId id="266" r:id="rId14"/>
    <p:sldId id="265" r:id="rId15"/>
    <p:sldId id="280" r:id="rId16"/>
    <p:sldId id="279" r:id="rId17"/>
    <p:sldId id="278" r:id="rId18"/>
    <p:sldId id="277" r:id="rId19"/>
    <p:sldId id="276" r:id="rId20"/>
    <p:sldId id="275" r:id="rId21"/>
    <p:sldId id="274" r:id="rId22"/>
    <p:sldId id="273" r:id="rId23"/>
    <p:sldId id="272" r:id="rId24"/>
    <p:sldId id="271" r:id="rId25"/>
    <p:sldId id="281" r:id="rId26"/>
    <p:sldId id="288" r:id="rId27"/>
    <p:sldId id="287" r:id="rId28"/>
    <p:sldId id="286" r:id="rId29"/>
    <p:sldId id="285" r:id="rId30"/>
    <p:sldId id="282" r:id="rId31"/>
    <p:sldId id="284" r:id="rId32"/>
    <p:sldId id="283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E699-4A87-4383-9612-181A236D639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96DDE-2043-4B9B-BB18-C2D7726D5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E699-4A87-4383-9612-181A236D639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96DDE-2043-4B9B-BB18-C2D7726D5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E699-4A87-4383-9612-181A236D639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96DDE-2043-4B9B-BB18-C2D7726D5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E699-4A87-4383-9612-181A236D639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96DDE-2043-4B9B-BB18-C2D7726D5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E699-4A87-4383-9612-181A236D639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96DDE-2043-4B9B-BB18-C2D7726D5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E699-4A87-4383-9612-181A236D639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96DDE-2043-4B9B-BB18-C2D7726D5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E699-4A87-4383-9612-181A236D639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96DDE-2043-4B9B-BB18-C2D7726D5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E699-4A87-4383-9612-181A236D639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96DDE-2043-4B9B-BB18-C2D7726D5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E699-4A87-4383-9612-181A236D639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96DDE-2043-4B9B-BB18-C2D7726D5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E699-4A87-4383-9612-181A236D639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96DDE-2043-4B9B-BB18-C2D7726D5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E699-4A87-4383-9612-181A236D639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96DDE-2043-4B9B-BB18-C2D7726D5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6E699-4A87-4383-9612-181A236D6396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96DDE-2043-4B9B-BB18-C2D7726D524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RING ENHANCING LESIONS</a:t>
            </a:r>
            <a:endParaRPr lang="en-IN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- </a:t>
            </a:r>
            <a:r>
              <a:rPr lang="en-US" dirty="0" smtClean="0"/>
              <a:t>Dr. </a:t>
            </a:r>
            <a:r>
              <a:rPr lang="en-US" dirty="0" err="1" smtClean="0"/>
              <a:t>Mayur</a:t>
            </a:r>
            <a:r>
              <a:rPr lang="en-US" dirty="0" smtClean="0"/>
              <a:t> </a:t>
            </a:r>
            <a:r>
              <a:rPr lang="en-US" dirty="0" err="1" smtClean="0"/>
              <a:t>Khandhedia</a:t>
            </a:r>
            <a:r>
              <a:rPr lang="en-US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-14473"/>
            <a:ext cx="9001156" cy="6872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DDs of Multiple Ring Enhancing Lesions</a:t>
            </a:r>
            <a:endParaRPr lang="en-IN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97" y="1356872"/>
            <a:ext cx="9079403" cy="528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457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683" y="142852"/>
            <a:ext cx="8628159" cy="6157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IN" b="1" dirty="0" smtClean="0"/>
          </a:p>
          <a:p>
            <a:pPr>
              <a:buNone/>
            </a:pPr>
            <a:r>
              <a:rPr lang="en-IN" b="1" dirty="0" smtClean="0"/>
              <a:t>a)Contrast-enhanced </a:t>
            </a:r>
            <a:r>
              <a:rPr lang="en-IN" b="1" dirty="0"/>
              <a:t>magnetic resonance imaging showing multiple enhancing lesions of variable sizes; </a:t>
            </a:r>
            <a:endParaRPr lang="en-IN" b="1" dirty="0" smtClean="0"/>
          </a:p>
          <a:p>
            <a:endParaRPr lang="en-IN" dirty="0"/>
          </a:p>
          <a:p>
            <a:pPr>
              <a:buNone/>
            </a:pPr>
            <a:r>
              <a:rPr lang="en-IN" b="1" dirty="0" smtClean="0"/>
              <a:t>b)X-ray chest of the same patient showing a cannon ball shadow and diffuse </a:t>
            </a:r>
            <a:r>
              <a:rPr lang="en-IN" b="1" dirty="0" err="1" smtClean="0"/>
              <a:t>carcinomatous</a:t>
            </a:r>
            <a:r>
              <a:rPr lang="en-IN" b="1" dirty="0" smtClean="0"/>
              <a:t> lung infiltration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(</a:t>
            </a:r>
            <a:endParaRPr lang="en-IN" dirty="0"/>
          </a:p>
        </p:txBody>
      </p:sp>
      <p:pic>
        <p:nvPicPr>
          <p:cNvPr id="4" name="Picture 2" descr="C:\Users\DELL\Downloads\jpgm_2010_56_4_307_70939_f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IN" b="1" dirty="0"/>
              <a:t>Metastatic lesions </a:t>
            </a:r>
            <a:r>
              <a:rPr lang="en-IN" dirty="0"/>
              <a:t>are typically </a:t>
            </a:r>
            <a:r>
              <a:rPr lang="en-IN" dirty="0" err="1"/>
              <a:t>subcortical</a:t>
            </a:r>
            <a:r>
              <a:rPr lang="en-IN" dirty="0"/>
              <a:t>, occurring in or near the gray matter-white matter junction, and are usually associated with severe </a:t>
            </a:r>
            <a:r>
              <a:rPr lang="en-IN" dirty="0" err="1"/>
              <a:t>perilesional</a:t>
            </a:r>
            <a:r>
              <a:rPr lang="en-IN" dirty="0"/>
              <a:t> </a:t>
            </a:r>
            <a:r>
              <a:rPr lang="en-IN" dirty="0" err="1"/>
              <a:t>edema</a:t>
            </a:r>
            <a:r>
              <a:rPr lang="en-IN" dirty="0"/>
              <a:t>. </a:t>
            </a:r>
            <a:endParaRPr lang="en-IN" dirty="0" smtClean="0"/>
          </a:p>
          <a:p>
            <a:r>
              <a:rPr lang="en-IN" dirty="0"/>
              <a:t> </a:t>
            </a:r>
            <a:r>
              <a:rPr lang="en-IN" b="1" dirty="0"/>
              <a:t>Primary brain </a:t>
            </a:r>
            <a:r>
              <a:rPr lang="en-IN" b="1" dirty="0" err="1"/>
              <a:t>tumors</a:t>
            </a:r>
            <a:r>
              <a:rPr lang="en-IN" b="1" dirty="0"/>
              <a:t> </a:t>
            </a:r>
            <a:r>
              <a:rPr lang="en-IN" dirty="0"/>
              <a:t>frequently cross the midline. For example, </a:t>
            </a:r>
            <a:r>
              <a:rPr lang="en-IN" dirty="0" err="1"/>
              <a:t>glioblastoma</a:t>
            </a:r>
            <a:r>
              <a:rPr lang="en-IN" dirty="0"/>
              <a:t> </a:t>
            </a:r>
            <a:r>
              <a:rPr lang="en-IN" dirty="0" err="1"/>
              <a:t>multiforme</a:t>
            </a:r>
            <a:r>
              <a:rPr lang="en-IN" dirty="0"/>
              <a:t> frequently crosses the midline by infiltrating the white matter tracts of the corpus </a:t>
            </a:r>
            <a:r>
              <a:rPr lang="en-IN" dirty="0" err="1"/>
              <a:t>callosum</a:t>
            </a:r>
            <a:r>
              <a:rPr lang="en-IN" dirty="0"/>
              <a:t>. 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IN" b="1" dirty="0"/>
              <a:t> </a:t>
            </a:r>
            <a:r>
              <a:rPr lang="en-IN" b="1" dirty="0" err="1"/>
              <a:t>Pyogenic</a:t>
            </a:r>
            <a:r>
              <a:rPr lang="en-IN" b="1" dirty="0"/>
              <a:t> Brain </a:t>
            </a:r>
            <a:r>
              <a:rPr lang="en-IN" b="1" dirty="0" smtClean="0"/>
              <a:t>Abscesses</a:t>
            </a:r>
            <a:endParaRPr lang="en-IN" dirty="0" smtClean="0"/>
          </a:p>
          <a:p>
            <a:r>
              <a:rPr lang="en-IN" dirty="0" smtClean="0"/>
              <a:t>Multiple </a:t>
            </a:r>
            <a:r>
              <a:rPr lang="en-IN" dirty="0"/>
              <a:t>brain abscesses are often caused by </a:t>
            </a:r>
            <a:r>
              <a:rPr lang="en-IN" dirty="0" err="1"/>
              <a:t>hematogenous</a:t>
            </a:r>
            <a:r>
              <a:rPr lang="en-IN" dirty="0"/>
              <a:t> spread of bacteria from a primary source and are frequently found in the territory of the middle cerebral artery.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IN" dirty="0"/>
              <a:t>The enhancing ring lesions caused by </a:t>
            </a:r>
            <a:r>
              <a:rPr lang="en-IN" dirty="0" err="1"/>
              <a:t>pyogenic</a:t>
            </a:r>
            <a:r>
              <a:rPr lang="en-IN" dirty="0"/>
              <a:t> brain abscesses are commonly located at the gray-white matter junction. </a:t>
            </a:r>
            <a:endParaRPr lang="en-IN" dirty="0" smtClean="0"/>
          </a:p>
          <a:p>
            <a:r>
              <a:rPr lang="en-IN" dirty="0" smtClean="0"/>
              <a:t> The </a:t>
            </a:r>
            <a:r>
              <a:rPr lang="en-IN" dirty="0"/>
              <a:t>capsule of abscess is difficult to visualize via conventional imaging techniques and double-contrast computed tomography is needed to clearly define the capsule of the abscess.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IN" dirty="0"/>
              <a:t> However, greater thickness, irregularity and </a:t>
            </a:r>
            <a:r>
              <a:rPr lang="en-IN" dirty="0" err="1"/>
              <a:t>nodularity</a:t>
            </a:r>
            <a:r>
              <a:rPr lang="en-IN" dirty="0"/>
              <a:t> of the wall of the lesions are often suggestive of </a:t>
            </a:r>
            <a:r>
              <a:rPr lang="en-IN" dirty="0" err="1"/>
              <a:t>tumor</a:t>
            </a:r>
            <a:r>
              <a:rPr lang="en-IN" dirty="0"/>
              <a:t> or a fungal infection.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IN" b="1" dirty="0"/>
              <a:t> </a:t>
            </a:r>
            <a:r>
              <a:rPr lang="en-IN" b="1" dirty="0" err="1"/>
              <a:t>Tuberculoma</a:t>
            </a:r>
            <a:r>
              <a:rPr lang="en-IN" dirty="0" smtClean="0"/>
              <a:t> 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err="1"/>
              <a:t>Tuberculomas</a:t>
            </a:r>
            <a:r>
              <a:rPr lang="en-IN" dirty="0"/>
              <a:t> are frequently encountered brain lesions in tropical countries. </a:t>
            </a:r>
            <a:endParaRPr lang="en-IN" dirty="0" smtClean="0"/>
          </a:p>
          <a:p>
            <a:r>
              <a:rPr lang="en-IN" dirty="0" smtClean="0"/>
              <a:t>Intracranial </a:t>
            </a:r>
            <a:r>
              <a:rPr lang="en-IN" dirty="0" err="1"/>
              <a:t>tuberculoma</a:t>
            </a:r>
            <a:r>
              <a:rPr lang="en-IN" dirty="0"/>
              <a:t> can occur with or without </a:t>
            </a:r>
            <a:r>
              <a:rPr lang="en-IN" dirty="0" err="1"/>
              <a:t>tuberculous</a:t>
            </a:r>
            <a:r>
              <a:rPr lang="en-IN" dirty="0"/>
              <a:t> meningitis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Numerous small </a:t>
            </a:r>
            <a:r>
              <a:rPr lang="en-IN" dirty="0" err="1"/>
              <a:t>tuberculomas</a:t>
            </a:r>
            <a:r>
              <a:rPr lang="en-IN" dirty="0"/>
              <a:t> are common in patients with </a:t>
            </a:r>
            <a:r>
              <a:rPr lang="en-IN" dirty="0" err="1"/>
              <a:t>miliary</a:t>
            </a:r>
            <a:r>
              <a:rPr lang="en-IN" dirty="0"/>
              <a:t> pulmonary tuberculosis.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IN" dirty="0"/>
              <a:t> </a:t>
            </a:r>
            <a:r>
              <a:rPr lang="en-IN" dirty="0" smtClean="0"/>
              <a:t>Most </a:t>
            </a:r>
            <a:r>
              <a:rPr lang="en-IN" dirty="0"/>
              <a:t>commonly encountered abnormalities on </a:t>
            </a:r>
            <a:r>
              <a:rPr lang="en-IN" dirty="0" err="1"/>
              <a:t>neuroimaging</a:t>
            </a:r>
            <a:r>
              <a:rPr lang="en-IN" dirty="0" smtClean="0"/>
              <a:t>.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/>
              <a:t> </a:t>
            </a:r>
            <a:r>
              <a:rPr lang="en-IN" dirty="0" smtClean="0"/>
              <a:t>These </a:t>
            </a:r>
            <a:r>
              <a:rPr lang="en-IN" dirty="0"/>
              <a:t>lesions appear as </a:t>
            </a:r>
            <a:r>
              <a:rPr lang="en-IN" dirty="0" err="1"/>
              <a:t>hypodense</a:t>
            </a:r>
            <a:r>
              <a:rPr lang="en-IN" dirty="0"/>
              <a:t> or </a:t>
            </a:r>
            <a:r>
              <a:rPr lang="en-IN" dirty="0" err="1"/>
              <a:t>isodense</a:t>
            </a:r>
            <a:r>
              <a:rPr lang="en-IN" dirty="0"/>
              <a:t> mass lesions on </a:t>
            </a:r>
            <a:r>
              <a:rPr lang="en-IN" b="1" dirty="0"/>
              <a:t>non-contrast</a:t>
            </a:r>
            <a:r>
              <a:rPr lang="en-IN" dirty="0"/>
              <a:t> computed (plain) tomography studies</a:t>
            </a:r>
            <a:r>
              <a:rPr lang="en-IN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IN" dirty="0" smtClean="0"/>
              <a:t>A </a:t>
            </a:r>
            <a:r>
              <a:rPr lang="en-IN" b="1" dirty="0" smtClean="0"/>
              <a:t>non-</a:t>
            </a:r>
            <a:r>
              <a:rPr lang="en-IN" b="1" dirty="0" err="1" smtClean="0"/>
              <a:t>caseating</a:t>
            </a:r>
            <a:r>
              <a:rPr lang="en-IN" dirty="0" smtClean="0"/>
              <a:t> </a:t>
            </a:r>
            <a:r>
              <a:rPr lang="en-IN" dirty="0" err="1" smtClean="0"/>
              <a:t>tuberculoma</a:t>
            </a:r>
            <a:r>
              <a:rPr lang="en-IN" dirty="0" smtClean="0"/>
              <a:t> usually appears </a:t>
            </a:r>
            <a:r>
              <a:rPr lang="en-IN" dirty="0" err="1" smtClean="0"/>
              <a:t>hyperintense</a:t>
            </a:r>
            <a:r>
              <a:rPr lang="en-IN" dirty="0" smtClean="0"/>
              <a:t> on T2-weighted and slightly </a:t>
            </a:r>
            <a:r>
              <a:rPr lang="en-IN" dirty="0" err="1" smtClean="0"/>
              <a:t>hypointense</a:t>
            </a:r>
            <a:r>
              <a:rPr lang="en-IN" dirty="0" smtClean="0"/>
              <a:t> on T1-weighted images.</a:t>
            </a:r>
          </a:p>
          <a:p>
            <a:r>
              <a:rPr lang="en-IN" dirty="0" smtClean="0"/>
              <a:t> A </a:t>
            </a:r>
            <a:r>
              <a:rPr lang="en-IN" b="1" dirty="0" err="1" smtClean="0"/>
              <a:t>caseating</a:t>
            </a:r>
            <a:r>
              <a:rPr lang="en-IN" dirty="0" smtClean="0"/>
              <a:t> </a:t>
            </a:r>
            <a:r>
              <a:rPr lang="en-IN" dirty="0" err="1" smtClean="0"/>
              <a:t>tuberculoma</a:t>
            </a:r>
            <a:r>
              <a:rPr lang="en-IN" dirty="0" smtClean="0"/>
              <a:t> appears </a:t>
            </a:r>
            <a:r>
              <a:rPr lang="en-IN" dirty="0" err="1" smtClean="0"/>
              <a:t>iso</a:t>
            </a:r>
            <a:r>
              <a:rPr lang="en-IN" dirty="0" smtClean="0"/>
              <a:t>- to </a:t>
            </a:r>
            <a:r>
              <a:rPr lang="en-IN" dirty="0" err="1" smtClean="0"/>
              <a:t>hypointense</a:t>
            </a:r>
            <a:r>
              <a:rPr lang="en-IN" dirty="0" smtClean="0"/>
              <a:t> on both T1-weighted and T2-weighted images, with an </a:t>
            </a:r>
            <a:r>
              <a:rPr lang="en-IN" dirty="0" err="1" smtClean="0"/>
              <a:t>iso</a:t>
            </a:r>
            <a:r>
              <a:rPr lang="en-IN" dirty="0" smtClean="0"/>
              <a:t>- to </a:t>
            </a:r>
            <a:r>
              <a:rPr lang="en-IN" dirty="0" err="1" smtClean="0"/>
              <a:t>hyperintense</a:t>
            </a:r>
            <a:r>
              <a:rPr lang="en-IN" dirty="0" smtClean="0"/>
              <a:t> rim on T2-weighted images.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IN" dirty="0"/>
              <a:t> </a:t>
            </a:r>
            <a:r>
              <a:rPr lang="en-IN" dirty="0" err="1"/>
              <a:t>Tuberculomas</a:t>
            </a:r>
            <a:r>
              <a:rPr lang="en-IN" dirty="0"/>
              <a:t> on contrast administration appear as nodular or ring-like enhancing lesions</a:t>
            </a:r>
            <a:r>
              <a:rPr lang="en-IN" dirty="0" smtClean="0"/>
              <a:t>.</a:t>
            </a:r>
            <a:r>
              <a:rPr lang="en-IN" dirty="0"/>
              <a:t> 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diameter of these enhancing lesions usually ranges from 1 mm to 5 cm. </a:t>
            </a:r>
            <a:endParaRPr lang="en-IN" dirty="0" smtClean="0"/>
          </a:p>
          <a:p>
            <a:r>
              <a:rPr lang="en-IN" dirty="0" err="1" smtClean="0"/>
              <a:t>Tuberculomas</a:t>
            </a:r>
            <a:r>
              <a:rPr lang="en-IN" dirty="0" smtClean="0"/>
              <a:t> </a:t>
            </a:r>
            <a:r>
              <a:rPr lang="en-IN" dirty="0"/>
              <a:t>frequently show varied types of enhancement, including irregular shapes, ring-like shapes, open rings and lobular patterns. Target-like lesions are common.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400" b="1" dirty="0"/>
              <a:t>Contrast-enhanced magnetic resonance imaging showing multiple enhancing lesions and X-ray chest of the same patient showing </a:t>
            </a:r>
            <a:r>
              <a:rPr lang="en-IN" sz="2400" b="1" u="sng" dirty="0" err="1"/>
              <a:t>miliary</a:t>
            </a:r>
            <a:r>
              <a:rPr lang="en-IN" sz="2400" b="1" u="sng" dirty="0"/>
              <a:t> pulmonary tuberculosis</a:t>
            </a:r>
            <a:endParaRPr lang="en-IN" sz="2400" u="sng" dirty="0"/>
          </a:p>
        </p:txBody>
      </p:sp>
      <p:pic>
        <p:nvPicPr>
          <p:cNvPr id="26626" name="Picture 2" descr="C:\Users\DELL\Downloads\jpgm_2010_56_4_307_70939_f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316" y="1600200"/>
            <a:ext cx="7413368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IN" b="1" dirty="0"/>
              <a:t> </a:t>
            </a:r>
            <a:r>
              <a:rPr lang="en-IN" b="1" dirty="0" err="1"/>
              <a:t>Cysticercus</a:t>
            </a:r>
            <a:r>
              <a:rPr lang="en-IN" b="1" dirty="0"/>
              <a:t> </a:t>
            </a:r>
            <a:r>
              <a:rPr lang="en-IN" b="1" dirty="0" err="1"/>
              <a:t>Granuloma</a:t>
            </a:r>
            <a:r>
              <a:rPr lang="en-IN" dirty="0" smtClean="0"/>
              <a:t> 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err="1" smtClean="0"/>
              <a:t>Neurocysticercosis</a:t>
            </a:r>
            <a:r>
              <a:rPr lang="en-IN" dirty="0" smtClean="0"/>
              <a:t> - </a:t>
            </a:r>
            <a:r>
              <a:rPr lang="en-IN" dirty="0"/>
              <a:t>most common parasitic disease of the CNS and is a major cause of seizures worldwide. </a:t>
            </a:r>
            <a:endParaRPr lang="en-IN" dirty="0" smtClean="0"/>
          </a:p>
          <a:p>
            <a:r>
              <a:rPr lang="en-IN" dirty="0" smtClean="0"/>
              <a:t>After </a:t>
            </a:r>
            <a:r>
              <a:rPr lang="en-IN" dirty="0"/>
              <a:t>reaching inside the brain parenchyma, the </a:t>
            </a:r>
            <a:r>
              <a:rPr lang="en-IN" dirty="0" err="1"/>
              <a:t>cysticercus</a:t>
            </a:r>
            <a:r>
              <a:rPr lang="en-IN" dirty="0"/>
              <a:t> larva passes through several stages of </a:t>
            </a:r>
            <a:r>
              <a:rPr lang="en-IN" dirty="0" smtClean="0"/>
              <a:t>evolution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IN" dirty="0" smtClean="0"/>
              <a:t>. Initially, the cyst consists of a </a:t>
            </a:r>
            <a:r>
              <a:rPr lang="en-IN" dirty="0" err="1" smtClean="0"/>
              <a:t>protoscolex</a:t>
            </a:r>
            <a:r>
              <a:rPr lang="en-IN" dirty="0" smtClean="0"/>
              <a:t> surrounded by a bladder wall. This stage of viable cyst is known as </a:t>
            </a:r>
            <a:r>
              <a:rPr lang="en-IN" b="1" dirty="0" smtClean="0"/>
              <a:t>vesicular cyst stage.</a:t>
            </a:r>
          </a:p>
          <a:p>
            <a:pPr>
              <a:buNone/>
            </a:pPr>
            <a:endParaRPr lang="en-IN" b="1" dirty="0" smtClean="0"/>
          </a:p>
          <a:p>
            <a:r>
              <a:rPr lang="en-IN" dirty="0"/>
              <a:t>At this stage, the </a:t>
            </a:r>
            <a:r>
              <a:rPr lang="en-IN" dirty="0" err="1"/>
              <a:t>scolex</a:t>
            </a:r>
            <a:r>
              <a:rPr lang="en-IN" dirty="0"/>
              <a:t> usually is identified as an eccentric nodule within the cyst</a:t>
            </a:r>
            <a:r>
              <a:rPr lang="en-IN" dirty="0" smtClean="0"/>
              <a:t>.</a:t>
            </a:r>
          </a:p>
          <a:p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IN" b="1" dirty="0" smtClean="0"/>
              <a:t>colloid cyst stage- </a:t>
            </a:r>
            <a:r>
              <a:rPr lang="en-IN" dirty="0" smtClean="0"/>
              <a:t>the cyst wall gets thickened and hyaline degeneration and mineralization of the cyst take place. The cyst fluid becomes opaque . These degenerating cysts are called colloid cyst stage</a:t>
            </a:r>
          </a:p>
          <a:p>
            <a:r>
              <a:rPr lang="en-IN" dirty="0"/>
              <a:t>In this stage, there is an intense inflammatory reaction in the surrounding brain tissue.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IN" dirty="0"/>
              <a:t> In this stage, </a:t>
            </a:r>
            <a:r>
              <a:rPr lang="en-IN" dirty="0" err="1"/>
              <a:t>neuroimaging</a:t>
            </a:r>
            <a:r>
              <a:rPr lang="en-IN" dirty="0"/>
              <a:t> reveals contrast enhancing ring or disc lesions. </a:t>
            </a:r>
            <a:endParaRPr lang="en-IN" dirty="0" smtClean="0"/>
          </a:p>
          <a:p>
            <a:r>
              <a:rPr lang="en-IN" b="1" dirty="0"/>
              <a:t>G</a:t>
            </a:r>
            <a:r>
              <a:rPr lang="en-IN" b="1" dirty="0" smtClean="0"/>
              <a:t>ranular nodular stage- </a:t>
            </a:r>
            <a:r>
              <a:rPr lang="en-IN" dirty="0"/>
              <a:t> </a:t>
            </a:r>
            <a:r>
              <a:rPr lang="en-IN" dirty="0" smtClean="0"/>
              <a:t>the </a:t>
            </a:r>
            <a:r>
              <a:rPr lang="en-IN" dirty="0" err="1"/>
              <a:t>cysticercus</a:t>
            </a:r>
            <a:r>
              <a:rPr lang="en-IN" dirty="0"/>
              <a:t> is no longer </a:t>
            </a:r>
            <a:r>
              <a:rPr lang="en-IN" dirty="0" smtClean="0"/>
              <a:t>viable &amp; the </a:t>
            </a:r>
            <a:r>
              <a:rPr lang="en-IN" dirty="0"/>
              <a:t>bladder wall collapses to form a small </a:t>
            </a:r>
            <a:r>
              <a:rPr lang="en-IN" dirty="0" err="1"/>
              <a:t>granuloma</a:t>
            </a:r>
            <a:r>
              <a:rPr lang="en-IN" dirty="0" smtClean="0"/>
              <a:t>.</a:t>
            </a:r>
          </a:p>
          <a:p>
            <a:r>
              <a:rPr lang="en-IN" b="1" dirty="0" err="1"/>
              <a:t>C</a:t>
            </a:r>
            <a:r>
              <a:rPr lang="en-IN" b="1" dirty="0" err="1" smtClean="0"/>
              <a:t>alcific</a:t>
            </a:r>
            <a:r>
              <a:rPr lang="en-IN" b="1" dirty="0" smtClean="0"/>
              <a:t> stage. </a:t>
            </a:r>
            <a:r>
              <a:rPr lang="en-IN" dirty="0"/>
              <a:t> Months to years later, some of these dead cysts get calcified into small nodules. This stage is called </a:t>
            </a:r>
            <a:r>
              <a:rPr lang="en-IN" dirty="0" err="1"/>
              <a:t>calcific</a:t>
            </a:r>
            <a:r>
              <a:rPr lang="en-IN" dirty="0"/>
              <a:t> stage.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 Modified diagnostic criteria for neurocysticercosis</a:t>
            </a:r>
            <a:endParaRPr lang="en-IN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0188"/>
            <a:ext cx="8786813" cy="518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66850"/>
            <a:ext cx="8858250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IN" dirty="0" err="1"/>
              <a:t>Cysticercus</a:t>
            </a:r>
            <a:r>
              <a:rPr lang="en-IN" dirty="0"/>
              <a:t> </a:t>
            </a:r>
            <a:r>
              <a:rPr lang="en-IN" dirty="0" err="1"/>
              <a:t>granuloma</a:t>
            </a:r>
            <a:r>
              <a:rPr lang="en-IN" dirty="0"/>
              <a:t> shows a ring pattern of enhancement after contrast medium administration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Usually, the lesions are &lt;20 mm in diameter. </a:t>
            </a:r>
            <a:endParaRPr lang="en-IN" dirty="0" smtClean="0"/>
          </a:p>
          <a:p>
            <a:r>
              <a:rPr lang="en-IN" dirty="0" smtClean="0"/>
              <a:t>Calcified </a:t>
            </a:r>
            <a:r>
              <a:rPr lang="en-IN" dirty="0"/>
              <a:t>eccentric </a:t>
            </a:r>
            <a:r>
              <a:rPr lang="en-IN" dirty="0" err="1"/>
              <a:t>scolex</a:t>
            </a:r>
            <a:r>
              <a:rPr lang="en-IN" dirty="0"/>
              <a:t> is often seen in a </a:t>
            </a:r>
            <a:r>
              <a:rPr lang="en-IN" dirty="0" err="1"/>
              <a:t>cysticercal</a:t>
            </a:r>
            <a:r>
              <a:rPr lang="en-IN" dirty="0"/>
              <a:t> lesion.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lesions are often multiple and most often do not have extensive </a:t>
            </a:r>
            <a:r>
              <a:rPr lang="en-IN" dirty="0" err="1"/>
              <a:t>edema</a:t>
            </a:r>
            <a:r>
              <a:rPr lang="en-IN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IN" dirty="0" smtClean="0"/>
              <a:t> After </a:t>
            </a:r>
            <a:r>
              <a:rPr lang="en-IN" b="1" dirty="0" smtClean="0"/>
              <a:t>contrast</a:t>
            </a:r>
            <a:r>
              <a:rPr lang="en-IN" dirty="0" smtClean="0"/>
              <a:t> administration, there is a ring- or a homogeneous disk-like enhancement within the region of </a:t>
            </a:r>
            <a:r>
              <a:rPr lang="en-IN" dirty="0" err="1" smtClean="0"/>
              <a:t>hypodensity</a:t>
            </a:r>
            <a:r>
              <a:rPr lang="en-IN" dirty="0" smtClean="0"/>
              <a:t>. The enhancing lesions are often of variable size and are usually surrounded by a varying amount of </a:t>
            </a:r>
            <a:r>
              <a:rPr lang="en-IN" dirty="0" err="1" smtClean="0"/>
              <a:t>perifocal</a:t>
            </a:r>
            <a:r>
              <a:rPr lang="en-IN" dirty="0" smtClean="0"/>
              <a:t> </a:t>
            </a:r>
            <a:r>
              <a:rPr lang="en-IN" dirty="0" err="1" smtClean="0"/>
              <a:t>vasogenic</a:t>
            </a:r>
            <a:r>
              <a:rPr lang="en-IN" dirty="0" smtClean="0"/>
              <a:t> </a:t>
            </a:r>
            <a:r>
              <a:rPr lang="en-IN" dirty="0" err="1" smtClean="0"/>
              <a:t>edema</a:t>
            </a:r>
            <a:r>
              <a:rPr lang="en-IN" dirty="0" smtClean="0"/>
              <a:t>. 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IN" b="1" dirty="0"/>
              <a:t> </a:t>
            </a:r>
            <a:r>
              <a:rPr lang="en-IN" b="1" dirty="0" err="1" smtClean="0"/>
              <a:t>Demyelinating</a:t>
            </a:r>
            <a:r>
              <a:rPr lang="en-IN" b="1" dirty="0" smtClean="0"/>
              <a:t> Disorders</a:t>
            </a:r>
          </a:p>
          <a:p>
            <a:pPr>
              <a:buNone/>
            </a:pPr>
            <a:r>
              <a:rPr lang="en-IN" dirty="0"/>
              <a:t> </a:t>
            </a:r>
            <a:r>
              <a:rPr lang="en-IN" dirty="0" err="1"/>
              <a:t>Demyelinating</a:t>
            </a:r>
            <a:r>
              <a:rPr lang="en-IN" dirty="0"/>
              <a:t> lesions, including both classic multiple sclerosis and </a:t>
            </a:r>
            <a:r>
              <a:rPr lang="en-IN" dirty="0" err="1"/>
              <a:t>tumefactive</a:t>
            </a:r>
            <a:r>
              <a:rPr lang="en-IN" dirty="0"/>
              <a:t> </a:t>
            </a:r>
            <a:r>
              <a:rPr lang="en-IN" dirty="0" err="1"/>
              <a:t>demyelination</a:t>
            </a:r>
            <a:r>
              <a:rPr lang="en-IN" dirty="0"/>
              <a:t>, may also create an open ring or incomplete ring 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IN" b="1" dirty="0"/>
              <a:t> Multiple Enhancing Lesions in HIV-infected </a:t>
            </a:r>
            <a:r>
              <a:rPr lang="en-IN" b="1" dirty="0" smtClean="0"/>
              <a:t>Patients</a:t>
            </a:r>
          </a:p>
          <a:p>
            <a:pPr>
              <a:buNone/>
            </a:pPr>
            <a:r>
              <a:rPr lang="en-IN" dirty="0" smtClean="0"/>
              <a:t> </a:t>
            </a:r>
            <a:r>
              <a:rPr lang="en-IN" dirty="0"/>
              <a:t> </a:t>
            </a:r>
            <a:r>
              <a:rPr lang="en-IN" dirty="0" smtClean="0"/>
              <a:t>categories –</a:t>
            </a:r>
          </a:p>
          <a:p>
            <a:pPr>
              <a:buNone/>
            </a:pPr>
            <a:r>
              <a:rPr lang="en-IN" dirty="0" smtClean="0"/>
              <a:t>1 opportunistic </a:t>
            </a:r>
            <a:r>
              <a:rPr lang="en-IN" dirty="0"/>
              <a:t>infections</a:t>
            </a:r>
            <a:r>
              <a:rPr lang="en-IN" dirty="0" smtClean="0"/>
              <a:t>,</a:t>
            </a:r>
          </a:p>
          <a:p>
            <a:pPr>
              <a:buNone/>
            </a:pPr>
            <a:r>
              <a:rPr lang="en-IN" dirty="0" smtClean="0"/>
              <a:t>2 </a:t>
            </a:r>
            <a:r>
              <a:rPr lang="en-IN" dirty="0" err="1" smtClean="0"/>
              <a:t>neoplasms</a:t>
            </a:r>
            <a:r>
              <a:rPr lang="en-IN" dirty="0" smtClean="0"/>
              <a:t> </a:t>
            </a:r>
            <a:r>
              <a:rPr lang="en-IN" dirty="0"/>
              <a:t>and 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3 </a:t>
            </a:r>
            <a:r>
              <a:rPr lang="en-IN" dirty="0" err="1" smtClean="0"/>
              <a:t>cerebrovascular</a:t>
            </a:r>
            <a:r>
              <a:rPr lang="en-IN" dirty="0" smtClean="0"/>
              <a:t> </a:t>
            </a:r>
            <a:r>
              <a:rPr lang="en-IN" dirty="0"/>
              <a:t>diseases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</a:t>
            </a:r>
            <a:r>
              <a:rPr lang="en-IN" dirty="0"/>
              <a:t>The common causes include toxoplasmosis, </a:t>
            </a:r>
            <a:r>
              <a:rPr lang="en-IN" dirty="0" err="1"/>
              <a:t>tuberculoma</a:t>
            </a:r>
            <a:r>
              <a:rPr lang="en-IN" dirty="0"/>
              <a:t> and primary CNS lymphoma and, rarely, brain abscess and fungal </a:t>
            </a:r>
            <a:r>
              <a:rPr lang="en-IN" dirty="0" err="1"/>
              <a:t>granuloma</a:t>
            </a:r>
            <a:r>
              <a:rPr lang="en-IN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IN" dirty="0"/>
              <a:t>The lesions of primary CNS lymphoma on computed tomography are </a:t>
            </a:r>
            <a:r>
              <a:rPr lang="en-IN" dirty="0" err="1"/>
              <a:t>hyperintense</a:t>
            </a:r>
            <a:r>
              <a:rPr lang="en-IN" dirty="0"/>
              <a:t> or </a:t>
            </a:r>
            <a:r>
              <a:rPr lang="en-IN" dirty="0" err="1" smtClean="0"/>
              <a:t>isointense</a:t>
            </a:r>
            <a:r>
              <a:rPr lang="en-IN" dirty="0" smtClean="0"/>
              <a:t> with </a:t>
            </a:r>
            <a:r>
              <a:rPr lang="en-IN" dirty="0"/>
              <a:t>homogeneous contrast enhancement and variable surrounding </a:t>
            </a:r>
            <a:r>
              <a:rPr lang="en-IN" dirty="0" err="1"/>
              <a:t>edema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They </a:t>
            </a:r>
            <a:r>
              <a:rPr lang="en-IN" dirty="0"/>
              <a:t>are often multifocal and </a:t>
            </a:r>
            <a:r>
              <a:rPr lang="en-IN" dirty="0" err="1"/>
              <a:t>periventricular</a:t>
            </a:r>
            <a:r>
              <a:rPr lang="en-IN" dirty="0"/>
              <a:t> in location. </a:t>
            </a:r>
            <a:r>
              <a:rPr lang="en-IN" dirty="0" err="1"/>
              <a:t>Leptomeningeal</a:t>
            </a:r>
            <a:r>
              <a:rPr lang="en-IN" dirty="0"/>
              <a:t> involvement may be seen. 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IN" dirty="0" err="1" smtClean="0"/>
              <a:t>Lymphomatous</a:t>
            </a:r>
            <a:r>
              <a:rPr lang="en-IN" dirty="0" smtClean="0"/>
              <a:t> lesions are frequently </a:t>
            </a:r>
            <a:r>
              <a:rPr lang="en-IN" dirty="0" err="1" smtClean="0"/>
              <a:t>periventricular</a:t>
            </a:r>
            <a:r>
              <a:rPr lang="en-IN" dirty="0" smtClean="0"/>
              <a:t> and have indistinct borders. </a:t>
            </a:r>
          </a:p>
          <a:p>
            <a:r>
              <a:rPr lang="en-IN" dirty="0" smtClean="0"/>
              <a:t>The lymphomas rarely invade the basal ganglia and have a tendency to occur in the white matter adjacent to an </a:t>
            </a:r>
            <a:r>
              <a:rPr lang="en-IN" dirty="0" err="1" smtClean="0"/>
              <a:t>ependymal</a:t>
            </a:r>
            <a:r>
              <a:rPr lang="en-IN" dirty="0" smtClean="0"/>
              <a:t> surface.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IN" sz="4000" b="1" dirty="0"/>
              <a:t> </a:t>
            </a:r>
            <a:r>
              <a:rPr lang="en-IN" sz="4000" b="1" u="sng" dirty="0"/>
              <a:t>Methods used for establishing the diagnosis in patients with multiple enhancing lesions of the brain</a:t>
            </a:r>
            <a:endParaRPr lang="en-IN" sz="4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DELL\Downloads\jpgm_2010_56_4_307_70939_t4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225"/>
            <a:ext cx="9144000" cy="6899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IN" b="1" dirty="0"/>
              <a:t> Differential diagnosis of multiple </a:t>
            </a:r>
            <a:r>
              <a:rPr lang="en-IN" b="1" dirty="0" smtClean="0"/>
              <a:t>ring-enhancing </a:t>
            </a:r>
            <a:r>
              <a:rPr lang="en-IN" b="1" dirty="0"/>
              <a:t>lesions of the </a:t>
            </a:r>
            <a:r>
              <a:rPr lang="en-IN" b="1" dirty="0" smtClean="0"/>
              <a:t>brain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29717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42910" y="2143116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/>
              <a:t>THANK YOU</a:t>
            </a:r>
            <a:endParaRPr lang="en-IN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IN" dirty="0"/>
              <a:t>Typically, the ring-enhancing lesions are located at the junction of the gray and white matter, but they could be located in the sub-cortical area, deep in the brain parenchyma or may even be superficial.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n-IN" sz="3200" b="1" dirty="0" smtClean="0"/>
              <a:t>Contrast-enhanced computed tomography showing two enhancing lesions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 </a:t>
            </a:r>
            <a:endParaRPr lang="en-IN" dirty="0"/>
          </a:p>
          <a:p>
            <a:endParaRPr lang="en-IN" dirty="0"/>
          </a:p>
        </p:txBody>
      </p:sp>
      <p:pic>
        <p:nvPicPr>
          <p:cNvPr id="1026" name="Picture 2" descr="Figure 1: Contrast-enhanced computed tomography showing two enhancing les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714488"/>
            <a:ext cx="3071834" cy="4219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IN" dirty="0"/>
              <a:t>Clinically, they manifest as recurrent seizures, visual impairment, focal neurological deficit and raised intracranial pressure (severe </a:t>
            </a:r>
            <a:r>
              <a:rPr lang="en-IN" dirty="0" smtClean="0"/>
              <a:t>headache</a:t>
            </a:r>
            <a:r>
              <a:rPr lang="en-IN" dirty="0"/>
              <a:t>, vomiting and </a:t>
            </a:r>
            <a:r>
              <a:rPr lang="en-IN" dirty="0" err="1"/>
              <a:t>papilledema</a:t>
            </a:r>
            <a:r>
              <a:rPr lang="en-IN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IN" dirty="0" smtClean="0"/>
              <a:t> If cerebral </a:t>
            </a:r>
            <a:r>
              <a:rPr lang="en-IN" dirty="0" err="1" smtClean="0"/>
              <a:t>edema</a:t>
            </a:r>
            <a:r>
              <a:rPr lang="en-IN" dirty="0" smtClean="0"/>
              <a:t> is severe, patients may develop loss of </a:t>
            </a:r>
            <a:r>
              <a:rPr lang="en-IN" dirty="0" err="1" smtClean="0"/>
              <a:t>sensorium</a:t>
            </a:r>
            <a:r>
              <a:rPr lang="en-IN" dirty="0" smtClean="0"/>
              <a:t> and posturing of limbs because of </a:t>
            </a:r>
            <a:r>
              <a:rPr lang="en-IN" dirty="0" err="1" smtClean="0"/>
              <a:t>transtentorial</a:t>
            </a:r>
            <a:r>
              <a:rPr lang="en-IN" dirty="0" smtClean="0"/>
              <a:t> brain herniation. Intractable headache, focal neurological deficits and vision loss are long-term sequelae in few of the surviving patients.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ETIOLOGY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IN" b="1" dirty="0"/>
              <a:t> Causes of multiple ring-enhancing lesions of the brain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477</Words>
  <Application>Microsoft Macintosh PowerPoint</Application>
  <PresentationFormat>On-screen Show (4:3)</PresentationFormat>
  <Paragraphs>66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RING ENHANCING LESIONS</vt:lpstr>
      <vt:lpstr>Slide 2</vt:lpstr>
      <vt:lpstr>Slide 3</vt:lpstr>
      <vt:lpstr>Slide 4</vt:lpstr>
      <vt:lpstr>Contrast-enhanced computed tomography showing two enhancing lesions</vt:lpstr>
      <vt:lpstr>Slide 6</vt:lpstr>
      <vt:lpstr>Slide 7</vt:lpstr>
      <vt:lpstr>ETIOLOGY</vt:lpstr>
      <vt:lpstr>Slide 9</vt:lpstr>
      <vt:lpstr>Slide 10</vt:lpstr>
      <vt:lpstr>DDs of Multiple Ring Enhancing Lesions</vt:lpstr>
      <vt:lpstr>Slide 12</vt:lpstr>
      <vt:lpstr>Fig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Contrast-enhanced magnetic resonance imaging showing multiple enhancing lesions and X-ray chest of the same patient showing miliary pulmonary tuberculosis</vt:lpstr>
      <vt:lpstr>Slide 23</vt:lpstr>
      <vt:lpstr>Slide 24</vt:lpstr>
      <vt:lpstr>Slide 25</vt:lpstr>
      <vt:lpstr>Slide 26</vt:lpstr>
      <vt:lpstr> Modified diagnostic criteria for neurocysticercosis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THANK YOU</vt:lpstr>
      <vt:lpstr>Slide 40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user</cp:lastModifiedBy>
  <cp:revision>21</cp:revision>
  <dcterms:created xsi:type="dcterms:W3CDTF">2012-02-06T16:13:31Z</dcterms:created>
  <dcterms:modified xsi:type="dcterms:W3CDTF">2020-08-17T06:28:50Z</dcterms:modified>
</cp:coreProperties>
</file>