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84" r:id="rId7"/>
    <p:sldId id="261" r:id="rId8"/>
    <p:sldId id="275" r:id="rId9"/>
    <p:sldId id="263" r:id="rId10"/>
    <p:sldId id="264" r:id="rId11"/>
    <p:sldId id="265" r:id="rId12"/>
    <p:sldId id="262" r:id="rId13"/>
    <p:sldId id="266" r:id="rId14"/>
    <p:sldId id="286" r:id="rId15"/>
    <p:sldId id="287" r:id="rId16"/>
    <p:sldId id="267" r:id="rId17"/>
    <p:sldId id="289" r:id="rId18"/>
    <p:sldId id="288" r:id="rId19"/>
    <p:sldId id="274" r:id="rId20"/>
    <p:sldId id="268" r:id="rId21"/>
    <p:sldId id="277" r:id="rId22"/>
    <p:sldId id="278" r:id="rId23"/>
    <p:sldId id="279" r:id="rId24"/>
    <p:sldId id="281" r:id="rId25"/>
    <p:sldId id="280" r:id="rId26"/>
    <p:sldId id="282" r:id="rId27"/>
    <p:sldId id="283" r:id="rId28"/>
    <p:sldId id="276" r:id="rId29"/>
    <p:sldId id="269" r:id="rId30"/>
    <p:sldId id="272" r:id="rId31"/>
    <p:sldId id="270" r:id="rId32"/>
    <p:sldId id="271" r:id="rId33"/>
    <p:sldId id="291" r:id="rId34"/>
    <p:sldId id="292" r:id="rId35"/>
    <p:sldId id="293" r:id="rId36"/>
    <p:sldId id="273" r:id="rId37"/>
    <p:sldId id="290" r:id="rId38"/>
    <p:sldId id="294" r:id="rId39"/>
    <p:sldId id="295" r:id="rId40"/>
    <p:sldId id="296" r:id="rId41"/>
    <p:sldId id="297" r:id="rId42"/>
    <p:sldId id="298" r:id="rId43"/>
    <p:sldId id="299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D7D3E53-F927-477D-9AAF-10568FBC33B7}" type="datetimeFigureOut">
              <a:rPr lang="en-US" smtClean="0"/>
              <a:pPr/>
              <a:t>17/08//2020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2209800"/>
            <a:ext cx="7772400" cy="19751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GROWTH &amp; DEVELOPMENT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DR PRASAD MULEY</a:t>
            </a:r>
            <a:br>
              <a:rPr lang="en-US" dirty="0" smtClean="0"/>
            </a:br>
            <a:r>
              <a:rPr lang="en-US" dirty="0" smtClean="0"/>
              <a:t>Professor</a:t>
            </a:r>
            <a:br>
              <a:rPr lang="en-US" dirty="0" smtClean="0"/>
            </a:br>
            <a:r>
              <a:rPr lang="en-US" dirty="0" smtClean="0"/>
              <a:t>SBKS MIRC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400" y="533400"/>
            <a:ext cx="7772400" cy="15240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of Height 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Birth – 45 to 55 cm</a:t>
            </a:r>
          </a:p>
          <a:p>
            <a:r>
              <a:rPr lang="en-US" dirty="0" smtClean="0"/>
              <a:t>6 months – 65 – 67 cm</a:t>
            </a:r>
          </a:p>
          <a:p>
            <a:r>
              <a:rPr lang="en-US" dirty="0" smtClean="0"/>
              <a:t>1 year – 75 cm</a:t>
            </a:r>
          </a:p>
          <a:p>
            <a:r>
              <a:rPr lang="en-US" dirty="0" smtClean="0"/>
              <a:t>2 year – 87 cm</a:t>
            </a:r>
          </a:p>
          <a:p>
            <a:r>
              <a:rPr lang="en-US" dirty="0" smtClean="0"/>
              <a:t>Then about 5 cm/year till puberty</a:t>
            </a:r>
          </a:p>
          <a:p>
            <a:r>
              <a:rPr lang="en-US" dirty="0" smtClean="0"/>
              <a:t>Mid adolescence – about 8 to 10 cm/year</a:t>
            </a:r>
          </a:p>
          <a:p>
            <a:r>
              <a:rPr lang="en-US" dirty="0" smtClean="0"/>
              <a:t>Late adolescence – little increase (2-3 cm/year)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of Head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Birth – 35 cm</a:t>
            </a:r>
          </a:p>
          <a:p>
            <a:r>
              <a:rPr lang="en-US" dirty="0" smtClean="0"/>
              <a:t>First 3 months – 2 cm/month</a:t>
            </a:r>
          </a:p>
          <a:p>
            <a:r>
              <a:rPr lang="en-US" dirty="0" smtClean="0"/>
              <a:t>3 to 9 months – 1 cm/year</a:t>
            </a:r>
          </a:p>
          <a:p>
            <a:r>
              <a:rPr lang="en-US" dirty="0" smtClean="0"/>
              <a:t>9 to 12 months – 0.5 cm/year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year – 2 cm/year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year – 1 cm/year</a:t>
            </a:r>
          </a:p>
          <a:p>
            <a:r>
              <a:rPr lang="en-US" dirty="0" smtClean="0"/>
              <a:t>Then – little/no increase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of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Weight measurement</a:t>
            </a:r>
          </a:p>
          <a:p>
            <a:r>
              <a:rPr lang="en-US" dirty="0" smtClean="0"/>
              <a:t>Height measurement</a:t>
            </a:r>
          </a:p>
          <a:p>
            <a:r>
              <a:rPr lang="en-US" dirty="0" smtClean="0"/>
              <a:t>Head size measurement</a:t>
            </a:r>
          </a:p>
          <a:p>
            <a:pPr>
              <a:buNone/>
            </a:pPr>
            <a:r>
              <a:rPr lang="en-US" dirty="0" smtClean="0"/>
              <a:t>Plotting them on appropriate growth charts. (between 97</a:t>
            </a:r>
            <a:r>
              <a:rPr lang="en-US" baseline="30000" dirty="0" smtClean="0"/>
              <a:t>th</a:t>
            </a:r>
            <a:r>
              <a:rPr lang="en-US" dirty="0" smtClean="0"/>
              <a:t> percentile and 3</a:t>
            </a:r>
            <a:r>
              <a:rPr lang="en-US" baseline="30000" dirty="0" smtClean="0"/>
              <a:t>rd</a:t>
            </a:r>
            <a:r>
              <a:rPr lang="en-US" dirty="0" smtClean="0"/>
              <a:t> percentile is considered as normal)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dirty="0" smtClean="0"/>
              <a:t>Expected Weight for 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90600" y="1600200"/>
            <a:ext cx="8153400" cy="4495800"/>
          </a:xfrm>
        </p:spPr>
        <p:txBody>
          <a:bodyPr/>
          <a:lstStyle/>
          <a:p>
            <a:r>
              <a:rPr lang="en-US" dirty="0" smtClean="0"/>
              <a:t>&lt; 1 year of age – (age in months + 9)/2</a:t>
            </a:r>
          </a:p>
          <a:p>
            <a:r>
              <a:rPr lang="en-US" dirty="0" smtClean="0"/>
              <a:t>2 to 6 years – (2 × age in years) + 8</a:t>
            </a:r>
          </a:p>
          <a:p>
            <a:r>
              <a:rPr lang="en-US" dirty="0" smtClean="0"/>
              <a:t>7 to 12 years – ((7 × age in years) – 5)/2</a:t>
            </a:r>
          </a:p>
          <a:p>
            <a:pPr>
              <a:buNone/>
            </a:pPr>
            <a:r>
              <a:rPr lang="en-US" dirty="0" smtClean="0"/>
              <a:t>Up to 80% of expected is considered as normal.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81000" y="304800"/>
            <a:ext cx="8382000" cy="6248400"/>
          </a:xfrm>
          <a:prstGeom prst="roundRect">
            <a:avLst>
              <a:gd name="adj" fmla="val 10000"/>
            </a:avLst>
          </a:prstGeom>
          <a:blipFill rotWithShape="1">
            <a:blip r:embed="rId2" cstate="print"/>
            <a:stretch>
              <a:fillRect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7921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7200" y="381000"/>
            <a:ext cx="8382000" cy="6172200"/>
          </a:xfrm>
          <a:prstGeom prst="roundRect">
            <a:avLst>
              <a:gd name="adj" fmla="val 10000"/>
            </a:avLst>
          </a:prstGeom>
          <a:blipFill rotWithShape="1">
            <a:blip r:embed="rId2" cstate="print"/>
            <a:stretch>
              <a:fillRect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8571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Height for 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2 years of age – (6 × age in years) + 77</a:t>
            </a:r>
          </a:p>
          <a:p>
            <a:pPr>
              <a:buNone/>
            </a:pPr>
            <a:r>
              <a:rPr lang="en-US" dirty="0" smtClean="0"/>
              <a:t>&lt; 90% of expected is considered as abnormal.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33400" y="533400"/>
            <a:ext cx="8153400" cy="5943600"/>
          </a:xfrm>
          <a:prstGeom prst="roundRect">
            <a:avLst>
              <a:gd name="adj" fmla="val 10000"/>
            </a:avLst>
          </a:prstGeom>
          <a:blipFill rotWithShape="1">
            <a:blip r:embed="rId2" cstate="print"/>
            <a:stretch>
              <a:fillRect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4651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33400" y="457200"/>
            <a:ext cx="8153400" cy="5943600"/>
          </a:xfrm>
          <a:prstGeom prst="roundRect">
            <a:avLst>
              <a:gd name="adj" fmla="val 10000"/>
            </a:avLst>
          </a:prstGeom>
          <a:blipFill rotWithShape="1">
            <a:blip r:embed="rId2" cstate="print"/>
            <a:stretch>
              <a:fillRect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91801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Disorders of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Malnutrition </a:t>
            </a:r>
          </a:p>
          <a:p>
            <a:r>
              <a:rPr lang="en-US" dirty="0" smtClean="0"/>
              <a:t>Obesity </a:t>
            </a:r>
          </a:p>
          <a:p>
            <a:r>
              <a:rPr lang="en-US" dirty="0" smtClean="0"/>
              <a:t>Short stature</a:t>
            </a:r>
          </a:p>
          <a:p>
            <a:r>
              <a:rPr lang="en-US" dirty="0" smtClean="0"/>
              <a:t>Tall stature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Growth – increase in size/mass – due to increase in number of cells (multiplication) or increase in size of cells   </a:t>
            </a:r>
          </a:p>
          <a:p>
            <a:r>
              <a:rPr lang="en-US" dirty="0" smtClean="0"/>
              <a:t>Development – maturation/differentiation of functions, acquiring various skills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Gross Motor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3 months – neck (head) holding</a:t>
            </a:r>
          </a:p>
          <a:p>
            <a:r>
              <a:rPr lang="en-US" dirty="0" smtClean="0"/>
              <a:t>5 months – rolls over (first from prone to supine)</a:t>
            </a:r>
          </a:p>
          <a:p>
            <a:r>
              <a:rPr lang="en-US" dirty="0" smtClean="0"/>
              <a:t>6 months – sitting with support, rolls from supine to..</a:t>
            </a:r>
          </a:p>
          <a:p>
            <a:r>
              <a:rPr lang="en-US" dirty="0" smtClean="0"/>
              <a:t>8 months – sitting without support</a:t>
            </a:r>
          </a:p>
          <a:p>
            <a:r>
              <a:rPr lang="en-US" dirty="0" smtClean="0"/>
              <a:t>9 months – crawling</a:t>
            </a:r>
          </a:p>
          <a:p>
            <a:r>
              <a:rPr lang="en-US" dirty="0" smtClean="0"/>
              <a:t>10 months – standing with support</a:t>
            </a:r>
          </a:p>
          <a:p>
            <a:r>
              <a:rPr lang="en-US" dirty="0" smtClean="0"/>
              <a:t>12 months – standing without support, walking with support</a:t>
            </a:r>
          </a:p>
          <a:p>
            <a:r>
              <a:rPr lang="en-US" dirty="0" smtClean="0"/>
              <a:t>13 months – walking without support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 Holding – 3 Months</a:t>
            </a:r>
            <a:endParaRPr lang="en-US" dirty="0"/>
          </a:p>
        </p:txBody>
      </p:sp>
      <p:pic>
        <p:nvPicPr>
          <p:cNvPr id="1026" name="Picture 2" descr="C:\Documents and Settings\user\Desktop\New Folder\infant-holding-his-head-up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514600"/>
            <a:ext cx="4267199" cy="2971800"/>
          </a:xfrm>
          <a:prstGeom prst="rect">
            <a:avLst/>
          </a:prstGeom>
          <a:noFill/>
        </p:spPr>
      </p:pic>
      <p:pic>
        <p:nvPicPr>
          <p:cNvPr id="1027" name="Picture 3" descr="C:\Documents and Settings\user\Desktop\New Folder\milestone-7mo_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981200"/>
            <a:ext cx="2381250" cy="1676400"/>
          </a:xfrm>
          <a:prstGeom prst="rect">
            <a:avLst/>
          </a:prstGeom>
          <a:noFill/>
        </p:spPr>
      </p:pic>
      <p:pic>
        <p:nvPicPr>
          <p:cNvPr id="1028" name="Picture 4" descr="C:\Documents and Settings\user\Desktop\New Folder\file_33770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3886200"/>
            <a:ext cx="1571625" cy="2381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Sitting with Support – 6 Months</a:t>
            </a:r>
            <a:endParaRPr lang="en-US" dirty="0"/>
          </a:p>
        </p:txBody>
      </p:sp>
      <p:pic>
        <p:nvPicPr>
          <p:cNvPr id="2050" name="Picture 2" descr="C:\Documents and Settings\user\Desktop\New Folder\ss_10151891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514600"/>
            <a:ext cx="2857500" cy="2857500"/>
          </a:xfrm>
          <a:prstGeom prst="rect">
            <a:avLst/>
          </a:prstGeom>
          <a:noFill/>
        </p:spPr>
      </p:pic>
      <p:pic>
        <p:nvPicPr>
          <p:cNvPr id="2051" name="Picture 3" descr="C:\Documents and Settings\user\Desktop\New Folder\small-baby-b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514600"/>
            <a:ext cx="19050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Sitting without Support – 8 Months</a:t>
            </a:r>
            <a:endParaRPr lang="en-US" dirty="0"/>
          </a:p>
        </p:txBody>
      </p:sp>
      <p:pic>
        <p:nvPicPr>
          <p:cNvPr id="3074" name="Picture 2" descr="C:\Documents and Settings\user\Desktop\New Folder\image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057400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Crawling – 9 Months</a:t>
            </a:r>
            <a:endParaRPr lang="en-US" dirty="0"/>
          </a:p>
        </p:txBody>
      </p:sp>
      <p:pic>
        <p:nvPicPr>
          <p:cNvPr id="4098" name="Picture 2" descr="C:\Documents and Settings\user\Desktop\New Folder\crawling_baby_mileston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4600" y="2355850"/>
            <a:ext cx="4572000" cy="3429000"/>
          </a:xfrm>
          <a:prstGeom prst="rect">
            <a:avLst/>
          </a:prstGeom>
          <a:noFill/>
        </p:spPr>
      </p:pic>
      <p:pic>
        <p:nvPicPr>
          <p:cNvPr id="4099" name="Picture 3" descr="C:\Documents and Settings\user\Desktop\New Folder\BabyMileston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52600"/>
            <a:ext cx="4419600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Standing with Support – 10 Months</a:t>
            </a:r>
            <a:endParaRPr lang="en-US" dirty="0"/>
          </a:p>
        </p:txBody>
      </p:sp>
      <p:pic>
        <p:nvPicPr>
          <p:cNvPr id="5122" name="Picture 2" descr="C:\Documents and Settings\user\Desktop\New Folder\image9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38900" y="1905000"/>
            <a:ext cx="2705100" cy="3606800"/>
          </a:xfrm>
          <a:prstGeom prst="rect">
            <a:avLst/>
          </a:prstGeom>
          <a:noFill/>
        </p:spPr>
      </p:pic>
      <p:pic>
        <p:nvPicPr>
          <p:cNvPr id="5123" name="Picture 3" descr="C:\Documents and Settings\user\Desktop\New Folder\baby-stand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8700" y="1447800"/>
            <a:ext cx="3949700" cy="5010150"/>
          </a:xfrm>
          <a:prstGeom prst="rect">
            <a:avLst/>
          </a:prstGeom>
          <a:noFill/>
        </p:spPr>
      </p:pic>
      <p:pic>
        <p:nvPicPr>
          <p:cNvPr id="5124" name="Picture 4" descr="C:\Documents and Settings\user\Desktop\New Folder\12_month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048000"/>
            <a:ext cx="2152650" cy="2876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Standing without Support, Walking with Support – 12 Months</a:t>
            </a:r>
            <a:endParaRPr lang="en-US" dirty="0"/>
          </a:p>
        </p:txBody>
      </p:sp>
      <p:pic>
        <p:nvPicPr>
          <p:cNvPr id="6146" name="Picture 2" descr="C:\Documents and Settings\user\Desktop\New Folder\180929165-260x26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667000"/>
            <a:ext cx="2476500" cy="2476500"/>
          </a:xfrm>
          <a:prstGeom prst="rect">
            <a:avLst/>
          </a:prstGeom>
          <a:noFill/>
        </p:spPr>
      </p:pic>
      <p:pic>
        <p:nvPicPr>
          <p:cNvPr id="6147" name="Picture 3" descr="C:\Documents and Settings\user\Desktop\New Folder\baby-walk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2667000"/>
            <a:ext cx="1885950" cy="2428875"/>
          </a:xfrm>
          <a:prstGeom prst="rect">
            <a:avLst/>
          </a:prstGeom>
          <a:noFill/>
        </p:spPr>
      </p:pic>
      <p:pic>
        <p:nvPicPr>
          <p:cNvPr id="6148" name="Picture 4" descr="C:\Documents and Settings\user\Desktop\New Folder\abb48-url-1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243840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Walking without Support – 13 Months</a:t>
            </a:r>
            <a:endParaRPr lang="en-US" dirty="0"/>
          </a:p>
        </p:txBody>
      </p:sp>
      <p:pic>
        <p:nvPicPr>
          <p:cNvPr id="8194" name="Picture 2" descr="C:\Documents and Settings\user\Desktop\New Folder\baby-growth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057400"/>
            <a:ext cx="34290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15 months – walks backwards or sidewise pulling a toy</a:t>
            </a:r>
          </a:p>
          <a:p>
            <a:r>
              <a:rPr lang="en-US" dirty="0" smtClean="0"/>
              <a:t>18 months – running crudely</a:t>
            </a:r>
          </a:p>
          <a:p>
            <a:r>
              <a:rPr lang="en-US" dirty="0" smtClean="0"/>
              <a:t>24 months – runs well, walking upstairs one step at a time</a:t>
            </a:r>
          </a:p>
          <a:p>
            <a:r>
              <a:rPr lang="en-US" dirty="0" smtClean="0"/>
              <a:t>36 months – climbs upstairs one foot per step, tricycle riding, jumps with both feet</a:t>
            </a:r>
          </a:p>
          <a:p>
            <a:r>
              <a:rPr lang="en-US" dirty="0" smtClean="0"/>
              <a:t>4 years – standing with one foot</a:t>
            </a:r>
          </a:p>
          <a:p>
            <a:r>
              <a:rPr lang="en-US" dirty="0" smtClean="0"/>
              <a:t>5 years – hopping – on one feet - &amp; both feet</a:t>
            </a:r>
          </a:p>
          <a:p>
            <a:r>
              <a:rPr lang="en-US" dirty="0" smtClean="0"/>
              <a:t>7 years – skipping rope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Fine Motor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3 – 5 months – hand regard</a:t>
            </a:r>
          </a:p>
          <a:p>
            <a:r>
              <a:rPr lang="en-US" dirty="0" smtClean="0"/>
              <a:t>4 months – grasps a rattle or rings when placed in hand</a:t>
            </a:r>
          </a:p>
          <a:p>
            <a:r>
              <a:rPr lang="en-US" dirty="0" smtClean="0"/>
              <a:t>5 months – reaches out to an object and holds it with both hands (</a:t>
            </a:r>
            <a:r>
              <a:rPr lang="en-US" dirty="0" err="1" smtClean="0"/>
              <a:t>bidextrous</a:t>
            </a:r>
            <a:r>
              <a:rPr lang="en-US" dirty="0" smtClean="0"/>
              <a:t> approach) </a:t>
            </a:r>
          </a:p>
          <a:p>
            <a:r>
              <a:rPr lang="en-US" dirty="0" smtClean="0"/>
              <a:t>6 months - </a:t>
            </a:r>
            <a:r>
              <a:rPr lang="en-US" dirty="0" err="1" smtClean="0"/>
              <a:t>unidextrous</a:t>
            </a:r>
            <a:r>
              <a:rPr lang="en-US" dirty="0" smtClean="0"/>
              <a:t> approach, transfers objects from one hand to other. Plays with feet, takes feet to mouth. Mouthing </a:t>
            </a:r>
          </a:p>
          <a:p>
            <a:r>
              <a:rPr lang="en-US" dirty="0" smtClean="0"/>
              <a:t>7 months – holds object with crude grasp from </a:t>
            </a:r>
            <a:r>
              <a:rPr lang="en-US" dirty="0" err="1" smtClean="0"/>
              <a:t>plam</a:t>
            </a:r>
            <a:r>
              <a:rPr lang="en-US" dirty="0" smtClean="0"/>
              <a:t> – palmar grasp (ulnar grasp) (8 </a:t>
            </a:r>
            <a:r>
              <a:rPr lang="en-US" dirty="0" err="1" smtClean="0"/>
              <a:t>mo</a:t>
            </a:r>
            <a:r>
              <a:rPr lang="en-US" dirty="0" smtClean="0"/>
              <a:t> – radial grasp)</a:t>
            </a:r>
          </a:p>
          <a:p>
            <a:r>
              <a:rPr lang="en-US" dirty="0" smtClean="0"/>
              <a:t>9 months – holding small objects like a pellet between index finger and thumb – pincer grasp (with ulnar support) (1 year – without ulnar support) (1 year – releases object on request, casting)</a:t>
            </a:r>
          </a:p>
          <a:p>
            <a:r>
              <a:rPr lang="en-US" dirty="0" smtClean="0"/>
              <a:t>1 year – tries self feeding with spoon with spilling</a:t>
            </a:r>
          </a:p>
          <a:p>
            <a:r>
              <a:rPr lang="en-US" dirty="0" smtClean="0"/>
              <a:t>15 months – self feeding with spoon without spilling</a:t>
            </a:r>
          </a:p>
          <a:p>
            <a:r>
              <a:rPr lang="en-US" dirty="0" smtClean="0"/>
              <a:t>18 months – self feeding with cup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Growth &amp;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Genetic Factors – Parental traits (height, body structure, I.Q), Race, Sex, Chromosomal (Turner, Down, </a:t>
            </a:r>
            <a:r>
              <a:rPr lang="en-US" dirty="0" err="1" smtClean="0"/>
              <a:t>Klienfelter</a:t>
            </a:r>
            <a:r>
              <a:rPr lang="en-US" dirty="0" smtClean="0"/>
              <a:t>), Genetic disorders (MPS, </a:t>
            </a:r>
            <a:r>
              <a:rPr lang="en-US" dirty="0" err="1" smtClean="0"/>
              <a:t>Galactosemia</a:t>
            </a:r>
            <a:r>
              <a:rPr lang="en-US" dirty="0" smtClean="0"/>
              <a:t>, etc)</a:t>
            </a:r>
          </a:p>
          <a:p>
            <a:r>
              <a:rPr lang="en-US" dirty="0" smtClean="0"/>
              <a:t>Environmental Factors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Prenatal Period – maternal </a:t>
            </a:r>
            <a:r>
              <a:rPr lang="en-US" dirty="0" err="1" smtClean="0"/>
              <a:t>undernutrition</a:t>
            </a:r>
            <a:r>
              <a:rPr lang="en-US" dirty="0" smtClean="0"/>
              <a:t>, maternal anemia, maternal hypertension, diabetes, maternal tobacco  and alcohol abuse, maternal use of </a:t>
            </a:r>
            <a:r>
              <a:rPr lang="en-US" dirty="0" err="1" smtClean="0"/>
              <a:t>teratogenic</a:t>
            </a:r>
            <a:r>
              <a:rPr lang="en-US" dirty="0" smtClean="0"/>
              <a:t> drugs, maternal infections (TORCHS, HIV)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13 months – can turn 2 to 3 pages of a book at a time</a:t>
            </a:r>
          </a:p>
          <a:p>
            <a:r>
              <a:rPr lang="en-US" dirty="0" smtClean="0"/>
              <a:t>24 months – can turn one page of a book at a time</a:t>
            </a:r>
          </a:p>
          <a:p>
            <a:r>
              <a:rPr lang="en-US" dirty="0" smtClean="0"/>
              <a:t>12 months – scribbling</a:t>
            </a:r>
          </a:p>
          <a:p>
            <a:r>
              <a:rPr lang="en-US" dirty="0" smtClean="0"/>
              <a:t>2 years – horizontal or vertical line</a:t>
            </a:r>
          </a:p>
          <a:p>
            <a:r>
              <a:rPr lang="en-US" dirty="0" smtClean="0"/>
              <a:t>3 years – circle</a:t>
            </a:r>
          </a:p>
          <a:p>
            <a:r>
              <a:rPr lang="en-US" dirty="0" smtClean="0"/>
              <a:t>4 years – + sign, rectangle</a:t>
            </a:r>
          </a:p>
          <a:p>
            <a:r>
              <a:rPr lang="en-US" dirty="0" smtClean="0"/>
              <a:t>5 years - × sign, triangle</a:t>
            </a:r>
          </a:p>
          <a:p>
            <a:r>
              <a:rPr lang="en-US" dirty="0" smtClean="0"/>
              <a:t>3 years – dresses and undresses, takes off shoes &amp; socks</a:t>
            </a:r>
          </a:p>
          <a:p>
            <a:r>
              <a:rPr lang="en-US" dirty="0" smtClean="0"/>
              <a:t>5 years – tie shoelace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Language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 months – cooing, babbling</a:t>
            </a:r>
          </a:p>
          <a:p>
            <a:r>
              <a:rPr lang="en-US" dirty="0" smtClean="0"/>
              <a:t>4 months – laughs aloud</a:t>
            </a:r>
          </a:p>
          <a:p>
            <a:r>
              <a:rPr lang="en-US" dirty="0" smtClean="0"/>
              <a:t>6 months – monosyllables (ma, </a:t>
            </a:r>
            <a:r>
              <a:rPr lang="en-US" dirty="0" err="1" smtClean="0"/>
              <a:t>ba</a:t>
            </a:r>
            <a:r>
              <a:rPr lang="en-US" dirty="0" smtClean="0"/>
              <a:t>)</a:t>
            </a:r>
          </a:p>
          <a:p>
            <a:r>
              <a:rPr lang="en-US" dirty="0" smtClean="0"/>
              <a:t>9 months – </a:t>
            </a:r>
            <a:r>
              <a:rPr lang="en-US" dirty="0" err="1" smtClean="0"/>
              <a:t>bisyllables</a:t>
            </a:r>
            <a:r>
              <a:rPr lang="en-US" dirty="0" smtClean="0"/>
              <a:t> (mama, </a:t>
            </a:r>
            <a:r>
              <a:rPr lang="en-US" dirty="0" err="1" smtClean="0"/>
              <a:t>baba</a:t>
            </a:r>
            <a:r>
              <a:rPr lang="en-US" dirty="0" smtClean="0"/>
              <a:t>)</a:t>
            </a:r>
          </a:p>
          <a:p>
            <a:r>
              <a:rPr lang="en-US" dirty="0" smtClean="0"/>
              <a:t>12 months – 2 words with meaning</a:t>
            </a:r>
          </a:p>
          <a:p>
            <a:r>
              <a:rPr lang="en-US" dirty="0" smtClean="0"/>
              <a:t>18 months – 10 words with meaning</a:t>
            </a:r>
          </a:p>
          <a:p>
            <a:r>
              <a:rPr lang="en-US" dirty="0" smtClean="0"/>
              <a:t>24 months – simple sentences</a:t>
            </a:r>
          </a:p>
          <a:p>
            <a:r>
              <a:rPr lang="en-US" dirty="0" smtClean="0"/>
              <a:t>36 months – tells a story, nursery rhyme</a:t>
            </a:r>
          </a:p>
          <a:p>
            <a:r>
              <a:rPr lang="en-US" dirty="0" smtClean="0"/>
              <a:t>48 months – narrate recent event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Personal Social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 months – social smile (watches mother when spoken to, and smiles)</a:t>
            </a:r>
          </a:p>
          <a:p>
            <a:r>
              <a:rPr lang="en-US" dirty="0" smtClean="0"/>
              <a:t>3 months – recognizes mother</a:t>
            </a:r>
          </a:p>
          <a:p>
            <a:r>
              <a:rPr lang="en-US" dirty="0" smtClean="0"/>
              <a:t>4 months – excited at the sight of food</a:t>
            </a:r>
          </a:p>
          <a:p>
            <a:r>
              <a:rPr lang="en-US" dirty="0" smtClean="0"/>
              <a:t>6 months – smiles at mirror image, shows displeasure when toy is pulled off</a:t>
            </a:r>
          </a:p>
          <a:p>
            <a:r>
              <a:rPr lang="en-US" dirty="0" smtClean="0"/>
              <a:t>7 months – stranger anxiety</a:t>
            </a:r>
          </a:p>
          <a:p>
            <a:r>
              <a:rPr lang="en-US" dirty="0" smtClean="0"/>
              <a:t>9 months – waves bye-bye, responds to name, stops in response to “no”</a:t>
            </a:r>
          </a:p>
          <a:p>
            <a:r>
              <a:rPr lang="en-US" dirty="0" smtClean="0"/>
              <a:t>12 months – plays a simple ball game. Indicates his wants, mainly by pointing. Kisses parents on request.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18 months – mimics action of others. Calls mother when he wants </a:t>
            </a:r>
            <a:r>
              <a:rPr lang="en-US" dirty="0" err="1" smtClean="0"/>
              <a:t>potty</a:t>
            </a:r>
            <a:r>
              <a:rPr lang="en-US" dirty="0" smtClean="0"/>
              <a:t>. Points to three parts of body on request.</a:t>
            </a:r>
          </a:p>
          <a:p>
            <a:r>
              <a:rPr lang="en-US" dirty="0" smtClean="0"/>
              <a:t>24 months – points to four parts of body on request. Listens to stories.</a:t>
            </a:r>
          </a:p>
          <a:p>
            <a:r>
              <a:rPr lang="en-US" dirty="0" smtClean="0"/>
              <a:t>36 months – knows age &amp; gender, parallel play</a:t>
            </a:r>
          </a:p>
          <a:p>
            <a:r>
              <a:rPr lang="en-US" dirty="0" smtClean="0"/>
              <a:t>4 years – washes face, brushes teeth. Use toilet by self.</a:t>
            </a:r>
          </a:p>
          <a:p>
            <a:r>
              <a:rPr lang="en-US" dirty="0" smtClean="0"/>
              <a:t>5 years – domestic role play</a:t>
            </a:r>
          </a:p>
          <a:p>
            <a:endParaRPr lang="hi-IN" dirty="0"/>
          </a:p>
        </p:txBody>
      </p:sp>
    </p:spTree>
    <p:extLst>
      <p:ext uri="{BB962C8B-B14F-4D97-AF65-F5344CB8AC3E}">
        <p14:creationId xmlns:p14="http://schemas.microsoft.com/office/powerpoint/2010/main" xmlns="" val="34940918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 Developmental quotient</a:t>
            </a:r>
          </a:p>
          <a:p>
            <a:r>
              <a:rPr lang="en-US" dirty="0" smtClean="0"/>
              <a:t>Separate quotient of each domain</a:t>
            </a:r>
          </a:p>
          <a:p>
            <a:r>
              <a:rPr lang="en-US" dirty="0" smtClean="0"/>
              <a:t>Up to 85% is considered as normal</a:t>
            </a:r>
          </a:p>
          <a:p>
            <a:r>
              <a:rPr lang="en-US" dirty="0" smtClean="0"/>
              <a:t>Motor age – gross motor &amp; fine motor</a:t>
            </a:r>
          </a:p>
          <a:p>
            <a:r>
              <a:rPr lang="en-US" dirty="0" smtClean="0"/>
              <a:t>Mental age – language &amp; social</a:t>
            </a:r>
            <a:endParaRPr lang="hi-IN" dirty="0"/>
          </a:p>
        </p:txBody>
      </p:sp>
    </p:spTree>
    <p:extLst>
      <p:ext uri="{BB962C8B-B14F-4D97-AF65-F5344CB8AC3E}">
        <p14:creationId xmlns:p14="http://schemas.microsoft.com/office/powerpoint/2010/main" xmlns="" val="20827116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developmental delay</a:t>
            </a:r>
            <a:endParaRPr lang="hi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Prenatal – genetic disorders (Down’s), maternal drugs, alcohol abuse, smoking, radiation, malnutrition, maternal infections, obstetric problems</a:t>
            </a:r>
          </a:p>
          <a:p>
            <a:r>
              <a:rPr lang="en-US" dirty="0" smtClean="0"/>
              <a:t>Neonatal – prematurity, asphyxia, kernicterus, hypoglycemia, meningitis</a:t>
            </a:r>
          </a:p>
          <a:p>
            <a:r>
              <a:rPr lang="en-US" dirty="0" smtClean="0"/>
              <a:t>Postnatal – malnutrition, hypothyroidism, </a:t>
            </a:r>
            <a:r>
              <a:rPr lang="en-US" dirty="0" err="1" smtClean="0"/>
              <a:t>meninigitis</a:t>
            </a:r>
            <a:r>
              <a:rPr lang="en-US" dirty="0" smtClean="0"/>
              <a:t>, encephalitis, environmental toxins – lead &amp; mercury, emotional &amp; psychological problems, lack </a:t>
            </a:r>
            <a:r>
              <a:rPr lang="en-US" smtClean="0"/>
              <a:t>of stimulation</a:t>
            </a:r>
            <a:endParaRPr lang="hi-IN" dirty="0"/>
          </a:p>
        </p:txBody>
      </p:sp>
    </p:spTree>
    <p:extLst>
      <p:ext uri="{BB962C8B-B14F-4D97-AF65-F5344CB8AC3E}">
        <p14:creationId xmlns:p14="http://schemas.microsoft.com/office/powerpoint/2010/main" xmlns="" val="11927431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Patterns of Developmental 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 delay – Cerebral palsy, Down’s syndrome, congenital hypothyroidism</a:t>
            </a:r>
          </a:p>
          <a:p>
            <a:r>
              <a:rPr lang="en-US" dirty="0" smtClean="0"/>
              <a:t>Isolated motor delay – cerebral palsy, spinal muscular atrophy, </a:t>
            </a:r>
            <a:r>
              <a:rPr lang="en-US" dirty="0" err="1" smtClean="0"/>
              <a:t>myopathies</a:t>
            </a:r>
            <a:r>
              <a:rPr lang="en-US" dirty="0" smtClean="0"/>
              <a:t>, neuromuscular disorders</a:t>
            </a:r>
          </a:p>
          <a:p>
            <a:r>
              <a:rPr lang="en-US" dirty="0" smtClean="0"/>
              <a:t>Isolated speech delay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2667000"/>
            <a:ext cx="6019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/>
              <a:t>THANK YOU !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xmlns="" val="11580261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Q.1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/>
              <a:t>Growth is most rapid during following periods of life except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Foetal life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Infancy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Late childhood 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Puberty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922981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Q.2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/>
              <a:t>Brain growth is least during 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Foetal life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1</a:t>
            </a:r>
            <a:r>
              <a:rPr lang="en-IN" baseline="30000" dirty="0" smtClean="0"/>
              <a:t>st</a:t>
            </a:r>
            <a:r>
              <a:rPr lang="en-IN" dirty="0" smtClean="0"/>
              <a:t> year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3</a:t>
            </a:r>
            <a:r>
              <a:rPr lang="en-IN" baseline="30000" dirty="0" smtClean="0"/>
              <a:t>rd</a:t>
            </a:r>
            <a:r>
              <a:rPr lang="en-IN" dirty="0" smtClean="0"/>
              <a:t> year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5</a:t>
            </a:r>
            <a:r>
              <a:rPr lang="en-IN" baseline="30000" dirty="0" smtClean="0"/>
              <a:t>th</a:t>
            </a:r>
            <a:r>
              <a:rPr lang="en-IN" dirty="0" smtClean="0"/>
              <a:t> year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564381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Postnatal Period – protein energy malnutrition, anemia and vitamin deficiencies, infections, chronic diseases, socioeconomic status, emotional disturbances (parental discord/separation/death, alcohol abuse), cultural factors (infant feeding and child rearing practice)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Hormonal Influence – thyroid hormones, growth hormone, sex hormones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Q.3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/>
              <a:t>Expected weight of 5 year old child is 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14 kg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16 kg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18 kg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20 kg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5227572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Q.4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/>
              <a:t>Weight for age plotted on graph is considered normal if falls 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Between 85</a:t>
            </a:r>
            <a:r>
              <a:rPr lang="en-IN" baseline="30000" dirty="0" smtClean="0"/>
              <a:t>th</a:t>
            </a:r>
            <a:r>
              <a:rPr lang="en-IN" dirty="0" smtClean="0"/>
              <a:t> – 97</a:t>
            </a:r>
            <a:r>
              <a:rPr lang="en-IN" baseline="30000" dirty="0" smtClean="0"/>
              <a:t>th</a:t>
            </a:r>
            <a:r>
              <a:rPr lang="en-IN" dirty="0" smtClean="0"/>
              <a:t> centile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Between 15</a:t>
            </a:r>
            <a:r>
              <a:rPr lang="en-IN" baseline="30000" dirty="0" smtClean="0"/>
              <a:t>th</a:t>
            </a:r>
            <a:r>
              <a:rPr lang="en-IN" dirty="0" smtClean="0"/>
              <a:t> – 85</a:t>
            </a:r>
            <a:r>
              <a:rPr lang="en-IN" baseline="30000" dirty="0" smtClean="0"/>
              <a:t>th</a:t>
            </a:r>
            <a:r>
              <a:rPr lang="en-IN" dirty="0" smtClean="0"/>
              <a:t> centile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Between 3</a:t>
            </a:r>
            <a:r>
              <a:rPr lang="en-IN" baseline="30000" dirty="0" smtClean="0"/>
              <a:t>rd</a:t>
            </a:r>
            <a:r>
              <a:rPr lang="en-IN" dirty="0" smtClean="0"/>
              <a:t> – 15</a:t>
            </a:r>
            <a:r>
              <a:rPr lang="en-IN" baseline="30000" dirty="0" smtClean="0"/>
              <a:t>th</a:t>
            </a:r>
            <a:r>
              <a:rPr lang="en-IN" dirty="0" smtClean="0"/>
              <a:t> centile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Below 3</a:t>
            </a:r>
            <a:r>
              <a:rPr lang="en-IN" baseline="30000" dirty="0" smtClean="0"/>
              <a:t>rd</a:t>
            </a:r>
            <a:r>
              <a:rPr lang="en-IN" dirty="0" smtClean="0"/>
              <a:t> centile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4692695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Q.5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/>
              <a:t>Following are normal expected mile stones at 1 year of age except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Stands with support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Tries self feeding with spoon with spilling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Speaks 2 words with meaning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Mimics actions of others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408148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</a:t>
            </a:r>
            <a:r>
              <a:rPr lang="en-IN" dirty="0" smtClean="0"/>
              <a:t>.6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/>
              <a:t>Expected height at 4 years of age is 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97 cm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101 cm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105 cm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109 cm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008744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Laws of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Growth and development is a continuous and orderly process</a:t>
            </a:r>
          </a:p>
          <a:p>
            <a:r>
              <a:rPr lang="en-US" dirty="0" smtClean="0"/>
              <a:t>Growth of every individual is unique</a:t>
            </a:r>
          </a:p>
          <a:p>
            <a:r>
              <a:rPr lang="en-US" dirty="0" smtClean="0"/>
              <a:t>Different tissues of the body grow at different rates –Somatic growth (general body growth) is rapid during fetal life, during first year of life, and during puberty. </a:t>
            </a:r>
          </a:p>
          <a:p>
            <a:pPr marL="0" indent="0">
              <a:buNone/>
            </a:pPr>
            <a:r>
              <a:rPr lang="en-US" dirty="0" smtClean="0"/>
              <a:t>   Brain growth is maximum during first year of life.                                                       Gonadal growth is maximum during puberty. </a:t>
            </a:r>
          </a:p>
          <a:p>
            <a:pPr marL="0" indent="0">
              <a:buNone/>
            </a:pPr>
            <a:r>
              <a:rPr lang="en-US" dirty="0" smtClean="0"/>
              <a:t>  Lymphoid growth is maximum during mid-childhood (between 4 to 8 years of age)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Periods of Growth</a:t>
            </a:r>
            <a:endParaRPr lang="en-US" dirty="0"/>
          </a:p>
        </p:txBody>
      </p:sp>
      <p:pic>
        <p:nvPicPr>
          <p:cNvPr id="7170" name="Picture 2" descr="C:\Documents and Settings\user\Desktop\New Folder\kids-growing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52600" y="2336800"/>
            <a:ext cx="6096000" cy="3467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Periods of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Prenatal Period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Ovum – 0 to 14 days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Embryo – 14 days to 9 weeks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Fetus – 9 weeks to birth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Postnatal Period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Newborn – birth to 4 weeks of life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Infancy – first year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Toddler – 1 to 3 years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Preschool – 3 to 6 years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School – 6 to 10 years (girls), 6 to 12 years (boys)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Adolescence – 10 to 19 years</a:t>
            </a:r>
          </a:p>
          <a:p>
            <a:pPr>
              <a:buNone/>
            </a:pPr>
            <a:r>
              <a:rPr lang="en-US" dirty="0" smtClean="0"/>
              <a:t>Periods of fast growth – first year and adolescence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of Weight Gain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Birth weight – 2.5 to 3.5 kg</a:t>
            </a:r>
          </a:p>
          <a:p>
            <a:r>
              <a:rPr lang="en-US" dirty="0" smtClean="0"/>
              <a:t>First 4 months – 30 gm/day</a:t>
            </a:r>
          </a:p>
          <a:p>
            <a:r>
              <a:rPr lang="en-US" dirty="0" smtClean="0"/>
              <a:t>Second 4 months – 20 gm/day</a:t>
            </a:r>
          </a:p>
          <a:p>
            <a:r>
              <a:rPr lang="en-US" dirty="0" smtClean="0"/>
              <a:t>Last 4 months – 10 gm/day</a:t>
            </a:r>
          </a:p>
          <a:p>
            <a:r>
              <a:rPr lang="en-US" dirty="0" smtClean="0"/>
              <a:t>Then about 2 kg/year up to 6 years</a:t>
            </a:r>
          </a:p>
          <a:p>
            <a:r>
              <a:rPr lang="en-US" dirty="0" smtClean="0"/>
              <a:t>Then about 3 kg/year till pubertal growth spurt</a:t>
            </a:r>
          </a:p>
          <a:p>
            <a:r>
              <a:rPr lang="en-US" dirty="0" smtClean="0"/>
              <a:t>Mid adolescence – 3-4 kg/year</a:t>
            </a:r>
          </a:p>
          <a:p>
            <a:r>
              <a:rPr lang="en-US" dirty="0" smtClean="0"/>
              <a:t>Late </a:t>
            </a:r>
            <a:r>
              <a:rPr lang="en-US" dirty="0" err="1" smtClean="0"/>
              <a:t>adoleacence</a:t>
            </a:r>
            <a:r>
              <a:rPr lang="en-US" dirty="0" smtClean="0"/>
              <a:t> – 1 kg/year</a:t>
            </a:r>
          </a:p>
          <a:p>
            <a:r>
              <a:rPr lang="en-US" dirty="0" smtClean="0"/>
              <a:t>Birth weight doubles at 5 months, triples at 1 year, four times at 2 years of age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321</TotalTime>
  <Words>1519</Words>
  <Application>Microsoft Office PowerPoint</Application>
  <PresentationFormat>On-screen Show (4:3)</PresentationFormat>
  <Paragraphs>189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Metro</vt:lpstr>
      <vt:lpstr>GROWTH &amp; DEVELOPMENT    DR PRASAD MULEY Professor SBKS MIRC</vt:lpstr>
      <vt:lpstr>Definition</vt:lpstr>
      <vt:lpstr>Factors Affecting Growth &amp; Development</vt:lpstr>
      <vt:lpstr>Slide 4</vt:lpstr>
      <vt:lpstr>Laws of Growth</vt:lpstr>
      <vt:lpstr>Periods of Growth</vt:lpstr>
      <vt:lpstr>Periods of Growth</vt:lpstr>
      <vt:lpstr>Slide 8</vt:lpstr>
      <vt:lpstr>Pattern of Weight Gain </vt:lpstr>
      <vt:lpstr>Pattern of Height Gain</vt:lpstr>
      <vt:lpstr>Pattern of Head Growth</vt:lpstr>
      <vt:lpstr>Assessment of Growth</vt:lpstr>
      <vt:lpstr>Expected Weight for Age</vt:lpstr>
      <vt:lpstr>Slide 14</vt:lpstr>
      <vt:lpstr>Slide 15</vt:lpstr>
      <vt:lpstr>Expected Height for Age </vt:lpstr>
      <vt:lpstr>Slide 17</vt:lpstr>
      <vt:lpstr>Slide 18</vt:lpstr>
      <vt:lpstr>Disorders of Growth</vt:lpstr>
      <vt:lpstr>Key Gross Motor Milestones</vt:lpstr>
      <vt:lpstr>Head Holding – 3 Months</vt:lpstr>
      <vt:lpstr>Sitting with Support – 6 Months</vt:lpstr>
      <vt:lpstr>Sitting without Support – 8 Months</vt:lpstr>
      <vt:lpstr>Crawling – 9 Months</vt:lpstr>
      <vt:lpstr>Standing with Support – 10 Months</vt:lpstr>
      <vt:lpstr>Standing without Support, Walking with Support – 12 Months</vt:lpstr>
      <vt:lpstr>Walking without Support – 13 Months</vt:lpstr>
      <vt:lpstr>Slide 28</vt:lpstr>
      <vt:lpstr>Key Fine Motor Milestones</vt:lpstr>
      <vt:lpstr>Slide 30</vt:lpstr>
      <vt:lpstr>Key Language Milestones</vt:lpstr>
      <vt:lpstr>Key Personal Social Milestones</vt:lpstr>
      <vt:lpstr>Slide 33</vt:lpstr>
      <vt:lpstr>Slide 34</vt:lpstr>
      <vt:lpstr>Causes of developmental delay</vt:lpstr>
      <vt:lpstr>Patterns of Developmental Delay</vt:lpstr>
      <vt:lpstr>Slide 37</vt:lpstr>
      <vt:lpstr>Q.1</vt:lpstr>
      <vt:lpstr>Q.2</vt:lpstr>
      <vt:lpstr>Q.3</vt:lpstr>
      <vt:lpstr>Q.4</vt:lpstr>
      <vt:lpstr>Q.5</vt:lpstr>
      <vt:lpstr>Q.6</vt:lpstr>
    </vt:vector>
  </TitlesOfParts>
  <Company>Sumandeep Vidyapeeth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&amp; DEVELOPMENT</dc:title>
  <dc:creator>user</dc:creator>
  <cp:lastModifiedBy>Anusha</cp:lastModifiedBy>
  <cp:revision>71</cp:revision>
  <dcterms:created xsi:type="dcterms:W3CDTF">2013-09-13T08:21:46Z</dcterms:created>
  <dcterms:modified xsi:type="dcterms:W3CDTF">2020-08-17T06:19:29Z</dcterms:modified>
</cp:coreProperties>
</file>