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4" r:id="rId3"/>
    <p:sldId id="335" r:id="rId4"/>
    <p:sldId id="257" r:id="rId5"/>
    <p:sldId id="258" r:id="rId6"/>
    <p:sldId id="310" r:id="rId7"/>
    <p:sldId id="311" r:id="rId8"/>
    <p:sldId id="312" r:id="rId9"/>
    <p:sldId id="259" r:id="rId10"/>
    <p:sldId id="260" r:id="rId11"/>
    <p:sldId id="261" r:id="rId12"/>
    <p:sldId id="262" r:id="rId13"/>
    <p:sldId id="336" r:id="rId14"/>
    <p:sldId id="263" r:id="rId15"/>
    <p:sldId id="338" r:id="rId16"/>
    <p:sldId id="339" r:id="rId17"/>
    <p:sldId id="264" r:id="rId18"/>
    <p:sldId id="337" r:id="rId19"/>
    <p:sldId id="265" r:id="rId20"/>
    <p:sldId id="266" r:id="rId21"/>
    <p:sldId id="340"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330" r:id="rId39"/>
    <p:sldId id="283" r:id="rId40"/>
    <p:sldId id="284" r:id="rId41"/>
    <p:sldId id="313" r:id="rId42"/>
    <p:sldId id="314" r:id="rId43"/>
    <p:sldId id="331" r:id="rId44"/>
    <p:sldId id="332" r:id="rId45"/>
    <p:sldId id="327" r:id="rId46"/>
    <p:sldId id="328" r:id="rId47"/>
    <p:sldId id="329" r:id="rId48"/>
    <p:sldId id="320" r:id="rId49"/>
    <p:sldId id="321" r:id="rId50"/>
    <p:sldId id="324" r:id="rId51"/>
    <p:sldId id="325" r:id="rId52"/>
    <p:sldId id="326" r:id="rId53"/>
    <p:sldId id="288" r:id="rId54"/>
    <p:sldId id="289" r:id="rId55"/>
    <p:sldId id="308" r:id="rId56"/>
    <p:sldId id="309" r:id="rId57"/>
    <p:sldId id="333" r:id="rId58"/>
    <p:sldId id="290" r:id="rId59"/>
    <p:sldId id="291" r:id="rId60"/>
    <p:sldId id="322" r:id="rId61"/>
    <p:sldId id="292" r:id="rId62"/>
    <p:sldId id="293" r:id="rId63"/>
    <p:sldId id="294" r:id="rId64"/>
    <p:sldId id="299" r:id="rId65"/>
    <p:sldId id="316" r:id="rId66"/>
    <p:sldId id="317" r:id="rId67"/>
    <p:sldId id="315" r:id="rId68"/>
    <p:sldId id="301" r:id="rId69"/>
    <p:sldId id="302" r:id="rId70"/>
    <p:sldId id="303" r:id="rId71"/>
    <p:sldId id="304" r:id="rId72"/>
    <p:sldId id="318" r:id="rId73"/>
    <p:sldId id="319" r:id="rId74"/>
    <p:sldId id="305" r:id="rId75"/>
    <p:sldId id="306" r:id="rId76"/>
    <p:sldId id="307" r:id="rId77"/>
    <p:sldId id="295" r:id="rId78"/>
    <p:sldId id="296"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0"/>
  </p:normalViewPr>
  <p:slideViewPr>
    <p:cSldViewPr snapToGrid="0" snapToObjects="1">
      <p:cViewPr>
        <p:scale>
          <a:sx n="100" d="100"/>
          <a:sy n="100" d="100"/>
        </p:scale>
        <p:origin x="86"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772D0D-6B62-C946-9CA1-3C29881D3D14}"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95938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72D0D-6B62-C946-9CA1-3C29881D3D14}"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11857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72D0D-6B62-C946-9CA1-3C29881D3D14}"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7639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72D0D-6B62-C946-9CA1-3C29881D3D14}"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110939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772D0D-6B62-C946-9CA1-3C29881D3D14}"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120314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772D0D-6B62-C946-9CA1-3C29881D3D14}" type="datetimeFigureOut">
              <a:rPr lang="en-US" smtClean="0"/>
              <a:pPr/>
              <a:t>17/08//2020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56888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772D0D-6B62-C946-9CA1-3C29881D3D14}" type="datetimeFigureOut">
              <a:rPr lang="en-US" smtClean="0"/>
              <a:pPr/>
              <a:t>17/08//2020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66783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772D0D-6B62-C946-9CA1-3C29881D3D14}" type="datetimeFigureOut">
              <a:rPr lang="en-US" smtClean="0"/>
              <a:pPr/>
              <a:t>17/08//2020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162283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72D0D-6B62-C946-9CA1-3C29881D3D14}" type="datetimeFigureOut">
              <a:rPr lang="en-US" smtClean="0"/>
              <a:pPr/>
              <a:t>17/08//2020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196799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72D0D-6B62-C946-9CA1-3C29881D3D14}" type="datetimeFigureOut">
              <a:rPr lang="en-US" smtClean="0"/>
              <a:pPr/>
              <a:t>17/08//2020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61705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72D0D-6B62-C946-9CA1-3C29881D3D14}" type="datetimeFigureOut">
              <a:rPr lang="en-US" smtClean="0"/>
              <a:pPr/>
              <a:t>17/08//2020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61996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72D0D-6B62-C946-9CA1-3C29881D3D14}" type="datetimeFigureOut">
              <a:rPr lang="en-US" smtClean="0"/>
              <a:pPr/>
              <a:t>17/08//2020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E418-BE0F-6843-8A59-FBF8092DD963}" type="slidenum">
              <a:rPr lang="en-US" smtClean="0"/>
              <a:pPr/>
              <a:t>‹#›</a:t>
            </a:fld>
            <a:endParaRPr lang="en-US"/>
          </a:p>
        </p:txBody>
      </p:sp>
    </p:spTree>
    <p:extLst>
      <p:ext uri="{BB962C8B-B14F-4D97-AF65-F5344CB8AC3E}">
        <p14:creationId xmlns:p14="http://schemas.microsoft.com/office/powerpoint/2010/main" xmlns="" val="15939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770" y="4470400"/>
            <a:ext cx="9144000" cy="2387600"/>
          </a:xfrm>
        </p:spPr>
        <p:txBody>
          <a:bodyPr>
            <a:normAutofit/>
          </a:bodyPr>
          <a:lstStyle/>
          <a:p>
            <a:r>
              <a:rPr lang="en-US" sz="8000" b="1" u="sng" dirty="0" smtClean="0"/>
              <a:t>SEASONAL FLU</a:t>
            </a:r>
            <a:endParaRPr lang="en-US" sz="8000" b="1" u="sng" dirty="0"/>
          </a:p>
        </p:txBody>
      </p:sp>
      <p:pic>
        <p:nvPicPr>
          <p:cNvPr id="4" name="Picture 3"/>
          <p:cNvPicPr>
            <a:picLocks noChangeAspect="1"/>
          </p:cNvPicPr>
          <p:nvPr/>
        </p:nvPicPr>
        <p:blipFill>
          <a:blip r:embed="rId2"/>
          <a:stretch>
            <a:fillRect/>
          </a:stretch>
        </p:blipFill>
        <p:spPr>
          <a:xfrm>
            <a:off x="0" y="0"/>
            <a:ext cx="7772400" cy="5777992"/>
          </a:xfrm>
          <a:prstGeom prst="rect">
            <a:avLst/>
          </a:prstGeom>
        </p:spPr>
      </p:pic>
      <p:sp>
        <p:nvSpPr>
          <p:cNvPr id="5" name="TextBox 4"/>
          <p:cNvSpPr txBox="1"/>
          <p:nvPr/>
        </p:nvSpPr>
        <p:spPr>
          <a:xfrm>
            <a:off x="8069580" y="3166114"/>
            <a:ext cx="3825240" cy="2492990"/>
          </a:xfrm>
          <a:prstGeom prst="rect">
            <a:avLst/>
          </a:prstGeom>
          <a:noFill/>
        </p:spPr>
        <p:txBody>
          <a:bodyPr wrap="square" rtlCol="0">
            <a:spAutoFit/>
          </a:bodyPr>
          <a:lstStyle/>
          <a:p>
            <a:r>
              <a:rPr lang="en-US" sz="2800" dirty="0"/>
              <a:t>BY </a:t>
            </a:r>
          </a:p>
          <a:p>
            <a:r>
              <a:rPr lang="en-US" sz="2800" dirty="0" smtClean="0"/>
              <a:t>DR </a:t>
            </a:r>
            <a:r>
              <a:rPr lang="en-US" sz="2800" dirty="0" smtClean="0"/>
              <a:t>MANISH RASANIA</a:t>
            </a:r>
            <a:endParaRPr lang="en-US" sz="2800" dirty="0"/>
          </a:p>
          <a:p>
            <a:r>
              <a:rPr lang="en-US" sz="2800" dirty="0" smtClean="0"/>
              <a:t>DEPT</a:t>
            </a:r>
            <a:r>
              <a:rPr lang="en-US" sz="2800" dirty="0"/>
              <a:t>. OF </a:t>
            </a:r>
            <a:r>
              <a:rPr lang="en-US" sz="2800" dirty="0" smtClean="0"/>
              <a:t>PAEDIATRICS</a:t>
            </a:r>
          </a:p>
          <a:p>
            <a:r>
              <a:rPr lang="en-US" sz="2800" dirty="0" smtClean="0"/>
              <a:t>SBKS MIRC</a:t>
            </a:r>
            <a:endParaRPr lang="en-US" sz="2800" dirty="0"/>
          </a:p>
          <a:p>
            <a:endParaRPr lang="en-US" sz="2800" dirty="0"/>
          </a:p>
          <a:p>
            <a:endParaRPr lang="en-US" sz="1600" dirty="0"/>
          </a:p>
        </p:txBody>
      </p:sp>
    </p:spTree>
    <p:extLst>
      <p:ext uri="{BB962C8B-B14F-4D97-AF65-F5344CB8AC3E}">
        <p14:creationId xmlns:p14="http://schemas.microsoft.com/office/powerpoint/2010/main" xmlns="" val="1918086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1074"/>
            <a:ext cx="10515600" cy="5745889"/>
          </a:xfrm>
        </p:spPr>
        <p:txBody>
          <a:bodyPr>
            <a:normAutofit fontScale="92500" lnSpcReduction="10000"/>
          </a:bodyPr>
          <a:lstStyle/>
          <a:p>
            <a:r>
              <a:rPr lang="en-US" sz="3000" dirty="0" smtClean="0"/>
              <a:t>The 2009 pandemic influenza A(H1N1) virus (hereafter referred to as influenza A(H1N1)pdm09) which appeared for the first time in 2009 causing a global influenza pandemic, is now a seasonal influenza virus that co-circulates with other seasonal viruses (namely influenza A(H3N2) and influenza B viruses) . </a:t>
            </a:r>
          </a:p>
          <a:p>
            <a:r>
              <a:rPr lang="en-US" sz="3000" dirty="0" smtClean="0"/>
              <a:t>Humoral immunity to influenza viruses is generally thought to be strain-specific and acquired through infection or vaccination. </a:t>
            </a:r>
          </a:p>
          <a:p>
            <a:r>
              <a:rPr lang="en-US" sz="3000" dirty="0" smtClean="0"/>
              <a:t>Seasonal influenza epidemics can be caused by new virus strains that are antigenically distinct from previously circulating virus strains to which a population has immunity; this is known as antigenic drift. </a:t>
            </a:r>
          </a:p>
          <a:p>
            <a:r>
              <a:rPr lang="en-US" sz="3000" dirty="0" smtClean="0"/>
              <a:t>Uncommonly, a completely new strain of influenza will emerge to which there is little or no pre-existing immunity, this is known as antigenic shift and such novel strains can give rise to influenza pandemics. </a:t>
            </a:r>
          </a:p>
          <a:p>
            <a:endParaRPr lang="en-US" sz="3000" dirty="0" smtClean="0"/>
          </a:p>
          <a:p>
            <a:endParaRPr lang="en-US" dirty="0"/>
          </a:p>
        </p:txBody>
      </p:sp>
    </p:spTree>
    <p:extLst>
      <p:ext uri="{BB962C8B-B14F-4D97-AF65-F5344CB8AC3E}">
        <p14:creationId xmlns:p14="http://schemas.microsoft.com/office/powerpoint/2010/main" xmlns="" val="1715441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4. TRANSMISSION</a:t>
            </a:r>
            <a:r>
              <a:rPr lang="en-US" b="1" dirty="0"/>
              <a:t>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Influenza viruses are spread from person-to-person. </a:t>
            </a:r>
            <a:endParaRPr lang="en-US" dirty="0" smtClean="0"/>
          </a:p>
          <a:p>
            <a:r>
              <a:rPr lang="en-US" dirty="0" smtClean="0"/>
              <a:t>They </a:t>
            </a:r>
            <a:r>
              <a:rPr lang="en-US" dirty="0"/>
              <a:t>can be transmitted by exposure to infectious droplets expelled by coughing or sneezing that are then inhaled, or can contaminate hands or other surfaces. </a:t>
            </a:r>
            <a:endParaRPr lang="en-US" dirty="0" smtClean="0"/>
          </a:p>
          <a:p>
            <a:r>
              <a:rPr lang="en-US" dirty="0" smtClean="0"/>
              <a:t>The </a:t>
            </a:r>
            <a:r>
              <a:rPr lang="en-US" dirty="0"/>
              <a:t>typical incubation period for influenza is 1-4 days (average 2 days). </a:t>
            </a:r>
            <a:endParaRPr lang="en-US" dirty="0" smtClean="0"/>
          </a:p>
          <a:p>
            <a:r>
              <a:rPr lang="en-US" dirty="0" smtClean="0"/>
              <a:t>Most </a:t>
            </a:r>
            <a:r>
              <a:rPr lang="en-US" dirty="0"/>
              <a:t>persons ill with influenza shed virus (i.e. may be infectious) from a few days before symptoms begin through 5-7 days after illness onset. </a:t>
            </a:r>
            <a:endParaRPr lang="en-US" dirty="0" smtClean="0"/>
          </a:p>
          <a:p>
            <a:r>
              <a:rPr lang="en-US" dirty="0" smtClean="0"/>
              <a:t>However</a:t>
            </a:r>
            <a:r>
              <a:rPr lang="en-US" dirty="0"/>
              <a:t>, very young children can be infectious for &gt;10 days after illness onset; adults with severe disease (e.g. viral pneumonia) may also shed virus for &gt;10 days, and severely immunocompromised persons can shed virus for even </a:t>
            </a:r>
            <a:r>
              <a:rPr lang="en-US" dirty="0" smtClean="0"/>
              <a:t>longer. </a:t>
            </a:r>
          </a:p>
          <a:p>
            <a:r>
              <a:rPr lang="en-US" dirty="0" smtClean="0"/>
              <a:t>Children </a:t>
            </a:r>
            <a:r>
              <a:rPr lang="en-US" dirty="0"/>
              <a:t>have the highest rates of seasonal influenza infection and illness in this group can amplify viral transmission in the community. </a:t>
            </a:r>
          </a:p>
          <a:p>
            <a:endParaRPr lang="en-US" dirty="0"/>
          </a:p>
        </p:txBody>
      </p:sp>
    </p:spTree>
    <p:extLst>
      <p:ext uri="{BB962C8B-B14F-4D97-AF65-F5344CB8AC3E}">
        <p14:creationId xmlns:p14="http://schemas.microsoft.com/office/powerpoint/2010/main" xmlns="" val="1460001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5. CLINICAL PRESENTATION AND RISK FACTORS FOR INFLUENZA </a:t>
            </a:r>
            <a:br>
              <a:rPr lang="en-US" b="1" u="sng" dirty="0" smtClean="0"/>
            </a:br>
            <a:endParaRPr lang="en-US" b="1" u="sng" dirty="0"/>
          </a:p>
        </p:txBody>
      </p:sp>
      <p:sp>
        <p:nvSpPr>
          <p:cNvPr id="3" name="Content Placeholder 2"/>
          <p:cNvSpPr>
            <a:spLocks noGrp="1"/>
          </p:cNvSpPr>
          <p:nvPr>
            <p:ph idx="1"/>
          </p:nvPr>
        </p:nvSpPr>
        <p:spPr/>
        <p:txBody>
          <a:bodyPr>
            <a:normAutofit/>
          </a:bodyPr>
          <a:lstStyle/>
          <a:p>
            <a:r>
              <a:rPr lang="en-US" dirty="0"/>
              <a:t>Infection with influenza viruses can give rise to a wide range of clinical presentations, ranging from asymptomatic infection to severe illness and death depending on the characteristics of both the virus and the infected person. </a:t>
            </a:r>
            <a:endParaRPr lang="en-US" dirty="0" smtClean="0"/>
          </a:p>
          <a:p>
            <a:r>
              <a:rPr lang="en-US" dirty="0" smtClean="0"/>
              <a:t>In </a:t>
            </a:r>
            <a:r>
              <a:rPr lang="en-US" dirty="0"/>
              <a:t>the majority of people, influenza is an uncomplicated illness which is </a:t>
            </a:r>
            <a:r>
              <a:rPr lang="en-US" dirty="0" err="1"/>
              <a:t>characterised</a:t>
            </a:r>
            <a:r>
              <a:rPr lang="en-US" dirty="0"/>
              <a:t> by sudden onset of constitutional and respiratory symptoms such as fever, myalgia, cough, sore throat, rhinitis and headache. </a:t>
            </a:r>
            <a:endParaRPr lang="en-US" dirty="0" smtClean="0"/>
          </a:p>
          <a:p>
            <a:r>
              <a:rPr lang="en-US" dirty="0" smtClean="0"/>
              <a:t>Uncomplicated </a:t>
            </a:r>
            <a:r>
              <a:rPr lang="en-US" dirty="0"/>
              <a:t>influenza illness resolves after 3-7 days although cough and malaise can persist for &gt;2 weeks.  </a:t>
            </a:r>
          </a:p>
          <a:p>
            <a:endParaRPr lang="en-US" dirty="0"/>
          </a:p>
        </p:txBody>
      </p:sp>
    </p:spTree>
    <p:extLst>
      <p:ext uri="{BB962C8B-B14F-4D97-AF65-F5344CB8AC3E}">
        <p14:creationId xmlns:p14="http://schemas.microsoft.com/office/powerpoint/2010/main" xmlns="" val="73188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Influenza may be associated with more severe complications which include: influenza-associated pneumonia/ LRTI, secondary bacterial or viral infection (including pneumonia, sinusitis and otitis media), multi-organ failure, and exacerbations of underlying illnesses (e.g. pulmonary and cardiac illness). </a:t>
            </a:r>
          </a:p>
          <a:p>
            <a:r>
              <a:rPr lang="en-US" dirty="0"/>
              <a:t>Rare complications include encephalopathy, myocarditis, transverse myelitis, pericarditis and Reye syndrome.</a:t>
            </a:r>
          </a:p>
        </p:txBody>
      </p:sp>
    </p:spTree>
    <p:extLst>
      <p:ext uri="{BB962C8B-B14F-4D97-AF65-F5344CB8AC3E}">
        <p14:creationId xmlns:p14="http://schemas.microsoft.com/office/powerpoint/2010/main" xmlns="" val="1254369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949"/>
            <a:ext cx="10515600" cy="5772014"/>
          </a:xfrm>
        </p:spPr>
        <p:txBody>
          <a:bodyPr>
            <a:normAutofit/>
          </a:bodyPr>
          <a:lstStyle/>
          <a:p>
            <a:r>
              <a:rPr lang="en-US" dirty="0"/>
              <a:t>For purposes of clinical management, influenza disease can be </a:t>
            </a:r>
            <a:r>
              <a:rPr lang="en-US" dirty="0" err="1"/>
              <a:t>categorised</a:t>
            </a:r>
            <a:r>
              <a:rPr lang="en-US" dirty="0"/>
              <a:t> as </a:t>
            </a:r>
            <a:r>
              <a:rPr lang="en-US" dirty="0" smtClean="0"/>
              <a:t>follows :</a:t>
            </a:r>
            <a:r>
              <a:rPr lang="en-US" dirty="0"/>
              <a:t> </a:t>
            </a:r>
            <a:endParaRPr lang="en-US" dirty="0" smtClean="0"/>
          </a:p>
          <a:p>
            <a:r>
              <a:rPr lang="en-US" dirty="0" smtClean="0"/>
              <a:t> </a:t>
            </a:r>
            <a:r>
              <a:rPr lang="en-US" b="1" dirty="0" smtClean="0"/>
              <a:t>Uncomplicated influenza: </a:t>
            </a:r>
            <a:r>
              <a:rPr lang="en-US" dirty="0" smtClean="0"/>
              <a:t>ILI (Influenza-like illness) may present with fever, cough, sore throat, </a:t>
            </a:r>
            <a:r>
              <a:rPr lang="en-US" dirty="0" err="1" smtClean="0"/>
              <a:t>coryza</a:t>
            </a:r>
            <a:r>
              <a:rPr lang="en-US" dirty="0" smtClean="0"/>
              <a:t>, headache, malaise, myalgia, arthralgia and sometimes gastrointestinal symptoms, but without any features of complicated influenza. </a:t>
            </a:r>
          </a:p>
          <a:p>
            <a:r>
              <a:rPr lang="en-US" dirty="0" smtClean="0"/>
              <a:t> </a:t>
            </a:r>
            <a:r>
              <a:rPr lang="en-US" b="1" dirty="0"/>
              <a:t>Complicated/severe influenza: </a:t>
            </a:r>
            <a:r>
              <a:rPr lang="en-US" dirty="0"/>
              <a:t>Influenza requiring hospital admission and/or with symptoms and signs of lower respiratory tract infection (</a:t>
            </a:r>
            <a:r>
              <a:rPr lang="en-US" dirty="0" err="1"/>
              <a:t>hypoxaemia</a:t>
            </a:r>
            <a:r>
              <a:rPr lang="en-US" dirty="0"/>
              <a:t>, </a:t>
            </a:r>
            <a:r>
              <a:rPr lang="en-US" dirty="0" err="1"/>
              <a:t>dyspnoea</a:t>
            </a:r>
            <a:r>
              <a:rPr lang="en-US" dirty="0"/>
              <a:t>, </a:t>
            </a:r>
            <a:r>
              <a:rPr lang="en-US" dirty="0" err="1"/>
              <a:t>tacchypnoea</a:t>
            </a:r>
            <a:r>
              <a:rPr lang="en-US" dirty="0"/>
              <a:t>, lower chest wall </a:t>
            </a:r>
            <a:r>
              <a:rPr lang="en-US" dirty="0" err="1"/>
              <a:t>indrawing</a:t>
            </a:r>
            <a:r>
              <a:rPr lang="en-US" dirty="0"/>
              <a:t> and inability to feed), central nervous system involvement and/or a significant exacerbation of an underlying medical condition. </a:t>
            </a:r>
          </a:p>
          <a:p>
            <a:endParaRPr lang="en-US" dirty="0"/>
          </a:p>
        </p:txBody>
      </p:sp>
    </p:spTree>
    <p:extLst>
      <p:ext uri="{BB962C8B-B14F-4D97-AF65-F5344CB8AC3E}">
        <p14:creationId xmlns:p14="http://schemas.microsoft.com/office/powerpoint/2010/main" xmlns="" val="1718086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CLINICAL FEATURES</a:t>
            </a:r>
            <a:endParaRPr lang="en-US" b="1" u="sng" dirty="0"/>
          </a:p>
        </p:txBody>
      </p:sp>
      <p:sp>
        <p:nvSpPr>
          <p:cNvPr id="3" name="Content Placeholder 2"/>
          <p:cNvSpPr>
            <a:spLocks noGrp="1"/>
          </p:cNvSpPr>
          <p:nvPr>
            <p:ph idx="1"/>
          </p:nvPr>
        </p:nvSpPr>
        <p:spPr/>
        <p:txBody>
          <a:bodyPr>
            <a:normAutofit/>
          </a:bodyPr>
          <a:lstStyle/>
          <a:p>
            <a:pPr algn="just"/>
            <a:r>
              <a:rPr lang="en-US" sz="3600" b="1" dirty="0"/>
              <a:t>Subclinical infection </a:t>
            </a:r>
            <a:r>
              <a:rPr lang="en-US" sz="3600" dirty="0"/>
              <a:t>– 30% get infected, but do not develop disease</a:t>
            </a:r>
          </a:p>
          <a:p>
            <a:pPr algn="just"/>
            <a:r>
              <a:rPr lang="en-US" sz="3600" b="1" dirty="0"/>
              <a:t>Common cold</a:t>
            </a:r>
            <a:r>
              <a:rPr lang="en-US" sz="3600" dirty="0"/>
              <a:t> (rhino pharyngitis) – majority of patients – Cat A / B</a:t>
            </a:r>
          </a:p>
          <a:p>
            <a:pPr algn="just"/>
            <a:r>
              <a:rPr lang="en-US" sz="3600" b="1" dirty="0"/>
              <a:t>H1N1 pneumonia </a:t>
            </a:r>
            <a:r>
              <a:rPr lang="en-US" sz="3600" dirty="0"/>
              <a:t>– 3 to 5 % of infected </a:t>
            </a:r>
          </a:p>
          <a:p>
            <a:pPr marL="0" indent="0" algn="just">
              <a:buNone/>
            </a:pPr>
            <a:r>
              <a:rPr lang="en-US" sz="3600" dirty="0"/>
              <a:t>Early suspicion &amp; early initiation of Oseltamivir is important in prevention of deaths.</a:t>
            </a:r>
          </a:p>
        </p:txBody>
      </p:sp>
    </p:spTree>
    <p:extLst>
      <p:ext uri="{BB962C8B-B14F-4D97-AF65-F5344CB8AC3E}">
        <p14:creationId xmlns:p14="http://schemas.microsoft.com/office/powerpoint/2010/main" xmlns="" val="76968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3600" b="1" dirty="0"/>
              <a:t>Young children spread infection for longer time (&gt; 10 days as compared to 5 to 7 days by adults) - more threat to the community.</a:t>
            </a:r>
          </a:p>
          <a:p>
            <a:pPr algn="just"/>
            <a:r>
              <a:rPr lang="en-US" sz="3600" dirty="0"/>
              <a:t>Hospitalized Adults should be discharged 7 days after symptoms have subsided. </a:t>
            </a:r>
            <a:r>
              <a:rPr lang="en-US" sz="3600" b="1" dirty="0"/>
              <a:t>Hospitalized children should be discharged 14 days after symptoms have subsided.</a:t>
            </a:r>
          </a:p>
          <a:p>
            <a:endParaRPr lang="en-US" dirty="0"/>
          </a:p>
        </p:txBody>
      </p:sp>
    </p:spTree>
    <p:extLst>
      <p:ext uri="{BB962C8B-B14F-4D97-AF65-F5344CB8AC3E}">
        <p14:creationId xmlns:p14="http://schemas.microsoft.com/office/powerpoint/2010/main" xmlns="" val="31579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5.1 RISK FACTORS FOR COMPLICATED/SEVERE INFLUENZA </a:t>
            </a:r>
            <a:r>
              <a:rPr lang="en-US" u="sng" dirty="0" smtClean="0"/>
              <a:t/>
            </a:r>
            <a:br>
              <a:rPr lang="en-US" u="sng" dirty="0" smtClean="0"/>
            </a:br>
            <a:endParaRPr lang="en-US" u="sng" dirty="0"/>
          </a:p>
        </p:txBody>
      </p:sp>
      <p:sp>
        <p:nvSpPr>
          <p:cNvPr id="3" name="Content Placeholder 2"/>
          <p:cNvSpPr>
            <a:spLocks noGrp="1"/>
          </p:cNvSpPr>
          <p:nvPr>
            <p:ph idx="1"/>
          </p:nvPr>
        </p:nvSpPr>
        <p:spPr/>
        <p:txBody>
          <a:bodyPr>
            <a:normAutofit/>
          </a:bodyPr>
          <a:lstStyle/>
          <a:p>
            <a:r>
              <a:rPr lang="en-US" dirty="0"/>
              <a:t>Certain groups of patients are at higher risk of developing severe or complicated disease following influenza virus infection. </a:t>
            </a:r>
            <a:endParaRPr lang="en-US" dirty="0" smtClean="0"/>
          </a:p>
          <a:p>
            <a:r>
              <a:rPr lang="en-US" dirty="0" smtClean="0"/>
              <a:t>However</a:t>
            </a:r>
            <a:r>
              <a:rPr lang="en-US" dirty="0"/>
              <a:t>, influenza virus infection can result in severe/complicated illness in previously healthy individuals.  </a:t>
            </a:r>
          </a:p>
          <a:p>
            <a:endParaRPr lang="en-US" dirty="0"/>
          </a:p>
        </p:txBody>
      </p:sp>
    </p:spTree>
    <p:extLst>
      <p:ext uri="{BB962C8B-B14F-4D97-AF65-F5344CB8AC3E}">
        <p14:creationId xmlns:p14="http://schemas.microsoft.com/office/powerpoint/2010/main" xmlns="" val="820654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Similar to other studies showing increased risk of severe influenza-associated illness in certain individuals, a recent study </a:t>
            </a:r>
            <a:r>
              <a:rPr lang="en-US" dirty="0" smtClean="0"/>
              <a:t>has </a:t>
            </a:r>
            <a:r>
              <a:rPr lang="en-US" dirty="0"/>
              <a:t>found that younger and older age (&lt; 5 years, in particular children &lt; 1 year, and ≥65 years) and the presence of chronic underlying medical conditions, HIV infection and pregnancy were associated with increased risk of influenza associated-hospitalization. </a:t>
            </a:r>
          </a:p>
          <a:p>
            <a:r>
              <a:rPr lang="en-US" dirty="0"/>
              <a:t>In addition HIV-infected individuals with severe immunosuppression compared to those with mild immunosuppression had three times increased odds of influenza associated hospitalization.</a:t>
            </a:r>
          </a:p>
        </p:txBody>
      </p:sp>
    </p:spTree>
    <p:extLst>
      <p:ext uri="{BB962C8B-B14F-4D97-AF65-F5344CB8AC3E}">
        <p14:creationId xmlns:p14="http://schemas.microsoft.com/office/powerpoint/2010/main" xmlns="" val="44135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RISK GROUPS FOR SEVERE/COMPLICATED INFLUENZA DISEASE INCLUDE: </a:t>
            </a:r>
            <a:r>
              <a:rPr lang="en-US" u="sng" dirty="0" smtClean="0"/>
              <a:t/>
            </a:r>
            <a:br>
              <a:rPr lang="en-US" u="sng" dirty="0" smtClean="0"/>
            </a:br>
            <a:endParaRPr lang="en-US" u="sng" dirty="0"/>
          </a:p>
        </p:txBody>
      </p:sp>
      <p:sp>
        <p:nvSpPr>
          <p:cNvPr id="3" name="Content Placeholder 2"/>
          <p:cNvSpPr>
            <a:spLocks noGrp="1"/>
          </p:cNvSpPr>
          <p:nvPr>
            <p:ph idx="1"/>
          </p:nvPr>
        </p:nvSpPr>
        <p:spPr/>
        <p:txBody>
          <a:bodyPr>
            <a:noAutofit/>
          </a:bodyPr>
          <a:lstStyle/>
          <a:p>
            <a:r>
              <a:rPr lang="en-US" sz="2600" dirty="0" smtClean="0"/>
              <a:t> </a:t>
            </a:r>
            <a:r>
              <a:rPr lang="en-US" sz="2600" dirty="0"/>
              <a:t>Pregnant women (including the post-partum period) </a:t>
            </a:r>
          </a:p>
          <a:p>
            <a:r>
              <a:rPr lang="en-US" sz="2600" dirty="0"/>
              <a:t> HIV–infected </a:t>
            </a:r>
            <a:r>
              <a:rPr lang="en-US" sz="2600" dirty="0" smtClean="0"/>
              <a:t>individuals</a:t>
            </a:r>
            <a:r>
              <a:rPr lang="en-US" sz="2600" dirty="0"/>
              <a:t> </a:t>
            </a:r>
          </a:p>
          <a:p>
            <a:r>
              <a:rPr lang="en-US" sz="2600" dirty="0"/>
              <a:t> Individuals with </a:t>
            </a:r>
            <a:r>
              <a:rPr lang="en-US" sz="2600" dirty="0" smtClean="0"/>
              <a:t>tuberculosis</a:t>
            </a:r>
            <a:r>
              <a:rPr lang="en-US" sz="2600" dirty="0"/>
              <a:t> </a:t>
            </a:r>
          </a:p>
          <a:p>
            <a:r>
              <a:rPr lang="en-US" sz="2600" dirty="0"/>
              <a:t> Persons of any age with chronic disease, including: </a:t>
            </a:r>
          </a:p>
          <a:p>
            <a:r>
              <a:rPr lang="en-US" sz="2600" dirty="0"/>
              <a:t>o Pulmonary diseases (e.g. asthma, COPD</a:t>
            </a:r>
            <a:r>
              <a:rPr lang="en-US" sz="2600" dirty="0" smtClean="0"/>
              <a:t>)</a:t>
            </a:r>
            <a:endParaRPr lang="en-US" sz="2600" dirty="0"/>
          </a:p>
          <a:p>
            <a:r>
              <a:rPr lang="en-US" sz="2600" dirty="0"/>
              <a:t>o Immunosuppression (e.g. persons on immunosuppressive medication, malignancy) </a:t>
            </a:r>
          </a:p>
          <a:p>
            <a:r>
              <a:rPr lang="en-US" sz="2600" dirty="0"/>
              <a:t>o Cardiac diseases (e.g. congestive cardiac failure), except for </a:t>
            </a:r>
            <a:r>
              <a:rPr lang="en-US" sz="2600" dirty="0" smtClean="0"/>
              <a:t>hypertension</a:t>
            </a:r>
            <a:endParaRPr lang="en-US" sz="2600" dirty="0"/>
          </a:p>
          <a:p>
            <a:r>
              <a:rPr lang="en-US" sz="2600" dirty="0"/>
              <a:t>o Metabolic disorders (e.g. diabetes</a:t>
            </a:r>
            <a:r>
              <a:rPr lang="en-US" sz="2600" dirty="0" smtClean="0"/>
              <a:t>)</a:t>
            </a:r>
            <a:endParaRPr lang="en-US" sz="1600" dirty="0"/>
          </a:p>
          <a:p>
            <a:endParaRPr lang="en-US" sz="1600" dirty="0"/>
          </a:p>
        </p:txBody>
      </p:sp>
    </p:spTree>
    <p:extLst>
      <p:ext uri="{BB962C8B-B14F-4D97-AF65-F5344CB8AC3E}">
        <p14:creationId xmlns:p14="http://schemas.microsoft.com/office/powerpoint/2010/main" xmlns="" val="1598906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7000"/>
            <a:ext cx="10515600" cy="4779963"/>
          </a:xfrm>
        </p:spPr>
        <p:txBody>
          <a:bodyPr/>
          <a:lstStyle/>
          <a:p>
            <a:endParaRPr lang="en-US" sz="3600" b="1" u="sng" dirty="0" smtClean="0"/>
          </a:p>
          <a:p>
            <a:r>
              <a:rPr lang="en-US" sz="3600" b="1" u="sng" dirty="0" smtClean="0"/>
              <a:t>1</a:t>
            </a:r>
            <a:r>
              <a:rPr lang="en-US" sz="3600" b="1" u="sng" dirty="0"/>
              <a:t>. </a:t>
            </a:r>
            <a:r>
              <a:rPr lang="en-US" sz="3600" b="1" u="sng" dirty="0" smtClean="0"/>
              <a:t>INTRODUCTION</a:t>
            </a:r>
          </a:p>
          <a:p>
            <a:r>
              <a:rPr lang="en-US" sz="3600" b="1" u="sng" dirty="0"/>
              <a:t>2. VARIOUS INDIAN STUDIES </a:t>
            </a:r>
            <a:endParaRPr lang="en-US" sz="3600" b="1" u="sng" dirty="0" smtClean="0"/>
          </a:p>
          <a:p>
            <a:r>
              <a:rPr lang="en-US" sz="3600" b="1" u="sng" dirty="0"/>
              <a:t>3. MICROBIOLOGY, PATHOLOGY AND </a:t>
            </a:r>
            <a:r>
              <a:rPr lang="en-US" sz="3600" b="1" u="sng" dirty="0" smtClean="0"/>
              <a:t>PATHOGENESIS</a:t>
            </a:r>
          </a:p>
          <a:p>
            <a:r>
              <a:rPr lang="en-US" sz="3600" b="1" u="sng" dirty="0"/>
              <a:t>4. </a:t>
            </a:r>
            <a:r>
              <a:rPr lang="en-US" sz="3600" b="1" u="sng" dirty="0" smtClean="0"/>
              <a:t>TRANSMISSION</a:t>
            </a:r>
          </a:p>
          <a:p>
            <a:r>
              <a:rPr lang="en-US" sz="3600" b="1" u="sng" dirty="0"/>
              <a:t>5. CLINICAL </a:t>
            </a:r>
            <a:r>
              <a:rPr lang="en-US" sz="3600" b="1" u="sng" dirty="0" smtClean="0"/>
              <a:t>P</a:t>
            </a:r>
            <a:r>
              <a:rPr lang="en-US" sz="3600" b="1" u="sng" dirty="0"/>
              <a:t>RESENTATION AND RISK FACTORS FOR INFLUENZA</a:t>
            </a:r>
          </a:p>
          <a:p>
            <a:endParaRPr lang="en-US" dirty="0"/>
          </a:p>
        </p:txBody>
      </p:sp>
      <p:sp>
        <p:nvSpPr>
          <p:cNvPr id="4" name="TextBox 3"/>
          <p:cNvSpPr txBox="1"/>
          <p:nvPr/>
        </p:nvSpPr>
        <p:spPr>
          <a:xfrm>
            <a:off x="4140336" y="473670"/>
            <a:ext cx="3911327" cy="923330"/>
          </a:xfrm>
          <a:prstGeom prst="rect">
            <a:avLst/>
          </a:prstGeom>
          <a:noFill/>
        </p:spPr>
        <p:txBody>
          <a:bodyPr wrap="none" rtlCol="0">
            <a:spAutoFit/>
          </a:bodyPr>
          <a:lstStyle/>
          <a:p>
            <a:r>
              <a:rPr lang="en-US" sz="5400" b="1" u="sng" dirty="0" smtClean="0"/>
              <a:t>OBJECTIVES :</a:t>
            </a:r>
            <a:endParaRPr lang="en-US" sz="5400" b="1" u="sng" dirty="0"/>
          </a:p>
        </p:txBody>
      </p:sp>
    </p:spTree>
    <p:extLst>
      <p:ext uri="{BB962C8B-B14F-4D97-AF65-F5344CB8AC3E}">
        <p14:creationId xmlns:p14="http://schemas.microsoft.com/office/powerpoint/2010/main" xmlns="" val="1212433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8011"/>
            <a:ext cx="10515600" cy="5758952"/>
          </a:xfrm>
        </p:spPr>
        <p:txBody>
          <a:bodyPr>
            <a:normAutofit/>
          </a:bodyPr>
          <a:lstStyle/>
          <a:p>
            <a:r>
              <a:rPr lang="en-US" dirty="0"/>
              <a:t>o Renal disease </a:t>
            </a:r>
          </a:p>
          <a:p>
            <a:r>
              <a:rPr lang="en-US" dirty="0"/>
              <a:t>o Hepatic disease </a:t>
            </a:r>
          </a:p>
          <a:p>
            <a:r>
              <a:rPr lang="en-US" dirty="0"/>
              <a:t>o Certain neurologic and neurodevelopmental conditions, including: disorders of the brain, spinal cord, peripheral nerve, and muscle such as cerebral palsy; epilepsy (seizure disorders); stroke; mental retardation; moderate to severe developmental delay; muscular dystrophy; or spinal cord injury. </a:t>
            </a:r>
          </a:p>
          <a:p>
            <a:r>
              <a:rPr lang="en-US" dirty="0"/>
              <a:t>o </a:t>
            </a:r>
            <a:r>
              <a:rPr lang="en-US" dirty="0" err="1"/>
              <a:t>Haemoglobinopathies</a:t>
            </a:r>
            <a:r>
              <a:rPr lang="en-US" dirty="0"/>
              <a:t> (e.g. sickle cell disease) </a:t>
            </a:r>
          </a:p>
          <a:p>
            <a:r>
              <a:rPr lang="en-US" dirty="0"/>
              <a:t> Persons aged ≥65 years </a:t>
            </a:r>
          </a:p>
          <a:p>
            <a:r>
              <a:rPr lang="en-US" dirty="0"/>
              <a:t> Persons ≤18 years receiving chronic aspirin therapy </a:t>
            </a:r>
          </a:p>
          <a:p>
            <a:r>
              <a:rPr lang="en-US" dirty="0"/>
              <a:t> Persons who are morbidly obese (i.e. BMI ≥</a:t>
            </a:r>
            <a:r>
              <a:rPr lang="en-US" dirty="0" smtClean="0"/>
              <a:t>40)</a:t>
            </a:r>
            <a:endParaRPr lang="en-US" dirty="0"/>
          </a:p>
          <a:p>
            <a:r>
              <a:rPr lang="en-US" dirty="0"/>
              <a:t> Young children (particularly &lt;2 years of age)</a:t>
            </a:r>
          </a:p>
        </p:txBody>
      </p:sp>
    </p:spTree>
    <p:extLst>
      <p:ext uri="{BB962C8B-B14F-4D97-AF65-F5344CB8AC3E}">
        <p14:creationId xmlns:p14="http://schemas.microsoft.com/office/powerpoint/2010/main" xmlns="" val="1355762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HIGH RISK CHILDREN :</a:t>
            </a:r>
            <a:endParaRPr lang="en-US" b="1" u="sng"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Chronic diseases like </a:t>
            </a:r>
          </a:p>
          <a:p>
            <a:r>
              <a:rPr lang="en-US" dirty="0"/>
              <a:t>Asthma</a:t>
            </a:r>
          </a:p>
          <a:p>
            <a:r>
              <a:rPr lang="en-US" dirty="0"/>
              <a:t>Heart disease like CHD, CHF</a:t>
            </a:r>
          </a:p>
          <a:p>
            <a:r>
              <a:rPr lang="en-US" dirty="0"/>
              <a:t>Kidney disorder and liver disorder</a:t>
            </a:r>
          </a:p>
          <a:p>
            <a:r>
              <a:rPr lang="en-US" dirty="0"/>
              <a:t>Neuro developmental problems like cerebral palsy, epilepsy stroke, mentally challenged, etc. </a:t>
            </a:r>
          </a:p>
          <a:p>
            <a:r>
              <a:rPr lang="en-US" dirty="0"/>
              <a:t>Blood disorders like Sickle cell disease </a:t>
            </a:r>
          </a:p>
          <a:p>
            <a:r>
              <a:rPr lang="en-US" dirty="0"/>
              <a:t>Diabetes, metabolic disorder</a:t>
            </a:r>
          </a:p>
          <a:p>
            <a:r>
              <a:rPr lang="en-US" dirty="0"/>
              <a:t>Cancer</a:t>
            </a:r>
          </a:p>
          <a:p>
            <a:r>
              <a:rPr lang="en-US" dirty="0"/>
              <a:t>Immunocompromised children</a:t>
            </a:r>
          </a:p>
          <a:p>
            <a:endParaRPr lang="en-US" dirty="0"/>
          </a:p>
        </p:txBody>
      </p:sp>
    </p:spTree>
    <p:extLst>
      <p:ext uri="{BB962C8B-B14F-4D97-AF65-F5344CB8AC3E}">
        <p14:creationId xmlns:p14="http://schemas.microsoft.com/office/powerpoint/2010/main" xmlns="" val="106109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6. LABORATORY DIAGNOSIS </a:t>
            </a:r>
            <a:r>
              <a:rPr lang="en-US" u="sng" dirty="0" smtClean="0"/>
              <a:t/>
            </a:r>
            <a:br>
              <a:rPr lang="en-US" u="sng" dirty="0" smtClean="0"/>
            </a:br>
            <a:endParaRPr lang="en-US" u="sng" dirty="0"/>
          </a:p>
        </p:txBody>
      </p:sp>
      <p:sp>
        <p:nvSpPr>
          <p:cNvPr id="3" name="Content Placeholder 2"/>
          <p:cNvSpPr>
            <a:spLocks noGrp="1"/>
          </p:cNvSpPr>
          <p:nvPr>
            <p:ph idx="1"/>
          </p:nvPr>
        </p:nvSpPr>
        <p:spPr/>
        <p:txBody>
          <a:bodyPr>
            <a:noAutofit/>
          </a:bodyPr>
          <a:lstStyle/>
          <a:p>
            <a:r>
              <a:rPr lang="en-US" sz="2600" dirty="0"/>
              <a:t>Laboratory testing of uncomplicated illness (patients who fit the ILI case definition) is </a:t>
            </a:r>
            <a:r>
              <a:rPr lang="en-US" sz="2600" b="1" dirty="0"/>
              <a:t>NOT </a:t>
            </a:r>
            <a:r>
              <a:rPr lang="en-US" sz="2600" dirty="0"/>
              <a:t>routinely recommended, as it provides no advantage in the management of individual patients. Testing can be considered for the following patients: </a:t>
            </a:r>
          </a:p>
          <a:p>
            <a:r>
              <a:rPr lang="en-US" sz="2600" dirty="0"/>
              <a:t> Patients who meet the criteria for complicated or severe influenza, where a laboratory diagnosis will assist in patient management. </a:t>
            </a:r>
          </a:p>
          <a:p>
            <a:r>
              <a:rPr lang="en-US" sz="2600" dirty="0"/>
              <a:t> Clusters of cases where a diagnosis of the cause of the outbreak is needed (e.g. within institutions such as healthcare facilities, nursing homes). First 2-3 cases to be tested, thereafter testing not required. </a:t>
            </a:r>
          </a:p>
          <a:p>
            <a:endParaRPr lang="en-US" sz="2600" dirty="0"/>
          </a:p>
        </p:txBody>
      </p:sp>
    </p:spTree>
    <p:extLst>
      <p:ext uri="{BB962C8B-B14F-4D97-AF65-F5344CB8AC3E}">
        <p14:creationId xmlns:p14="http://schemas.microsoft.com/office/powerpoint/2010/main" xmlns="" val="1506876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u="sng" dirty="0"/>
              <a:t>Important note</a:t>
            </a:r>
            <a:r>
              <a:rPr lang="en-US" u="sng" dirty="0"/>
              <a:t>: </a:t>
            </a:r>
            <a:r>
              <a:rPr lang="en-US" b="1" u="sng" dirty="0"/>
              <a:t>Initial treatment decisions should be based on clinical presentation and should NOT be delayed pending laboratory confirmation of influenza. </a:t>
            </a:r>
            <a:endParaRPr lang="en-US" u="sng" dirty="0"/>
          </a:p>
          <a:p>
            <a:endParaRPr lang="en-US" dirty="0" smtClean="0"/>
          </a:p>
          <a:p>
            <a:r>
              <a:rPr lang="en-US" dirty="0" smtClean="0"/>
              <a:t>These </a:t>
            </a:r>
            <a:r>
              <a:rPr lang="en-US" dirty="0"/>
              <a:t>recommendations for laboratory testing do not apply to surveillance activities (e.g. Viral Watch, pneumonia surveillance </a:t>
            </a:r>
            <a:r>
              <a:rPr lang="en-US" dirty="0" err="1"/>
              <a:t>programme</a:t>
            </a:r>
            <a:r>
              <a:rPr lang="en-US" dirty="0"/>
              <a:t>), and testing should continue as guided by those individual surveillance </a:t>
            </a:r>
            <a:r>
              <a:rPr lang="en-US" dirty="0" err="1"/>
              <a:t>programmes</a:t>
            </a:r>
            <a:r>
              <a:rPr lang="en-US" dirty="0"/>
              <a:t>. </a:t>
            </a:r>
          </a:p>
          <a:p>
            <a:endParaRPr lang="en-US" dirty="0"/>
          </a:p>
        </p:txBody>
      </p:sp>
    </p:spTree>
    <p:extLst>
      <p:ext uri="{BB962C8B-B14F-4D97-AF65-F5344CB8AC3E}">
        <p14:creationId xmlns:p14="http://schemas.microsoft.com/office/powerpoint/2010/main" xmlns="" val="1547830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6.1 LABORATORY TESTING FOR INFLUENZA </a:t>
            </a:r>
            <a:r>
              <a:rPr lang="en-US" u="sng" dirty="0" smtClean="0"/>
              <a:t/>
            </a:r>
            <a:br>
              <a:rPr lang="en-US" u="sng" dirty="0" smtClean="0"/>
            </a:br>
            <a:endParaRPr lang="en-US" u="sng" dirty="0"/>
          </a:p>
        </p:txBody>
      </p:sp>
      <p:sp>
        <p:nvSpPr>
          <p:cNvPr id="3" name="Content Placeholder 2"/>
          <p:cNvSpPr>
            <a:spLocks noGrp="1"/>
          </p:cNvSpPr>
          <p:nvPr>
            <p:ph idx="1"/>
          </p:nvPr>
        </p:nvSpPr>
        <p:spPr/>
        <p:txBody>
          <a:bodyPr>
            <a:normAutofit lnSpcReduction="10000"/>
          </a:bodyPr>
          <a:lstStyle/>
          <a:p>
            <a:r>
              <a:rPr lang="en-US" dirty="0"/>
              <a:t>In line with WHO recommendations, molecular diagnostics (real-time multiplex PCR for influenza A and B virus or Gene expert for influenza A and B virus) are currently the method of choice for influenza virus detection. </a:t>
            </a:r>
            <a:endParaRPr lang="en-US" dirty="0" smtClean="0"/>
          </a:p>
          <a:p>
            <a:r>
              <a:rPr lang="en-US" dirty="0" smtClean="0"/>
              <a:t>While </a:t>
            </a:r>
            <a:r>
              <a:rPr lang="en-US" dirty="0"/>
              <a:t>specificity is high, the sensitivity of currently available rapid-point-of-care or immunofluorescence tests designed for direct detection of influenza A viruses is low (59%-93%) and therefore they are not recommended for diagnostic purposes. </a:t>
            </a:r>
            <a:endParaRPr lang="en-US" dirty="0" smtClean="0"/>
          </a:p>
          <a:p>
            <a:r>
              <a:rPr lang="en-US" dirty="0" smtClean="0"/>
              <a:t>A </a:t>
            </a:r>
            <a:r>
              <a:rPr lang="en-US" dirty="0"/>
              <a:t>negative Rapid Influenza Diagnostic Test (RIDT) result does NOT exclude influenza and should not preclude starting empiric antiviral treatment where sound indications exist. </a:t>
            </a:r>
          </a:p>
          <a:p>
            <a:endParaRPr lang="en-US" dirty="0"/>
          </a:p>
        </p:txBody>
      </p:sp>
    </p:spTree>
    <p:extLst>
      <p:ext uri="{BB962C8B-B14F-4D97-AF65-F5344CB8AC3E}">
        <p14:creationId xmlns:p14="http://schemas.microsoft.com/office/powerpoint/2010/main" xmlns="" val="1922150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6.2 SPECIMEN COLLECTION, STORAGE AND TRANSPORTATION </a:t>
            </a:r>
            <a:r>
              <a:rPr lang="en-US" u="sng" dirty="0" smtClean="0"/>
              <a:t/>
            </a:r>
            <a:br>
              <a:rPr lang="en-US" u="sng" dirty="0" smtClean="0"/>
            </a:br>
            <a:endParaRPr lang="en-US" u="sng" dirty="0"/>
          </a:p>
        </p:txBody>
      </p:sp>
      <p:sp>
        <p:nvSpPr>
          <p:cNvPr id="3" name="Content Placeholder 2"/>
          <p:cNvSpPr>
            <a:spLocks noGrp="1"/>
          </p:cNvSpPr>
          <p:nvPr>
            <p:ph idx="1"/>
          </p:nvPr>
        </p:nvSpPr>
        <p:spPr/>
        <p:txBody>
          <a:bodyPr>
            <a:normAutofit fontScale="85000" lnSpcReduction="10000"/>
          </a:bodyPr>
          <a:lstStyle/>
          <a:p>
            <a:r>
              <a:rPr lang="en-US" dirty="0"/>
              <a:t>Combined nasopharyngeal and oropharyngeal swabs in universal transport medium (UTM) are the preferred specimen for testing. </a:t>
            </a:r>
            <a:endParaRPr lang="en-US" dirty="0" smtClean="0"/>
          </a:p>
          <a:p>
            <a:r>
              <a:rPr lang="en-US" dirty="0" smtClean="0"/>
              <a:t>Flocked </a:t>
            </a:r>
            <a:r>
              <a:rPr lang="en-US" dirty="0"/>
              <a:t>swabs should be used to collect specimens as they provide a better yield on </a:t>
            </a:r>
            <a:r>
              <a:rPr lang="en-US" dirty="0" smtClean="0"/>
              <a:t>PCR. </a:t>
            </a:r>
          </a:p>
          <a:p>
            <a:r>
              <a:rPr lang="en-US" dirty="0" smtClean="0"/>
              <a:t>Dacron </a:t>
            </a:r>
            <a:r>
              <a:rPr lang="en-US" dirty="0"/>
              <a:t>or rayon swabs may be used if flocked swabs are not available. </a:t>
            </a:r>
            <a:endParaRPr lang="en-US" dirty="0" smtClean="0"/>
          </a:p>
          <a:p>
            <a:r>
              <a:rPr lang="en-US" dirty="0" smtClean="0"/>
              <a:t>Cotton </a:t>
            </a:r>
            <a:r>
              <a:rPr lang="en-US" dirty="0"/>
              <a:t>wool budded swabs are not recommended. </a:t>
            </a:r>
            <a:endParaRPr lang="en-US" dirty="0" smtClean="0"/>
          </a:p>
          <a:p>
            <a:r>
              <a:rPr lang="en-US" dirty="0" smtClean="0"/>
              <a:t>Once </a:t>
            </a:r>
            <a:r>
              <a:rPr lang="en-US" dirty="0"/>
              <a:t>collected, these samples should be transported on ice to the testing laboratory. </a:t>
            </a:r>
            <a:endParaRPr lang="en-US" dirty="0" smtClean="0"/>
          </a:p>
          <a:p>
            <a:r>
              <a:rPr lang="en-US" dirty="0" smtClean="0"/>
              <a:t>The </a:t>
            </a:r>
            <a:r>
              <a:rPr lang="en-US" dirty="0"/>
              <a:t>specimens must be refrigerated at 4°C if transport is expected to be delayed. </a:t>
            </a:r>
            <a:endParaRPr lang="en-US" dirty="0" smtClean="0"/>
          </a:p>
          <a:p>
            <a:r>
              <a:rPr lang="en-US" dirty="0" smtClean="0"/>
              <a:t>If </a:t>
            </a:r>
            <a:r>
              <a:rPr lang="en-US" dirty="0"/>
              <a:t>the specimen(s) cannot be shipped within 72 hours of collection, they should be kept frozen at -20°C. Avoid repeated freezing and thawing of specimens. </a:t>
            </a:r>
          </a:p>
          <a:p>
            <a:endParaRPr lang="en-US" dirty="0"/>
          </a:p>
        </p:txBody>
      </p:sp>
    </p:spTree>
    <p:extLst>
      <p:ext uri="{BB962C8B-B14F-4D97-AF65-F5344CB8AC3E}">
        <p14:creationId xmlns:p14="http://schemas.microsoft.com/office/powerpoint/2010/main" xmlns="" val="985304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6.2.1 ADDITIONAL CONSIDERATIONS FOR SAMPLE COLLECTION </a:t>
            </a:r>
            <a:r>
              <a:rPr lang="en-US" u="sng" dirty="0" smtClean="0"/>
              <a:t/>
            </a:r>
            <a:br>
              <a:rPr lang="en-US" u="sng" dirty="0" smtClean="0"/>
            </a:br>
            <a:endParaRPr lang="en-US" u="sng" dirty="0"/>
          </a:p>
        </p:txBody>
      </p:sp>
      <p:sp>
        <p:nvSpPr>
          <p:cNvPr id="3" name="Content Placeholder 2"/>
          <p:cNvSpPr>
            <a:spLocks noGrp="1"/>
          </p:cNvSpPr>
          <p:nvPr>
            <p:ph idx="1"/>
          </p:nvPr>
        </p:nvSpPr>
        <p:spPr/>
        <p:txBody>
          <a:bodyPr>
            <a:normAutofit/>
          </a:bodyPr>
          <a:lstStyle/>
          <a:p>
            <a:r>
              <a:rPr lang="en-US" dirty="0" smtClean="0"/>
              <a:t> </a:t>
            </a:r>
            <a:r>
              <a:rPr lang="en-US" dirty="0"/>
              <a:t>Specimens for virus isolation or for detection of viral nucleic acids or antigens should preferably be collected within three days of onset of symptoms, but may be taken up to a week after onset or even later in severely ill or immunocompromised patients or children. </a:t>
            </a:r>
          </a:p>
          <a:p>
            <a:r>
              <a:rPr lang="en-US" dirty="0"/>
              <a:t> Specimens should preferably be taken prior to commencement of antiviral therapy but can still be taken a few days after initiation, especially in patients who are deteriorating on antiviral treatment. In these cases antiviral resistant infection should be considered and testing for oseltamivir resistant virus may be considered. </a:t>
            </a:r>
          </a:p>
          <a:p>
            <a:endParaRPr lang="en-US" dirty="0"/>
          </a:p>
        </p:txBody>
      </p:sp>
    </p:spTree>
    <p:extLst>
      <p:ext uri="{BB962C8B-B14F-4D97-AF65-F5344CB8AC3E}">
        <p14:creationId xmlns:p14="http://schemas.microsoft.com/office/powerpoint/2010/main" xmlns="" val="767892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a:bodyPr>
          <a:lstStyle/>
          <a:p>
            <a:r>
              <a:rPr lang="en-US" dirty="0" smtClean="0"/>
              <a:t> </a:t>
            </a:r>
            <a:r>
              <a:rPr lang="en-US" dirty="0"/>
              <a:t>In addition to swabs from the upper respiratory tract, invasive procedures such as </a:t>
            </a:r>
            <a:r>
              <a:rPr lang="en-US" dirty="0" err="1"/>
              <a:t>bronchoalveolar</a:t>
            </a:r>
            <a:r>
              <a:rPr lang="en-US" dirty="0"/>
              <a:t> lavage/ bronchial aspirate or lung biopsy can be performed for the diagnosis of influenza where clinically indicated. Expectorated and induced sputum can also be tested. </a:t>
            </a:r>
          </a:p>
          <a:p>
            <a:r>
              <a:rPr lang="en-US" dirty="0"/>
              <a:t> Results of all diagnostic tests for influenza are dependent upon several factors (including specimen type and quality of specimen collection, timing of collection, storage and transport conditions), such that false-negative results may be obtained. When clinical suspicion is high, clinicians can consider repeat/serial testing. Lower respiratory tract specimens may yield the diagnosis when testing of upper respiratory tract specimens is negative. Multiple respiratory tract specimens collected on different days can be tested if influenza infection is strongly suspected. </a:t>
            </a:r>
          </a:p>
          <a:p>
            <a:endParaRPr lang="en-US" dirty="0"/>
          </a:p>
        </p:txBody>
      </p:sp>
    </p:spTree>
    <p:extLst>
      <p:ext uri="{BB962C8B-B14F-4D97-AF65-F5344CB8AC3E}">
        <p14:creationId xmlns:p14="http://schemas.microsoft.com/office/powerpoint/2010/main" xmlns="" val="1740584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6.2.2 SAMPLE COLLECTION </a:t>
            </a:r>
            <a:r>
              <a:rPr lang="en-US" u="sng" dirty="0" smtClean="0"/>
              <a:t/>
            </a:r>
            <a:br>
              <a:rPr lang="en-US" u="sng" dirty="0" smtClean="0"/>
            </a:br>
            <a:endParaRPr lang="en-US" u="sng" dirty="0"/>
          </a:p>
        </p:txBody>
      </p:sp>
      <p:sp>
        <p:nvSpPr>
          <p:cNvPr id="3" name="Content Placeholder 2"/>
          <p:cNvSpPr>
            <a:spLocks noGrp="1"/>
          </p:cNvSpPr>
          <p:nvPr>
            <p:ph idx="1"/>
          </p:nvPr>
        </p:nvSpPr>
        <p:spPr/>
        <p:txBody>
          <a:bodyPr/>
          <a:lstStyle/>
          <a:p>
            <a:r>
              <a:rPr lang="en-US" dirty="0"/>
              <a:t>A nasopharyngeal specimen (nasopharyngeal swab or aspirate) should be collected. In small children it may be easier and less traumatic to collect an aspirate but both specimen types are acceptable and have similar diagnostic </a:t>
            </a:r>
            <a:r>
              <a:rPr lang="en-US" dirty="0" smtClean="0"/>
              <a:t>yield.</a:t>
            </a:r>
            <a:r>
              <a:rPr lang="en-US" dirty="0"/>
              <a:t> </a:t>
            </a:r>
          </a:p>
          <a:p>
            <a:endParaRPr lang="en-US" dirty="0"/>
          </a:p>
        </p:txBody>
      </p:sp>
    </p:spTree>
    <p:extLst>
      <p:ext uri="{BB962C8B-B14F-4D97-AF65-F5344CB8AC3E}">
        <p14:creationId xmlns:p14="http://schemas.microsoft.com/office/powerpoint/2010/main" xmlns="" val="791179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NASOPHARYNGEAL SWABS (NPS)</a:t>
            </a:r>
            <a:endParaRPr lang="en-US" u="sng" dirty="0"/>
          </a:p>
        </p:txBody>
      </p:sp>
      <p:sp>
        <p:nvSpPr>
          <p:cNvPr id="3" name="Content Placeholder 2"/>
          <p:cNvSpPr>
            <a:spLocks noGrp="1"/>
          </p:cNvSpPr>
          <p:nvPr>
            <p:ph idx="1"/>
          </p:nvPr>
        </p:nvSpPr>
        <p:spPr/>
        <p:txBody>
          <a:bodyPr>
            <a:normAutofit fontScale="85000" lnSpcReduction="20000"/>
          </a:bodyPr>
          <a:lstStyle/>
          <a:p>
            <a:r>
              <a:rPr lang="en-US" b="1" dirty="0"/>
              <a:t> </a:t>
            </a:r>
            <a:r>
              <a:rPr lang="en-US" dirty="0" smtClean="0"/>
              <a:t> </a:t>
            </a:r>
            <a:r>
              <a:rPr lang="en-US" dirty="0"/>
              <a:t>Carefully label the vial of UTM with patient identification information and date of specimen collection. </a:t>
            </a:r>
          </a:p>
          <a:p>
            <a:r>
              <a:rPr lang="en-US" dirty="0" smtClean="0"/>
              <a:t> </a:t>
            </a:r>
            <a:r>
              <a:rPr lang="en-US" dirty="0"/>
              <a:t>Gently insert the flocked swab through one nostril beyond the anterior nares along the floor of the nasal cavity, until the pharyngeal wall is reached (swab to reach depth equal to distance from nostril to outer opening of ear). </a:t>
            </a:r>
          </a:p>
          <a:p>
            <a:r>
              <a:rPr lang="en-US" dirty="0"/>
              <a:t> Do not use more than minimal force if any obstruction is encountered. </a:t>
            </a:r>
          </a:p>
          <a:p>
            <a:r>
              <a:rPr lang="en-US" dirty="0"/>
              <a:t> Rotate the swab three times against the nasopharyngeal wall and then withdraw the swab slowly. </a:t>
            </a:r>
          </a:p>
          <a:p>
            <a:r>
              <a:rPr lang="en-US" dirty="0"/>
              <a:t> Place the swab into UTM without touching it, snap off the tip at the marked break point. </a:t>
            </a:r>
          </a:p>
          <a:p>
            <a:r>
              <a:rPr lang="en-US" dirty="0"/>
              <a:t> Secure the cap. </a:t>
            </a:r>
          </a:p>
          <a:p>
            <a:r>
              <a:rPr lang="en-US" dirty="0"/>
              <a:t> Transport the labelled swab to the laboratory. </a:t>
            </a:r>
          </a:p>
          <a:p>
            <a:endParaRPr lang="en-US" dirty="0"/>
          </a:p>
        </p:txBody>
      </p:sp>
    </p:spTree>
    <p:extLst>
      <p:ext uri="{BB962C8B-B14F-4D97-AF65-F5344CB8AC3E}">
        <p14:creationId xmlns:p14="http://schemas.microsoft.com/office/powerpoint/2010/main" xmlns="" val="132189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b="1" u="sng" dirty="0"/>
              <a:t>6. LABORATORY DIAGNOSIS </a:t>
            </a:r>
          </a:p>
          <a:p>
            <a:r>
              <a:rPr lang="en-US" sz="3600" b="1" u="sng" dirty="0"/>
              <a:t>7. CATEGORIZATION OF SEASONAL INFLUENZA CASES</a:t>
            </a:r>
          </a:p>
          <a:p>
            <a:r>
              <a:rPr lang="en-US" sz="3600" b="1" u="sng" dirty="0"/>
              <a:t>8. MANAGEMENT</a:t>
            </a:r>
          </a:p>
          <a:p>
            <a:r>
              <a:rPr lang="en-US" sz="3600" b="1" u="sng" dirty="0"/>
              <a:t>9. PREVENTION</a:t>
            </a:r>
          </a:p>
          <a:p>
            <a:r>
              <a:rPr lang="en-US" sz="3600" b="1" u="sng" dirty="0"/>
              <a:t>10. VACCINATION</a:t>
            </a:r>
          </a:p>
          <a:p>
            <a:endParaRPr lang="en-US" dirty="0"/>
          </a:p>
        </p:txBody>
      </p:sp>
    </p:spTree>
    <p:extLst>
      <p:ext uri="{BB962C8B-B14F-4D97-AF65-F5344CB8AC3E}">
        <p14:creationId xmlns:p14="http://schemas.microsoft.com/office/powerpoint/2010/main" xmlns="" val="855272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NASOPHARYNGEAL ASPIRATES (NPA) </a:t>
            </a:r>
            <a:r>
              <a:rPr lang="en-US" u="sng" dirty="0" smtClean="0"/>
              <a:t/>
            </a:r>
            <a:br>
              <a:rPr lang="en-US" u="sng" dirty="0" smtClean="0"/>
            </a:br>
            <a:endParaRPr lang="en-US" u="sng" dirty="0"/>
          </a:p>
        </p:txBody>
      </p:sp>
      <p:sp>
        <p:nvSpPr>
          <p:cNvPr id="3" name="Content Placeholder 2"/>
          <p:cNvSpPr>
            <a:spLocks noGrp="1"/>
          </p:cNvSpPr>
          <p:nvPr>
            <p:ph idx="1"/>
          </p:nvPr>
        </p:nvSpPr>
        <p:spPr/>
        <p:txBody>
          <a:bodyPr>
            <a:normAutofit/>
          </a:bodyPr>
          <a:lstStyle/>
          <a:p>
            <a:r>
              <a:rPr lang="en-US" dirty="0" smtClean="0"/>
              <a:t> </a:t>
            </a:r>
            <a:r>
              <a:rPr lang="en-US" dirty="0"/>
              <a:t>Fill 5ml syringe with saline; attach catheter tubing to syringe tip. </a:t>
            </a:r>
          </a:p>
          <a:p>
            <a:r>
              <a:rPr lang="en-US" dirty="0"/>
              <a:t> Slowly insert the catheter into one nostril until the pharyngeal wall is reached. </a:t>
            </a:r>
          </a:p>
          <a:p>
            <a:r>
              <a:rPr lang="en-US" dirty="0"/>
              <a:t> Quickly inject saline into nostril and then aspirate the recoverable nasopharyngeal specimen. </a:t>
            </a:r>
          </a:p>
          <a:p>
            <a:r>
              <a:rPr lang="en-US" dirty="0"/>
              <a:t> Withdraw the catheter under suction, being careful not to touch the tip. </a:t>
            </a:r>
          </a:p>
          <a:p>
            <a:r>
              <a:rPr lang="en-US" dirty="0"/>
              <a:t> Inject the aspirated fluid into labelled UTM and transport to the laboratory. </a:t>
            </a:r>
          </a:p>
          <a:p>
            <a:endParaRPr lang="en-US" dirty="0"/>
          </a:p>
        </p:txBody>
      </p:sp>
    </p:spTree>
    <p:extLst>
      <p:ext uri="{BB962C8B-B14F-4D97-AF65-F5344CB8AC3E}">
        <p14:creationId xmlns:p14="http://schemas.microsoft.com/office/powerpoint/2010/main" xmlns="" val="1216852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6.2.3 TRANSPORT OF SAMPLES TO NICD </a:t>
            </a:r>
            <a:r>
              <a:rPr lang="en-US" u="sng" dirty="0" smtClean="0"/>
              <a:t/>
            </a:r>
            <a:br>
              <a:rPr lang="en-US" u="sng" dirty="0" smtClean="0"/>
            </a:br>
            <a:endParaRPr lang="en-US" u="sng" dirty="0"/>
          </a:p>
        </p:txBody>
      </p:sp>
      <p:sp>
        <p:nvSpPr>
          <p:cNvPr id="3" name="Content Placeholder 2"/>
          <p:cNvSpPr>
            <a:spLocks noGrp="1"/>
          </p:cNvSpPr>
          <p:nvPr>
            <p:ph idx="1"/>
          </p:nvPr>
        </p:nvSpPr>
        <p:spPr/>
        <p:txBody>
          <a:bodyPr/>
          <a:lstStyle/>
          <a:p>
            <a:r>
              <a:rPr lang="en-US" dirty="0"/>
              <a:t>For samples that are going to be tested at </a:t>
            </a:r>
            <a:r>
              <a:rPr lang="en-US" dirty="0" smtClean="0"/>
              <a:t>NICD, </a:t>
            </a:r>
            <a:r>
              <a:rPr lang="en-US" dirty="0"/>
              <a:t>specimens should be transported within 24 hours to the </a:t>
            </a:r>
            <a:r>
              <a:rPr lang="en-US" dirty="0" smtClean="0"/>
              <a:t>Centre.</a:t>
            </a:r>
            <a:endParaRPr lang="en-US" dirty="0"/>
          </a:p>
          <a:p>
            <a:endParaRPr lang="en-US" dirty="0"/>
          </a:p>
        </p:txBody>
      </p:sp>
    </p:spTree>
    <p:extLst>
      <p:ext uri="{BB962C8B-B14F-4D97-AF65-F5344CB8AC3E}">
        <p14:creationId xmlns:p14="http://schemas.microsoft.com/office/powerpoint/2010/main" xmlns="" val="1151650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7595"/>
          </a:xfrm>
        </p:spPr>
        <p:txBody>
          <a:bodyPr>
            <a:normAutofit fontScale="90000"/>
          </a:bodyPr>
          <a:lstStyle/>
          <a:p>
            <a:pPr algn="ctr"/>
            <a:r>
              <a:rPr lang="en-US" b="1" u="sng" dirty="0" smtClean="0"/>
              <a:t>MINISTRY OF HEALTH &amp; FAMILY WELFARE</a:t>
            </a:r>
            <a:r>
              <a:rPr lang="en-US" b="1" dirty="0"/>
              <a:t/>
            </a:r>
            <a:br>
              <a:rPr lang="en-US" b="1" dirty="0"/>
            </a:br>
            <a:r>
              <a:rPr lang="en-US" b="1" dirty="0" smtClean="0"/>
              <a:t/>
            </a:r>
            <a:br>
              <a:rPr lang="en-US" b="1" dirty="0" smtClean="0"/>
            </a:br>
            <a:r>
              <a:rPr lang="en-US" b="1" u="sng" dirty="0" smtClean="0"/>
              <a:t>SEASONAL INFLUENZA</a:t>
            </a:r>
            <a:br>
              <a:rPr lang="en-US" b="1" u="sng" dirty="0" smtClean="0"/>
            </a:br>
            <a:r>
              <a:rPr lang="en-US" b="1" u="sng" dirty="0" smtClean="0"/>
              <a:t/>
            </a:r>
            <a:br>
              <a:rPr lang="en-US" b="1" u="sng" dirty="0" smtClean="0"/>
            </a:br>
            <a:r>
              <a:rPr lang="en-US" b="1" u="sng" dirty="0" smtClean="0"/>
              <a:t>GUIDELINES ON CATEGORIZATION OF SEASONAL INFLUENZA CASES DURING SCREENING FOR HOME</a:t>
            </a:r>
            <a:br>
              <a:rPr lang="en-US" b="1" u="sng" dirty="0" smtClean="0"/>
            </a:br>
            <a:r>
              <a:rPr lang="en-US" b="1" u="sng" dirty="0" smtClean="0"/>
              <a:t>ISOLATION, TESTING, TREATMENT AND HOSPITALIZATION </a:t>
            </a:r>
            <a:br>
              <a:rPr lang="en-US" b="1" u="sng" dirty="0" smtClean="0"/>
            </a:br>
            <a:r>
              <a:rPr lang="en-US" b="1" u="sng" dirty="0" smtClean="0"/>
              <a:t/>
            </a:r>
            <a:br>
              <a:rPr lang="en-US" b="1" u="sng" dirty="0" smtClean="0"/>
            </a:br>
            <a:r>
              <a:rPr lang="en-US" b="1" u="sng" dirty="0" smtClean="0"/>
              <a:t>(REVISED ON 18.10.2016)</a:t>
            </a:r>
            <a:br>
              <a:rPr lang="en-US" b="1" u="sng" dirty="0" smtClean="0"/>
            </a:br>
            <a:endParaRPr lang="en-US" b="1" u="sng" dirty="0"/>
          </a:p>
        </p:txBody>
      </p:sp>
    </p:spTree>
    <p:extLst>
      <p:ext uri="{BB962C8B-B14F-4D97-AF65-F5344CB8AC3E}">
        <p14:creationId xmlns:p14="http://schemas.microsoft.com/office/powerpoint/2010/main" xmlns="" val="526145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1074"/>
            <a:ext cx="10515600" cy="5745889"/>
          </a:xfrm>
        </p:spPr>
        <p:txBody>
          <a:bodyPr>
            <a:normAutofit/>
          </a:bodyPr>
          <a:lstStyle/>
          <a:p>
            <a:r>
              <a:rPr lang="en-US" dirty="0"/>
              <a:t>In order to prevent and contain outbreak of Influenza, virus for screening, testing </a:t>
            </a:r>
            <a:r>
              <a:rPr lang="en-US" dirty="0" smtClean="0"/>
              <a:t>and isolation </a:t>
            </a:r>
            <a:r>
              <a:rPr lang="en-US" dirty="0"/>
              <a:t>are following guidelines to be followed:</a:t>
            </a:r>
          </a:p>
          <a:p>
            <a:r>
              <a:rPr lang="en-US" dirty="0"/>
              <a:t>At first all individuals seeking consultations for flu like symptoms should be screened </a:t>
            </a:r>
            <a:r>
              <a:rPr lang="en-US" dirty="0" smtClean="0"/>
              <a:t>at healthcare </a:t>
            </a:r>
            <a:r>
              <a:rPr lang="en-US" dirty="0"/>
              <a:t>facilities both Government and private or examined by a doctor and these will </a:t>
            </a:r>
            <a:r>
              <a:rPr lang="en-US" dirty="0" smtClean="0"/>
              <a:t>be categorized </a:t>
            </a:r>
            <a:r>
              <a:rPr lang="en-US" dirty="0"/>
              <a:t>as under</a:t>
            </a:r>
            <a:r>
              <a:rPr lang="en-US" dirty="0" smtClean="0"/>
              <a:t>:</a:t>
            </a:r>
          </a:p>
          <a:p>
            <a:endParaRPr lang="en-US" b="1" dirty="0" smtClean="0"/>
          </a:p>
          <a:p>
            <a:r>
              <a:rPr lang="en-US" sz="3200" b="1" dirty="0" smtClean="0"/>
              <a:t>Category A</a:t>
            </a:r>
          </a:p>
          <a:p>
            <a:r>
              <a:rPr lang="en-US" sz="3200" b="1" dirty="0" smtClean="0"/>
              <a:t>Category B</a:t>
            </a:r>
          </a:p>
          <a:p>
            <a:r>
              <a:rPr lang="en-US" sz="3200" b="1" dirty="0" smtClean="0"/>
              <a:t>Category C</a:t>
            </a:r>
            <a:endParaRPr lang="en-US" sz="3200" b="1" dirty="0"/>
          </a:p>
          <a:p>
            <a:endParaRPr lang="en-US" b="1" dirty="0"/>
          </a:p>
        </p:txBody>
      </p:sp>
    </p:spTree>
    <p:extLst>
      <p:ext uri="{BB962C8B-B14F-4D97-AF65-F5344CB8AC3E}">
        <p14:creationId xmlns:p14="http://schemas.microsoft.com/office/powerpoint/2010/main" xmlns="" val="1740840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CATEGORY- A</a:t>
            </a:r>
            <a:r>
              <a:rPr lang="en-US" u="sng" dirty="0" smtClean="0"/>
              <a:t/>
            </a:r>
            <a:br>
              <a:rPr lang="en-US" u="sng" dirty="0" smtClean="0"/>
            </a:br>
            <a:endParaRPr lang="en-US" u="sng" dirty="0"/>
          </a:p>
        </p:txBody>
      </p:sp>
      <p:sp>
        <p:nvSpPr>
          <p:cNvPr id="3" name="Content Placeholder 2"/>
          <p:cNvSpPr>
            <a:spLocks noGrp="1"/>
          </p:cNvSpPr>
          <p:nvPr>
            <p:ph idx="1"/>
          </p:nvPr>
        </p:nvSpPr>
        <p:spPr/>
        <p:txBody>
          <a:bodyPr>
            <a:normAutofit lnSpcReduction="10000"/>
          </a:bodyPr>
          <a:lstStyle/>
          <a:p>
            <a:r>
              <a:rPr lang="en-US" dirty="0" smtClean="0"/>
              <a:t>Patients </a:t>
            </a:r>
            <a:r>
              <a:rPr lang="en-US" dirty="0"/>
              <a:t>with mild fever plus cough / sore throat with or without </a:t>
            </a:r>
            <a:r>
              <a:rPr lang="en-US" dirty="0" err="1" smtClean="0"/>
              <a:t>bodyache</a:t>
            </a:r>
            <a:r>
              <a:rPr lang="en-US" dirty="0" smtClean="0"/>
              <a:t>, headache</a:t>
            </a:r>
            <a:r>
              <a:rPr lang="en-US" dirty="0"/>
              <a:t>, </a:t>
            </a:r>
            <a:r>
              <a:rPr lang="en-US" dirty="0" err="1"/>
              <a:t>diarrhoea</a:t>
            </a:r>
            <a:r>
              <a:rPr lang="en-US" dirty="0"/>
              <a:t> and vomiting will be categorized as Category-A. </a:t>
            </a:r>
            <a:endParaRPr lang="en-US" dirty="0" smtClean="0"/>
          </a:p>
          <a:p>
            <a:r>
              <a:rPr lang="en-US" dirty="0" smtClean="0"/>
              <a:t>They do not </a:t>
            </a:r>
            <a:r>
              <a:rPr lang="en-US" dirty="0"/>
              <a:t>require Oseltamivir and should be treated for the symptoms </a:t>
            </a:r>
            <a:r>
              <a:rPr lang="en-US" dirty="0" smtClean="0"/>
              <a:t>mentioned above</a:t>
            </a:r>
            <a:r>
              <a:rPr lang="en-US" dirty="0"/>
              <a:t>. </a:t>
            </a:r>
            <a:endParaRPr lang="en-US" dirty="0" smtClean="0"/>
          </a:p>
          <a:p>
            <a:r>
              <a:rPr lang="en-US" dirty="0" smtClean="0"/>
              <a:t>The </a:t>
            </a:r>
            <a:r>
              <a:rPr lang="en-US" dirty="0"/>
              <a:t>patients should be monitored for their progress and reassessed </a:t>
            </a:r>
            <a:r>
              <a:rPr lang="en-US" dirty="0" smtClean="0"/>
              <a:t>at 24 </a:t>
            </a:r>
            <a:r>
              <a:rPr lang="en-US" dirty="0"/>
              <a:t>to 48 hours by the doctor.</a:t>
            </a:r>
          </a:p>
          <a:p>
            <a:r>
              <a:rPr lang="en-US" dirty="0" smtClean="0"/>
              <a:t> </a:t>
            </a:r>
            <a:r>
              <a:rPr lang="en-US" dirty="0"/>
              <a:t>No testing of the patient for Influenza is required.</a:t>
            </a:r>
          </a:p>
          <a:p>
            <a:r>
              <a:rPr lang="en-US" dirty="0" smtClean="0"/>
              <a:t> </a:t>
            </a:r>
            <a:r>
              <a:rPr lang="en-US" dirty="0"/>
              <a:t>Patients should confine themselves at home and avoid mixing up with </a:t>
            </a:r>
            <a:r>
              <a:rPr lang="en-US" dirty="0" smtClean="0"/>
              <a:t>public and </a:t>
            </a:r>
            <a:r>
              <a:rPr lang="en-US" dirty="0"/>
              <a:t>high risk members in the family.</a:t>
            </a:r>
          </a:p>
          <a:p>
            <a:endParaRPr lang="en-US" dirty="0"/>
          </a:p>
        </p:txBody>
      </p:sp>
    </p:spTree>
    <p:extLst>
      <p:ext uri="{BB962C8B-B14F-4D97-AF65-F5344CB8AC3E}">
        <p14:creationId xmlns:p14="http://schemas.microsoft.com/office/powerpoint/2010/main" xmlns="" val="1703345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825"/>
            <a:ext cx="10515600" cy="1325563"/>
          </a:xfrm>
        </p:spPr>
        <p:txBody>
          <a:bodyPr/>
          <a:lstStyle/>
          <a:p>
            <a:r>
              <a:rPr lang="en-US" b="1" u="sng" dirty="0" smtClean="0"/>
              <a:t>CATEGORY-B</a:t>
            </a:r>
            <a:r>
              <a:rPr lang="en-US" u="sng" dirty="0" smtClean="0"/>
              <a:t/>
            </a:r>
            <a:br>
              <a:rPr lang="en-US" u="sng" dirty="0" smtClean="0"/>
            </a:br>
            <a:endParaRPr lang="en-US" u="sng" dirty="0"/>
          </a:p>
        </p:txBody>
      </p:sp>
      <p:sp>
        <p:nvSpPr>
          <p:cNvPr id="3" name="Content Placeholder 2"/>
          <p:cNvSpPr>
            <a:spLocks noGrp="1"/>
          </p:cNvSpPr>
          <p:nvPr>
            <p:ph idx="1"/>
          </p:nvPr>
        </p:nvSpPr>
        <p:spPr/>
        <p:txBody>
          <a:bodyPr>
            <a:noAutofit/>
          </a:bodyPr>
          <a:lstStyle/>
          <a:p>
            <a:r>
              <a:rPr lang="en-US" sz="2600" b="1" dirty="0"/>
              <a:t>(</a:t>
            </a:r>
            <a:r>
              <a:rPr lang="en-US" sz="2600" b="1" dirty="0" err="1"/>
              <a:t>i</a:t>
            </a:r>
            <a:r>
              <a:rPr lang="en-US" sz="2600" b="1" dirty="0"/>
              <a:t>) In addition to all the signs and symptoms mentioned under Category-A, if </a:t>
            </a:r>
            <a:r>
              <a:rPr lang="en-US" sz="2600" b="1" dirty="0" smtClean="0"/>
              <a:t>the</a:t>
            </a:r>
            <a:r>
              <a:rPr lang="en-US" sz="2600" b="1" dirty="0"/>
              <a:t> </a:t>
            </a:r>
            <a:r>
              <a:rPr lang="en-US" sz="2600" b="1" dirty="0" smtClean="0"/>
              <a:t>patient </a:t>
            </a:r>
            <a:r>
              <a:rPr lang="en-US" sz="2600" b="1" dirty="0"/>
              <a:t>has high grade fever and severe sore throat, may require home isolation </a:t>
            </a:r>
            <a:r>
              <a:rPr lang="en-US" sz="2600" b="1" dirty="0" smtClean="0"/>
              <a:t>and</a:t>
            </a:r>
            <a:r>
              <a:rPr lang="en-US" sz="2600" b="1" dirty="0"/>
              <a:t> </a:t>
            </a:r>
            <a:r>
              <a:rPr lang="en-US" sz="2600" b="1" dirty="0" smtClean="0"/>
              <a:t>Oseltamivir</a:t>
            </a:r>
            <a:r>
              <a:rPr lang="en-US" sz="2600" b="1" dirty="0"/>
              <a:t>;</a:t>
            </a:r>
          </a:p>
          <a:p>
            <a:r>
              <a:rPr lang="en-US" sz="2600" b="1" dirty="0"/>
              <a:t>(ii) In addition to all the signs and symptoms mentioned under </a:t>
            </a:r>
            <a:r>
              <a:rPr lang="en-US" sz="2600" b="1" dirty="0" smtClean="0"/>
              <a:t>Category-A,</a:t>
            </a:r>
            <a:r>
              <a:rPr lang="en-US" sz="2600" b="1" dirty="0"/>
              <a:t> </a:t>
            </a:r>
            <a:r>
              <a:rPr lang="en-US" sz="2600" b="1" dirty="0" smtClean="0"/>
              <a:t>individuals </a:t>
            </a:r>
            <a:r>
              <a:rPr lang="en-US" sz="2600" b="1" dirty="0"/>
              <a:t>having one or more of the following high risk conditions shall be </a:t>
            </a:r>
            <a:r>
              <a:rPr lang="en-US" sz="2600" b="1" dirty="0" smtClean="0"/>
              <a:t>treated</a:t>
            </a:r>
            <a:r>
              <a:rPr lang="en-US" sz="2600" b="1" dirty="0"/>
              <a:t> </a:t>
            </a:r>
            <a:r>
              <a:rPr lang="en-US" sz="2600" b="1" dirty="0" smtClean="0"/>
              <a:t>with </a:t>
            </a:r>
            <a:r>
              <a:rPr lang="en-US" sz="2600" b="1" dirty="0"/>
              <a:t>Oseltamivir</a:t>
            </a:r>
            <a:r>
              <a:rPr lang="en-US" sz="2600" b="1" dirty="0" smtClean="0"/>
              <a:t>:</a:t>
            </a:r>
          </a:p>
          <a:p>
            <a:r>
              <a:rPr lang="en-US" sz="2600" dirty="0" smtClean="0"/>
              <a:t> Children with mild illness but with predisposing risk factors.</a:t>
            </a:r>
          </a:p>
          <a:p>
            <a:r>
              <a:rPr lang="en-US" sz="2600" dirty="0" smtClean="0"/>
              <a:t> </a:t>
            </a:r>
            <a:r>
              <a:rPr lang="en-US" sz="2600" dirty="0"/>
              <a:t>Pregnant women;</a:t>
            </a:r>
          </a:p>
          <a:p>
            <a:r>
              <a:rPr lang="en-US" sz="2600" dirty="0" smtClean="0"/>
              <a:t> </a:t>
            </a:r>
            <a:r>
              <a:rPr lang="en-US" sz="2600" dirty="0"/>
              <a:t>Persons aged 65 years or older</a:t>
            </a:r>
            <a:r>
              <a:rPr lang="en-US" sz="2600" dirty="0" smtClean="0"/>
              <a:t>;</a:t>
            </a:r>
            <a:endParaRPr lang="en-US" sz="2600" dirty="0"/>
          </a:p>
        </p:txBody>
      </p:sp>
    </p:spTree>
    <p:extLst>
      <p:ext uri="{BB962C8B-B14F-4D97-AF65-F5344CB8AC3E}">
        <p14:creationId xmlns:p14="http://schemas.microsoft.com/office/powerpoint/2010/main" xmlns="" val="16883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1074"/>
            <a:ext cx="10515600" cy="5745889"/>
          </a:xfrm>
        </p:spPr>
        <p:txBody>
          <a:bodyPr>
            <a:normAutofit/>
          </a:bodyPr>
          <a:lstStyle/>
          <a:p>
            <a:r>
              <a:rPr lang="en-US" dirty="0"/>
              <a:t>Patients with lung diseases, heart disease, liver disease kidney disease, blood disorders, diabetes, neurological disorders, cancer and HIV/AIDS;</a:t>
            </a:r>
          </a:p>
          <a:p>
            <a:r>
              <a:rPr lang="en-US" dirty="0"/>
              <a:t> Patients on long term cortisone therapy.</a:t>
            </a:r>
          </a:p>
          <a:p>
            <a:r>
              <a:rPr lang="en-US" dirty="0"/>
              <a:t> </a:t>
            </a:r>
            <a:r>
              <a:rPr lang="en-US" b="1" dirty="0"/>
              <a:t>No tests for Influenza is required for Category-B (</a:t>
            </a:r>
            <a:r>
              <a:rPr lang="en-US" b="1" dirty="0" err="1"/>
              <a:t>i</a:t>
            </a:r>
            <a:r>
              <a:rPr lang="en-US" b="1" dirty="0"/>
              <a:t>) and (ii).</a:t>
            </a:r>
          </a:p>
          <a:p>
            <a:r>
              <a:rPr lang="en-US" dirty="0"/>
              <a:t> </a:t>
            </a:r>
            <a:r>
              <a:rPr lang="en-US" b="1" dirty="0"/>
              <a:t>All patients of Category-B (</a:t>
            </a:r>
            <a:r>
              <a:rPr lang="en-US" b="1" dirty="0" err="1"/>
              <a:t>i</a:t>
            </a:r>
            <a:r>
              <a:rPr lang="en-US" b="1" dirty="0"/>
              <a:t>) and (ii) should confine themselves at home and avoid</a:t>
            </a:r>
            <a:r>
              <a:rPr lang="en-US" dirty="0"/>
              <a:t> </a:t>
            </a:r>
            <a:r>
              <a:rPr lang="en-US" b="1" dirty="0"/>
              <a:t>mixing with public and high risk members in the family.</a:t>
            </a:r>
            <a:endParaRPr lang="en-US" dirty="0"/>
          </a:p>
          <a:p>
            <a:r>
              <a:rPr lang="en-US" dirty="0"/>
              <a:t> </a:t>
            </a:r>
            <a:r>
              <a:rPr lang="en-US" b="1" dirty="0"/>
              <a:t>Broad Spectrum antibiotics as per the Guideline for Community-acquired pneumonia</a:t>
            </a:r>
            <a:r>
              <a:rPr lang="en-US" dirty="0"/>
              <a:t> </a:t>
            </a:r>
            <a:r>
              <a:rPr lang="en-US" b="1" dirty="0"/>
              <a:t>(CAP) may be prescribed</a:t>
            </a:r>
            <a:r>
              <a:rPr lang="en-US" b="1" dirty="0" smtClean="0"/>
              <a:t>.</a:t>
            </a:r>
            <a:endParaRPr lang="en-US" dirty="0"/>
          </a:p>
        </p:txBody>
      </p:sp>
    </p:spTree>
    <p:extLst>
      <p:ext uri="{BB962C8B-B14F-4D97-AF65-F5344CB8AC3E}">
        <p14:creationId xmlns:p14="http://schemas.microsoft.com/office/powerpoint/2010/main" xmlns="" val="289143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CATEGORY-C</a:t>
            </a:r>
            <a:br>
              <a:rPr lang="en-US" b="1" u="sng" dirty="0" smtClean="0"/>
            </a:br>
            <a:endParaRPr lang="en-US" b="1" u="sng" dirty="0"/>
          </a:p>
        </p:txBody>
      </p:sp>
      <p:sp>
        <p:nvSpPr>
          <p:cNvPr id="3" name="Content Placeholder 2"/>
          <p:cNvSpPr>
            <a:spLocks noGrp="1"/>
          </p:cNvSpPr>
          <p:nvPr>
            <p:ph idx="1"/>
          </p:nvPr>
        </p:nvSpPr>
        <p:spPr>
          <a:xfrm>
            <a:off x="838200" y="1838325"/>
            <a:ext cx="10515600" cy="4351338"/>
          </a:xfrm>
        </p:spPr>
        <p:txBody>
          <a:bodyPr>
            <a:normAutofit fontScale="92500"/>
          </a:bodyPr>
          <a:lstStyle/>
          <a:p>
            <a:r>
              <a:rPr lang="en-US" dirty="0"/>
              <a:t>In addition to the above signs and symptoms of Category-A and B, if the patient </a:t>
            </a:r>
            <a:r>
              <a:rPr lang="en-US" dirty="0" smtClean="0"/>
              <a:t>has one </a:t>
            </a:r>
            <a:r>
              <a:rPr lang="en-US" dirty="0"/>
              <a:t>or more of the following:</a:t>
            </a:r>
          </a:p>
          <a:p>
            <a:r>
              <a:rPr lang="en-US" dirty="0" smtClean="0"/>
              <a:t> </a:t>
            </a:r>
            <a:r>
              <a:rPr lang="en-US" dirty="0"/>
              <a:t>Breathlessness, chest pain, drowsiness, fall in blood pressure, sputum </a:t>
            </a:r>
            <a:r>
              <a:rPr lang="en-US" dirty="0" smtClean="0"/>
              <a:t>mixed with </a:t>
            </a:r>
            <a:r>
              <a:rPr lang="en-US" dirty="0"/>
              <a:t>blood, bluish </a:t>
            </a:r>
            <a:r>
              <a:rPr lang="en-US" dirty="0" err="1"/>
              <a:t>discolouration</a:t>
            </a:r>
            <a:r>
              <a:rPr lang="en-US" dirty="0"/>
              <a:t> of nails;</a:t>
            </a:r>
          </a:p>
          <a:p>
            <a:r>
              <a:rPr lang="en-US" dirty="0" smtClean="0"/>
              <a:t> </a:t>
            </a:r>
            <a:r>
              <a:rPr lang="en-US" dirty="0"/>
              <a:t>Children with influenza like illness who had a severe disease as manifested </a:t>
            </a:r>
            <a:r>
              <a:rPr lang="en-US" dirty="0" smtClean="0"/>
              <a:t>by the </a:t>
            </a:r>
            <a:r>
              <a:rPr lang="en-US" dirty="0"/>
              <a:t>red flag signs (Somnolence, high and persistent fever, inability to feed </a:t>
            </a:r>
            <a:r>
              <a:rPr lang="en-US" dirty="0" smtClean="0"/>
              <a:t>well, convulsions</a:t>
            </a:r>
            <a:r>
              <a:rPr lang="en-US" dirty="0"/>
              <a:t>, shortness of breath, difficulty in breathing, </a:t>
            </a:r>
            <a:r>
              <a:rPr lang="en-US" dirty="0" err="1"/>
              <a:t>etc</a:t>
            </a:r>
            <a:r>
              <a:rPr lang="en-US" dirty="0"/>
              <a:t>).</a:t>
            </a:r>
          </a:p>
          <a:p>
            <a:r>
              <a:rPr lang="en-US" dirty="0" smtClean="0"/>
              <a:t> </a:t>
            </a:r>
            <a:r>
              <a:rPr lang="en-US" dirty="0"/>
              <a:t>Worsening of underlying chronic conditions.</a:t>
            </a:r>
          </a:p>
          <a:p>
            <a:r>
              <a:rPr lang="en-US" dirty="0"/>
              <a:t>All these patients mentioned above in Category-C require testing, </a:t>
            </a:r>
            <a:r>
              <a:rPr lang="en-US" dirty="0" smtClean="0"/>
              <a:t>immediate hospitalization </a:t>
            </a:r>
            <a:r>
              <a:rPr lang="en-US" dirty="0"/>
              <a:t>and treatment.</a:t>
            </a:r>
          </a:p>
          <a:p>
            <a:endParaRPr lang="en-US" dirty="0"/>
          </a:p>
        </p:txBody>
      </p:sp>
    </p:spTree>
    <p:extLst>
      <p:ext uri="{BB962C8B-B14F-4D97-AF65-F5344CB8AC3E}">
        <p14:creationId xmlns:p14="http://schemas.microsoft.com/office/powerpoint/2010/main" xmlns="" val="2018895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05638" y="487206"/>
            <a:ext cx="7180723" cy="6370794"/>
          </a:xfrm>
          <a:prstGeom prst="rect">
            <a:avLst/>
          </a:prstGeom>
        </p:spPr>
      </p:pic>
    </p:spTree>
    <p:extLst>
      <p:ext uri="{BB962C8B-B14F-4D97-AF65-F5344CB8AC3E}">
        <p14:creationId xmlns:p14="http://schemas.microsoft.com/office/powerpoint/2010/main" xmlns="" val="356352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OSELTAMIVIR MEDICATION</a:t>
            </a:r>
            <a:br>
              <a:rPr lang="en-US" b="1" u="sng" dirty="0" smtClean="0"/>
            </a:br>
            <a:endParaRPr lang="en-US" b="1" u="sng" dirty="0"/>
          </a:p>
        </p:txBody>
      </p:sp>
      <p:sp>
        <p:nvSpPr>
          <p:cNvPr id="3" name="Content Placeholder 2"/>
          <p:cNvSpPr>
            <a:spLocks noGrp="1"/>
          </p:cNvSpPr>
          <p:nvPr>
            <p:ph idx="1"/>
          </p:nvPr>
        </p:nvSpPr>
        <p:spPr/>
        <p:txBody>
          <a:bodyPr>
            <a:normAutofit/>
          </a:bodyPr>
          <a:lstStyle/>
          <a:p>
            <a:r>
              <a:rPr lang="en-US" sz="2600" dirty="0"/>
              <a:t>Oseltamivir is the recommended drug both for prophylaxis and treatment.</a:t>
            </a:r>
          </a:p>
          <a:p>
            <a:r>
              <a:rPr lang="en-US" sz="2600" dirty="0" smtClean="0"/>
              <a:t>Dose </a:t>
            </a:r>
            <a:r>
              <a:rPr lang="en-US" sz="2600" dirty="0"/>
              <a:t>for treatment is as follows:</a:t>
            </a:r>
          </a:p>
          <a:p>
            <a:r>
              <a:rPr lang="en-US" sz="2600" dirty="0" smtClean="0"/>
              <a:t> </a:t>
            </a:r>
            <a:r>
              <a:rPr lang="en-US" sz="2600" b="1" u="sng" dirty="0"/>
              <a:t>By Weight</a:t>
            </a:r>
            <a:r>
              <a:rPr lang="en-US" sz="2600" b="1" u="sng" dirty="0" smtClean="0"/>
              <a:t>:</a:t>
            </a:r>
            <a:r>
              <a:rPr lang="en-US" sz="2600" dirty="0" smtClean="0"/>
              <a:t> </a:t>
            </a:r>
          </a:p>
          <a:p>
            <a:r>
              <a:rPr lang="en-US" sz="2600" dirty="0" smtClean="0"/>
              <a:t>For </a:t>
            </a:r>
            <a:r>
              <a:rPr lang="en-US" sz="2600" dirty="0"/>
              <a:t>weight </a:t>
            </a:r>
            <a:r>
              <a:rPr lang="en-US" sz="2600" dirty="0" smtClean="0"/>
              <a:t> &lt;</a:t>
            </a:r>
            <a:r>
              <a:rPr lang="en-US" sz="2600" dirty="0"/>
              <a:t>15kg 30 mg BD for 5 days</a:t>
            </a:r>
          </a:p>
          <a:p>
            <a:r>
              <a:rPr lang="en-US" sz="2600" dirty="0" smtClean="0"/>
              <a:t> </a:t>
            </a:r>
            <a:r>
              <a:rPr lang="en-US" sz="2600" dirty="0"/>
              <a:t>15-23kg 45 mg BD for 5 days</a:t>
            </a:r>
          </a:p>
          <a:p>
            <a:r>
              <a:rPr lang="en-US" sz="2600" dirty="0" smtClean="0"/>
              <a:t> </a:t>
            </a:r>
            <a:r>
              <a:rPr lang="en-US" sz="2600" dirty="0"/>
              <a:t>24-&lt;40kg 60 mg BD for 5 days</a:t>
            </a:r>
          </a:p>
          <a:p>
            <a:r>
              <a:rPr lang="en-US" sz="2600" dirty="0" smtClean="0"/>
              <a:t> </a:t>
            </a:r>
            <a:r>
              <a:rPr lang="en-US" sz="2600" dirty="0"/>
              <a:t>&gt;40kg 75 mg BD for 5 </a:t>
            </a:r>
            <a:r>
              <a:rPr lang="en-US" sz="2600" dirty="0" smtClean="0"/>
              <a:t>days</a:t>
            </a:r>
            <a:endParaRPr lang="en-US" sz="2600" dirty="0"/>
          </a:p>
        </p:txBody>
      </p:sp>
    </p:spTree>
    <p:extLst>
      <p:ext uri="{BB962C8B-B14F-4D97-AF65-F5344CB8AC3E}">
        <p14:creationId xmlns:p14="http://schemas.microsoft.com/office/powerpoint/2010/main" xmlns="" val="1338340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1. INTRODUCTION</a:t>
            </a:r>
            <a:r>
              <a:rPr lang="en-US" b="1" u="sng" dirty="0"/>
              <a:t> </a:t>
            </a:r>
            <a:br>
              <a:rPr lang="en-US" b="1" u="sng" dirty="0"/>
            </a:br>
            <a:endParaRPr lang="en-US" b="1" u="sng" dirty="0"/>
          </a:p>
        </p:txBody>
      </p:sp>
      <p:sp>
        <p:nvSpPr>
          <p:cNvPr id="3" name="Content Placeholder 2"/>
          <p:cNvSpPr>
            <a:spLocks noGrp="1"/>
          </p:cNvSpPr>
          <p:nvPr>
            <p:ph idx="1"/>
          </p:nvPr>
        </p:nvSpPr>
        <p:spPr/>
        <p:txBody>
          <a:bodyPr>
            <a:noAutofit/>
          </a:bodyPr>
          <a:lstStyle/>
          <a:p>
            <a:r>
              <a:rPr lang="en-US" sz="2600" dirty="0"/>
              <a:t>Influenza, commonly known as the “flu”, is an acute infection of the respiratory tract caused by influenza viruses. </a:t>
            </a:r>
            <a:endParaRPr lang="en-US" sz="2600" dirty="0" smtClean="0"/>
          </a:p>
          <a:p>
            <a:r>
              <a:rPr lang="en-US" sz="2600" dirty="0" smtClean="0"/>
              <a:t>There </a:t>
            </a:r>
            <a:r>
              <a:rPr lang="en-US" sz="2600" dirty="0"/>
              <a:t>are three types of seasonal influenza viruses – A, B and C. </a:t>
            </a:r>
            <a:endParaRPr lang="en-US" sz="2600" dirty="0" smtClean="0"/>
          </a:p>
          <a:p>
            <a:r>
              <a:rPr lang="en-US" sz="2600" dirty="0" smtClean="0"/>
              <a:t>Influenza </a:t>
            </a:r>
            <a:r>
              <a:rPr lang="en-US" sz="2600" dirty="0"/>
              <a:t>A viruses are further categorized into subtypes. The 2009 pandemic influenza A(H1N1) virus (hereafter referred to as influenza A(H1N1)pdm09) which appeared for the first time in 2009 causing a global influenza pandemic, is now a seasonal influenza virus that co-circulates with other seasonal viruses (namely influenza A(H3N2) and influenza B viruses). </a:t>
            </a:r>
            <a:endParaRPr lang="en-US" sz="2600" dirty="0" smtClean="0"/>
          </a:p>
          <a:p>
            <a:r>
              <a:rPr lang="en-US" sz="2600" dirty="0" smtClean="0"/>
              <a:t>Influenza </a:t>
            </a:r>
            <a:r>
              <a:rPr lang="en-US" sz="2600" dirty="0"/>
              <a:t>viruses are genetically dynamic and evolve in unpredictable ways. </a:t>
            </a:r>
            <a:endParaRPr lang="en-US" sz="2600" dirty="0" smtClean="0"/>
          </a:p>
        </p:txBody>
      </p:sp>
    </p:spTree>
    <p:extLst>
      <p:ext uri="{BB962C8B-B14F-4D97-AF65-F5344CB8AC3E}">
        <p14:creationId xmlns:p14="http://schemas.microsoft.com/office/powerpoint/2010/main" xmlns="" val="17906810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lstStyle/>
          <a:p>
            <a:r>
              <a:rPr lang="en-US" b="1" u="sng" dirty="0" smtClean="0"/>
              <a:t>For </a:t>
            </a:r>
            <a:r>
              <a:rPr lang="en-US" b="1" u="sng" dirty="0"/>
              <a:t>infants:</a:t>
            </a:r>
          </a:p>
          <a:p>
            <a:r>
              <a:rPr lang="en-US" dirty="0"/>
              <a:t> &lt; 3 months 12 mg BD for 5 days</a:t>
            </a:r>
          </a:p>
          <a:p>
            <a:r>
              <a:rPr lang="en-US" dirty="0"/>
              <a:t> 3-5 months 20 mg BD for 5 days</a:t>
            </a:r>
          </a:p>
          <a:p>
            <a:r>
              <a:rPr lang="en-US" dirty="0"/>
              <a:t> 6-11 months 25 mg BD for 5 </a:t>
            </a:r>
            <a:r>
              <a:rPr lang="en-US" dirty="0" smtClean="0"/>
              <a:t>days</a:t>
            </a:r>
          </a:p>
          <a:p>
            <a:endParaRPr lang="en-US" dirty="0"/>
          </a:p>
          <a:p>
            <a:r>
              <a:rPr lang="en-US" dirty="0" smtClean="0"/>
              <a:t> It </a:t>
            </a:r>
            <a:r>
              <a:rPr lang="en-US" dirty="0"/>
              <a:t>is also available as syrup (12mg per ml )</a:t>
            </a:r>
          </a:p>
          <a:p>
            <a:r>
              <a:rPr lang="en-US" dirty="0" smtClean="0"/>
              <a:t> </a:t>
            </a:r>
            <a:r>
              <a:rPr lang="en-US" dirty="0"/>
              <a:t>If needed dose &amp; duration can be modified as per clinical condition.</a:t>
            </a:r>
          </a:p>
          <a:p>
            <a:endParaRPr lang="en-US" dirty="0"/>
          </a:p>
        </p:txBody>
      </p:sp>
    </p:spTree>
    <p:extLst>
      <p:ext uri="{BB962C8B-B14F-4D97-AF65-F5344CB8AC3E}">
        <p14:creationId xmlns:p14="http://schemas.microsoft.com/office/powerpoint/2010/main" xmlns="" val="737871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OSELTAMIVIR </a:t>
            </a:r>
            <a:r>
              <a:rPr lang="mr-IN" b="1" u="sng" dirty="0" smtClean="0"/>
              <a:t>–</a:t>
            </a:r>
            <a:r>
              <a:rPr lang="en-US" b="1" u="sng" dirty="0" smtClean="0"/>
              <a:t> AVAILABLE FORMS</a:t>
            </a:r>
            <a:endParaRPr lang="en-US" b="1" u="sng" dirty="0"/>
          </a:p>
        </p:txBody>
      </p:sp>
      <p:sp>
        <p:nvSpPr>
          <p:cNvPr id="3" name="Content Placeholder 2"/>
          <p:cNvSpPr>
            <a:spLocks noGrp="1"/>
          </p:cNvSpPr>
          <p:nvPr>
            <p:ph idx="1"/>
          </p:nvPr>
        </p:nvSpPr>
        <p:spPr/>
        <p:txBody>
          <a:bodyPr/>
          <a:lstStyle/>
          <a:p>
            <a:pPr algn="just"/>
            <a:r>
              <a:rPr lang="en-US" dirty="0"/>
              <a:t>Availability: Capsule – 75 mg, 45 mg, 30 mg; </a:t>
            </a:r>
            <a:r>
              <a:rPr lang="en-US" b="1" dirty="0"/>
              <a:t>Syrup (12mg per ml )</a:t>
            </a:r>
          </a:p>
          <a:p>
            <a:pPr algn="just"/>
            <a:endParaRPr lang="en-US" b="1" dirty="0"/>
          </a:p>
          <a:p>
            <a:pPr algn="just"/>
            <a:r>
              <a:rPr lang="en-US" b="1" dirty="0"/>
              <a:t>In case of non availability of syrup form </a:t>
            </a:r>
            <a:r>
              <a:rPr lang="mr-IN" b="1" dirty="0"/>
              <a:t>–</a:t>
            </a:r>
            <a:r>
              <a:rPr lang="en-US" b="1" dirty="0"/>
              <a:t> capsule powder can be given to a child dissolved in sweetened liquid </a:t>
            </a:r>
          </a:p>
          <a:p>
            <a:pPr algn="just"/>
            <a:endParaRPr lang="en-US" b="1" dirty="0"/>
          </a:p>
          <a:p>
            <a:pPr algn="just"/>
            <a:r>
              <a:rPr lang="en-US" dirty="0"/>
              <a:t>Trade name: Tamiflu (Genentech), </a:t>
            </a:r>
            <a:r>
              <a:rPr lang="en-US" dirty="0" err="1"/>
              <a:t>Antiflu</a:t>
            </a:r>
            <a:r>
              <a:rPr lang="en-US" dirty="0"/>
              <a:t> (</a:t>
            </a:r>
            <a:r>
              <a:rPr lang="en-US" dirty="0" err="1"/>
              <a:t>Cipla</a:t>
            </a:r>
            <a:r>
              <a:rPr lang="en-US" dirty="0"/>
              <a:t>), </a:t>
            </a:r>
            <a:r>
              <a:rPr lang="en-US" dirty="0" err="1"/>
              <a:t>Fluvir</a:t>
            </a:r>
            <a:r>
              <a:rPr lang="en-US" dirty="0"/>
              <a:t> (Hetero healthcare)</a:t>
            </a:r>
          </a:p>
          <a:p>
            <a:endParaRPr lang="en-US" dirty="0"/>
          </a:p>
          <a:p>
            <a:endParaRPr lang="en-US" dirty="0"/>
          </a:p>
        </p:txBody>
      </p:sp>
    </p:spTree>
    <p:extLst>
      <p:ext uri="{BB962C8B-B14F-4D97-AF65-F5344CB8AC3E}">
        <p14:creationId xmlns:p14="http://schemas.microsoft.com/office/powerpoint/2010/main" xmlns="" val="731380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OSELTAMIVIR - SIDE EFFECTS </a:t>
            </a:r>
            <a:endParaRPr lang="en-US" b="1" u="sng" dirty="0"/>
          </a:p>
        </p:txBody>
      </p:sp>
      <p:sp>
        <p:nvSpPr>
          <p:cNvPr id="3" name="Content Placeholder 2"/>
          <p:cNvSpPr>
            <a:spLocks noGrp="1"/>
          </p:cNvSpPr>
          <p:nvPr>
            <p:ph idx="1"/>
          </p:nvPr>
        </p:nvSpPr>
        <p:spPr/>
        <p:txBody>
          <a:bodyPr>
            <a:normAutofit fontScale="92500" lnSpcReduction="10000"/>
          </a:bodyPr>
          <a:lstStyle/>
          <a:p>
            <a:pPr algn="just"/>
            <a:r>
              <a:rPr lang="en-US" dirty="0"/>
              <a:t>Nausea &amp; Vomiting – common. Usually mild to moderate. Usually occur in first 2 days of treatment, will go with continuation of therapy. Taking medicine with food lessens these side effects.</a:t>
            </a:r>
          </a:p>
          <a:p>
            <a:pPr algn="just"/>
            <a:endParaRPr lang="en-US" dirty="0"/>
          </a:p>
          <a:p>
            <a:pPr algn="just"/>
            <a:r>
              <a:rPr lang="en-US" dirty="0"/>
              <a:t>Less common – abdominal pain, diarrhea; nasal congestion, runny nose, nose bleeds;  headache, dizziness, vertigo; blurring / itching / excess tearing / redness of eyes  </a:t>
            </a:r>
          </a:p>
          <a:p>
            <a:pPr algn="just"/>
            <a:endParaRPr lang="en-US" dirty="0"/>
          </a:p>
          <a:p>
            <a:pPr algn="just"/>
            <a:r>
              <a:rPr lang="en-US" dirty="0"/>
              <a:t>Psychiatric / behavioral side effects – insomnia is common. Very rarely (&lt;1%) - hallucinations, delirium, suicidal or homicidal thoughts or behavior – whether due to drug or flu ?</a:t>
            </a:r>
            <a:endParaRPr lang="hi-IN" dirty="0"/>
          </a:p>
          <a:p>
            <a:endParaRPr lang="en-US" dirty="0"/>
          </a:p>
        </p:txBody>
      </p:sp>
    </p:spTree>
    <p:extLst>
      <p:ext uri="{BB962C8B-B14F-4D97-AF65-F5344CB8AC3E}">
        <p14:creationId xmlns:p14="http://schemas.microsoft.com/office/powerpoint/2010/main" xmlns="" val="10979101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No recommendation for </a:t>
            </a:r>
            <a:r>
              <a:rPr lang="en-US" dirty="0" smtClean="0"/>
              <a:t>dose reduction </a:t>
            </a:r>
            <a:r>
              <a:rPr lang="en-US" dirty="0"/>
              <a:t>in hepatic </a:t>
            </a:r>
            <a:r>
              <a:rPr lang="en-US" dirty="0" smtClean="0"/>
              <a:t>disease.</a:t>
            </a:r>
          </a:p>
          <a:p>
            <a:r>
              <a:rPr lang="en-US" dirty="0" smtClean="0"/>
              <a:t>Dosage modification should be done in renal impairment</a:t>
            </a:r>
            <a:endParaRPr lang="en-US" dirty="0"/>
          </a:p>
          <a:p>
            <a:endParaRPr lang="en-US" dirty="0"/>
          </a:p>
        </p:txBody>
      </p:sp>
      <p:pic>
        <p:nvPicPr>
          <p:cNvPr id="5" name="Picture 4"/>
          <p:cNvPicPr>
            <a:picLocks noChangeAspect="1"/>
          </p:cNvPicPr>
          <p:nvPr/>
        </p:nvPicPr>
        <p:blipFill>
          <a:blip r:embed="rId2"/>
          <a:stretch>
            <a:fillRect/>
          </a:stretch>
        </p:blipFill>
        <p:spPr>
          <a:xfrm>
            <a:off x="7289800" y="2977787"/>
            <a:ext cx="4064000" cy="3619500"/>
          </a:xfrm>
          <a:prstGeom prst="rect">
            <a:avLst/>
          </a:prstGeom>
        </p:spPr>
      </p:pic>
    </p:spTree>
    <p:extLst>
      <p:ext uri="{BB962C8B-B14F-4D97-AF65-F5344CB8AC3E}">
        <p14:creationId xmlns:p14="http://schemas.microsoft.com/office/powerpoint/2010/main" xmlns="" val="1637176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dirty="0" smtClean="0"/>
              <a:t>OTHER DRUGS…</a:t>
            </a:r>
            <a:br>
              <a:rPr lang="en-US" b="1" u="sng" dirty="0" smtClean="0"/>
            </a:br>
            <a:endParaRPr lang="en-US" b="1" u="sng" dirty="0"/>
          </a:p>
        </p:txBody>
      </p:sp>
      <p:sp>
        <p:nvSpPr>
          <p:cNvPr id="3" name="Content Placeholder 2"/>
          <p:cNvSpPr>
            <a:spLocks noGrp="1"/>
          </p:cNvSpPr>
          <p:nvPr>
            <p:ph idx="1"/>
          </p:nvPr>
        </p:nvSpPr>
        <p:spPr>
          <a:xfrm>
            <a:off x="838200" y="858973"/>
            <a:ext cx="10515600" cy="4351338"/>
          </a:xfrm>
        </p:spPr>
        <p:txBody>
          <a:bodyPr>
            <a:noAutofit/>
          </a:bodyPr>
          <a:lstStyle/>
          <a:p>
            <a:r>
              <a:rPr lang="en-US" sz="2000" b="1" u="sng" dirty="0" smtClean="0"/>
              <a:t>ZANAMIVIR (RELENZA) :</a:t>
            </a:r>
          </a:p>
          <a:p>
            <a:r>
              <a:rPr lang="en-US" sz="2000" dirty="0" smtClean="0"/>
              <a:t>Dry powder inhalation</a:t>
            </a:r>
          </a:p>
          <a:p>
            <a:r>
              <a:rPr lang="en-US" sz="2000" dirty="0" smtClean="0"/>
              <a:t>Not effective in children, asthmatics</a:t>
            </a:r>
          </a:p>
          <a:p>
            <a:endParaRPr lang="en-US" sz="2000" dirty="0" smtClean="0"/>
          </a:p>
          <a:p>
            <a:r>
              <a:rPr lang="en-US" sz="2000" b="1" u="sng" dirty="0" smtClean="0"/>
              <a:t>PERAMIVIR (RAPIVAP, RAPIACTA, PERAMIFLU) :</a:t>
            </a:r>
          </a:p>
          <a:p>
            <a:r>
              <a:rPr lang="en-US" sz="2000" dirty="0" smtClean="0"/>
              <a:t>Only </a:t>
            </a:r>
            <a:r>
              <a:rPr lang="en-US" sz="2000" dirty="0"/>
              <a:t>Intravenous drug available for Swine flu</a:t>
            </a:r>
          </a:p>
          <a:p>
            <a:r>
              <a:rPr lang="en-US" sz="2000" dirty="0"/>
              <a:t>FDA approved for adults</a:t>
            </a:r>
          </a:p>
          <a:p>
            <a:r>
              <a:rPr lang="en-US" sz="2000" dirty="0"/>
              <a:t>Single dose of 600 mg given.($ 950)</a:t>
            </a:r>
          </a:p>
          <a:p>
            <a:endParaRPr lang="en-US" sz="2000" dirty="0" smtClean="0"/>
          </a:p>
          <a:p>
            <a:r>
              <a:rPr lang="en-US" sz="2000" b="1" u="sng" dirty="0" smtClean="0"/>
              <a:t>M2 INHIBITORS – AMANTADINE, RIMANTADINE :</a:t>
            </a:r>
          </a:p>
          <a:p>
            <a:r>
              <a:rPr lang="en-US" sz="2000" dirty="0" smtClean="0"/>
              <a:t>Developed </a:t>
            </a:r>
            <a:r>
              <a:rPr lang="en-US" sz="2000" dirty="0"/>
              <a:t>resistance.</a:t>
            </a:r>
          </a:p>
          <a:p>
            <a:r>
              <a:rPr lang="en-US" sz="2000" dirty="0"/>
              <a:t>No longer recommended by CDC.</a:t>
            </a:r>
          </a:p>
          <a:p>
            <a:endParaRPr lang="en-US" sz="2000" dirty="0" smtClean="0"/>
          </a:p>
          <a:p>
            <a:r>
              <a:rPr lang="en-US" sz="2000" b="1" u="sng" dirty="0" err="1" smtClean="0"/>
              <a:t>Laninamivir</a:t>
            </a:r>
            <a:r>
              <a:rPr lang="en-US" sz="2000" dirty="0" smtClean="0"/>
              <a:t> </a:t>
            </a:r>
            <a:r>
              <a:rPr lang="en-US" sz="2000" dirty="0"/>
              <a:t>:</a:t>
            </a:r>
            <a:r>
              <a:rPr lang="en-US" sz="2000" dirty="0" smtClean="0"/>
              <a:t> </a:t>
            </a:r>
          </a:p>
          <a:p>
            <a:r>
              <a:rPr lang="en-US" sz="2000" dirty="0" smtClean="0"/>
              <a:t>Phase </a:t>
            </a:r>
            <a:r>
              <a:rPr lang="en-US" sz="2000" dirty="0"/>
              <a:t>III trials, Approved in Japan (</a:t>
            </a:r>
            <a:r>
              <a:rPr lang="en-US" sz="2000" dirty="0" err="1"/>
              <a:t>Inavir</a:t>
            </a:r>
            <a:r>
              <a:rPr lang="en-US" sz="2000" dirty="0"/>
              <a:t>)</a:t>
            </a:r>
          </a:p>
          <a:p>
            <a:endParaRPr lang="en-US" sz="2000" dirty="0"/>
          </a:p>
        </p:txBody>
      </p:sp>
      <p:pic>
        <p:nvPicPr>
          <p:cNvPr id="5" name="Picture 4"/>
          <p:cNvPicPr>
            <a:picLocks noChangeAspect="1"/>
          </p:cNvPicPr>
          <p:nvPr/>
        </p:nvPicPr>
        <p:blipFill>
          <a:blip r:embed="rId2"/>
          <a:stretch>
            <a:fillRect/>
          </a:stretch>
        </p:blipFill>
        <p:spPr>
          <a:xfrm>
            <a:off x="7100507" y="662781"/>
            <a:ext cx="4731421" cy="2823081"/>
          </a:xfrm>
          <a:prstGeom prst="rect">
            <a:avLst/>
          </a:prstGeom>
        </p:spPr>
      </p:pic>
    </p:spTree>
    <p:extLst>
      <p:ext uri="{BB962C8B-B14F-4D97-AF65-F5344CB8AC3E}">
        <p14:creationId xmlns:p14="http://schemas.microsoft.com/office/powerpoint/2010/main" xmlns="" val="20704729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SUPPORTIVE THERAPY :</a:t>
            </a:r>
            <a:br>
              <a:rPr lang="en-US" b="1" u="sng" dirty="0" smtClean="0"/>
            </a:br>
            <a:endParaRPr lang="en-US" b="1" u="sng" dirty="0"/>
          </a:p>
        </p:txBody>
      </p:sp>
      <p:sp>
        <p:nvSpPr>
          <p:cNvPr id="3" name="Content Placeholder 2"/>
          <p:cNvSpPr>
            <a:spLocks noGrp="1"/>
          </p:cNvSpPr>
          <p:nvPr>
            <p:ph idx="1"/>
          </p:nvPr>
        </p:nvSpPr>
        <p:spPr/>
        <p:txBody>
          <a:bodyPr>
            <a:normAutofit/>
          </a:bodyPr>
          <a:lstStyle/>
          <a:p>
            <a:r>
              <a:rPr lang="en-US" dirty="0" smtClean="0"/>
              <a:t>IV </a:t>
            </a:r>
            <a:r>
              <a:rPr lang="en-US" dirty="0"/>
              <a:t>fluids, Parenteral Nutrition</a:t>
            </a:r>
          </a:p>
          <a:p>
            <a:r>
              <a:rPr lang="en-US" dirty="0"/>
              <a:t>O2 / </a:t>
            </a:r>
            <a:r>
              <a:rPr lang="en-US" dirty="0" err="1"/>
              <a:t>Ventilatory</a:t>
            </a:r>
            <a:r>
              <a:rPr lang="en-US" dirty="0"/>
              <a:t> support</a:t>
            </a:r>
          </a:p>
          <a:p>
            <a:r>
              <a:rPr lang="en-US" dirty="0"/>
              <a:t>Antibiotics, Vasopressors (shock)</a:t>
            </a:r>
          </a:p>
          <a:p>
            <a:r>
              <a:rPr lang="en-US" dirty="0"/>
              <a:t>PCM / Ibuprofen – fever, myalgia, headache</a:t>
            </a:r>
          </a:p>
          <a:p>
            <a:r>
              <a:rPr lang="en-US" dirty="0"/>
              <a:t>Plenty of fluids</a:t>
            </a:r>
          </a:p>
          <a:p>
            <a:r>
              <a:rPr lang="en-US" dirty="0">
                <a:solidFill>
                  <a:schemeClr val="accent2">
                    <a:lumMod val="75000"/>
                  </a:schemeClr>
                </a:solidFill>
              </a:rPr>
              <a:t>If SpO2 &lt; 90% and PaO2 &lt; 60 mmHg – Mechanical Ventilation Preferred – </a:t>
            </a:r>
            <a:r>
              <a:rPr lang="en-US" dirty="0" smtClean="0">
                <a:solidFill>
                  <a:schemeClr val="accent2">
                    <a:lumMod val="75000"/>
                  </a:schemeClr>
                </a:solidFill>
              </a:rPr>
              <a:t>Invasive</a:t>
            </a:r>
            <a:endParaRPr lang="en-US" dirty="0">
              <a:solidFill>
                <a:schemeClr val="accent2">
                  <a:lumMod val="75000"/>
                </a:schemeClr>
              </a:solidFill>
            </a:endParaRPr>
          </a:p>
          <a:p>
            <a:r>
              <a:rPr lang="en-US" b="1" u="sng" dirty="0" smtClean="0"/>
              <a:t>SALICYLATES </a:t>
            </a:r>
            <a:r>
              <a:rPr lang="en-US" b="1" u="sng" dirty="0"/>
              <a:t>are </a:t>
            </a:r>
            <a:r>
              <a:rPr lang="en-US" b="1" u="sng" dirty="0" err="1"/>
              <a:t>CONTRAindicated</a:t>
            </a:r>
            <a:r>
              <a:rPr lang="en-US" b="1" u="sng" dirty="0"/>
              <a:t> – REYE syndrome</a:t>
            </a:r>
          </a:p>
          <a:p>
            <a:endParaRPr lang="en-US" dirty="0"/>
          </a:p>
        </p:txBody>
      </p:sp>
      <p:pic>
        <p:nvPicPr>
          <p:cNvPr id="5" name="Picture 4"/>
          <p:cNvPicPr>
            <a:picLocks noChangeAspect="1"/>
          </p:cNvPicPr>
          <p:nvPr/>
        </p:nvPicPr>
        <p:blipFill>
          <a:blip r:embed="rId2"/>
          <a:stretch>
            <a:fillRect/>
          </a:stretch>
        </p:blipFill>
        <p:spPr>
          <a:xfrm>
            <a:off x="7518400" y="766173"/>
            <a:ext cx="3835400" cy="2425700"/>
          </a:xfrm>
          <a:prstGeom prst="rect">
            <a:avLst/>
          </a:prstGeom>
        </p:spPr>
      </p:pic>
    </p:spTree>
    <p:extLst>
      <p:ext uri="{BB962C8B-B14F-4D97-AF65-F5344CB8AC3E}">
        <p14:creationId xmlns:p14="http://schemas.microsoft.com/office/powerpoint/2010/main" xmlns="" val="1201992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VENTILATOR PROTOCOL :</a:t>
            </a:r>
            <a:br>
              <a:rPr lang="en-US" b="1" u="sng" dirty="0" smtClean="0"/>
            </a:br>
            <a:endParaRPr lang="en-US" b="1" u="sng" dirty="0"/>
          </a:p>
        </p:txBody>
      </p:sp>
      <p:sp>
        <p:nvSpPr>
          <p:cNvPr id="3" name="Content Placeholder 2"/>
          <p:cNvSpPr>
            <a:spLocks noGrp="1"/>
          </p:cNvSpPr>
          <p:nvPr>
            <p:ph idx="1"/>
          </p:nvPr>
        </p:nvSpPr>
        <p:spPr/>
        <p:txBody>
          <a:bodyPr>
            <a:normAutofit lnSpcReduction="10000"/>
          </a:bodyPr>
          <a:lstStyle/>
          <a:p>
            <a:r>
              <a:rPr lang="en-US" dirty="0"/>
              <a:t>Pressure pre-set (controlled)</a:t>
            </a:r>
          </a:p>
          <a:p>
            <a:r>
              <a:rPr lang="en-US" dirty="0"/>
              <a:t>Low tidal volume ventilator support</a:t>
            </a:r>
          </a:p>
          <a:p>
            <a:r>
              <a:rPr lang="en-US" dirty="0"/>
              <a:t>Tidal volume — 6 ml/kg ideal body weight (Respiratory rate </a:t>
            </a:r>
            <a:r>
              <a:rPr lang="en-US" dirty="0" smtClean="0"/>
              <a:t>to a </a:t>
            </a:r>
            <a:r>
              <a:rPr lang="en-US" dirty="0"/>
              <a:t>maximum of </a:t>
            </a:r>
            <a:r>
              <a:rPr lang="en-US" dirty="0" smtClean="0"/>
              <a:t>30- 35 </a:t>
            </a:r>
            <a:r>
              <a:rPr lang="en-US" dirty="0"/>
              <a:t>per minute).</a:t>
            </a:r>
          </a:p>
          <a:p>
            <a:r>
              <a:rPr lang="en-US" dirty="0"/>
              <a:t>Open lung strategy of </a:t>
            </a:r>
            <a:r>
              <a:rPr lang="en-US" dirty="0" smtClean="0"/>
              <a:t>ventilation : PEEP </a:t>
            </a:r>
            <a:r>
              <a:rPr lang="en-US" dirty="0"/>
              <a:t>titration to keep the lung recruited to achieve an FIO2 of </a:t>
            </a:r>
            <a:r>
              <a:rPr lang="en-US" dirty="0" smtClean="0"/>
              <a:t>&lt; 0.5 </a:t>
            </a:r>
            <a:r>
              <a:rPr lang="en-US" dirty="0"/>
              <a:t>and a saturation of &gt; 90% or a PaO2 of &gt; </a:t>
            </a:r>
            <a:r>
              <a:rPr lang="en-US" dirty="0" smtClean="0"/>
              <a:t>60 mmHg</a:t>
            </a:r>
            <a:endParaRPr lang="en-US" dirty="0"/>
          </a:p>
          <a:p>
            <a:r>
              <a:rPr lang="en-US" dirty="0"/>
              <a:t>Plateau (Pause) pressure not to exceed of &gt; 30-35 mmHg.</a:t>
            </a:r>
          </a:p>
          <a:p>
            <a:r>
              <a:rPr lang="en-US" dirty="0"/>
              <a:t>APRV (Airway Pressure Release Ventilation), IRV (</a:t>
            </a:r>
            <a:r>
              <a:rPr lang="en-US" dirty="0" smtClean="0"/>
              <a:t>Inverse Ratio </a:t>
            </a:r>
            <a:r>
              <a:rPr lang="en-US" dirty="0"/>
              <a:t>Ventilation) in patients with persistent Hypoxemia.</a:t>
            </a:r>
          </a:p>
          <a:p>
            <a:endParaRPr lang="en-US" dirty="0"/>
          </a:p>
        </p:txBody>
      </p:sp>
    </p:spTree>
    <p:extLst>
      <p:ext uri="{BB962C8B-B14F-4D97-AF65-F5344CB8AC3E}">
        <p14:creationId xmlns:p14="http://schemas.microsoft.com/office/powerpoint/2010/main" xmlns="" val="509397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DISCHARGE POLICY :</a:t>
            </a:r>
            <a:br>
              <a:rPr lang="en-US" b="1" u="sng" dirty="0" smtClean="0"/>
            </a:br>
            <a:endParaRPr lang="en-US" b="1" u="sng" dirty="0"/>
          </a:p>
        </p:txBody>
      </p:sp>
      <p:sp>
        <p:nvSpPr>
          <p:cNvPr id="3" name="Content Placeholder 2"/>
          <p:cNvSpPr>
            <a:spLocks noGrp="1"/>
          </p:cNvSpPr>
          <p:nvPr>
            <p:ph idx="1"/>
          </p:nvPr>
        </p:nvSpPr>
        <p:spPr/>
        <p:txBody>
          <a:bodyPr/>
          <a:lstStyle/>
          <a:p>
            <a:r>
              <a:rPr lang="en-US" b="1" dirty="0" smtClean="0"/>
              <a:t>ADULTS</a:t>
            </a:r>
            <a:r>
              <a:rPr lang="en-US" dirty="0" smtClean="0"/>
              <a:t> </a:t>
            </a:r>
            <a:r>
              <a:rPr lang="en-US" dirty="0"/>
              <a:t>– 7 days after symptoms have subsided</a:t>
            </a:r>
            <a:r>
              <a:rPr lang="en-US" dirty="0" smtClean="0"/>
              <a:t>.</a:t>
            </a:r>
          </a:p>
          <a:p>
            <a:endParaRPr lang="en-US" dirty="0"/>
          </a:p>
          <a:p>
            <a:r>
              <a:rPr lang="en-US" b="1" dirty="0" smtClean="0"/>
              <a:t>CHILDREN</a:t>
            </a:r>
            <a:r>
              <a:rPr lang="en-US" dirty="0" smtClean="0"/>
              <a:t> </a:t>
            </a:r>
            <a:r>
              <a:rPr lang="en-US" dirty="0"/>
              <a:t>– 14 days after symptoms have subsided.</a:t>
            </a:r>
          </a:p>
          <a:p>
            <a:endParaRPr lang="en-US" dirty="0"/>
          </a:p>
        </p:txBody>
      </p:sp>
    </p:spTree>
    <p:extLst>
      <p:ext uri="{BB962C8B-B14F-4D97-AF65-F5344CB8AC3E}">
        <p14:creationId xmlns:p14="http://schemas.microsoft.com/office/powerpoint/2010/main" xmlns="" val="907329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PREVENTION :</a:t>
            </a:r>
            <a:endParaRPr lang="en-US" b="1" u="sng" dirty="0"/>
          </a:p>
        </p:txBody>
      </p:sp>
      <p:sp>
        <p:nvSpPr>
          <p:cNvPr id="3" name="Content Placeholder 2"/>
          <p:cNvSpPr>
            <a:spLocks noGrp="1"/>
          </p:cNvSpPr>
          <p:nvPr>
            <p:ph idx="1"/>
          </p:nvPr>
        </p:nvSpPr>
        <p:spPr/>
        <p:txBody>
          <a:bodyPr/>
          <a:lstStyle/>
          <a:p>
            <a:r>
              <a:rPr lang="en-US" dirty="0" smtClean="0"/>
              <a:t>INFECTION CONTROL MEASURES</a:t>
            </a:r>
          </a:p>
          <a:p>
            <a:r>
              <a:rPr lang="en-US" dirty="0" smtClean="0"/>
              <a:t>CHEMOPROPHYLAXIS</a:t>
            </a:r>
          </a:p>
          <a:p>
            <a:r>
              <a:rPr lang="en-US" dirty="0" smtClean="0"/>
              <a:t>VACCINE</a:t>
            </a:r>
            <a:endParaRPr lang="hi-IN" dirty="0" smtClean="0"/>
          </a:p>
          <a:p>
            <a:endParaRPr lang="en-US" dirty="0"/>
          </a:p>
        </p:txBody>
      </p:sp>
      <p:pic>
        <p:nvPicPr>
          <p:cNvPr id="5" name="Picture 4"/>
          <p:cNvPicPr>
            <a:picLocks noChangeAspect="1"/>
          </p:cNvPicPr>
          <p:nvPr/>
        </p:nvPicPr>
        <p:blipFill>
          <a:blip r:embed="rId2"/>
          <a:stretch>
            <a:fillRect/>
          </a:stretch>
        </p:blipFill>
        <p:spPr>
          <a:xfrm>
            <a:off x="7435667" y="606890"/>
            <a:ext cx="3669216" cy="2437470"/>
          </a:xfrm>
          <a:prstGeom prst="rect">
            <a:avLst/>
          </a:prstGeom>
        </p:spPr>
      </p:pic>
    </p:spTree>
    <p:extLst>
      <p:ext uri="{BB962C8B-B14F-4D97-AF65-F5344CB8AC3E}">
        <p14:creationId xmlns:p14="http://schemas.microsoft.com/office/powerpoint/2010/main" xmlns="" val="1148751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INFECTION CONTROL MEASURES</a:t>
            </a:r>
            <a:endParaRPr lang="en-US" b="1" u="sng" dirty="0"/>
          </a:p>
        </p:txBody>
      </p:sp>
      <p:sp>
        <p:nvSpPr>
          <p:cNvPr id="3" name="Content Placeholder 2"/>
          <p:cNvSpPr>
            <a:spLocks noGrp="1"/>
          </p:cNvSpPr>
          <p:nvPr>
            <p:ph idx="1"/>
          </p:nvPr>
        </p:nvSpPr>
        <p:spPr/>
        <p:txBody>
          <a:bodyPr>
            <a:normAutofit fontScale="77500" lnSpcReduction="20000"/>
          </a:bodyPr>
          <a:lstStyle/>
          <a:p>
            <a:pPr algn="just"/>
            <a:r>
              <a:rPr lang="en-US" sz="3100" dirty="0"/>
              <a:t>Home isolation for 7 days in a well ventilated room. Avoid common areas in house.</a:t>
            </a:r>
          </a:p>
          <a:p>
            <a:pPr algn="just"/>
            <a:r>
              <a:rPr lang="en-US" sz="3100" dirty="0"/>
              <a:t>Avoid close contact with others. If inevitable, maintain arm’s length distance from others.</a:t>
            </a:r>
          </a:p>
          <a:p>
            <a:pPr algn="just"/>
            <a:r>
              <a:rPr lang="en-US" sz="3100" dirty="0"/>
              <a:t>Wear triple layered surgical mask all the time. Change every 6 hourly or earlier if gets wet.</a:t>
            </a:r>
          </a:p>
          <a:p>
            <a:pPr algn="just"/>
            <a:r>
              <a:rPr lang="en-US" sz="3100" dirty="0"/>
              <a:t>Avoid hand shaking. Wash hands frequently. </a:t>
            </a:r>
          </a:p>
          <a:p>
            <a:pPr algn="just"/>
            <a:r>
              <a:rPr lang="en-US" sz="3100" dirty="0"/>
              <a:t>Cough etiquettes if mask is not available – cover mouth &amp; nose with a tissue / handkerchief when coughing or sneezing</a:t>
            </a:r>
          </a:p>
          <a:p>
            <a:pPr algn="just"/>
            <a:r>
              <a:rPr lang="en-US" sz="3100" dirty="0"/>
              <a:t>Care provider should wear triple layer surgical mask, and wash hands frequently</a:t>
            </a:r>
          </a:p>
          <a:p>
            <a:pPr algn="just"/>
            <a:r>
              <a:rPr lang="en-US" sz="3100" dirty="0"/>
              <a:t>Disinfection of contact surfaces by wiping with sodium </a:t>
            </a:r>
            <a:r>
              <a:rPr lang="en-US" sz="3100" dirty="0" err="1"/>
              <a:t>hypochorite</a:t>
            </a:r>
            <a:r>
              <a:rPr lang="en-US" sz="3100" dirty="0"/>
              <a:t> Or bleach solution</a:t>
            </a:r>
            <a:endParaRPr lang="hi-IN" sz="3100" dirty="0"/>
          </a:p>
          <a:p>
            <a:endParaRPr lang="en-US" dirty="0"/>
          </a:p>
        </p:txBody>
      </p:sp>
      <p:pic>
        <p:nvPicPr>
          <p:cNvPr id="5" name="Picture 4"/>
          <p:cNvPicPr>
            <a:picLocks noChangeAspect="1"/>
          </p:cNvPicPr>
          <p:nvPr/>
        </p:nvPicPr>
        <p:blipFill>
          <a:blip r:embed="rId2"/>
          <a:stretch>
            <a:fillRect/>
          </a:stretch>
        </p:blipFill>
        <p:spPr>
          <a:xfrm>
            <a:off x="8555570" y="199975"/>
            <a:ext cx="1795168" cy="1558182"/>
          </a:xfrm>
          <a:prstGeom prst="rect">
            <a:avLst/>
          </a:prstGeom>
        </p:spPr>
      </p:pic>
      <p:pic>
        <p:nvPicPr>
          <p:cNvPr id="7" name="Picture 6"/>
          <p:cNvPicPr>
            <a:picLocks noChangeAspect="1"/>
          </p:cNvPicPr>
          <p:nvPr/>
        </p:nvPicPr>
        <p:blipFill>
          <a:blip r:embed="rId3"/>
          <a:stretch>
            <a:fillRect/>
          </a:stretch>
        </p:blipFill>
        <p:spPr>
          <a:xfrm>
            <a:off x="10628032" y="-31086"/>
            <a:ext cx="1451536" cy="1789243"/>
          </a:xfrm>
          <a:prstGeom prst="rect">
            <a:avLst/>
          </a:prstGeom>
        </p:spPr>
      </p:pic>
    </p:spTree>
    <p:extLst>
      <p:ext uri="{BB962C8B-B14F-4D97-AF65-F5344CB8AC3E}">
        <p14:creationId xmlns:p14="http://schemas.microsoft.com/office/powerpoint/2010/main" xmlns="" val="242460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900" y="1330325"/>
            <a:ext cx="10515600" cy="4351338"/>
          </a:xfrm>
        </p:spPr>
        <p:txBody>
          <a:bodyPr>
            <a:normAutofit/>
          </a:bodyPr>
          <a:lstStyle/>
          <a:p>
            <a:r>
              <a:rPr lang="en-US" sz="2600" dirty="0" smtClean="0"/>
              <a:t>Influenza viruses are further classified into strains based upon antigenic properties. Humoral immunity to influenza viruses is generally thought to be strain-specific and acquired through infection or vaccination. </a:t>
            </a:r>
          </a:p>
          <a:p>
            <a:r>
              <a:rPr lang="en-US" sz="2600" dirty="0" smtClean="0"/>
              <a:t>Seasonal influenza epidemics can be caused by new virus strains that are antigenically distinct from previously circulating virus strains to which a population has immunity; this is known as </a:t>
            </a:r>
            <a:r>
              <a:rPr lang="en-US" sz="2600" b="1" u="sng" dirty="0"/>
              <a:t>A</a:t>
            </a:r>
            <a:r>
              <a:rPr lang="en-US" sz="2600" b="1" u="sng" dirty="0" smtClean="0"/>
              <a:t>ntigenic drift</a:t>
            </a:r>
            <a:r>
              <a:rPr lang="en-US" sz="2600" dirty="0" smtClean="0"/>
              <a:t>. </a:t>
            </a:r>
          </a:p>
          <a:p>
            <a:r>
              <a:rPr lang="en-US" sz="2600" dirty="0" smtClean="0"/>
              <a:t>Uncommonly, a completely new strain of influenza will emerge to which there is little or no existing immunity, this is known as </a:t>
            </a:r>
            <a:r>
              <a:rPr lang="en-US" sz="2600" b="1" u="sng" dirty="0"/>
              <a:t>A</a:t>
            </a:r>
            <a:r>
              <a:rPr lang="en-US" sz="2600" b="1" u="sng" dirty="0" smtClean="0"/>
              <a:t>ntigenic shift</a:t>
            </a:r>
            <a:r>
              <a:rPr lang="en-US" sz="2600" dirty="0" smtClean="0"/>
              <a:t> and such novel strains can give rise to influenza pandemics such as 2009 pandemic influenza. </a:t>
            </a:r>
          </a:p>
          <a:p>
            <a:endParaRPr lang="en-US" dirty="0" smtClean="0"/>
          </a:p>
          <a:p>
            <a:endParaRPr lang="en-US" dirty="0"/>
          </a:p>
        </p:txBody>
      </p:sp>
    </p:spTree>
    <p:extLst>
      <p:ext uri="{BB962C8B-B14F-4D97-AF65-F5344CB8AC3E}">
        <p14:creationId xmlns:p14="http://schemas.microsoft.com/office/powerpoint/2010/main" xmlns="" val="11400236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58537"/>
            <a:ext cx="10515600" cy="613954"/>
          </a:xfrm>
        </p:spPr>
        <p:txBody>
          <a:bodyPr>
            <a:normAutofit fontScale="90000"/>
          </a:bodyPr>
          <a:lstStyle/>
          <a:p>
            <a:r>
              <a:rPr lang="en-US" b="1" u="sng" dirty="0" smtClean="0"/>
              <a:t>USE OF FACE MASK :</a:t>
            </a:r>
            <a:br>
              <a:rPr lang="en-US" b="1" u="sng" dirty="0" smtClean="0"/>
            </a:br>
            <a:r>
              <a:rPr lang="en-US" b="1" u="sng" dirty="0"/>
              <a:t/>
            </a:r>
            <a:br>
              <a:rPr lang="en-US" b="1" u="sng" dirty="0"/>
            </a:br>
            <a:r>
              <a:rPr lang="en-US" b="1" u="sng" dirty="0" smtClean="0"/>
              <a:t>TRIPLE LAYER FACE MASK :</a:t>
            </a:r>
            <a:br>
              <a:rPr lang="en-US" b="1" u="sng" dirty="0" smtClean="0"/>
            </a:br>
            <a:r>
              <a:rPr lang="en-US" b="1" u="sng" dirty="0" smtClean="0"/>
              <a:t/>
            </a:r>
            <a:br>
              <a:rPr lang="en-US" b="1" u="sng" dirty="0" smtClean="0"/>
            </a:br>
            <a:endParaRPr lang="en-US" b="1" u="sng" dirty="0"/>
          </a:p>
        </p:txBody>
      </p:sp>
      <p:sp>
        <p:nvSpPr>
          <p:cNvPr id="3" name="Content Placeholder 2"/>
          <p:cNvSpPr>
            <a:spLocks noGrp="1"/>
          </p:cNvSpPr>
          <p:nvPr>
            <p:ph idx="1"/>
          </p:nvPr>
        </p:nvSpPr>
        <p:spPr>
          <a:xfrm>
            <a:off x="838200" y="2400390"/>
            <a:ext cx="10515600" cy="4351338"/>
          </a:xfrm>
        </p:spPr>
        <p:txBody>
          <a:bodyPr>
            <a:normAutofit/>
          </a:bodyPr>
          <a:lstStyle/>
          <a:p>
            <a:r>
              <a:rPr lang="en-US" dirty="0"/>
              <a:t>Screening </a:t>
            </a:r>
            <a:r>
              <a:rPr lang="en-US" dirty="0" smtClean="0"/>
              <a:t>area</a:t>
            </a:r>
          </a:p>
          <a:p>
            <a:r>
              <a:rPr lang="en-US" dirty="0" smtClean="0"/>
              <a:t>Isolation </a:t>
            </a:r>
            <a:r>
              <a:rPr lang="en-US" dirty="0"/>
              <a:t>ward</a:t>
            </a:r>
          </a:p>
          <a:p>
            <a:r>
              <a:rPr lang="en-US" dirty="0" smtClean="0"/>
              <a:t>Mortuary</a:t>
            </a:r>
            <a:endParaRPr lang="en-US" dirty="0"/>
          </a:p>
          <a:p>
            <a:r>
              <a:rPr lang="en-US" dirty="0" smtClean="0"/>
              <a:t>Ambulance</a:t>
            </a:r>
            <a:endParaRPr lang="en-US" dirty="0"/>
          </a:p>
          <a:p>
            <a:r>
              <a:rPr lang="en-US" dirty="0" smtClean="0"/>
              <a:t>Community</a:t>
            </a:r>
            <a:r>
              <a:rPr lang="en-US" dirty="0"/>
              <a:t> </a:t>
            </a:r>
            <a:r>
              <a:rPr lang="en-US" dirty="0" err="1" smtClean="0"/>
              <a:t>surveillance,Contact</a:t>
            </a:r>
            <a:r>
              <a:rPr lang="en-US" dirty="0"/>
              <a:t> </a:t>
            </a:r>
            <a:r>
              <a:rPr lang="en-US" dirty="0" smtClean="0"/>
              <a:t>tracing</a:t>
            </a:r>
            <a:endParaRPr lang="en-US" dirty="0"/>
          </a:p>
          <a:p>
            <a:r>
              <a:rPr lang="en-US" dirty="0" smtClean="0"/>
              <a:t>Security </a:t>
            </a:r>
            <a:r>
              <a:rPr lang="en-US" dirty="0"/>
              <a:t>personnel</a:t>
            </a:r>
          </a:p>
          <a:p>
            <a:r>
              <a:rPr lang="en-US" dirty="0" smtClean="0"/>
              <a:t>≯ </a:t>
            </a:r>
            <a:r>
              <a:rPr lang="en-US" dirty="0"/>
              <a:t>6 hours</a:t>
            </a:r>
          </a:p>
          <a:p>
            <a:r>
              <a:rPr lang="en-US" dirty="0" smtClean="0"/>
              <a:t>Not </a:t>
            </a:r>
            <a:r>
              <a:rPr lang="en-US" dirty="0"/>
              <a:t>reuse</a:t>
            </a:r>
          </a:p>
          <a:p>
            <a:endParaRPr lang="en-US" dirty="0"/>
          </a:p>
        </p:txBody>
      </p:sp>
      <p:pic>
        <p:nvPicPr>
          <p:cNvPr id="5" name="Picture 4"/>
          <p:cNvPicPr>
            <a:picLocks noChangeAspect="1"/>
          </p:cNvPicPr>
          <p:nvPr/>
        </p:nvPicPr>
        <p:blipFill>
          <a:blip r:embed="rId2"/>
          <a:stretch>
            <a:fillRect/>
          </a:stretch>
        </p:blipFill>
        <p:spPr>
          <a:xfrm>
            <a:off x="3821249" y="2378863"/>
            <a:ext cx="1803400" cy="1803400"/>
          </a:xfrm>
          <a:prstGeom prst="rect">
            <a:avLst/>
          </a:prstGeom>
        </p:spPr>
      </p:pic>
    </p:spTree>
    <p:extLst>
      <p:ext uri="{BB962C8B-B14F-4D97-AF65-F5344CB8AC3E}">
        <p14:creationId xmlns:p14="http://schemas.microsoft.com/office/powerpoint/2010/main" xmlns="" val="14847562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u="sng" dirty="0" smtClean="0"/>
              <a:t>N 95 RESPIRATOR :</a:t>
            </a:r>
            <a:br>
              <a:rPr lang="en-US" b="1" u="sng" dirty="0" smtClean="0"/>
            </a:br>
            <a:endParaRPr lang="en-US" b="1" u="sng" dirty="0"/>
          </a:p>
        </p:txBody>
      </p:sp>
      <p:sp>
        <p:nvSpPr>
          <p:cNvPr id="3" name="Content Placeholder 2"/>
          <p:cNvSpPr>
            <a:spLocks noGrp="1"/>
          </p:cNvSpPr>
          <p:nvPr>
            <p:ph idx="1"/>
          </p:nvPr>
        </p:nvSpPr>
        <p:spPr/>
        <p:txBody>
          <a:bodyPr/>
          <a:lstStyle/>
          <a:p>
            <a:r>
              <a:rPr lang="en-US" dirty="0"/>
              <a:t>Isolation ward </a:t>
            </a:r>
            <a:r>
              <a:rPr lang="en-US" dirty="0" smtClean="0"/>
              <a:t>- aerosol generating procedures like suction</a:t>
            </a:r>
            <a:r>
              <a:rPr lang="en-US" dirty="0"/>
              <a:t>, </a:t>
            </a:r>
            <a:r>
              <a:rPr lang="en-US" dirty="0" smtClean="0"/>
              <a:t>intubation, nebulization</a:t>
            </a:r>
            <a:endParaRPr lang="en-US" dirty="0"/>
          </a:p>
          <a:p>
            <a:r>
              <a:rPr lang="en-US" dirty="0" smtClean="0"/>
              <a:t>ICU</a:t>
            </a:r>
            <a:endParaRPr lang="en-US" dirty="0"/>
          </a:p>
          <a:p>
            <a:r>
              <a:rPr lang="en-US" dirty="0" smtClean="0"/>
              <a:t>Laboratory </a:t>
            </a:r>
            <a:r>
              <a:rPr lang="en-US" dirty="0"/>
              <a:t>personnel</a:t>
            </a:r>
          </a:p>
          <a:p>
            <a:r>
              <a:rPr lang="en-US" dirty="0" smtClean="0"/>
              <a:t>± </a:t>
            </a:r>
            <a:r>
              <a:rPr lang="en-US" dirty="0"/>
              <a:t>Expiration valve</a:t>
            </a:r>
          </a:p>
          <a:p>
            <a:endParaRPr lang="en-US" dirty="0"/>
          </a:p>
        </p:txBody>
      </p:sp>
      <p:pic>
        <p:nvPicPr>
          <p:cNvPr id="5" name="Picture 4"/>
          <p:cNvPicPr>
            <a:picLocks noChangeAspect="1"/>
          </p:cNvPicPr>
          <p:nvPr/>
        </p:nvPicPr>
        <p:blipFill>
          <a:blip r:embed="rId2"/>
          <a:stretch>
            <a:fillRect/>
          </a:stretch>
        </p:blipFill>
        <p:spPr>
          <a:xfrm>
            <a:off x="5194300" y="2491105"/>
            <a:ext cx="1803400" cy="1803400"/>
          </a:xfrm>
          <a:prstGeom prst="rect">
            <a:avLst/>
          </a:prstGeom>
        </p:spPr>
      </p:pic>
    </p:spTree>
    <p:extLst>
      <p:ext uri="{BB962C8B-B14F-4D97-AF65-F5344CB8AC3E}">
        <p14:creationId xmlns:p14="http://schemas.microsoft.com/office/powerpoint/2010/main" xmlns="" val="20963530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FOR GENERAL PUBLIC :</a:t>
            </a:r>
            <a:br>
              <a:rPr lang="en-US" b="1" u="sng" dirty="0" smtClean="0"/>
            </a:br>
            <a:endParaRPr lang="en-US" b="1" u="sng" dirty="0"/>
          </a:p>
        </p:txBody>
      </p:sp>
      <p:sp>
        <p:nvSpPr>
          <p:cNvPr id="3" name="Content Placeholder 2"/>
          <p:cNvSpPr>
            <a:spLocks noGrp="1"/>
          </p:cNvSpPr>
          <p:nvPr>
            <p:ph idx="1"/>
          </p:nvPr>
        </p:nvSpPr>
        <p:spPr/>
        <p:txBody>
          <a:bodyPr/>
          <a:lstStyle/>
          <a:p>
            <a:r>
              <a:rPr lang="en-US" dirty="0" smtClean="0"/>
              <a:t>No </a:t>
            </a:r>
            <a:r>
              <a:rPr lang="en-US" dirty="0"/>
              <a:t>scientific evidence to show </a:t>
            </a:r>
            <a:r>
              <a:rPr lang="en-US" dirty="0" smtClean="0"/>
              <a:t>health benefit </a:t>
            </a:r>
            <a:r>
              <a:rPr lang="en-US" dirty="0"/>
              <a:t>of using triple layer masks </a:t>
            </a:r>
            <a:r>
              <a:rPr lang="en-US" dirty="0" smtClean="0"/>
              <a:t>for members </a:t>
            </a:r>
            <a:r>
              <a:rPr lang="en-US" dirty="0"/>
              <a:t>of public.</a:t>
            </a:r>
          </a:p>
          <a:p>
            <a:r>
              <a:rPr lang="en-US" dirty="0"/>
              <a:t>Erroneous use of masks or </a:t>
            </a:r>
            <a:r>
              <a:rPr lang="en-US" dirty="0" smtClean="0"/>
              <a:t>continuous use </a:t>
            </a:r>
            <a:r>
              <a:rPr lang="en-US" dirty="0"/>
              <a:t>of a disposable mask for longer than </a:t>
            </a:r>
            <a:r>
              <a:rPr lang="en-US" dirty="0" smtClean="0"/>
              <a:t>6 hours </a:t>
            </a:r>
            <a:r>
              <a:rPr lang="en-US" dirty="0"/>
              <a:t>or repeated use of same mask </a:t>
            </a:r>
            <a:r>
              <a:rPr lang="en-US" dirty="0" smtClean="0"/>
              <a:t>may actually </a:t>
            </a:r>
            <a:r>
              <a:rPr lang="en-US" dirty="0"/>
              <a:t>increase risk of infection further.</a:t>
            </a:r>
          </a:p>
          <a:p>
            <a:endParaRPr lang="en-US" dirty="0"/>
          </a:p>
        </p:txBody>
      </p:sp>
    </p:spTree>
    <p:extLst>
      <p:ext uri="{BB962C8B-B14F-4D97-AF65-F5344CB8AC3E}">
        <p14:creationId xmlns:p14="http://schemas.microsoft.com/office/powerpoint/2010/main" xmlns="" val="9327945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CHEMO PROPHYLAXIS</a:t>
            </a:r>
            <a:br>
              <a:rPr lang="en-US" b="1" u="sng" dirty="0" smtClean="0"/>
            </a:br>
            <a:endParaRPr lang="en-US" b="1" u="sng" dirty="0"/>
          </a:p>
        </p:txBody>
      </p:sp>
      <p:sp>
        <p:nvSpPr>
          <p:cNvPr id="3" name="Content Placeholder 2"/>
          <p:cNvSpPr>
            <a:spLocks noGrp="1"/>
          </p:cNvSpPr>
          <p:nvPr>
            <p:ph idx="1"/>
          </p:nvPr>
        </p:nvSpPr>
        <p:spPr/>
        <p:txBody>
          <a:bodyPr>
            <a:normAutofit/>
          </a:bodyPr>
          <a:lstStyle/>
          <a:p>
            <a:r>
              <a:rPr lang="en-US" dirty="0"/>
              <a:t>All close contacts of suspected, probable and confirmed cases. Close </a:t>
            </a:r>
            <a:r>
              <a:rPr lang="en-US" dirty="0" smtClean="0"/>
              <a:t>contacts include </a:t>
            </a:r>
            <a:r>
              <a:rPr lang="en-US" dirty="0"/>
              <a:t>household /social contacts, family members, workplace or </a:t>
            </a:r>
            <a:r>
              <a:rPr lang="en-US" dirty="0" smtClean="0"/>
              <a:t>school contacts</a:t>
            </a:r>
            <a:r>
              <a:rPr lang="en-US" dirty="0"/>
              <a:t>, fellow travelers etc.</a:t>
            </a:r>
          </a:p>
          <a:p>
            <a:r>
              <a:rPr lang="en-US" dirty="0" smtClean="0"/>
              <a:t>All </a:t>
            </a:r>
            <a:r>
              <a:rPr lang="en-US" dirty="0"/>
              <a:t>health care personnel coming in contact with suspected, probable </a:t>
            </a:r>
            <a:r>
              <a:rPr lang="en-US" dirty="0" smtClean="0"/>
              <a:t>or confirmed cases</a:t>
            </a:r>
          </a:p>
          <a:p>
            <a:r>
              <a:rPr lang="en-US" dirty="0" smtClean="0"/>
              <a:t>Oseltamivir is the drug of choice.</a:t>
            </a:r>
          </a:p>
          <a:p>
            <a:r>
              <a:rPr lang="en-US" dirty="0" smtClean="0"/>
              <a:t>Prophylaxis </a:t>
            </a:r>
            <a:r>
              <a:rPr lang="en-US" dirty="0"/>
              <a:t>should be provided till 10 days after last exposure (</a:t>
            </a:r>
            <a:r>
              <a:rPr lang="en-US" dirty="0" smtClean="0"/>
              <a:t>maximum period </a:t>
            </a:r>
            <a:r>
              <a:rPr lang="en-US" dirty="0"/>
              <a:t>of 6 weeks)</a:t>
            </a:r>
          </a:p>
          <a:p>
            <a:endParaRPr lang="en-US" dirty="0"/>
          </a:p>
        </p:txBody>
      </p:sp>
    </p:spTree>
    <p:extLst>
      <p:ext uri="{BB962C8B-B14F-4D97-AF65-F5344CB8AC3E}">
        <p14:creationId xmlns:p14="http://schemas.microsoft.com/office/powerpoint/2010/main" xmlns="" val="13231176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lnSpcReduction="10000"/>
          </a:bodyPr>
          <a:lstStyle/>
          <a:p>
            <a:r>
              <a:rPr lang="en-US" b="1" u="sng" dirty="0" smtClean="0"/>
              <a:t>By </a:t>
            </a:r>
            <a:r>
              <a:rPr lang="en-US" b="1" u="sng" dirty="0"/>
              <a:t>Weight:</a:t>
            </a:r>
          </a:p>
          <a:p>
            <a:endParaRPr lang="en-US" dirty="0"/>
          </a:p>
          <a:p>
            <a:r>
              <a:rPr lang="en-US" dirty="0" smtClean="0"/>
              <a:t>For </a:t>
            </a:r>
            <a:r>
              <a:rPr lang="en-US" dirty="0"/>
              <a:t>weight &lt;15kg 30 mg OD</a:t>
            </a:r>
          </a:p>
          <a:p>
            <a:r>
              <a:rPr lang="en-US" dirty="0" smtClean="0"/>
              <a:t>15-23kg </a:t>
            </a:r>
            <a:r>
              <a:rPr lang="en-US" dirty="0"/>
              <a:t>45 mg OD</a:t>
            </a:r>
          </a:p>
          <a:p>
            <a:r>
              <a:rPr lang="en-US" dirty="0" smtClean="0"/>
              <a:t>24-</a:t>
            </a:r>
            <a:r>
              <a:rPr lang="en-US" dirty="0"/>
              <a:t>&lt;40kg 60 mg OD</a:t>
            </a:r>
          </a:p>
          <a:p>
            <a:r>
              <a:rPr lang="en-US" dirty="0" smtClean="0"/>
              <a:t>&gt;</a:t>
            </a:r>
            <a:r>
              <a:rPr lang="en-US" dirty="0"/>
              <a:t>40kg 75 mg OD</a:t>
            </a:r>
          </a:p>
          <a:p>
            <a:endParaRPr lang="en-US" dirty="0" smtClean="0"/>
          </a:p>
          <a:p>
            <a:r>
              <a:rPr lang="en-US" b="1" u="sng" dirty="0" smtClean="0"/>
              <a:t>For </a:t>
            </a:r>
            <a:r>
              <a:rPr lang="en-US" b="1" u="sng" dirty="0"/>
              <a:t>infants:</a:t>
            </a:r>
          </a:p>
          <a:p>
            <a:r>
              <a:rPr lang="en-US" dirty="0" smtClean="0"/>
              <a:t>&lt; </a:t>
            </a:r>
            <a:r>
              <a:rPr lang="en-US" dirty="0"/>
              <a:t>3 months not recommended unless situation judged </a:t>
            </a:r>
            <a:r>
              <a:rPr lang="en-US" dirty="0" smtClean="0"/>
              <a:t>critical due </a:t>
            </a:r>
            <a:r>
              <a:rPr lang="en-US" dirty="0"/>
              <a:t>to limited data on use in this age group</a:t>
            </a:r>
          </a:p>
          <a:p>
            <a:r>
              <a:rPr lang="en-US" dirty="0" smtClean="0"/>
              <a:t>3-5 </a:t>
            </a:r>
            <a:r>
              <a:rPr lang="en-US" dirty="0"/>
              <a:t>months 20 mg OD</a:t>
            </a:r>
          </a:p>
          <a:p>
            <a:r>
              <a:rPr lang="en-US" dirty="0" smtClean="0"/>
              <a:t>6-11 </a:t>
            </a:r>
            <a:r>
              <a:rPr lang="en-US" dirty="0"/>
              <a:t>months 25 mg OD</a:t>
            </a:r>
          </a:p>
          <a:p>
            <a:endParaRPr lang="en-US" dirty="0"/>
          </a:p>
        </p:txBody>
      </p:sp>
    </p:spTree>
    <p:extLst>
      <p:ext uri="{BB962C8B-B14F-4D97-AF65-F5344CB8AC3E}">
        <p14:creationId xmlns:p14="http://schemas.microsoft.com/office/powerpoint/2010/main" xmlns="" val="4453301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GUIDELINES ON CHEMOPROPHYLAXIS</a:t>
            </a:r>
            <a:endParaRPr lang="en-US" b="1" u="sng" dirty="0"/>
          </a:p>
        </p:txBody>
      </p:sp>
      <p:sp>
        <p:nvSpPr>
          <p:cNvPr id="3" name="Content Placeholder 2"/>
          <p:cNvSpPr>
            <a:spLocks noGrp="1"/>
          </p:cNvSpPr>
          <p:nvPr>
            <p:ph idx="1"/>
          </p:nvPr>
        </p:nvSpPr>
        <p:spPr/>
        <p:txBody>
          <a:bodyPr>
            <a:normAutofit/>
          </a:bodyPr>
          <a:lstStyle/>
          <a:p>
            <a:r>
              <a:rPr lang="en-US" dirty="0" smtClean="0"/>
              <a:t>Chemoprophylaxis with Oseltamivir either for short duration (10 days) Or of long duration (42 days) protect the individual till such time he is on Chemoprophylaxis.</a:t>
            </a:r>
          </a:p>
          <a:p>
            <a:r>
              <a:rPr lang="en-US" dirty="0" smtClean="0"/>
              <a:t> In a community where there is rampant spread of pandemic influenza A H1N1, the risk of getting the infection exists the moment a person is taken off Chemoprophylaxis.</a:t>
            </a:r>
          </a:p>
          <a:p>
            <a:r>
              <a:rPr lang="en-US" dirty="0" smtClean="0"/>
              <a:t>As prophylaxis cannot be continued in perpetuity, the following is recommended:</a:t>
            </a:r>
          </a:p>
        </p:txBody>
      </p:sp>
    </p:spTree>
    <p:extLst>
      <p:ext uri="{BB962C8B-B14F-4D97-AF65-F5344CB8AC3E}">
        <p14:creationId xmlns:p14="http://schemas.microsoft.com/office/powerpoint/2010/main" xmlns="" val="15346494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6101"/>
            <a:ext cx="10515600" cy="5630862"/>
          </a:xfrm>
        </p:spPr>
        <p:txBody>
          <a:bodyPr>
            <a:normAutofit/>
          </a:bodyPr>
          <a:lstStyle/>
          <a:p>
            <a:r>
              <a:rPr lang="en-US" dirty="0" smtClean="0"/>
              <a:t>The prophylaxis to the high risk family contact would be provided </a:t>
            </a:r>
            <a:r>
              <a:rPr lang="en-US" dirty="0" err="1" smtClean="0"/>
              <a:t>irrespaective</a:t>
            </a:r>
            <a:r>
              <a:rPr lang="en-US" dirty="0" smtClean="0"/>
              <a:t> of laboratory testing i.e. any high risk contact of patients in category A, B, or C would be provided </a:t>
            </a:r>
            <a:r>
              <a:rPr lang="en-US" dirty="0" err="1" smtClean="0"/>
              <a:t>Chemoprphylaxis</a:t>
            </a:r>
            <a:r>
              <a:rPr lang="en-US" dirty="0" smtClean="0"/>
              <a:t>.</a:t>
            </a:r>
          </a:p>
          <a:p>
            <a:r>
              <a:rPr lang="en-US" dirty="0" smtClean="0"/>
              <a:t>The doctors screening the patients and categorizing them as A,B,C would invariably take the history of high risk contacts among the family members of these suspect cases and persuade them to attend screening </a:t>
            </a:r>
            <a:r>
              <a:rPr lang="en-US" dirty="0" err="1" smtClean="0"/>
              <a:t>centres</a:t>
            </a:r>
            <a:r>
              <a:rPr lang="en-US" dirty="0" smtClean="0"/>
              <a:t>.</a:t>
            </a:r>
          </a:p>
          <a:p>
            <a:r>
              <a:rPr lang="en-US" dirty="0"/>
              <a:t>If the States qualify the criteria for community spread, then chemoprophylaxis would only be provided to family contacts that are at high risk and especially those with co-morbid condition.</a:t>
            </a:r>
          </a:p>
          <a:p>
            <a:endParaRPr lang="en-US" dirty="0" smtClean="0"/>
          </a:p>
        </p:txBody>
      </p:sp>
    </p:spTree>
    <p:extLst>
      <p:ext uri="{BB962C8B-B14F-4D97-AF65-F5344CB8AC3E}">
        <p14:creationId xmlns:p14="http://schemas.microsoft.com/office/powerpoint/2010/main" xmlns="" val="15743695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States which does not qualify the criteria of community spread would continue the preventive approach of contact tracing and providing chemoprophylaxis to family contacts, school contacts and social contacts.</a:t>
            </a:r>
          </a:p>
          <a:p>
            <a:r>
              <a:rPr lang="en-US" dirty="0"/>
              <a:t>Irrespective of whether there is a community spread or not medical personnel attending to influenza A H1N1 cases in dedicated treatment facilities would be put on Chemoprophylaxis to a maximum of 42 days. </a:t>
            </a:r>
          </a:p>
          <a:p>
            <a:endParaRPr lang="en-US" dirty="0"/>
          </a:p>
        </p:txBody>
      </p:sp>
    </p:spTree>
    <p:extLst>
      <p:ext uri="{BB962C8B-B14F-4D97-AF65-F5344CB8AC3E}">
        <p14:creationId xmlns:p14="http://schemas.microsoft.com/office/powerpoint/2010/main" xmlns="" val="16389755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81475"/>
          </a:xfrm>
        </p:spPr>
        <p:txBody>
          <a:bodyPr>
            <a:normAutofit fontScale="90000"/>
          </a:bodyPr>
          <a:lstStyle/>
          <a:p>
            <a:pPr algn="ctr"/>
            <a:r>
              <a:rPr lang="en-US" u="sng" dirty="0"/>
              <a:t/>
            </a:r>
            <a:br>
              <a:rPr lang="en-US" u="sng" dirty="0"/>
            </a:br>
            <a:r>
              <a:rPr lang="en-US" u="sng" dirty="0"/>
              <a:t/>
            </a:r>
            <a:br>
              <a:rPr lang="en-US" u="sng" dirty="0"/>
            </a:br>
            <a:r>
              <a:rPr lang="en-US" u="sng" dirty="0"/>
              <a:t> </a:t>
            </a:r>
            <a:r>
              <a:rPr lang="en-US" b="1" u="sng" dirty="0"/>
              <a:t>Ministry of Health and Family Welfare </a:t>
            </a:r>
            <a:r>
              <a:rPr lang="en-US" b="1" u="sng" dirty="0" smtClean="0"/>
              <a:t/>
            </a:r>
            <a:br>
              <a:rPr lang="en-US" b="1" u="sng" dirty="0" smtClean="0"/>
            </a:br>
            <a:r>
              <a:rPr lang="en-US" b="1" u="sng" dirty="0" smtClean="0"/>
              <a:t>Directorate </a:t>
            </a:r>
            <a:r>
              <a:rPr lang="en-US" b="1" u="sng" dirty="0"/>
              <a:t>General of Health Services </a:t>
            </a:r>
            <a:br>
              <a:rPr lang="en-US" b="1" u="sng" dirty="0"/>
            </a:br>
            <a:r>
              <a:rPr lang="en-US" b="1" u="sng" dirty="0"/>
              <a:t>(Emergency Medical Relief) </a:t>
            </a:r>
            <a:r>
              <a:rPr lang="en-US" b="1" u="sng" dirty="0" smtClean="0"/>
              <a:t/>
            </a:r>
            <a:br>
              <a:rPr lang="en-US" b="1" u="sng" dirty="0" smtClean="0"/>
            </a:br>
            <a:r>
              <a:rPr lang="en-US" b="1" u="sng" dirty="0"/>
              <a:t/>
            </a:r>
            <a:br>
              <a:rPr lang="en-US" b="1" u="sng" dirty="0"/>
            </a:br>
            <a:r>
              <a:rPr lang="en-US" b="1" u="sng" dirty="0"/>
              <a:t>Seasonal Influenza: Guidelines for Vaccination with Influenza Vaccine </a:t>
            </a:r>
            <a:r>
              <a:rPr lang="en-US" b="1" u="sng" dirty="0" smtClean="0"/>
              <a:t/>
            </a:r>
            <a:br>
              <a:rPr lang="en-US" b="1" u="sng" dirty="0" smtClean="0"/>
            </a:br>
            <a:r>
              <a:rPr lang="en-US" b="1" u="sng" dirty="0"/>
              <a:t> (Updated on </a:t>
            </a:r>
            <a:r>
              <a:rPr lang="en-US" b="1" u="sng" dirty="0" smtClean="0"/>
              <a:t>28th May, 2018)</a:t>
            </a:r>
            <a:r>
              <a:rPr lang="en-US" b="1" u="sng" dirty="0"/>
              <a:t> </a:t>
            </a:r>
            <a:br>
              <a:rPr lang="en-US" b="1" u="sng" dirty="0"/>
            </a:br>
            <a:r>
              <a:rPr lang="en-US" b="1" u="sng" dirty="0"/>
              <a:t/>
            </a:r>
            <a:br>
              <a:rPr lang="en-US" b="1" u="sng" dirty="0"/>
            </a:br>
            <a:endParaRPr lang="en-US" b="1" u="sng" dirty="0"/>
          </a:p>
        </p:txBody>
      </p:sp>
    </p:spTree>
    <p:extLst>
      <p:ext uri="{BB962C8B-B14F-4D97-AF65-F5344CB8AC3E}">
        <p14:creationId xmlns:p14="http://schemas.microsoft.com/office/powerpoint/2010/main" xmlns="" val="6829515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b="1" u="sng" dirty="0" smtClean="0"/>
              <a:t> 1. BACKGROUND </a:t>
            </a:r>
            <a:br>
              <a:rPr lang="en-US" b="1" u="sng" dirty="0" smtClean="0"/>
            </a:br>
            <a:endParaRPr lang="en-US" b="1" u="sng" dirty="0"/>
          </a:p>
        </p:txBody>
      </p:sp>
      <p:sp>
        <p:nvSpPr>
          <p:cNvPr id="3" name="Content Placeholder 2"/>
          <p:cNvSpPr>
            <a:spLocks noGrp="1"/>
          </p:cNvSpPr>
          <p:nvPr>
            <p:ph idx="1"/>
          </p:nvPr>
        </p:nvSpPr>
        <p:spPr/>
        <p:txBody>
          <a:bodyPr>
            <a:normAutofit/>
          </a:bodyPr>
          <a:lstStyle/>
          <a:p>
            <a:r>
              <a:rPr lang="en-US" dirty="0" smtClean="0"/>
              <a:t>Seasonal </a:t>
            </a:r>
            <a:r>
              <a:rPr lang="en-US" dirty="0"/>
              <a:t>Influenza is caused by a number of circulating Influenza viruses such as Influenza A </a:t>
            </a:r>
            <a:r>
              <a:rPr lang="en-US" dirty="0" smtClean="0"/>
              <a:t>H1N1, </a:t>
            </a:r>
            <a:r>
              <a:rPr lang="en-US" dirty="0"/>
              <a:t>H3N2, Influenza B etc. </a:t>
            </a:r>
            <a:endParaRPr lang="en-US" dirty="0" smtClean="0"/>
          </a:p>
          <a:p>
            <a:r>
              <a:rPr lang="en-US" dirty="0" smtClean="0"/>
              <a:t>While </a:t>
            </a:r>
            <a:r>
              <a:rPr lang="en-US" dirty="0"/>
              <a:t>declaring the Pandemic to be over in August 2010, World Health Organization conveyed that Pandemic Influenza A (</a:t>
            </a:r>
            <a:r>
              <a:rPr lang="en-US" dirty="0" smtClean="0"/>
              <a:t>H1N1) </a:t>
            </a:r>
            <a:r>
              <a:rPr lang="en-US" dirty="0"/>
              <a:t>virus that caused Pandemic [2009-2010] would circulate as Seasonal Influenza virus and would continue to do so for years to come. </a:t>
            </a:r>
          </a:p>
          <a:p>
            <a:endParaRPr lang="en-US" dirty="0"/>
          </a:p>
        </p:txBody>
      </p:sp>
    </p:spTree>
    <p:extLst>
      <p:ext uri="{BB962C8B-B14F-4D97-AF65-F5344CB8AC3E}">
        <p14:creationId xmlns:p14="http://schemas.microsoft.com/office/powerpoint/2010/main" xmlns="" val="65784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2. VARIOUS INDIAN STUDIES </a:t>
            </a:r>
            <a:endParaRPr lang="en-US" b="1" u="sng" dirty="0"/>
          </a:p>
        </p:txBody>
      </p:sp>
      <p:sp>
        <p:nvSpPr>
          <p:cNvPr id="3" name="Content Placeholder 2"/>
          <p:cNvSpPr>
            <a:spLocks noGrp="1"/>
          </p:cNvSpPr>
          <p:nvPr>
            <p:ph idx="1"/>
          </p:nvPr>
        </p:nvSpPr>
        <p:spPr/>
        <p:txBody>
          <a:bodyPr/>
          <a:lstStyle/>
          <a:p>
            <a:pPr marL="0" indent="0" algn="just">
              <a:buNone/>
            </a:pPr>
            <a:r>
              <a:rPr lang="en-US" dirty="0"/>
              <a:t>2015 community based epidemic survey of </a:t>
            </a:r>
            <a:r>
              <a:rPr lang="en-US" dirty="0" err="1"/>
              <a:t>Rajsthan</a:t>
            </a:r>
            <a:r>
              <a:rPr lang="en-US" dirty="0"/>
              <a:t>, IJMR, Dec </a:t>
            </a:r>
            <a:r>
              <a:rPr lang="en-US" dirty="0" smtClean="0"/>
              <a:t>2016</a:t>
            </a:r>
          </a:p>
          <a:p>
            <a:pPr marL="0" indent="0" algn="just">
              <a:buNone/>
            </a:pPr>
            <a:endParaRPr lang="en-US" dirty="0"/>
          </a:p>
          <a:p>
            <a:pPr algn="just"/>
            <a:r>
              <a:rPr lang="en-US" b="1" dirty="0"/>
              <a:t>Risk of getting clinical infection within the community is </a:t>
            </a:r>
            <a:r>
              <a:rPr lang="mr-IN" b="1" dirty="0"/>
              <a:t>–</a:t>
            </a:r>
            <a:r>
              <a:rPr lang="en-US" b="1" dirty="0"/>
              <a:t> highest in children under 5 years</a:t>
            </a:r>
            <a:r>
              <a:rPr lang="en-US" dirty="0"/>
              <a:t>, followed by age group of 16 </a:t>
            </a:r>
            <a:r>
              <a:rPr lang="mr-IN" dirty="0"/>
              <a:t>–</a:t>
            </a:r>
            <a:r>
              <a:rPr lang="en-US" dirty="0"/>
              <a:t> 64 years, then &gt; 65 </a:t>
            </a:r>
            <a:r>
              <a:rPr lang="en-US" dirty="0" err="1"/>
              <a:t>yrs</a:t>
            </a:r>
            <a:r>
              <a:rPr lang="en-US" dirty="0"/>
              <a:t> age group, and least in 6 </a:t>
            </a:r>
            <a:r>
              <a:rPr lang="mr-IN" dirty="0"/>
              <a:t>–</a:t>
            </a:r>
            <a:r>
              <a:rPr lang="en-US" dirty="0"/>
              <a:t> 15 years age group</a:t>
            </a:r>
            <a:r>
              <a:rPr lang="en-US" dirty="0" smtClean="0"/>
              <a:t>.</a:t>
            </a:r>
          </a:p>
          <a:p>
            <a:pPr algn="just"/>
            <a:endParaRPr lang="en-US" dirty="0"/>
          </a:p>
          <a:p>
            <a:pPr algn="just"/>
            <a:r>
              <a:rPr lang="en-US" b="1" dirty="0"/>
              <a:t>Case fatality rate is highest in &gt; 65 </a:t>
            </a:r>
            <a:r>
              <a:rPr lang="en-US" b="1" dirty="0" err="1"/>
              <a:t>yrs</a:t>
            </a:r>
            <a:r>
              <a:rPr lang="en-US" b="1" dirty="0"/>
              <a:t> </a:t>
            </a:r>
            <a:r>
              <a:rPr lang="en-US" dirty="0"/>
              <a:t>(14.8%), followed by 51 </a:t>
            </a:r>
            <a:r>
              <a:rPr lang="mr-IN" dirty="0"/>
              <a:t>–</a:t>
            </a:r>
            <a:r>
              <a:rPr lang="en-US" dirty="0"/>
              <a:t> 64 years age group (10.23%), </a:t>
            </a:r>
            <a:r>
              <a:rPr lang="en-US" b="1" dirty="0"/>
              <a:t>least in &lt; 15 years population </a:t>
            </a:r>
            <a:r>
              <a:rPr lang="en-US" dirty="0"/>
              <a:t>(1.8%)</a:t>
            </a:r>
            <a:endParaRPr lang="hi-IN" dirty="0"/>
          </a:p>
          <a:p>
            <a:endParaRPr lang="en-US" dirty="0"/>
          </a:p>
        </p:txBody>
      </p:sp>
    </p:spTree>
    <p:extLst>
      <p:ext uri="{BB962C8B-B14F-4D97-AF65-F5344CB8AC3E}">
        <p14:creationId xmlns:p14="http://schemas.microsoft.com/office/powerpoint/2010/main" xmlns="" val="5964055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Seasonal Influenza may affect all age groups; globally incidence is higher in young children and those above 65 years. </a:t>
            </a:r>
          </a:p>
          <a:p>
            <a:r>
              <a:rPr lang="en-US" dirty="0"/>
              <a:t>Health workers and persons with comorbid conditions (such as lung disease, heart disease, liver disease, kidney disease, blood disorders, Diabetes) and immuno-compromised persons are at higher risk. </a:t>
            </a:r>
          </a:p>
          <a:p>
            <a:r>
              <a:rPr lang="en-US" dirty="0"/>
              <a:t>Influenza may have an aggressive course in extremes of age and in co-morbid conditions. </a:t>
            </a:r>
          </a:p>
          <a:p>
            <a:endParaRPr lang="en-US" dirty="0"/>
          </a:p>
        </p:txBody>
      </p:sp>
    </p:spTree>
    <p:extLst>
      <p:ext uri="{BB962C8B-B14F-4D97-AF65-F5344CB8AC3E}">
        <p14:creationId xmlns:p14="http://schemas.microsoft.com/office/powerpoint/2010/main" xmlns="" val="18391632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b="1" u="sng" dirty="0" smtClean="0"/>
              <a:t> 2. EVIDENCE BASE FOR VACCINATION </a:t>
            </a:r>
            <a:br>
              <a:rPr lang="en-US" b="1" u="sng" dirty="0" smtClean="0"/>
            </a:br>
            <a:endParaRPr lang="en-US" b="1" u="sng" dirty="0"/>
          </a:p>
        </p:txBody>
      </p:sp>
      <p:sp>
        <p:nvSpPr>
          <p:cNvPr id="3" name="Content Placeholder 2"/>
          <p:cNvSpPr>
            <a:spLocks noGrp="1"/>
          </p:cNvSpPr>
          <p:nvPr>
            <p:ph idx="1"/>
          </p:nvPr>
        </p:nvSpPr>
        <p:spPr/>
        <p:txBody>
          <a:bodyPr>
            <a:normAutofit/>
          </a:bodyPr>
          <a:lstStyle/>
          <a:p>
            <a:r>
              <a:rPr lang="en-US" dirty="0" smtClean="0"/>
              <a:t>World </a:t>
            </a:r>
            <a:r>
              <a:rPr lang="en-US" dirty="0"/>
              <a:t>Health Organization recommends vaccination of high risk groups with Seasonal Influenza Vaccine. </a:t>
            </a:r>
            <a:endParaRPr lang="en-US" dirty="0" smtClean="0"/>
          </a:p>
          <a:p>
            <a:r>
              <a:rPr lang="en-US" dirty="0" smtClean="0"/>
              <a:t>Vaccination </a:t>
            </a:r>
            <a:r>
              <a:rPr lang="en-US" dirty="0"/>
              <a:t>is an important tool to prevent infection and severe outcomes caused by influenza viruses. </a:t>
            </a:r>
            <a:endParaRPr lang="en-US" dirty="0" smtClean="0"/>
          </a:p>
          <a:p>
            <a:r>
              <a:rPr lang="en-US" dirty="0" smtClean="0"/>
              <a:t>Over </a:t>
            </a:r>
            <a:r>
              <a:rPr lang="en-US" dirty="0"/>
              <a:t>the years, evidence has been established through research globally on the protection provided by Seasonal Influenza Vaccine, in particular for those at higher risk. </a:t>
            </a:r>
            <a:endParaRPr lang="en-US" dirty="0" smtClean="0"/>
          </a:p>
          <a:p>
            <a:endParaRPr lang="en-US" dirty="0"/>
          </a:p>
        </p:txBody>
      </p:sp>
    </p:spTree>
    <p:extLst>
      <p:ext uri="{BB962C8B-B14F-4D97-AF65-F5344CB8AC3E}">
        <p14:creationId xmlns:p14="http://schemas.microsoft.com/office/powerpoint/2010/main" xmlns="" val="18266396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It helps protect women during pregnancy and their babies up to six months and among vaccinated, reduction in influenza related hospitalizations across all age groups is expected. </a:t>
            </a:r>
          </a:p>
          <a:p>
            <a:r>
              <a:rPr lang="en-US" dirty="0"/>
              <a:t>In India, available information suggests that in the post pandemic period (2012-2015) Seasonal Influenza has affected persons mainly in all age groups. </a:t>
            </a:r>
          </a:p>
          <a:p>
            <a:r>
              <a:rPr lang="en-US" dirty="0"/>
              <a:t>Analysis of mortality of laboratory confirmed cases suggest that about 50 % of those affected had co-morbid conditions. </a:t>
            </a:r>
          </a:p>
          <a:p>
            <a:endParaRPr lang="en-US" dirty="0"/>
          </a:p>
        </p:txBody>
      </p:sp>
    </p:spTree>
    <p:extLst>
      <p:ext uri="{BB962C8B-B14F-4D97-AF65-F5344CB8AC3E}">
        <p14:creationId xmlns:p14="http://schemas.microsoft.com/office/powerpoint/2010/main" xmlns="" val="20544687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843"/>
            <a:ext cx="10515600" cy="1325563"/>
          </a:xfrm>
        </p:spPr>
        <p:txBody>
          <a:bodyPr>
            <a:normAutofit fontScale="90000"/>
          </a:bodyPr>
          <a:lstStyle/>
          <a:p>
            <a:r>
              <a:rPr lang="en-US" b="1" u="sng" dirty="0" smtClean="0"/>
              <a:t>3. GUIDANCE FOR THE STATES/ UTS ON SEASONAL INFLUENZA VACCINATION </a:t>
            </a:r>
            <a:br>
              <a:rPr lang="en-US" b="1" u="sng" dirty="0" smtClean="0"/>
            </a:br>
            <a:r>
              <a:rPr lang="en-US" b="1" u="sng" dirty="0"/>
              <a:t/>
            </a:r>
            <a:br>
              <a:rPr lang="en-US" b="1" u="sng" dirty="0"/>
            </a:br>
            <a:r>
              <a:rPr lang="en-US" b="1" u="sng" dirty="0" smtClean="0"/>
              <a:t>3.1 PERSONS RECOMMENDED FOR VACCINATION </a:t>
            </a:r>
            <a:br>
              <a:rPr lang="en-US" b="1" u="sng" dirty="0" smtClean="0"/>
            </a:br>
            <a:r>
              <a:rPr lang="en-US" b="1" u="sng" dirty="0" smtClean="0"/>
              <a:t/>
            </a:r>
            <a:br>
              <a:rPr lang="en-US" b="1" u="sng" dirty="0" smtClean="0"/>
            </a:br>
            <a:endParaRPr lang="en-US" b="1" u="sng" dirty="0"/>
          </a:p>
        </p:txBody>
      </p:sp>
      <p:sp>
        <p:nvSpPr>
          <p:cNvPr id="3" name="Content Placeholder 2"/>
          <p:cNvSpPr>
            <a:spLocks noGrp="1"/>
          </p:cNvSpPr>
          <p:nvPr>
            <p:ph idx="1"/>
          </p:nvPr>
        </p:nvSpPr>
        <p:spPr>
          <a:xfrm>
            <a:off x="838200" y="2844800"/>
            <a:ext cx="10515600" cy="3733800"/>
          </a:xfrm>
        </p:spPr>
        <p:txBody>
          <a:bodyPr/>
          <a:lstStyle/>
          <a:p>
            <a:r>
              <a:rPr lang="en-US" dirty="0"/>
              <a:t>Based on epidemiological evidence, the advice received from World Health Organization, Indian Council of Medical Research and subject experts, Government of India recommends vaccination of High Risk Groups with Seasonal Influenza Vaccine. </a:t>
            </a:r>
            <a:endParaRPr lang="en-US" dirty="0" smtClean="0"/>
          </a:p>
        </p:txBody>
      </p:sp>
    </p:spTree>
    <p:extLst>
      <p:ext uri="{BB962C8B-B14F-4D97-AF65-F5344CB8AC3E}">
        <p14:creationId xmlns:p14="http://schemas.microsoft.com/office/powerpoint/2010/main" xmlns="" val="665026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THE RECOMMENDATIONS FOR PRIORITIZED GROUPS ARE AS UNDER: </a:t>
            </a:r>
            <a:br>
              <a:rPr lang="en-US" b="1" u="sng" dirty="0" smtClean="0"/>
            </a:br>
            <a:endParaRPr lang="en-US" b="1" u="sng" dirty="0"/>
          </a:p>
        </p:txBody>
      </p:sp>
      <p:sp>
        <p:nvSpPr>
          <p:cNvPr id="3" name="Content Placeholder 2"/>
          <p:cNvSpPr>
            <a:spLocks noGrp="1"/>
          </p:cNvSpPr>
          <p:nvPr>
            <p:ph idx="1"/>
          </p:nvPr>
        </p:nvSpPr>
        <p:spPr>
          <a:xfrm>
            <a:off x="838200" y="1825624"/>
            <a:ext cx="10515600" cy="4854575"/>
          </a:xfrm>
        </p:spPr>
        <p:txBody>
          <a:bodyPr>
            <a:normAutofit/>
          </a:bodyPr>
          <a:lstStyle/>
          <a:p>
            <a:r>
              <a:rPr lang="en-US" u="sng" dirty="0"/>
              <a:t>Health Care workers, working in hospital / institutional settings (doctors, nurses, paramedics) with likelihood of exposure to Influenza virus should be vaccinated. </a:t>
            </a:r>
            <a:r>
              <a:rPr lang="en-US" u="sng" dirty="0" smtClean="0"/>
              <a:t>This </a:t>
            </a:r>
            <a:r>
              <a:rPr lang="en-US" u="sng" dirty="0"/>
              <a:t>includes those: </a:t>
            </a:r>
            <a:endParaRPr lang="en-US" u="sng" dirty="0" smtClean="0"/>
          </a:p>
          <a:p>
            <a:endParaRPr lang="en-US" u="sng" dirty="0"/>
          </a:p>
          <a:p>
            <a:r>
              <a:rPr lang="en-US" dirty="0" smtClean="0"/>
              <a:t>All </a:t>
            </a:r>
            <a:r>
              <a:rPr lang="en-US" dirty="0"/>
              <a:t>medical and paramedical personnel working in casualty/ emergency department of identified hospitals treating Influenza cases. </a:t>
            </a:r>
          </a:p>
          <a:p>
            <a:r>
              <a:rPr lang="en-US" dirty="0" smtClean="0"/>
              <a:t>All </a:t>
            </a:r>
            <a:r>
              <a:rPr lang="en-US" dirty="0"/>
              <a:t>medical and paramedical personnel working in ICU and Isolation Wards managing influenza patients. </a:t>
            </a:r>
          </a:p>
        </p:txBody>
      </p:sp>
    </p:spTree>
    <p:extLst>
      <p:ext uri="{BB962C8B-B14F-4D97-AF65-F5344CB8AC3E}">
        <p14:creationId xmlns:p14="http://schemas.microsoft.com/office/powerpoint/2010/main" xmlns="" val="4199133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10515600" cy="5643563"/>
          </a:xfrm>
        </p:spPr>
        <p:txBody>
          <a:bodyPr>
            <a:normAutofit/>
          </a:bodyPr>
          <a:lstStyle/>
          <a:p>
            <a:r>
              <a:rPr lang="en-US" dirty="0"/>
              <a:t>All personnel identified to work in screening </a:t>
            </a:r>
            <a:r>
              <a:rPr lang="en-US" dirty="0" err="1"/>
              <a:t>centres</a:t>
            </a:r>
            <a:r>
              <a:rPr lang="en-US" dirty="0"/>
              <a:t> that would be set up for categorization of patients during Seasonal Influenza outbreak. </a:t>
            </a:r>
          </a:p>
          <a:p>
            <a:r>
              <a:rPr lang="en-US" dirty="0"/>
              <a:t>Treating/managing the High Risk Group. </a:t>
            </a:r>
          </a:p>
          <a:p>
            <a:r>
              <a:rPr lang="en-US" dirty="0"/>
              <a:t>Laboratory personnel working in </a:t>
            </a:r>
            <a:r>
              <a:rPr lang="en-US" dirty="0" err="1"/>
              <a:t>virological</a:t>
            </a:r>
            <a:r>
              <a:rPr lang="en-US" dirty="0"/>
              <a:t> laboratories testing suspected Influenza samples. </a:t>
            </a:r>
          </a:p>
          <a:p>
            <a:r>
              <a:rPr lang="en-US" dirty="0"/>
              <a:t>Rapid Response Team members identified to investigate outbreaks of Influenza. </a:t>
            </a:r>
          </a:p>
          <a:p>
            <a:r>
              <a:rPr lang="en-US" dirty="0"/>
              <a:t>Drivers and staff of vehicles/ambulances involved in transfer of Influenza patients. </a:t>
            </a:r>
          </a:p>
          <a:p>
            <a:endParaRPr lang="en-US" dirty="0"/>
          </a:p>
          <a:p>
            <a:endParaRPr lang="en-US" dirty="0"/>
          </a:p>
        </p:txBody>
      </p:sp>
    </p:spTree>
    <p:extLst>
      <p:ext uri="{BB962C8B-B14F-4D97-AF65-F5344CB8AC3E}">
        <p14:creationId xmlns:p14="http://schemas.microsoft.com/office/powerpoint/2010/main" xmlns="" val="8766670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sng" dirty="0"/>
              <a:t>Vaccine is recommended for </a:t>
            </a:r>
            <a:r>
              <a:rPr lang="en-US" b="1" u="sng" dirty="0"/>
              <a:t>pregnant women, irrespective of the duration of pregnancy. </a:t>
            </a:r>
          </a:p>
          <a:p>
            <a:r>
              <a:rPr lang="en-US" u="sng" dirty="0"/>
              <a:t>Vaccine is recommended for: </a:t>
            </a:r>
          </a:p>
          <a:p>
            <a:r>
              <a:rPr lang="en-US" dirty="0"/>
              <a:t>persons with </a:t>
            </a:r>
            <a:r>
              <a:rPr lang="en-US" b="1" dirty="0"/>
              <a:t>chronic illnesses such as Chronic Obstructive Pulmonary Disease, Bronchial Asthma, Heart disease, Liver disease, Kidney disease, Blood disorders, Diabetes, Cancer and for those who are immunocompromised.</a:t>
            </a:r>
            <a:r>
              <a:rPr lang="en-US" dirty="0"/>
              <a:t> </a:t>
            </a:r>
          </a:p>
          <a:p>
            <a:endParaRPr lang="en-US" dirty="0"/>
          </a:p>
        </p:txBody>
      </p:sp>
    </p:spTree>
    <p:extLst>
      <p:ext uri="{BB962C8B-B14F-4D97-AF65-F5344CB8AC3E}">
        <p14:creationId xmlns:p14="http://schemas.microsoft.com/office/powerpoint/2010/main" xmlns="" val="5737398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8800"/>
            <a:ext cx="10515600" cy="5618163"/>
          </a:xfrm>
        </p:spPr>
        <p:txBody>
          <a:bodyPr/>
          <a:lstStyle/>
          <a:p>
            <a:r>
              <a:rPr lang="en-US" dirty="0"/>
              <a:t>for children having chronic diseases like Asthma; Neuro developmental condition like cerebral palsy, epilepsy stroke, mentally challenged </a:t>
            </a:r>
            <a:r>
              <a:rPr lang="en-US" dirty="0" err="1"/>
              <a:t>etc</a:t>
            </a:r>
            <a:r>
              <a:rPr lang="en-US" dirty="0"/>
              <a:t>; heart disease like CHI), CHF; blood disorders like Sickle cell disease; diabetes, metabolic disorder, all immunocompromised children, malignancy receiving immuno-suppressive therapy, kidney disorder and liver disorder. </a:t>
            </a:r>
          </a:p>
          <a:p>
            <a:endParaRPr lang="en-US" b="1" u="sng" dirty="0" smtClean="0"/>
          </a:p>
          <a:p>
            <a:r>
              <a:rPr lang="en-US" b="1" u="sng" dirty="0" smtClean="0"/>
              <a:t>Vaccine </a:t>
            </a:r>
            <a:r>
              <a:rPr lang="en-US" b="1" u="sng" dirty="0"/>
              <a:t>is desirable for </a:t>
            </a:r>
          </a:p>
          <a:p>
            <a:r>
              <a:rPr lang="en-US" dirty="0"/>
              <a:t>elderly individuals (≥ 65 years of age)  </a:t>
            </a:r>
          </a:p>
          <a:p>
            <a:r>
              <a:rPr lang="en-US" dirty="0"/>
              <a:t>children between 6 months to 8 years of age. </a:t>
            </a:r>
          </a:p>
          <a:p>
            <a:endParaRPr lang="en-US" dirty="0"/>
          </a:p>
          <a:p>
            <a:endParaRPr lang="en-US" dirty="0"/>
          </a:p>
        </p:txBody>
      </p:sp>
    </p:spTree>
    <p:extLst>
      <p:ext uri="{BB962C8B-B14F-4D97-AF65-F5344CB8AC3E}">
        <p14:creationId xmlns:p14="http://schemas.microsoft.com/office/powerpoint/2010/main" xmlns="" val="20757272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3670300"/>
          </a:xfrm>
        </p:spPr>
        <p:txBody>
          <a:bodyPr>
            <a:normAutofit/>
          </a:bodyPr>
          <a:lstStyle/>
          <a:p>
            <a:r>
              <a:rPr lang="en-US" b="1" u="sng" dirty="0" smtClean="0"/>
              <a:t>3.2 SELECTION OF VACCINE </a:t>
            </a:r>
            <a:br>
              <a:rPr lang="en-US" b="1" u="sng" dirty="0" smtClean="0"/>
            </a:br>
            <a:r>
              <a:rPr lang="en-US" b="1" u="sng" dirty="0"/>
              <a:t/>
            </a:r>
            <a:br>
              <a:rPr lang="en-US" b="1" u="sng" dirty="0"/>
            </a:br>
            <a:r>
              <a:rPr lang="en-US" b="1" u="sng" dirty="0" smtClean="0"/>
              <a:t>3.2.1. SEASONAL INFLUENZA VACCINE RECOMMENDED FOR THE SEASON OF 2018</a:t>
            </a:r>
            <a:r>
              <a:rPr lang="en-US" dirty="0"/>
              <a:t> </a:t>
            </a:r>
            <a:endParaRPr lang="en-US" b="1" u="sng" dirty="0"/>
          </a:p>
        </p:txBody>
      </p:sp>
      <p:sp>
        <p:nvSpPr>
          <p:cNvPr id="3" name="Content Placeholder 2"/>
          <p:cNvSpPr>
            <a:spLocks noGrp="1"/>
          </p:cNvSpPr>
          <p:nvPr>
            <p:ph idx="1"/>
          </p:nvPr>
        </p:nvSpPr>
        <p:spPr>
          <a:xfrm>
            <a:off x="838200" y="3467099"/>
            <a:ext cx="10515600" cy="2709863"/>
          </a:xfrm>
        </p:spPr>
        <p:txBody>
          <a:bodyPr/>
          <a:lstStyle/>
          <a:p>
            <a:r>
              <a:rPr lang="en-US" dirty="0" smtClean="0"/>
              <a:t>In line with WHO recommendation for influenza strain selection for the season of 2018 in the southern hemisphere, the Indian Council of Medical Research (ICMR) has recommended on the following Seasonal Influenza vaccine composition, for the year 2018.</a:t>
            </a:r>
            <a:endParaRPr lang="en-US" dirty="0"/>
          </a:p>
        </p:txBody>
      </p:sp>
      <p:pic>
        <p:nvPicPr>
          <p:cNvPr id="5" name="Picture 4"/>
          <p:cNvPicPr>
            <a:picLocks noChangeAspect="1"/>
          </p:cNvPicPr>
          <p:nvPr/>
        </p:nvPicPr>
        <p:blipFill>
          <a:blip r:embed="rId2"/>
          <a:stretch>
            <a:fillRect/>
          </a:stretch>
        </p:blipFill>
        <p:spPr>
          <a:xfrm>
            <a:off x="7680521" y="347236"/>
            <a:ext cx="3673279" cy="1226402"/>
          </a:xfrm>
          <a:prstGeom prst="rect">
            <a:avLst/>
          </a:prstGeom>
        </p:spPr>
      </p:pic>
    </p:spTree>
    <p:extLst>
      <p:ext uri="{BB962C8B-B14F-4D97-AF65-F5344CB8AC3E}">
        <p14:creationId xmlns:p14="http://schemas.microsoft.com/office/powerpoint/2010/main" xmlns="" val="10919818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6900"/>
            <a:ext cx="10515600" cy="5580063"/>
          </a:xfrm>
        </p:spPr>
        <p:txBody>
          <a:bodyPr/>
          <a:lstStyle/>
          <a:p>
            <a:r>
              <a:rPr lang="en-US" dirty="0" smtClean="0"/>
              <a:t>The recommended </a:t>
            </a:r>
            <a:r>
              <a:rPr lang="en-US" dirty="0" err="1" smtClean="0"/>
              <a:t>quadrivalent</a:t>
            </a:r>
            <a:r>
              <a:rPr lang="en-US" dirty="0" smtClean="0"/>
              <a:t> vaccine should have:</a:t>
            </a:r>
          </a:p>
          <a:p>
            <a:endParaRPr lang="en-US" dirty="0"/>
          </a:p>
          <a:p>
            <a:r>
              <a:rPr lang="en-US" dirty="0"/>
              <a:t>a</a:t>
            </a:r>
            <a:r>
              <a:rPr lang="en-US" dirty="0" smtClean="0"/>
              <a:t>n A/Michigan/45/2015 (H1N1)pdm09-like virus</a:t>
            </a:r>
          </a:p>
          <a:p>
            <a:r>
              <a:rPr lang="en-US" dirty="0"/>
              <a:t>a</a:t>
            </a:r>
            <a:r>
              <a:rPr lang="en-US" dirty="0" smtClean="0"/>
              <a:t>n A/Singapore/INFIMH-16-0019/2016 (H3N2)-like virus; and</a:t>
            </a:r>
          </a:p>
          <a:p>
            <a:r>
              <a:rPr lang="en-US" dirty="0" smtClean="0"/>
              <a:t>a B/Phuket/3073/2013-like virus (B/Yamagata/16/88 lineage).</a:t>
            </a:r>
          </a:p>
          <a:p>
            <a:endParaRPr lang="en-US" dirty="0"/>
          </a:p>
          <a:p>
            <a:r>
              <a:rPr lang="en-US" b="1" dirty="0" smtClean="0"/>
              <a:t>It is recommended that </a:t>
            </a:r>
            <a:r>
              <a:rPr lang="en-US" b="1" dirty="0" err="1" smtClean="0"/>
              <a:t>quadrivalent</a:t>
            </a:r>
            <a:r>
              <a:rPr lang="en-US" b="1" dirty="0" smtClean="0"/>
              <a:t> vaccines containing two influenza B viruses contain the above three viruses and a B/Brisbane/60/2008-like virus (Victoria lineage).</a:t>
            </a:r>
            <a:endParaRPr lang="en-US" b="1" dirty="0"/>
          </a:p>
        </p:txBody>
      </p:sp>
    </p:spTree>
    <p:extLst>
      <p:ext uri="{BB962C8B-B14F-4D97-AF65-F5344CB8AC3E}">
        <p14:creationId xmlns:p14="http://schemas.microsoft.com/office/powerpoint/2010/main" xmlns="" val="543386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HOSPITAL BASED SURVEY IN KOLKATA, 2015 EPIDEMIC, IJCMPH, AUG 2016</a:t>
            </a:r>
            <a:endParaRPr lang="en-US" b="1" u="sng" dirty="0"/>
          </a:p>
        </p:txBody>
      </p:sp>
      <p:sp>
        <p:nvSpPr>
          <p:cNvPr id="3" name="Content Placeholder 2"/>
          <p:cNvSpPr>
            <a:spLocks noGrp="1"/>
          </p:cNvSpPr>
          <p:nvPr>
            <p:ph idx="1"/>
          </p:nvPr>
        </p:nvSpPr>
        <p:spPr/>
        <p:txBody>
          <a:bodyPr/>
          <a:lstStyle/>
          <a:p>
            <a:pPr algn="just"/>
            <a:r>
              <a:rPr lang="en-US" dirty="0"/>
              <a:t>Out of all hospitalized patients with seasonal flu (Cat B Or C) </a:t>
            </a:r>
            <a:r>
              <a:rPr lang="mr-IN" dirty="0"/>
              <a:t>–</a:t>
            </a:r>
            <a:r>
              <a:rPr lang="en-US" dirty="0"/>
              <a:t> </a:t>
            </a:r>
            <a:r>
              <a:rPr lang="en-US" b="1" dirty="0"/>
              <a:t>children below 20 years account for 13.48% cases. </a:t>
            </a:r>
          </a:p>
          <a:p>
            <a:pPr algn="just"/>
            <a:r>
              <a:rPr lang="en-US" dirty="0"/>
              <a:t>61.79% of hospitalized cases had associated comorbid (high risk) conditions.</a:t>
            </a:r>
          </a:p>
          <a:p>
            <a:pPr algn="just"/>
            <a:r>
              <a:rPr lang="en-US" dirty="0"/>
              <a:t>Risk of death higher in those with high risk.</a:t>
            </a:r>
          </a:p>
          <a:p>
            <a:pPr algn="just"/>
            <a:r>
              <a:rPr lang="en-US" dirty="0"/>
              <a:t>80% of all flu related deaths – high risk</a:t>
            </a:r>
          </a:p>
          <a:p>
            <a:pPr algn="just"/>
            <a:r>
              <a:rPr lang="en-US" b="1" dirty="0"/>
              <a:t>Mortality was 13.3% - high risk group</a:t>
            </a:r>
          </a:p>
          <a:p>
            <a:pPr algn="just"/>
            <a:r>
              <a:rPr lang="en-US" dirty="0"/>
              <a:t>Mortality </a:t>
            </a:r>
            <a:r>
              <a:rPr lang="mr-IN" dirty="0"/>
              <a:t>–</a:t>
            </a:r>
            <a:r>
              <a:rPr lang="en-US" dirty="0"/>
              <a:t> 1.85% in non high risk group</a:t>
            </a:r>
            <a:endParaRPr lang="hi-IN" dirty="0"/>
          </a:p>
          <a:p>
            <a:endParaRPr lang="en-US" dirty="0"/>
          </a:p>
        </p:txBody>
      </p:sp>
    </p:spTree>
    <p:extLst>
      <p:ext uri="{BB962C8B-B14F-4D97-AF65-F5344CB8AC3E}">
        <p14:creationId xmlns:p14="http://schemas.microsoft.com/office/powerpoint/2010/main" xmlns="" val="14822848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lstStyle/>
          <a:p>
            <a:r>
              <a:rPr lang="en-US" dirty="0" smtClean="0"/>
              <a:t>This composition is the latest available before the commencement of the influenza season in India, hence the above composition is recommended.</a:t>
            </a:r>
          </a:p>
          <a:p>
            <a:r>
              <a:rPr lang="en-US" dirty="0" smtClean="0"/>
              <a:t>Studies by the ICMR network have shown that there is co-circulation of the </a:t>
            </a:r>
            <a:r>
              <a:rPr lang="en-US" dirty="0"/>
              <a:t>V</a:t>
            </a:r>
            <a:r>
              <a:rPr lang="en-US" dirty="0" smtClean="0"/>
              <a:t>ictoria and </a:t>
            </a:r>
            <a:r>
              <a:rPr lang="en-US" dirty="0"/>
              <a:t>Y</a:t>
            </a:r>
            <a:r>
              <a:rPr lang="en-US" dirty="0" smtClean="0"/>
              <a:t>amagata lineages of influenza B.</a:t>
            </a:r>
          </a:p>
          <a:p>
            <a:r>
              <a:rPr lang="en-US" dirty="0" smtClean="0"/>
              <a:t>50-80% of the type B samples are similar to the vaccine strain.</a:t>
            </a:r>
          </a:p>
          <a:p>
            <a:r>
              <a:rPr lang="en-US" dirty="0" smtClean="0"/>
              <a:t>The remaining 20-50% belong to the other lineage which is included in the </a:t>
            </a:r>
            <a:r>
              <a:rPr lang="en-US" dirty="0" err="1" smtClean="0"/>
              <a:t>quadrivalent</a:t>
            </a:r>
            <a:r>
              <a:rPr lang="en-US" dirty="0" smtClean="0"/>
              <a:t> vaccine.</a:t>
            </a:r>
          </a:p>
          <a:p>
            <a:r>
              <a:rPr lang="en-US" dirty="0" smtClean="0"/>
              <a:t>Hence it would be prudent to use the </a:t>
            </a:r>
            <a:r>
              <a:rPr lang="en-US" dirty="0" err="1" smtClean="0"/>
              <a:t>quadrivalent</a:t>
            </a:r>
            <a:r>
              <a:rPr lang="en-US" dirty="0" smtClean="0"/>
              <a:t> in India.</a:t>
            </a:r>
            <a:endParaRPr lang="en-US" dirty="0"/>
          </a:p>
        </p:txBody>
      </p:sp>
    </p:spTree>
    <p:extLst>
      <p:ext uri="{BB962C8B-B14F-4D97-AF65-F5344CB8AC3E}">
        <p14:creationId xmlns:p14="http://schemas.microsoft.com/office/powerpoint/2010/main" xmlns="" val="15940014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3.3 TYPE OF VACCINE </a:t>
            </a:r>
            <a:br>
              <a:rPr lang="en-US" b="1" u="sng" dirty="0" smtClean="0"/>
            </a:br>
            <a:endParaRPr lang="en-US" b="1" u="sng" dirty="0"/>
          </a:p>
        </p:txBody>
      </p:sp>
      <p:sp>
        <p:nvSpPr>
          <p:cNvPr id="3" name="Content Placeholder 2"/>
          <p:cNvSpPr>
            <a:spLocks noGrp="1"/>
          </p:cNvSpPr>
          <p:nvPr>
            <p:ph idx="1"/>
          </p:nvPr>
        </p:nvSpPr>
        <p:spPr/>
        <p:txBody>
          <a:bodyPr/>
          <a:lstStyle/>
          <a:p>
            <a:r>
              <a:rPr lang="en-US" dirty="0"/>
              <a:t>Ministry of Health and Family Welfare recommends the trivalent inactivated influenza vaccine. </a:t>
            </a:r>
            <a:endParaRPr lang="en-US" dirty="0" smtClean="0"/>
          </a:p>
          <a:p>
            <a:endParaRPr lang="en-US" dirty="0"/>
          </a:p>
          <a:p>
            <a:endParaRPr lang="en-US" dirty="0" smtClean="0"/>
          </a:p>
          <a:p>
            <a:r>
              <a:rPr lang="en-US" sz="4400" u="sng" dirty="0" smtClean="0"/>
              <a:t>3.4 FREQUENCY OF VACCINATION</a:t>
            </a:r>
            <a:r>
              <a:rPr lang="en-US" sz="4400" b="1" dirty="0" smtClean="0"/>
              <a:t> – Yearly</a:t>
            </a:r>
            <a:r>
              <a:rPr lang="en-US" sz="4400" dirty="0"/>
              <a:t> </a:t>
            </a:r>
          </a:p>
          <a:p>
            <a:endParaRPr lang="en-US" dirty="0"/>
          </a:p>
          <a:p>
            <a:endParaRPr lang="en-US" dirty="0"/>
          </a:p>
        </p:txBody>
      </p:sp>
    </p:spTree>
    <p:extLst>
      <p:ext uri="{BB962C8B-B14F-4D97-AF65-F5344CB8AC3E}">
        <p14:creationId xmlns:p14="http://schemas.microsoft.com/office/powerpoint/2010/main" xmlns="" val="5237225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DOSAGE OF VACCINE</a:t>
            </a:r>
            <a:endParaRPr lang="en-US" b="1" u="sng" dirty="0"/>
          </a:p>
        </p:txBody>
      </p:sp>
      <p:sp>
        <p:nvSpPr>
          <p:cNvPr id="3" name="Content Placeholder 2"/>
          <p:cNvSpPr>
            <a:spLocks noGrp="1"/>
          </p:cNvSpPr>
          <p:nvPr>
            <p:ph idx="1"/>
          </p:nvPr>
        </p:nvSpPr>
        <p:spPr/>
        <p:txBody>
          <a:bodyPr/>
          <a:lstStyle/>
          <a:p>
            <a:r>
              <a:rPr lang="en-US" dirty="0" smtClean="0"/>
              <a:t>Adult </a:t>
            </a:r>
            <a:r>
              <a:rPr lang="en-US" dirty="0"/>
              <a:t>	</a:t>
            </a:r>
            <a:r>
              <a:rPr lang="en-US" dirty="0" smtClean="0"/>
              <a:t>     : 0.5 </a:t>
            </a:r>
            <a:r>
              <a:rPr lang="en-US" dirty="0"/>
              <a:t>ml IM Single dose</a:t>
            </a:r>
          </a:p>
          <a:p>
            <a:r>
              <a:rPr lang="en-US" b="1" dirty="0"/>
              <a:t>3 </a:t>
            </a:r>
            <a:r>
              <a:rPr lang="en-US" b="1" dirty="0" err="1"/>
              <a:t>yr</a:t>
            </a:r>
            <a:r>
              <a:rPr lang="en-US" b="1" dirty="0"/>
              <a:t> – 8 </a:t>
            </a:r>
            <a:r>
              <a:rPr lang="en-US" b="1" dirty="0" err="1" smtClean="0"/>
              <a:t>yr</a:t>
            </a:r>
            <a:r>
              <a:rPr lang="en-US" b="1" dirty="0" smtClean="0"/>
              <a:t>       : 0.5 </a:t>
            </a:r>
            <a:r>
              <a:rPr lang="en-US" b="1" dirty="0"/>
              <a:t>ml IM 1 Or 2</a:t>
            </a:r>
            <a:r>
              <a:rPr lang="en-US" b="1" baseline="30000" dirty="0"/>
              <a:t>*</a:t>
            </a:r>
            <a:r>
              <a:rPr lang="en-US" b="1" dirty="0"/>
              <a:t> doses</a:t>
            </a:r>
          </a:p>
          <a:p>
            <a:r>
              <a:rPr lang="en-US" b="1" dirty="0"/>
              <a:t>6mo – </a:t>
            </a:r>
            <a:r>
              <a:rPr lang="en-US" b="1" dirty="0" smtClean="0"/>
              <a:t>35mo  : 0.25 </a:t>
            </a:r>
            <a:r>
              <a:rPr lang="en-US" b="1" dirty="0"/>
              <a:t>ml IM 1 Or 2</a:t>
            </a:r>
            <a:r>
              <a:rPr lang="en-US" b="1" baseline="30000" dirty="0"/>
              <a:t>*</a:t>
            </a:r>
            <a:r>
              <a:rPr lang="en-US" b="1" dirty="0"/>
              <a:t> doses</a:t>
            </a:r>
          </a:p>
          <a:p>
            <a:r>
              <a:rPr lang="en-US" b="1" dirty="0"/>
              <a:t>&lt; 6 </a:t>
            </a:r>
            <a:r>
              <a:rPr lang="en-US" b="1" dirty="0" err="1" smtClean="0"/>
              <a:t>mo</a:t>
            </a:r>
            <a:r>
              <a:rPr lang="en-US" b="1" dirty="0" smtClean="0"/>
              <a:t> </a:t>
            </a:r>
            <a:r>
              <a:rPr lang="en-US" b="1" dirty="0"/>
              <a:t>	</a:t>
            </a:r>
            <a:r>
              <a:rPr lang="en-US" b="1" dirty="0" smtClean="0"/>
              <a:t>     : not </a:t>
            </a:r>
            <a:r>
              <a:rPr lang="en-US" b="1" dirty="0"/>
              <a:t>recommended, safety </a:t>
            </a:r>
            <a:r>
              <a:rPr lang="en-US" b="1" dirty="0" smtClean="0"/>
              <a:t>&amp; efficacy </a:t>
            </a:r>
            <a:r>
              <a:rPr lang="en-US" b="1" dirty="0"/>
              <a:t>is </a:t>
            </a:r>
            <a:r>
              <a:rPr lang="en-US" b="1" dirty="0" smtClean="0"/>
              <a:t>not            			       established</a:t>
            </a:r>
            <a:endParaRPr lang="en-US" b="1" dirty="0"/>
          </a:p>
          <a:p>
            <a:pPr marL="0" indent="0" algn="just">
              <a:buNone/>
            </a:pPr>
            <a:r>
              <a:rPr lang="en-US" dirty="0" smtClean="0"/>
              <a:t> </a:t>
            </a:r>
          </a:p>
          <a:p>
            <a:pPr marL="0" indent="0" algn="just">
              <a:buNone/>
            </a:pPr>
            <a:r>
              <a:rPr lang="en-US" dirty="0"/>
              <a:t>* </a:t>
            </a:r>
            <a:r>
              <a:rPr lang="en-US" dirty="0" smtClean="0"/>
              <a:t>For </a:t>
            </a:r>
            <a:r>
              <a:rPr lang="en-US" dirty="0"/>
              <a:t>children not previously vaccinated </a:t>
            </a:r>
            <a:r>
              <a:rPr lang="mr-IN" dirty="0"/>
              <a:t>–</a:t>
            </a:r>
            <a:r>
              <a:rPr lang="en-US" dirty="0"/>
              <a:t> second dose to be given after minimum interval of 1 month</a:t>
            </a:r>
            <a:endParaRPr lang="hi-IN" dirty="0"/>
          </a:p>
          <a:p>
            <a:endParaRPr lang="en-US" dirty="0"/>
          </a:p>
        </p:txBody>
      </p:sp>
    </p:spTree>
    <p:extLst>
      <p:ext uri="{BB962C8B-B14F-4D97-AF65-F5344CB8AC3E}">
        <p14:creationId xmlns:p14="http://schemas.microsoft.com/office/powerpoint/2010/main" xmlns="" val="3924104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ADVERSE REACTIONS OF VACCINE</a:t>
            </a:r>
            <a:endParaRPr lang="en-US" b="1" u="sng" dirty="0"/>
          </a:p>
        </p:txBody>
      </p:sp>
      <p:sp>
        <p:nvSpPr>
          <p:cNvPr id="3" name="Content Placeholder 2"/>
          <p:cNvSpPr>
            <a:spLocks noGrp="1"/>
          </p:cNvSpPr>
          <p:nvPr>
            <p:ph idx="1"/>
          </p:nvPr>
        </p:nvSpPr>
        <p:spPr/>
        <p:txBody>
          <a:bodyPr/>
          <a:lstStyle/>
          <a:p>
            <a:r>
              <a:rPr lang="en-US" dirty="0"/>
              <a:t>Common adverse reactions (&gt; 1/100, &lt; 1/10) </a:t>
            </a:r>
            <a:r>
              <a:rPr lang="mr-IN" dirty="0"/>
              <a:t>–</a:t>
            </a:r>
            <a:r>
              <a:rPr lang="en-US" dirty="0"/>
              <a:t> headache, sweating, myalgia, </a:t>
            </a:r>
            <a:r>
              <a:rPr lang="en-US" dirty="0" err="1"/>
              <a:t>arthalgia</a:t>
            </a:r>
            <a:r>
              <a:rPr lang="en-US" dirty="0"/>
              <a:t>, mild fever, malaise, local pain</a:t>
            </a:r>
          </a:p>
          <a:p>
            <a:endParaRPr lang="en-US" dirty="0"/>
          </a:p>
        </p:txBody>
      </p:sp>
    </p:spTree>
    <p:extLst>
      <p:ext uri="{BB962C8B-B14F-4D97-AF65-F5344CB8AC3E}">
        <p14:creationId xmlns:p14="http://schemas.microsoft.com/office/powerpoint/2010/main" xmlns="" val="3195313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4. Implementation </a:t>
            </a:r>
            <a:br>
              <a:rPr lang="en-US" b="1" u="sng" dirty="0"/>
            </a:br>
            <a:endParaRPr lang="en-US" b="1" u="sng" dirty="0"/>
          </a:p>
        </p:txBody>
      </p:sp>
      <p:sp>
        <p:nvSpPr>
          <p:cNvPr id="3" name="Content Placeholder 2"/>
          <p:cNvSpPr>
            <a:spLocks noGrp="1"/>
          </p:cNvSpPr>
          <p:nvPr>
            <p:ph idx="1"/>
          </p:nvPr>
        </p:nvSpPr>
        <p:spPr/>
        <p:txBody>
          <a:bodyPr/>
          <a:lstStyle/>
          <a:p>
            <a:r>
              <a:rPr lang="en-US" dirty="0"/>
              <a:t>The State Governments/ Union Territory Administration, depending upon the public health burden of Influenza, would evolve a plan for vaccinating the health care workers/ persons at higher risk, on yearly basis. States/UTs may take appropriate steps for undertaking immunization of healthcare workers based on usual timing of disease outbreaks in their State/region. </a:t>
            </a:r>
            <a:endParaRPr lang="en-US" dirty="0" smtClean="0"/>
          </a:p>
          <a:p>
            <a:r>
              <a:rPr lang="en-US" dirty="0" smtClean="0"/>
              <a:t>The </a:t>
            </a:r>
            <a:r>
              <a:rPr lang="en-US" dirty="0"/>
              <a:t>concerned hospitals would also have an action plan to vaccinate their health care workers on yearly basis. </a:t>
            </a:r>
          </a:p>
          <a:p>
            <a:endParaRPr lang="en-US" dirty="0"/>
          </a:p>
        </p:txBody>
      </p:sp>
    </p:spTree>
    <p:extLst>
      <p:ext uri="{BB962C8B-B14F-4D97-AF65-F5344CB8AC3E}">
        <p14:creationId xmlns:p14="http://schemas.microsoft.com/office/powerpoint/2010/main" xmlns="" val="18171141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5. Limitations of the Influenza Vaccination </a:t>
            </a:r>
            <a:br>
              <a:rPr lang="en-US" b="1" u="sng" dirty="0"/>
            </a:br>
            <a:endParaRPr lang="en-US" b="1" u="sng" dirty="0"/>
          </a:p>
        </p:txBody>
      </p:sp>
      <p:sp>
        <p:nvSpPr>
          <p:cNvPr id="3" name="Content Placeholder 2"/>
          <p:cNvSpPr>
            <a:spLocks noGrp="1"/>
          </p:cNvSpPr>
          <p:nvPr>
            <p:ph idx="1"/>
          </p:nvPr>
        </p:nvSpPr>
        <p:spPr/>
        <p:txBody>
          <a:bodyPr>
            <a:normAutofit/>
          </a:bodyPr>
          <a:lstStyle/>
          <a:p>
            <a:r>
              <a:rPr lang="en-US" dirty="0"/>
              <a:t>Influenza vaccination is most effective when circulating viruses are well-matched with vaccine viruses. </a:t>
            </a:r>
            <a:endParaRPr lang="en-US" dirty="0" smtClean="0"/>
          </a:p>
          <a:p>
            <a:r>
              <a:rPr lang="en-US" dirty="0" smtClean="0"/>
              <a:t>Even </a:t>
            </a:r>
            <a:r>
              <a:rPr lang="en-US" dirty="0"/>
              <a:t>with appropriate matching, efficacy of vaccine may be about 70% to 80%. </a:t>
            </a:r>
            <a:endParaRPr lang="en-US" dirty="0" smtClean="0"/>
          </a:p>
          <a:p>
            <a:r>
              <a:rPr lang="en-US" dirty="0" smtClean="0"/>
              <a:t>In </a:t>
            </a:r>
            <a:r>
              <a:rPr lang="en-US" dirty="0"/>
              <a:t>case the locally circulating virus is different from vaccine virus recommended by WHO, it may be partially effective or not be effective at all. </a:t>
            </a:r>
            <a:endParaRPr lang="en-US" dirty="0" smtClean="0"/>
          </a:p>
          <a:p>
            <a:r>
              <a:rPr lang="en-US" dirty="0" smtClean="0"/>
              <a:t>Hence</a:t>
            </a:r>
            <a:r>
              <a:rPr lang="en-US" dirty="0"/>
              <a:t>, vaccine should not give a false sense of security. </a:t>
            </a:r>
            <a:endParaRPr lang="en-US" dirty="0" smtClean="0"/>
          </a:p>
          <a:p>
            <a:endParaRPr lang="en-US" dirty="0"/>
          </a:p>
          <a:p>
            <a:endParaRPr lang="en-US" dirty="0"/>
          </a:p>
        </p:txBody>
      </p:sp>
    </p:spTree>
    <p:extLst>
      <p:ext uri="{BB962C8B-B14F-4D97-AF65-F5344CB8AC3E}">
        <p14:creationId xmlns:p14="http://schemas.microsoft.com/office/powerpoint/2010/main" xmlns="" val="8722053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a:bodyPr>
          <a:lstStyle/>
          <a:p>
            <a:r>
              <a:rPr lang="en-US" dirty="0"/>
              <a:t>Considering the risk perspective, the modalities of infection prevention and control practices like personal hygiene, frequent washing of hands, respiratory etiquettes and airborne precautions (in hospital settings or domiciliary care settings) should be strictly adhered to. </a:t>
            </a:r>
          </a:p>
          <a:p>
            <a:r>
              <a:rPr lang="en-US" dirty="0"/>
              <a:t>The available vaccine takes about 2-3 weeks for development of immunity. </a:t>
            </a:r>
          </a:p>
          <a:p>
            <a:r>
              <a:rPr lang="en-US" dirty="0"/>
              <a:t>Hence for the health care workers working in an environment with likelihood of exposure to Influenza virus, vaccine should be administered at least one month prior to the commencement of the season, till such time use of chemoprophylaxis may be considered.</a:t>
            </a:r>
          </a:p>
        </p:txBody>
      </p:sp>
    </p:spTree>
    <p:extLst>
      <p:ext uri="{BB962C8B-B14F-4D97-AF65-F5344CB8AC3E}">
        <p14:creationId xmlns:p14="http://schemas.microsoft.com/office/powerpoint/2010/main" xmlns="" val="4312539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72040" y="-103534"/>
            <a:ext cx="4951530" cy="7007873"/>
          </a:xfrm>
        </p:spPr>
      </p:pic>
    </p:spTree>
    <p:extLst>
      <p:ext uri="{BB962C8B-B14F-4D97-AF65-F5344CB8AC3E}">
        <p14:creationId xmlns:p14="http://schemas.microsoft.com/office/powerpoint/2010/main" xmlns="" val="10184748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2062675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STUDY BY TERTIARY CARE HOSPITAL, HYDERABAD, 2015 WINTER EPIDEMIC, IJCMR, SEPT 2016</a:t>
            </a:r>
            <a:br>
              <a:rPr lang="en-US" b="1" u="sng" dirty="0" smtClean="0"/>
            </a:br>
            <a:endParaRPr lang="en-US" b="1" u="sng" dirty="0"/>
          </a:p>
        </p:txBody>
      </p:sp>
      <p:sp>
        <p:nvSpPr>
          <p:cNvPr id="3" name="Content Placeholder 2"/>
          <p:cNvSpPr>
            <a:spLocks noGrp="1"/>
          </p:cNvSpPr>
          <p:nvPr>
            <p:ph idx="1"/>
          </p:nvPr>
        </p:nvSpPr>
        <p:spPr/>
        <p:txBody>
          <a:bodyPr/>
          <a:lstStyle/>
          <a:p>
            <a:r>
              <a:rPr lang="en-US" dirty="0"/>
              <a:t>Out of hospitalized children with seasonal flu (Cat B Or C), </a:t>
            </a:r>
            <a:r>
              <a:rPr lang="en-US" b="1" dirty="0"/>
              <a:t>majority (84.5%) belong to under 5 years of age group</a:t>
            </a:r>
            <a:r>
              <a:rPr lang="en-US" dirty="0"/>
              <a:t>.</a:t>
            </a:r>
          </a:p>
          <a:p>
            <a:endParaRPr lang="en-US" dirty="0"/>
          </a:p>
        </p:txBody>
      </p:sp>
    </p:spTree>
    <p:extLst>
      <p:ext uri="{BB962C8B-B14F-4D97-AF65-F5344CB8AC3E}">
        <p14:creationId xmlns:p14="http://schemas.microsoft.com/office/powerpoint/2010/main" xmlns="" val="944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3. MICROBIOLOGY, PATHOLOGY AND PATHOGENESIS</a:t>
            </a:r>
            <a:r>
              <a:rPr lang="en-US" b="1" dirty="0"/>
              <a:t> </a:t>
            </a:r>
            <a:r>
              <a:rPr lang="en-US" dirty="0"/>
              <a:t/>
            </a:r>
            <a:br>
              <a:rPr lang="en-US" dirty="0"/>
            </a:br>
            <a:endParaRPr lang="en-US" dirty="0"/>
          </a:p>
        </p:txBody>
      </p:sp>
      <p:sp>
        <p:nvSpPr>
          <p:cNvPr id="3" name="Content Placeholder 2"/>
          <p:cNvSpPr>
            <a:spLocks noGrp="1"/>
          </p:cNvSpPr>
          <p:nvPr>
            <p:ph idx="1"/>
          </p:nvPr>
        </p:nvSpPr>
        <p:spPr>
          <a:xfrm>
            <a:off x="838200" y="1484249"/>
            <a:ext cx="10515600" cy="4351338"/>
          </a:xfrm>
        </p:spPr>
        <p:txBody>
          <a:bodyPr>
            <a:noAutofit/>
          </a:bodyPr>
          <a:lstStyle/>
          <a:p>
            <a:r>
              <a:rPr lang="en-US" sz="2600" dirty="0"/>
              <a:t>Human influenza viruses are single-strand RNA viruses that belong to the </a:t>
            </a:r>
            <a:r>
              <a:rPr lang="en-US" sz="2600" dirty="0" err="1"/>
              <a:t>Orthomyxoviridae</a:t>
            </a:r>
            <a:r>
              <a:rPr lang="en-US" sz="2600" dirty="0"/>
              <a:t> family, consisting of the genera influenza A, B, and C viruses. </a:t>
            </a:r>
            <a:r>
              <a:rPr lang="en-US" sz="2600" dirty="0" smtClean="0"/>
              <a:t>Only </a:t>
            </a:r>
            <a:r>
              <a:rPr lang="en-US" sz="2600" dirty="0"/>
              <a:t>influenza A and B viruses cause epidemics in humans. </a:t>
            </a:r>
            <a:endParaRPr lang="en-US" sz="2600" dirty="0" smtClean="0"/>
          </a:p>
          <a:p>
            <a:r>
              <a:rPr lang="en-US" sz="2600" dirty="0" smtClean="0"/>
              <a:t>Based </a:t>
            </a:r>
            <a:r>
              <a:rPr lang="en-US" sz="2600" dirty="0"/>
              <a:t>on their main antigenic determinants, the </a:t>
            </a:r>
            <a:r>
              <a:rPr lang="en-US" sz="2600" dirty="0" err="1"/>
              <a:t>haemagglutinin</a:t>
            </a:r>
            <a:r>
              <a:rPr lang="en-US" sz="2600" dirty="0"/>
              <a:t> (H or HA) and neuraminidase (N or NA) transmembrane glycoproteins, influenza A viruses are further subdivided into 18 H (H1–H18) and 11 N (N1–N11) subtypes, but only 3 hemagglutinin subtypes (H1, H2 and H3) and two neuraminidase subtypes (N1 and N2) have circulated stably in the human population and are responsible for annual epidemics. </a:t>
            </a:r>
          </a:p>
          <a:p>
            <a:r>
              <a:rPr lang="en-US" sz="2600" dirty="0"/>
              <a:t>HA and NA are critical for virulence, and are major targets for the neutralizing antibodies of acquired immunity to influenza. </a:t>
            </a:r>
            <a:endParaRPr lang="en-US" sz="2600" dirty="0" smtClean="0"/>
          </a:p>
        </p:txBody>
      </p:sp>
    </p:spTree>
    <p:extLst>
      <p:ext uri="{BB962C8B-B14F-4D97-AF65-F5344CB8AC3E}">
        <p14:creationId xmlns:p14="http://schemas.microsoft.com/office/powerpoint/2010/main" xmlns="" val="528571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4310</Words>
  <Application>Microsoft Office PowerPoint</Application>
  <PresentationFormat>Custom</PresentationFormat>
  <Paragraphs>366</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SEASONAL FLU</vt:lpstr>
      <vt:lpstr>Slide 2</vt:lpstr>
      <vt:lpstr>Slide 3</vt:lpstr>
      <vt:lpstr>1. INTRODUCTION  </vt:lpstr>
      <vt:lpstr>Slide 5</vt:lpstr>
      <vt:lpstr>2. VARIOUS INDIAN STUDIES </vt:lpstr>
      <vt:lpstr>HOSPITAL BASED SURVEY IN KOLKATA, 2015 EPIDEMIC, IJCMPH, AUG 2016</vt:lpstr>
      <vt:lpstr>STUDY BY TERTIARY CARE HOSPITAL, HYDERABAD, 2015 WINTER EPIDEMIC, IJCMR, SEPT 2016 </vt:lpstr>
      <vt:lpstr>3. MICROBIOLOGY, PATHOLOGY AND PATHOGENESIS  </vt:lpstr>
      <vt:lpstr>Slide 10</vt:lpstr>
      <vt:lpstr>4. TRANSMISSION  </vt:lpstr>
      <vt:lpstr>5. CLINICAL PRESENTATION AND RISK FACTORS FOR INFLUENZA  </vt:lpstr>
      <vt:lpstr>Slide 13</vt:lpstr>
      <vt:lpstr>Slide 14</vt:lpstr>
      <vt:lpstr>CLINICAL FEATURES</vt:lpstr>
      <vt:lpstr>Slide 16</vt:lpstr>
      <vt:lpstr>5.1 RISK FACTORS FOR COMPLICATED/SEVERE INFLUENZA  </vt:lpstr>
      <vt:lpstr>Slide 18</vt:lpstr>
      <vt:lpstr>RISK GROUPS FOR SEVERE/COMPLICATED INFLUENZA DISEASE INCLUDE:  </vt:lpstr>
      <vt:lpstr>Slide 20</vt:lpstr>
      <vt:lpstr>HIGH RISK CHILDREN :</vt:lpstr>
      <vt:lpstr>6. LABORATORY DIAGNOSIS  </vt:lpstr>
      <vt:lpstr>Slide 23</vt:lpstr>
      <vt:lpstr>6.1 LABORATORY TESTING FOR INFLUENZA  </vt:lpstr>
      <vt:lpstr>6.2 SPECIMEN COLLECTION, STORAGE AND TRANSPORTATION  </vt:lpstr>
      <vt:lpstr>6.2.1 ADDITIONAL CONSIDERATIONS FOR SAMPLE COLLECTION  </vt:lpstr>
      <vt:lpstr>Slide 27</vt:lpstr>
      <vt:lpstr>6.2.2 SAMPLE COLLECTION  </vt:lpstr>
      <vt:lpstr>NASOPHARYNGEAL SWABS (NPS)</vt:lpstr>
      <vt:lpstr>NASOPHARYNGEAL ASPIRATES (NPA)  </vt:lpstr>
      <vt:lpstr>6.2.3 TRANSPORT OF SAMPLES TO NICD  </vt:lpstr>
      <vt:lpstr>MINISTRY OF HEALTH &amp; FAMILY WELFARE  SEASONAL INFLUENZA  GUIDELINES ON CATEGORIZATION OF SEASONAL INFLUENZA CASES DURING SCREENING FOR HOME ISOLATION, TESTING, TREATMENT AND HOSPITALIZATION   (REVISED ON 18.10.2016) </vt:lpstr>
      <vt:lpstr>Slide 33</vt:lpstr>
      <vt:lpstr>CATEGORY- A </vt:lpstr>
      <vt:lpstr>CATEGORY-B </vt:lpstr>
      <vt:lpstr>Slide 36</vt:lpstr>
      <vt:lpstr>CATEGORY-C </vt:lpstr>
      <vt:lpstr>Slide 38</vt:lpstr>
      <vt:lpstr>OSELTAMIVIR MEDICATION </vt:lpstr>
      <vt:lpstr>Slide 40</vt:lpstr>
      <vt:lpstr>OSELTAMIVIR – AVAILABLE FORMS</vt:lpstr>
      <vt:lpstr>OSELTAMIVIR - SIDE EFFECTS </vt:lpstr>
      <vt:lpstr>Slide 43</vt:lpstr>
      <vt:lpstr>OTHER DRUGS… </vt:lpstr>
      <vt:lpstr>SUPPORTIVE THERAPY : </vt:lpstr>
      <vt:lpstr>VENTILATOR PROTOCOL : </vt:lpstr>
      <vt:lpstr>DISCHARGE POLICY : </vt:lpstr>
      <vt:lpstr>PREVENTION :</vt:lpstr>
      <vt:lpstr>INFECTION CONTROL MEASURES</vt:lpstr>
      <vt:lpstr>USE OF FACE MASK :  TRIPLE LAYER FACE MASK :  </vt:lpstr>
      <vt:lpstr> N 95 RESPIRATOR : </vt:lpstr>
      <vt:lpstr>FOR GENERAL PUBLIC : </vt:lpstr>
      <vt:lpstr>CHEMO PROPHYLAXIS </vt:lpstr>
      <vt:lpstr>Slide 54</vt:lpstr>
      <vt:lpstr>GUIDELINES ON CHEMOPROPHYLAXIS</vt:lpstr>
      <vt:lpstr>Slide 56</vt:lpstr>
      <vt:lpstr>Slide 57</vt:lpstr>
      <vt:lpstr>   Ministry of Health and Family Welfare  Directorate General of Health Services  (Emergency Medical Relief)   Seasonal Influenza: Guidelines for Vaccination with Influenza Vaccine   (Updated on 28th May, 2018)   </vt:lpstr>
      <vt:lpstr>   1. BACKGROUND  </vt:lpstr>
      <vt:lpstr>Slide 60</vt:lpstr>
      <vt:lpstr>   2. EVIDENCE BASE FOR VACCINATION  </vt:lpstr>
      <vt:lpstr>Slide 62</vt:lpstr>
      <vt:lpstr>3. GUIDANCE FOR THE STATES/ UTS ON SEASONAL INFLUENZA VACCINATION   3.1 PERSONS RECOMMENDED FOR VACCINATION   </vt:lpstr>
      <vt:lpstr>THE RECOMMENDATIONS FOR PRIORITIZED GROUPS ARE AS UNDER:  </vt:lpstr>
      <vt:lpstr>Slide 65</vt:lpstr>
      <vt:lpstr>Slide 66</vt:lpstr>
      <vt:lpstr>Slide 67</vt:lpstr>
      <vt:lpstr>3.2 SELECTION OF VACCINE   3.2.1. SEASONAL INFLUENZA VACCINE RECOMMENDED FOR THE SEASON OF 2018 </vt:lpstr>
      <vt:lpstr>Slide 69</vt:lpstr>
      <vt:lpstr>Slide 70</vt:lpstr>
      <vt:lpstr>3.3 TYPE OF VACCINE  </vt:lpstr>
      <vt:lpstr>DOSAGE OF VACCINE</vt:lpstr>
      <vt:lpstr>ADVERSE REACTIONS OF VACCINE</vt:lpstr>
      <vt:lpstr>4. Implementation  </vt:lpstr>
      <vt:lpstr>5. Limitations of the Influenza Vaccination  </vt:lpstr>
      <vt:lpstr>Slide 76</vt:lpstr>
      <vt:lpstr>Slide 77</vt:lpstr>
      <vt:lpstr>Slide 78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SWINE FLU</dc:title>
  <dc:creator>Microsoft Office User</dc:creator>
  <cp:lastModifiedBy>Anusha</cp:lastModifiedBy>
  <cp:revision>55</cp:revision>
  <dcterms:created xsi:type="dcterms:W3CDTF">2018-09-26T20:00:36Z</dcterms:created>
  <dcterms:modified xsi:type="dcterms:W3CDTF">2020-08-17T05:55:36Z</dcterms:modified>
</cp:coreProperties>
</file>