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86" r:id="rId20"/>
    <p:sldId id="302" r:id="rId21"/>
    <p:sldId id="303" r:id="rId22"/>
    <p:sldId id="287" r:id="rId23"/>
    <p:sldId id="288" r:id="rId24"/>
    <p:sldId id="292" r:id="rId25"/>
    <p:sldId id="278" r:id="rId26"/>
    <p:sldId id="279" r:id="rId27"/>
    <p:sldId id="280" r:id="rId28"/>
    <p:sldId id="281" r:id="rId29"/>
    <p:sldId id="282" r:id="rId30"/>
    <p:sldId id="28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 diabetic Drugs-I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Shruti</a:t>
            </a:r>
            <a:r>
              <a:rPr lang="en-US" dirty="0" smtClean="0"/>
              <a:t> V </a:t>
            </a:r>
            <a:r>
              <a:rPr lang="en-US" dirty="0" err="1" smtClean="0"/>
              <a:t>Brahmbhatt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 of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Insulin binds to specific receptors (insulin receptor) present on the cell membrane.</a:t>
            </a:r>
          </a:p>
          <a:p>
            <a:r>
              <a:rPr lang="en-US" dirty="0" smtClean="0"/>
              <a:t>The receptor contains two alpha and two beta subunits.</a:t>
            </a:r>
          </a:p>
          <a:p>
            <a:r>
              <a:rPr lang="en-US" dirty="0" smtClean="0"/>
              <a:t>The alpha subunits are entirely extracellular, whereas the beta subunits are present in the cell membrane</a:t>
            </a:r>
          </a:p>
          <a:p>
            <a:r>
              <a:rPr lang="en-US" dirty="0" smtClean="0"/>
              <a:t>A complex of </a:t>
            </a:r>
            <a:r>
              <a:rPr lang="en-US" dirty="0" err="1" smtClean="0"/>
              <a:t>phosphorylation</a:t>
            </a:r>
            <a:r>
              <a:rPr lang="en-US" dirty="0" smtClean="0"/>
              <a:t> and </a:t>
            </a:r>
            <a:r>
              <a:rPr lang="en-US" dirty="0" err="1" smtClean="0"/>
              <a:t>dephosphorylation</a:t>
            </a:r>
            <a:r>
              <a:rPr lang="en-US" dirty="0" smtClean="0"/>
              <a:t> reaction promote entry of glucose into the cell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Insulin-pharmacokinetics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Insulin is destroyed by </a:t>
            </a:r>
            <a:r>
              <a:rPr lang="en-US" dirty="0" err="1" smtClean="0"/>
              <a:t>proteolytic</a:t>
            </a:r>
            <a:r>
              <a:rPr lang="en-US" dirty="0" smtClean="0"/>
              <a:t> enzymes in the gut, hence, not effective orally</a:t>
            </a:r>
          </a:p>
          <a:p>
            <a:r>
              <a:rPr lang="en-US" dirty="0" smtClean="0"/>
              <a:t>Insulin is </a:t>
            </a:r>
            <a:r>
              <a:rPr lang="en-US" dirty="0" err="1" smtClean="0"/>
              <a:t>administed</a:t>
            </a:r>
            <a:r>
              <a:rPr lang="en-US" dirty="0" smtClean="0"/>
              <a:t> usually by </a:t>
            </a:r>
            <a:r>
              <a:rPr lang="en-US" dirty="0" err="1" smtClean="0"/>
              <a:t>s.c</a:t>
            </a:r>
            <a:r>
              <a:rPr lang="en-US" dirty="0" smtClean="0"/>
              <a:t>. route, but in emergencies, regular(soluble) insulin is given by </a:t>
            </a:r>
            <a:r>
              <a:rPr lang="en-US" dirty="0" err="1" smtClean="0"/>
              <a:t>i.v</a:t>
            </a:r>
            <a:r>
              <a:rPr lang="en-US" dirty="0" smtClean="0"/>
              <a:t>. route</a:t>
            </a:r>
          </a:p>
          <a:p>
            <a:r>
              <a:rPr lang="en-US" dirty="0" smtClean="0"/>
              <a:t>After </a:t>
            </a:r>
            <a:r>
              <a:rPr lang="en-US" dirty="0" err="1" smtClean="0"/>
              <a:t>i.v</a:t>
            </a:r>
            <a:r>
              <a:rPr lang="en-US" dirty="0" smtClean="0"/>
              <a:t>. injection, soluble insulin is rapidly metabolized by the liver and kidney with half life of about 6 minutes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Bovine(beef) insulin: antigenic to man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Porcine(pig) insulin: less immunogenic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</a:t>
            </a:r>
            <a:r>
              <a:rPr lang="en-US" dirty="0" err="1" smtClean="0"/>
              <a:t>insulins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produced by recombinant DNA technology using E. coli or Yeast.</a:t>
            </a:r>
          </a:p>
          <a:p>
            <a:r>
              <a:rPr lang="en-US" dirty="0" smtClean="0"/>
              <a:t>Pure and stable</a:t>
            </a:r>
          </a:p>
          <a:p>
            <a:r>
              <a:rPr lang="en-US" dirty="0" smtClean="0"/>
              <a:t>less immunogenic &amp; insulin resistance and </a:t>
            </a:r>
            <a:r>
              <a:rPr lang="en-US" dirty="0" err="1" smtClean="0"/>
              <a:t>lipodystrophy</a:t>
            </a:r>
            <a:r>
              <a:rPr lang="en-US" dirty="0" smtClean="0"/>
              <a:t> at the injection site are rare</a:t>
            </a:r>
          </a:p>
          <a:p>
            <a:r>
              <a:rPr lang="en-US" dirty="0" smtClean="0"/>
              <a:t>Human regular insulin, human NPH insulin</a:t>
            </a:r>
          </a:p>
          <a:p>
            <a:r>
              <a:rPr lang="en-US" dirty="0" smtClean="0"/>
              <a:t>commonly used insulin preparations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insulin-Regular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acting, soluble, crystalline zinc insulin</a:t>
            </a:r>
          </a:p>
          <a:p>
            <a:r>
              <a:rPr lang="en-US" dirty="0" smtClean="0"/>
              <a:t>After </a:t>
            </a:r>
            <a:r>
              <a:rPr lang="en-US" dirty="0" err="1" smtClean="0"/>
              <a:t>s.c</a:t>
            </a:r>
            <a:r>
              <a:rPr lang="en-US" dirty="0" smtClean="0"/>
              <a:t>. injection it is slowly absorbed </a:t>
            </a:r>
            <a:r>
              <a:rPr lang="en-US" dirty="0" smtClean="0">
                <a:sym typeface="Wingdings" pitchFamily="2" charset="2"/>
              </a:rPr>
              <a:t> onset of action is within 30 </a:t>
            </a:r>
            <a:r>
              <a:rPr lang="en-US" dirty="0" err="1" smtClean="0">
                <a:sym typeface="Wingdings" pitchFamily="2" charset="2"/>
              </a:rPr>
              <a:t>mins</a:t>
            </a:r>
            <a:r>
              <a:rPr lang="en-US" dirty="0" smtClean="0">
                <a:sym typeface="Wingdings" pitchFamily="2" charset="2"/>
              </a:rPr>
              <a:t> ; administered 30-45 </a:t>
            </a:r>
            <a:r>
              <a:rPr lang="en-US" dirty="0" err="1" smtClean="0">
                <a:sym typeface="Wingdings" pitchFamily="2" charset="2"/>
              </a:rPr>
              <a:t>mins</a:t>
            </a:r>
            <a:r>
              <a:rPr lang="en-US" dirty="0" smtClean="0">
                <a:sym typeface="Wingdings" pitchFamily="2" charset="2"/>
              </a:rPr>
              <a:t> before meals</a:t>
            </a:r>
          </a:p>
          <a:p>
            <a:r>
              <a:rPr lang="en-US" dirty="0" smtClean="0">
                <a:sym typeface="Wingdings" pitchFamily="2" charset="2"/>
              </a:rPr>
              <a:t>Duration of action is 6-8 hours</a:t>
            </a:r>
          </a:p>
          <a:p>
            <a:r>
              <a:rPr lang="en-US" dirty="0" smtClean="0">
                <a:sym typeface="Wingdings" pitchFamily="2" charset="2"/>
              </a:rPr>
              <a:t>Can be administered as </a:t>
            </a:r>
            <a:r>
              <a:rPr lang="en-US" dirty="0" err="1" smtClean="0">
                <a:sym typeface="Wingdings" pitchFamily="2" charset="2"/>
              </a:rPr>
              <a:t>s.c</a:t>
            </a:r>
            <a:r>
              <a:rPr lang="en-US" dirty="0" smtClean="0">
                <a:sym typeface="Wingdings" pitchFamily="2" charset="2"/>
              </a:rPr>
              <a:t>. , and </a:t>
            </a:r>
            <a:r>
              <a:rPr lang="en-US" dirty="0" err="1" smtClean="0">
                <a:sym typeface="Wingdings" pitchFamily="2" charset="2"/>
              </a:rPr>
              <a:t>i.v</a:t>
            </a:r>
            <a:r>
              <a:rPr lang="en-US" dirty="0" smtClean="0">
                <a:sym typeface="Wingdings" pitchFamily="2" charset="2"/>
              </a:rPr>
              <a:t>. routes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insulin-NPH(neutral </a:t>
            </a:r>
            <a:r>
              <a:rPr lang="en-US" dirty="0" err="1" smtClean="0"/>
              <a:t>protamine</a:t>
            </a:r>
            <a:r>
              <a:rPr lang="en-US" dirty="0" smtClean="0"/>
              <a:t> </a:t>
            </a:r>
            <a:r>
              <a:rPr lang="en-US" dirty="0" err="1" smtClean="0"/>
              <a:t>hagedron</a:t>
            </a:r>
            <a:r>
              <a:rPr lang="en-US" dirty="0" smtClean="0"/>
              <a:t>)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intermediate acting insulin</a:t>
            </a:r>
          </a:p>
          <a:p>
            <a:r>
              <a:rPr lang="en-US" dirty="0" smtClean="0"/>
              <a:t>Insulin </a:t>
            </a:r>
            <a:r>
              <a:rPr lang="en-US" dirty="0" err="1" smtClean="0"/>
              <a:t>complexed</a:t>
            </a:r>
            <a:r>
              <a:rPr lang="en-US" dirty="0" smtClean="0"/>
              <a:t> with </a:t>
            </a:r>
            <a:r>
              <a:rPr lang="en-US" dirty="0" err="1" smtClean="0"/>
              <a:t>protamine</a:t>
            </a:r>
            <a:r>
              <a:rPr lang="en-US" dirty="0" smtClean="0"/>
              <a:t> and zinc; dissociates slowly on </a:t>
            </a:r>
            <a:r>
              <a:rPr lang="en-US" dirty="0" err="1" smtClean="0"/>
              <a:t>s.c</a:t>
            </a:r>
            <a:r>
              <a:rPr lang="en-US" dirty="0" smtClean="0"/>
              <a:t>. administration </a:t>
            </a:r>
            <a:r>
              <a:rPr lang="en-US" dirty="0" smtClean="0">
                <a:sym typeface="Wingdings" pitchFamily="2" charset="2"/>
              </a:rPr>
              <a:t> onset of action is delayed and duration of action is 10-20 hours</a:t>
            </a:r>
          </a:p>
          <a:p>
            <a:r>
              <a:rPr lang="en-US" dirty="0" smtClean="0">
                <a:sym typeface="Wingdings" pitchFamily="2" charset="2"/>
              </a:rPr>
              <a:t>It is a cloudy solution</a:t>
            </a:r>
          </a:p>
          <a:p>
            <a:r>
              <a:rPr lang="en-US" dirty="0" smtClean="0">
                <a:sym typeface="Wingdings" pitchFamily="2" charset="2"/>
              </a:rPr>
              <a:t>Given once or twice daily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Rapidly acting insulin analogues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insulin </a:t>
            </a:r>
            <a:r>
              <a:rPr lang="en-US" dirty="0" err="1" smtClean="0"/>
              <a:t>lispro</a:t>
            </a:r>
            <a:r>
              <a:rPr lang="en-US" dirty="0" smtClean="0"/>
              <a:t>, insulin </a:t>
            </a:r>
            <a:r>
              <a:rPr lang="en-US" dirty="0" err="1" smtClean="0"/>
              <a:t>aspart</a:t>
            </a:r>
            <a:r>
              <a:rPr lang="en-US" dirty="0" smtClean="0"/>
              <a:t> and insulin </a:t>
            </a:r>
            <a:r>
              <a:rPr lang="en-US" dirty="0" err="1" smtClean="0"/>
              <a:t>glulisine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 err="1" smtClean="0"/>
              <a:t>s.c</a:t>
            </a:r>
            <a:r>
              <a:rPr lang="en-US" dirty="0" smtClean="0"/>
              <a:t>. administration quickly dissociates into monomers</a:t>
            </a:r>
            <a:r>
              <a:rPr lang="en-US" dirty="0" smtClean="0">
                <a:sym typeface="Wingdings" pitchFamily="2" charset="2"/>
              </a:rPr>
              <a:t> rapidly absorbed  rapid onset of action within 5-15 </a:t>
            </a:r>
            <a:r>
              <a:rPr lang="en-US" dirty="0" err="1" smtClean="0">
                <a:sym typeface="Wingdings" pitchFamily="2" charset="2"/>
              </a:rPr>
              <a:t>mins</a:t>
            </a:r>
            <a:r>
              <a:rPr lang="en-US" dirty="0" smtClean="0">
                <a:sym typeface="Wingdings" pitchFamily="2" charset="2"/>
              </a:rPr>
              <a:t>. Peak effect in 1 hour.</a:t>
            </a:r>
          </a:p>
          <a:p>
            <a:r>
              <a:rPr lang="en-US" dirty="0" smtClean="0">
                <a:sym typeface="Wingdings" pitchFamily="2" charset="2"/>
              </a:rPr>
              <a:t>They are administered just before meals</a:t>
            </a:r>
          </a:p>
          <a:p>
            <a:r>
              <a:rPr lang="en-US" dirty="0" smtClean="0">
                <a:sym typeface="Wingdings" pitchFamily="2" charset="2"/>
              </a:rPr>
              <a:t>Duration of action is about 4 hours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acting insulin analogues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Insulin </a:t>
            </a:r>
            <a:r>
              <a:rPr lang="en-US" dirty="0" err="1" smtClean="0"/>
              <a:t>glargine</a:t>
            </a:r>
            <a:r>
              <a:rPr lang="en-US" dirty="0" smtClean="0"/>
              <a:t>:-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s.c</a:t>
            </a:r>
            <a:r>
              <a:rPr lang="en-US" dirty="0" smtClean="0"/>
              <a:t>. administration slowly absorbed </a:t>
            </a:r>
            <a:r>
              <a:rPr lang="en-US" dirty="0" smtClean="0">
                <a:sym typeface="Wingdings" pitchFamily="2" charset="2"/>
              </a:rPr>
              <a:t> delayed onset of action(24 hours).</a:t>
            </a:r>
          </a:p>
          <a:p>
            <a:r>
              <a:rPr lang="en-US" dirty="0" smtClean="0">
                <a:sym typeface="Wingdings" pitchFamily="2" charset="2"/>
              </a:rPr>
              <a:t>Administered once daily</a:t>
            </a:r>
          </a:p>
          <a:p>
            <a:r>
              <a:rPr lang="en-US" dirty="0" smtClean="0">
                <a:sym typeface="Wingdings" pitchFamily="2" charset="2"/>
              </a:rPr>
              <a:t>Cannot be mixed with other human insulin because of its acidic pH</a:t>
            </a:r>
          </a:p>
          <a:p>
            <a:r>
              <a:rPr lang="en-US" dirty="0" smtClean="0">
                <a:sym typeface="Wingdings" pitchFamily="2" charset="2"/>
              </a:rPr>
              <a:t>Fasting blood glucose levels better controlled than NPH insulin</a:t>
            </a:r>
          </a:p>
          <a:p>
            <a:r>
              <a:rPr lang="en-US" dirty="0" smtClean="0">
                <a:sym typeface="Wingdings" pitchFamily="2" charset="2"/>
              </a:rPr>
              <a:t>Should be avoided in pregnant diabetics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 </a:t>
            </a:r>
            <a:r>
              <a:rPr lang="en-US" dirty="0" err="1" smtClean="0"/>
              <a:t>detemir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 err="1" smtClean="0"/>
              <a:t>s.c</a:t>
            </a:r>
            <a:r>
              <a:rPr lang="en-US" dirty="0" smtClean="0"/>
              <a:t>. injection binds to albumin in blood </a:t>
            </a:r>
            <a:r>
              <a:rPr lang="en-US" dirty="0" smtClean="0">
                <a:sym typeface="Wingdings" pitchFamily="2" charset="2"/>
              </a:rPr>
              <a:t> prolonged duration of action</a:t>
            </a:r>
          </a:p>
          <a:p>
            <a:r>
              <a:rPr lang="en-US" dirty="0" smtClean="0">
                <a:sym typeface="Wingdings" pitchFamily="2" charset="2"/>
              </a:rPr>
              <a:t>Usually given twice daily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Insulin preparations based on onset and duration of action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Peak effect(hr)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 of action</a:t>
                      </a:r>
                      <a:r>
                        <a:rPr lang="en-US" baseline="0" dirty="0" smtClean="0"/>
                        <a:t> (hr)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Ultra short acting </a:t>
                      </a:r>
                      <a:r>
                        <a:rPr lang="en-US" dirty="0" err="1" smtClean="0"/>
                        <a:t>insulins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Insulin </a:t>
                      </a:r>
                      <a:r>
                        <a:rPr lang="en-US" dirty="0" err="1" smtClean="0"/>
                        <a:t>lispro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Insulin </a:t>
                      </a:r>
                      <a:r>
                        <a:rPr lang="en-US" dirty="0" err="1" smtClean="0"/>
                        <a:t>aspart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Insulin </a:t>
                      </a:r>
                      <a:r>
                        <a:rPr lang="en-US" dirty="0" err="1" smtClean="0"/>
                        <a:t>glulisine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r>
                        <a:rPr lang="en-US" baseline="0" dirty="0" smtClean="0"/>
                        <a:t> minutes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15 minutes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5-15 minutes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1-1.5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1-1.5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3-4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3-4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3-4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  Short acting </a:t>
                      </a:r>
                      <a:r>
                        <a:rPr lang="en-US" dirty="0" err="1" smtClean="0"/>
                        <a:t>insulins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Regular soluble insulin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0.5-1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III  Intermediate acting </a:t>
                      </a:r>
                      <a:r>
                        <a:rPr lang="en-US" dirty="0" err="1" smtClean="0"/>
                        <a:t>insulins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NPH (</a:t>
                      </a:r>
                      <a:r>
                        <a:rPr lang="en-US" dirty="0" err="1" smtClean="0"/>
                        <a:t>isophane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1-2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10-20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IV  Long acting </a:t>
                      </a:r>
                      <a:r>
                        <a:rPr lang="en-US" dirty="0" err="1" smtClean="0"/>
                        <a:t>insulins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Insulin </a:t>
                      </a:r>
                      <a:r>
                        <a:rPr lang="en-US" dirty="0" err="1" smtClean="0"/>
                        <a:t>glargine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Insulin </a:t>
                      </a:r>
                      <a:r>
                        <a:rPr lang="en-US" dirty="0" err="1" smtClean="0"/>
                        <a:t>detemir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2-5 hours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1-4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Peak is minimal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Peak is minimal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20-24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20-24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Diabetes is a clinical syndrome characterized by </a:t>
            </a:r>
            <a:r>
              <a:rPr lang="en-US" dirty="0" err="1" smtClean="0"/>
              <a:t>hyperglycaemia</a:t>
            </a:r>
            <a:r>
              <a:rPr lang="en-US" dirty="0" smtClean="0"/>
              <a:t> due to absolute or relative deficiency of insulin</a:t>
            </a:r>
          </a:p>
          <a:p>
            <a:r>
              <a:rPr lang="en-US" dirty="0" smtClean="0"/>
              <a:t>Lack of insulin affects the metabolism of carbohydrates, proteins and fat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Newer Insulin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Degludec</a:t>
            </a:r>
            <a:endParaRPr lang="en-IN" dirty="0" smtClean="0"/>
          </a:p>
          <a:p>
            <a:pPr lvl="1"/>
            <a:r>
              <a:rPr lang="en-IN" dirty="0" smtClean="0"/>
              <a:t>Longer duration of action</a:t>
            </a:r>
          </a:p>
          <a:p>
            <a:pPr lvl="1"/>
            <a:r>
              <a:rPr lang="en-IN" dirty="0" smtClean="0"/>
              <a:t>Can be given as three times a week with weekend off dosing regimen</a:t>
            </a:r>
          </a:p>
          <a:p>
            <a:pPr lvl="1"/>
            <a:r>
              <a:rPr lang="en-IN" dirty="0" smtClean="0"/>
              <a:t>Usually given in evening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Inhaled Insulin: </a:t>
            </a:r>
            <a:r>
              <a:rPr lang="en-IN" dirty="0" err="1" smtClean="0"/>
              <a:t>Afrezza</a:t>
            </a:r>
            <a:endParaRPr lang="en-IN" dirty="0" smtClean="0"/>
          </a:p>
          <a:p>
            <a:pPr lvl="1"/>
            <a:r>
              <a:rPr lang="en-IN" dirty="0" smtClean="0"/>
              <a:t>Inhaled as dry powder</a:t>
            </a:r>
          </a:p>
          <a:p>
            <a:pPr lvl="1"/>
            <a:r>
              <a:rPr lang="en-IN" dirty="0" smtClean="0"/>
              <a:t>Shorter duration of action</a:t>
            </a:r>
          </a:p>
          <a:p>
            <a:pPr lvl="1"/>
            <a:r>
              <a:rPr lang="en-IN" dirty="0" smtClean="0"/>
              <a:t>ADR: cough and </a:t>
            </a:r>
            <a:r>
              <a:rPr lang="en-IN" dirty="0" err="1" smtClean="0"/>
              <a:t>Hypoglycemia</a:t>
            </a:r>
            <a:endParaRPr lang="en-IN" dirty="0" smtClean="0"/>
          </a:p>
          <a:p>
            <a:pPr lvl="1"/>
            <a:r>
              <a:rPr lang="en-IN" dirty="0" smtClean="0"/>
              <a:t>Long term use can decrease FEV1 and cause pulmonary symptoms</a:t>
            </a:r>
          </a:p>
          <a:p>
            <a:pPr lvl="1"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Insulin is the main drug for all patients with type-1 DM, and for patients with type-2 DM who are not controlled by diet and oral </a:t>
            </a:r>
            <a:r>
              <a:rPr lang="en-US" dirty="0" err="1" smtClean="0"/>
              <a:t>antidiabetic</a:t>
            </a:r>
            <a:r>
              <a:rPr lang="en-US" dirty="0" smtClean="0"/>
              <a:t> drugs</a:t>
            </a:r>
          </a:p>
          <a:p>
            <a:r>
              <a:rPr lang="en-US" dirty="0" smtClean="0"/>
              <a:t>The main goal of insulin therapy is to maintain the fasting blood glucose concentration between 90 and 120 mg/</a:t>
            </a:r>
            <a:r>
              <a:rPr lang="en-US" dirty="0" err="1" smtClean="0"/>
              <a:t>dL</a:t>
            </a:r>
            <a:r>
              <a:rPr lang="en-US" dirty="0" smtClean="0"/>
              <a:t> and postprandial glucose level below 150 mg/</a:t>
            </a:r>
            <a:r>
              <a:rPr lang="en-US" dirty="0" err="1" smtClean="0"/>
              <a:t>dL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 of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Insulin preparations are available in a concentration of 100 U/</a:t>
            </a:r>
            <a:r>
              <a:rPr lang="en-US" dirty="0" err="1" smtClean="0"/>
              <a:t>mL</a:t>
            </a:r>
            <a:r>
              <a:rPr lang="en-US" dirty="0" smtClean="0"/>
              <a:t> or 40 U/</a:t>
            </a:r>
            <a:r>
              <a:rPr lang="en-US" dirty="0" err="1" smtClean="0"/>
              <a:t>mL.</a:t>
            </a:r>
            <a:endParaRPr lang="en-US" dirty="0" smtClean="0"/>
          </a:p>
          <a:p>
            <a:r>
              <a:rPr lang="en-US" dirty="0" smtClean="0"/>
              <a:t>Regular insulin is also available in 500 U/</a:t>
            </a:r>
            <a:r>
              <a:rPr lang="en-US" dirty="0" err="1" smtClean="0"/>
              <a:t>mL</a:t>
            </a:r>
            <a:endParaRPr lang="en-US" dirty="0" smtClean="0"/>
          </a:p>
          <a:p>
            <a:r>
              <a:rPr lang="en-US" dirty="0" smtClean="0"/>
              <a:t>Insulin dosage is measured in units</a:t>
            </a:r>
          </a:p>
          <a:p>
            <a:r>
              <a:rPr lang="en-US" dirty="0" smtClean="0"/>
              <a:t>All insulin preparations are administered by </a:t>
            </a:r>
            <a:r>
              <a:rPr lang="en-US" dirty="0" err="1" smtClean="0"/>
              <a:t>s.c</a:t>
            </a:r>
            <a:r>
              <a:rPr lang="en-US" dirty="0" smtClean="0"/>
              <a:t>. route</a:t>
            </a:r>
          </a:p>
          <a:p>
            <a:r>
              <a:rPr lang="en-US" dirty="0" smtClean="0"/>
              <a:t>Regular insulin can be given by </a:t>
            </a:r>
            <a:r>
              <a:rPr lang="en-US" dirty="0" err="1" smtClean="0"/>
              <a:t>i.v</a:t>
            </a:r>
            <a:r>
              <a:rPr lang="en-US" dirty="0" smtClean="0"/>
              <a:t>. route in diabetic </a:t>
            </a:r>
            <a:r>
              <a:rPr lang="en-US" dirty="0" err="1" smtClean="0"/>
              <a:t>ketoacidosis</a:t>
            </a:r>
            <a:r>
              <a:rPr lang="en-US" dirty="0" smtClean="0"/>
              <a:t> to get rapid effect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Insulin syringes and needles</a:t>
            </a:r>
          </a:p>
          <a:p>
            <a:r>
              <a:rPr lang="en-US" dirty="0" smtClean="0"/>
              <a:t>Pen devices</a:t>
            </a:r>
          </a:p>
          <a:p>
            <a:r>
              <a:rPr lang="en-US" dirty="0" smtClean="0"/>
              <a:t>Insulin pumps are available for continuous subcutaneous insulin infusion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type 1 diabetes mellitus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Diabetic </a:t>
            </a:r>
            <a:r>
              <a:rPr lang="en-US" dirty="0" err="1" smtClean="0"/>
              <a:t>ketoacidosis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Non-</a:t>
            </a:r>
            <a:r>
              <a:rPr lang="en-US" dirty="0" err="1" smtClean="0"/>
              <a:t>ketotic</a:t>
            </a:r>
            <a:r>
              <a:rPr lang="en-US" dirty="0" smtClean="0"/>
              <a:t> </a:t>
            </a:r>
            <a:r>
              <a:rPr lang="en-US" dirty="0" err="1" smtClean="0"/>
              <a:t>hyperglycaemic</a:t>
            </a:r>
            <a:r>
              <a:rPr lang="en-US" dirty="0" smtClean="0"/>
              <a:t> coma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Diabetes during pregnancy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Stress of surgery, infections and trauma ( temporarily to tide over trauma, infection, surgery etc)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Patients with type-2 DM unresponsive to oral </a:t>
            </a:r>
            <a:r>
              <a:rPr lang="en-US" dirty="0" err="1" smtClean="0"/>
              <a:t>antidiabetic</a:t>
            </a:r>
            <a:r>
              <a:rPr lang="en-US" dirty="0" smtClean="0"/>
              <a:t> drugs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of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Insulin is usually administered subcutaneously in the abdomen, buttock, anterior thigh or dorsal arm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insulin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Hypoglycemia is the most common and dangerous complication.</a:t>
            </a:r>
          </a:p>
          <a:p>
            <a:r>
              <a:rPr lang="en-US" dirty="0" smtClean="0"/>
              <a:t>Hypoglycemia can occur in any diabetic and may be due to delay in taking food, too much physical activity or excess dose of insulin</a:t>
            </a:r>
          </a:p>
          <a:p>
            <a:r>
              <a:rPr lang="en-US" dirty="0" smtClean="0"/>
              <a:t>Symptoms of hypoglycemia are</a:t>
            </a:r>
          </a:p>
          <a:p>
            <a:pPr lvl="1"/>
            <a:r>
              <a:rPr lang="en-US" dirty="0" smtClean="0"/>
              <a:t>Autonomic symptoms: sweating, tremor, </a:t>
            </a:r>
            <a:r>
              <a:rPr lang="en-US" dirty="0" err="1" smtClean="0"/>
              <a:t>palpatation</a:t>
            </a:r>
            <a:r>
              <a:rPr lang="en-US" dirty="0" smtClean="0"/>
              <a:t>, anxiety and tachycardia</a:t>
            </a:r>
          </a:p>
          <a:p>
            <a:pPr lvl="1"/>
            <a:r>
              <a:rPr lang="en-US" dirty="0" smtClean="0"/>
              <a:t>Headache, blurred vision, confusion, loss of fine motor skill and abnormal </a:t>
            </a:r>
            <a:r>
              <a:rPr lang="en-US" dirty="0" err="1" smtClean="0"/>
              <a:t>behaviour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insulin therapy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these manifestations are relieved by administration of glucose</a:t>
            </a:r>
          </a:p>
          <a:p>
            <a:r>
              <a:rPr lang="en-US" dirty="0" smtClean="0"/>
              <a:t>If the patient is conscious, give oral glucose or if the hypoglycemia is severe (unconscious patients) 50 ml of 50% dextrose is injected intravenously</a:t>
            </a:r>
          </a:p>
          <a:p>
            <a:r>
              <a:rPr lang="en-US" dirty="0" smtClean="0"/>
              <a:t>Glucagon 1 mg </a:t>
            </a:r>
            <a:r>
              <a:rPr lang="en-US" dirty="0" err="1" smtClean="0"/>
              <a:t>i.v</a:t>
            </a:r>
            <a:r>
              <a:rPr lang="en-US" dirty="0" smtClean="0"/>
              <a:t>. or adrenaline 0.2 mg </a:t>
            </a:r>
            <a:r>
              <a:rPr lang="en-US" dirty="0" err="1" smtClean="0"/>
              <a:t>s.c</a:t>
            </a:r>
            <a:r>
              <a:rPr lang="en-US" dirty="0" smtClean="0"/>
              <a:t>. may be given for severe hypoglycemia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insulin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Allergy reactions are rare, they may cause local skin reactions (swelling, redness)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Lipodystrophy</a:t>
            </a:r>
            <a:r>
              <a:rPr lang="en-US" dirty="0" smtClean="0"/>
              <a:t> may occur at the site of injection.  It may be avoided by using purified insulin preparations and changing to injection site by rotation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1 diabetes mellitus:- it appears when more than 90% of beta-cells of pancreas are destroyed by autoimmune process.</a:t>
            </a:r>
          </a:p>
          <a:p>
            <a:r>
              <a:rPr lang="en-US" dirty="0" smtClean="0"/>
              <a:t>The onset is acute and the peak incidence is around 15 years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insulin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4"/>
            </a:pPr>
            <a:r>
              <a:rPr lang="en-US" dirty="0" smtClean="0"/>
              <a:t>Insulin resistance: it is a state in which patient requires more than 200 units of insulin per day and is common among obese type-2 diabetics</a:t>
            </a:r>
          </a:p>
          <a:p>
            <a:pPr marL="514350" indent="-514350">
              <a:buAutoNum type="arabicPeriod" startAt="4"/>
            </a:pPr>
            <a:r>
              <a:rPr lang="en-US" dirty="0" err="1" smtClean="0"/>
              <a:t>Oedema</a:t>
            </a:r>
            <a:r>
              <a:rPr lang="en-US" dirty="0" smtClean="0"/>
              <a:t> due to salt and water retention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2 diabetes mellitus:- genetic influence is much more powerful in type-2 DM</a:t>
            </a:r>
          </a:p>
          <a:p>
            <a:r>
              <a:rPr lang="en-US" dirty="0" smtClean="0"/>
              <a:t>It is the commonest form of diabetes</a:t>
            </a:r>
          </a:p>
          <a:p>
            <a:r>
              <a:rPr lang="en-US" dirty="0" smtClean="0"/>
              <a:t>Overeating, obesity, </a:t>
            </a:r>
            <a:r>
              <a:rPr lang="en-US" dirty="0" err="1" smtClean="0"/>
              <a:t>underactivity</a:t>
            </a:r>
            <a:r>
              <a:rPr lang="en-US" dirty="0" smtClean="0"/>
              <a:t> and ageing are the main risk factors.</a:t>
            </a:r>
          </a:p>
          <a:p>
            <a:r>
              <a:rPr lang="en-US" dirty="0" smtClean="0"/>
              <a:t>Type – 2 DM is associated with increased hepatic production of glucose and resistance of target tissues to the action of insulin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Hormones of pancreas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four types of cells in islets of </a:t>
            </a:r>
            <a:r>
              <a:rPr lang="en-US" dirty="0" err="1" smtClean="0"/>
              <a:t>Langerhans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Beta cells secrete insulin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Alpha cells secrete glucagon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Delta cells secrete </a:t>
            </a:r>
            <a:r>
              <a:rPr lang="en-US" dirty="0" err="1" smtClean="0"/>
              <a:t>somatostatin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F cells secrete pancreatic polypeptide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Insulin was discovered by </a:t>
            </a:r>
            <a:r>
              <a:rPr lang="en-US" dirty="0" err="1" smtClean="0"/>
              <a:t>Banting</a:t>
            </a:r>
            <a:r>
              <a:rPr lang="en-US" dirty="0" smtClean="0"/>
              <a:t> and Best.</a:t>
            </a:r>
          </a:p>
          <a:p>
            <a:r>
              <a:rPr lang="en-US" dirty="0" smtClean="0"/>
              <a:t>Insulin is synthesized by the beta cells of pancreatic  islets</a:t>
            </a:r>
          </a:p>
          <a:p>
            <a:r>
              <a:rPr lang="en-US" dirty="0" smtClean="0"/>
              <a:t>Insulin consists of two peptide chains called chain A and chain B.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of insulin secretion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Chemical: glucose, amino acids and fatty acids in the blood stimulate beta-cells and release insulin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Hormonal: GLP-1(Glucagon like peptide), GIP (gastrointestinal inhibitory peptide), </a:t>
            </a:r>
            <a:r>
              <a:rPr lang="en-US" dirty="0" err="1" smtClean="0"/>
              <a:t>gastrin</a:t>
            </a:r>
            <a:r>
              <a:rPr lang="en-US" dirty="0" smtClean="0"/>
              <a:t>, </a:t>
            </a:r>
            <a:r>
              <a:rPr lang="en-US" dirty="0" err="1" smtClean="0"/>
              <a:t>secretin</a:t>
            </a:r>
            <a:r>
              <a:rPr lang="en-US" dirty="0" smtClean="0"/>
              <a:t>, </a:t>
            </a:r>
            <a:r>
              <a:rPr lang="en-US" dirty="0" err="1" smtClean="0"/>
              <a:t>cholecystokinin</a:t>
            </a:r>
            <a:r>
              <a:rPr lang="en-US" dirty="0" smtClean="0"/>
              <a:t> etc promote the secretion of insulin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of insulin secretion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 startAt="3"/>
            </a:pPr>
            <a:r>
              <a:rPr lang="en-US" dirty="0" smtClean="0"/>
              <a:t>Neural:-  both parasympathetic and sympathetic </a:t>
            </a:r>
            <a:r>
              <a:rPr lang="en-US" dirty="0" err="1" smtClean="0"/>
              <a:t>fibres</a:t>
            </a:r>
            <a:r>
              <a:rPr lang="en-US" dirty="0" smtClean="0"/>
              <a:t> supply the islet cells.</a:t>
            </a:r>
          </a:p>
          <a:p>
            <a:pPr marL="514350" indent="-514350"/>
            <a:r>
              <a:rPr lang="en-US" dirty="0" smtClean="0"/>
              <a:t>Parasympathetic stimulation causes increase in insulin secretion and lowers raised blood glucose level.</a:t>
            </a:r>
          </a:p>
          <a:p>
            <a:pPr marL="514350" indent="-514350"/>
            <a:r>
              <a:rPr lang="en-US" dirty="0" smtClean="0"/>
              <a:t>Adrenergic beta-2 stimulation increases insulin release and the blood glucose falls</a:t>
            </a:r>
          </a:p>
          <a:p>
            <a:pPr marL="514350" indent="-514350"/>
            <a:r>
              <a:rPr lang="en-US" dirty="0" smtClean="0"/>
              <a:t>Adrenergic alpha-2 activation causes </a:t>
            </a:r>
            <a:r>
              <a:rPr lang="en-US" dirty="0" err="1" smtClean="0"/>
              <a:t>hyperglycaemia</a:t>
            </a:r>
            <a:r>
              <a:rPr lang="en-US" dirty="0" smtClean="0"/>
              <a:t> by inhibiting release of insulin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of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Insulin inhibits hepatic </a:t>
            </a:r>
            <a:r>
              <a:rPr lang="en-US" dirty="0" err="1" smtClean="0"/>
              <a:t>glycogenolysis</a:t>
            </a:r>
            <a:r>
              <a:rPr lang="en-US" dirty="0" smtClean="0"/>
              <a:t>, </a:t>
            </a:r>
            <a:r>
              <a:rPr lang="en-US" dirty="0" err="1" smtClean="0"/>
              <a:t>gluconeogenesis</a:t>
            </a:r>
            <a:r>
              <a:rPr lang="en-US" dirty="0" smtClean="0"/>
              <a:t> and </a:t>
            </a:r>
            <a:r>
              <a:rPr lang="en-US" dirty="0" err="1" smtClean="0"/>
              <a:t>lipolysis</a:t>
            </a:r>
            <a:r>
              <a:rPr lang="en-US" dirty="0" smtClean="0"/>
              <a:t> in adipose tissue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Insulin promotes protein synthesis in muscle, </a:t>
            </a:r>
            <a:r>
              <a:rPr lang="en-US" dirty="0" err="1" smtClean="0"/>
              <a:t>lipogenesis</a:t>
            </a:r>
            <a:r>
              <a:rPr lang="en-US" dirty="0" smtClean="0"/>
              <a:t>, hepatic and muscle </a:t>
            </a:r>
            <a:r>
              <a:rPr lang="en-US" dirty="0" err="1" smtClean="0"/>
              <a:t>glycogenesis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Insulin also promotes peripheral utilization of glucose and K+ uptake into the cells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1264</Words>
  <Application>Microsoft Office PowerPoint</Application>
  <PresentationFormat>On-screen Show (4:3)</PresentationFormat>
  <Paragraphs>173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Anti diabetic Drugs-I </vt:lpstr>
      <vt:lpstr>Diabetes</vt:lpstr>
      <vt:lpstr>Types of Diabetes</vt:lpstr>
      <vt:lpstr>Types of Diabetes</vt:lpstr>
      <vt:lpstr>Hormones of pancreas</vt:lpstr>
      <vt:lpstr>Insulin</vt:lpstr>
      <vt:lpstr>Regulation of insulin secretion</vt:lpstr>
      <vt:lpstr>Regulation of insulin secretion</vt:lpstr>
      <vt:lpstr>Actions of insulin</vt:lpstr>
      <vt:lpstr>Mechanism of action of insulin</vt:lpstr>
      <vt:lpstr>Insulin-pharmacokinetics</vt:lpstr>
      <vt:lpstr>Insulin preparations</vt:lpstr>
      <vt:lpstr>Human insulins</vt:lpstr>
      <vt:lpstr>Human insulin-Regular insulin</vt:lpstr>
      <vt:lpstr>Human insulin-NPH(neutral protamine hagedron) insulin</vt:lpstr>
      <vt:lpstr>Rapidly acting insulin analogues</vt:lpstr>
      <vt:lpstr>Long acting insulin analogues</vt:lpstr>
      <vt:lpstr>Insulin detemir</vt:lpstr>
      <vt:lpstr>Insulin preparations based on onset and duration of action</vt:lpstr>
      <vt:lpstr>Newer Insulin</vt:lpstr>
      <vt:lpstr>Slide 21</vt:lpstr>
      <vt:lpstr>Insulin therapy</vt:lpstr>
      <vt:lpstr>Concentration of Insulin</vt:lpstr>
      <vt:lpstr>Insulin administration</vt:lpstr>
      <vt:lpstr>Indications for insulin</vt:lpstr>
      <vt:lpstr>Site of administration</vt:lpstr>
      <vt:lpstr>Complications of insulin therapy</vt:lpstr>
      <vt:lpstr>Treatment of insulin therapy complications</vt:lpstr>
      <vt:lpstr>Complications of insulin therapy</vt:lpstr>
      <vt:lpstr>Complications of insulin therapy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Insulin And Oral Antidiabetic Agents</dc:title>
  <dc:creator/>
  <cp:lastModifiedBy>admin</cp:lastModifiedBy>
  <cp:revision>11</cp:revision>
  <dcterms:created xsi:type="dcterms:W3CDTF">2006-08-16T00:00:00Z</dcterms:created>
  <dcterms:modified xsi:type="dcterms:W3CDTF">2020-08-05T06:20:32Z</dcterms:modified>
</cp:coreProperties>
</file>