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66129" autoAdjust="0"/>
  </p:normalViewPr>
  <p:slideViewPr>
    <p:cSldViewPr>
      <p:cViewPr varScale="1">
        <p:scale>
          <a:sx n="47" d="100"/>
          <a:sy n="47" d="100"/>
        </p:scale>
        <p:origin x="-20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C744D-FB17-4B88-B3D0-FE4576C8A73B}" type="datetimeFigureOut">
              <a:rPr lang="en-US" smtClean="0"/>
              <a:pPr/>
              <a:t>05-Aug-20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C055A7-711D-46B0-B893-103DCD9BC9E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Act on K+ channels in cell membrane</a:t>
            </a:r>
            <a:r>
              <a:rPr lang="en-IN" baseline="0" dirty="0" smtClean="0"/>
              <a:t> of beta cell- activation of receptors cause closing of K+ channels-cell membrane depolarise- calcium influx- only effective in functioning pancreas-</a:t>
            </a:r>
          </a:p>
          <a:p>
            <a:endParaRPr lang="en-IN" baseline="0" dirty="0" smtClean="0"/>
          </a:p>
          <a:p>
            <a:r>
              <a:rPr lang="en-IN" baseline="0" dirty="0" smtClean="0"/>
              <a:t>Decreases blood glucose in all</a:t>
            </a:r>
          </a:p>
          <a:p>
            <a:endParaRPr lang="en-I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Cholestatsis</a:t>
            </a:r>
            <a:r>
              <a:rPr lang="en-IN" dirty="0" smtClean="0"/>
              <a:t>- where bile cannot flow from liver to duodenum.</a:t>
            </a:r>
          </a:p>
          <a:p>
            <a:endParaRPr lang="en-IN" dirty="0" smtClean="0"/>
          </a:p>
          <a:p>
            <a:r>
              <a:rPr lang="en-IN" dirty="0" smtClean="0"/>
              <a:t>Maximum effect is achieved</a:t>
            </a:r>
            <a:r>
              <a:rPr lang="en-IN" baseline="0" dirty="0" smtClean="0"/>
              <a:t> in 1-2 weeks/not to increase dose more often than once in 1-2 weeks/ pt&gt;60 impaired RFT, forgetful about eating-short acting </a:t>
            </a:r>
            <a:r>
              <a:rPr lang="en-IN" baseline="0" dirty="0" err="1" smtClean="0"/>
              <a:t>Glipizide</a:t>
            </a:r>
            <a:r>
              <a:rPr lang="en-IN" baseline="0" dirty="0" smtClean="0"/>
              <a:t> is preferred/ 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Well tolerated/ ADR can be minimised by</a:t>
            </a:r>
            <a:r>
              <a:rPr lang="en-IN" baseline="0" dirty="0" smtClean="0"/>
              <a:t> starting at low dose and giving it with rather than before meals</a:t>
            </a:r>
          </a:p>
          <a:p>
            <a:endParaRPr lang="en-IN" baseline="0" dirty="0" smtClean="0"/>
          </a:p>
          <a:p>
            <a:r>
              <a:rPr lang="en-IN" baseline="0" dirty="0" smtClean="0"/>
              <a:t>Lactic acidosis- Lactic acid accumulates/ endpoint of anaerobic break down of glucose- RF- kidney is unable to remove excess-/before prescribing it ..s, </a:t>
            </a:r>
            <a:r>
              <a:rPr lang="en-IN" baseline="0" dirty="0" err="1" smtClean="0"/>
              <a:t>creatinine</a:t>
            </a:r>
            <a:r>
              <a:rPr lang="en-IN" baseline="0" dirty="0" smtClean="0"/>
              <a:t> to be normal/ pt is going for CT or coronary angiography- omit </a:t>
            </a:r>
            <a:r>
              <a:rPr lang="en-IN" baseline="0" dirty="0" err="1" smtClean="0"/>
              <a:t>Metformin</a:t>
            </a:r>
            <a:r>
              <a:rPr lang="en-IN" baseline="0" dirty="0" smtClean="0"/>
              <a:t> one day before and 48 hours later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Mechanism is same like </a:t>
            </a:r>
            <a:r>
              <a:rPr lang="en-IN" dirty="0" err="1" smtClean="0"/>
              <a:t>Metformin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Incretin</a:t>
            </a:r>
            <a:r>
              <a:rPr lang="en-IN" dirty="0" smtClean="0"/>
              <a:t> is a</a:t>
            </a:r>
            <a:r>
              <a:rPr lang="en-IN" baseline="0" dirty="0" smtClean="0"/>
              <a:t> group of hormones that includes Glucagon Like Peptide-1 (GLP-1) and glucose dependent </a:t>
            </a:r>
            <a:r>
              <a:rPr lang="en-IN" baseline="0" dirty="0" err="1" smtClean="0"/>
              <a:t>Insulinotropic</a:t>
            </a:r>
            <a:r>
              <a:rPr lang="en-IN" baseline="0" dirty="0" smtClean="0"/>
              <a:t> </a:t>
            </a:r>
            <a:r>
              <a:rPr lang="en-IN" baseline="0" dirty="0" err="1" smtClean="0"/>
              <a:t>Polypetide</a:t>
            </a:r>
            <a:r>
              <a:rPr lang="en-IN" baseline="0" dirty="0" smtClean="0"/>
              <a:t> (GIP) –released after meals from upper and lower bowel and augment glucose dependent insulin secretion/ GLP 1 has very short half life and metabolised quickly by DPP4- </a:t>
            </a:r>
            <a:r>
              <a:rPr lang="en-IN" baseline="0" dirty="0" err="1" smtClean="0"/>
              <a:t>Dipeptidyl</a:t>
            </a:r>
            <a:r>
              <a:rPr lang="en-IN" baseline="0" dirty="0" smtClean="0"/>
              <a:t> peptidase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Amylin</a:t>
            </a:r>
            <a:r>
              <a:rPr lang="en-IN" dirty="0" smtClean="0"/>
              <a:t> is a </a:t>
            </a:r>
            <a:r>
              <a:rPr lang="en-IN" dirty="0" err="1" smtClean="0"/>
              <a:t>neuroendocrine</a:t>
            </a:r>
            <a:r>
              <a:rPr lang="en-IN" dirty="0" smtClean="0"/>
              <a:t> peptide hormone </a:t>
            </a:r>
            <a:r>
              <a:rPr lang="en-IN" dirty="0" err="1" smtClean="0"/>
              <a:t>cosecreted</a:t>
            </a:r>
            <a:r>
              <a:rPr lang="en-IN" dirty="0" smtClean="0"/>
              <a:t> with insulin from pancreatic beta cells.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C055A7-711D-46B0-B893-103DCD9BC9E2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05-Aug-20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Treatment of Diabetes-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Shruti.V.Brahmbhatt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Thiazolidinediones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Rosiglitazone</a:t>
            </a:r>
            <a:r>
              <a:rPr lang="en-US" dirty="0" smtClean="0"/>
              <a:t>, </a:t>
            </a:r>
            <a:r>
              <a:rPr lang="en-US" dirty="0" err="1" smtClean="0"/>
              <a:t>Pioglitazone</a:t>
            </a:r>
            <a:endParaRPr lang="en-US" dirty="0" smtClean="0"/>
          </a:p>
          <a:p>
            <a:r>
              <a:rPr lang="en-US" dirty="0" smtClean="0"/>
              <a:t>M/A</a:t>
            </a:r>
          </a:p>
          <a:p>
            <a:pPr lvl="1"/>
            <a:r>
              <a:rPr lang="en-US" dirty="0" smtClean="0"/>
              <a:t>Agonist to </a:t>
            </a:r>
            <a:r>
              <a:rPr lang="en-US" dirty="0" err="1" smtClean="0"/>
              <a:t>Peroxisome</a:t>
            </a:r>
            <a:r>
              <a:rPr lang="en-US" dirty="0" smtClean="0"/>
              <a:t> </a:t>
            </a:r>
            <a:r>
              <a:rPr lang="en-US" dirty="0" err="1" smtClean="0"/>
              <a:t>Proliferator</a:t>
            </a:r>
            <a:r>
              <a:rPr lang="en-US" dirty="0" smtClean="0"/>
              <a:t> Activated Receptor-gamma </a:t>
            </a:r>
          </a:p>
          <a:p>
            <a:pPr lvl="1"/>
            <a:r>
              <a:rPr lang="en-US" dirty="0" smtClean="0"/>
              <a:t>Increase the insulin sensitivity and decrease insulin resistance</a:t>
            </a:r>
          </a:p>
          <a:p>
            <a:pPr lvl="1"/>
            <a:r>
              <a:rPr lang="en-US" dirty="0" smtClean="0"/>
              <a:t>Increase the uptake and utilization of glucose</a:t>
            </a:r>
          </a:p>
          <a:p>
            <a:pPr lvl="1"/>
            <a:r>
              <a:rPr lang="en-US" dirty="0" smtClean="0"/>
              <a:t>Inhibit </a:t>
            </a:r>
            <a:r>
              <a:rPr lang="en-US" dirty="0" err="1" smtClean="0"/>
              <a:t>gluconeogenesis</a:t>
            </a:r>
            <a:endParaRPr lang="en-US" dirty="0" smtClean="0"/>
          </a:p>
          <a:p>
            <a:pPr lvl="1"/>
            <a:r>
              <a:rPr lang="en-US" dirty="0" smtClean="0"/>
              <a:t>Increase HDL &amp; decrease triglyceride level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ADR- weight gain</a:t>
            </a:r>
          </a:p>
          <a:p>
            <a:pPr lvl="1"/>
            <a:r>
              <a:rPr lang="en-US" dirty="0" err="1" smtClean="0"/>
              <a:t>Hepatotoxicity</a:t>
            </a:r>
            <a:endParaRPr lang="en-US" dirty="0" smtClean="0"/>
          </a:p>
          <a:p>
            <a:pPr lvl="1"/>
            <a:r>
              <a:rPr lang="en-US" dirty="0" smtClean="0"/>
              <a:t>Fluid retention (worsens CHF)</a:t>
            </a:r>
          </a:p>
          <a:p>
            <a:pPr lvl="1"/>
            <a:r>
              <a:rPr lang="en-US" dirty="0" smtClean="0"/>
              <a:t>Retarded fetal development in animals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Contraindicated in hepatic failure, pregnancy, lactating mother, children and heart failure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Newer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Incretin</a:t>
            </a:r>
            <a:r>
              <a:rPr lang="en-US" dirty="0" smtClean="0"/>
              <a:t> </a:t>
            </a:r>
            <a:r>
              <a:rPr lang="en-US" dirty="0" err="1" smtClean="0"/>
              <a:t>mimetics</a:t>
            </a:r>
            <a:endParaRPr lang="en-US" dirty="0" smtClean="0"/>
          </a:p>
          <a:p>
            <a:pPr lvl="1"/>
            <a:r>
              <a:rPr lang="en-US" dirty="0" err="1" smtClean="0"/>
              <a:t>Exenatide</a:t>
            </a:r>
            <a:r>
              <a:rPr lang="en-US" dirty="0" smtClean="0"/>
              <a:t>- resistant to DPP-4 degradation</a:t>
            </a:r>
          </a:p>
          <a:p>
            <a:pPr lvl="1"/>
            <a:r>
              <a:rPr lang="en-US" dirty="0" smtClean="0"/>
              <a:t>Stimulate insulin secretion from beta cells of Pancreas</a:t>
            </a:r>
          </a:p>
          <a:p>
            <a:pPr lvl="1"/>
            <a:r>
              <a:rPr lang="en-US" dirty="0" smtClean="0"/>
              <a:t>Decrease glucagon release</a:t>
            </a:r>
          </a:p>
          <a:p>
            <a:pPr lvl="1"/>
            <a:r>
              <a:rPr lang="en-US" dirty="0" smtClean="0"/>
              <a:t>Decrease the appetite</a:t>
            </a:r>
          </a:p>
          <a:p>
            <a:pPr lvl="1"/>
            <a:r>
              <a:rPr lang="en-US" dirty="0" smtClean="0"/>
              <a:t>ADR- nausea, anorexia, </a:t>
            </a:r>
            <a:r>
              <a:rPr lang="en-US" dirty="0" err="1" smtClean="0"/>
              <a:t>diarrhoea</a:t>
            </a:r>
            <a:r>
              <a:rPr lang="en-US" dirty="0" smtClean="0"/>
              <a:t> &amp; </a:t>
            </a:r>
            <a:r>
              <a:rPr lang="en-US" dirty="0" err="1" smtClean="0"/>
              <a:t>necrotising</a:t>
            </a:r>
            <a:r>
              <a:rPr lang="en-US" dirty="0" smtClean="0"/>
              <a:t> pancreatitis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DPP-4 inhibitors</a:t>
            </a:r>
          </a:p>
          <a:p>
            <a:pPr lvl="1"/>
            <a:r>
              <a:rPr lang="en-US" dirty="0" err="1" smtClean="0"/>
              <a:t>Sitagliptin</a:t>
            </a:r>
            <a:r>
              <a:rPr lang="en-US" dirty="0" smtClean="0"/>
              <a:t> &amp; </a:t>
            </a:r>
            <a:r>
              <a:rPr lang="en-US" dirty="0" err="1" smtClean="0"/>
              <a:t>Vildagliptin</a:t>
            </a:r>
            <a:endParaRPr lang="en-US" dirty="0" smtClean="0"/>
          </a:p>
          <a:p>
            <a:pPr lvl="1"/>
            <a:r>
              <a:rPr lang="en-US" dirty="0" smtClean="0"/>
              <a:t> Increase insulin secretion</a:t>
            </a:r>
          </a:p>
          <a:p>
            <a:pPr lvl="1"/>
            <a:r>
              <a:rPr lang="en-US" dirty="0" smtClean="0"/>
              <a:t>Decrease glucagon release</a:t>
            </a:r>
          </a:p>
          <a:p>
            <a:pPr lvl="1"/>
            <a:r>
              <a:rPr lang="en-US" dirty="0" smtClean="0"/>
              <a:t>Suppress appetite</a:t>
            </a:r>
          </a:p>
          <a:p>
            <a:pPr lvl="1"/>
            <a:r>
              <a:rPr lang="en-US" dirty="0" smtClean="0"/>
              <a:t>ADR- GIT distress, </a:t>
            </a:r>
            <a:r>
              <a:rPr lang="en-US" dirty="0" err="1" smtClean="0"/>
              <a:t>diarrhoea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Amylin</a:t>
            </a:r>
            <a:r>
              <a:rPr lang="en-US" dirty="0" smtClean="0"/>
              <a:t> </a:t>
            </a:r>
            <a:r>
              <a:rPr lang="en-US" dirty="0" err="1" smtClean="0"/>
              <a:t>mimetics</a:t>
            </a:r>
            <a:endParaRPr lang="en-US" dirty="0" smtClean="0"/>
          </a:p>
          <a:p>
            <a:pPr lvl="1"/>
            <a:r>
              <a:rPr lang="en-US" dirty="0" err="1" smtClean="0"/>
              <a:t>Pramlintide</a:t>
            </a:r>
            <a:endParaRPr lang="en-US" dirty="0" smtClean="0"/>
          </a:p>
          <a:p>
            <a:pPr lvl="1"/>
            <a:r>
              <a:rPr lang="en-US" dirty="0" smtClean="0"/>
              <a:t>Inhibit glucagon secretion</a:t>
            </a:r>
          </a:p>
          <a:p>
            <a:pPr lvl="1"/>
            <a:r>
              <a:rPr lang="en-US" dirty="0" smtClean="0"/>
              <a:t>Decrease appetite</a:t>
            </a:r>
          </a:p>
          <a:p>
            <a:pPr lvl="1"/>
            <a:r>
              <a:rPr lang="en-US" dirty="0" smtClean="0"/>
              <a:t>ADR- Nausea, </a:t>
            </a:r>
            <a:r>
              <a:rPr lang="en-US" dirty="0" err="1" smtClean="0"/>
              <a:t>diarrhoea</a:t>
            </a:r>
            <a:r>
              <a:rPr lang="en-US" dirty="0" smtClean="0"/>
              <a:t>, headache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SGLT-2 inhibitors</a:t>
            </a:r>
          </a:p>
          <a:p>
            <a:pPr lvl="1"/>
            <a:r>
              <a:rPr lang="en-US" dirty="0" err="1" smtClean="0"/>
              <a:t>Dapagliflozin</a:t>
            </a:r>
            <a:r>
              <a:rPr lang="en-US" dirty="0" smtClean="0"/>
              <a:t>, </a:t>
            </a:r>
            <a:r>
              <a:rPr lang="en-US" dirty="0" err="1" smtClean="0"/>
              <a:t>Sergliflozin</a:t>
            </a:r>
            <a:r>
              <a:rPr lang="en-US" dirty="0" smtClean="0"/>
              <a:t>, </a:t>
            </a:r>
            <a:r>
              <a:rPr lang="en-US" dirty="0" err="1" smtClean="0"/>
              <a:t>Remogliflozin</a:t>
            </a:r>
            <a:endParaRPr lang="en-US" dirty="0" smtClean="0"/>
          </a:p>
          <a:p>
            <a:pPr lvl="1"/>
            <a:r>
              <a:rPr lang="en-US" dirty="0" smtClean="0"/>
              <a:t>Decrease the glucose reabsorption and increase its excretion in urine</a:t>
            </a:r>
          </a:p>
          <a:p>
            <a:pPr lvl="1"/>
            <a:r>
              <a:rPr lang="en-US" dirty="0" smtClean="0"/>
              <a:t>Advantages- weight loss, no hypoglycemia, improve insulin resistance, diuretic so good in HTN</a:t>
            </a:r>
          </a:p>
          <a:p>
            <a:pPr lvl="1"/>
            <a:r>
              <a:rPr lang="en-US" dirty="0" smtClean="0"/>
              <a:t>Disadvantages- UTI, </a:t>
            </a:r>
            <a:r>
              <a:rPr lang="en-US" dirty="0" err="1" smtClean="0"/>
              <a:t>Hyponatremia</a:t>
            </a:r>
            <a:r>
              <a:rPr lang="en-US" dirty="0" smtClean="0"/>
              <a:t>, more </a:t>
            </a:r>
            <a:r>
              <a:rPr lang="en-US" dirty="0" err="1" smtClean="0"/>
              <a:t>polydipsia</a:t>
            </a: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Pharmacotherapy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Plasma glucose mg/dl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FBS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PP2BS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Random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Normal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&lt;100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&lt;140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Impaired Fasting glucose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100-125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&lt;140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Impaired glucose tolerance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&lt;100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140-199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-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DM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126</a:t>
                      </a:r>
                      <a:r>
                        <a:rPr lang="en-IN" baseline="0" dirty="0" smtClean="0"/>
                        <a:t> or more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 or more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 or more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Aims</a:t>
            </a:r>
          </a:p>
          <a:p>
            <a:pPr lvl="1"/>
            <a:r>
              <a:rPr lang="en-US" dirty="0" smtClean="0"/>
              <a:t>To control symptoms with Diet, Exercise and Drugs</a:t>
            </a:r>
          </a:p>
          <a:p>
            <a:pPr lvl="1"/>
            <a:r>
              <a:rPr lang="en-US" dirty="0" smtClean="0"/>
              <a:t>To maintain optimum body weight</a:t>
            </a:r>
          </a:p>
          <a:p>
            <a:pPr lvl="1"/>
            <a:r>
              <a:rPr lang="en-US" dirty="0" smtClean="0"/>
              <a:t>To correct metabolic disturbances	</a:t>
            </a:r>
          </a:p>
          <a:p>
            <a:pPr lvl="1"/>
            <a:r>
              <a:rPr lang="en-US" dirty="0" smtClean="0"/>
              <a:t>To prevent degenerative vascular complications</a:t>
            </a:r>
          </a:p>
          <a:p>
            <a:pPr lvl="1"/>
            <a:r>
              <a:rPr lang="en-US" dirty="0" smtClean="0"/>
              <a:t>To maintain normal growth in children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Management of uncomplicated T2DM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Initial Treatment: Diet and Exercise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 smtClean="0"/>
              <a:t>If poor response,</a:t>
            </a:r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3200400" y="27432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010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667000"/>
                <a:gridCol w="2667000"/>
              </a:tblGrid>
              <a:tr h="771844">
                <a:tc>
                  <a:txBody>
                    <a:bodyPr/>
                    <a:lstStyle/>
                    <a:p>
                      <a:r>
                        <a:rPr lang="en-IN" dirty="0" smtClean="0"/>
                        <a:t>FBS (mg/dl)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Bodily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baseline="0" dirty="0" err="1" smtClean="0"/>
                        <a:t>Habitus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Drug</a:t>
                      </a:r>
                      <a:endParaRPr lang="en-IN" dirty="0"/>
                    </a:p>
                  </a:txBody>
                  <a:tcPr/>
                </a:tc>
              </a:tr>
              <a:tr h="771844">
                <a:tc>
                  <a:txBody>
                    <a:bodyPr/>
                    <a:lstStyle/>
                    <a:p>
                      <a:r>
                        <a:rPr lang="en-IN" dirty="0" smtClean="0"/>
                        <a:t>&lt;140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Normal Weight or</a:t>
                      </a:r>
                      <a:r>
                        <a:rPr lang="en-IN" baseline="0" dirty="0" smtClean="0"/>
                        <a:t> Obese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Metformin</a:t>
                      </a:r>
                      <a:endParaRPr lang="en-IN" dirty="0"/>
                    </a:p>
                  </a:txBody>
                  <a:tcPr/>
                </a:tc>
              </a:tr>
              <a:tr h="771844">
                <a:tc>
                  <a:txBody>
                    <a:bodyPr/>
                    <a:lstStyle/>
                    <a:p>
                      <a:r>
                        <a:rPr lang="en-IN" dirty="0" smtClean="0"/>
                        <a:t>&lt;140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Underweight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Insulin or Sulfonylurea</a:t>
                      </a:r>
                      <a:endParaRPr lang="en-IN" dirty="0"/>
                    </a:p>
                  </a:txBody>
                  <a:tcPr/>
                </a:tc>
              </a:tr>
              <a:tr h="1332224">
                <a:tc>
                  <a:txBody>
                    <a:bodyPr/>
                    <a:lstStyle/>
                    <a:p>
                      <a:r>
                        <a:rPr lang="en-IN" dirty="0" smtClean="0"/>
                        <a:t>&gt;140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Moderately or Severe Obese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Metformin</a:t>
                      </a:r>
                      <a:endParaRPr lang="en-IN" dirty="0"/>
                    </a:p>
                  </a:txBody>
                  <a:tcPr/>
                </a:tc>
              </a:tr>
              <a:tr h="771844">
                <a:tc>
                  <a:txBody>
                    <a:bodyPr/>
                    <a:lstStyle/>
                    <a:p>
                      <a:r>
                        <a:rPr lang="en-IN" dirty="0" smtClean="0"/>
                        <a:t>&gt;140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Underweight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Insulin or Sulfonylurea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Hypoglycemic Agents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Sulfonylureas</a:t>
            </a:r>
            <a:r>
              <a:rPr lang="en-US" dirty="0" smtClean="0"/>
              <a:t>- </a:t>
            </a:r>
            <a:r>
              <a:rPr lang="en-US" dirty="0" err="1" smtClean="0"/>
              <a:t>Tolbutamide</a:t>
            </a:r>
            <a:r>
              <a:rPr lang="en-US" dirty="0" smtClean="0"/>
              <a:t>, </a:t>
            </a:r>
            <a:r>
              <a:rPr lang="en-US" dirty="0" err="1" smtClean="0"/>
              <a:t>Chlorpropamide</a:t>
            </a:r>
            <a:r>
              <a:rPr lang="en-US" dirty="0" smtClean="0"/>
              <a:t>, </a:t>
            </a:r>
            <a:r>
              <a:rPr lang="en-US" dirty="0" err="1" smtClean="0"/>
              <a:t>Glipizide</a:t>
            </a:r>
            <a:r>
              <a:rPr lang="en-US" dirty="0" smtClean="0"/>
              <a:t>, </a:t>
            </a:r>
            <a:r>
              <a:rPr lang="en-US" dirty="0" err="1" smtClean="0"/>
              <a:t>Gliclazide</a:t>
            </a:r>
            <a:endParaRPr lang="en-US" dirty="0" smtClean="0"/>
          </a:p>
          <a:p>
            <a:r>
              <a:rPr lang="en-US" b="1" dirty="0" err="1" smtClean="0"/>
              <a:t>Meglitinide</a:t>
            </a:r>
            <a:r>
              <a:rPr lang="en-US" b="1" dirty="0" smtClean="0"/>
              <a:t> analogues </a:t>
            </a:r>
            <a:r>
              <a:rPr lang="en-US" dirty="0" smtClean="0"/>
              <a:t>– </a:t>
            </a:r>
            <a:r>
              <a:rPr lang="en-US" dirty="0" err="1" smtClean="0"/>
              <a:t>Repaglinide</a:t>
            </a:r>
            <a:r>
              <a:rPr lang="en-US" dirty="0" smtClean="0"/>
              <a:t>, </a:t>
            </a:r>
            <a:r>
              <a:rPr lang="en-US" dirty="0" err="1" smtClean="0"/>
              <a:t>Nateglinide</a:t>
            </a:r>
            <a:endParaRPr lang="en-US" dirty="0" smtClean="0"/>
          </a:p>
          <a:p>
            <a:r>
              <a:rPr lang="en-US" b="1" dirty="0" err="1" smtClean="0"/>
              <a:t>Biguanides</a:t>
            </a:r>
            <a:r>
              <a:rPr lang="en-US" b="1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Phenformin</a:t>
            </a:r>
            <a:r>
              <a:rPr lang="en-US" dirty="0" smtClean="0"/>
              <a:t>, </a:t>
            </a:r>
            <a:r>
              <a:rPr lang="en-US" dirty="0" err="1" smtClean="0"/>
              <a:t>Metformin</a:t>
            </a:r>
            <a:endParaRPr lang="en-US" dirty="0" smtClean="0"/>
          </a:p>
          <a:p>
            <a:r>
              <a:rPr lang="el-GR" b="1" dirty="0" smtClean="0"/>
              <a:t>α</a:t>
            </a:r>
            <a:r>
              <a:rPr lang="en-US" b="1" dirty="0" smtClean="0"/>
              <a:t>-</a:t>
            </a:r>
            <a:r>
              <a:rPr lang="en-US" b="1" dirty="0" err="1" smtClean="0"/>
              <a:t>glucosidase</a:t>
            </a:r>
            <a:r>
              <a:rPr lang="en-US" b="1" dirty="0" smtClean="0"/>
              <a:t> inhibitors- </a:t>
            </a:r>
            <a:r>
              <a:rPr lang="en-US" dirty="0" err="1" smtClean="0"/>
              <a:t>Acarbose</a:t>
            </a:r>
            <a:r>
              <a:rPr lang="en-US" dirty="0" smtClean="0"/>
              <a:t>, </a:t>
            </a:r>
            <a:r>
              <a:rPr lang="en-US" dirty="0" err="1" smtClean="0"/>
              <a:t>Voglibose</a:t>
            </a:r>
            <a:r>
              <a:rPr lang="en-US" dirty="0" smtClean="0"/>
              <a:t>, </a:t>
            </a:r>
            <a:r>
              <a:rPr lang="en-US" dirty="0" err="1" smtClean="0"/>
              <a:t>Miglitol</a:t>
            </a:r>
            <a:endParaRPr lang="en-US" dirty="0" smtClean="0"/>
          </a:p>
          <a:p>
            <a:r>
              <a:rPr lang="en-US" b="1" dirty="0" err="1" smtClean="0"/>
              <a:t>Thiazolidinediones</a:t>
            </a:r>
            <a:r>
              <a:rPr lang="en-US" b="1" dirty="0" smtClean="0"/>
              <a:t>- </a:t>
            </a:r>
            <a:r>
              <a:rPr lang="en-US" dirty="0" err="1" smtClean="0"/>
              <a:t>Rosiglitazone</a:t>
            </a:r>
            <a:r>
              <a:rPr lang="en-US" dirty="0" smtClean="0"/>
              <a:t>, </a:t>
            </a:r>
            <a:r>
              <a:rPr lang="en-US" dirty="0" err="1" smtClean="0"/>
              <a:t>Pioglitazone</a:t>
            </a: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If poor response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Underweight: Add Insulin or </a:t>
            </a:r>
            <a:r>
              <a:rPr lang="en-IN" dirty="0" err="1" smtClean="0"/>
              <a:t>Glitazone</a:t>
            </a:r>
            <a:endParaRPr lang="en-IN" dirty="0" smtClean="0"/>
          </a:p>
          <a:p>
            <a:r>
              <a:rPr lang="en-IN" dirty="0" smtClean="0"/>
              <a:t>Normal Weight or Obese: Add Sulfonylurea or </a:t>
            </a:r>
            <a:r>
              <a:rPr lang="en-IN" dirty="0" err="1" smtClean="0"/>
              <a:t>Metformin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If poor response,</a:t>
            </a:r>
          </a:p>
          <a:p>
            <a:endParaRPr lang="en-IN" dirty="0" smtClean="0"/>
          </a:p>
          <a:p>
            <a:r>
              <a:rPr lang="en-IN" dirty="0" smtClean="0"/>
              <a:t>Underweight: Change to Insulin</a:t>
            </a:r>
          </a:p>
          <a:p>
            <a:endParaRPr lang="en-IN" dirty="0" smtClean="0"/>
          </a:p>
          <a:p>
            <a:r>
              <a:rPr lang="en-IN" dirty="0" smtClean="0"/>
              <a:t>Normal Weight or Mildly obese: Pre breakfast and Bedtime- NPH </a:t>
            </a:r>
          </a:p>
          <a:p>
            <a:endParaRPr lang="en-IN" dirty="0" smtClean="0"/>
          </a:p>
          <a:p>
            <a:r>
              <a:rPr lang="en-IN" dirty="0" smtClean="0"/>
              <a:t>Moderately or severely Obese- Mixture (30:70) of Plain and NPH Insulin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Sulfonylureas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generation- </a:t>
            </a:r>
            <a:r>
              <a:rPr lang="en-US" dirty="0" err="1" smtClean="0"/>
              <a:t>Tolbutamide</a:t>
            </a:r>
            <a:r>
              <a:rPr lang="en-US" dirty="0" smtClean="0"/>
              <a:t>, </a:t>
            </a:r>
            <a:r>
              <a:rPr lang="en-US" dirty="0" err="1" smtClean="0"/>
              <a:t>Chlorpropamide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generation- </a:t>
            </a:r>
            <a:r>
              <a:rPr lang="en-US" dirty="0" err="1" smtClean="0"/>
              <a:t>Glibenclamide</a:t>
            </a:r>
            <a:r>
              <a:rPr lang="en-US" dirty="0" smtClean="0"/>
              <a:t>, </a:t>
            </a:r>
            <a:r>
              <a:rPr lang="en-US" dirty="0" err="1" smtClean="0"/>
              <a:t>Glipizide</a:t>
            </a:r>
            <a:r>
              <a:rPr lang="en-US" dirty="0" smtClean="0"/>
              <a:t>, </a:t>
            </a:r>
            <a:r>
              <a:rPr lang="en-US" dirty="0" err="1" smtClean="0"/>
              <a:t>Gliclazide</a:t>
            </a:r>
            <a:r>
              <a:rPr lang="en-US" dirty="0" smtClean="0"/>
              <a:t>, </a:t>
            </a:r>
            <a:r>
              <a:rPr lang="en-US" dirty="0" err="1" smtClean="0"/>
              <a:t>Glimepiride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Mechanism of Action</a:t>
            </a:r>
          </a:p>
          <a:p>
            <a:pPr lvl="1"/>
            <a:r>
              <a:rPr lang="en-US" dirty="0" smtClean="0"/>
              <a:t>Stimulate insulin secretion</a:t>
            </a:r>
          </a:p>
          <a:p>
            <a:pPr lvl="1"/>
            <a:r>
              <a:rPr lang="en-US" dirty="0" smtClean="0"/>
              <a:t>Suppress glucagon level</a:t>
            </a:r>
          </a:p>
          <a:p>
            <a:pPr lvl="1"/>
            <a:r>
              <a:rPr lang="en-US" dirty="0" smtClean="0"/>
              <a:t>Increase insulin receptors on target cells</a:t>
            </a:r>
          </a:p>
          <a:p>
            <a:pPr lvl="1"/>
            <a:r>
              <a:rPr lang="en-US" dirty="0" smtClean="0"/>
              <a:t>Increase insulin sensitivity in peripheral tissues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</a:p>
          <a:p>
            <a:pPr lvl="1"/>
            <a:r>
              <a:rPr lang="en-US" dirty="0" smtClean="0"/>
              <a:t>Hypoglycemia</a:t>
            </a:r>
          </a:p>
          <a:p>
            <a:pPr lvl="1"/>
            <a:r>
              <a:rPr lang="en-US" dirty="0" smtClean="0"/>
              <a:t>Weight gain due to fluid retention &amp; edema</a:t>
            </a:r>
          </a:p>
          <a:p>
            <a:pPr lvl="1"/>
            <a:r>
              <a:rPr lang="en-US" dirty="0" err="1" smtClean="0"/>
              <a:t>Disulfiram</a:t>
            </a:r>
            <a:r>
              <a:rPr lang="en-US" dirty="0" smtClean="0"/>
              <a:t> like reaction with alcohol</a:t>
            </a:r>
          </a:p>
          <a:p>
            <a:pPr lvl="1"/>
            <a:r>
              <a:rPr lang="en-US" dirty="0" smtClean="0"/>
              <a:t>Photosensitivity, skin rash, blood </a:t>
            </a:r>
            <a:r>
              <a:rPr lang="en-US" dirty="0" err="1" smtClean="0"/>
              <a:t>dyscrasias</a:t>
            </a:r>
            <a:r>
              <a:rPr lang="en-US" dirty="0" smtClean="0"/>
              <a:t>,  </a:t>
            </a:r>
            <a:r>
              <a:rPr lang="en-US" dirty="0" err="1" smtClean="0"/>
              <a:t>cholestatic</a:t>
            </a:r>
            <a:r>
              <a:rPr lang="en-US" dirty="0" smtClean="0"/>
              <a:t> jaundice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Meglitinide</a:t>
            </a:r>
            <a:r>
              <a:rPr lang="en-US" dirty="0" smtClean="0"/>
              <a:t> Analogues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Repaglinide</a:t>
            </a:r>
            <a:r>
              <a:rPr lang="en-US" dirty="0" smtClean="0"/>
              <a:t> and </a:t>
            </a:r>
            <a:r>
              <a:rPr lang="en-US" dirty="0" err="1" smtClean="0"/>
              <a:t>Nateglinide</a:t>
            </a:r>
            <a:endParaRPr lang="en-US" dirty="0" smtClean="0"/>
          </a:p>
          <a:p>
            <a:r>
              <a:rPr lang="en-US" dirty="0" smtClean="0"/>
              <a:t>Mode of action similar to </a:t>
            </a:r>
            <a:r>
              <a:rPr lang="en-US" dirty="0" err="1" smtClean="0"/>
              <a:t>sulfonylureas</a:t>
            </a:r>
            <a:endParaRPr lang="en-US" dirty="0" smtClean="0"/>
          </a:p>
          <a:p>
            <a:r>
              <a:rPr lang="en-US" dirty="0" smtClean="0"/>
              <a:t>Rapid onset of action</a:t>
            </a:r>
          </a:p>
          <a:p>
            <a:r>
              <a:rPr lang="en-US" dirty="0" smtClean="0"/>
              <a:t>Given before meal to decrease post prandial sugar</a:t>
            </a:r>
          </a:p>
          <a:p>
            <a:r>
              <a:rPr lang="en-US" dirty="0" smtClean="0"/>
              <a:t>ADR- Hypoglycemia</a:t>
            </a:r>
          </a:p>
          <a:p>
            <a:r>
              <a:rPr lang="en-US" dirty="0" err="1" smtClean="0"/>
              <a:t>Repaglinide</a:t>
            </a:r>
            <a:r>
              <a:rPr lang="en-US" dirty="0" smtClean="0"/>
              <a:t>- short duration of action –less likely to cause hypoglycemic attack than sulfonylurea- 30 </a:t>
            </a:r>
            <a:r>
              <a:rPr lang="en-US" dirty="0" err="1" smtClean="0"/>
              <a:t>mins</a:t>
            </a:r>
            <a:r>
              <a:rPr lang="en-US" dirty="0" smtClean="0"/>
              <a:t> before a meal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Biguanides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Phenformin</a:t>
            </a:r>
            <a:r>
              <a:rPr lang="en-US" dirty="0" smtClean="0"/>
              <a:t>, </a:t>
            </a:r>
            <a:r>
              <a:rPr lang="en-US" dirty="0" err="1" smtClean="0"/>
              <a:t>Metformin</a:t>
            </a:r>
            <a:endParaRPr lang="en-US" dirty="0" smtClean="0"/>
          </a:p>
          <a:p>
            <a:r>
              <a:rPr lang="en-US" dirty="0" smtClean="0"/>
              <a:t>Mechanism of Action</a:t>
            </a:r>
          </a:p>
          <a:p>
            <a:pPr lvl="1"/>
            <a:r>
              <a:rPr lang="en-US" dirty="0" smtClean="0"/>
              <a:t>Increase uptake &amp; utilization of glucose</a:t>
            </a:r>
          </a:p>
          <a:p>
            <a:pPr lvl="1"/>
            <a:r>
              <a:rPr lang="en-US" dirty="0" smtClean="0"/>
              <a:t>Inhibit hepatic </a:t>
            </a:r>
            <a:r>
              <a:rPr lang="en-US" dirty="0" err="1" smtClean="0"/>
              <a:t>gluconeogenesis</a:t>
            </a:r>
            <a:endParaRPr lang="en-US" dirty="0" smtClean="0"/>
          </a:p>
          <a:p>
            <a:pPr lvl="1"/>
            <a:r>
              <a:rPr lang="en-US" dirty="0" smtClean="0"/>
              <a:t>Promotes insulin binding to its receptor</a:t>
            </a:r>
          </a:p>
          <a:p>
            <a:pPr lvl="1"/>
            <a:r>
              <a:rPr lang="en-US" dirty="0" smtClean="0"/>
              <a:t>Slow the glucose absorption from GIT &amp; increase availability of glucose for its conversion in to lactate</a:t>
            </a:r>
          </a:p>
          <a:p>
            <a:pPr lvl="1"/>
            <a:r>
              <a:rPr lang="en-US" dirty="0" smtClean="0"/>
              <a:t>It lowers LDL, VLDL &amp; elevate HDL </a:t>
            </a:r>
          </a:p>
          <a:p>
            <a:pPr lvl="1"/>
            <a:r>
              <a:rPr lang="en-US" dirty="0" smtClean="0"/>
              <a:t>Reduce the appetite- helpful in obese 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Metformin</a:t>
            </a:r>
            <a:r>
              <a:rPr lang="en-US" dirty="0" smtClean="0"/>
              <a:t>- first choice of drug in treatment of Obese type-2 diabetic cases</a:t>
            </a:r>
          </a:p>
          <a:p>
            <a:r>
              <a:rPr lang="en-US" dirty="0" smtClean="0"/>
              <a:t>ADR- nausea, metallic taste (20%), anorexia, </a:t>
            </a:r>
            <a:r>
              <a:rPr lang="en-US" dirty="0" err="1" smtClean="0"/>
              <a:t>diarrhoea</a:t>
            </a:r>
            <a:endParaRPr lang="en-US" dirty="0" smtClean="0"/>
          </a:p>
          <a:p>
            <a:pPr lvl="1"/>
            <a:r>
              <a:rPr lang="en-US" dirty="0" smtClean="0"/>
              <a:t>Lactic acidosis </a:t>
            </a:r>
          </a:p>
          <a:p>
            <a:pPr lvl="1"/>
            <a:r>
              <a:rPr lang="en-US" dirty="0" smtClean="0"/>
              <a:t>Long term use- B12 deficiency</a:t>
            </a:r>
          </a:p>
          <a:p>
            <a:r>
              <a:rPr lang="en-US" dirty="0" smtClean="0"/>
              <a:t>Its also used in polycystic ovarian syndrome to treat </a:t>
            </a:r>
            <a:r>
              <a:rPr lang="en-US" dirty="0" err="1" smtClean="0"/>
              <a:t>hirsutism</a:t>
            </a:r>
            <a:r>
              <a:rPr lang="en-US" dirty="0" smtClean="0"/>
              <a:t> and may enhance fertility</a:t>
            </a:r>
          </a:p>
          <a:p>
            <a:r>
              <a:rPr lang="en-US" dirty="0" smtClean="0"/>
              <a:t>Secondary sulfonylurea failure- combined with </a:t>
            </a:r>
            <a:r>
              <a:rPr lang="en-US" dirty="0" err="1" smtClean="0"/>
              <a:t>Sulfonyurea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</a:t>
            </a:r>
            <a:r>
              <a:rPr lang="en-US" b="1" dirty="0" smtClean="0"/>
              <a:t>-</a:t>
            </a:r>
            <a:r>
              <a:rPr lang="en-US" b="1" dirty="0" err="1" smtClean="0"/>
              <a:t>glucosidase</a:t>
            </a:r>
            <a:r>
              <a:rPr lang="en-US" b="1" dirty="0" smtClean="0"/>
              <a:t> inhibitors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 </a:t>
            </a:r>
            <a:r>
              <a:rPr lang="en-US" dirty="0" err="1" smtClean="0"/>
              <a:t>Acarbose</a:t>
            </a:r>
            <a:r>
              <a:rPr lang="en-US" dirty="0" smtClean="0"/>
              <a:t>, </a:t>
            </a:r>
            <a:r>
              <a:rPr lang="en-US" dirty="0" err="1" smtClean="0"/>
              <a:t>Voglibose</a:t>
            </a:r>
            <a:r>
              <a:rPr lang="en-US" dirty="0" smtClean="0"/>
              <a:t>, </a:t>
            </a:r>
            <a:r>
              <a:rPr lang="en-US" dirty="0" err="1" smtClean="0"/>
              <a:t>Miglitol</a:t>
            </a:r>
            <a:endParaRPr lang="en-US" dirty="0" smtClean="0"/>
          </a:p>
          <a:p>
            <a:r>
              <a:rPr lang="el-GR" dirty="0" smtClean="0"/>
              <a:t>α</a:t>
            </a:r>
            <a:r>
              <a:rPr lang="en-US" dirty="0" smtClean="0"/>
              <a:t>-</a:t>
            </a:r>
            <a:r>
              <a:rPr lang="en-US" dirty="0" err="1" smtClean="0"/>
              <a:t>glucosidase</a:t>
            </a:r>
            <a:r>
              <a:rPr lang="en-US" dirty="0" smtClean="0"/>
              <a:t> enzyme facilitates digestion of complex starches, oligosaccharides and </a:t>
            </a:r>
            <a:r>
              <a:rPr lang="en-US" dirty="0" err="1" smtClean="0"/>
              <a:t>disachcharides</a:t>
            </a:r>
            <a:r>
              <a:rPr lang="en-US" dirty="0" smtClean="0"/>
              <a:t> into </a:t>
            </a:r>
            <a:r>
              <a:rPr lang="en-US" dirty="0" err="1" smtClean="0"/>
              <a:t>monosaccharides</a:t>
            </a:r>
            <a:r>
              <a:rPr lang="en-US" dirty="0" smtClean="0"/>
              <a:t> so that these are absorbed from small intestine</a:t>
            </a:r>
          </a:p>
          <a:p>
            <a:r>
              <a:rPr lang="en-US" dirty="0" smtClean="0"/>
              <a:t>These drugs inhibit this enzyme and reduce post prandial digestion and absorption of carbohydrates and lower post prandial hyperglycemia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ADR</a:t>
            </a:r>
          </a:p>
          <a:p>
            <a:pPr lvl="1"/>
            <a:r>
              <a:rPr lang="en-US" dirty="0" smtClean="0"/>
              <a:t>Flatulence, </a:t>
            </a:r>
            <a:r>
              <a:rPr lang="en-US" dirty="0" err="1" smtClean="0"/>
              <a:t>diarrhoea</a:t>
            </a:r>
            <a:r>
              <a:rPr lang="en-US" dirty="0" smtClean="0"/>
              <a:t>, abdominal pain due to undigested carbohydrates</a:t>
            </a:r>
          </a:p>
          <a:p>
            <a:r>
              <a:rPr lang="en-US" dirty="0" smtClean="0"/>
              <a:t>Contraindicated in inflammatory bowel disease and intestinal obstruction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860</Words>
  <Application>Microsoft Office PowerPoint</Application>
  <PresentationFormat>On-screen Show (4:3)</PresentationFormat>
  <Paragraphs>166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Treatment of Diabetes- II</vt:lpstr>
      <vt:lpstr>Oral Hypoglycemic Agents</vt:lpstr>
      <vt:lpstr>Sulfonylureas</vt:lpstr>
      <vt:lpstr>Slide 4</vt:lpstr>
      <vt:lpstr>Meglitinide Analogues</vt:lpstr>
      <vt:lpstr>Biguanides</vt:lpstr>
      <vt:lpstr>Slide 7</vt:lpstr>
      <vt:lpstr>α-glucosidase inhibitors</vt:lpstr>
      <vt:lpstr>Slide 9</vt:lpstr>
      <vt:lpstr>Thiazolidinediones</vt:lpstr>
      <vt:lpstr>Slide 11</vt:lpstr>
      <vt:lpstr>Newer Drugs</vt:lpstr>
      <vt:lpstr>Slide 13</vt:lpstr>
      <vt:lpstr>Slide 14</vt:lpstr>
      <vt:lpstr>Slide 15</vt:lpstr>
      <vt:lpstr>Pharmacotherapy</vt:lpstr>
      <vt:lpstr>Slide 17</vt:lpstr>
      <vt:lpstr>Management of uncomplicated T2DM</vt:lpstr>
      <vt:lpstr>Slide 19</vt:lpstr>
      <vt:lpstr>If poor response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Diabetes- II</dc:title>
  <dc:creator>admin</dc:creator>
  <cp:lastModifiedBy>admin</cp:lastModifiedBy>
  <cp:revision>31</cp:revision>
  <dcterms:created xsi:type="dcterms:W3CDTF">2006-08-16T00:00:00Z</dcterms:created>
  <dcterms:modified xsi:type="dcterms:W3CDTF">2020-08-05T06:20:17Z</dcterms:modified>
</cp:coreProperties>
</file>