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4" r:id="rId5"/>
    <p:sldId id="258" r:id="rId6"/>
    <p:sldId id="288" r:id="rId7"/>
    <p:sldId id="259" r:id="rId8"/>
    <p:sldId id="289" r:id="rId9"/>
    <p:sldId id="286" r:id="rId10"/>
    <p:sldId id="260" r:id="rId11"/>
    <p:sldId id="287" r:id="rId12"/>
    <p:sldId id="261" r:id="rId13"/>
    <p:sldId id="262" r:id="rId14"/>
    <p:sldId id="263" r:id="rId15"/>
    <p:sldId id="265" r:id="rId16"/>
    <p:sldId id="290" r:id="rId17"/>
    <p:sldId id="291" r:id="rId18"/>
    <p:sldId id="266" r:id="rId19"/>
    <p:sldId id="264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92" r:id="rId31"/>
    <p:sldId id="277" r:id="rId32"/>
    <p:sldId id="278" r:id="rId33"/>
    <p:sldId id="279" r:id="rId34"/>
    <p:sldId id="280" r:id="rId35"/>
    <p:sldId id="281" r:id="rId36"/>
    <p:sldId id="282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C203-2974-46FD-81A8-36C2C9BBF0E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0E06-B8B3-44AC-823B-E075407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Antiemetic -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Dr.Jayant Patharkar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Role of neurotransmitters in vomiting: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5-HT (serotonin)</a:t>
            </a:r>
          </a:p>
          <a:p>
            <a:endParaRPr lang="en-US" dirty="0"/>
          </a:p>
          <a:p>
            <a:r>
              <a:rPr lang="en-US" dirty="0"/>
              <a:t>Dopamine (DA)</a:t>
            </a:r>
          </a:p>
          <a:p>
            <a:endParaRPr lang="en-US" dirty="0"/>
          </a:p>
          <a:p>
            <a:r>
              <a:rPr lang="en-US" dirty="0"/>
              <a:t>Neurokinis (NK) </a:t>
            </a:r>
          </a:p>
          <a:p>
            <a:pPr>
              <a:buNone/>
            </a:pPr>
            <a:r>
              <a:rPr lang="en-US" dirty="0"/>
              <a:t>      substance P</a:t>
            </a:r>
          </a:p>
          <a:p>
            <a:pPr>
              <a:buNone/>
            </a:pPr>
            <a:r>
              <a:rPr lang="en-US" dirty="0"/>
              <a:t>      Neurokinin A</a:t>
            </a:r>
          </a:p>
          <a:p>
            <a:pPr>
              <a:buNone/>
            </a:pPr>
            <a:r>
              <a:rPr lang="en-US" dirty="0"/>
              <a:t>      Neurokinin B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Histamine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9106-D399-45AC-B737-DFD6C61F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CTZ &amp; NTS express receptors: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CAA1-4336-4B78-9902-4EEB6CC1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Histamine H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Dopamine D2</a:t>
            </a:r>
          </a:p>
          <a:p>
            <a:r>
              <a:rPr lang="en-US" dirty="0"/>
              <a:t>Serotonin 5-HT</a:t>
            </a:r>
            <a:r>
              <a:rPr lang="en-US" baseline="-25000" dirty="0"/>
              <a:t>3</a:t>
            </a:r>
          </a:p>
          <a:p>
            <a:r>
              <a:rPr lang="en-US" dirty="0"/>
              <a:t>Cholinergic M</a:t>
            </a:r>
          </a:p>
          <a:p>
            <a:r>
              <a:rPr lang="en-US" dirty="0"/>
              <a:t>Neurokinin NK</a:t>
            </a:r>
            <a:r>
              <a:rPr lang="en-US" baseline="-25000" dirty="0"/>
              <a:t>1</a:t>
            </a:r>
          </a:p>
          <a:p>
            <a:r>
              <a:rPr lang="en-US" dirty="0"/>
              <a:t>Cannabinoid CB</a:t>
            </a:r>
            <a:r>
              <a:rPr lang="en-US" baseline="-25000" dirty="0"/>
              <a:t>1</a:t>
            </a:r>
          </a:p>
          <a:p>
            <a:r>
              <a:rPr lang="en-US" dirty="0"/>
              <a:t>Opioid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μ receptors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Through theses receptors emetic signals relayed to vomiting centre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Antiemetic drugs acts on these receptors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980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Emetics: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Drugs that produce vomiting</a:t>
            </a:r>
          </a:p>
          <a:p>
            <a:pPr marL="0" indent="0">
              <a:buNone/>
            </a:pPr>
            <a:r>
              <a:rPr lang="en-US" dirty="0"/>
              <a:t>I. centrally acting emetics:</a:t>
            </a:r>
          </a:p>
          <a:p>
            <a:pPr marL="0" indent="0">
              <a:buNone/>
            </a:pPr>
            <a:r>
              <a:rPr lang="en-US" dirty="0"/>
              <a:t>   apomorphine</a:t>
            </a:r>
          </a:p>
          <a:p>
            <a:pPr marL="0" indent="0">
              <a:buNone/>
            </a:pPr>
            <a:r>
              <a:rPr lang="en-US" dirty="0"/>
              <a:t>   morphine</a:t>
            </a:r>
          </a:p>
          <a:p>
            <a:pPr marL="0" indent="0">
              <a:buNone/>
            </a:pPr>
            <a:r>
              <a:rPr lang="en-US" dirty="0"/>
              <a:t>II. Peripherally acting emetics:</a:t>
            </a:r>
          </a:p>
          <a:p>
            <a:pPr marL="0" indent="0">
              <a:buNone/>
            </a:pPr>
            <a:r>
              <a:rPr lang="en-US" dirty="0"/>
              <a:t>     mustard</a:t>
            </a:r>
          </a:p>
          <a:p>
            <a:pPr marL="0" indent="0">
              <a:buNone/>
            </a:pPr>
            <a:r>
              <a:rPr lang="en-US" dirty="0"/>
              <a:t>     antimony- potassium tartrate</a:t>
            </a:r>
          </a:p>
          <a:p>
            <a:pPr marL="0" indent="0">
              <a:buNone/>
            </a:pPr>
            <a:r>
              <a:rPr lang="en-US" dirty="0"/>
              <a:t>     hypertonic sodium chloride</a:t>
            </a:r>
          </a:p>
          <a:p>
            <a:pPr marL="0" indent="0">
              <a:buNone/>
            </a:pPr>
            <a:r>
              <a:rPr lang="en-US" dirty="0"/>
              <a:t>III. Both peripherally &amp; centrally acting emetics </a:t>
            </a:r>
          </a:p>
          <a:p>
            <a:pPr marL="0" indent="0">
              <a:buNone/>
            </a:pPr>
            <a:r>
              <a:rPr lang="en-US" dirty="0"/>
              <a:t>      ipecacuanha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Therapeutic uses of emesis: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dirty="0"/>
              <a:t>In certain cases of poisoning where facilities for gastric lavage are not available.</a:t>
            </a:r>
          </a:p>
          <a:p>
            <a:r>
              <a:rPr lang="en-US" dirty="0"/>
              <a:t>It should be avoided in caustic poisoning – gastric perforation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Emetics avoided in;</a:t>
            </a:r>
          </a:p>
          <a:p>
            <a:r>
              <a:rPr lang="en-US" dirty="0"/>
              <a:t>Children &amp; elderly</a:t>
            </a:r>
          </a:p>
          <a:p>
            <a:r>
              <a:rPr lang="en-US" dirty="0"/>
              <a:t>Pregnant women</a:t>
            </a:r>
          </a:p>
          <a:p>
            <a:r>
              <a:rPr lang="en-US" dirty="0"/>
              <a:t>Patient with cardiac decompensation, hypertension, hernia, peptic ulcer &amp; pulmonary tuberculosis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Drug therapy of vomiting: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Treatment of vomiting consists of </a:t>
            </a:r>
          </a:p>
          <a:p>
            <a:pPr marL="0" indent="0">
              <a:buNone/>
            </a:pPr>
            <a:r>
              <a:rPr lang="en-US" b="1" dirty="0"/>
              <a:t>Treatment of cause;</a:t>
            </a:r>
          </a:p>
          <a:p>
            <a:r>
              <a:rPr lang="en-US" dirty="0"/>
              <a:t>Relief of pain, treatment of GI infection, obstruction &amp; colic</a:t>
            </a:r>
          </a:p>
          <a:p>
            <a:r>
              <a:rPr lang="en-US" dirty="0"/>
              <a:t>Reduction in the intracranial tension</a:t>
            </a:r>
          </a:p>
          <a:p>
            <a:r>
              <a:rPr lang="en-US" dirty="0"/>
              <a:t>Correction of metabolic acidosis</a:t>
            </a:r>
          </a:p>
          <a:p>
            <a:pPr marL="0" indent="0">
              <a:buNone/>
            </a:pPr>
            <a:r>
              <a:rPr lang="en-US" b="1" dirty="0"/>
              <a:t>Symptomatic treatment with </a:t>
            </a:r>
            <a:r>
              <a:rPr lang="en-US" dirty="0"/>
              <a:t>antiemetics</a:t>
            </a:r>
          </a:p>
          <a:p>
            <a:pPr marL="0" indent="0">
              <a:buNone/>
            </a:pPr>
            <a:r>
              <a:rPr lang="en-US" b="1" dirty="0"/>
              <a:t>Supportive therapy </a:t>
            </a:r>
            <a:r>
              <a:rPr lang="en-US" dirty="0"/>
              <a:t>i.e. correction of dehydration &amp; electrolyte disturbances </a:t>
            </a:r>
          </a:p>
        </p:txBody>
      </p:sp>
    </p:spTree>
    <p:extLst>
      <p:ext uri="{BB962C8B-B14F-4D97-AF65-F5344CB8AC3E}">
        <p14:creationId xmlns:p14="http://schemas.microsoft.com/office/powerpoint/2010/main" val="29262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Classification of antiemetic drugs: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b="1" dirty="0"/>
              <a:t>H</a:t>
            </a:r>
            <a:r>
              <a:rPr lang="en-US" b="1" baseline="-25000" dirty="0"/>
              <a:t>1 </a:t>
            </a:r>
            <a:r>
              <a:rPr lang="en-US" b="1" dirty="0"/>
              <a:t> Antihistaminic;</a:t>
            </a:r>
          </a:p>
          <a:p>
            <a:pPr marL="0" indent="0">
              <a:buNone/>
            </a:pPr>
            <a:r>
              <a:rPr lang="en-US" b="1" dirty="0"/>
              <a:t>       </a:t>
            </a:r>
            <a:r>
              <a:rPr lang="en-US" dirty="0"/>
              <a:t>Promethazine</a:t>
            </a:r>
          </a:p>
          <a:p>
            <a:pPr marL="0" indent="0">
              <a:buNone/>
            </a:pPr>
            <a:r>
              <a:rPr lang="en-US" dirty="0"/>
              <a:t>       Diphenhydramine</a:t>
            </a:r>
          </a:p>
          <a:p>
            <a:pPr marL="0" indent="0">
              <a:buNone/>
            </a:pPr>
            <a:r>
              <a:rPr lang="en-US" dirty="0"/>
              <a:t>        Dimenhydrinate</a:t>
            </a:r>
          </a:p>
          <a:p>
            <a:pPr marL="0" indent="0">
              <a:buNone/>
            </a:pPr>
            <a:r>
              <a:rPr lang="en-US" dirty="0"/>
              <a:t>        Doxylamine</a:t>
            </a:r>
          </a:p>
          <a:p>
            <a:pPr marL="0" indent="0">
              <a:buNone/>
            </a:pPr>
            <a:r>
              <a:rPr lang="en-US" dirty="0"/>
              <a:t>      cyclizine, meclizine</a:t>
            </a:r>
          </a:p>
        </p:txBody>
      </p:sp>
    </p:spTree>
    <p:extLst>
      <p:ext uri="{BB962C8B-B14F-4D97-AF65-F5344CB8AC3E}">
        <p14:creationId xmlns:p14="http://schemas.microsoft.com/office/powerpoint/2010/main" val="260200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E489-B538-4706-9235-0836352C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1EC51-360E-4285-AB3F-FB9ED05DF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II. Neuroleptics (D2 blockers)</a:t>
            </a:r>
          </a:p>
          <a:p>
            <a:pPr marL="0" indent="0">
              <a:buNone/>
            </a:pPr>
            <a:r>
              <a:rPr lang="en-US" dirty="0"/>
              <a:t>     chlorpromazine</a:t>
            </a:r>
          </a:p>
          <a:p>
            <a:pPr marL="0" indent="0">
              <a:buNone/>
            </a:pPr>
            <a:r>
              <a:rPr lang="en-US" dirty="0"/>
              <a:t>     Triflupromazine</a:t>
            </a:r>
          </a:p>
          <a:p>
            <a:pPr marL="0" indent="0">
              <a:buNone/>
            </a:pPr>
            <a:r>
              <a:rPr lang="en-US" dirty="0"/>
              <a:t>     Prochlorperazine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III.</a:t>
            </a:r>
            <a:r>
              <a:rPr lang="en-US" dirty="0"/>
              <a:t> </a:t>
            </a:r>
            <a:r>
              <a:rPr lang="en-US" b="1" dirty="0"/>
              <a:t>5HT</a:t>
            </a:r>
            <a:r>
              <a:rPr lang="en-US" sz="1600" b="1" dirty="0"/>
              <a:t>3 </a:t>
            </a:r>
            <a:r>
              <a:rPr lang="en-US" b="1" dirty="0"/>
              <a:t> antagonists;</a:t>
            </a:r>
          </a:p>
          <a:p>
            <a:pPr marL="0" indent="0">
              <a:buNone/>
            </a:pPr>
            <a:r>
              <a:rPr lang="en-US" dirty="0"/>
              <a:t>      ondansetron, </a:t>
            </a:r>
            <a:r>
              <a:rPr lang="en-US" dirty="0" err="1"/>
              <a:t>granisetron</a:t>
            </a:r>
            <a:r>
              <a:rPr lang="en-US" dirty="0"/>
              <a:t>, </a:t>
            </a:r>
            <a:r>
              <a:rPr lang="en-US" dirty="0" err="1"/>
              <a:t>dolasetron</a:t>
            </a:r>
            <a:r>
              <a:rPr lang="en-US" dirty="0"/>
              <a:t>, palonosetron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199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546D-F950-4790-8E9F-9F82A31A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77A0-1E29-4EC7-8C74-C9F5DF405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III. Prokinetic drugs:</a:t>
            </a:r>
          </a:p>
          <a:p>
            <a:pPr marL="0" indent="0">
              <a:buNone/>
            </a:pPr>
            <a:r>
              <a:rPr lang="en-US" b="1" dirty="0"/>
              <a:t>       </a:t>
            </a:r>
            <a:r>
              <a:rPr lang="en-US" dirty="0"/>
              <a:t>Metoclopramide</a:t>
            </a:r>
          </a:p>
          <a:p>
            <a:pPr marL="0" indent="0">
              <a:buNone/>
            </a:pPr>
            <a:r>
              <a:rPr lang="en-US" dirty="0"/>
              <a:t>       Domperidone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Cisapride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Mosapride</a:t>
            </a:r>
          </a:p>
          <a:p>
            <a:pPr marL="0" indent="0">
              <a:buNone/>
            </a:pPr>
            <a:r>
              <a:rPr lang="en-US" dirty="0"/>
              <a:t>        Itopride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Levosulpiride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Cinitapride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974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IV. Antimuscarinic / Anticholinergics;</a:t>
            </a:r>
          </a:p>
          <a:p>
            <a:pPr marL="0" indent="0">
              <a:buNone/>
            </a:pPr>
            <a:r>
              <a:rPr lang="en-US" dirty="0"/>
              <a:t>      scopolamine (Hyoscine), Dicyclomine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V. Antagonists of NK</a:t>
            </a:r>
            <a:r>
              <a:rPr lang="en-US" sz="1600" b="1" dirty="0"/>
              <a:t>1 </a:t>
            </a:r>
            <a:r>
              <a:rPr lang="en-US" b="1" dirty="0"/>
              <a:t> receptors for substance P;</a:t>
            </a:r>
          </a:p>
          <a:p>
            <a:pPr marL="0" indent="0">
              <a:buNone/>
            </a:pPr>
            <a:r>
              <a:rPr lang="en-US" dirty="0"/>
              <a:t>    Aprepitant, Fosaprepitant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VI. Adjuvant antiemetics;</a:t>
            </a:r>
          </a:p>
          <a:p>
            <a:pPr marL="0" indent="0">
              <a:buNone/>
            </a:pPr>
            <a:r>
              <a:rPr lang="en-US" dirty="0"/>
              <a:t>      Dexamethasone</a:t>
            </a:r>
          </a:p>
          <a:p>
            <a:pPr marL="0" indent="0">
              <a:buNone/>
            </a:pPr>
            <a:r>
              <a:rPr lang="en-US" dirty="0"/>
              <a:t>      Benzodiazepines</a:t>
            </a:r>
          </a:p>
          <a:p>
            <a:pPr marL="0" indent="0">
              <a:buNone/>
            </a:pPr>
            <a:r>
              <a:rPr lang="en-US" dirty="0"/>
              <a:t>      Dronabinol</a:t>
            </a:r>
          </a:p>
        </p:txBody>
      </p:sp>
    </p:spTree>
    <p:extLst>
      <p:ext uri="{BB962C8B-B14F-4D97-AF65-F5344CB8AC3E}">
        <p14:creationId xmlns:p14="http://schemas.microsoft.com/office/powerpoint/2010/main" val="4171840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Clinically antiemetics classified according to the potency;</a:t>
            </a:r>
          </a:p>
          <a:p>
            <a:pPr>
              <a:buNone/>
            </a:pPr>
            <a:r>
              <a:rPr lang="en-US" b="1" dirty="0"/>
              <a:t>Most potent: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ondansetron, granisetron, high dose metoclopramide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Moderately potent:</a:t>
            </a:r>
          </a:p>
          <a:p>
            <a:r>
              <a:rPr lang="en-US" dirty="0"/>
              <a:t>Low dose metoclopramide, phenothiazines, butyrophenones ( droperidol), cannabinoids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Weak: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anticholinergics, antihistaminics, benzodiazepines  (</a:t>
            </a:r>
            <a:r>
              <a:rPr lang="en-US" dirty="0" err="1"/>
              <a:t>lorazepam</a:t>
            </a:r>
            <a:r>
              <a:rPr lang="en-US" dirty="0"/>
              <a:t>)</a:t>
            </a:r>
          </a:p>
          <a:p>
            <a:r>
              <a:rPr lang="en-US" dirty="0"/>
              <a:t>Glucocorticoids: dexamethasone – resistant nausea &amp; vomiting in cancer chemotherapy </a:t>
            </a:r>
          </a:p>
        </p:txBody>
      </p:sp>
    </p:spTree>
    <p:extLst>
      <p:ext uri="{BB962C8B-B14F-4D97-AF65-F5344CB8AC3E}">
        <p14:creationId xmlns:p14="http://schemas.microsoft.com/office/powerpoint/2010/main" val="313823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Emesis – vomiting</a:t>
            </a:r>
          </a:p>
          <a:p>
            <a:r>
              <a:rPr lang="en-US" dirty="0"/>
              <a:t>It is unpleasant but  protective reflex</a:t>
            </a:r>
          </a:p>
          <a:p>
            <a:r>
              <a:rPr lang="en-US" dirty="0"/>
              <a:t>Antiemetics – drugs which prevent vomiting or relieve nausea &amp; vomiting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Stimulation of Vomiting centre in medulla oblongata</a:t>
            </a:r>
          </a:p>
          <a:p>
            <a:r>
              <a:rPr lang="en-US" dirty="0"/>
              <a:t>Chemoreceptor trigger zone (CTZ) – Area postrema</a:t>
            </a:r>
          </a:p>
          <a:p>
            <a:r>
              <a:rPr lang="en-US" dirty="0"/>
              <a:t>Nucleus tractus solitarius (NTS) </a:t>
            </a:r>
          </a:p>
          <a:p>
            <a:r>
              <a:rPr lang="en-US" dirty="0"/>
              <a:t>These two are relay stations for afferent impulses </a:t>
            </a:r>
          </a:p>
          <a:p>
            <a:r>
              <a:rPr lang="en-US" dirty="0"/>
              <a:t>Afferent impulses arise from g.i.t, throat &amp; other viscera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Antihistaminic – antiemetic drugs: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/>
          <a:lstStyle/>
          <a:p>
            <a:r>
              <a:rPr lang="en-US" dirty="0"/>
              <a:t>i.e. Dimenhydrinate, cyclizine, promethazine, meclizine</a:t>
            </a:r>
          </a:p>
          <a:p>
            <a:r>
              <a:rPr lang="en-US" dirty="0"/>
              <a:t>Act on vomiting centre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Mild sedative effect</a:t>
            </a:r>
          </a:p>
          <a:p>
            <a:endParaRPr lang="en-US" dirty="0"/>
          </a:p>
          <a:p>
            <a:r>
              <a:rPr lang="en-US" dirty="0"/>
              <a:t>Used in the vomiting due to,</a:t>
            </a:r>
          </a:p>
          <a:p>
            <a:r>
              <a:rPr lang="en-US" dirty="0"/>
              <a:t>Labyrinthine disorders – vestibular neuoronitis, Meniere disease </a:t>
            </a:r>
          </a:p>
          <a:p>
            <a:r>
              <a:rPr lang="en-US" dirty="0"/>
              <a:t>Vomiting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36050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Phenothiazines: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Chlorpromazine, prochlorperazine</a:t>
            </a:r>
          </a:p>
          <a:p>
            <a:endParaRPr lang="en-US" dirty="0"/>
          </a:p>
          <a:p>
            <a:r>
              <a:rPr lang="en-US" dirty="0"/>
              <a:t>Dopamine D</a:t>
            </a:r>
            <a:r>
              <a:rPr lang="en-US" sz="1100" dirty="0"/>
              <a:t> </a:t>
            </a:r>
            <a:r>
              <a:rPr lang="en-US" sz="1600" dirty="0"/>
              <a:t>2  </a:t>
            </a:r>
            <a:r>
              <a:rPr lang="en-US" dirty="0"/>
              <a:t>receptor antagonists</a:t>
            </a:r>
          </a:p>
          <a:p>
            <a:endParaRPr lang="en-US" dirty="0"/>
          </a:p>
          <a:p>
            <a:r>
              <a:rPr lang="en-US" dirty="0"/>
              <a:t>They selectively depress CTZ</a:t>
            </a:r>
          </a:p>
          <a:p>
            <a:endParaRPr lang="en-US" dirty="0"/>
          </a:p>
          <a:p>
            <a:r>
              <a:rPr lang="en-US" dirty="0"/>
              <a:t>They dose not have any action on vomiting centre</a:t>
            </a:r>
          </a:p>
          <a:p>
            <a:endParaRPr lang="en-US" dirty="0"/>
          </a:p>
          <a:p>
            <a:r>
              <a:rPr lang="en-US" dirty="0"/>
              <a:t>Used in the nausea &amp; vomiting due to uremia, carcinomatosis, radiation sickness &amp; due to drugs</a:t>
            </a:r>
          </a:p>
          <a:p>
            <a:endParaRPr lang="en-US" dirty="0"/>
          </a:p>
          <a:p>
            <a:r>
              <a:rPr lang="en-US" dirty="0"/>
              <a:t>They are preferred in severe vomiting , short period i.e. postoperative vomiting</a:t>
            </a:r>
          </a:p>
        </p:txBody>
      </p:sp>
    </p:spTree>
    <p:extLst>
      <p:ext uri="{BB962C8B-B14F-4D97-AF65-F5344CB8AC3E}">
        <p14:creationId xmlns:p14="http://schemas.microsoft.com/office/powerpoint/2010/main" val="278236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Prokinetics: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Metoclopramide, domperidone</a:t>
            </a:r>
          </a:p>
          <a:p>
            <a:r>
              <a:rPr lang="en-US" dirty="0"/>
              <a:t>These drugs promote coordinated GI motility maintaining physiological pattern &amp; rhythm </a:t>
            </a:r>
          </a:p>
          <a:p>
            <a:endParaRPr lang="en-US" dirty="0"/>
          </a:p>
          <a:p>
            <a:r>
              <a:rPr lang="en-US" dirty="0"/>
              <a:t>These are D</a:t>
            </a:r>
            <a:r>
              <a:rPr lang="en-US" sz="1600" dirty="0"/>
              <a:t>2 </a:t>
            </a:r>
            <a:r>
              <a:rPr lang="en-US" dirty="0"/>
              <a:t>receptor antagonists</a:t>
            </a:r>
          </a:p>
          <a:p>
            <a:endParaRPr lang="en-US" dirty="0"/>
          </a:p>
          <a:p>
            <a:r>
              <a:rPr lang="en-US" dirty="0"/>
              <a:t>Dopamine in the upper GI tract – inhibitory effect on gastric motility &amp; intragastric pressure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Inhibition carried out by suppression of ACh release from the primary motor neurons in the myenteric plexus.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2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/>
              <a:t>Metoclopramide &amp; domperidone are prokinetic drugs</a:t>
            </a:r>
          </a:p>
          <a:p>
            <a:endParaRPr lang="en-US" dirty="0"/>
          </a:p>
          <a:p>
            <a:r>
              <a:rPr lang="en-US" dirty="0"/>
              <a:t>Central action: They inhibit D</a:t>
            </a:r>
            <a:r>
              <a:rPr lang="en-US" sz="1600" dirty="0"/>
              <a:t>2 </a:t>
            </a:r>
            <a:r>
              <a:rPr lang="en-US" dirty="0"/>
              <a:t>receptor in CTZ &amp; acts as central antiemetic</a:t>
            </a:r>
          </a:p>
          <a:p>
            <a:endParaRPr lang="en-US" dirty="0"/>
          </a:p>
          <a:p>
            <a:r>
              <a:rPr lang="en-US" dirty="0"/>
              <a:t>Action as 5HT</a:t>
            </a:r>
            <a:r>
              <a:rPr lang="en-US" sz="1600" dirty="0"/>
              <a:t>4</a:t>
            </a:r>
            <a:r>
              <a:rPr lang="en-US" dirty="0"/>
              <a:t> agonists: metoclopramide &amp; cisapride acts on 5HT</a:t>
            </a:r>
            <a:r>
              <a:rPr lang="en-US" sz="1600" dirty="0"/>
              <a:t>4</a:t>
            </a:r>
            <a:r>
              <a:rPr lang="en-US" dirty="0"/>
              <a:t> receptor </a:t>
            </a:r>
          </a:p>
          <a:p>
            <a:endParaRPr lang="en-US" dirty="0"/>
          </a:p>
          <a:p>
            <a:r>
              <a:rPr lang="en-US" dirty="0"/>
              <a:t>5HT has important action on gastric motility present in the neurons of myenteric plexus</a:t>
            </a:r>
          </a:p>
        </p:txBody>
      </p:sp>
    </p:spTree>
    <p:extLst>
      <p:ext uri="{BB962C8B-B14F-4D97-AF65-F5344CB8AC3E}">
        <p14:creationId xmlns:p14="http://schemas.microsoft.com/office/powerpoint/2010/main" val="378278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dirty="0"/>
              <a:t>Metoclopramide: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It is prokinetic drug </a:t>
            </a:r>
          </a:p>
          <a:p>
            <a:r>
              <a:rPr lang="en-US" dirty="0"/>
              <a:t>It acts as dopamine antagonist</a:t>
            </a:r>
          </a:p>
          <a:p>
            <a:r>
              <a:rPr lang="en-US" dirty="0"/>
              <a:t>It also acts as 5HT</a:t>
            </a:r>
            <a:r>
              <a:rPr lang="en-US" sz="1600" dirty="0"/>
              <a:t>4</a:t>
            </a:r>
            <a:r>
              <a:rPr lang="en-US" dirty="0"/>
              <a:t> agonist.</a:t>
            </a:r>
          </a:p>
          <a:p>
            <a:r>
              <a:rPr lang="en-US" dirty="0"/>
              <a:t>Its antiemetic effect has two component;</a:t>
            </a:r>
          </a:p>
          <a:p>
            <a:r>
              <a:rPr lang="en-US" dirty="0"/>
              <a:t>Peripheral action: It increases  forward propulsive action of  upper GI tract - 5HT</a:t>
            </a:r>
            <a:r>
              <a:rPr lang="en-US" sz="1600" dirty="0"/>
              <a:t>4</a:t>
            </a:r>
            <a:r>
              <a:rPr lang="en-US" dirty="0"/>
              <a:t>  action.</a:t>
            </a:r>
          </a:p>
          <a:p>
            <a:r>
              <a:rPr lang="en-US" dirty="0"/>
              <a:t>It also enhance the action of ACh at the muscarinic receptors</a:t>
            </a:r>
          </a:p>
          <a:p>
            <a:r>
              <a:rPr lang="en-US" dirty="0"/>
              <a:t>Central action: it blocks D</a:t>
            </a:r>
            <a:r>
              <a:rPr lang="en-US" sz="1600" dirty="0"/>
              <a:t>2</a:t>
            </a:r>
            <a:r>
              <a:rPr lang="en-US" dirty="0"/>
              <a:t> receptor in CTZ – inhibits vomiting</a:t>
            </a:r>
          </a:p>
        </p:txBody>
      </p:sp>
    </p:spTree>
    <p:extLst>
      <p:ext uri="{BB962C8B-B14F-4D97-AF65-F5344CB8AC3E}">
        <p14:creationId xmlns:p14="http://schemas.microsoft.com/office/powerpoint/2010/main" val="409107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Pharmacological actions: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/>
              <a:t>↑ tone of the gastroesophageal sphincter</a:t>
            </a:r>
          </a:p>
          <a:p>
            <a:r>
              <a:rPr lang="en-US" dirty="0"/>
              <a:t>↑ coordinated gastric motility</a:t>
            </a:r>
          </a:p>
          <a:p>
            <a:r>
              <a:rPr lang="en-US" dirty="0"/>
              <a:t>↑ activity of pyloric antrum &amp; duodenal peristalsis</a:t>
            </a:r>
          </a:p>
          <a:p>
            <a:r>
              <a:rPr lang="en-US" dirty="0"/>
              <a:t>Thus transit of gastric content through small intestine accelerated.</a:t>
            </a:r>
          </a:p>
          <a:p>
            <a:r>
              <a:rPr lang="en-US" dirty="0"/>
              <a:t>It has no prominent action on biliary tract &amp; large bowel motility</a:t>
            </a:r>
          </a:p>
          <a:p>
            <a:r>
              <a:rPr lang="en-US" dirty="0"/>
              <a:t>It also stimulates prolactin secretion due to inhibition of dopamine action.</a:t>
            </a:r>
          </a:p>
          <a:p>
            <a:r>
              <a:rPr lang="en-US" dirty="0"/>
              <a:t>Through its central action it inhibits postop &amp; vomiting due to morphine &amp; pethidine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8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ADRs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/>
              <a:t>Drowsiness, muscle dystonia, diarrhoea</a:t>
            </a:r>
          </a:p>
          <a:p>
            <a:r>
              <a:rPr lang="en-US" dirty="0"/>
              <a:t>Hyperprolactenaemia, galactorrhoea, gynaecomastia</a:t>
            </a:r>
          </a:p>
          <a:p>
            <a:r>
              <a:rPr lang="en-US" dirty="0"/>
              <a:t>Skin rash, lassitude</a:t>
            </a:r>
          </a:p>
          <a:p>
            <a:r>
              <a:rPr lang="en-US" dirty="0"/>
              <a:t>Sodium retention &amp; hypokalaemia in patients with edema</a:t>
            </a:r>
          </a:p>
          <a:p>
            <a:r>
              <a:rPr lang="en-US" dirty="0"/>
              <a:t>Extrapyramidal reactions, malignant neuroleptic syndrome – dose related ( daily intake should not exceed 0.5 mg/kg.</a:t>
            </a:r>
          </a:p>
          <a:p>
            <a:r>
              <a:rPr lang="en-US" dirty="0"/>
              <a:t>Dose: 5-10 mg TDS orally,</a:t>
            </a:r>
          </a:p>
          <a:p>
            <a:r>
              <a:rPr lang="en-US" dirty="0"/>
              <a:t>10-20 mg i.m. or i.v.</a:t>
            </a:r>
          </a:p>
        </p:txBody>
      </p:sp>
    </p:spTree>
    <p:extLst>
      <p:ext uri="{BB962C8B-B14F-4D97-AF65-F5344CB8AC3E}">
        <p14:creationId xmlns:p14="http://schemas.microsoft.com/office/powerpoint/2010/main" val="3279131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dirty="0"/>
              <a:t>Therapeutic uses: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Antiemetic – postoperative vomiting; low dose 10 mg i.m. or i.v. three times in a  day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Cancer chemotherapy – before &amp; during cancer chemotherapy  in high doses.  dose: 0.5-3 mg/kg i.v. over 15 min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before induction of general anaesthesia for emergency surgery as prokinetic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To assist passage of tubes in the duodenum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To treat gastroparesis &amp; GERD i.e. in vagotomy, diabetes, gastritis &amp; gastric ulcers </a:t>
            </a:r>
          </a:p>
        </p:txBody>
      </p:sp>
    </p:spTree>
    <p:extLst>
      <p:ext uri="{BB962C8B-B14F-4D97-AF65-F5344CB8AC3E}">
        <p14:creationId xmlns:p14="http://schemas.microsoft.com/office/powerpoint/2010/main" val="4122280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/>
              <a:t>Domperidone: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It is prokinetic drug action in upper GI tract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D</a:t>
            </a:r>
            <a:r>
              <a:rPr lang="en-US" sz="1600" dirty="0"/>
              <a:t>2 </a:t>
            </a:r>
            <a:r>
              <a:rPr lang="en-US" dirty="0"/>
              <a:t> receptor antagonist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blocks D2 receptor in CTZ – antiemetic 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dose not have ACh like 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dose not cross blood brain barrier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Thus, it has fewer extrapyramidal side effects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Infrequently it causes hyperprolactinaemia &amp; galactorrhoea</a:t>
            </a:r>
          </a:p>
          <a:p>
            <a:pPr marL="0" indent="0">
              <a:buNone/>
            </a:pPr>
            <a:r>
              <a:rPr lang="en-US" dirty="0"/>
              <a:t>Dose: 10-20 mg 3-4 times a day.</a:t>
            </a:r>
          </a:p>
        </p:txBody>
      </p:sp>
    </p:spTree>
    <p:extLst>
      <p:ext uri="{BB962C8B-B14F-4D97-AF65-F5344CB8AC3E}">
        <p14:creationId xmlns:p14="http://schemas.microsoft.com/office/powerpoint/2010/main" val="3979437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Cisapride: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It is prokinetic drug</a:t>
            </a:r>
          </a:p>
          <a:p>
            <a:endParaRPr lang="en-US" dirty="0"/>
          </a:p>
          <a:p>
            <a:r>
              <a:rPr lang="en-US" dirty="0"/>
              <a:t>It increases gastric motility by acting as 5HT</a:t>
            </a:r>
            <a:r>
              <a:rPr lang="en-US" sz="1600" dirty="0"/>
              <a:t>4  </a:t>
            </a:r>
            <a:r>
              <a:rPr lang="en-US" dirty="0"/>
              <a:t>agonist</a:t>
            </a:r>
          </a:p>
          <a:p>
            <a:endParaRPr lang="en-US" dirty="0"/>
          </a:p>
          <a:p>
            <a:r>
              <a:rPr lang="en-US" dirty="0"/>
              <a:t>It has action on upper GI as well as colon</a:t>
            </a:r>
          </a:p>
          <a:p>
            <a:endParaRPr lang="en-US" dirty="0"/>
          </a:p>
          <a:p>
            <a:r>
              <a:rPr lang="en-US" dirty="0"/>
              <a:t>It dose not have direct antiemetic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2770-2623-4DFD-B47A-53F3C73D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691E-3AF9-4939-8C8C-B26E78F66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Physiology of vomiting: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It is complex series of movements </a:t>
            </a:r>
          </a:p>
          <a:p>
            <a:r>
              <a:rPr lang="en-US" dirty="0"/>
              <a:t>It is controlled by vomiting centre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It receive afferent impulses from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Higher centres in brain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Chemoreceptor trigger zone (CTZ)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Vestibular apparatus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Peripheral structures including GI tract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0321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ACE0-19B6-4086-96FA-4B21CBA0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83D14-4B17-46AC-8B64-096EB12C0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ADRs:</a:t>
            </a:r>
          </a:p>
          <a:p>
            <a:r>
              <a:rPr lang="en-US" dirty="0"/>
              <a:t>Cardiac arrhythmias : prolongation of QT interval </a:t>
            </a:r>
          </a:p>
          <a:p>
            <a:endParaRPr lang="en-US" dirty="0"/>
          </a:p>
          <a:p>
            <a:r>
              <a:rPr lang="en-US" dirty="0"/>
              <a:t>The toxicity increases when taken with drugs which also prolongs QT interval.</a:t>
            </a:r>
          </a:p>
          <a:p>
            <a:endParaRPr lang="en-US" dirty="0"/>
          </a:p>
          <a:p>
            <a:r>
              <a:rPr lang="en-US" dirty="0"/>
              <a:t>Increased urinary frequency, abdominal cramps &amp; diarrhoea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Mosapride : selective 5HT</a:t>
            </a:r>
            <a:r>
              <a:rPr lang="en-US" sz="1600" dirty="0"/>
              <a:t>4</a:t>
            </a:r>
            <a:r>
              <a:rPr lang="en-US" dirty="0"/>
              <a:t> agonists with fewer side effects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4750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Actions of Prokinetic drugs: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318631"/>
              </p:ext>
            </p:extLst>
          </p:nvPr>
        </p:nvGraphicFramePr>
        <p:xfrm>
          <a:off x="457200" y="1600200"/>
          <a:ext cx="8229600" cy="498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880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Metoclopramide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Domperidone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Cisapride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880">
                <a:tc>
                  <a:txBody>
                    <a:bodyPr/>
                    <a:lstStyle/>
                    <a:p>
                      <a:r>
                        <a:rPr lang="en-US" dirty="0"/>
                        <a:t>5HT 4 agonist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880">
                <a:tc>
                  <a:txBody>
                    <a:bodyPr/>
                    <a:lstStyle/>
                    <a:p>
                      <a:r>
                        <a:rPr lang="en-US" dirty="0"/>
                        <a:t>Antidopaminergic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880">
                <a:tc>
                  <a:txBody>
                    <a:bodyPr/>
                    <a:lstStyle/>
                    <a:p>
                      <a:r>
                        <a:rPr lang="en-US" dirty="0"/>
                        <a:t>CNS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880">
                <a:tc>
                  <a:txBody>
                    <a:bodyPr/>
                    <a:lstStyle/>
                    <a:p>
                      <a:r>
                        <a:rPr lang="en-US" dirty="0"/>
                        <a:t>Hyperprolactinaemia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880">
                <a:tc>
                  <a:txBody>
                    <a:bodyPr/>
                    <a:lstStyle/>
                    <a:p>
                      <a:r>
                        <a:rPr lang="en-US" dirty="0"/>
                        <a:t>Antiemetic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880">
                <a:tc>
                  <a:txBody>
                    <a:bodyPr/>
                    <a:lstStyle/>
                    <a:p>
                      <a:r>
                        <a:rPr lang="en-US" dirty="0"/>
                        <a:t>Prokinetic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 GI 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 GI 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 GI &amp; Colon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343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b="1" dirty="0"/>
              <a:t>                                 MCQs</a:t>
            </a:r>
          </a:p>
        </p:txBody>
      </p:sp>
    </p:spTree>
    <p:extLst>
      <p:ext uri="{BB962C8B-B14F-4D97-AF65-F5344CB8AC3E}">
        <p14:creationId xmlns:p14="http://schemas.microsoft.com/office/powerpoint/2010/main" val="190131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 1. Vomiting centre receives afferent    impulses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Chemoreceptor trigger zone (CTZ)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Vestibular apparatus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Higher centers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All of the above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25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 2. It is untrue about CTZ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It is sensory relay station for afferent  impulses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It is situated in the area postrema of medulla oblongata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It is protected by blood brain barrier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It is stimulated by morphine, apomorphine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13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 3. Antihistaminics produce their antiemetic action by acting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Neurokinin receptors (NK1)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Histamine receptors (H1)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Dopamine receptors (D2)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Cannabinoid receptors (CB1)</a:t>
            </a:r>
          </a:p>
        </p:txBody>
      </p:sp>
    </p:spTree>
    <p:extLst>
      <p:ext uri="{BB962C8B-B14F-4D97-AF65-F5344CB8AC3E}">
        <p14:creationId xmlns:p14="http://schemas.microsoft.com/office/powerpoint/2010/main" val="3711001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 4. Metoclopramide acts by following mechanisms 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Inhibition of peripheral D2 receptors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Inhibition of central D2 receptors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Agonists on 5HT-4 receptors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Inhibition of action of  ACh on muscarinic receptors</a:t>
            </a:r>
          </a:p>
        </p:txBody>
      </p:sp>
    </p:spTree>
    <p:extLst>
      <p:ext uri="{BB962C8B-B14F-4D97-AF65-F5344CB8AC3E}">
        <p14:creationId xmlns:p14="http://schemas.microsoft.com/office/powerpoint/2010/main" val="1720508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 5. Following is common about metoclopramide &amp; domperidone 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Antidopaminergic action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Hyperprolactinaemia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Prokinetic action in upper GI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Prominent CNS action</a:t>
            </a:r>
          </a:p>
        </p:txBody>
      </p:sp>
    </p:spTree>
    <p:extLst>
      <p:ext uri="{BB962C8B-B14F-4D97-AF65-F5344CB8AC3E}">
        <p14:creationId xmlns:p14="http://schemas.microsoft.com/office/powerpoint/2010/main" val="199879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Chemoreceptor trigger zone (CTZ)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It is major sensory relay station in the afferent vomiting  pathway</a:t>
            </a:r>
          </a:p>
          <a:p>
            <a:endParaRPr lang="en-US" dirty="0"/>
          </a:p>
          <a:p>
            <a:r>
              <a:rPr lang="en-US" dirty="0"/>
              <a:t>It is purely a sensory relay station, hence is incapable of initiate vomiting in absence of vomiting centre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It is situated in the lateral border of the area postrema of medulla oblongata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1A84-EEE1-47D9-857C-8015A208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335EE-1E46-4D7E-911F-48B1BA0E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outside the BBB, hence in direct contact with circulating blood</a:t>
            </a:r>
          </a:p>
          <a:p>
            <a:endParaRPr lang="en-US" dirty="0"/>
          </a:p>
          <a:p>
            <a:r>
              <a:rPr lang="en-US" dirty="0"/>
              <a:t>Drugs stimulating CTZ → vomiting</a:t>
            </a:r>
          </a:p>
          <a:p>
            <a:endParaRPr lang="en-US" dirty="0"/>
          </a:p>
          <a:p>
            <a:r>
              <a:rPr lang="en-US" dirty="0"/>
              <a:t>Morphine, apomorphine, alkylating agents, digitalis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Drugs inhibiting CTZ like phenothiazines, certain antihistaminics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645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Vagal afferents: </a:t>
            </a:r>
          </a:p>
          <a:p>
            <a:r>
              <a:rPr lang="en-US" dirty="0"/>
              <a:t>Vomiting due to irritation, overdistension of GI tract, delayed gastric emptying → stimulation of vomiting centre via visceral vagal afferents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Cytotoxic drugs, radiation &amp; g.i. irritants – release of 5-HT from enterochromaffin cells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0F51-4DE3-4E99-946D-A5B3F059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78D6-1D9C-4D5D-AFD4-ACFA7A85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5-HT acts on 5-HT</a:t>
            </a:r>
            <a:r>
              <a:rPr lang="en-US" baseline="-25000" dirty="0"/>
              <a:t>3 </a:t>
            </a:r>
            <a:r>
              <a:rPr lang="en-US" dirty="0"/>
              <a:t>receptors present on extrinsic primary afferent neurons</a:t>
            </a:r>
          </a:p>
          <a:p>
            <a:endParaRPr lang="en-US" dirty="0"/>
          </a:p>
          <a:p>
            <a:r>
              <a:rPr lang="en-US" dirty="0"/>
              <a:t>These primary afferent neurons are part of  enteric nervous system</a:t>
            </a:r>
          </a:p>
          <a:p>
            <a:endParaRPr lang="en-US" dirty="0"/>
          </a:p>
          <a:p>
            <a:r>
              <a:rPr lang="en-US" dirty="0"/>
              <a:t>These neurons send impulses to NTS &amp; CTZ by vegal &amp; spinal visceral afferents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Large amount of 5-HT – Spill into circulation – CTZ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291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A90E-ED9C-4120-8583-CDF60E3E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AC1E-5D14-4CD8-91A0-5FD5460A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Vomiting of vestibular origin: </a:t>
            </a:r>
          </a:p>
          <a:p>
            <a:r>
              <a:rPr lang="en-US" dirty="0"/>
              <a:t>Impulses generated body rotated or equilibrium disturbed or due to ototoxic drugs</a:t>
            </a:r>
          </a:p>
          <a:p>
            <a:r>
              <a:rPr lang="en-US" dirty="0"/>
              <a:t>They acts on muscarinic or Histaminergic receptors </a:t>
            </a:r>
          </a:p>
          <a:p>
            <a:r>
              <a:rPr lang="en-US" dirty="0"/>
              <a:t>motion sickness → vestibular apparatus → vestibular nucleus → cerebellum → CTZ → vomiting centre</a:t>
            </a:r>
          </a:p>
          <a:p>
            <a:r>
              <a:rPr lang="en-US" dirty="0"/>
              <a:t>Also vomiting  of central origin due to emotions, nauseous odour, ghastly sight, severe pain</a:t>
            </a:r>
          </a:p>
          <a:p>
            <a:r>
              <a:rPr lang="en-US" dirty="0"/>
              <a:t>This dose not involve CTZ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248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1523</Words>
  <Application>Microsoft Office PowerPoint</Application>
  <PresentationFormat>On-screen Show (4:3)</PresentationFormat>
  <Paragraphs>324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Antiemetic - I</vt:lpstr>
      <vt:lpstr>PowerPoint Presentation</vt:lpstr>
      <vt:lpstr>PowerPoint Presentation</vt:lpstr>
      <vt:lpstr>PowerPoint Presentation</vt:lpstr>
      <vt:lpstr>Chemoreceptor trigger zone (CTZ) : </vt:lpstr>
      <vt:lpstr>PowerPoint Presentation</vt:lpstr>
      <vt:lpstr>PowerPoint Presentation</vt:lpstr>
      <vt:lpstr>PowerPoint Presentation</vt:lpstr>
      <vt:lpstr>PowerPoint Presentation</vt:lpstr>
      <vt:lpstr>Role of neurotransmitters in vomiting:</vt:lpstr>
      <vt:lpstr>CTZ &amp; NTS express receptors:</vt:lpstr>
      <vt:lpstr>Emetics:</vt:lpstr>
      <vt:lpstr>Therapeutic uses of emesis:</vt:lpstr>
      <vt:lpstr>Drug therapy of vomiting:</vt:lpstr>
      <vt:lpstr>Classification of antiemetic drugs:</vt:lpstr>
      <vt:lpstr>PowerPoint Presentation</vt:lpstr>
      <vt:lpstr>PowerPoint Presentation</vt:lpstr>
      <vt:lpstr>PowerPoint Presentation</vt:lpstr>
      <vt:lpstr>PowerPoint Presentation</vt:lpstr>
      <vt:lpstr>Antihistaminic – antiemetic drugs:</vt:lpstr>
      <vt:lpstr>Phenothiazines:</vt:lpstr>
      <vt:lpstr>Prokinetics:</vt:lpstr>
      <vt:lpstr>PowerPoint Presentation</vt:lpstr>
      <vt:lpstr>Metoclopramide:</vt:lpstr>
      <vt:lpstr>Pharmacological actions:</vt:lpstr>
      <vt:lpstr>ADRs :</vt:lpstr>
      <vt:lpstr>Therapeutic uses:</vt:lpstr>
      <vt:lpstr>Domperidone:</vt:lpstr>
      <vt:lpstr>Cisapride:</vt:lpstr>
      <vt:lpstr>PowerPoint Presentation</vt:lpstr>
      <vt:lpstr>Actions of Prokinetic drugs:</vt:lpstr>
      <vt:lpstr>PowerPoint Presentation</vt:lpstr>
      <vt:lpstr>Q 1. Vomiting centre receives afferent    impulses from</vt:lpstr>
      <vt:lpstr>Q 2. It is untrue about CTZ</vt:lpstr>
      <vt:lpstr>Q 3. Antihistaminics produce their antiemetic action by acting on</vt:lpstr>
      <vt:lpstr>Q 4. Metoclopramide acts by following mechanisms except</vt:lpstr>
      <vt:lpstr>Q 5. Following is common about metoclopramide &amp; domperidone except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Antiemetic - I</dc:title>
  <dc:creator>Atharv</dc:creator>
  <cp:lastModifiedBy>Jayant Patharkar</cp:lastModifiedBy>
  <cp:revision>73</cp:revision>
  <dcterms:created xsi:type="dcterms:W3CDTF">2018-08-09T15:32:24Z</dcterms:created>
  <dcterms:modified xsi:type="dcterms:W3CDTF">2020-06-08T01:49:27Z</dcterms:modified>
</cp:coreProperties>
</file>