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57" r:id="rId5"/>
    <p:sldId id="281" r:id="rId6"/>
    <p:sldId id="258" r:id="rId7"/>
    <p:sldId id="259" r:id="rId8"/>
    <p:sldId id="282" r:id="rId9"/>
    <p:sldId id="283" r:id="rId10"/>
    <p:sldId id="260" r:id="rId11"/>
    <p:sldId id="261" r:id="rId12"/>
    <p:sldId id="262" r:id="rId13"/>
    <p:sldId id="284" r:id="rId14"/>
    <p:sldId id="263" r:id="rId15"/>
    <p:sldId id="264" r:id="rId16"/>
    <p:sldId id="285" r:id="rId17"/>
    <p:sldId id="265" r:id="rId18"/>
    <p:sldId id="286" r:id="rId19"/>
    <p:sldId id="266" r:id="rId20"/>
    <p:sldId id="267" r:id="rId21"/>
    <p:sldId id="28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595B8-CFFE-4515-8822-9C91B356B9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8740-6336-452A-B7B4-80E612C1BD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Antiemetic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Dr.Jayant Patharkar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Anticholinergics: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/>
              <a:t>Hyoscine</a:t>
            </a:r>
            <a:r>
              <a:rPr lang="en-US" sz="9600" dirty="0"/>
              <a:t> : </a:t>
            </a:r>
          </a:p>
          <a:p>
            <a:r>
              <a:rPr lang="en-US" sz="9600" dirty="0"/>
              <a:t>It is effective antiemetic for motion sickness.</a:t>
            </a:r>
          </a:p>
          <a:p>
            <a:r>
              <a:rPr lang="en-US" sz="9600" dirty="0"/>
              <a:t>It acts by blocking nerve conduction across the cholinergic pathway between vestibular apparatus &amp; vomiting centre.</a:t>
            </a:r>
          </a:p>
          <a:p>
            <a:endParaRPr lang="en-US" sz="9600" dirty="0"/>
          </a:p>
          <a:p>
            <a:pPr marL="0" indent="0">
              <a:buNone/>
            </a:pPr>
            <a:r>
              <a:rPr lang="en-US" sz="9600" b="1" dirty="0"/>
              <a:t>ADRs:</a:t>
            </a:r>
            <a:r>
              <a:rPr lang="en-US" sz="9600" dirty="0"/>
              <a:t> sedation, dry mouth 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b="1" dirty="0"/>
              <a:t>Dose: </a:t>
            </a:r>
            <a:r>
              <a:rPr lang="en-US" sz="9600" dirty="0"/>
              <a:t>0.2-0.4 mg oral or i.m. for motion sickness ½ an hour before starting the journey</a:t>
            </a:r>
          </a:p>
          <a:p>
            <a:r>
              <a:rPr lang="en-US" sz="9600" dirty="0"/>
              <a:t>Transdermal patch containing 1.5 mg of hyoscine applied behind pinna</a:t>
            </a:r>
          </a:p>
          <a:p>
            <a:r>
              <a:rPr lang="en-US" sz="9600" dirty="0"/>
              <a:t>It delivers drug for 3 days</a:t>
            </a:r>
          </a:p>
          <a:p>
            <a:r>
              <a:rPr lang="en-US" sz="9600" dirty="0"/>
              <a:t>It produces only mild side effects</a:t>
            </a:r>
          </a:p>
          <a:p>
            <a:endParaRPr lang="en-US" sz="9600" dirty="0"/>
          </a:p>
          <a:p>
            <a:pPr marL="0" indent="0">
              <a:buNone/>
            </a:pPr>
            <a:endParaRPr lang="en-US" sz="9600" dirty="0"/>
          </a:p>
          <a:p>
            <a:endParaRPr lang="en-US" sz="9600" b="1" dirty="0"/>
          </a:p>
          <a:p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0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Dicycolomine: </a:t>
            </a:r>
          </a:p>
          <a:p>
            <a:pPr marL="0" indent="0">
              <a:buNone/>
            </a:pPr>
            <a:r>
              <a:rPr lang="en-US" dirty="0"/>
              <a:t>It is anticholinergic antiemetic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effective in prophylaxis of motion sickness as well as morning sickness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has no teratogenic side effects.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Dose: 10-20 mg orally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8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</a:t>
            </a:r>
            <a:r>
              <a:rPr lang="en-US" sz="1600" dirty="0"/>
              <a:t>1 </a:t>
            </a:r>
            <a:r>
              <a:rPr lang="en-US" dirty="0"/>
              <a:t>antihistaminics: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Promethazine</a:t>
            </a:r>
          </a:p>
          <a:p>
            <a:r>
              <a:rPr lang="en-US" dirty="0"/>
              <a:t>Diphenhydramine</a:t>
            </a:r>
          </a:p>
          <a:p>
            <a:r>
              <a:rPr lang="en-US" dirty="0"/>
              <a:t>Dimenhydrinate</a:t>
            </a:r>
          </a:p>
          <a:p>
            <a:endParaRPr lang="en-US" dirty="0"/>
          </a:p>
          <a:p>
            <a:r>
              <a:rPr lang="en-US" dirty="0"/>
              <a:t>These are antihistaminics with antiemetic effect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They exert their antiemetic effect through anticholinergic, antihistaminic, weak dopaminergic properties.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85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8908-333A-488D-B2A2-F6A97D14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26E81-10D3-48AB-8BD8-D2E071CDC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They are useful in motion sickness &amp; morning sickness</a:t>
            </a:r>
          </a:p>
          <a:p>
            <a:endParaRPr lang="en-US" dirty="0"/>
          </a:p>
          <a:p>
            <a:r>
              <a:rPr lang="en-US" dirty="0"/>
              <a:t>They are used in combination of other antiemetics in chemotherapy induced nausea &amp; vomiting</a:t>
            </a:r>
          </a:p>
          <a:p>
            <a:endParaRPr lang="en-US" dirty="0"/>
          </a:p>
          <a:p>
            <a:r>
              <a:rPr lang="en-US" dirty="0"/>
              <a:t>They block metoclopramide induced extrapyramidal side effect by their central anticholinergic action</a:t>
            </a:r>
          </a:p>
          <a:p>
            <a:endParaRPr lang="en-US" dirty="0"/>
          </a:p>
          <a:p>
            <a:r>
              <a:rPr lang="en-US" dirty="0"/>
              <a:t>ADRs: sedation &amp; dry mouth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324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Doxylamine </a:t>
            </a:r>
            <a:r>
              <a:rPr lang="en-US" dirty="0"/>
              <a:t>:</a:t>
            </a:r>
          </a:p>
          <a:p>
            <a:r>
              <a:rPr lang="en-US" dirty="0"/>
              <a:t>It is sedative H</a:t>
            </a:r>
            <a:r>
              <a:rPr lang="en-US" sz="1600" dirty="0"/>
              <a:t>1 </a:t>
            </a:r>
            <a:r>
              <a:rPr lang="en-US" dirty="0"/>
              <a:t>antihistaminic with prominent anticholinergic property</a:t>
            </a:r>
          </a:p>
          <a:p>
            <a:endParaRPr lang="en-US" dirty="0"/>
          </a:p>
          <a:p>
            <a:r>
              <a:rPr lang="en-US" dirty="0"/>
              <a:t>It is available in combination with pyridoxine </a:t>
            </a:r>
          </a:p>
          <a:p>
            <a:endParaRPr lang="en-US" dirty="0"/>
          </a:p>
          <a:p>
            <a:r>
              <a:rPr lang="en-US" dirty="0"/>
              <a:t>It is useful in morning sickness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ADRs: </a:t>
            </a:r>
            <a:r>
              <a:rPr lang="en-US" dirty="0"/>
              <a:t>drowsiness, dry mouth, vertigo &amp; abdominal upset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Dose:</a:t>
            </a:r>
            <a:r>
              <a:rPr lang="en-US" dirty="0"/>
              <a:t> 10-20 mg at bed time </a:t>
            </a:r>
          </a:p>
        </p:txBody>
      </p:sp>
    </p:spTree>
    <p:extLst>
      <p:ext uri="{BB962C8B-B14F-4D97-AF65-F5344CB8AC3E}">
        <p14:creationId xmlns:p14="http://schemas.microsoft.com/office/powerpoint/2010/main" val="14157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Cinnarizine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H</a:t>
            </a:r>
            <a:r>
              <a:rPr lang="en-US" sz="1600" dirty="0"/>
              <a:t>1 </a:t>
            </a:r>
            <a:r>
              <a:rPr lang="en-US" dirty="0"/>
              <a:t>antihistaminic with weak antimuscarinic property</a:t>
            </a:r>
          </a:p>
          <a:p>
            <a:endParaRPr lang="en-US" dirty="0"/>
          </a:p>
          <a:p>
            <a:r>
              <a:rPr lang="en-US" dirty="0"/>
              <a:t>It also has anti-5HT, sedative &amp; vasodilator properties</a:t>
            </a:r>
          </a:p>
          <a:p>
            <a:endParaRPr lang="en-US" dirty="0"/>
          </a:p>
          <a:p>
            <a:r>
              <a:rPr lang="en-US" dirty="0"/>
              <a:t>It modulates Ca 2+ fluxes &amp; thus blocks vasoconstrictor effects of many endogenous mediators </a:t>
            </a:r>
          </a:p>
        </p:txBody>
      </p:sp>
    </p:spTree>
    <p:extLst>
      <p:ext uri="{BB962C8B-B14F-4D97-AF65-F5344CB8AC3E}">
        <p14:creationId xmlns:p14="http://schemas.microsoft.com/office/powerpoint/2010/main" val="328783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7D44-4050-4E23-85C3-E741EC30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E135-0939-4F95-AD08-650488B4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It exerts its antivertigo property by blocking Ca channel</a:t>
            </a:r>
          </a:p>
          <a:p>
            <a:r>
              <a:rPr lang="en-US" dirty="0"/>
              <a:t>Thus it inhibits vestibular sensory nuclei in the inner ear</a:t>
            </a:r>
          </a:p>
          <a:p>
            <a:r>
              <a:rPr lang="en-US" dirty="0"/>
              <a:t>By blocking influx of Ca 2+ from endolymph into vestibular sensory nuclei</a:t>
            </a:r>
          </a:p>
          <a:p>
            <a:r>
              <a:rPr lang="en-US" dirty="0"/>
              <a:t>It is useful in Meniere’s  disease &amp; other type of vertigo</a:t>
            </a:r>
          </a:p>
          <a:p>
            <a:r>
              <a:rPr lang="en-US" dirty="0"/>
              <a:t>ADRs: sedation &amp; mild gastrointestinal upset</a:t>
            </a:r>
          </a:p>
          <a:p>
            <a:r>
              <a:rPr lang="en-US" dirty="0"/>
              <a:t>Dose: 25-50 mg orally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5435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Neuroleptics: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Phenothiazine</a:t>
            </a:r>
          </a:p>
          <a:p>
            <a:r>
              <a:rPr lang="en-US" dirty="0"/>
              <a:t>Haloperidol</a:t>
            </a:r>
          </a:p>
          <a:p>
            <a:endParaRPr lang="en-US" dirty="0"/>
          </a:p>
          <a:p>
            <a:r>
              <a:rPr lang="en-US" dirty="0"/>
              <a:t>They have antiemetic &amp; sedative property</a:t>
            </a:r>
          </a:p>
          <a:p>
            <a:endParaRPr lang="en-US" dirty="0"/>
          </a:p>
          <a:p>
            <a:r>
              <a:rPr lang="en-US" dirty="0"/>
              <a:t>They also have anticholinergic as well as H</a:t>
            </a:r>
            <a:r>
              <a:rPr lang="en-US" sz="1600" dirty="0"/>
              <a:t> 1 </a:t>
            </a:r>
            <a:r>
              <a:rPr lang="en-US" dirty="0"/>
              <a:t>antihistaminic property</a:t>
            </a:r>
          </a:p>
          <a:p>
            <a:endParaRPr lang="en-US" dirty="0"/>
          </a:p>
          <a:p>
            <a:r>
              <a:rPr lang="en-US" dirty="0"/>
              <a:t>They acts by blocking D</a:t>
            </a:r>
            <a:r>
              <a:rPr lang="en-US" sz="1600" dirty="0"/>
              <a:t>2 </a:t>
            </a:r>
            <a:r>
              <a:rPr lang="en-US" dirty="0"/>
              <a:t>receptors in CTZ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8CD1-755F-49AC-837E-7F20C5B9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F995-39EB-441D-BB0A-6E71FEE02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They are called as </a:t>
            </a:r>
            <a:r>
              <a:rPr lang="en-US" i="1" dirty="0"/>
              <a:t>broad spectrum antiemetics</a:t>
            </a:r>
          </a:p>
          <a:p>
            <a:endParaRPr lang="en-US" i="1" dirty="0"/>
          </a:p>
          <a:p>
            <a:r>
              <a:rPr lang="en-US" dirty="0"/>
              <a:t>As they are effective in drug induced &amp; post operative nausea &amp; vomiting</a:t>
            </a:r>
          </a:p>
          <a:p>
            <a:endParaRPr lang="en-US" dirty="0"/>
          </a:p>
          <a:p>
            <a:r>
              <a:rPr lang="en-US" dirty="0"/>
              <a:t>Disease induced vomiting : gastroenteritis uremia, liver disease, migraine</a:t>
            </a:r>
          </a:p>
          <a:p>
            <a:endParaRPr lang="en-US" dirty="0"/>
          </a:p>
          <a:p>
            <a:r>
              <a:rPr lang="en-US" dirty="0"/>
              <a:t>Malignancy associated &amp; cancer chemotherapy induced vomiting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6129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Prochlorperazine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It is D</a:t>
            </a:r>
            <a:r>
              <a:rPr lang="en-US" sz="1600" dirty="0"/>
              <a:t>2 </a:t>
            </a:r>
            <a:r>
              <a:rPr lang="en-US" dirty="0"/>
              <a:t> blocking phenothiazine</a:t>
            </a:r>
          </a:p>
          <a:p>
            <a:pPr marL="0" indent="0">
              <a:buNone/>
            </a:pPr>
            <a:r>
              <a:rPr lang="en-US" dirty="0"/>
              <a:t>It is labyrinthine suppressant</a:t>
            </a:r>
          </a:p>
          <a:p>
            <a:pPr marL="0" indent="0">
              <a:buNone/>
            </a:pPr>
            <a:r>
              <a:rPr lang="en-US" dirty="0"/>
              <a:t>It has selective antivertigo &amp; antiemetic property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ADRs: </a:t>
            </a:r>
            <a:r>
              <a:rPr lang="en-US" dirty="0"/>
              <a:t>muscle dystonia, extrapyramidal side effects</a:t>
            </a:r>
          </a:p>
          <a:p>
            <a:pPr marL="0" indent="0">
              <a:buNone/>
            </a:pPr>
            <a:r>
              <a:rPr lang="en-US" dirty="0"/>
              <a:t>Muscle dystonia common in children after i.m. injection hence parenteral  use in children avoided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Dose: 5-10 mg BD/TDS orally</a:t>
            </a:r>
          </a:p>
          <a:p>
            <a:pPr marL="0" indent="0">
              <a:buNone/>
            </a:pPr>
            <a:r>
              <a:rPr lang="en-US" dirty="0"/>
              <a:t>12.5-25 mg deep i.m. injection</a:t>
            </a:r>
          </a:p>
        </p:txBody>
      </p:sp>
    </p:spTree>
    <p:extLst>
      <p:ext uri="{BB962C8B-B14F-4D97-AF65-F5344CB8AC3E}">
        <p14:creationId xmlns:p14="http://schemas.microsoft.com/office/powerpoint/2010/main" val="219651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NK</a:t>
            </a:r>
            <a:r>
              <a:rPr lang="en-US" sz="1600" dirty="0"/>
              <a:t>1 </a:t>
            </a:r>
            <a:r>
              <a:rPr lang="en-US" dirty="0"/>
              <a:t>receptor antagonists: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NK</a:t>
            </a:r>
            <a:r>
              <a:rPr lang="en-US" sz="1600" dirty="0"/>
              <a:t>1 </a:t>
            </a:r>
            <a:r>
              <a:rPr lang="en-US" dirty="0"/>
              <a:t>receptor activation in CTZ &amp; NTS by substance P released during chemotherapy &amp; other stimuli.</a:t>
            </a:r>
          </a:p>
          <a:p>
            <a:endParaRPr lang="en-US" dirty="0"/>
          </a:p>
          <a:p>
            <a:r>
              <a:rPr lang="en-US" dirty="0"/>
              <a:t>NK</a:t>
            </a:r>
            <a:r>
              <a:rPr lang="en-US" sz="1600" dirty="0"/>
              <a:t>1 </a:t>
            </a:r>
            <a:r>
              <a:rPr lang="en-US" dirty="0"/>
              <a:t>receptor antagonists blocks these receptors &amp; exert antiemetic effect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Aprepitant:</a:t>
            </a:r>
          </a:p>
          <a:p>
            <a:r>
              <a:rPr lang="en-US" dirty="0"/>
              <a:t>It is selective, high affinity NK</a:t>
            </a:r>
            <a:r>
              <a:rPr lang="en-US" sz="1600" dirty="0"/>
              <a:t>1 </a:t>
            </a:r>
            <a:r>
              <a:rPr lang="en-US" dirty="0"/>
              <a:t>receptor antagonists.</a:t>
            </a:r>
          </a:p>
          <a:p>
            <a:endParaRPr lang="en-US" dirty="0"/>
          </a:p>
          <a:p>
            <a:r>
              <a:rPr lang="en-US" dirty="0"/>
              <a:t>It blocks the emetic action of substance P.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useful against delayed vomiting than against acute vomiting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8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93EA-77B9-41F5-9BD3-B064E860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1884C-D195-44B1-8136-746C7A7B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combined with ondansetron &amp; dexamethasone </a:t>
            </a:r>
          </a:p>
          <a:p>
            <a:endParaRPr lang="en-US" dirty="0"/>
          </a:p>
          <a:p>
            <a:r>
              <a:rPr lang="en-US" dirty="0"/>
              <a:t>It is particularly useful in the patients undergoing multiple cycles of chemotherapy.</a:t>
            </a:r>
          </a:p>
          <a:p>
            <a:endParaRPr lang="en-US" dirty="0"/>
          </a:p>
          <a:p>
            <a:r>
              <a:rPr lang="en-US" dirty="0"/>
              <a:t>Dose: For CINV – 125 mg before chemotherapy + 80 mg on 2</a:t>
            </a:r>
            <a:r>
              <a:rPr lang="en-US" baseline="30000" dirty="0"/>
              <a:t>nd</a:t>
            </a:r>
            <a:r>
              <a:rPr lang="en-US" dirty="0"/>
              <a:t> &amp; 3</a:t>
            </a:r>
            <a:r>
              <a:rPr lang="en-US" baseline="30000" dirty="0"/>
              <a:t>rd</a:t>
            </a:r>
            <a:r>
              <a:rPr lang="en-US" dirty="0"/>
              <a:t> day all orally along with i.v. ondansetron &amp; dexamethasone.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PONV – 40 mg single dose oral before abdominal or other surgery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796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Adjuvant antiemetics: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dirty="0"/>
              <a:t>Corticosteroids</a:t>
            </a:r>
          </a:p>
          <a:p>
            <a:r>
              <a:rPr lang="en-US" dirty="0"/>
              <a:t>Benzodiazepine</a:t>
            </a:r>
          </a:p>
          <a:p>
            <a:r>
              <a:rPr lang="en-US" dirty="0"/>
              <a:t>Cannabinoids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Corticosteroids:</a:t>
            </a:r>
          </a:p>
          <a:p>
            <a:pPr marL="0" indent="0">
              <a:buNone/>
            </a:pPr>
            <a:r>
              <a:rPr lang="en-US" dirty="0"/>
              <a:t>It is used to enhance antiemetic effect of metoclopramide, ondansetron etc.</a:t>
            </a:r>
          </a:p>
          <a:p>
            <a:pPr marL="0" indent="0">
              <a:buNone/>
            </a:pPr>
            <a:r>
              <a:rPr lang="en-US" dirty="0"/>
              <a:t>They also reduce certain side effects of primary antiemetic</a:t>
            </a:r>
          </a:p>
          <a:p>
            <a:pPr marL="0" indent="0">
              <a:buNone/>
            </a:pPr>
            <a:r>
              <a:rPr lang="en-US" dirty="0"/>
              <a:t>It is useful in acute as well as delayed vomiting</a:t>
            </a:r>
          </a:p>
          <a:p>
            <a:pPr marL="0" indent="0">
              <a:buNone/>
            </a:pPr>
            <a:r>
              <a:rPr lang="en-US" dirty="0"/>
              <a:t>Dose: dexamethasone 8-20 mg i.v. before chemotherapy</a:t>
            </a:r>
          </a:p>
          <a:p>
            <a:pPr marL="0" indent="0">
              <a:buNone/>
            </a:pPr>
            <a:r>
              <a:rPr lang="en-US" dirty="0"/>
              <a:t>For delayed vomiting dexamethasone 8 mg/day orally from 2-5</a:t>
            </a:r>
            <a:r>
              <a:rPr lang="en-US" baseline="30000" dirty="0"/>
              <a:t>th</a:t>
            </a:r>
            <a:r>
              <a:rPr lang="en-US" dirty="0"/>
              <a:t> day of chemotherapy</a:t>
            </a:r>
          </a:p>
        </p:txBody>
      </p:sp>
    </p:spTree>
    <p:extLst>
      <p:ext uri="{BB962C8B-B14F-4D97-AF65-F5344CB8AC3E}">
        <p14:creationId xmlns:p14="http://schemas.microsoft.com/office/powerpoint/2010/main" val="3223342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Benzodiazepine:</a:t>
            </a:r>
          </a:p>
          <a:p>
            <a:r>
              <a:rPr lang="en-US" dirty="0"/>
              <a:t>They have weak antiemetic property</a:t>
            </a:r>
          </a:p>
          <a:p>
            <a:r>
              <a:rPr lang="en-US" dirty="0"/>
              <a:t>Diazepam, lorazepam oral or i.v. given before chemotherapy</a:t>
            </a:r>
          </a:p>
          <a:p>
            <a:r>
              <a:rPr lang="en-US" dirty="0"/>
              <a:t>Adjuvant to ondansetron or metoclopramide</a:t>
            </a:r>
          </a:p>
          <a:p>
            <a:r>
              <a:rPr lang="en-US" dirty="0"/>
              <a:t>They help by relieving psychogenic component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Cannabinoids:</a:t>
            </a:r>
          </a:p>
          <a:p>
            <a:r>
              <a:rPr lang="en-US" dirty="0"/>
              <a:t>Dronabinol : It is tetrahydrocannabinol synthetically produced or extracted from Cannabis</a:t>
            </a:r>
          </a:p>
          <a:p>
            <a:r>
              <a:rPr lang="en-US" dirty="0"/>
              <a:t>It exert antiemetic property by acting on CB</a:t>
            </a:r>
            <a:r>
              <a:rPr lang="en-US" sz="1600" dirty="0"/>
              <a:t>1 </a:t>
            </a:r>
            <a:r>
              <a:rPr lang="en-US" dirty="0"/>
              <a:t>receptors in CTZ or vomiting centre</a:t>
            </a:r>
          </a:p>
          <a:p>
            <a:r>
              <a:rPr lang="en-US" dirty="0"/>
              <a:t>It used as alternative antiemetic in moderately emetogenic chemotherapy or in patients who can not tolerate other antiemetics</a:t>
            </a:r>
          </a:p>
          <a:p>
            <a:r>
              <a:rPr lang="en-US" dirty="0"/>
              <a:t>ADRs: hallucinogenic, disorienting, some patients experience “High”- addiction</a:t>
            </a:r>
          </a:p>
        </p:txBody>
      </p:sp>
    </p:spTree>
    <p:extLst>
      <p:ext uri="{BB962C8B-B14F-4D97-AF65-F5344CB8AC3E}">
        <p14:creationId xmlns:p14="http://schemas.microsoft.com/office/powerpoint/2010/main" val="1230315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Therapy of vomiting during pregnancy: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ideal to avoid drugs in first trimester.</a:t>
            </a:r>
          </a:p>
          <a:p>
            <a:r>
              <a:rPr lang="en-US" dirty="0"/>
              <a:t>In some patients with sever nausea &amp; vomiting drugs used are;</a:t>
            </a:r>
          </a:p>
          <a:p>
            <a:r>
              <a:rPr lang="en-US" dirty="0"/>
              <a:t>Doxylamine 40 mg + pyridoxine 40 mg BD</a:t>
            </a:r>
          </a:p>
          <a:p>
            <a:r>
              <a:rPr lang="en-US" dirty="0"/>
              <a:t>It is safe and effective</a:t>
            </a:r>
          </a:p>
          <a:p>
            <a:endParaRPr lang="en-US" dirty="0"/>
          </a:p>
          <a:p>
            <a:r>
              <a:rPr lang="en-US" dirty="0"/>
              <a:t>Dimenhydrinate : 50-100 mg orally</a:t>
            </a:r>
          </a:p>
          <a:p>
            <a:r>
              <a:rPr lang="en-US" dirty="0"/>
              <a:t>It can also used as suppository</a:t>
            </a:r>
          </a:p>
          <a:p>
            <a:endParaRPr lang="en-US" dirty="0"/>
          </a:p>
          <a:p>
            <a:r>
              <a:rPr lang="en-US" dirty="0"/>
              <a:t>Prochlorperazine: 5-10 mg i.v. in severe cases</a:t>
            </a:r>
          </a:p>
          <a:p>
            <a:r>
              <a:rPr lang="en-US" dirty="0"/>
              <a:t>Ginger along with sugar in mild cases as home remedy</a:t>
            </a:r>
          </a:p>
        </p:txBody>
      </p:sp>
    </p:spTree>
    <p:extLst>
      <p:ext uri="{BB962C8B-B14F-4D97-AF65-F5344CB8AC3E}">
        <p14:creationId xmlns:p14="http://schemas.microsoft.com/office/powerpoint/2010/main" val="2846625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Therapy of motion sickness: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Hyoscine (Scopolamine) : </a:t>
            </a:r>
          </a:p>
          <a:p>
            <a:endParaRPr lang="en-US" b="1" dirty="0"/>
          </a:p>
          <a:p>
            <a:r>
              <a:rPr lang="en-US" dirty="0"/>
              <a:t>It effective for prophylactic use in motion sickness.</a:t>
            </a:r>
          </a:p>
          <a:p>
            <a:endParaRPr lang="en-US" dirty="0"/>
          </a:p>
          <a:p>
            <a:r>
              <a:rPr lang="en-US" dirty="0"/>
              <a:t>0.3-0.6 mg single oral dose ½ an hour before journey</a:t>
            </a:r>
          </a:p>
          <a:p>
            <a:endParaRPr lang="en-US" dirty="0"/>
          </a:p>
          <a:p>
            <a:r>
              <a:rPr lang="en-US" dirty="0"/>
              <a:t>Drug action remain for 2-3 </a:t>
            </a:r>
            <a:r>
              <a:rPr lang="en-US" dirty="0" err="1"/>
              <a:t>hrs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prolonged journey 0.1-0.2 mg given after 2 hrs.</a:t>
            </a:r>
          </a:p>
          <a:p>
            <a:endParaRPr lang="en-US" dirty="0"/>
          </a:p>
          <a:p>
            <a:r>
              <a:rPr lang="en-US" dirty="0"/>
              <a:t>Hyoscine 1.5 mg transdermal patch applied behind pinna release drug at uniform rate for 72 hours</a:t>
            </a:r>
          </a:p>
        </p:txBody>
      </p:sp>
    </p:spTree>
    <p:extLst>
      <p:ext uri="{BB962C8B-B14F-4D97-AF65-F5344CB8AC3E}">
        <p14:creationId xmlns:p14="http://schemas.microsoft.com/office/powerpoint/2010/main" val="1619785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Therapy of Vertigo: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dirty="0"/>
              <a:t>Drugs used in vertigo:</a:t>
            </a:r>
          </a:p>
          <a:p>
            <a:endParaRPr lang="en-US" dirty="0"/>
          </a:p>
          <a:p>
            <a:r>
              <a:rPr lang="en-US" dirty="0"/>
              <a:t>Vestibular suppressants: </a:t>
            </a:r>
          </a:p>
          <a:p>
            <a:r>
              <a:rPr lang="en-US" dirty="0"/>
              <a:t>phenothiazine – prochlorperazine</a:t>
            </a:r>
          </a:p>
          <a:p>
            <a:r>
              <a:rPr lang="en-US" dirty="0"/>
              <a:t>antihistaminics</a:t>
            </a:r>
          </a:p>
          <a:p>
            <a:r>
              <a:rPr lang="en-US" dirty="0"/>
              <a:t>Central sedatives: scopolamine, benzodiazepines</a:t>
            </a:r>
          </a:p>
          <a:p>
            <a:r>
              <a:rPr lang="en-US" dirty="0"/>
              <a:t>Betahistine</a:t>
            </a:r>
          </a:p>
          <a:p>
            <a:r>
              <a:rPr lang="en-US" dirty="0"/>
              <a:t>Diuretics</a:t>
            </a:r>
          </a:p>
          <a:p>
            <a:r>
              <a:rPr lang="en-US" dirty="0"/>
              <a:t>Glucocorticoids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83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41"/>
            <a:ext cx="8229600" cy="64028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Antihistaminics: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Cinnarizine 5 mg TDS</a:t>
            </a:r>
          </a:p>
          <a:p>
            <a:r>
              <a:rPr lang="en-US" dirty="0"/>
              <a:t>It is highly effective antivertigo agent</a:t>
            </a:r>
          </a:p>
          <a:p>
            <a:r>
              <a:rPr lang="en-US" dirty="0"/>
              <a:t>Other antihistaminics used are cyclizine, meclizine, dimenhydrinate, promethazine</a:t>
            </a:r>
          </a:p>
          <a:p>
            <a:endParaRPr lang="en-US" dirty="0"/>
          </a:p>
          <a:p>
            <a:r>
              <a:rPr lang="en-US" dirty="0"/>
              <a:t>Phenothiazine :</a:t>
            </a:r>
          </a:p>
          <a:p>
            <a:r>
              <a:rPr lang="en-US" dirty="0"/>
              <a:t>Prochlorperazine; dose: 5-10 mg BD/TDS orally</a:t>
            </a:r>
          </a:p>
          <a:p>
            <a:pPr marL="0" indent="0">
              <a:buNone/>
            </a:pPr>
            <a:r>
              <a:rPr lang="en-US" dirty="0"/>
              <a:t>                                  12.5-25 mg by deep i.m. injection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Central anticholinergics ; scopolamine ( hyoscine) </a:t>
            </a:r>
          </a:p>
          <a:p>
            <a:pPr marL="0" indent="0">
              <a:buNone/>
            </a:pPr>
            <a:r>
              <a:rPr lang="en-US" dirty="0"/>
              <a:t>                                        Dose : 0.3-0.6 mg orally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Benzodiazepine: To treat anxiety Diazepam 5-10 mg orally</a:t>
            </a:r>
          </a:p>
        </p:txBody>
      </p:sp>
    </p:spTree>
    <p:extLst>
      <p:ext uri="{BB962C8B-B14F-4D97-AF65-F5344CB8AC3E}">
        <p14:creationId xmlns:p14="http://schemas.microsoft.com/office/powerpoint/2010/main" val="429588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Betahistine: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It is vasodilator H</a:t>
            </a:r>
            <a:r>
              <a:rPr lang="en-US" sz="1600" dirty="0"/>
              <a:t>1 </a:t>
            </a:r>
            <a:r>
              <a:rPr lang="en-US" dirty="0"/>
              <a:t> selective histamine analogue.</a:t>
            </a:r>
          </a:p>
          <a:p>
            <a:endParaRPr lang="en-US" dirty="0"/>
          </a:p>
          <a:p>
            <a:r>
              <a:rPr lang="en-US" dirty="0"/>
              <a:t>It is used to control vertigo in patients with Meniere’s  disease</a:t>
            </a:r>
          </a:p>
          <a:p>
            <a:endParaRPr lang="en-US" dirty="0"/>
          </a:p>
          <a:p>
            <a:r>
              <a:rPr lang="en-US" dirty="0"/>
              <a:t>Dose: 8 mg ½ to 1 tablet QID</a:t>
            </a:r>
          </a:p>
          <a:p>
            <a:endParaRPr lang="en-US" dirty="0"/>
          </a:p>
          <a:p>
            <a:r>
              <a:rPr lang="en-US" dirty="0"/>
              <a:t>Meniere’s disease initially treated with low salt diet(1 g/day) &amp; thiazide diuretics.</a:t>
            </a:r>
          </a:p>
          <a:p>
            <a:endParaRPr lang="en-US" dirty="0"/>
          </a:p>
          <a:p>
            <a:r>
              <a:rPr lang="en-US" dirty="0"/>
              <a:t>Glucocorticoids: Methylprednisolone 40-80 mg/day for 4-5 days followed by 20 mg/day for 4 days.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used to suppress intralabyrinthine edema due to viral infection.</a:t>
            </a:r>
          </a:p>
        </p:txBody>
      </p:sp>
    </p:spTree>
    <p:extLst>
      <p:ext uri="{BB962C8B-B14F-4D97-AF65-F5344CB8AC3E}">
        <p14:creationId xmlns:p14="http://schemas.microsoft.com/office/powerpoint/2010/main" val="3879221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200400" lvl="7" indent="0" algn="just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43103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4DAE43-2670-49D8-A8BD-5A5D122C9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45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Q1. Ondansetron acts by following mechanism: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Blocking D</a:t>
            </a:r>
            <a:r>
              <a:rPr lang="en-US" sz="1600" dirty="0"/>
              <a:t> 2 </a:t>
            </a:r>
            <a:r>
              <a:rPr lang="en-US" sz="3200" dirty="0"/>
              <a:t>receptors</a:t>
            </a:r>
          </a:p>
          <a:p>
            <a:pPr marL="514350" indent="-514350">
              <a:buAutoNum type="alphaUcParenR"/>
            </a:pPr>
            <a:endParaRPr lang="en-US" sz="3200" dirty="0"/>
          </a:p>
          <a:p>
            <a:pPr marL="514350" indent="-514350">
              <a:buAutoNum type="alphaUcParenR"/>
            </a:pPr>
            <a:r>
              <a:rPr lang="en-US" sz="3200" dirty="0"/>
              <a:t>Blocking NK</a:t>
            </a:r>
            <a:r>
              <a:rPr lang="en-US" sz="1600" dirty="0"/>
              <a:t>1 </a:t>
            </a:r>
            <a:r>
              <a:rPr lang="en-US" sz="3200" dirty="0"/>
              <a:t>receptors</a:t>
            </a:r>
          </a:p>
          <a:p>
            <a:pPr marL="514350" indent="-514350">
              <a:buAutoNum type="alphaUcParenR"/>
            </a:pPr>
            <a:endParaRPr lang="en-US" sz="3200" dirty="0"/>
          </a:p>
          <a:p>
            <a:pPr marL="514350" indent="-514350">
              <a:buAutoNum type="alphaUcParenR"/>
            </a:pPr>
            <a:r>
              <a:rPr lang="en-US" sz="3200" dirty="0"/>
              <a:t>Blocking 5HT</a:t>
            </a:r>
            <a:r>
              <a:rPr lang="en-US" sz="1600" dirty="0"/>
              <a:t>3 </a:t>
            </a:r>
            <a:r>
              <a:rPr lang="en-US" sz="3200" dirty="0"/>
              <a:t>receptors</a:t>
            </a:r>
          </a:p>
          <a:p>
            <a:pPr marL="514350" indent="-514350">
              <a:buAutoNum type="alphaUcParenR"/>
            </a:pPr>
            <a:endParaRPr lang="en-US" sz="3200" dirty="0"/>
          </a:p>
          <a:p>
            <a:pPr marL="514350" indent="-514350">
              <a:buAutoNum type="alphaUcParenR"/>
            </a:pPr>
            <a:r>
              <a:rPr lang="en-US" sz="3200" dirty="0"/>
              <a:t>Blocking H</a:t>
            </a:r>
            <a:r>
              <a:rPr lang="en-US" sz="1600" dirty="0"/>
              <a:t>1 </a:t>
            </a:r>
            <a:r>
              <a:rPr lang="en-US" sz="3200" dirty="0"/>
              <a:t>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57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2. Therapeutic uses of ondansetron are except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Motion sickness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Drug induced nausea &amp; vomiting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Chemotherapy induced nausea &amp; vomiting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Post operative nausea &amp; vomiting</a:t>
            </a:r>
          </a:p>
        </p:txBody>
      </p:sp>
    </p:spTree>
    <p:extLst>
      <p:ext uri="{BB962C8B-B14F-4D97-AF65-F5344CB8AC3E}">
        <p14:creationId xmlns:p14="http://schemas.microsoft.com/office/powerpoint/2010/main" val="706077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3. This is drug of choice for motion sickness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Scopolamine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Prochlorperazine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Diphenhydramine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Granisetron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75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4. These drugs can be used for vomiting in pregnancy except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Prochlorperazine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Doxylamine + pyridoxine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Dimenhydrinate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Dronabinol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97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dirty="0"/>
              <a:t>Q 5. Drug used in vertigo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Betahistine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Cinnarizine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Prochlorperazine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r>
              <a:rPr lang="en-US" dirty="0"/>
              <a:t>All of the above</a:t>
            </a:r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5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5HT</a:t>
            </a:r>
            <a:r>
              <a:rPr lang="en-US" sz="1600" dirty="0"/>
              <a:t>3 </a:t>
            </a:r>
            <a:r>
              <a:rPr lang="en-US" dirty="0"/>
              <a:t> antagonists: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Ondansetron:</a:t>
            </a:r>
          </a:p>
          <a:p>
            <a:r>
              <a:rPr lang="en-US" sz="3000" dirty="0"/>
              <a:t>It is 5HT3 antagonists</a:t>
            </a:r>
          </a:p>
          <a:p>
            <a:endParaRPr lang="en-US" sz="3000" dirty="0"/>
          </a:p>
          <a:p>
            <a:r>
              <a:rPr lang="en-US" sz="3000" dirty="0"/>
              <a:t>It blocks stimulatory effect of 5HT on 5HT3  receptors on vagal afferent in g.i.t , NTS &amp; CTZ</a:t>
            </a:r>
          </a:p>
          <a:p>
            <a:endParaRPr lang="en-US" sz="3000" dirty="0"/>
          </a:p>
          <a:p>
            <a:r>
              <a:rPr lang="en-US" sz="3000" dirty="0"/>
              <a:t> Cytotoxic drugs/radiation → cell damage → release of 5HT from intestinal mucosa → activation of the vagal afferents in g.i.t. → stimulation of NTS, CTZ</a:t>
            </a:r>
          </a:p>
          <a:p>
            <a:endParaRPr lang="en-US" sz="3000" dirty="0"/>
          </a:p>
          <a:p>
            <a:r>
              <a:rPr lang="en-US" sz="3000" dirty="0"/>
              <a:t>Ondansetron blocks these emetogenic impulses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A1F7-94ED-4C44-B20E-9754EB5E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4BBB8-BFE4-458B-A8A2-1C6EEB9C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dose not block dopamine receptors</a:t>
            </a:r>
          </a:p>
          <a:p>
            <a:endParaRPr lang="en-US" dirty="0"/>
          </a:p>
          <a:p>
            <a:r>
              <a:rPr lang="en-US" dirty="0"/>
              <a:t>It dose not block vomiting induced due to apomorphine or motion sickness  </a:t>
            </a:r>
          </a:p>
          <a:p>
            <a:endParaRPr lang="en-US" dirty="0"/>
          </a:p>
          <a:p>
            <a:r>
              <a:rPr lang="en-US" dirty="0"/>
              <a:t>It is used as antiemetic drug to control chemotherapy/radiotherapy induced vomiting</a:t>
            </a:r>
          </a:p>
          <a:p>
            <a:endParaRPr lang="en-US" dirty="0"/>
          </a:p>
          <a:p>
            <a:r>
              <a:rPr lang="en-US" dirty="0"/>
              <a:t>It is also used in postoperative nausea &amp; vomiting </a:t>
            </a:r>
          </a:p>
          <a:p>
            <a:endParaRPr lang="en-US" dirty="0"/>
          </a:p>
          <a:p>
            <a:r>
              <a:rPr lang="en-US" dirty="0"/>
              <a:t>It is also used in disease &amp; drug induced vomiting.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82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Dose: For cisplatin &amp; highly emetogenic drugs – </a:t>
            </a:r>
          </a:p>
          <a:p>
            <a:pPr marL="0" indent="0">
              <a:buNone/>
            </a:pPr>
            <a:r>
              <a:rPr lang="en-US" dirty="0"/>
              <a:t>   8 mg i.v. by slow injection over 15 min ½ hr before   chemotherapeutic infusion followed by two similar doses 4 hours apart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 regimen single 24 mg i.v. dose on first dose.</a:t>
            </a:r>
          </a:p>
          <a:p>
            <a:endParaRPr lang="en-US" dirty="0"/>
          </a:p>
          <a:p>
            <a:r>
              <a:rPr lang="en-US" dirty="0"/>
              <a:t>For post operative nausea &amp; vomiting 4-8 mg given i.v. before induction , repeated 8 hrly.</a:t>
            </a:r>
          </a:p>
          <a:p>
            <a:endParaRPr lang="en-US" dirty="0"/>
          </a:p>
          <a:p>
            <a:r>
              <a:rPr lang="en-US" dirty="0"/>
              <a:t>For less emetogenic drugs, oral dose 8 mg 1-2 hour before procedure &amp; repeated twice 8 </a:t>
            </a:r>
            <a:r>
              <a:rPr lang="en-US" dirty="0" err="1"/>
              <a:t>hrly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It is first choice antiemetic before surgery</a:t>
            </a:r>
          </a:p>
          <a:p>
            <a:r>
              <a:rPr lang="en-US" dirty="0"/>
              <a:t>Due to its efficacy, lack of side effects &amp; drug interaction as compared to metoclopramide &amp; phenothiazines</a:t>
            </a:r>
          </a:p>
          <a:p>
            <a:endParaRPr lang="en-US" dirty="0"/>
          </a:p>
          <a:p>
            <a:r>
              <a:rPr lang="en-US" dirty="0"/>
              <a:t>ADRs: </a:t>
            </a:r>
          </a:p>
          <a:p>
            <a:r>
              <a:rPr lang="en-US" dirty="0"/>
              <a:t>headache , dizziness</a:t>
            </a:r>
          </a:p>
          <a:p>
            <a:r>
              <a:rPr lang="en-US" dirty="0"/>
              <a:t>Hypotension, bradycardia, chest pain &amp; allergic reaction after i.v. injection in few patients.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EB97-F11A-4458-A2EF-8FF15B45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EC01-58D0-4410-A8ED-9618345F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Granisetron:</a:t>
            </a:r>
            <a:r>
              <a:rPr lang="en-US" dirty="0"/>
              <a:t> </a:t>
            </a:r>
          </a:p>
          <a:p>
            <a:r>
              <a:rPr lang="en-US" dirty="0"/>
              <a:t>It is more potent than ondansetron</a:t>
            </a:r>
          </a:p>
          <a:p>
            <a:endParaRPr lang="en-US" dirty="0"/>
          </a:p>
          <a:p>
            <a:r>
              <a:rPr lang="en-US" dirty="0"/>
              <a:t>It is more effective in repeat cycle of chemotherapy</a:t>
            </a:r>
          </a:p>
          <a:p>
            <a:endParaRPr lang="en-US" dirty="0"/>
          </a:p>
          <a:p>
            <a:r>
              <a:rPr lang="en-US" dirty="0"/>
              <a:t>As compared to ondansetron, it will not block 5HT</a:t>
            </a:r>
            <a:r>
              <a:rPr lang="en-US" baseline="-25000" dirty="0"/>
              <a:t>4 </a:t>
            </a:r>
            <a:r>
              <a:rPr lang="en-US" dirty="0"/>
              <a:t>receptors </a:t>
            </a:r>
          </a:p>
          <a:p>
            <a:endParaRPr lang="en-US" dirty="0"/>
          </a:p>
          <a:p>
            <a:r>
              <a:rPr lang="en-US" dirty="0"/>
              <a:t>Dose: 1-3 mg diluted in 20-50 ml saline &amp; infused i.v. over 5 min before chemotherapy &amp; repeated after 12 hr.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100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4366-E2DC-414B-9A10-9ED9BFB2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B13F-164C-4D04-8EB3-5D6DE96C2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Palonosetron:</a:t>
            </a:r>
          </a:p>
          <a:p>
            <a:r>
              <a:rPr lang="en-US" dirty="0"/>
              <a:t>Longest acting 5HT</a:t>
            </a:r>
            <a:r>
              <a:rPr lang="en-US" baseline="-25000" dirty="0"/>
              <a:t>3 </a:t>
            </a:r>
            <a:r>
              <a:rPr lang="en-US" dirty="0"/>
              <a:t>antagonist</a:t>
            </a:r>
          </a:p>
          <a:p>
            <a:r>
              <a:rPr lang="en-US" dirty="0"/>
              <a:t>Highest affinity for 5HT</a:t>
            </a:r>
            <a:r>
              <a:rPr lang="en-US" baseline="-25000" dirty="0"/>
              <a:t>3 </a:t>
            </a:r>
            <a:r>
              <a:rPr lang="en-US" dirty="0"/>
              <a:t>receptors</a:t>
            </a:r>
          </a:p>
          <a:p>
            <a:r>
              <a:rPr lang="en-US" dirty="0"/>
              <a:t>Useful in suppressing delayed CINV</a:t>
            </a:r>
          </a:p>
          <a:p>
            <a:r>
              <a:rPr lang="en-US" dirty="0"/>
              <a:t>Elimination t</a:t>
            </a:r>
            <a:r>
              <a:rPr lang="en-US" baseline="-25000" dirty="0"/>
              <a:t>1/2 </a:t>
            </a:r>
            <a:r>
              <a:rPr lang="en-US" dirty="0"/>
              <a:t> 40 hours</a:t>
            </a:r>
          </a:p>
          <a:p>
            <a:endParaRPr lang="en-US" dirty="0"/>
          </a:p>
          <a:p>
            <a:r>
              <a:rPr lang="en-US" dirty="0"/>
              <a:t>ADRs: Headache, fatigue, dizziness, abdominal pain</a:t>
            </a:r>
          </a:p>
          <a:p>
            <a:r>
              <a:rPr lang="en-US" dirty="0"/>
              <a:t>Q-T prolongation with moxifloxacin, erythromycin, antipsychotics, antidepressants</a:t>
            </a:r>
          </a:p>
          <a:p>
            <a:r>
              <a:rPr lang="en-US" dirty="0"/>
              <a:t>Blurring of vision on rapid i.v. injection</a:t>
            </a:r>
          </a:p>
          <a:p>
            <a:endParaRPr lang="en-US" dirty="0"/>
          </a:p>
          <a:p>
            <a:r>
              <a:rPr lang="en-US" dirty="0"/>
              <a:t>Dose: 250 </a:t>
            </a:r>
            <a:r>
              <a:rPr lang="el-GR" dirty="0"/>
              <a:t>μ</a:t>
            </a:r>
            <a:r>
              <a:rPr lang="en-US" dirty="0"/>
              <a:t>g by slow i.v. injection 30 min before chemotherapy</a:t>
            </a:r>
          </a:p>
          <a:p>
            <a:r>
              <a:rPr lang="en-US" dirty="0"/>
              <a:t>For PONV 75 </a:t>
            </a:r>
            <a:r>
              <a:rPr lang="el-GR" dirty="0"/>
              <a:t>μ</a:t>
            </a:r>
            <a:r>
              <a:rPr lang="en-US" dirty="0"/>
              <a:t>g i.v. single injection before induction.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232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1511</Words>
  <Application>Microsoft Office PowerPoint</Application>
  <PresentationFormat>On-screen Show (4:3)</PresentationFormat>
  <Paragraphs>284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Antiemetic II</vt:lpstr>
      <vt:lpstr>PowerPoint Presentation</vt:lpstr>
      <vt:lpstr>PowerPoint Presentation</vt:lpstr>
      <vt:lpstr>5HT3  antagonists: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Anticholinergics:</vt:lpstr>
      <vt:lpstr>PowerPoint Presentation</vt:lpstr>
      <vt:lpstr>H1 antihistaminics:</vt:lpstr>
      <vt:lpstr>PowerPoint Presentation</vt:lpstr>
      <vt:lpstr>PowerPoint Presentation</vt:lpstr>
      <vt:lpstr>PowerPoint Presentation</vt:lpstr>
      <vt:lpstr>PowerPoint Presentation</vt:lpstr>
      <vt:lpstr>Neuroleptics:</vt:lpstr>
      <vt:lpstr>PowerPoint Presentation</vt:lpstr>
      <vt:lpstr>PowerPoint Presentation</vt:lpstr>
      <vt:lpstr>NK1 receptor antagonists:</vt:lpstr>
      <vt:lpstr>PowerPoint Presentation</vt:lpstr>
      <vt:lpstr>Adjuvant antiemetics:</vt:lpstr>
      <vt:lpstr>PowerPoint Presentation</vt:lpstr>
      <vt:lpstr>Therapy of vomiting during pregnancy:</vt:lpstr>
      <vt:lpstr>Therapy of motion sickness:</vt:lpstr>
      <vt:lpstr>Therapy of Vertigo:</vt:lpstr>
      <vt:lpstr>PowerPoint Presentation</vt:lpstr>
      <vt:lpstr>Betahistine:</vt:lpstr>
      <vt:lpstr>PowerPoint Presentation</vt:lpstr>
      <vt:lpstr>Q1. Ondansetron acts by following mechanism:</vt:lpstr>
      <vt:lpstr>Q 2. Therapeutic uses of ondansetron are except</vt:lpstr>
      <vt:lpstr>Q 3. This is drug of choice for motion sickness</vt:lpstr>
      <vt:lpstr>Q 4. These drugs can be used for vomiting in pregnancy except</vt:lpstr>
      <vt:lpstr> Q 5. Drug used in vertigo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Antiemetic II</dc:title>
  <dc:creator>Atharv</dc:creator>
  <cp:lastModifiedBy>Jayant Patharkar</cp:lastModifiedBy>
  <cp:revision>67</cp:revision>
  <dcterms:created xsi:type="dcterms:W3CDTF">2018-08-19T13:51:04Z</dcterms:created>
  <dcterms:modified xsi:type="dcterms:W3CDTF">2020-06-11T01:44:25Z</dcterms:modified>
</cp:coreProperties>
</file>