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Default Extension="xlsm" ContentType="application/vnd.ms-excel.sheet.macroEnabled.12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6" r:id="rId1"/>
    <p:sldMasterId id="2147483943" r:id="rId2"/>
    <p:sldMasterId id="2147483944" r:id="rId3"/>
    <p:sldMasterId id="2147483947" r:id="rId4"/>
    <p:sldMasterId id="2147483949" r:id="rId5"/>
    <p:sldMasterId id="2147483950" r:id="rId6"/>
    <p:sldMasterId id="2147483954" r:id="rId7"/>
    <p:sldMasterId id="2147484201" r:id="rId8"/>
  </p:sldMasterIdLst>
  <p:notesMasterIdLst>
    <p:notesMasterId r:id="rId78"/>
  </p:notesMasterIdLst>
  <p:handoutMasterIdLst>
    <p:handoutMasterId r:id="rId79"/>
  </p:handoutMasterIdLst>
  <p:sldIdLst>
    <p:sldId id="1159" r:id="rId9"/>
    <p:sldId id="1161" r:id="rId10"/>
    <p:sldId id="1374" r:id="rId11"/>
    <p:sldId id="1378" r:id="rId12"/>
    <p:sldId id="1389" r:id="rId13"/>
    <p:sldId id="1307" r:id="rId14"/>
    <p:sldId id="1306" r:id="rId15"/>
    <p:sldId id="1356" r:id="rId16"/>
    <p:sldId id="1309" r:id="rId17"/>
    <p:sldId id="1310" r:id="rId18"/>
    <p:sldId id="1324" r:id="rId19"/>
    <p:sldId id="1357" r:id="rId20"/>
    <p:sldId id="1390" r:id="rId21"/>
    <p:sldId id="1391" r:id="rId22"/>
    <p:sldId id="1392" r:id="rId23"/>
    <p:sldId id="1365" r:id="rId24"/>
    <p:sldId id="1369" r:id="rId25"/>
    <p:sldId id="1375" r:id="rId26"/>
    <p:sldId id="1376" r:id="rId27"/>
    <p:sldId id="1377" r:id="rId28"/>
    <p:sldId id="1314" r:id="rId29"/>
    <p:sldId id="1308" r:id="rId30"/>
    <p:sldId id="1317" r:id="rId31"/>
    <p:sldId id="1355" r:id="rId32"/>
    <p:sldId id="1395" r:id="rId33"/>
    <p:sldId id="1396" r:id="rId34"/>
    <p:sldId id="1397" r:id="rId35"/>
    <p:sldId id="1393" r:id="rId36"/>
    <p:sldId id="1381" r:id="rId37"/>
    <p:sldId id="1382" r:id="rId38"/>
    <p:sldId id="1383" r:id="rId39"/>
    <p:sldId id="1384" r:id="rId40"/>
    <p:sldId id="1379" r:id="rId41"/>
    <p:sldId id="1380" r:id="rId42"/>
    <p:sldId id="1404" r:id="rId43"/>
    <p:sldId id="1403" r:id="rId44"/>
    <p:sldId id="1402" r:id="rId45"/>
    <p:sldId id="1405" r:id="rId46"/>
    <p:sldId id="1318" r:id="rId47"/>
    <p:sldId id="1385" r:id="rId48"/>
    <p:sldId id="1394" r:id="rId49"/>
    <p:sldId id="1327" r:id="rId50"/>
    <p:sldId id="1372" r:id="rId51"/>
    <p:sldId id="1373" r:id="rId52"/>
    <p:sldId id="1361" r:id="rId53"/>
    <p:sldId id="1360" r:id="rId54"/>
    <p:sldId id="1386" r:id="rId55"/>
    <p:sldId id="1388" r:id="rId56"/>
    <p:sldId id="1398" r:id="rId57"/>
    <p:sldId id="1370" r:id="rId58"/>
    <p:sldId id="1400" r:id="rId59"/>
    <p:sldId id="1399" r:id="rId60"/>
    <p:sldId id="1352" r:id="rId61"/>
    <p:sldId id="1353" r:id="rId62"/>
    <p:sldId id="1368" r:id="rId63"/>
    <p:sldId id="1325" r:id="rId64"/>
    <p:sldId id="1326" r:id="rId65"/>
    <p:sldId id="1328" r:id="rId66"/>
    <p:sldId id="1329" r:id="rId67"/>
    <p:sldId id="1330" r:id="rId68"/>
    <p:sldId id="1331" r:id="rId69"/>
    <p:sldId id="1332" r:id="rId70"/>
    <p:sldId id="1333" r:id="rId71"/>
    <p:sldId id="1334" r:id="rId72"/>
    <p:sldId id="1363" r:id="rId73"/>
    <p:sldId id="1364" r:id="rId74"/>
    <p:sldId id="1336" r:id="rId75"/>
    <p:sldId id="1371" r:id="rId76"/>
    <p:sldId id="1401" r:id="rId77"/>
  </p:sldIdLst>
  <p:sldSz cx="9144000" cy="6858000" type="screen4x3"/>
  <p:notesSz cx="7086600" cy="9372600"/>
  <p:custDataLst>
    <p:tags r:id="rId8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1C1C1C"/>
    <a:srgbClr val="39536E"/>
    <a:srgbClr val="009999"/>
    <a:srgbClr val="315575"/>
    <a:srgbClr val="0A2D74"/>
    <a:srgbClr val="990033"/>
    <a:srgbClr val="FF00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79" autoAdjust="0"/>
    <p:restoredTop sz="94718" autoAdjust="0"/>
  </p:normalViewPr>
  <p:slideViewPr>
    <p:cSldViewPr snapToGrid="0">
      <p:cViewPr>
        <p:scale>
          <a:sx n="75" d="100"/>
          <a:sy n="75" d="100"/>
        </p:scale>
        <p:origin x="-846" y="-822"/>
      </p:cViewPr>
      <p:guideLst>
        <p:guide orient="horz" pos="3746"/>
        <p:guide pos="2880"/>
        <p:guide pos="5613"/>
        <p:guide pos="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50" y="-96"/>
      </p:cViewPr>
      <p:guideLst>
        <p:guide orient="horz" pos="2952"/>
        <p:guide pos="22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acro-Enabled_Worksheet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acro-Enabled_Worksheet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8295982232990132E-2"/>
          <c:y val="2.9207452009675457E-2"/>
          <c:w val="0.91407581263881532"/>
          <c:h val="0.7633098193688334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BMS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Surgery</c:v>
                </c:pt>
                <c:pt idx="1">
                  <c:v>Endoscopy without Biopsy</c:v>
                </c:pt>
                <c:pt idx="2">
                  <c:v>Dental Procedure</c:v>
                </c:pt>
                <c:pt idx="3">
                  <c:v>Bleeding </c:v>
                </c:pt>
                <c:pt idx="4">
                  <c:v>Non-adherence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32.1</c:v>
                </c:pt>
                <c:pt idx="1">
                  <c:v>32.1</c:v>
                </c:pt>
                <c:pt idx="2">
                  <c:v>19.600000000000001</c:v>
                </c:pt>
                <c:pt idx="3">
                  <c:v>12.5</c:v>
                </c:pt>
                <c:pt idx="4">
                  <c:v>3.6</c:v>
                </c:pt>
              </c:numCache>
            </c:numRef>
          </c:val>
        </c:ser>
        <c:gapWidth val="75"/>
        <c:axId val="75166848"/>
        <c:axId val="75168384"/>
      </c:barChart>
      <c:catAx>
        <c:axId val="7516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5168384"/>
        <c:crosses val="autoZero"/>
        <c:auto val="1"/>
        <c:lblAlgn val="ctr"/>
        <c:lblOffset val="100"/>
      </c:catAx>
      <c:valAx>
        <c:axId val="75168384"/>
        <c:scaling>
          <c:orientation val="minMax"/>
          <c:max val="4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5166848"/>
        <c:crosses val="autoZero"/>
        <c:crossBetween val="between"/>
        <c:majorUnit val="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873873873873901"/>
          <c:y val="0.16428571428571387"/>
          <c:w val="0.86306306306306302"/>
          <c:h val="0.671428571428573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ASA/Clop/Cilostazol</c:v>
                </c:pt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338">
              <a:noFill/>
            </a:ln>
          </c:spPr>
          <c:dLbls>
            <c:numFmt formatCode="0.0%" sourceLinked="0"/>
            <c:spPr>
              <a:noFill/>
              <a:ln w="25338">
                <a:noFill/>
              </a:ln>
            </c:spPr>
            <c:txPr>
              <a:bodyPr/>
              <a:lstStyle/>
              <a:p>
                <a:pPr>
                  <a:defRPr sz="164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ASA/Thieno.</c:v>
                </c:pt>
                <c:pt idx="1">
                  <c:v>ASA alone</c:v>
                </c:pt>
                <c:pt idx="2">
                  <c:v>None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8.0000000000000192E-3</c:v>
                </c:pt>
                <c:pt idx="1">
                  <c:v>3.6000000000000011E-2</c:v>
                </c:pt>
                <c:pt idx="2">
                  <c:v>0.16</c:v>
                </c:pt>
              </c:numCache>
            </c:numRef>
          </c:val>
        </c:ser>
        <c:dLbls>
          <c:showVal val="1"/>
        </c:dLbls>
        <c:gapWidth val="100"/>
        <c:axId val="92869760"/>
        <c:axId val="92871296"/>
      </c:barChart>
      <c:catAx>
        <c:axId val="92869760"/>
        <c:scaling>
          <c:orientation val="minMax"/>
        </c:scaling>
        <c:axPos val="b"/>
        <c:numFmt formatCode="General" sourceLinked="1"/>
        <c:tickLblPos val="nextTo"/>
        <c:spPr>
          <a:ln w="316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871296"/>
        <c:crosses val="autoZero"/>
        <c:auto val="1"/>
        <c:lblAlgn val="ctr"/>
        <c:lblOffset val="100"/>
        <c:tickLblSkip val="1"/>
        <c:tickMarkSkip val="1"/>
      </c:catAx>
      <c:valAx>
        <c:axId val="92871296"/>
        <c:scaling>
          <c:orientation val="minMax"/>
          <c:max val="0.2"/>
          <c:min val="0"/>
        </c:scaling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>
                    <a:solidFill>
                      <a:srgbClr val="FFFFFF"/>
                    </a:solidFill>
                  </a:rPr>
                  <a:t>Rate (%)</a:t>
                </a:r>
              </a:p>
            </c:rich>
          </c:tx>
          <c:layout>
            <c:manualLayout>
              <c:xMode val="edge"/>
              <c:yMode val="edge"/>
              <c:x val="1.0810810810810824E-2"/>
              <c:y val="0.34285714285714308"/>
            </c:manualLayout>
          </c:layout>
          <c:spPr>
            <a:noFill/>
            <a:ln w="25338">
              <a:noFill/>
            </a:ln>
          </c:spPr>
        </c:title>
        <c:numFmt formatCode="0%" sourceLinked="0"/>
        <c:tickLblPos val="nextTo"/>
        <c:spPr>
          <a:ln w="316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869760"/>
        <c:crosses val="autoZero"/>
        <c:crossBetween val="between"/>
        <c:majorUnit val="0.05"/>
      </c:valAx>
      <c:spPr>
        <a:noFill/>
        <a:ln w="2533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4778420038535626E-2"/>
          <c:y val="5.2287581699346518E-2"/>
          <c:w val="0.66859344894027062"/>
          <c:h val="0.8562091503267982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D/C thienopyridine at 30 days</c:v>
                </c:pt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26275"/>
                    <a:invGamma/>
                  </a:srgbClr>
                </a:gs>
                <a:gs pos="50000">
                  <a:srgbClr val="FF3300"/>
                </a:gs>
                <a:gs pos="100000">
                  <a:srgbClr val="000000">
                    <a:gamma/>
                    <a:shade val="2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Taking thienopyridine at 30 days</c:v>
                </c:pt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26275"/>
                    <a:invGamma/>
                  </a:srgbClr>
                </a:gs>
                <a:gs pos="50000">
                  <a:srgbClr val="00FF00"/>
                </a:gs>
                <a:gs pos="100000">
                  <a:srgbClr val="000000">
                    <a:gamma/>
                    <a:shade val="2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0.70000000000000062</c:v>
                </c:pt>
              </c:numCache>
            </c:numRef>
          </c:val>
        </c:ser>
        <c:dLbls>
          <c:showVal val="1"/>
        </c:dLbls>
        <c:axId val="96092928"/>
        <c:axId val="96094464"/>
      </c:barChart>
      <c:catAx>
        <c:axId val="96092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094464"/>
        <c:crosses val="autoZero"/>
        <c:auto val="1"/>
        <c:lblAlgn val="ctr"/>
        <c:lblOffset val="100"/>
        <c:tickLblSkip val="1"/>
        <c:tickMarkSkip val="1"/>
      </c:catAx>
      <c:valAx>
        <c:axId val="96094464"/>
        <c:scaling>
          <c:orientation val="minMax"/>
          <c:max val="10"/>
        </c:scaling>
        <c:axPos val="l"/>
        <c:title>
          <c:tx>
            <c:rich>
              <a:bodyPr/>
              <a:lstStyle/>
              <a:p>
                <a:pPr>
                  <a:defRPr sz="1275" b="1" i="0" u="none" strike="noStrike" baseline="0">
                    <a:solidFill>
                      <a:srgbClr val="FCF305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1 Year Mortality (%)</a:t>
                </a:r>
              </a:p>
            </c:rich>
          </c:tx>
          <c:layout>
            <c:manualLayout>
              <c:xMode val="edge"/>
              <c:yMode val="edge"/>
              <c:x val="3.8535645472061713E-3"/>
              <c:y val="7.1895424836601537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092928"/>
        <c:crosses val="autoZero"/>
        <c:crossBetween val="between"/>
        <c:majorUnit val="2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3660886319845873"/>
          <c:y val="2.6143790849673259E-2"/>
          <c:w val="0.53757225433525957"/>
          <c:h val="0.36601307189542587"/>
        </c:manualLayout>
      </c:layout>
      <c:spPr>
        <a:noFill/>
        <a:ln w="12700">
          <a:noFill/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7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6556291390728509E-2"/>
          <c:y val="0.21799307958477543"/>
          <c:w val="0.97350993377483463"/>
          <c:h val="0.7612456747404862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9">
              <a:solidFill>
                <a:srgbClr val="000000"/>
              </a:solidFill>
              <a:prstDash val="solid"/>
            </a:ln>
          </c:spPr>
          <c:dLbls>
            <c:dLbl>
              <c:idx val="6"/>
              <c:layout>
                <c:manualLayout>
                  <c:x val="-9.3108208738598205E-3"/>
                  <c:y val="-2.0041537300068406E-2"/>
                </c:manualLayout>
              </c:layout>
              <c:dLblPos val="outEnd"/>
              <c:showVal val="1"/>
            </c:dLbl>
            <c:dLbl>
              <c:idx val="7"/>
              <c:tx>
                <c:rich>
                  <a:bodyPr/>
                  <a:lstStyle/>
                  <a:p>
                    <a:pPr>
                      <a:defRPr sz="180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29%</a:t>
                    </a:r>
                    <a:endParaRPr lang="en-US"/>
                  </a:p>
                </c:rich>
              </c:tx>
              <c:spPr>
                <a:noFill/>
                <a:ln w="25418">
                  <a:noFill/>
                </a:ln>
              </c:spPr>
            </c:dLbl>
            <c:numFmt formatCode="0.0%" sourceLinked="0"/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80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Unstable angina</c:v>
                </c:pt>
                <c:pt idx="1">
                  <c:v>Thrombus</c:v>
                </c:pt>
                <c:pt idx="2">
                  <c:v>Diabetes</c:v>
                </c:pt>
                <c:pt idx="3">
                  <c:v>Unprotected left main</c:v>
                </c:pt>
                <c:pt idx="4">
                  <c:v>Bifurcations</c:v>
                </c:pt>
                <c:pt idx="5">
                  <c:v>Renal failure</c:v>
                </c:pt>
                <c:pt idx="6">
                  <c:v>Prior brachytherapy</c:v>
                </c:pt>
                <c:pt idx="7">
                  <c:v>Premature clop. d/c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1.3000000000000024E-2</c:v>
                </c:pt>
                <c:pt idx="1">
                  <c:v>2.0000000000000011E-2</c:v>
                </c:pt>
                <c:pt idx="2">
                  <c:v>2.6000000000000016E-2</c:v>
                </c:pt>
                <c:pt idx="3">
                  <c:v>3.2000000000000042E-2</c:v>
                </c:pt>
                <c:pt idx="4">
                  <c:v>3.500000000000001E-2</c:v>
                </c:pt>
                <c:pt idx="5">
                  <c:v>5.5000000000000014E-2</c:v>
                </c:pt>
                <c:pt idx="6">
                  <c:v>8.7000000000000022E-2</c:v>
                </c:pt>
                <c:pt idx="7">
                  <c:v>0.29000000000000031</c:v>
                </c:pt>
              </c:numCache>
            </c:numRef>
          </c:val>
        </c:ser>
        <c:dLbls>
          <c:showVal val="1"/>
        </c:dLbls>
        <c:gapWidth val="100"/>
        <c:axId val="114730496"/>
        <c:axId val="114796032"/>
      </c:barChart>
      <c:catAx>
        <c:axId val="114730496"/>
        <c:scaling>
          <c:orientation val="minMax"/>
        </c:scaling>
        <c:axPos val="b"/>
        <c:tickLblPos val="none"/>
        <c:spPr>
          <a:ln w="3177">
            <a:solidFill>
              <a:srgbClr val="FFFFFF"/>
            </a:solidFill>
            <a:prstDash val="solid"/>
          </a:ln>
        </c:spPr>
        <c:crossAx val="114796032"/>
        <c:crosses val="autoZero"/>
        <c:auto val="1"/>
        <c:lblAlgn val="ctr"/>
        <c:lblOffset val="100"/>
        <c:tickMarkSkip val="1"/>
      </c:catAx>
      <c:valAx>
        <c:axId val="114796032"/>
        <c:scaling>
          <c:orientation val="minMax"/>
          <c:max val="0.30000000000000032"/>
        </c:scaling>
        <c:axPos val="l"/>
        <c:numFmt formatCode="General" sourceLinked="1"/>
        <c:tickLblPos val="none"/>
        <c:spPr>
          <a:ln w="3177">
            <a:solidFill>
              <a:srgbClr val="FFFFFF"/>
            </a:solidFill>
            <a:prstDash val="solid"/>
          </a:ln>
        </c:spPr>
        <c:crossAx val="114730496"/>
        <c:crosses val="autoZero"/>
        <c:crossBetween val="between"/>
      </c:valAx>
      <c:spPr>
        <a:noFill/>
        <a:ln w="2541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7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2943520948770194E-2"/>
          <c:y val="0.30292006364170593"/>
          <c:w val="0.8707601827549325"/>
          <c:h val="0.5388835480979373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Early Discontinuation</c:v>
                </c:pt>
              </c:strCache>
            </c:strRef>
          </c:tx>
          <c:spPr>
            <a:solidFill>
              <a:srgbClr val="00FFFF"/>
            </a:solidFill>
          </c:spPr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Major Adverse Cardiac Event</c:v>
                </c:pt>
                <c:pt idx="1">
                  <c:v>Stent Thrombosis</c:v>
                </c:pt>
                <c:pt idx="2">
                  <c:v>All-cause Mortality</c:v>
                </c:pt>
                <c:pt idx="3">
                  <c:v>Cardiovascular Death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28.6</c:v>
                </c:pt>
                <c:pt idx="1">
                  <c:v>7.6</c:v>
                </c:pt>
                <c:pt idx="2">
                  <c:v>13.4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Maintained Treatment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Major Adverse Cardiac Event</c:v>
                </c:pt>
                <c:pt idx="1">
                  <c:v>Stent Thrombosis</c:v>
                </c:pt>
                <c:pt idx="2">
                  <c:v>All-cause Mortality</c:v>
                </c:pt>
                <c:pt idx="3">
                  <c:v>Cardiovascular Death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13.7</c:v>
                </c:pt>
                <c:pt idx="1">
                  <c:v>3.4</c:v>
                </c:pt>
                <c:pt idx="2">
                  <c:v>4.7</c:v>
                </c:pt>
                <c:pt idx="3">
                  <c:v>1.2</c:v>
                </c:pt>
              </c:numCache>
            </c:numRef>
          </c:val>
        </c:ser>
        <c:gapWidth val="75"/>
        <c:axId val="115055232"/>
        <c:axId val="115071616"/>
      </c:barChart>
      <c:catAx>
        <c:axId val="1150552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071616"/>
        <c:crosses val="autoZero"/>
        <c:auto val="1"/>
        <c:lblAlgn val="ctr"/>
        <c:lblOffset val="100"/>
      </c:catAx>
      <c:valAx>
        <c:axId val="115071616"/>
        <c:scaling>
          <c:orientation val="minMax"/>
          <c:max val="3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05523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33154442500243186"/>
          <c:y val="0.20166249701997124"/>
          <c:w val="0.63177249632787347"/>
          <c:h val="0.17136928823073427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hPercent val="58"/>
      <c:rotY val="45"/>
      <c:depthPercent val="100"/>
      <c:rAngAx val="1"/>
    </c:view3D>
    <c:floor>
      <c:spPr>
        <a:ln>
          <a:solidFill>
            <a:srgbClr val="FFFFFF"/>
          </a:solidFill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573770491803324E-2"/>
          <c:y val="3.1872509960159411E-2"/>
          <c:w val="0.90866510538641698"/>
          <c:h val="0.9063745019920244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no interruption</c:v>
                </c:pt>
              </c:strCache>
            </c:strRef>
          </c:tx>
          <c:spPr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369">
              <a:solidFill>
                <a:srgbClr val="FFFFFF"/>
              </a:solidFill>
              <a:prstDash val="solid"/>
            </a:ln>
          </c:spPr>
          <c:dLbls>
            <c:dLbl>
              <c:idx val="0"/>
              <c:layout>
                <c:manualLayout>
                  <c:x val="3.1551960177948209E-2"/>
                  <c:y val="-5.7029710084005314E-2"/>
                </c:manualLayout>
              </c:layout>
              <c:showVal val="1"/>
            </c:dLbl>
            <c:dLbl>
              <c:idx val="1"/>
              <c:layout>
                <c:manualLayout>
                  <c:x val="4.4172744249127434E-2"/>
                  <c:y val="-2.8514855042002577E-2"/>
                </c:manualLayout>
              </c:layout>
              <c:showVal val="1"/>
            </c:dLbl>
            <c:dLbl>
              <c:idx val="2"/>
              <c:layout>
                <c:manualLayout>
                  <c:x val="3.9439950222435211E-2"/>
                  <c:y val="-9.5049516806675494E-3"/>
                </c:manualLayout>
              </c:layout>
              <c:showVal val="1"/>
            </c:dLbl>
            <c:dLbl>
              <c:idx val="3"/>
              <c:layout>
                <c:manualLayout>
                  <c:x val="3.3129558186845515E-2"/>
                  <c:y val="-1.900990336133523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0.00%</c:formatCode>
                <c:ptCount val="4"/>
                <c:pt idx="0">
                  <c:v>3.7000000000000088E-3</c:v>
                </c:pt>
                <c:pt idx="1">
                  <c:v>4.9000000000000129E-3</c:v>
                </c:pt>
                <c:pt idx="2">
                  <c:v>2.6000000000000077E-3</c:v>
                </c:pt>
                <c:pt idx="3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000058">
                    <a:lumMod val="75000"/>
                    <a:lumOff val="25000"/>
                    <a:shade val="30000"/>
                    <a:satMod val="115000"/>
                  </a:srgbClr>
                </a:gs>
                <a:gs pos="50000">
                  <a:srgbClr val="000058">
                    <a:lumMod val="75000"/>
                    <a:lumOff val="25000"/>
                    <a:shade val="67500"/>
                    <a:satMod val="115000"/>
                  </a:srgbClr>
                </a:gs>
                <a:gs pos="100000">
                  <a:srgbClr val="000058">
                    <a:lumMod val="75000"/>
                    <a:lumOff val="2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369">
              <a:solidFill>
                <a:srgbClr val="FFFFFF"/>
              </a:solidFill>
              <a:prstDash val="solid"/>
            </a:ln>
          </c:spPr>
          <c:dLbls>
            <c:dLbl>
              <c:idx val="0"/>
              <c:layout>
                <c:manualLayout>
                  <c:x val="5.0483136284717012E-2"/>
                  <c:y val="-1.9009903361335234E-2"/>
                </c:manualLayout>
              </c:layout>
              <c:showVal val="1"/>
            </c:dLbl>
            <c:dLbl>
              <c:idx val="1"/>
              <c:layout>
                <c:manualLayout>
                  <c:x val="4.4172744249127434E-2"/>
                  <c:y val="-1.9009903361335134E-2"/>
                </c:manualLayout>
              </c:layout>
              <c:showVal val="1"/>
            </c:dLbl>
            <c:dLbl>
              <c:idx val="2"/>
              <c:layout>
                <c:manualLayout>
                  <c:x val="3.7862352213537752E-2"/>
                  <c:y val="-1.9009903361335134E-2"/>
                </c:manualLayout>
              </c:layout>
              <c:showVal val="1"/>
            </c:dLbl>
            <c:dLbl>
              <c:idx val="3"/>
              <c:layout>
                <c:manualLayout>
                  <c:x val="3.62847542046403E-2"/>
                  <c:y val="-1.900990336133513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0%</c:formatCode>
                <c:ptCount val="4"/>
                <c:pt idx="0" formatCode="0.00%">
                  <c:v>1.6000000000000033E-3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Depth val="0"/>
        <c:shape val="box"/>
        <c:axId val="128164224"/>
        <c:axId val="128165760"/>
        <c:axId val="0"/>
      </c:bar3DChart>
      <c:catAx>
        <c:axId val="128164224"/>
        <c:scaling>
          <c:orientation val="minMax"/>
        </c:scaling>
        <c:delete val="1"/>
        <c:axPos val="b"/>
        <c:numFmt formatCode="General" sourceLinked="1"/>
        <c:tickLblPos val="none"/>
        <c:crossAx val="128165760"/>
        <c:crosses val="autoZero"/>
        <c:auto val="1"/>
        <c:lblAlgn val="ctr"/>
        <c:lblOffset val="100"/>
      </c:catAx>
      <c:valAx>
        <c:axId val="128165760"/>
        <c:scaling>
          <c:orientation val="minMax"/>
          <c:max val="3.0000000000000002E-2"/>
          <c:min val="0"/>
        </c:scaling>
        <c:axPos val="l"/>
        <c:numFmt formatCode="0.0%" sourceLinked="0"/>
        <c:tickLblPos val="nextTo"/>
        <c:spPr>
          <a:ln w="9278">
            <a:noFill/>
          </a:ln>
        </c:spPr>
        <c:txPr>
          <a:bodyPr rot="0" vert="horz"/>
          <a:lstStyle/>
          <a:p>
            <a:pPr>
              <a:defRPr sz="17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164224"/>
        <c:crosses val="autoZero"/>
        <c:crossBetween val="between"/>
        <c:majorUnit val="5.0000000000000114E-3"/>
        <c:minorUnit val="1.0000000000000024E-3"/>
      </c:valAx>
      <c:spPr>
        <a:noFill/>
        <a:ln w="2538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Clopidogrel (n=224)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TIMI Fatal</c:v>
                </c:pt>
                <c:pt idx="1">
                  <c:v>TIMI Major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Prasugrel (n=213)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TIMI Fatal</c:v>
                </c:pt>
                <c:pt idx="1">
                  <c:v>TIMI Major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0.9</c:v>
                </c:pt>
                <c:pt idx="1">
                  <c:v>11.3</c:v>
                </c:pt>
              </c:numCache>
            </c:numRef>
          </c:val>
        </c:ser>
        <c:dLbls>
          <c:showVal val="1"/>
        </c:dLbls>
        <c:axId val="132763008"/>
        <c:axId val="132973696"/>
      </c:barChart>
      <c:catAx>
        <c:axId val="132763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32973696"/>
        <c:crosses val="autoZero"/>
        <c:auto val="1"/>
        <c:lblAlgn val="ctr"/>
        <c:lblOffset val="100"/>
      </c:catAx>
      <c:valAx>
        <c:axId val="132973696"/>
        <c:scaling>
          <c:orientation val="minMax"/>
          <c:max val="15"/>
        </c:scaling>
        <c:axPos val="l"/>
        <c:numFmt formatCode="General" sourceLinked="1"/>
        <c:tickLblPos val="nextTo"/>
        <c:crossAx val="132763008"/>
        <c:crosses val="autoZero"/>
        <c:crossBetween val="between"/>
        <c:majorUnit val="5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4.3844725966794777E-2"/>
          <c:y val="4.3092213473315932E-2"/>
          <c:w val="0.53544776119402959"/>
          <c:h val="0.11456967879015102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/>
            </a:lvl1pPr>
          </a:lstStyle>
          <a:p>
            <a:fld id="{8D89621C-EA3E-054A-AD57-39A660FB3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3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/>
            </a:lvl1pPr>
          </a:lstStyle>
          <a:p>
            <a:fld id="{DFF419BB-D785-D54B-B7A7-4A072E0C5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48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Iwata,</a:t>
            </a:r>
            <a:r>
              <a:rPr lang="en-US" baseline="0" dirty="0" smtClean="0"/>
              <a:t> 2008, p341, Table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B07B-6017-4965-99ED-57D6FFF56D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373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Rossini,</a:t>
            </a:r>
            <a:r>
              <a:rPr lang="en-US" baseline="0" dirty="0" smtClean="0"/>
              <a:t> 2011, p186, para1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B07B-6017-4965-99ED-57D6FFF56D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373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698E8-378F-4353-A255-9CFB696C4D4E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22" name="Rectangle 7"/>
          <p:cNvSpPr txBox="1">
            <a:spLocks noGrp="1" noChangeArrowheads="1"/>
          </p:cNvSpPr>
          <p:nvPr/>
        </p:nvSpPr>
        <p:spPr bwMode="auto">
          <a:xfrm>
            <a:off x="4014789" y="8902702"/>
            <a:ext cx="3070226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28" tIns="47015" rIns="94028" bIns="47015" anchor="b"/>
          <a:lstStyle/>
          <a:p>
            <a:pPr algn="r" defTabSz="939617"/>
            <a:fld id="{62902541-32C7-464F-A8B7-F27CB22914F0}" type="slidenum">
              <a:rPr lang="ko-KR" altLang="en-AU" sz="1100">
                <a:solidFill>
                  <a:srgbClr val="000000"/>
                </a:solidFill>
              </a:rPr>
              <a:pPr algn="r" defTabSz="939617"/>
              <a:t>25</a:t>
            </a:fld>
            <a:endParaRPr lang="en-AU" altLang="ko-KR" sz="1100" dirty="0">
              <a:solidFill>
                <a:srgbClr val="000000"/>
              </a:solidFill>
            </a:endParaRPr>
          </a:p>
        </p:txBody>
      </p:sp>
      <p:sp>
        <p:nvSpPr>
          <p:cNvPr id="64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ln/>
        </p:spPr>
      </p:sp>
      <p:sp>
        <p:nvSpPr>
          <p:cNvPr id="64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6" y="4451349"/>
            <a:ext cx="5670550" cy="4217988"/>
          </a:xfrm>
        </p:spPr>
        <p:txBody>
          <a:bodyPr lIns="94028" tIns="47015" rIns="94028" bIns="47015"/>
          <a:lstStyle/>
          <a:p>
            <a:pPr>
              <a:spcBef>
                <a:spcPct val="0"/>
              </a:spcBef>
            </a:pPr>
            <a:r>
              <a:rPr lang="en-US" altLang="ko-KR">
                <a:ea typeface="굴림" pitchFamily="34" charset="-127"/>
              </a:rPr>
              <a:t>OK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BDA1A-AC5B-4B1F-A19C-07C52B75982C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3074" name="Rectangle 7"/>
          <p:cNvSpPr txBox="1">
            <a:spLocks noGrp="1" noChangeArrowheads="1"/>
          </p:cNvSpPr>
          <p:nvPr/>
        </p:nvSpPr>
        <p:spPr bwMode="auto">
          <a:xfrm>
            <a:off x="4014789" y="8902702"/>
            <a:ext cx="3070226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28" tIns="47015" rIns="94028" bIns="47015" anchor="b"/>
          <a:lstStyle/>
          <a:p>
            <a:pPr algn="r" defTabSz="939617"/>
            <a:fld id="{FEDC0BA9-9933-4611-B137-68E484A0F6A5}" type="slidenum">
              <a:rPr lang="ko-KR" altLang="en-AU" sz="1100">
                <a:solidFill>
                  <a:srgbClr val="000000"/>
                </a:solidFill>
              </a:rPr>
              <a:pPr algn="r" defTabSz="939617"/>
              <a:t>26</a:t>
            </a:fld>
            <a:endParaRPr lang="en-AU" altLang="ko-KR" sz="1100" dirty="0">
              <a:solidFill>
                <a:srgbClr val="000000"/>
              </a:solidFill>
            </a:endParaRPr>
          </a:p>
        </p:txBody>
      </p:sp>
      <p:sp>
        <p:nvSpPr>
          <p:cNvPr id="64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ln/>
        </p:spPr>
      </p:sp>
      <p:sp>
        <p:nvSpPr>
          <p:cNvPr id="64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6" y="4451349"/>
            <a:ext cx="5670550" cy="4217988"/>
          </a:xfrm>
        </p:spPr>
        <p:txBody>
          <a:bodyPr lIns="94028" tIns="47015" rIns="94028" bIns="47015"/>
          <a:lstStyle/>
          <a:p>
            <a:pPr>
              <a:spcBef>
                <a:spcPct val="0"/>
              </a:spcBef>
            </a:pPr>
            <a:r>
              <a:rPr lang="en-US" altLang="ko-KR" dirty="0">
                <a:ea typeface="굴림" pitchFamily="34" charset="-127"/>
              </a:rPr>
              <a:t>OK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 txBox="1">
            <a:spLocks noGrp="1" noChangeArrowheads="1"/>
          </p:cNvSpPr>
          <p:nvPr/>
        </p:nvSpPr>
        <p:spPr bwMode="auto">
          <a:xfrm>
            <a:off x="4013200" y="890270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13" tIns="47056" rIns="94113" bIns="47056" anchor="b"/>
          <a:lstStyle/>
          <a:p>
            <a:pPr defTabSz="941388"/>
            <a:fld id="{32577AD5-0ED8-45A9-B44D-426D240EF266}" type="slidenum">
              <a:rPr lang="en-US" sz="1200" b="0" i="0">
                <a:solidFill>
                  <a:srgbClr val="000000"/>
                </a:solidFill>
              </a:rPr>
              <a:pPr defTabSz="941388"/>
              <a:t>30</a:t>
            </a:fld>
            <a:endParaRPr lang="en-US" sz="1200" b="0" i="0">
              <a:solidFill>
                <a:srgbClr val="000000"/>
              </a:solidFill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319088"/>
            <a:ext cx="6153150" cy="4614862"/>
          </a:xfrm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5922963"/>
            <a:ext cx="5194300" cy="2746375"/>
          </a:xfrm>
          <a:noFill/>
          <a:ln/>
        </p:spPr>
        <p:txBody>
          <a:bodyPr lIns="94113" tIns="47056" rIns="94113" bIns="47056"/>
          <a:lstStyle/>
          <a:p>
            <a:pPr eaLnBrk="1" hangingPunct="1"/>
            <a:r>
              <a:rPr lang="nl-NL" smtClean="0">
                <a:latin typeface="Arial" pitchFamily="34" charset="0"/>
              </a:rPr>
              <a:t>First International DES Pivotal Trial. </a:t>
            </a:r>
          </a:p>
          <a:p>
            <a:pPr eaLnBrk="1" hangingPunct="1"/>
            <a:r>
              <a:rPr lang="nl-NL" smtClean="0">
                <a:latin typeface="Arial" pitchFamily="34" charset="0"/>
              </a:rPr>
              <a:t>First pivotal trial to include 2.25mm small</a:t>
            </a:r>
            <a:br>
              <a:rPr lang="nl-NL" smtClean="0">
                <a:latin typeface="Arial" pitchFamily="34" charset="0"/>
              </a:rPr>
            </a:br>
            <a:r>
              <a:rPr lang="nl-NL" smtClean="0">
                <a:latin typeface="Arial" pitchFamily="34" charset="0"/>
              </a:rPr>
              <a:t>vessel size </a:t>
            </a:r>
          </a:p>
          <a:p>
            <a:pPr eaLnBrk="1" hangingPunct="1"/>
            <a:r>
              <a:rPr lang="nl-NL" smtClean="0">
                <a:latin typeface="Arial" pitchFamily="34" charset="0"/>
              </a:rPr>
              <a:t>8 month angio, 9 month clinical follow-up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Denominator RULE: 41 ST/4887 patients = 0.84%</a:t>
            </a: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4015740" y="8903651"/>
            <a:ext cx="3070860" cy="4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8" tIns="46590" rIns="93178" bIns="46590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5E1C1B5-D5F1-4ACF-ACDE-1F4407228DF8}" type="slidenum">
              <a:rPr lang="en-US" sz="1200">
                <a:solidFill>
                  <a:prstClr val="black"/>
                </a:solidFill>
              </a:rPr>
              <a:pPr algn="r" eaLnBrk="1" hangingPunct="1"/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Time to first interruption. Late ST.</a:t>
            </a: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4015740" y="8903651"/>
            <a:ext cx="3070860" cy="4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8" tIns="46590" rIns="93178" bIns="46590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6745D37-FFCE-44F2-95C6-1329951D8148}" type="slidenum">
              <a:rPr lang="en-US" sz="1200" smtClean="0">
                <a:solidFill>
                  <a:prstClr val="black"/>
                </a:solidFill>
              </a:rPr>
              <a:pPr algn="r" eaLnBrk="1" hangingPunct="1"/>
              <a:t>33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8680C-6E58-8441-891C-FD5010156C9B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6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60687-DF04-4EE9-8325-07DB595AB3CD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40AB5-A679-3E4B-AFEE-7F26EEFD9DEB}" type="slidenum">
              <a:rPr lang="en-US"/>
              <a:pPr/>
              <a:t>58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01D30-39D2-F742-A60F-76D2875F673D}" type="slidenum">
              <a:rPr lang="en-US"/>
              <a:pPr/>
              <a:t>59</a:t>
            </a:fld>
            <a:endParaRPr lang="en-US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79275-7D93-BA4C-80BC-93CE5E87B78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1675"/>
            <a:ext cx="4687888" cy="3514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983" y="4451464"/>
            <a:ext cx="5668637" cy="4219032"/>
          </a:xfrm>
        </p:spPr>
        <p:txBody>
          <a:bodyPr/>
          <a:lstStyle/>
          <a:p>
            <a:pPr marL="234325" indent="-234325">
              <a:buFontTx/>
              <a:buChar char="•"/>
            </a:pPr>
            <a:r>
              <a:rPr lang="en-US"/>
              <a:t>With bare metal stents, stent thrombosis was confined to the first month  after the procedure with non-Ticlid regimens, but to the first 2 weeks with Ticlid,  leading to the initial recommendation for first the  4 weeks and then ultimately just 2 weeks of Ticlid or Plavix therapy.</a:t>
            </a:r>
          </a:p>
          <a:p>
            <a:pPr marL="234325" indent="-234325">
              <a:buFontTx/>
              <a:buChar char="•"/>
            </a:pPr>
            <a:r>
              <a:rPr lang="en-US"/>
              <a:t>Cutlip DE, Baim DS, Ho KK et al. Stent thrombosis in the modern era: a pooled analysis of multicenter coronary stent clinical trials. Circulation. 2001;103:1967-71.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13BCC-C852-BC48-9F3E-4FE20A101A78}" type="slidenum">
              <a:rPr lang="en-US"/>
              <a:pPr/>
              <a:t>60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E1288-7BEB-B244-96B0-2028BDF1DDD7}" type="slidenum">
              <a:rPr lang="en-US"/>
              <a:pPr/>
              <a:t>61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79D35-C9A2-824F-884B-8D1FB197664C}" type="slidenum">
              <a:rPr lang="en-US"/>
              <a:pPr/>
              <a:t>62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3BBAB-8F28-1F42-B5CF-98D06009D0D9}" type="slidenum">
              <a:rPr lang="en-US"/>
              <a:pPr/>
              <a:t>63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BE123-82D5-9742-90A4-54D5C8C49042}" type="slidenum">
              <a:rPr lang="en-US" sz="1200"/>
              <a:pPr eaLnBrk="1" hangingPunct="1"/>
              <a:t>68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4" tIns="47013" rIns="94024" bIns="47013"/>
          <a:lstStyle/>
          <a:p>
            <a:pPr eaLnBrk="1" hangingPunct="1"/>
            <a:r>
              <a:rPr lang="en-US" sz="1100">
                <a:ea typeface="ＭＳ Ｐゴシック" charset="0"/>
                <a:cs typeface="ＭＳ Ｐゴシック" charset="0"/>
              </a:rPr>
              <a:t>Doyle and coworkers performed a retrospective study of 4503 consecutive patients treated with at least 1 bare-metal stent (BMS) and dual antiplatelet therapy between 1994 and 2000.</a:t>
            </a:r>
          </a:p>
          <a:p>
            <a:pPr eaLnBrk="1" hangingPunct="1"/>
            <a:r>
              <a:rPr lang="en-US" sz="1100">
                <a:ea typeface="ＭＳ Ｐゴシック" charset="0"/>
                <a:cs typeface="ＭＳ Ｐゴシック" charset="0"/>
              </a:rPr>
              <a:t>The cumulative incidence of stent thrombosis was 0.5% at 30 days (95% CI, 0.3% to 0.7%), 0.8% at 1 year (95% CI, 0.6% to 1.1%), and 2.0% at 10 years (95% CI, 1.5% to 2.5%). For patients treated with a single stent in a native artery for a de novo lesion (on label), the cumulative incidence of stent thrombosis at 30 days was 0.2% (95% CI, 0.0% to 0.4%), at 1 year was 0.6% (95% CI, 0.2% to 0.9%), at 5 years was 1.0% (95% CI, 0.5% to 1.2%), and at 10 years was 1.4% (95% CI, 0.9% to 2.0%). For all other patients (off label; n=2295), the cumulative incidence of stent thrombosis at 30 days was 0.7% (95% CI, 0.4% to 1.1%), at 1 year was 1.1% (95% CI, 0.7% to 1.5%), at 5 years was 1.7% (95% CI, 1.2% to 2.2%), and at 10 years was 2.5% (95% CI, 1.7% to 3.3%). Mortality was markedly increased after late and very late BMS thrombosis, particularly during the first 30 days (hazard ratios, 22 [95% CI, 3.1 to 159] and 40 [95% CI, 15 to 107], respectively.</a:t>
            </a:r>
          </a:p>
          <a:p>
            <a:pPr eaLnBrk="1" hangingPunct="1"/>
            <a:r>
              <a:rPr lang="en-US" sz="1100">
                <a:ea typeface="ＭＳ Ｐゴシック" charset="0"/>
                <a:cs typeface="ＭＳ Ｐゴシック" charset="0"/>
              </a:rPr>
              <a:t>The cumulative incidence (95% CI) of at least 1 restenosis was 9.6% (8.8% to 10.5%) at 1 year, 13.9% (12.8% to 14.9%) at 5 years, and 18.1% (16.5% to 19.7%) at 10 years. The 10-year incidence of restenosis by mode of presentation was stable angina 9.0% (95% CI, 8.0% to 10.0%), unstable angina 7.4% (95% CI, 6.3% to 8.6%), MI 2.1% (95% CI, 1.6% to 2.6%), and other unstable presentation such as decompensated heart failure or ventricular arrhythmia 0.4% (95% CI, 0.2% to 0.6%). Restenosis presented as an asymptomatic positive stress test in 1.4% (95% CI, 0.7% to 2.2%). Restenosis presenting with MI was associated with increased mortality compared with no restenosis (hazard ratio, 2.37; </a:t>
            </a:r>
            <a:r>
              <a:rPr lang="en-US" sz="1100" i="1">
                <a:ea typeface="ＭＳ Ｐゴシック" charset="0"/>
                <a:cs typeface="ＭＳ Ｐゴシック" charset="0"/>
              </a:rPr>
              <a:t>P</a:t>
            </a:r>
            <a:r>
              <a:rPr lang="en-US" sz="1100">
                <a:ea typeface="ＭＳ Ｐゴシック" charset="0"/>
                <a:cs typeface="ＭＳ Ｐゴシック" charset="0"/>
              </a:rPr>
              <a:t>&lt;.001) and with restenosis with a non-MI presentation (hazard ratio, 2.42; </a:t>
            </a:r>
            <a:r>
              <a:rPr lang="en-US" sz="1100" i="1">
                <a:ea typeface="ＭＳ Ｐゴシック" charset="0"/>
                <a:cs typeface="ＭＳ Ｐゴシック" charset="0"/>
              </a:rPr>
              <a:t>P</a:t>
            </a:r>
            <a:r>
              <a:rPr lang="en-US" sz="1100">
                <a:ea typeface="ＭＳ Ｐゴシック" charset="0"/>
                <a:cs typeface="ＭＳ Ｐゴシック" charset="0"/>
              </a:rPr>
              <a:t>&lt;.001).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922338" y="8621713"/>
            <a:ext cx="5551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>
            <a:spAutoFit/>
          </a:bodyPr>
          <a:lstStyle>
            <a:lvl1pPr marL="9525" indent="-9525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/>
              <a:t>Doyle B, Rihal CS, O</a:t>
            </a:r>
            <a:r>
              <a:rPr lang="ja-JP" altLang="en-US" sz="900"/>
              <a:t>’</a:t>
            </a:r>
            <a:r>
              <a:rPr lang="en-US" sz="900"/>
              <a:t>Sullivan CJ, et al. Outcomes of stent thrombosis and restenosis during extended follow-up of patients treated with bare-metal coronary stents. </a:t>
            </a:r>
            <a:r>
              <a:rPr lang="en-US" sz="900" i="1"/>
              <a:t>Circulation. </a:t>
            </a:r>
            <a:r>
              <a:rPr lang="en-US" sz="900"/>
              <a:t>2007;116:2391-2398.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960A1-97AF-924B-AD7E-93A8C84743F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8ACB6-92FB-E24D-B9A1-0D8A39ED80A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92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9859" indent="-288407" defTabSz="93892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630" indent="-230726" defTabSz="93892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082" indent="-230726" defTabSz="93892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534" indent="-230726" defTabSz="93892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7986" indent="-230726" algn="r" defTabSz="9389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438" indent="-230726" algn="r" defTabSz="9389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0890" indent="-230726" algn="r" defTabSz="9389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342" indent="-230726" algn="r" defTabSz="9389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0F74E7-BB7D-6C4D-B1E7-BE39E05253FE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23139-1435-CA44-A228-579D6A63C239}" type="slidenum">
              <a:rPr lang="en-US"/>
              <a:pPr/>
              <a:t>14</a:t>
            </a:fld>
            <a:endParaRPr lang="en-US"/>
          </a:p>
        </p:txBody>
      </p:sp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BE123-82D5-9742-90A4-54D5C8C49042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4" tIns="47013" rIns="94024" bIns="47013"/>
          <a:lstStyle/>
          <a:p>
            <a:pPr eaLnBrk="1" hangingPunct="1"/>
            <a:r>
              <a:rPr lang="en-US" sz="1100">
                <a:ea typeface="ＭＳ Ｐゴシック" charset="0"/>
                <a:cs typeface="ＭＳ Ｐゴシック" charset="0"/>
              </a:rPr>
              <a:t>Doyle and coworkers performed a retrospective study of 4503 consecutive patients treated with at least 1 bare-metal stent (BMS) and dual antiplatelet therapy between 1994 and 2000.</a:t>
            </a:r>
          </a:p>
          <a:p>
            <a:pPr eaLnBrk="1" hangingPunct="1"/>
            <a:r>
              <a:rPr lang="en-US" sz="1100">
                <a:ea typeface="ＭＳ Ｐゴシック" charset="0"/>
                <a:cs typeface="ＭＳ Ｐゴシック" charset="0"/>
              </a:rPr>
              <a:t>The cumulative incidence of stent thrombosis was 0.5% at 30 days (95% CI, 0.3% to 0.7%), 0.8% at 1 year (95% CI, 0.6% to 1.1%), and 2.0% at 10 years (95% CI, 1.5% to 2.5%). For patients treated with a single stent in a native artery for a de novo lesion (on label), the cumulative incidence of stent thrombosis at 30 days was 0.2% (95% CI, 0.0% to 0.4%), at 1 year was 0.6% (95% CI, 0.2% to 0.9%), at 5 years was 1.0% (95% CI, 0.5% to 1.2%), and at 10 years was 1.4% (95% CI, 0.9% to 2.0%). For all other patients (off label; n=2295), the cumulative incidence of stent thrombosis at 30 days was 0.7% (95% CI, 0.4% to 1.1%), at 1 year was 1.1% (95% CI, 0.7% to 1.5%), at 5 years was 1.7% (95% CI, 1.2% to 2.2%), and at 10 years was 2.5% (95% CI, 1.7% to 3.3%). Mortality was markedly increased after late and very late BMS thrombosis, particularly during the first 30 days (hazard ratios, 22 [95% CI, 3.1 to 159] and 40 [95% CI, 15 to 107], respectively.</a:t>
            </a:r>
          </a:p>
          <a:p>
            <a:pPr eaLnBrk="1" hangingPunct="1"/>
            <a:r>
              <a:rPr lang="en-US" sz="1100">
                <a:ea typeface="ＭＳ Ｐゴシック" charset="0"/>
                <a:cs typeface="ＭＳ Ｐゴシック" charset="0"/>
              </a:rPr>
              <a:t>The cumulative incidence (95% CI) of at least 1 restenosis was 9.6% (8.8% to 10.5%) at 1 year, 13.9% (12.8% to 14.9%) at 5 years, and 18.1% (16.5% to 19.7%) at 10 years. The 10-year incidence of restenosis by mode of presentation was stable angina 9.0% (95% CI, 8.0% to 10.0%), unstable angina 7.4% (95% CI, 6.3% to 8.6%), MI 2.1% (95% CI, 1.6% to 2.6%), and other unstable presentation such as decompensated heart failure or ventricular arrhythmia 0.4% (95% CI, 0.2% to 0.6%). Restenosis presented as an asymptomatic positive stress test in 1.4% (95% CI, 0.7% to 2.2%). Restenosis presenting with MI was associated with increased mortality compared with no restenosis (hazard ratio, 2.37; </a:t>
            </a:r>
            <a:r>
              <a:rPr lang="en-US" sz="1100" i="1">
                <a:ea typeface="ＭＳ Ｐゴシック" charset="0"/>
                <a:cs typeface="ＭＳ Ｐゴシック" charset="0"/>
              </a:rPr>
              <a:t>P</a:t>
            </a:r>
            <a:r>
              <a:rPr lang="en-US" sz="1100">
                <a:ea typeface="ＭＳ Ｐゴシック" charset="0"/>
                <a:cs typeface="ＭＳ Ｐゴシック" charset="0"/>
              </a:rPr>
              <a:t>&lt;.001) and with restenosis with a non-MI presentation (hazard ratio, 2.42; </a:t>
            </a:r>
            <a:r>
              <a:rPr lang="en-US" sz="1100" i="1">
                <a:ea typeface="ＭＳ Ｐゴシック" charset="0"/>
                <a:cs typeface="ＭＳ Ｐゴシック" charset="0"/>
              </a:rPr>
              <a:t>P</a:t>
            </a:r>
            <a:r>
              <a:rPr lang="en-US" sz="1100">
                <a:ea typeface="ＭＳ Ｐゴシック" charset="0"/>
                <a:cs typeface="ＭＳ Ｐゴシック" charset="0"/>
              </a:rPr>
              <a:t>&lt;.001).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922338" y="8621713"/>
            <a:ext cx="5551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>
            <a:spAutoFit/>
          </a:bodyPr>
          <a:lstStyle>
            <a:lvl1pPr marL="9525" indent="-9525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/>
              <a:t>Doyle B, Rihal CS, O</a:t>
            </a:r>
            <a:r>
              <a:rPr lang="ja-JP" altLang="en-US" sz="900"/>
              <a:t>’</a:t>
            </a:r>
            <a:r>
              <a:rPr lang="en-US" sz="900"/>
              <a:t>Sullivan CJ, et al. Outcomes of stent thrombosis and restenosis during extended follow-up of patients treated with bare-metal coronary stents. </a:t>
            </a:r>
            <a:r>
              <a:rPr lang="en-US" sz="900" i="1"/>
              <a:t>Circulation. </a:t>
            </a:r>
            <a:r>
              <a:rPr lang="en-US" sz="900"/>
              <a:t>2007;116:2391-2398.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72C2F-5034-1B47-ABA6-9430FAE44EB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3263"/>
            <a:ext cx="4687888" cy="3514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701" y="4310402"/>
            <a:ext cx="5118815" cy="4140486"/>
          </a:xfrm>
        </p:spPr>
        <p:txBody>
          <a:bodyPr/>
          <a:lstStyle/>
          <a:p>
            <a:r>
              <a:rPr lang="en-US"/>
              <a:t>While the TAXUS stent is labeled for 6 months of dual anti-platelet therapy, and the CYPHER stent is labeled for 3 months of dual anti-platelet therapy, this is based solely on WHAT WAS USED IN THE PIVOTAL APPROVAL TRIALS, and not any scientific evidence of what is optimal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A6143-5F3D-9F46-9805-F966900ED76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46038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2338" y="4540250"/>
            <a:ext cx="72993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Columbia University Medical Center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Cardiovascular Research Foundation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565340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733980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5575"/>
            <a:ext cx="220821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5"/>
            <a:ext cx="6475412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36416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988" y="155575"/>
            <a:ext cx="8836025" cy="543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41004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55575"/>
            <a:ext cx="8836025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7955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480886942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55575"/>
            <a:ext cx="8836025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7955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06443445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492614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36985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4173930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239916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84595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555399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056690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1546522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07103035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9423640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47184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5575"/>
            <a:ext cx="220821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5"/>
            <a:ext cx="6475412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8902342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017777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125323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83939352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54977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76243963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771674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563131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6019782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0664377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52604692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138542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5575"/>
            <a:ext cx="220821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5"/>
            <a:ext cx="6475412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498339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8756505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1267998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5684803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4615597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129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29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68941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6819635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5450544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8236949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1913789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50829684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6336763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3988"/>
            <a:ext cx="1943100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3988"/>
            <a:ext cx="5676900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25851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2588003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98132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8762340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93845225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129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29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148328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889107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5285241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14205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564406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001753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207186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6738" y="153988"/>
            <a:ext cx="2076450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3988"/>
            <a:ext cx="6078538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281943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528916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932239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52002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79654312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347932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287226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4142318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79842868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24821591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23281756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7368341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5575"/>
            <a:ext cx="220821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5"/>
            <a:ext cx="6475412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75885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86062053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7482806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8343174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82147379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086436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6623125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6680939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66678855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25288906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0776595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22495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97958844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5575"/>
            <a:ext cx="220821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5"/>
            <a:ext cx="6475412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7907639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5122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0" y="3459163"/>
            <a:ext cx="9144000" cy="0"/>
          </a:xfrm>
          <a:prstGeom prst="line">
            <a:avLst/>
          </a:prstGeom>
          <a:noFill/>
          <a:ln w="63500">
            <a:solidFill>
              <a:srgbClr val="00CCFF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76300" y="1868488"/>
            <a:ext cx="7391400" cy="1444625"/>
          </a:xfrm>
        </p:spPr>
        <p:txBody>
          <a:bodyPr anchor="b"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82650" y="3616325"/>
            <a:ext cx="7378700" cy="877888"/>
          </a:xfrm>
        </p:spPr>
        <p:txBody>
          <a:bodyPr anchor="t" anchorCtr="0"/>
          <a:lstStyle>
            <a:lvl1pPr marL="0" indent="0" algn="ctr">
              <a:buFontTx/>
              <a:buNone/>
              <a:defRPr sz="3000" i="1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17469652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600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19800" cy="600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8263"/>
            <a:ext cx="8229600" cy="600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46225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55575"/>
            <a:ext cx="8836025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7955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0527111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0772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ヒラギノ角ゴ Pro W3" pitchFamily="-96" charset="-128"/>
                <a:cs typeface="Arial" charset="0"/>
              </a:defRPr>
            </a:lvl1pPr>
          </a:lstStyle>
          <a:p>
            <a:pPr>
              <a:defRPr/>
            </a:pPr>
            <a:fld id="{B2F546BD-8280-4211-9C59-6D7D7708E7DB}" type="datetime1">
              <a:rPr lang="en-US" sz="1800" i="1">
                <a:solidFill>
                  <a:srgbClr val="FFCC99"/>
                </a:solidFill>
              </a:rPr>
              <a:pPr>
                <a:defRPr/>
              </a:pPr>
              <a:t>13/08/2020</a:t>
            </a:fld>
            <a:endParaRPr lang="en-US" sz="1800" i="1">
              <a:solidFill>
                <a:srgbClr val="FFCC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8875" y="6597650"/>
            <a:ext cx="43053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ヒラギノ角ゴ Pro W3" pitchFamily="-96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z="1800" i="1">
                <a:solidFill>
                  <a:srgbClr val="FFCC99"/>
                </a:solidFill>
              </a:rPr>
              <a:t>CE Mark Pending on SAPIEN XT THV, NovaFlex and Ascendra2</a:t>
            </a:r>
            <a:endParaRPr lang="en-US" sz="1800" i="1" dirty="0">
              <a:solidFill>
                <a:srgbClr val="FFCC9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B908B30F-1B1C-427A-BF93-1748019D7BCF}" type="slidenum">
              <a:rPr lang="he-IL" sz="1800" i="1">
                <a:solidFill>
                  <a:srgbClr val="FFCC99"/>
                </a:solidFill>
                <a:ea typeface="ヒラギノ角ゴ Pro W3" charset="-128"/>
                <a:cs typeface="ヒラギノ角ゴ Pro W3"/>
              </a:rPr>
              <a:pPr/>
              <a:t>‹#›</a:t>
            </a:fld>
            <a:endParaRPr lang="en-US" sz="1800" i="1">
              <a:solidFill>
                <a:srgbClr val="FFCC99"/>
              </a:solidFill>
              <a:ea typeface="ヒラギノ角ゴ Pro W3" charset="-128"/>
              <a:cs typeface="ヒラギノ角ゴ Pro W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2840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7" descr="2-Templatev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46038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55575"/>
            <a:ext cx="88360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8677" name="Picture 96" descr="columbia logo-conv [Converted] white copy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292" t="56093"/>
          <a:stretch>
            <a:fillRect/>
          </a:stretch>
        </p:blipFill>
        <p:spPr bwMode="auto">
          <a:xfrm>
            <a:off x="6992938" y="6224588"/>
            <a:ext cx="19939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70000"/>
        <a:buFont typeface="Wingdings 2" charset="0"/>
        <a:buChar char="¡"/>
        <a:defRPr sz="2800" b="1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87" descr="2-Templatev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46038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55575"/>
            <a:ext cx="88360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71365" name="Picture 96" descr="columbia logo-conv [Converted] white copy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292" t="56093"/>
          <a:stretch>
            <a:fillRect/>
          </a:stretch>
        </p:blipFill>
        <p:spPr bwMode="auto">
          <a:xfrm>
            <a:off x="7031038" y="6224588"/>
            <a:ext cx="19939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70000"/>
        <a:buFont typeface="Wingdings 2" charset="0"/>
        <a:buChar char="¡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52" descr="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46038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2338" y="4540250"/>
            <a:ext cx="72993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Columbia University Medical Center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Cardiovascular Research Foundation</a:t>
            </a:r>
          </a:p>
        </p:txBody>
      </p:sp>
      <p:sp>
        <p:nvSpPr>
          <p:cNvPr id="3113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55575"/>
            <a:ext cx="88360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13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1302" name="Picture 96" descr="columbia logo-conv [Converted] white copy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292" t="56093"/>
          <a:stretch>
            <a:fillRect/>
          </a:stretch>
        </p:blipFill>
        <p:spPr bwMode="auto">
          <a:xfrm>
            <a:off x="6838950" y="6042025"/>
            <a:ext cx="19939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70000"/>
        <a:buFont typeface="Wingdings 2" charset="0"/>
        <a:buChar char="¡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0" name="Picture 63" descr="20yrs_title_slide_Plain-FIX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1" name="Picture 94" descr="main_Plain_0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53988"/>
            <a:ext cx="7202488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12913"/>
            <a:ext cx="7772400" cy="411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88454" name="Picture 96" descr="columbia logo-conv [Converted] white copy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292" t="56093"/>
          <a:stretch>
            <a:fillRect/>
          </a:stretch>
        </p:blipFill>
        <p:spPr bwMode="auto">
          <a:xfrm>
            <a:off x="7094538" y="6567488"/>
            <a:ext cx="19939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5" name="Picture 97" descr="columbia logo-conv [Converted] white copy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06"/>
          <a:stretch>
            <a:fillRect/>
          </a:stretch>
        </p:blipFill>
        <p:spPr bwMode="auto">
          <a:xfrm>
            <a:off x="7285038" y="6265863"/>
            <a:ext cx="1727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6" name="Picture 98" descr="CRF Logo_06 ALL WHITE cop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213475"/>
            <a:ext cx="15176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7663" indent="-347663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DCE5E"/>
        </a:buClr>
        <a:buSzPct val="110000"/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7713" indent="-2857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DCE5E"/>
        </a:buClr>
        <a:buSzPct val="100000"/>
        <a:buFont typeface="Times" charset="0"/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087438" indent="-225425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buSzPct val="100000"/>
        <a:buFont typeface="Arial" charset="0"/>
        <a:buChar char="▪"/>
        <a:defRPr sz="2800" b="1">
          <a:solidFill>
            <a:schemeClr val="bg1"/>
          </a:solidFill>
          <a:latin typeface="+mn-lt"/>
          <a:ea typeface="+mn-ea"/>
        </a:defRPr>
      </a:lvl3pPr>
      <a:lvl4pPr marL="1543050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4pPr>
      <a:lvl5pPr marL="19954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5pPr>
      <a:lvl6pPr marL="24526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6pPr>
      <a:lvl7pPr marL="29098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7pPr>
      <a:lvl8pPr marL="33670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8pPr>
      <a:lvl9pPr marL="38242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6" name="Picture 63" descr="20yrs_title_slide_Plain-FIX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88" name="Picture 96" descr="columbia logo-conv [Converted] white copy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292" t="56093"/>
          <a:stretch>
            <a:fillRect/>
          </a:stretch>
        </p:blipFill>
        <p:spPr bwMode="auto">
          <a:xfrm>
            <a:off x="7094538" y="6567488"/>
            <a:ext cx="19939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89" name="Picture 97" descr="columbia logo-conv [Converted] white copy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06"/>
          <a:stretch>
            <a:fillRect/>
          </a:stretch>
        </p:blipFill>
        <p:spPr bwMode="auto">
          <a:xfrm>
            <a:off x="7285038" y="6265863"/>
            <a:ext cx="1727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90" name="Picture 98" descr="CRF Logo_06 ALL WHITE cop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213475"/>
            <a:ext cx="15176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0700" y="153988"/>
            <a:ext cx="7202488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12913"/>
            <a:ext cx="7772400" cy="411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7663" indent="-347663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DCE5E"/>
        </a:buClr>
        <a:buSzPct val="110000"/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7713" indent="-2857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DCE5E"/>
        </a:buClr>
        <a:buSzPct val="100000"/>
        <a:buFont typeface="Times" charset="0"/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087438" indent="-225425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buSzPct val="100000"/>
        <a:buFont typeface="Arial" charset="0"/>
        <a:buChar char="▪"/>
        <a:defRPr sz="2800" b="1">
          <a:solidFill>
            <a:schemeClr val="bg1"/>
          </a:solidFill>
          <a:latin typeface="+mn-lt"/>
          <a:ea typeface="+mn-ea"/>
        </a:defRPr>
      </a:lvl3pPr>
      <a:lvl4pPr marL="1543050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4pPr>
      <a:lvl5pPr marL="19954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5pPr>
      <a:lvl6pPr marL="24526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6pPr>
      <a:lvl7pPr marL="29098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7pPr>
      <a:lvl8pPr marL="33670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8pPr>
      <a:lvl9pPr marL="3824288" indent="-225425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28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714" name="Picture 87" descr="2-Templatev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46038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17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55575"/>
            <a:ext cx="88360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1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11717" name="Picture 96" descr="columbia logo-conv [Converted] white copy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292" t="56093"/>
          <a:stretch>
            <a:fillRect/>
          </a:stretch>
        </p:blipFill>
        <p:spPr bwMode="auto">
          <a:xfrm>
            <a:off x="6992938" y="6224588"/>
            <a:ext cx="19939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70000"/>
        <a:buFont typeface="Wingdings 2" charset="0"/>
        <a:buChar char="¡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274" name="Picture 87" descr="2-Templatev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46038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8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55575"/>
            <a:ext cx="88360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8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78277" name="Picture 96" descr="columbia logo-conv [Converted] white copy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292" t="56093"/>
          <a:stretch>
            <a:fillRect/>
          </a:stretch>
        </p:blipFill>
        <p:spPr bwMode="auto">
          <a:xfrm>
            <a:off x="7031038" y="6224588"/>
            <a:ext cx="19939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SzPct val="70000"/>
        <a:buFont typeface="Wingdings 2" charset="0"/>
        <a:buChar char="¡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63500">
            <a:solidFill>
              <a:srgbClr val="00CCFF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68263"/>
            <a:ext cx="8229600" cy="688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  <p:sldLayoutId id="2147484194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28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28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28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28" charset="-128"/>
          <a:cs typeface="ヒラギノ角ゴ Pro W3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FF00"/>
        </a:buClr>
        <a:buChar char="•"/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4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8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AdvisoryCommittees/CommitteesMeetingMaterials/Drugs/CardiovascularandRenalDrugsAdvisoryCommittee/ucm221382.ht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9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oleObject" Target="../embeddings/Microsoft_Office_Excel_97-2003_Worksheet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595313" y="3834886"/>
            <a:ext cx="81851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r">
              <a:spcBef>
                <a:spcPct val="30000"/>
              </a:spcBef>
              <a:buClr>
                <a:srgbClr val="FDE25E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Dr Tejas Shah</a:t>
            </a:r>
          </a:p>
          <a:p>
            <a:pPr algn="r">
              <a:spcBef>
                <a:spcPct val="30000"/>
              </a:spcBef>
              <a:buClr>
                <a:srgbClr val="FDE25E"/>
              </a:buClr>
            </a:pPr>
            <a:r>
              <a:rPr lang="en-US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  <a:cs typeface="ヒラギノ角ゴ Pro W3"/>
              </a:rPr>
              <a:t>Assistant Professor</a:t>
            </a:r>
          </a:p>
          <a:p>
            <a:pPr algn="r">
              <a:spcBef>
                <a:spcPct val="30000"/>
              </a:spcBef>
              <a:buClr>
                <a:srgbClr val="FDE25E"/>
              </a:buClr>
            </a:pPr>
            <a:r>
              <a:rPr lang="en-US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  <a:cs typeface="ヒラギノ角ゴ Pro W3"/>
              </a:rPr>
              <a:t>Dept of Cardiology</a:t>
            </a:r>
          </a:p>
          <a:p>
            <a:pPr algn="r">
              <a:spcBef>
                <a:spcPct val="30000"/>
              </a:spcBef>
              <a:buClr>
                <a:srgbClr val="FDE25E"/>
              </a:buClr>
            </a:pPr>
            <a:r>
              <a:rPr lang="en-US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  <a:cs typeface="ヒラギノ角ゴ Pro W3"/>
              </a:rPr>
              <a:t>SBKS MI &amp; RC</a:t>
            </a:r>
            <a:endParaRPr lang="en-US" sz="3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ヒラギノ角ゴ Pro W3"/>
            </a:endParaRPr>
          </a:p>
        </p:txBody>
      </p:sp>
      <p:sp>
        <p:nvSpPr>
          <p:cNvPr id="5529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08783" y="1020878"/>
            <a:ext cx="8126434" cy="2123658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Non-Cardiac Surgery and Coronary Drug-Eluting Stents</a:t>
            </a:r>
            <a:endParaRPr lang="en-US" dirty="0">
              <a:solidFill>
                <a:srgbClr val="FFC000"/>
              </a:solidFill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73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773113"/>
            <a:ext cx="8547100" cy="5565775"/>
          </a:xfrm>
          <a:prstGeom prst="rect">
            <a:avLst/>
          </a:prstGeom>
          <a:solidFill>
            <a:schemeClr val="tx1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sz="2400" b="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53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/>
              <a:t>Predictors of Stopping Thienopyridines</a:t>
            </a:r>
          </a:p>
        </p:txBody>
      </p:sp>
      <p:sp>
        <p:nvSpPr>
          <p:cNvPr id="1531911" name="Rectangle 7"/>
          <p:cNvSpPr>
            <a:spLocks noGrp="1" noChangeArrowheads="1"/>
          </p:cNvSpPr>
          <p:nvPr>
            <p:ph idx="1"/>
          </p:nvPr>
        </p:nvSpPr>
        <p:spPr>
          <a:xfrm>
            <a:off x="5943600" y="1231900"/>
            <a:ext cx="28956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1900" dirty="0">
                <a:solidFill>
                  <a:schemeClr val="bg1"/>
                </a:solidFill>
                <a:effectLst/>
              </a:rPr>
              <a:t>Multivariable logistic regression model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1900" dirty="0">
                <a:solidFill>
                  <a:schemeClr val="bg1"/>
                </a:solidFill>
                <a:effectLst/>
              </a:rPr>
              <a:t>Over 35 variables considered</a:t>
            </a:r>
            <a:r>
              <a:rPr lang="en-US" sz="1900" dirty="0">
                <a:solidFill>
                  <a:schemeClr val="bg1"/>
                </a:solidFill>
                <a:effectLst/>
                <a:sym typeface="Wingdings" charset="0"/>
              </a:rPr>
              <a:t> no </a:t>
            </a:r>
            <a:r>
              <a:rPr lang="en-US" sz="1900" dirty="0" err="1">
                <a:solidFill>
                  <a:schemeClr val="bg1"/>
                </a:solidFill>
                <a:effectLst/>
                <a:sym typeface="Wingdings" charset="0"/>
              </a:rPr>
              <a:t>clearcut</a:t>
            </a:r>
            <a:r>
              <a:rPr lang="en-US" sz="1900" dirty="0">
                <a:solidFill>
                  <a:schemeClr val="bg1"/>
                </a:solidFill>
                <a:effectLst/>
                <a:sym typeface="Wingdings" charset="0"/>
              </a:rPr>
              <a:t> strong predictors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1900" u="sng" dirty="0">
                <a:solidFill>
                  <a:schemeClr val="bg1"/>
                </a:solidFill>
                <a:effectLst/>
                <a:sym typeface="Wingdings" charset="0"/>
              </a:rPr>
              <a:t>Implications</a:t>
            </a:r>
            <a:r>
              <a:rPr lang="en-US" sz="1900" dirty="0">
                <a:solidFill>
                  <a:schemeClr val="bg1"/>
                </a:solidFill>
                <a:effectLst/>
                <a:sym typeface="Wingdings" charset="0"/>
              </a:rPr>
              <a:t>:  Targeting specific patients for interventions to improve compliance probably not worthwhile</a:t>
            </a:r>
            <a:endParaRPr lang="en-US" sz="1900" dirty="0">
              <a:solidFill>
                <a:schemeClr val="bg1"/>
              </a:solidFill>
              <a:effectLst/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Font typeface="Wingdings 2" charset="0"/>
              <a:buNone/>
            </a:pPr>
            <a:endParaRPr lang="en-US" sz="2400" dirty="0">
              <a:effectLst/>
            </a:endParaRPr>
          </a:p>
        </p:txBody>
      </p:sp>
      <p:grpSp>
        <p:nvGrpSpPr>
          <p:cNvPr id="1531908" name="Group 4"/>
          <p:cNvGrpSpPr>
            <a:grpSpLocks/>
          </p:cNvGrpSpPr>
          <p:nvPr/>
        </p:nvGrpSpPr>
        <p:grpSpPr bwMode="auto">
          <a:xfrm>
            <a:off x="-304800" y="927100"/>
            <a:ext cx="6477000" cy="5410200"/>
            <a:chOff x="-192" y="576"/>
            <a:chExt cx="3723" cy="3548"/>
          </a:xfrm>
        </p:grpSpPr>
        <p:sp>
          <p:nvSpPr>
            <p:cNvPr id="1531909" name="Rectangle 5"/>
            <p:cNvSpPr>
              <a:spLocks noChangeArrowheads="1"/>
            </p:cNvSpPr>
            <p:nvPr/>
          </p:nvSpPr>
          <p:spPr bwMode="auto">
            <a:xfrm>
              <a:off x="1584" y="672"/>
              <a:ext cx="1728" cy="3168"/>
            </a:xfrm>
            <a:prstGeom prst="rect">
              <a:avLst/>
            </a:prstGeom>
            <a:solidFill>
              <a:srgbClr val="00005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pic>
          <p:nvPicPr>
            <p:cNvPr id="1531910" name="Picture 6" descr="tpd discont penalized odds ratio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333" b="6944"/>
            <a:stretch>
              <a:fillRect/>
            </a:stretch>
          </p:blipFill>
          <p:spPr bwMode="auto">
            <a:xfrm>
              <a:off x="-192" y="576"/>
              <a:ext cx="3723" cy="35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1912" name="Text Box 8"/>
          <p:cNvSpPr txBox="1">
            <a:spLocks noChangeArrowheads="1"/>
          </p:cNvSpPr>
          <p:nvPr/>
        </p:nvSpPr>
        <p:spPr bwMode="auto">
          <a:xfrm>
            <a:off x="2667000" y="6548438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b="0" smtClean="0">
                <a:solidFill>
                  <a:srgbClr val="FFFFFF"/>
                </a:solidFill>
              </a:rPr>
              <a:t>Spertus JA et al.  </a:t>
            </a:r>
            <a:r>
              <a:rPr lang="en-US" sz="1400" b="0" u="sng" smtClean="0">
                <a:solidFill>
                  <a:srgbClr val="FFFFFF"/>
                </a:solidFill>
              </a:rPr>
              <a:t>Circulation</a:t>
            </a:r>
            <a:r>
              <a:rPr lang="en-US" sz="1400" b="0" smtClean="0">
                <a:solidFill>
                  <a:srgbClr val="FFFFFF"/>
                </a:solidFill>
              </a:rPr>
              <a:t> 2006;113:2803-9</a:t>
            </a:r>
          </a:p>
        </p:txBody>
      </p:sp>
      <p:grpSp>
        <p:nvGrpSpPr>
          <p:cNvPr id="1531913" name="Group 9"/>
          <p:cNvGrpSpPr>
            <a:grpSpLocks/>
          </p:cNvGrpSpPr>
          <p:nvPr/>
        </p:nvGrpSpPr>
        <p:grpSpPr bwMode="auto">
          <a:xfrm>
            <a:off x="304800" y="2755900"/>
            <a:ext cx="2362200" cy="336550"/>
            <a:chOff x="192" y="1872"/>
            <a:chExt cx="1488" cy="212"/>
          </a:xfrm>
        </p:grpSpPr>
        <p:sp>
          <p:nvSpPr>
            <p:cNvPr id="1531914" name="AutoShape 10"/>
            <p:cNvSpPr>
              <a:spLocks noChangeArrowheads="1"/>
            </p:cNvSpPr>
            <p:nvPr/>
          </p:nvSpPr>
          <p:spPr bwMode="auto">
            <a:xfrm>
              <a:off x="192" y="1920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31915" name="Text Box 11"/>
            <p:cNvSpPr txBox="1">
              <a:spLocks noChangeArrowheads="1"/>
            </p:cNvSpPr>
            <p:nvPr/>
          </p:nvSpPr>
          <p:spPr bwMode="auto">
            <a:xfrm>
              <a:off x="624" y="1872"/>
              <a:ext cx="1056" cy="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 smtClean="0">
                  <a:solidFill>
                    <a:srgbClr val="FDE25E"/>
                  </a:solidFill>
                </a:rPr>
                <a:t>No HS diploma</a:t>
              </a:r>
            </a:p>
          </p:txBody>
        </p:sp>
      </p:grpSp>
      <p:grpSp>
        <p:nvGrpSpPr>
          <p:cNvPr id="1531916" name="Group 12"/>
          <p:cNvGrpSpPr>
            <a:grpSpLocks/>
          </p:cNvGrpSpPr>
          <p:nvPr/>
        </p:nvGrpSpPr>
        <p:grpSpPr bwMode="auto">
          <a:xfrm>
            <a:off x="228600" y="3898900"/>
            <a:ext cx="3057525" cy="336550"/>
            <a:chOff x="144" y="2592"/>
            <a:chExt cx="1926" cy="212"/>
          </a:xfrm>
        </p:grpSpPr>
        <p:sp>
          <p:nvSpPr>
            <p:cNvPr id="1531917" name="AutoShape 13"/>
            <p:cNvSpPr>
              <a:spLocks noChangeArrowheads="1"/>
            </p:cNvSpPr>
            <p:nvPr/>
          </p:nvSpPr>
          <p:spPr bwMode="auto">
            <a:xfrm flipH="1">
              <a:off x="1686" y="2634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31918" name="Text Box 14"/>
            <p:cNvSpPr txBox="1">
              <a:spLocks noChangeArrowheads="1"/>
            </p:cNvSpPr>
            <p:nvPr/>
          </p:nvSpPr>
          <p:spPr bwMode="auto">
            <a:xfrm>
              <a:off x="144" y="2592"/>
              <a:ext cx="1536" cy="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 smtClean="0">
                  <a:solidFill>
                    <a:srgbClr val="FDE25E"/>
                  </a:solidFill>
                </a:rPr>
                <a:t>Pre-existing CAD</a:t>
              </a:r>
            </a:p>
          </p:txBody>
        </p:sp>
      </p:grpSp>
      <p:grpSp>
        <p:nvGrpSpPr>
          <p:cNvPr id="1531919" name="Group 15"/>
          <p:cNvGrpSpPr>
            <a:grpSpLocks/>
          </p:cNvGrpSpPr>
          <p:nvPr/>
        </p:nvGrpSpPr>
        <p:grpSpPr bwMode="auto">
          <a:xfrm>
            <a:off x="228600" y="4660900"/>
            <a:ext cx="3048000" cy="336550"/>
            <a:chOff x="144" y="3072"/>
            <a:chExt cx="1920" cy="212"/>
          </a:xfrm>
        </p:grpSpPr>
        <p:sp>
          <p:nvSpPr>
            <p:cNvPr id="1531920" name="AutoShape 16"/>
            <p:cNvSpPr>
              <a:spLocks noChangeArrowheads="1"/>
            </p:cNvSpPr>
            <p:nvPr/>
          </p:nvSpPr>
          <p:spPr bwMode="auto">
            <a:xfrm flipH="1">
              <a:off x="1680" y="3138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31921" name="Text Box 17"/>
            <p:cNvSpPr txBox="1">
              <a:spLocks noChangeArrowheads="1"/>
            </p:cNvSpPr>
            <p:nvPr/>
          </p:nvSpPr>
          <p:spPr bwMode="auto">
            <a:xfrm>
              <a:off x="144" y="3072"/>
              <a:ext cx="1536" cy="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 smtClean="0">
                  <a:solidFill>
                    <a:srgbClr val="FDE25E"/>
                  </a:solidFill>
                </a:rPr>
                <a:t>No D/C instructions</a:t>
              </a:r>
            </a:p>
          </p:txBody>
        </p:sp>
      </p:grpSp>
      <p:grpSp>
        <p:nvGrpSpPr>
          <p:cNvPr id="1531922" name="Group 18"/>
          <p:cNvGrpSpPr>
            <a:grpSpLocks/>
          </p:cNvGrpSpPr>
          <p:nvPr/>
        </p:nvGrpSpPr>
        <p:grpSpPr bwMode="auto">
          <a:xfrm>
            <a:off x="152400" y="5041900"/>
            <a:ext cx="2514600" cy="336550"/>
            <a:chOff x="96" y="3312"/>
            <a:chExt cx="1584" cy="212"/>
          </a:xfrm>
        </p:grpSpPr>
        <p:sp>
          <p:nvSpPr>
            <p:cNvPr id="1531923" name="AutoShape 19"/>
            <p:cNvSpPr>
              <a:spLocks noChangeArrowheads="1"/>
            </p:cNvSpPr>
            <p:nvPr/>
          </p:nvSpPr>
          <p:spPr bwMode="auto">
            <a:xfrm>
              <a:off x="96" y="3360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31924" name="Text Box 20"/>
            <p:cNvSpPr txBox="1">
              <a:spLocks noChangeArrowheads="1"/>
            </p:cNvSpPr>
            <p:nvPr/>
          </p:nvSpPr>
          <p:spPr bwMode="auto">
            <a:xfrm>
              <a:off x="528" y="3312"/>
              <a:ext cx="1152" cy="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 smtClean="0">
                  <a:solidFill>
                    <a:srgbClr val="FDE25E"/>
                  </a:solidFill>
                </a:rPr>
                <a:t>No rehab referral</a:t>
              </a:r>
            </a:p>
          </p:txBody>
        </p:sp>
      </p:grpSp>
      <p:grpSp>
        <p:nvGrpSpPr>
          <p:cNvPr id="1531925" name="Group 21"/>
          <p:cNvGrpSpPr>
            <a:grpSpLocks/>
          </p:cNvGrpSpPr>
          <p:nvPr/>
        </p:nvGrpSpPr>
        <p:grpSpPr bwMode="auto">
          <a:xfrm>
            <a:off x="152400" y="3136900"/>
            <a:ext cx="2514600" cy="336550"/>
            <a:chOff x="96" y="2112"/>
            <a:chExt cx="1584" cy="212"/>
          </a:xfrm>
        </p:grpSpPr>
        <p:sp>
          <p:nvSpPr>
            <p:cNvPr id="1531926" name="AutoShape 22"/>
            <p:cNvSpPr>
              <a:spLocks noChangeArrowheads="1"/>
            </p:cNvSpPr>
            <p:nvPr/>
          </p:nvSpPr>
          <p:spPr bwMode="auto">
            <a:xfrm>
              <a:off x="96" y="2160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31927" name="Text Box 23"/>
            <p:cNvSpPr txBox="1">
              <a:spLocks noChangeArrowheads="1"/>
            </p:cNvSpPr>
            <p:nvPr/>
          </p:nvSpPr>
          <p:spPr bwMode="auto">
            <a:xfrm>
              <a:off x="528" y="2112"/>
              <a:ext cx="1152" cy="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 smtClean="0">
                  <a:solidFill>
                    <a:srgbClr val="FDE25E"/>
                  </a:solidFill>
                </a:rPr>
                <a:t>Cost avoidance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20631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104263"/>
            <a:ext cx="8896350" cy="755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 smtClean="0"/>
              <a:t>(Recent) Stents </a:t>
            </a:r>
            <a:r>
              <a:rPr lang="en-US" sz="4000" dirty="0"/>
              <a:t>and </a:t>
            </a:r>
            <a:r>
              <a:rPr lang="en-US" sz="4000" dirty="0" smtClean="0"/>
              <a:t>Surgery:</a:t>
            </a:r>
            <a:br>
              <a:rPr lang="en-US" sz="4000" dirty="0" smtClean="0"/>
            </a:br>
            <a:r>
              <a:rPr lang="en-US" sz="4000" dirty="0" smtClean="0"/>
              <a:t>Not a good Combination!!!</a:t>
            </a:r>
            <a:endParaRPr lang="en-US" sz="4000" dirty="0"/>
          </a:p>
        </p:txBody>
      </p:sp>
      <p:sp>
        <p:nvSpPr>
          <p:cNvPr id="1234947" name="Rectangle 3"/>
          <p:cNvSpPr>
            <a:spLocks noGrp="1" noChangeArrowheads="1"/>
          </p:cNvSpPr>
          <p:nvPr>
            <p:ph idx="1"/>
          </p:nvPr>
        </p:nvSpPr>
        <p:spPr>
          <a:xfrm>
            <a:off x="245078" y="1593962"/>
            <a:ext cx="8653845" cy="4816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Perioperative thrombotic risk increases</a:t>
            </a:r>
          </a:p>
          <a:p>
            <a:pPr lvl="1"/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200" dirty="0"/>
              <a:t>platelet aggregation,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3200" dirty="0" err="1"/>
              <a:t>fibrinoloysis</a:t>
            </a:r>
            <a:endParaRPr lang="en-US" sz="3200" dirty="0"/>
          </a:p>
          <a:p>
            <a:pPr lvl="1"/>
            <a:r>
              <a:rPr lang="en-US" sz="3200" dirty="0" smtClean="0"/>
              <a:t>Catecholamine release</a:t>
            </a:r>
          </a:p>
          <a:p>
            <a:pPr lvl="1"/>
            <a:r>
              <a:rPr lang="en-US" sz="3200" dirty="0" smtClean="0"/>
              <a:t>Hypotension</a:t>
            </a:r>
          </a:p>
          <a:p>
            <a:pPr lvl="1"/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 smtClean="0"/>
              <a:t>Cessation </a:t>
            </a:r>
            <a:r>
              <a:rPr lang="en-US" sz="3200" dirty="0"/>
              <a:t>of antiplatelet </a:t>
            </a:r>
            <a:r>
              <a:rPr lang="en-US" sz="3200" dirty="0" smtClean="0"/>
              <a:t>Rx often occurs</a:t>
            </a:r>
          </a:p>
          <a:p>
            <a:pPr lvl="1"/>
            <a:r>
              <a:rPr lang="en-US" sz="3200" dirty="0" smtClean="0"/>
              <a:t>Surgeons/staff are just used to it!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10667" y="6377640"/>
            <a:ext cx="4722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Abualsaud</a:t>
            </a:r>
            <a:r>
              <a:rPr lang="en-US" sz="1600" dirty="0" smtClean="0"/>
              <a:t> and Eisenberg, JACC: CV </a:t>
            </a:r>
            <a:r>
              <a:rPr lang="en-US" sz="1600" dirty="0" err="1" smtClean="0"/>
              <a:t>Intv</a:t>
            </a:r>
            <a:r>
              <a:rPr lang="en-US" sz="1600" dirty="0" smtClean="0"/>
              <a:t> 2010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88767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4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4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314335"/>
            <a:ext cx="8896350" cy="755650"/>
          </a:xfrm>
        </p:spPr>
        <p:txBody>
          <a:bodyPr/>
          <a:lstStyle/>
          <a:p>
            <a:r>
              <a:rPr lang="en-US" sz="3200" dirty="0" smtClean="0"/>
              <a:t>Outcomes According to Time Delay Between Stent Implantation and Non-Cardiac Surgery </a:t>
            </a:r>
            <a:br>
              <a:rPr lang="en-US" sz="3200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1319" y="6409011"/>
            <a:ext cx="5681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Cruden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NL, et al.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Circ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Cardiovasc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Interv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2010;3:236-242.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8470559"/>
              </p:ext>
            </p:extLst>
          </p:nvPr>
        </p:nvGraphicFramePr>
        <p:xfrm>
          <a:off x="457512" y="1688460"/>
          <a:ext cx="8228976" cy="421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680"/>
                <a:gridCol w="1395574"/>
                <a:gridCol w="1395574"/>
                <a:gridCol w="1395574"/>
                <a:gridCol w="1395574"/>
              </a:tblGrid>
              <a:tr h="89919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&lt;42 Days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 Days to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Year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&gt;1 Year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656417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BMS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Death/any IHD event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Death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MI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n=40</a:t>
                      </a:r>
                    </a:p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 (45)</a:t>
                      </a:r>
                      <a:endParaRPr lang="en-US" sz="1600" b="1" baseline="30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(5)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(7.5)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n=477</a:t>
                      </a:r>
                    </a:p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 (13.6)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(1)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(0.6)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n=866</a:t>
                      </a:r>
                    </a:p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 (11.7)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(0.1)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(0.5)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</a:txBody>
                  <a:tcPr>
                    <a:noFill/>
                  </a:tcPr>
                </a:tc>
              </a:tr>
              <a:tr h="1656417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Death/any IHD event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Death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MI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n=19</a:t>
                      </a:r>
                    </a:p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(36.8)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(5.3)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(10.5)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n=255</a:t>
                      </a:r>
                    </a:p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41(16.1)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(0.8)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(0.8)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n=282</a:t>
                      </a:r>
                    </a:p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 (12.4)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(0.4)</a:t>
                      </a:r>
                      <a:endParaRPr lang="en-US" sz="16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(1.1)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0.017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0.049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2986364" y="1423589"/>
            <a:ext cx="1632733" cy="474529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76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398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76200" y="1146175"/>
            <a:ext cx="9067800" cy="436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Length of time between stenting &amp; surgery evaluated in 1,953 patients</a:t>
            </a:r>
          </a:p>
        </p:txBody>
      </p:sp>
      <p:sp>
        <p:nvSpPr>
          <p:cNvPr id="3075" name="Text Box 33"/>
          <p:cNvSpPr txBox="1">
            <a:spLocks noChangeArrowheads="1"/>
          </p:cNvSpPr>
          <p:nvPr/>
        </p:nvSpPr>
        <p:spPr bwMode="auto">
          <a:xfrm>
            <a:off x="2355850" y="6348413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endParaRPr lang="en-US" sz="1800" b="1"/>
          </a:p>
        </p:txBody>
      </p:sp>
      <p:sp>
        <p:nvSpPr>
          <p:cNvPr id="432162" name="Text Box 34"/>
          <p:cNvSpPr txBox="1">
            <a:spLocks noChangeArrowheads="1"/>
          </p:cNvSpPr>
          <p:nvPr/>
        </p:nvSpPr>
        <p:spPr bwMode="auto">
          <a:xfrm>
            <a:off x="0" y="6100763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Cruden</a:t>
            </a:r>
            <a:r>
              <a:rPr lang="da-DK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NL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et al. </a:t>
            </a:r>
            <a:r>
              <a:rPr lang="en-US" sz="1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Circ</a:t>
            </a:r>
            <a:r>
              <a:rPr lang="en-US" sz="1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Cardiovasc</a:t>
            </a:r>
            <a:r>
              <a:rPr lang="en-US" sz="1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Interv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2010;3:236-242. </a:t>
            </a:r>
          </a:p>
        </p:txBody>
      </p:sp>
      <p:sp>
        <p:nvSpPr>
          <p:cNvPr id="432166" name="Rectangle 38"/>
          <p:cNvSpPr>
            <a:spLocks noGrp="1" noChangeArrowheads="1"/>
          </p:cNvSpPr>
          <p:nvPr>
            <p:ph type="title"/>
          </p:nvPr>
        </p:nvSpPr>
        <p:spPr>
          <a:xfrm>
            <a:off x="0" y="93663"/>
            <a:ext cx="9144000" cy="863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Prior Coronary Stenting &amp; Cardiac Events in Patients Undergoing Non-Cardiac Surgery</a:t>
            </a:r>
          </a:p>
        </p:txBody>
      </p:sp>
      <p:sp>
        <p:nvSpPr>
          <p:cNvPr id="432167" name="Rectangle 39"/>
          <p:cNvSpPr>
            <a:spLocks noChangeArrowheads="1"/>
          </p:cNvSpPr>
          <p:nvPr/>
        </p:nvSpPr>
        <p:spPr bwMode="hidden">
          <a:xfrm>
            <a:off x="227013" y="1844675"/>
            <a:ext cx="8675687" cy="3019425"/>
          </a:xfrm>
          <a:prstGeom prst="rect">
            <a:avLst/>
          </a:prstGeom>
          <a:solidFill>
            <a:srgbClr val="14202E"/>
          </a:solidFill>
          <a:ln w="19050">
            <a:solidFill>
              <a:srgbClr val="39536E"/>
            </a:solidFill>
            <a:miter lim="800000"/>
            <a:headEnd/>
            <a:tailEnd/>
          </a:ln>
          <a:effectLst>
            <a:outerShdw blurRad="63500" dist="17961" dir="2700000" algn="ctr" rotWithShape="0">
              <a:srgbClr val="1C1C1C">
                <a:alpha val="7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3104" name="Group 32"/>
          <p:cNvGraphicFramePr>
            <a:graphicFrameLocks noGrp="1"/>
          </p:cNvGraphicFramePr>
          <p:nvPr/>
        </p:nvGraphicFramePr>
        <p:xfrm>
          <a:off x="227013" y="1844675"/>
          <a:ext cx="8569325" cy="2998788"/>
        </p:xfrm>
        <a:graphic>
          <a:graphicData uri="http://schemas.openxmlformats.org/drawingml/2006/table">
            <a:tbl>
              <a:tblPr/>
              <a:tblGrid>
                <a:gridCol w="2622550"/>
                <a:gridCol w="1346200"/>
                <a:gridCol w="1471612"/>
                <a:gridCol w="1474788"/>
                <a:gridCol w="1654175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In-Hospital Outcomes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&lt; 42 Days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42 Days to 1 Year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&gt; 1 Year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 Value*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Death/Any Ischemic Event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42.4%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14.5%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sym typeface="Symbol" charset="0"/>
                        </a:rPr>
                        <a:t>11.7%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sym typeface="Symbol" charset="0"/>
                        </a:rPr>
                        <a:t>&lt;0.0001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Death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5.1%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0.9%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0.2%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sym typeface="Symbol" charset="0"/>
                        </a:rPr>
                        <a:t>&lt;0.0001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MI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8.5%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0.7%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0.6%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sym typeface="Symbol" charset="0"/>
                        </a:rPr>
                        <a:t>&lt;0.0001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*Comparison of &lt; 42 days with both later time periods.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2256" name="Rectangle 128"/>
          <p:cNvSpPr>
            <a:spLocks noChangeArrowheads="1"/>
          </p:cNvSpPr>
          <p:nvPr/>
        </p:nvSpPr>
        <p:spPr bwMode="auto">
          <a:xfrm>
            <a:off x="198438" y="5037138"/>
            <a:ext cx="8685212" cy="900112"/>
          </a:xfrm>
          <a:prstGeom prst="rect">
            <a:avLst/>
          </a:prstGeom>
          <a:solidFill>
            <a:srgbClr val="14202E"/>
          </a:solidFill>
          <a:ln w="9525" algn="ctr">
            <a:solidFill>
              <a:srgbClr val="39536E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Conclusion:</a:t>
            </a: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More in-hospital deaths and ischemic events occurred when non-cardiac surgery was performed within 42 days of stenting vs. when it was done later.  The findings support current recommendations.</a:t>
            </a:r>
          </a:p>
        </p:txBody>
      </p:sp>
    </p:spTree>
    <p:extLst>
      <p:ext uri="{BB962C8B-B14F-4D97-AF65-F5344CB8AC3E}">
        <p14:creationId xmlns="" xmlns:p14="http://schemas.microsoft.com/office/powerpoint/2010/main" val="3499152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Outcomes According to Time Delay Between Stent Implantation and </a:t>
            </a:r>
            <a:r>
              <a:rPr lang="en-US" sz="3200" dirty="0" err="1" smtClean="0"/>
              <a:t>Noncardiac</a:t>
            </a:r>
            <a:r>
              <a:rPr lang="en-US" sz="3200" dirty="0" smtClean="0"/>
              <a:t> Surgery </a:t>
            </a:r>
            <a:br>
              <a:rPr lang="en-US" sz="32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Surgery Performed After DES vs. BMS, and &lt;42 days </a:t>
            </a:r>
            <a:r>
              <a:rPr lang="en-US" sz="1800" dirty="0" err="1" smtClean="0">
                <a:solidFill>
                  <a:schemeClr val="tx1"/>
                </a:solidFill>
              </a:rPr>
              <a:t>vs</a:t>
            </a:r>
            <a:r>
              <a:rPr lang="en-US" sz="1800" dirty="0" smtClean="0">
                <a:solidFill>
                  <a:schemeClr val="tx1"/>
                </a:solidFill>
              </a:rPr>
              <a:t> &gt;42 Days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599" y="6581001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Cruden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NL, et al.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Circ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Cardiovasc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Interv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2010;3:236-242.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767840"/>
          <a:ext cx="822897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680"/>
                <a:gridCol w="1395574"/>
                <a:gridCol w="1395574"/>
                <a:gridCol w="1395574"/>
                <a:gridCol w="1395574"/>
              </a:tblGrid>
              <a:tr h="529164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&lt;42 Days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 Days to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Year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&gt;1 Year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8273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Death/any IHD event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Death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MI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n=59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(42.4)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(5.1)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(8.5)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n=732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 (14.5)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(0.9)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(0.7)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n=1148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 (11.7)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(0.2)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(0.6)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</a:txBody>
                  <a:tcPr>
                    <a:noFill/>
                  </a:tcPr>
                </a:tc>
              </a:tr>
              <a:tr h="99533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BMS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Death/any IHD event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Death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MI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n=40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 (45)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†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(5)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‡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(7.5)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§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n=477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 (13.6)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†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(1)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‡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(0.6)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§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n=866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 (11.7)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†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(0.1)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‡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(0.5)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§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</a:txBody>
                  <a:tcPr>
                    <a:noFill/>
                  </a:tcPr>
                </a:tc>
              </a:tr>
              <a:tr h="98273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Death/any IHD event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Death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MI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n=19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(36.8)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†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(5.3)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‡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(10.5)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§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n=255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41(16.1)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†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(0.8)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‡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(0.8)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§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n=282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 (12.4)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†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(0.4)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‡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(1.1)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§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0.017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0.049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55228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Data are presented as n (%), unless otherwise indicated.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*2 test for events (n) by time from stent implantation to surgery.</a:t>
            </a:r>
          </a:p>
          <a:p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†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=0.7, 2 test for rate per 100 population (BMS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DES); 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‡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=1.0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 §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=1.0, Fisher exact test for rate per 100 population (BMS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DES).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347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150938"/>
            <a:ext cx="8547100" cy="4903787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6675"/>
            <a:ext cx="8990013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/>
              <a:t>Outcome of Patients Undergoing Non-Cardiac Surgery Following Coronary Stenting</a:t>
            </a:r>
            <a:br>
              <a:rPr lang="en-US" sz="2800"/>
            </a:br>
            <a:endParaRPr lang="en-US" sz="2800"/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2043113" y="6462713"/>
            <a:ext cx="505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Wilson SH et al. J Am Coll Cardiol 2003;42:234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924" name="Rectangle 76"/>
          <p:cNvSpPr>
            <a:spLocks noChangeArrowheads="1"/>
          </p:cNvSpPr>
          <p:nvPr/>
        </p:nvSpPr>
        <p:spPr bwMode="auto">
          <a:xfrm>
            <a:off x="508000" y="1327150"/>
            <a:ext cx="8234363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026" dir="799888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05000"/>
              </a:lnSpc>
              <a:spcBef>
                <a:spcPct val="15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600" b="1"/>
              <a:t>Eight patients (4.0%) died or suffered a myocardial infarction or stent thrombosis. </a:t>
            </a:r>
          </a:p>
          <a:p>
            <a:pPr marL="342900" indent="-342900" algn="l" eaLnBrk="0" hangingPunct="0">
              <a:lnSpc>
                <a:spcPct val="105000"/>
              </a:lnSpc>
              <a:spcBef>
                <a:spcPct val="15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600" b="1"/>
              <a:t>All 8 patients were among the 168 patients (4.8%, 95% CI 2.1 to 9.2) undergoing surgery 6 weeks after stent placement.</a:t>
            </a:r>
          </a:p>
          <a:p>
            <a:pPr marL="342900" indent="-342900" algn="l" eaLnBrk="0" hangingPunct="0">
              <a:lnSpc>
                <a:spcPct val="105000"/>
              </a:lnSpc>
              <a:spcBef>
                <a:spcPct val="15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600" b="1"/>
              <a:t>The frequency of these events ranged from 3.8% to 7.1% per week during each of the 6 weeks. </a:t>
            </a:r>
          </a:p>
          <a:p>
            <a:pPr marL="342900" indent="-342900" algn="l" eaLnBrk="0" hangingPunct="0">
              <a:lnSpc>
                <a:spcPct val="105000"/>
              </a:lnSpc>
              <a:spcBef>
                <a:spcPct val="15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600" b="1"/>
              <a:t>No events occurred in the 39 patients undergoing surgery seven to nine weeks after stent placement (0%, 95% CI 0.0 to 9.0).</a:t>
            </a:r>
          </a:p>
        </p:txBody>
      </p:sp>
    </p:spTree>
    <p:extLst>
      <p:ext uri="{BB962C8B-B14F-4D97-AF65-F5344CB8AC3E}">
        <p14:creationId xmlns="" xmlns:p14="http://schemas.microsoft.com/office/powerpoint/2010/main" val="26957751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2413"/>
            <a:ext cx="8102600" cy="4114800"/>
          </a:xfrm>
        </p:spPr>
        <p:txBody>
          <a:bodyPr lIns="91440" tIns="45720" rIns="91440" bIns="45720"/>
          <a:lstStyle/>
          <a:p>
            <a:pPr marL="0" indent="0" algn="ctr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sz="5400" dirty="0" smtClean="0"/>
              <a:t>The one thing to remember when it comes to freshly stented patients: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02595" y="3953760"/>
            <a:ext cx="9749190" cy="2125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TO AVOID Thrombosis: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DON’T STOP DAPT!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856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Risk in Various Surgeries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8267511"/>
              </p:ext>
            </p:extLst>
          </p:nvPr>
        </p:nvGraphicFramePr>
        <p:xfrm>
          <a:off x="196630" y="1000635"/>
          <a:ext cx="8750740" cy="5060284"/>
        </p:xfrm>
        <a:graphic>
          <a:graphicData uri="http://schemas.openxmlformats.org/drawingml/2006/table">
            <a:tbl>
              <a:tblPr/>
              <a:tblGrid>
                <a:gridCol w="1940434"/>
                <a:gridCol w="2335981"/>
                <a:gridCol w="4474325"/>
              </a:tblGrid>
              <a:tr h="8146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Bleeding Risk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Clinical Severity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Type of Surgery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097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Low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Transfusions rare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Peripheral: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plastic/general, biopsies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Minor orthopedic,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 general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Endoscopy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Eye: anterior chamber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Dental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Intermediate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Transfusions may be frequent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More re-op, LOS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Visceral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Cardiovascular surgery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Major orthopedic, 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Urologic reconstructive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65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High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Bleeding into a closed space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/>
                        <a:buChar char="•"/>
                        <a:tabLst/>
                      </a:pPr>
                      <a:r>
                        <a:rPr lang="en-US" b="1" dirty="0" smtClean="0"/>
                        <a:t>Intracranial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/>
                        <a:buChar char="•"/>
                        <a:tabLst/>
                      </a:pPr>
                      <a:r>
                        <a:rPr lang="en-US" b="1" dirty="0" smtClean="0"/>
                        <a:t>Spinal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/>
                        <a:buChar char="•"/>
                        <a:tabLst/>
                      </a:pPr>
                      <a:r>
                        <a:rPr lang="en-US" b="1" dirty="0" smtClean="0"/>
                        <a:t>Eye: posterior chamber</a:t>
                      </a:r>
                      <a:endParaRPr lang="en-US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43827" y="6417330"/>
            <a:ext cx="6056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Adapted from </a:t>
            </a:r>
            <a:r>
              <a:rPr lang="en-US" sz="1600" dirty="0" err="1" smtClean="0"/>
              <a:t>Abualsaud</a:t>
            </a:r>
            <a:r>
              <a:rPr lang="en-US" sz="1600" dirty="0" smtClean="0"/>
              <a:t> and Eisenberg, JACC: CV </a:t>
            </a:r>
            <a:r>
              <a:rPr lang="en-US" sz="1600" dirty="0" err="1" smtClean="0"/>
              <a:t>Intv</a:t>
            </a:r>
            <a:r>
              <a:rPr lang="en-US" sz="1600" dirty="0" smtClean="0"/>
              <a:t> 2010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31109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090" y="1194643"/>
            <a:ext cx="6619820" cy="755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5400" dirty="0" smtClean="0"/>
              <a:t>What about Longer Delays to Surgery in Patients with Stents?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345723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28581998"/>
              </p:ext>
            </p:extLst>
          </p:nvPr>
        </p:nvGraphicFramePr>
        <p:xfrm>
          <a:off x="228600" y="1722438"/>
          <a:ext cx="8550275" cy="4525962"/>
        </p:xfrm>
        <a:graphic>
          <a:graphicData uri="http://schemas.openxmlformats.org/presentationml/2006/ole">
            <p:oleObj spid="_x0000_s1046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 rot="-5395345">
            <a:off x="-1261269" y="3088482"/>
            <a:ext cx="3132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CH"/>
              <a:t>Stent Thrombosis (%)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sz="3600" b="1">
                <a:solidFill>
                  <a:srgbClr val="FFFFFF"/>
                </a:solidFill>
              </a:rPr>
              <a:t>Historical Perspective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29113" y="2590800"/>
            <a:ext cx="1785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400"/>
              <a:t>ASA and Ticlopidine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8988" y="2209800"/>
            <a:ext cx="2536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400"/>
              <a:t>ASA and Oral Anticoagulation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959475" y="31242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400"/>
              <a:t>ASA and Clopidogrel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rot="-5400000">
            <a:off x="6895306" y="3161507"/>
            <a:ext cx="1587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669090" y="1695927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800" b="1"/>
              <a:t>DES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7050090" y="2153127"/>
            <a:ext cx="1588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899525" y="30051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e-CH" sz="120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088365" y="3124200"/>
            <a:ext cx="1056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sz="1400" b="1" dirty="0" smtClean="0"/>
              <a:t>New DES</a:t>
            </a:r>
          </a:p>
          <a:p>
            <a:pPr algn="ctr" eaLnBrk="1" hangingPunct="1"/>
            <a:r>
              <a:rPr lang="de-CH" sz="1400" b="1" dirty="0" smtClean="0"/>
              <a:t>Prasugrel</a:t>
            </a:r>
          </a:p>
          <a:p>
            <a:pPr algn="ctr" eaLnBrk="1" hangingPunct="1"/>
            <a:r>
              <a:rPr lang="de-CH" sz="1400" dirty="0" smtClean="0"/>
              <a:t>Ticagrelor</a:t>
            </a:r>
            <a:endParaRPr lang="de-CH" sz="1400" b="1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rot="-5400000">
            <a:off x="5091113" y="24765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rot="-5400000">
            <a:off x="3025775" y="20193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948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4950"/>
            <a:ext cx="8836025" cy="536575"/>
          </a:xfrm>
        </p:spPr>
        <p:txBody>
          <a:bodyPr tIns="45720" bIns="45720"/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Conflict of Interest Disclosure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41400" y="1479550"/>
            <a:ext cx="8102600" cy="4114800"/>
          </a:xfrm>
        </p:spPr>
        <p:txBody>
          <a:bodyPr lIns="91440" tIns="45720" rIns="91440" bIns="45720"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Manish Parikh, MD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Off-label use will be discussed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905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7000" y="5500688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graphicFrame>
        <p:nvGraphicFramePr>
          <p:cNvPr id="52343" name="Group 119"/>
          <p:cNvGraphicFramePr>
            <a:graphicFrameLocks noGrp="1"/>
          </p:cNvGraphicFramePr>
          <p:nvPr/>
        </p:nvGraphicFramePr>
        <p:xfrm>
          <a:off x="304800" y="1028700"/>
          <a:ext cx="8585200" cy="2059152"/>
        </p:xfrm>
        <a:graphic>
          <a:graphicData uri="http://schemas.openxmlformats.org/drawingml/2006/table">
            <a:tbl>
              <a:tblPr/>
              <a:tblGrid>
                <a:gridCol w="2679700"/>
                <a:gridCol w="1739900"/>
                <a:gridCol w="2032000"/>
                <a:gridCol w="2133600"/>
              </a:tblGrid>
              <a:tr h="749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 Year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% (95% CI)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5 Years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% (95% CI)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10 Years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% (95% CI)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All stent thrombosis 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0.8 (0.6-1.1)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1.3 (1.0-1.7)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2.0 (1.5-2.5)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  On-label patients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0.6 (0.2-0.9)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1.0 (0.5-1.2)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1.4 (0.9-2.0)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  Off-label patients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1.1 (0.7-1.5)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1.7 (1.2-2.2)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2.5 (1.7-3.3)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b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Rectangle 73"/>
          <p:cNvSpPr>
            <a:spLocks noChangeArrowheads="1"/>
          </p:cNvSpPr>
          <p:nvPr/>
        </p:nvSpPr>
        <p:spPr bwMode="auto">
          <a:xfrm>
            <a:off x="0" y="6490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cs typeface="Times New Roman" charset="0"/>
              </a:rPr>
              <a:t>Stent Thrombosis and Restenosis During Extended Follow-up of </a:t>
            </a:r>
            <a:r>
              <a:rPr lang="en-US" sz="2800" b="1" dirty="0" err="1">
                <a:cs typeface="Times New Roman" charset="0"/>
              </a:rPr>
              <a:t>Pts</a:t>
            </a:r>
            <a:r>
              <a:rPr lang="en-US" sz="2800" b="1" dirty="0">
                <a:cs typeface="Times New Roman" charset="0"/>
              </a:rPr>
              <a:t> Treated With BMS (n=4503)</a:t>
            </a:r>
            <a:endParaRPr lang="en-US" sz="2800" b="1" baseline="30000" dirty="0">
              <a:cs typeface="Times New Roman" charset="0"/>
            </a:endParaRPr>
          </a:p>
        </p:txBody>
      </p:sp>
      <p:sp>
        <p:nvSpPr>
          <p:cNvPr id="16415" name="Rectangle 120"/>
          <p:cNvSpPr>
            <a:spLocks noChangeArrowheads="1"/>
          </p:cNvSpPr>
          <p:nvPr/>
        </p:nvSpPr>
        <p:spPr bwMode="auto">
          <a:xfrm>
            <a:off x="2092487" y="6527800"/>
            <a:ext cx="4735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ＭＳ Ｐゴシック" charset="0"/>
              </a:rPr>
              <a:t>Doyle B, et al. Circulation. 2007;116:2391-2398.</a:t>
            </a:r>
          </a:p>
        </p:txBody>
      </p:sp>
      <p:graphicFrame>
        <p:nvGraphicFramePr>
          <p:cNvPr id="16416" name="Object 2"/>
          <p:cNvGraphicFramePr>
            <a:graphicFrameLocks noChangeAspect="1"/>
          </p:cNvGraphicFramePr>
          <p:nvPr/>
        </p:nvGraphicFramePr>
        <p:xfrm>
          <a:off x="558800" y="2730500"/>
          <a:ext cx="3810000" cy="4470400"/>
        </p:xfrm>
        <a:graphic>
          <a:graphicData uri="http://schemas.openxmlformats.org/presentationml/2006/ole">
            <p:oleObj spid="_x0000_s89126" r:id="rId4" imgW="3809685" imgH="4467999" progId="Excel.Sheet.8">
              <p:embed/>
            </p:oleObj>
          </a:graphicData>
        </a:graphic>
      </p:graphicFrame>
      <p:sp>
        <p:nvSpPr>
          <p:cNvPr id="16417" name="Text Box 3"/>
          <p:cNvSpPr txBox="1">
            <a:spLocks noChangeArrowheads="1"/>
          </p:cNvSpPr>
          <p:nvPr/>
        </p:nvSpPr>
        <p:spPr bwMode="auto">
          <a:xfrm>
            <a:off x="1219200" y="32527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i="1">
                <a:solidFill>
                  <a:srgbClr val="A3BD91"/>
                </a:solidFill>
              </a:rPr>
              <a:t>%Stent Thrombosis</a:t>
            </a:r>
            <a:endParaRPr lang="de-CH" sz="1200" i="1">
              <a:solidFill>
                <a:srgbClr val="A3BD91"/>
              </a:solidFill>
            </a:endParaRPr>
          </a:p>
        </p:txBody>
      </p:sp>
      <p:graphicFrame>
        <p:nvGraphicFramePr>
          <p:cNvPr id="16418" name="Object 7"/>
          <p:cNvGraphicFramePr>
            <a:graphicFrameLocks noChangeAspect="1"/>
          </p:cNvGraphicFramePr>
          <p:nvPr/>
        </p:nvGraphicFramePr>
        <p:xfrm>
          <a:off x="4876800" y="2803525"/>
          <a:ext cx="3810000" cy="3965575"/>
        </p:xfrm>
        <a:graphic>
          <a:graphicData uri="http://schemas.openxmlformats.org/presentationml/2006/ole">
            <p:oleObj spid="_x0000_s89127" name="Worksheet" r:id="rId5" imgW="3809685" imgH="3962072" progId="Excel.Sheet.8">
              <p:embed/>
            </p:oleObj>
          </a:graphicData>
        </a:graphic>
      </p:graphicFrame>
      <p:sp>
        <p:nvSpPr>
          <p:cNvPr id="16419" name="Text Box 9"/>
          <p:cNvSpPr txBox="1">
            <a:spLocks noChangeArrowheads="1"/>
          </p:cNvSpPr>
          <p:nvPr/>
        </p:nvSpPr>
        <p:spPr bwMode="auto">
          <a:xfrm>
            <a:off x="5024438" y="5826125"/>
            <a:ext cx="3684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sz="1800">
                <a:sym typeface="Symbol" charset="0"/>
              </a:rPr>
              <a:t> Mortality Risk: HR=2.4, P&lt;0.001</a:t>
            </a:r>
            <a:endParaRPr lang="de-CH" sz="1800"/>
          </a:p>
        </p:txBody>
      </p:sp>
      <p:sp>
        <p:nvSpPr>
          <p:cNvPr id="16420" name="Text Box 10"/>
          <p:cNvSpPr txBox="1">
            <a:spLocks noChangeArrowheads="1"/>
          </p:cNvSpPr>
          <p:nvPr/>
        </p:nvSpPr>
        <p:spPr bwMode="auto">
          <a:xfrm>
            <a:off x="774700" y="5826125"/>
            <a:ext cx="362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sz="1800">
                <a:sym typeface="Symbol" charset="0"/>
              </a:rPr>
              <a:t> Mortality Risk: HR=22, P&lt;0.001</a:t>
            </a:r>
            <a:endParaRPr lang="de-CH" sz="1800"/>
          </a:p>
        </p:txBody>
      </p:sp>
      <p:sp>
        <p:nvSpPr>
          <p:cNvPr id="16421" name="Text Box 4"/>
          <p:cNvSpPr txBox="1">
            <a:spLocks noChangeArrowheads="1"/>
          </p:cNvSpPr>
          <p:nvPr/>
        </p:nvSpPr>
        <p:spPr bwMode="auto">
          <a:xfrm>
            <a:off x="5335588" y="3254375"/>
            <a:ext cx="347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i="1">
                <a:solidFill>
                  <a:srgbClr val="FDE25E"/>
                </a:solidFill>
              </a:rPr>
              <a:t>%MI Due to Restenosis</a:t>
            </a:r>
            <a:endParaRPr lang="de-CH" sz="1200" i="1">
              <a:solidFill>
                <a:srgbClr val="FDE25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71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331913"/>
            <a:ext cx="8547100" cy="4595812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sz="2400" b="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468419" name="Rectangle 3"/>
          <p:cNvSpPr>
            <a:spLocks noChangeArrowheads="1"/>
          </p:cNvSpPr>
          <p:nvPr/>
        </p:nvSpPr>
        <p:spPr bwMode="auto">
          <a:xfrm>
            <a:off x="2081213" y="1643063"/>
            <a:ext cx="1214437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646D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smtClean="0">
              <a:solidFill>
                <a:srgbClr val="C0C0C0"/>
              </a:solidFill>
            </a:endParaRPr>
          </a:p>
          <a:p>
            <a:pPr algn="ctr"/>
            <a:r>
              <a:rPr lang="en-US" sz="1600" b="0" smtClean="0">
                <a:solidFill>
                  <a:srgbClr val="C0C0C0"/>
                </a:solidFill>
              </a:rPr>
              <a:t> Cypher Stent</a:t>
            </a:r>
            <a:r>
              <a:rPr lang="en-US" sz="1600" b="0" baseline="30000" smtClean="0">
                <a:solidFill>
                  <a:srgbClr val="C0C0C0"/>
                </a:solidFill>
                <a:cs typeface="Arial" charset="0"/>
              </a:rPr>
              <a:t>®</a:t>
            </a:r>
            <a:r>
              <a:rPr lang="en-US" sz="1600" b="0" smtClean="0">
                <a:solidFill>
                  <a:srgbClr val="C0C0C0"/>
                </a:solidFill>
              </a:rPr>
              <a:t> </a:t>
            </a:r>
          </a:p>
          <a:p>
            <a:pPr algn="ctr"/>
            <a:r>
              <a:rPr lang="en-US" sz="1600" b="0" smtClean="0">
                <a:solidFill>
                  <a:srgbClr val="C0C0C0"/>
                </a:solidFill>
              </a:rPr>
              <a:t>Launch</a:t>
            </a:r>
          </a:p>
          <a:p>
            <a:pPr algn="ctr"/>
            <a:r>
              <a:rPr lang="en-US" sz="1600" smtClean="0">
                <a:solidFill>
                  <a:srgbClr val="C0C0C0"/>
                </a:solidFill>
              </a:rPr>
              <a:t>2003</a:t>
            </a:r>
          </a:p>
        </p:txBody>
      </p:sp>
      <p:sp>
        <p:nvSpPr>
          <p:cNvPr id="1468420" name="Line 4"/>
          <p:cNvSpPr>
            <a:spLocks noChangeShapeType="1"/>
          </p:cNvSpPr>
          <p:nvPr/>
        </p:nvSpPr>
        <p:spPr bwMode="auto">
          <a:xfrm flipV="1">
            <a:off x="3429000" y="406717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 b="0" smtClean="0">
              <a:solidFill>
                <a:srgbClr val="FFFFFF"/>
              </a:solidFill>
            </a:endParaRPr>
          </a:p>
        </p:txBody>
      </p:sp>
      <p:sp>
        <p:nvSpPr>
          <p:cNvPr id="1468421" name="Line 5"/>
          <p:cNvSpPr>
            <a:spLocks noChangeShapeType="1"/>
          </p:cNvSpPr>
          <p:nvPr/>
        </p:nvSpPr>
        <p:spPr bwMode="auto">
          <a:xfrm>
            <a:off x="2671763" y="254317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 b="0" smtClean="0">
              <a:solidFill>
                <a:srgbClr val="FFFFFF"/>
              </a:solidFill>
            </a:endParaRPr>
          </a:p>
        </p:txBody>
      </p:sp>
      <p:sp>
        <p:nvSpPr>
          <p:cNvPr id="1468422" name="Oval 6"/>
          <p:cNvSpPr>
            <a:spLocks noChangeArrowheads="1"/>
          </p:cNvSpPr>
          <p:nvPr/>
        </p:nvSpPr>
        <p:spPr bwMode="auto">
          <a:xfrm>
            <a:off x="925513" y="4425950"/>
            <a:ext cx="1277937" cy="12176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646D7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 smtClean="0">
                <a:solidFill>
                  <a:srgbClr val="00FF00"/>
                </a:solidFill>
              </a:rPr>
              <a:t>AHA/ACC</a:t>
            </a:r>
          </a:p>
          <a:p>
            <a:pPr algn="ctr"/>
            <a:r>
              <a:rPr lang="en-US" sz="1600" b="0" smtClean="0">
                <a:solidFill>
                  <a:srgbClr val="00FF00"/>
                </a:solidFill>
              </a:rPr>
              <a:t> Guidelines </a:t>
            </a:r>
          </a:p>
          <a:p>
            <a:pPr algn="ctr"/>
            <a:r>
              <a:rPr lang="en-US" sz="1600" smtClean="0">
                <a:solidFill>
                  <a:srgbClr val="00FF00"/>
                </a:solidFill>
              </a:rPr>
              <a:t>2001</a:t>
            </a:r>
          </a:p>
        </p:txBody>
      </p:sp>
      <p:sp>
        <p:nvSpPr>
          <p:cNvPr id="1468423" name="Rectangle 7"/>
          <p:cNvSpPr>
            <a:spLocks noChangeArrowheads="1"/>
          </p:cNvSpPr>
          <p:nvPr/>
        </p:nvSpPr>
        <p:spPr bwMode="auto">
          <a:xfrm>
            <a:off x="485775" y="5319713"/>
            <a:ext cx="228441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646D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smtClean="0">
                <a:solidFill>
                  <a:srgbClr val="00FF00"/>
                </a:solidFill>
              </a:rPr>
              <a:t>(9-12 months post PCI)</a:t>
            </a:r>
          </a:p>
        </p:txBody>
      </p:sp>
      <p:sp>
        <p:nvSpPr>
          <p:cNvPr id="1468424" name="Rectangle 8"/>
          <p:cNvSpPr>
            <a:spLocks noChangeArrowheads="1"/>
          </p:cNvSpPr>
          <p:nvPr/>
        </p:nvSpPr>
        <p:spPr bwMode="auto">
          <a:xfrm>
            <a:off x="4105275" y="2327275"/>
            <a:ext cx="3429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 i="1" smtClean="0">
                <a:solidFill>
                  <a:srgbClr val="00FF00"/>
                </a:solidFill>
              </a:rPr>
              <a:t>(TAXUS</a:t>
            </a:r>
            <a:r>
              <a:rPr lang="en-US" sz="1600" b="0" i="1" smtClean="0">
                <a:solidFill>
                  <a:srgbClr val="00FF00"/>
                </a:solidFill>
                <a:cs typeface="Arial" charset="0"/>
              </a:rPr>
              <a:t> stent</a:t>
            </a:r>
            <a:r>
              <a:rPr lang="en-US" sz="1600" b="0" i="1" smtClean="0">
                <a:solidFill>
                  <a:srgbClr val="00FF00"/>
                </a:solidFill>
              </a:rPr>
              <a:t> </a:t>
            </a:r>
            <a:r>
              <a:rPr lang="en-US" sz="1600" i="1" smtClean="0">
                <a:solidFill>
                  <a:srgbClr val="00FF00"/>
                </a:solidFill>
              </a:rPr>
              <a:t>6 months post PCI)</a:t>
            </a:r>
          </a:p>
          <a:p>
            <a:pPr algn="ctr"/>
            <a:r>
              <a:rPr lang="en-US" sz="1600" b="0" i="1" smtClean="0">
                <a:solidFill>
                  <a:srgbClr val="00FF00"/>
                </a:solidFill>
              </a:rPr>
              <a:t>(Cypher stent </a:t>
            </a:r>
            <a:r>
              <a:rPr lang="en-US" sz="1600" i="1" smtClean="0">
                <a:solidFill>
                  <a:srgbClr val="00FF00"/>
                </a:solidFill>
              </a:rPr>
              <a:t>3 months post PCI)</a:t>
            </a:r>
          </a:p>
        </p:txBody>
      </p:sp>
      <p:sp>
        <p:nvSpPr>
          <p:cNvPr id="1468425" name="Text Box 9"/>
          <p:cNvSpPr txBox="1">
            <a:spLocks noChangeArrowheads="1"/>
          </p:cNvSpPr>
          <p:nvPr/>
        </p:nvSpPr>
        <p:spPr bwMode="auto">
          <a:xfrm>
            <a:off x="4638675" y="1485900"/>
            <a:ext cx="23193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646D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 smtClean="0">
                <a:solidFill>
                  <a:srgbClr val="00FF00"/>
                </a:solidFill>
              </a:rPr>
              <a:t>AHA/ACC/SCAI</a:t>
            </a:r>
          </a:p>
          <a:p>
            <a:pPr algn="ctr"/>
            <a:r>
              <a:rPr lang="en-US" sz="1600" b="0" smtClean="0">
                <a:solidFill>
                  <a:srgbClr val="00FF00"/>
                </a:solidFill>
              </a:rPr>
              <a:t>Updated Guidelines </a:t>
            </a:r>
          </a:p>
          <a:p>
            <a:pPr algn="ctr"/>
            <a:r>
              <a:rPr lang="en-US" sz="1600" smtClean="0">
                <a:solidFill>
                  <a:srgbClr val="00FF00"/>
                </a:solidFill>
              </a:rPr>
              <a:t>2005</a:t>
            </a:r>
          </a:p>
        </p:txBody>
      </p:sp>
      <p:sp>
        <p:nvSpPr>
          <p:cNvPr id="1468426" name="Text Box 10"/>
          <p:cNvSpPr txBox="1">
            <a:spLocks noChangeArrowheads="1"/>
          </p:cNvSpPr>
          <p:nvPr/>
        </p:nvSpPr>
        <p:spPr bwMode="auto">
          <a:xfrm>
            <a:off x="4371975" y="4638675"/>
            <a:ext cx="23193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646D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 smtClean="0">
                <a:solidFill>
                  <a:srgbClr val="00FF00"/>
                </a:solidFill>
              </a:rPr>
              <a:t>ESC PCI</a:t>
            </a:r>
          </a:p>
          <a:p>
            <a:pPr algn="ctr"/>
            <a:r>
              <a:rPr lang="en-US" sz="1600" b="0" smtClean="0">
                <a:solidFill>
                  <a:srgbClr val="00FF00"/>
                </a:solidFill>
              </a:rPr>
              <a:t>Updated Guidelines </a:t>
            </a:r>
          </a:p>
          <a:p>
            <a:pPr algn="ctr"/>
            <a:r>
              <a:rPr lang="en-US" sz="1600" smtClean="0">
                <a:solidFill>
                  <a:srgbClr val="00FF00"/>
                </a:solidFill>
              </a:rPr>
              <a:t>2005</a:t>
            </a:r>
          </a:p>
        </p:txBody>
      </p:sp>
      <p:sp>
        <p:nvSpPr>
          <p:cNvPr id="1468427" name="Rectangle 11"/>
          <p:cNvSpPr>
            <a:spLocks noChangeArrowheads="1"/>
          </p:cNvSpPr>
          <p:nvPr/>
        </p:nvSpPr>
        <p:spPr bwMode="auto">
          <a:xfrm>
            <a:off x="4481513" y="5289550"/>
            <a:ext cx="204946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646D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smtClean="0">
                <a:solidFill>
                  <a:srgbClr val="00FF00"/>
                </a:solidFill>
              </a:rPr>
              <a:t>(6-12 months post PCI)</a:t>
            </a:r>
          </a:p>
        </p:txBody>
      </p:sp>
      <p:sp>
        <p:nvSpPr>
          <p:cNvPr id="1468428" name="Line 12"/>
          <p:cNvSpPr>
            <a:spLocks noChangeShapeType="1"/>
          </p:cNvSpPr>
          <p:nvPr/>
        </p:nvSpPr>
        <p:spPr bwMode="auto">
          <a:xfrm>
            <a:off x="5853113" y="284797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 b="0" smtClean="0">
              <a:solidFill>
                <a:srgbClr val="FFFFFF"/>
              </a:solidFill>
            </a:endParaRPr>
          </a:p>
        </p:txBody>
      </p:sp>
      <p:sp>
        <p:nvSpPr>
          <p:cNvPr id="1468429" name="Line 13"/>
          <p:cNvSpPr>
            <a:spLocks noChangeShapeType="1"/>
          </p:cNvSpPr>
          <p:nvPr/>
        </p:nvSpPr>
        <p:spPr bwMode="auto">
          <a:xfrm flipV="1">
            <a:off x="5472113" y="406717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 b="0" smtClean="0">
              <a:solidFill>
                <a:srgbClr val="FFFFFF"/>
              </a:solidFill>
            </a:endParaRPr>
          </a:p>
        </p:txBody>
      </p:sp>
      <p:sp>
        <p:nvSpPr>
          <p:cNvPr id="1468430" name="Rectangle 14"/>
          <p:cNvSpPr>
            <a:spLocks noChangeArrowheads="1"/>
          </p:cNvSpPr>
          <p:nvPr/>
        </p:nvSpPr>
        <p:spPr bwMode="auto">
          <a:xfrm>
            <a:off x="0" y="12382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ctr" eaLnBrk="0" hangingPunct="0">
              <a:lnSpc>
                <a:spcPct val="90000"/>
              </a:lnSpc>
            </a:pPr>
            <a:r>
              <a:rPr lang="en-US" sz="4000" smtClean="0">
                <a:solidFill>
                  <a:srgbClr val="FFFFFF"/>
                </a:solidFill>
              </a:rPr>
              <a:t>Optimal Duration of Anti-platelet Therapy Post DES Still Unclear</a:t>
            </a:r>
          </a:p>
        </p:txBody>
      </p:sp>
      <p:sp>
        <p:nvSpPr>
          <p:cNvPr id="1468431" name="Line 15"/>
          <p:cNvSpPr>
            <a:spLocks noChangeShapeType="1"/>
          </p:cNvSpPr>
          <p:nvPr/>
        </p:nvSpPr>
        <p:spPr bwMode="auto">
          <a:xfrm flipV="1">
            <a:off x="1566863" y="406717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 b="0" smtClean="0">
              <a:solidFill>
                <a:srgbClr val="FFFFFF"/>
              </a:solidFill>
            </a:endParaRPr>
          </a:p>
        </p:txBody>
      </p:sp>
      <p:sp>
        <p:nvSpPr>
          <p:cNvPr id="1468432" name="AutoShape 16"/>
          <p:cNvSpPr>
            <a:spLocks noChangeArrowheads="1"/>
          </p:cNvSpPr>
          <p:nvPr/>
        </p:nvSpPr>
        <p:spPr bwMode="auto">
          <a:xfrm>
            <a:off x="504825" y="3252788"/>
            <a:ext cx="8218488" cy="990600"/>
          </a:xfrm>
          <a:prstGeom prst="rightArrow">
            <a:avLst>
              <a:gd name="adj1" fmla="val 50000"/>
              <a:gd name="adj2" fmla="val 9441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60363" indent="-360363" algn="ctr">
              <a:lnSpc>
                <a:spcPct val="90000"/>
              </a:lnSpc>
              <a:spcBef>
                <a:spcPct val="20000"/>
              </a:spcBef>
            </a:pPr>
            <a:endParaRPr lang="en-US" sz="3200" smtClean="0">
              <a:solidFill>
                <a:srgbClr val="002E4B"/>
              </a:solidFill>
            </a:endParaRPr>
          </a:p>
        </p:txBody>
      </p:sp>
      <p:sp>
        <p:nvSpPr>
          <p:cNvPr id="1468433" name="Text Box 17"/>
          <p:cNvSpPr txBox="1">
            <a:spLocks noChangeArrowheads="1"/>
          </p:cNvSpPr>
          <p:nvPr/>
        </p:nvSpPr>
        <p:spPr bwMode="auto">
          <a:xfrm>
            <a:off x="352425" y="3581400"/>
            <a:ext cx="23907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61963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mtClean="0">
                <a:solidFill>
                  <a:srgbClr val="002E4B"/>
                </a:solidFill>
              </a:rPr>
              <a:t>BMS Era</a:t>
            </a:r>
          </a:p>
        </p:txBody>
      </p:sp>
      <p:sp>
        <p:nvSpPr>
          <p:cNvPr id="1468434" name="Text Box 18"/>
          <p:cNvSpPr txBox="1">
            <a:spLocks noChangeArrowheads="1"/>
          </p:cNvSpPr>
          <p:nvPr/>
        </p:nvSpPr>
        <p:spPr bwMode="auto">
          <a:xfrm>
            <a:off x="3219450" y="3581400"/>
            <a:ext cx="2743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61963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mtClean="0">
                <a:solidFill>
                  <a:srgbClr val="002E4B"/>
                </a:solidFill>
              </a:rPr>
              <a:t>DES Era</a:t>
            </a:r>
          </a:p>
        </p:txBody>
      </p:sp>
      <p:sp>
        <p:nvSpPr>
          <p:cNvPr id="1468435" name="Line 19"/>
          <p:cNvSpPr>
            <a:spLocks noChangeShapeType="1"/>
          </p:cNvSpPr>
          <p:nvPr/>
        </p:nvSpPr>
        <p:spPr bwMode="auto">
          <a:xfrm>
            <a:off x="2667000" y="3476625"/>
            <a:ext cx="0" cy="5334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 b="0" smtClean="0">
              <a:solidFill>
                <a:srgbClr val="FFFFFF"/>
              </a:solidFill>
            </a:endParaRPr>
          </a:p>
        </p:txBody>
      </p:sp>
      <p:sp>
        <p:nvSpPr>
          <p:cNvPr id="1468437" name="Rectangle 21"/>
          <p:cNvSpPr>
            <a:spLocks noChangeArrowheads="1"/>
          </p:cNvSpPr>
          <p:nvPr/>
        </p:nvSpPr>
        <p:spPr bwMode="auto">
          <a:xfrm>
            <a:off x="268288" y="182245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646D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 smtClean="0">
                <a:solidFill>
                  <a:srgbClr val="C0C0C0"/>
                </a:solidFill>
              </a:rPr>
              <a:t>CURE </a:t>
            </a:r>
            <a:br>
              <a:rPr lang="en-US" sz="1600" b="0" smtClean="0">
                <a:solidFill>
                  <a:srgbClr val="C0C0C0"/>
                </a:solidFill>
              </a:rPr>
            </a:br>
            <a:r>
              <a:rPr lang="en-US" sz="1600" b="0" smtClean="0">
                <a:solidFill>
                  <a:srgbClr val="C0C0C0"/>
                </a:solidFill>
              </a:rPr>
              <a:t>(PCI-CURE)</a:t>
            </a:r>
          </a:p>
          <a:p>
            <a:pPr algn="ctr"/>
            <a:r>
              <a:rPr lang="en-US" sz="1600" smtClean="0">
                <a:solidFill>
                  <a:srgbClr val="C0C0C0"/>
                </a:solidFill>
              </a:rPr>
              <a:t>2001</a:t>
            </a:r>
            <a:r>
              <a:rPr lang="en-US" sz="1600" baseline="30000" smtClean="0">
                <a:solidFill>
                  <a:srgbClr val="C0C0C0"/>
                </a:solidFill>
              </a:rPr>
              <a:t>1</a:t>
            </a:r>
            <a:endParaRPr lang="en-US" sz="1600" smtClean="0">
              <a:solidFill>
                <a:srgbClr val="C0C0C0"/>
              </a:solidFill>
            </a:endParaRPr>
          </a:p>
        </p:txBody>
      </p:sp>
      <p:sp>
        <p:nvSpPr>
          <p:cNvPr id="1468438" name="Rectangle 22"/>
          <p:cNvSpPr>
            <a:spLocks noChangeArrowheads="1"/>
          </p:cNvSpPr>
          <p:nvPr/>
        </p:nvSpPr>
        <p:spPr bwMode="auto">
          <a:xfrm>
            <a:off x="127000" y="2579688"/>
            <a:ext cx="15906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646D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smtClean="0">
                <a:solidFill>
                  <a:srgbClr val="C0C0C0"/>
                </a:solidFill>
              </a:rPr>
              <a:t>1 year</a:t>
            </a:r>
          </a:p>
        </p:txBody>
      </p:sp>
      <p:sp>
        <p:nvSpPr>
          <p:cNvPr id="1468439" name="Line 23"/>
          <p:cNvSpPr>
            <a:spLocks noChangeShapeType="1"/>
          </p:cNvSpPr>
          <p:nvPr/>
        </p:nvSpPr>
        <p:spPr bwMode="auto">
          <a:xfrm>
            <a:off x="996950" y="286385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 b="0" smtClean="0">
              <a:solidFill>
                <a:srgbClr val="FFFFFF"/>
              </a:solidFill>
            </a:endParaRPr>
          </a:p>
        </p:txBody>
      </p:sp>
      <p:sp>
        <p:nvSpPr>
          <p:cNvPr id="1468440" name="Rectangle 24"/>
          <p:cNvSpPr>
            <a:spLocks noChangeArrowheads="1"/>
          </p:cNvSpPr>
          <p:nvPr/>
        </p:nvSpPr>
        <p:spPr bwMode="auto">
          <a:xfrm>
            <a:off x="2366963" y="4629150"/>
            <a:ext cx="21669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363" indent="-360363" algn="ctr"/>
            <a:r>
              <a:rPr lang="en-US" sz="1600" b="0" smtClean="0">
                <a:solidFill>
                  <a:srgbClr val="C0C0C0"/>
                </a:solidFill>
              </a:rPr>
              <a:t>TAXUS</a:t>
            </a:r>
            <a:r>
              <a:rPr lang="en-US" sz="1600" b="0" baseline="30000" smtClean="0">
                <a:solidFill>
                  <a:srgbClr val="C0C0C0"/>
                </a:solidFill>
              </a:rPr>
              <a:t>®</a:t>
            </a:r>
            <a:r>
              <a:rPr lang="en-US" sz="1600" b="0" smtClean="0">
                <a:solidFill>
                  <a:srgbClr val="C0C0C0"/>
                </a:solidFill>
              </a:rPr>
              <a:t> </a:t>
            </a:r>
          </a:p>
          <a:p>
            <a:pPr marL="360363" indent="-360363" algn="ctr"/>
            <a:r>
              <a:rPr lang="en-US" sz="1600" b="0" smtClean="0">
                <a:solidFill>
                  <a:srgbClr val="C0C0C0"/>
                </a:solidFill>
              </a:rPr>
              <a:t>Express</a:t>
            </a:r>
            <a:r>
              <a:rPr lang="en-US" sz="1600" b="0" baseline="30000" smtClean="0">
                <a:solidFill>
                  <a:srgbClr val="C0C0C0"/>
                </a:solidFill>
              </a:rPr>
              <a:t>2TM </a:t>
            </a:r>
            <a:r>
              <a:rPr lang="en-US" sz="1600" b="0" smtClean="0">
                <a:solidFill>
                  <a:srgbClr val="C0C0C0"/>
                </a:solidFill>
              </a:rPr>
              <a:t>Stent </a:t>
            </a:r>
          </a:p>
          <a:p>
            <a:pPr marL="360363" indent="-360363" algn="ctr"/>
            <a:r>
              <a:rPr lang="en-US" sz="1600" b="0" smtClean="0">
                <a:solidFill>
                  <a:srgbClr val="C0C0C0"/>
                </a:solidFill>
              </a:rPr>
              <a:t>Launch</a:t>
            </a:r>
          </a:p>
          <a:p>
            <a:pPr marL="360363" indent="-360363" algn="ctr"/>
            <a:r>
              <a:rPr lang="en-US" sz="1600" smtClean="0">
                <a:solidFill>
                  <a:srgbClr val="C0C0C0"/>
                </a:solidFill>
              </a:rPr>
              <a:t>2004</a:t>
            </a:r>
          </a:p>
        </p:txBody>
      </p:sp>
      <p:grpSp>
        <p:nvGrpSpPr>
          <p:cNvPr id="1468445" name="Group 29"/>
          <p:cNvGrpSpPr>
            <a:grpSpLocks/>
          </p:cNvGrpSpPr>
          <p:nvPr/>
        </p:nvGrpSpPr>
        <p:grpSpPr bwMode="auto">
          <a:xfrm>
            <a:off x="6538913" y="4076701"/>
            <a:ext cx="2319337" cy="2141538"/>
            <a:chOff x="4119" y="2568"/>
            <a:chExt cx="1461" cy="1349"/>
          </a:xfrm>
        </p:grpSpPr>
        <p:sp>
          <p:nvSpPr>
            <p:cNvPr id="1468442" name="Text Box 26"/>
            <p:cNvSpPr txBox="1">
              <a:spLocks noChangeArrowheads="1"/>
            </p:cNvSpPr>
            <p:nvPr/>
          </p:nvSpPr>
          <p:spPr bwMode="auto">
            <a:xfrm>
              <a:off x="4119" y="2928"/>
              <a:ext cx="1461" cy="98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46D7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rgbClr val="FFCC00"/>
                  </a:solidFill>
                </a:rPr>
                <a:t>FDA, ACC/AHA/SCAI Recommendations </a:t>
              </a:r>
            </a:p>
            <a:p>
              <a:pPr algn="ctr"/>
              <a:r>
                <a:rPr lang="en-US" sz="1600" dirty="0" smtClean="0">
                  <a:solidFill>
                    <a:srgbClr val="FFCC00"/>
                  </a:solidFill>
                </a:rPr>
                <a:t>2006</a:t>
              </a:r>
            </a:p>
            <a:p>
              <a:pPr algn="ctr"/>
              <a:r>
                <a:rPr lang="en-US" sz="1600" dirty="0" smtClean="0">
                  <a:solidFill>
                    <a:srgbClr val="FFCC00"/>
                  </a:solidFill>
                </a:rPr>
                <a:t>(1 year post PCI  in </a:t>
              </a:r>
              <a:r>
                <a:rPr lang="en-US" sz="1600" dirty="0" err="1" smtClean="0">
                  <a:solidFill>
                    <a:srgbClr val="FFCC00"/>
                  </a:solidFill>
                </a:rPr>
                <a:t>pts</a:t>
              </a:r>
              <a:r>
                <a:rPr lang="en-US" sz="1600" dirty="0" smtClean="0">
                  <a:solidFill>
                    <a:srgbClr val="FFCC00"/>
                  </a:solidFill>
                </a:rPr>
                <a:t> at low risk of bleeding</a:t>
              </a:r>
            </a:p>
          </p:txBody>
        </p:sp>
        <p:sp>
          <p:nvSpPr>
            <p:cNvPr id="1468444" name="Line 28"/>
            <p:cNvSpPr>
              <a:spLocks noChangeShapeType="1"/>
            </p:cNvSpPr>
            <p:nvPr/>
          </p:nvSpPr>
          <p:spPr bwMode="auto">
            <a:xfrm flipV="1">
              <a:off x="4812" y="256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77428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/>
              <a:t>Milan/</a:t>
            </a:r>
            <a:r>
              <a:rPr lang="en-US" sz="3600" dirty="0" err="1"/>
              <a:t>Siegburg</a:t>
            </a:r>
            <a:r>
              <a:rPr lang="en-US" sz="3600" dirty="0"/>
              <a:t> Experience</a:t>
            </a:r>
          </a:p>
        </p:txBody>
      </p:sp>
      <p:sp>
        <p:nvSpPr>
          <p:cNvPr id="1484804" name="Rectangle 4"/>
          <p:cNvSpPr>
            <a:spLocks noChangeArrowheads="1"/>
          </p:cNvSpPr>
          <p:nvPr/>
        </p:nvSpPr>
        <p:spPr bwMode="auto">
          <a:xfrm>
            <a:off x="133350" y="774700"/>
            <a:ext cx="8878888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Stent thrombosis after DES (SES or PES) occurred in 29/2229 pts (1.3%) at 9 mos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(45% mortality)</a:t>
            </a:r>
          </a:p>
        </p:txBody>
      </p:sp>
      <p:pic>
        <p:nvPicPr>
          <p:cNvPr id="1484805" name="Picture 5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11125"/>
            <a:ext cx="736600" cy="822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4806" name="Group 6"/>
          <p:cNvGrpSpPr>
            <a:grpSpLocks/>
          </p:cNvGrpSpPr>
          <p:nvPr/>
        </p:nvGrpSpPr>
        <p:grpSpPr bwMode="auto">
          <a:xfrm>
            <a:off x="73025" y="63500"/>
            <a:ext cx="1689100" cy="708025"/>
            <a:chOff x="52" y="40"/>
            <a:chExt cx="1197" cy="446"/>
          </a:xfrm>
        </p:grpSpPr>
        <p:grpSp>
          <p:nvGrpSpPr>
            <p:cNvPr id="1484807" name="Group 7"/>
            <p:cNvGrpSpPr>
              <a:grpSpLocks/>
            </p:cNvGrpSpPr>
            <p:nvPr/>
          </p:nvGrpSpPr>
          <p:grpSpPr bwMode="auto">
            <a:xfrm>
              <a:off x="52" y="54"/>
              <a:ext cx="748" cy="412"/>
              <a:chOff x="1395" y="830"/>
              <a:chExt cx="632" cy="516"/>
            </a:xfrm>
          </p:grpSpPr>
          <p:sp>
            <p:nvSpPr>
              <p:cNvPr id="1484808" name="Oval 8"/>
              <p:cNvSpPr>
                <a:spLocks noChangeArrowheads="1"/>
              </p:cNvSpPr>
              <p:nvPr/>
            </p:nvSpPr>
            <p:spPr bwMode="auto">
              <a:xfrm>
                <a:off x="1395" y="830"/>
                <a:ext cx="632" cy="516"/>
              </a:xfrm>
              <a:prstGeom prst="ellipse">
                <a:avLst/>
              </a:prstGeom>
              <a:solidFill>
                <a:srgbClr val="006B6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4809" name="Oval 9"/>
              <p:cNvSpPr>
                <a:spLocks noChangeArrowheads="1"/>
              </p:cNvSpPr>
              <p:nvPr/>
            </p:nvSpPr>
            <p:spPr bwMode="auto">
              <a:xfrm>
                <a:off x="1466" y="879"/>
                <a:ext cx="490" cy="418"/>
              </a:xfrm>
              <a:prstGeom prst="ellipse">
                <a:avLst/>
              </a:prstGeom>
              <a:solidFill>
                <a:srgbClr val="FC012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4810" name="Oval 10"/>
              <p:cNvSpPr>
                <a:spLocks noChangeArrowheads="1"/>
              </p:cNvSpPr>
              <p:nvPr/>
            </p:nvSpPr>
            <p:spPr bwMode="auto">
              <a:xfrm>
                <a:off x="1529" y="930"/>
                <a:ext cx="364" cy="311"/>
              </a:xfrm>
              <a:prstGeom prst="ellipse">
                <a:avLst/>
              </a:prstGeom>
              <a:solidFill>
                <a:srgbClr val="006B6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84811" name="Line 11"/>
            <p:cNvSpPr>
              <a:spLocks noChangeShapeType="1"/>
            </p:cNvSpPr>
            <p:nvPr/>
          </p:nvSpPr>
          <p:spPr bwMode="auto">
            <a:xfrm>
              <a:off x="423" y="47"/>
              <a:ext cx="0" cy="4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484812" name="Rectangle 12"/>
            <p:cNvSpPr>
              <a:spLocks noChangeArrowheads="1"/>
            </p:cNvSpPr>
            <p:nvPr/>
          </p:nvSpPr>
          <p:spPr bwMode="auto">
            <a:xfrm>
              <a:off x="433" y="40"/>
              <a:ext cx="453" cy="438"/>
            </a:xfrm>
            <a:prstGeom prst="rect">
              <a:avLst/>
            </a:prstGeom>
            <a:solidFill>
              <a:srgbClr val="1E2F5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484813" name="Rectangle 13"/>
            <p:cNvSpPr>
              <a:spLocks noChangeArrowheads="1"/>
            </p:cNvSpPr>
            <p:nvPr/>
          </p:nvSpPr>
          <p:spPr bwMode="auto">
            <a:xfrm>
              <a:off x="415" y="68"/>
              <a:ext cx="834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0" tIns="44446" rIns="90480" bIns="44446">
              <a:spAutoFit/>
            </a:bodyPr>
            <a:lstStyle/>
            <a:p>
              <a:pPr defTabSz="762000" eaLnBrk="0" hangingPunct="0">
                <a:lnSpc>
                  <a:spcPct val="70000"/>
                </a:lnSpc>
              </a:pPr>
              <a:r>
                <a:rPr lang="en-US" sz="14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明朝" charset="0"/>
                  <a:cs typeface="ＭＳ 明朝" charset="0"/>
                </a:rPr>
                <a:t>Centro</a:t>
              </a:r>
            </a:p>
            <a:p>
              <a:pPr defTabSz="762000" eaLnBrk="0" hangingPunct="0"/>
              <a:r>
                <a:rPr lang="en-US" sz="14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明朝" charset="0"/>
                  <a:cs typeface="ＭＳ 明朝" charset="0"/>
                </a:rPr>
                <a:t>Cuore</a:t>
              </a:r>
            </a:p>
            <a:p>
              <a:pPr defTabSz="762000" eaLnBrk="0" hangingPunct="0"/>
              <a:r>
                <a:rPr lang="en-US" sz="14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明朝" charset="0"/>
                  <a:cs typeface="ＭＳ 明朝" charset="0"/>
                </a:rPr>
                <a:t>Columbus</a:t>
              </a:r>
            </a:p>
          </p:txBody>
        </p:sp>
      </p:grpSp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0054520"/>
              </p:ext>
            </p:extLst>
          </p:nvPr>
        </p:nvGraphicFramePr>
        <p:xfrm>
          <a:off x="115888" y="1235075"/>
          <a:ext cx="89662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84815" name="Text Box 15"/>
          <p:cNvSpPr txBox="1">
            <a:spLocks noChangeArrowheads="1"/>
          </p:cNvSpPr>
          <p:nvPr/>
        </p:nvSpPr>
        <p:spPr bwMode="auto">
          <a:xfrm>
            <a:off x="252413" y="5676900"/>
            <a:ext cx="104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Unstable</a:t>
            </a:r>
          </a:p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angina</a:t>
            </a:r>
          </a:p>
        </p:txBody>
      </p:sp>
      <p:sp>
        <p:nvSpPr>
          <p:cNvPr id="1484816" name="Text Box 16"/>
          <p:cNvSpPr txBox="1">
            <a:spLocks noChangeArrowheads="1"/>
          </p:cNvSpPr>
          <p:nvPr/>
        </p:nvSpPr>
        <p:spPr bwMode="auto">
          <a:xfrm>
            <a:off x="6799263" y="5676900"/>
            <a:ext cx="1108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Prior</a:t>
            </a:r>
          </a:p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brachyRx</a:t>
            </a:r>
          </a:p>
        </p:txBody>
      </p:sp>
      <p:sp>
        <p:nvSpPr>
          <p:cNvPr id="1484817" name="Text Box 17"/>
          <p:cNvSpPr txBox="1">
            <a:spLocks noChangeArrowheads="1"/>
          </p:cNvSpPr>
          <p:nvPr/>
        </p:nvSpPr>
        <p:spPr bwMode="auto">
          <a:xfrm>
            <a:off x="1268413" y="5676900"/>
            <a:ext cx="1176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Thrombus</a:t>
            </a:r>
          </a:p>
        </p:txBody>
      </p:sp>
      <p:sp>
        <p:nvSpPr>
          <p:cNvPr id="1484818" name="Text Box 18"/>
          <p:cNvSpPr txBox="1">
            <a:spLocks noChangeArrowheads="1"/>
          </p:cNvSpPr>
          <p:nvPr/>
        </p:nvSpPr>
        <p:spPr bwMode="auto">
          <a:xfrm>
            <a:off x="2460625" y="5676900"/>
            <a:ext cx="1030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</a:t>
            </a:r>
          </a:p>
        </p:txBody>
      </p:sp>
      <p:sp>
        <p:nvSpPr>
          <p:cNvPr id="1484819" name="Text Box 19"/>
          <p:cNvSpPr txBox="1">
            <a:spLocks noChangeArrowheads="1"/>
          </p:cNvSpPr>
          <p:nvPr/>
        </p:nvSpPr>
        <p:spPr bwMode="auto">
          <a:xfrm>
            <a:off x="3611563" y="5676900"/>
            <a:ext cx="1022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Unprot.</a:t>
            </a:r>
          </a:p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 main</a:t>
            </a:r>
          </a:p>
        </p:txBody>
      </p:sp>
      <p:sp>
        <p:nvSpPr>
          <p:cNvPr id="1484820" name="Text Box 20"/>
          <p:cNvSpPr txBox="1">
            <a:spLocks noChangeArrowheads="1"/>
          </p:cNvSpPr>
          <p:nvPr/>
        </p:nvSpPr>
        <p:spPr bwMode="auto">
          <a:xfrm>
            <a:off x="4532313" y="567690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Bifurcation</a:t>
            </a:r>
          </a:p>
        </p:txBody>
      </p:sp>
      <p:sp>
        <p:nvSpPr>
          <p:cNvPr id="1484821" name="Text Box 21"/>
          <p:cNvSpPr txBox="1">
            <a:spLocks noChangeArrowheads="1"/>
          </p:cNvSpPr>
          <p:nvPr/>
        </p:nvSpPr>
        <p:spPr bwMode="auto">
          <a:xfrm>
            <a:off x="5827713" y="5676900"/>
            <a:ext cx="7953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Renal</a:t>
            </a:r>
          </a:p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failure</a:t>
            </a:r>
          </a:p>
        </p:txBody>
      </p:sp>
      <p:sp>
        <p:nvSpPr>
          <p:cNvPr id="1484822" name="Text Box 22"/>
          <p:cNvSpPr txBox="1">
            <a:spLocks noChangeArrowheads="1"/>
          </p:cNvSpPr>
          <p:nvPr/>
        </p:nvSpPr>
        <p:spPr bwMode="auto">
          <a:xfrm>
            <a:off x="7827963" y="5676900"/>
            <a:ext cx="1189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Premature</a:t>
            </a:r>
          </a:p>
          <a:p>
            <a:pPr algn="ctr"/>
            <a:r>
              <a:rPr lang="en-US" sz="16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Plavix d/c</a:t>
            </a:r>
          </a:p>
        </p:txBody>
      </p:sp>
      <p:sp>
        <p:nvSpPr>
          <p:cNvPr id="1484824" name="Rectangle 24"/>
          <p:cNvSpPr>
            <a:spLocks noChangeArrowheads="1"/>
          </p:cNvSpPr>
          <p:nvPr/>
        </p:nvSpPr>
        <p:spPr bwMode="auto">
          <a:xfrm>
            <a:off x="2486025" y="6416893"/>
            <a:ext cx="417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Iakovou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et al. JAMA 2005;293:2126-2130</a:t>
            </a:r>
          </a:p>
        </p:txBody>
      </p:sp>
    </p:spTree>
    <p:extLst>
      <p:ext uri="{BB962C8B-B14F-4D97-AF65-F5344CB8AC3E}">
        <p14:creationId xmlns="" xmlns:p14="http://schemas.microsoft.com/office/powerpoint/2010/main" val="3230000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1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25773651"/>
              </p:ext>
            </p:extLst>
          </p:nvPr>
        </p:nvGraphicFramePr>
        <p:xfrm>
          <a:off x="180975" y="1730375"/>
          <a:ext cx="8894763" cy="4848225"/>
        </p:xfrm>
        <a:graphic>
          <a:graphicData uri="http://schemas.openxmlformats.org/presentationml/2006/ole">
            <p:oleObj spid="_x0000_s74845" name="Chart" r:id="rId3" imgW="8905875" imgH="4857750" progId="MSGraph.Chart.8">
              <p:embed followColorScheme="full"/>
            </p:oleObj>
          </a:graphicData>
        </a:graphic>
      </p:graphicFrame>
      <p:sp>
        <p:nvSpPr>
          <p:cNvPr id="1491971" name="Text Box 3"/>
          <p:cNvSpPr txBox="1">
            <a:spLocks noChangeArrowheads="1"/>
          </p:cNvSpPr>
          <p:nvPr/>
        </p:nvSpPr>
        <p:spPr bwMode="auto">
          <a:xfrm>
            <a:off x="2286000" y="6484938"/>
            <a:ext cx="436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Eisenstein EL et al. JAMA 2007;297: on line</a:t>
            </a:r>
          </a:p>
        </p:txBody>
      </p:sp>
      <p:sp>
        <p:nvSpPr>
          <p:cNvPr id="149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53988" y="-19050"/>
            <a:ext cx="8836025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3600"/>
              <a:t>Duke Database Death/MI Analysis</a:t>
            </a:r>
            <a:endParaRPr lang="en-US" sz="3000">
              <a:solidFill>
                <a:schemeClr val="tx2"/>
              </a:solidFill>
            </a:endParaRPr>
          </a:p>
        </p:txBody>
      </p:sp>
      <p:grpSp>
        <p:nvGrpSpPr>
          <p:cNvPr id="1491973" name="Group 5"/>
          <p:cNvGrpSpPr>
            <a:grpSpLocks/>
          </p:cNvGrpSpPr>
          <p:nvPr/>
        </p:nvGrpSpPr>
        <p:grpSpPr bwMode="auto">
          <a:xfrm>
            <a:off x="1239838" y="5632450"/>
            <a:ext cx="3344862" cy="274638"/>
            <a:chOff x="781" y="3450"/>
            <a:chExt cx="2107" cy="173"/>
          </a:xfrm>
        </p:grpSpPr>
        <p:sp>
          <p:nvSpPr>
            <p:cNvPr id="1491974" name="Text Box 6"/>
            <p:cNvSpPr txBox="1">
              <a:spLocks noChangeArrowheads="1"/>
            </p:cNvSpPr>
            <p:nvPr/>
          </p:nvSpPr>
          <p:spPr bwMode="auto">
            <a:xfrm>
              <a:off x="781" y="3450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N=637</a:t>
              </a:r>
            </a:p>
          </p:txBody>
        </p:sp>
        <p:sp>
          <p:nvSpPr>
            <p:cNvPr id="1491975" name="Text Box 7"/>
            <p:cNvSpPr txBox="1">
              <a:spLocks noChangeArrowheads="1"/>
            </p:cNvSpPr>
            <p:nvPr/>
          </p:nvSpPr>
          <p:spPr bwMode="auto">
            <a:xfrm>
              <a:off x="1191" y="3450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N=579</a:t>
              </a:r>
            </a:p>
          </p:txBody>
        </p:sp>
        <p:sp>
          <p:nvSpPr>
            <p:cNvPr id="1491976" name="Text Box 8"/>
            <p:cNvSpPr txBox="1">
              <a:spLocks noChangeArrowheads="1"/>
            </p:cNvSpPr>
            <p:nvPr/>
          </p:nvSpPr>
          <p:spPr bwMode="auto">
            <a:xfrm>
              <a:off x="2055" y="3450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N=417</a:t>
              </a:r>
            </a:p>
          </p:txBody>
        </p:sp>
        <p:sp>
          <p:nvSpPr>
            <p:cNvPr id="1491977" name="Text Box 9"/>
            <p:cNvSpPr txBox="1">
              <a:spLocks noChangeArrowheads="1"/>
            </p:cNvSpPr>
            <p:nvPr/>
          </p:nvSpPr>
          <p:spPr bwMode="auto">
            <a:xfrm>
              <a:off x="2435" y="3450"/>
              <a:ext cx="4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N=1976</a:t>
              </a:r>
            </a:p>
          </p:txBody>
        </p:sp>
      </p:grpSp>
      <p:sp>
        <p:nvSpPr>
          <p:cNvPr id="1491978" name="Text Box 10"/>
          <p:cNvSpPr txBox="1">
            <a:spLocks noChangeArrowheads="1"/>
          </p:cNvSpPr>
          <p:nvPr/>
        </p:nvSpPr>
        <p:spPr bwMode="auto">
          <a:xfrm>
            <a:off x="1244600" y="660400"/>
            <a:ext cx="6654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Adjusted death/MI rates at 24 months</a:t>
            </a:r>
          </a:p>
          <a:p>
            <a:pPr algn="ctr">
              <a:lnSpc>
                <a:spcPct val="105000"/>
              </a:lnSpc>
            </a:pPr>
            <a:r>
              <a:rPr lang="en-US" sz="28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patients without events at 6 months</a:t>
            </a:r>
          </a:p>
        </p:txBody>
      </p:sp>
      <p:sp>
        <p:nvSpPr>
          <p:cNvPr id="1491979" name="Text Box 11"/>
          <p:cNvSpPr txBox="1">
            <a:spLocks noChangeArrowheads="1"/>
          </p:cNvSpPr>
          <p:nvPr/>
        </p:nvSpPr>
        <p:spPr bwMode="auto">
          <a:xfrm>
            <a:off x="974725" y="2584450"/>
            <a:ext cx="3711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Clopidogrel status at 6 months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Overall P value = 0.07; P</a:t>
            </a:r>
            <a:r>
              <a:rPr lang="en-US" sz="1800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0.12</a:t>
            </a:r>
          </a:p>
        </p:txBody>
      </p:sp>
      <p:sp>
        <p:nvSpPr>
          <p:cNvPr id="1491980" name="Text Box 12"/>
          <p:cNvSpPr txBox="1">
            <a:spLocks noChangeArrowheads="1"/>
          </p:cNvSpPr>
          <p:nvPr/>
        </p:nvSpPr>
        <p:spPr bwMode="auto">
          <a:xfrm>
            <a:off x="4954588" y="2584450"/>
            <a:ext cx="3902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Clopidogrel status at 12 months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Overall P value &lt;0.001; P</a:t>
            </a:r>
            <a:r>
              <a:rPr lang="en-US" sz="1800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0.003</a:t>
            </a:r>
          </a:p>
        </p:txBody>
      </p:sp>
      <p:grpSp>
        <p:nvGrpSpPr>
          <p:cNvPr id="1491981" name="Group 13"/>
          <p:cNvGrpSpPr>
            <a:grpSpLocks/>
          </p:cNvGrpSpPr>
          <p:nvPr/>
        </p:nvGrpSpPr>
        <p:grpSpPr bwMode="auto">
          <a:xfrm>
            <a:off x="5267325" y="5632450"/>
            <a:ext cx="3344863" cy="274638"/>
            <a:chOff x="782" y="3450"/>
            <a:chExt cx="2107" cy="173"/>
          </a:xfrm>
        </p:grpSpPr>
        <p:sp>
          <p:nvSpPr>
            <p:cNvPr id="1491982" name="Text Box 14"/>
            <p:cNvSpPr txBox="1">
              <a:spLocks noChangeArrowheads="1"/>
            </p:cNvSpPr>
            <p:nvPr/>
          </p:nvSpPr>
          <p:spPr bwMode="auto">
            <a:xfrm>
              <a:off x="782" y="3450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N=252</a:t>
              </a:r>
            </a:p>
          </p:txBody>
        </p:sp>
        <p:sp>
          <p:nvSpPr>
            <p:cNvPr id="1491983" name="Text Box 15"/>
            <p:cNvSpPr txBox="1">
              <a:spLocks noChangeArrowheads="1"/>
            </p:cNvSpPr>
            <p:nvPr/>
          </p:nvSpPr>
          <p:spPr bwMode="auto">
            <a:xfrm>
              <a:off x="1192" y="3450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N=276</a:t>
              </a:r>
            </a:p>
          </p:txBody>
        </p:sp>
        <p:sp>
          <p:nvSpPr>
            <p:cNvPr id="1491984" name="Text Box 16"/>
            <p:cNvSpPr txBox="1">
              <a:spLocks noChangeArrowheads="1"/>
            </p:cNvSpPr>
            <p:nvPr/>
          </p:nvSpPr>
          <p:spPr bwMode="auto">
            <a:xfrm>
              <a:off x="2056" y="3450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N=346</a:t>
              </a:r>
            </a:p>
          </p:txBody>
        </p:sp>
        <p:sp>
          <p:nvSpPr>
            <p:cNvPr id="1491985" name="Text Box 17"/>
            <p:cNvSpPr txBox="1">
              <a:spLocks noChangeArrowheads="1"/>
            </p:cNvSpPr>
            <p:nvPr/>
          </p:nvSpPr>
          <p:spPr bwMode="auto">
            <a:xfrm>
              <a:off x="2436" y="3450"/>
              <a:ext cx="4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N=1644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59541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371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1358 consecutive patients successfully implanted with DES </a:t>
            </a:r>
          </a:p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Patients were followed for 36 months, 8.8% discontinued aspirin or clopidogrel within 1 year (early discontinuation)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1718"/>
            <a:ext cx="9144000" cy="1143000"/>
          </a:xfrm>
        </p:spPr>
        <p:txBody>
          <a:bodyPr/>
          <a:lstStyle/>
          <a:p>
            <a:r>
              <a:rPr lang="en-US" sz="3200" dirty="0" smtClean="0"/>
              <a:t>Consequences of Premature Discontinuation of Oral Antiplatelet Therapy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1812933"/>
              </p:ext>
            </p:extLst>
          </p:nvPr>
        </p:nvGraphicFramePr>
        <p:xfrm>
          <a:off x="685800" y="188541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907408" y="4185273"/>
            <a:ext cx="3305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Percent With Event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4029" y="6457613"/>
            <a:ext cx="429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Rossini R, et al.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Am J Cardiol.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2011;107:186-194.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65428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&lt;0.001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403903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=0.038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94968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&lt;0.001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448308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=0.007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10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rot="5400000">
            <a:off x="2479122" y="4875204"/>
            <a:ext cx="6109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5831923" y="4875204"/>
            <a:ext cx="6109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79" y="182102"/>
            <a:ext cx="8192843" cy="755650"/>
          </a:xfrm>
        </p:spPr>
        <p:txBody>
          <a:bodyPr/>
          <a:lstStyle/>
          <a:p>
            <a:r>
              <a:rPr lang="en-US" sz="2800" dirty="0" smtClean="0"/>
              <a:t>Optimal Duration of Dual Antiplatelet Therapy After Drug-Eluting Stents Implantation:                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REAL-LATE and ZEST-LATE RCTs (Pooled)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673" y="1628582"/>
            <a:ext cx="8292655" cy="1569660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2701 pts MACE-free 1 year after DES (SES, PES or ZES)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Consecutive pts, all-comers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26% diabetes; 62% ACS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Mean 1.4 stents/pt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532" y="3738737"/>
            <a:ext cx="2028119" cy="830997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Clopidogrel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continuation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1317" y="3738737"/>
            <a:ext cx="2472152" cy="830997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Clopidogrel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discontinuation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875" y="5166490"/>
            <a:ext cx="8076250" cy="769441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Primary endpoint: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Death or MI at additional 2 year FU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Secondary endpoints: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Stent thrombosis, MACCE, major bleeding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952" y="6473255"/>
            <a:ext cx="4952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Park SJ, et al. 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600" i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Engl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J Med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2010;362:1374-1382.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 bwMode="auto">
          <a:xfrm rot="5400000">
            <a:off x="3408050" y="2574785"/>
            <a:ext cx="540495" cy="17874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2"/>
            <a:endCxn id="6" idx="0"/>
          </p:cNvCxnSpPr>
          <p:nvPr/>
        </p:nvCxnSpPr>
        <p:spPr bwMode="auto">
          <a:xfrm rot="16200000" flipH="1">
            <a:off x="5084450" y="2685793"/>
            <a:ext cx="540495" cy="15653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378570" y="3187750"/>
            <a:ext cx="386861" cy="38686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5726" y="5967656"/>
            <a:ext cx="4392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80% power for a 50% reduction from 5% control rate 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137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9" name="Freeform 3"/>
          <p:cNvSpPr>
            <a:spLocks noEditPoints="1"/>
          </p:cNvSpPr>
          <p:nvPr/>
        </p:nvSpPr>
        <p:spPr bwMode="auto">
          <a:xfrm>
            <a:off x="5092700" y="3324780"/>
            <a:ext cx="3173413" cy="249238"/>
          </a:xfrm>
          <a:custGeom>
            <a:avLst/>
            <a:gdLst/>
            <a:ahLst/>
            <a:cxnLst>
              <a:cxn ang="0">
                <a:pos x="1859" y="314"/>
              </a:cxn>
              <a:cxn ang="0">
                <a:pos x="1788" y="314"/>
              </a:cxn>
              <a:cxn ang="0">
                <a:pos x="1716" y="314"/>
              </a:cxn>
              <a:cxn ang="0">
                <a:pos x="1643" y="314"/>
              </a:cxn>
              <a:cxn ang="0">
                <a:pos x="1571" y="314"/>
              </a:cxn>
              <a:cxn ang="0">
                <a:pos x="1499" y="314"/>
              </a:cxn>
              <a:cxn ang="0">
                <a:pos x="1427" y="314"/>
              </a:cxn>
              <a:cxn ang="0">
                <a:pos x="1355" y="314"/>
              </a:cxn>
              <a:cxn ang="0">
                <a:pos x="1282" y="314"/>
              </a:cxn>
              <a:cxn ang="0">
                <a:pos x="1210" y="314"/>
              </a:cxn>
              <a:cxn ang="0">
                <a:pos x="1138" y="314"/>
              </a:cxn>
              <a:cxn ang="0">
                <a:pos x="1067" y="314"/>
              </a:cxn>
              <a:cxn ang="0">
                <a:pos x="995" y="314"/>
              </a:cxn>
              <a:cxn ang="0">
                <a:pos x="923" y="314"/>
              </a:cxn>
              <a:cxn ang="0">
                <a:pos x="850" y="314"/>
              </a:cxn>
              <a:cxn ang="0">
                <a:pos x="778" y="314"/>
              </a:cxn>
              <a:cxn ang="0">
                <a:pos x="706" y="314"/>
              </a:cxn>
              <a:cxn ang="0">
                <a:pos x="634" y="314"/>
              </a:cxn>
              <a:cxn ang="0">
                <a:pos x="562" y="314"/>
              </a:cxn>
              <a:cxn ang="0">
                <a:pos x="489" y="314"/>
              </a:cxn>
              <a:cxn ang="0">
                <a:pos x="417" y="314"/>
              </a:cxn>
              <a:cxn ang="0">
                <a:pos x="346" y="314"/>
              </a:cxn>
              <a:cxn ang="0">
                <a:pos x="274" y="314"/>
              </a:cxn>
              <a:cxn ang="0">
                <a:pos x="202" y="314"/>
              </a:cxn>
              <a:cxn ang="0">
                <a:pos x="130" y="314"/>
              </a:cxn>
              <a:cxn ang="0">
                <a:pos x="58" y="314"/>
              </a:cxn>
              <a:cxn ang="0">
                <a:pos x="1905" y="289"/>
              </a:cxn>
              <a:cxn ang="0">
                <a:pos x="2056" y="259"/>
              </a:cxn>
              <a:cxn ang="0">
                <a:pos x="1984" y="259"/>
              </a:cxn>
              <a:cxn ang="0">
                <a:pos x="1912" y="259"/>
              </a:cxn>
              <a:cxn ang="0">
                <a:pos x="2094" y="186"/>
              </a:cxn>
              <a:cxn ang="0">
                <a:pos x="2261" y="176"/>
              </a:cxn>
              <a:cxn ang="0">
                <a:pos x="2189" y="176"/>
              </a:cxn>
              <a:cxn ang="0">
                <a:pos x="2117" y="176"/>
              </a:cxn>
              <a:cxn ang="0">
                <a:pos x="2334" y="197"/>
              </a:cxn>
              <a:cxn ang="0">
                <a:pos x="3220" y="106"/>
              </a:cxn>
              <a:cxn ang="0">
                <a:pos x="3148" y="106"/>
              </a:cxn>
              <a:cxn ang="0">
                <a:pos x="3076" y="106"/>
              </a:cxn>
              <a:cxn ang="0">
                <a:pos x="3005" y="106"/>
              </a:cxn>
              <a:cxn ang="0">
                <a:pos x="2933" y="106"/>
              </a:cxn>
              <a:cxn ang="0">
                <a:pos x="2861" y="106"/>
              </a:cxn>
              <a:cxn ang="0">
                <a:pos x="2789" y="106"/>
              </a:cxn>
              <a:cxn ang="0">
                <a:pos x="2716" y="106"/>
              </a:cxn>
              <a:cxn ang="0">
                <a:pos x="2644" y="106"/>
              </a:cxn>
              <a:cxn ang="0">
                <a:pos x="2572" y="106"/>
              </a:cxn>
              <a:cxn ang="0">
                <a:pos x="2500" y="106"/>
              </a:cxn>
              <a:cxn ang="0">
                <a:pos x="2428" y="106"/>
              </a:cxn>
              <a:cxn ang="0">
                <a:pos x="2352" y="121"/>
              </a:cxn>
              <a:cxn ang="0">
                <a:pos x="3272" y="68"/>
              </a:cxn>
              <a:cxn ang="0">
                <a:pos x="3995" y="0"/>
              </a:cxn>
              <a:cxn ang="0">
                <a:pos x="3922" y="0"/>
              </a:cxn>
              <a:cxn ang="0">
                <a:pos x="3850" y="0"/>
              </a:cxn>
              <a:cxn ang="0">
                <a:pos x="3778" y="0"/>
              </a:cxn>
              <a:cxn ang="0">
                <a:pos x="3706" y="0"/>
              </a:cxn>
              <a:cxn ang="0">
                <a:pos x="3634" y="0"/>
              </a:cxn>
              <a:cxn ang="0">
                <a:pos x="3563" y="0"/>
              </a:cxn>
              <a:cxn ang="0">
                <a:pos x="3491" y="0"/>
              </a:cxn>
              <a:cxn ang="0">
                <a:pos x="3418" y="0"/>
              </a:cxn>
              <a:cxn ang="0">
                <a:pos x="3346" y="0"/>
              </a:cxn>
              <a:cxn ang="0">
                <a:pos x="3272" y="0"/>
              </a:cxn>
            </a:cxnLst>
            <a:rect l="0" t="0" r="r" b="b"/>
            <a:pathLst>
              <a:path w="3999" h="314">
                <a:moveTo>
                  <a:pt x="1873" y="293"/>
                </a:moveTo>
                <a:lnTo>
                  <a:pt x="1895" y="293"/>
                </a:lnTo>
                <a:lnTo>
                  <a:pt x="1895" y="303"/>
                </a:lnTo>
                <a:lnTo>
                  <a:pt x="1905" y="303"/>
                </a:lnTo>
                <a:lnTo>
                  <a:pt x="1905" y="314"/>
                </a:lnTo>
                <a:lnTo>
                  <a:pt x="1873" y="314"/>
                </a:lnTo>
                <a:lnTo>
                  <a:pt x="1873" y="293"/>
                </a:lnTo>
                <a:close/>
                <a:moveTo>
                  <a:pt x="1837" y="293"/>
                </a:moveTo>
                <a:lnTo>
                  <a:pt x="1859" y="293"/>
                </a:lnTo>
                <a:lnTo>
                  <a:pt x="1859" y="314"/>
                </a:lnTo>
                <a:lnTo>
                  <a:pt x="1837" y="314"/>
                </a:lnTo>
                <a:lnTo>
                  <a:pt x="1837" y="293"/>
                </a:lnTo>
                <a:close/>
                <a:moveTo>
                  <a:pt x="1802" y="293"/>
                </a:moveTo>
                <a:lnTo>
                  <a:pt x="1822" y="293"/>
                </a:lnTo>
                <a:lnTo>
                  <a:pt x="1822" y="314"/>
                </a:lnTo>
                <a:lnTo>
                  <a:pt x="1802" y="314"/>
                </a:lnTo>
                <a:lnTo>
                  <a:pt x="1802" y="293"/>
                </a:lnTo>
                <a:close/>
                <a:moveTo>
                  <a:pt x="1766" y="293"/>
                </a:moveTo>
                <a:lnTo>
                  <a:pt x="1788" y="293"/>
                </a:lnTo>
                <a:lnTo>
                  <a:pt x="1788" y="314"/>
                </a:lnTo>
                <a:lnTo>
                  <a:pt x="1766" y="314"/>
                </a:lnTo>
                <a:lnTo>
                  <a:pt x="1766" y="293"/>
                </a:lnTo>
                <a:close/>
                <a:moveTo>
                  <a:pt x="1730" y="293"/>
                </a:moveTo>
                <a:lnTo>
                  <a:pt x="1752" y="293"/>
                </a:lnTo>
                <a:lnTo>
                  <a:pt x="1752" y="314"/>
                </a:lnTo>
                <a:lnTo>
                  <a:pt x="1730" y="314"/>
                </a:lnTo>
                <a:lnTo>
                  <a:pt x="1730" y="293"/>
                </a:lnTo>
                <a:close/>
                <a:moveTo>
                  <a:pt x="1694" y="293"/>
                </a:moveTo>
                <a:lnTo>
                  <a:pt x="1716" y="293"/>
                </a:lnTo>
                <a:lnTo>
                  <a:pt x="1716" y="314"/>
                </a:lnTo>
                <a:lnTo>
                  <a:pt x="1694" y="314"/>
                </a:lnTo>
                <a:lnTo>
                  <a:pt x="1694" y="293"/>
                </a:lnTo>
                <a:close/>
                <a:moveTo>
                  <a:pt x="1658" y="293"/>
                </a:moveTo>
                <a:lnTo>
                  <a:pt x="1679" y="293"/>
                </a:lnTo>
                <a:lnTo>
                  <a:pt x="1679" y="314"/>
                </a:lnTo>
                <a:lnTo>
                  <a:pt x="1658" y="314"/>
                </a:lnTo>
                <a:lnTo>
                  <a:pt x="1658" y="293"/>
                </a:lnTo>
                <a:close/>
                <a:moveTo>
                  <a:pt x="1622" y="293"/>
                </a:moveTo>
                <a:lnTo>
                  <a:pt x="1643" y="293"/>
                </a:lnTo>
                <a:lnTo>
                  <a:pt x="1643" y="314"/>
                </a:lnTo>
                <a:lnTo>
                  <a:pt x="1622" y="314"/>
                </a:lnTo>
                <a:lnTo>
                  <a:pt x="1622" y="293"/>
                </a:lnTo>
                <a:close/>
                <a:moveTo>
                  <a:pt x="1586" y="293"/>
                </a:moveTo>
                <a:lnTo>
                  <a:pt x="1607" y="293"/>
                </a:lnTo>
                <a:lnTo>
                  <a:pt x="1607" y="314"/>
                </a:lnTo>
                <a:lnTo>
                  <a:pt x="1586" y="314"/>
                </a:lnTo>
                <a:lnTo>
                  <a:pt x="1586" y="293"/>
                </a:lnTo>
                <a:close/>
                <a:moveTo>
                  <a:pt x="1549" y="293"/>
                </a:moveTo>
                <a:lnTo>
                  <a:pt x="1571" y="293"/>
                </a:lnTo>
                <a:lnTo>
                  <a:pt x="1571" y="314"/>
                </a:lnTo>
                <a:lnTo>
                  <a:pt x="1549" y="314"/>
                </a:lnTo>
                <a:lnTo>
                  <a:pt x="1549" y="293"/>
                </a:lnTo>
                <a:close/>
                <a:moveTo>
                  <a:pt x="1513" y="293"/>
                </a:moveTo>
                <a:lnTo>
                  <a:pt x="1535" y="293"/>
                </a:lnTo>
                <a:lnTo>
                  <a:pt x="1535" y="314"/>
                </a:lnTo>
                <a:lnTo>
                  <a:pt x="1513" y="314"/>
                </a:lnTo>
                <a:lnTo>
                  <a:pt x="1513" y="293"/>
                </a:lnTo>
                <a:close/>
                <a:moveTo>
                  <a:pt x="1477" y="293"/>
                </a:moveTo>
                <a:lnTo>
                  <a:pt x="1499" y="293"/>
                </a:lnTo>
                <a:lnTo>
                  <a:pt x="1499" y="314"/>
                </a:lnTo>
                <a:lnTo>
                  <a:pt x="1477" y="314"/>
                </a:lnTo>
                <a:lnTo>
                  <a:pt x="1477" y="293"/>
                </a:lnTo>
                <a:close/>
                <a:moveTo>
                  <a:pt x="1441" y="293"/>
                </a:moveTo>
                <a:lnTo>
                  <a:pt x="1463" y="293"/>
                </a:lnTo>
                <a:lnTo>
                  <a:pt x="1463" y="314"/>
                </a:lnTo>
                <a:lnTo>
                  <a:pt x="1441" y="314"/>
                </a:lnTo>
                <a:lnTo>
                  <a:pt x="1441" y="293"/>
                </a:lnTo>
                <a:close/>
                <a:moveTo>
                  <a:pt x="1405" y="293"/>
                </a:moveTo>
                <a:lnTo>
                  <a:pt x="1427" y="293"/>
                </a:lnTo>
                <a:lnTo>
                  <a:pt x="1427" y="314"/>
                </a:lnTo>
                <a:lnTo>
                  <a:pt x="1405" y="314"/>
                </a:lnTo>
                <a:lnTo>
                  <a:pt x="1405" y="293"/>
                </a:lnTo>
                <a:close/>
                <a:moveTo>
                  <a:pt x="1369" y="293"/>
                </a:moveTo>
                <a:lnTo>
                  <a:pt x="1391" y="293"/>
                </a:lnTo>
                <a:lnTo>
                  <a:pt x="1391" y="314"/>
                </a:lnTo>
                <a:lnTo>
                  <a:pt x="1369" y="314"/>
                </a:lnTo>
                <a:lnTo>
                  <a:pt x="1369" y="293"/>
                </a:lnTo>
                <a:close/>
                <a:moveTo>
                  <a:pt x="1333" y="293"/>
                </a:moveTo>
                <a:lnTo>
                  <a:pt x="1355" y="293"/>
                </a:lnTo>
                <a:lnTo>
                  <a:pt x="1355" y="314"/>
                </a:lnTo>
                <a:lnTo>
                  <a:pt x="1333" y="314"/>
                </a:lnTo>
                <a:lnTo>
                  <a:pt x="1333" y="293"/>
                </a:lnTo>
                <a:close/>
                <a:moveTo>
                  <a:pt x="1297" y="293"/>
                </a:moveTo>
                <a:lnTo>
                  <a:pt x="1318" y="293"/>
                </a:lnTo>
                <a:lnTo>
                  <a:pt x="1318" y="314"/>
                </a:lnTo>
                <a:lnTo>
                  <a:pt x="1297" y="314"/>
                </a:lnTo>
                <a:lnTo>
                  <a:pt x="1297" y="293"/>
                </a:lnTo>
                <a:close/>
                <a:moveTo>
                  <a:pt x="1261" y="293"/>
                </a:moveTo>
                <a:lnTo>
                  <a:pt x="1282" y="293"/>
                </a:lnTo>
                <a:lnTo>
                  <a:pt x="1282" y="314"/>
                </a:lnTo>
                <a:lnTo>
                  <a:pt x="1261" y="314"/>
                </a:lnTo>
                <a:lnTo>
                  <a:pt x="1261" y="293"/>
                </a:lnTo>
                <a:close/>
                <a:moveTo>
                  <a:pt x="1225" y="293"/>
                </a:moveTo>
                <a:lnTo>
                  <a:pt x="1246" y="293"/>
                </a:lnTo>
                <a:lnTo>
                  <a:pt x="1246" y="314"/>
                </a:lnTo>
                <a:lnTo>
                  <a:pt x="1225" y="314"/>
                </a:lnTo>
                <a:lnTo>
                  <a:pt x="1225" y="293"/>
                </a:lnTo>
                <a:close/>
                <a:moveTo>
                  <a:pt x="1188" y="293"/>
                </a:moveTo>
                <a:lnTo>
                  <a:pt x="1210" y="293"/>
                </a:lnTo>
                <a:lnTo>
                  <a:pt x="1210" y="314"/>
                </a:lnTo>
                <a:lnTo>
                  <a:pt x="1188" y="314"/>
                </a:lnTo>
                <a:lnTo>
                  <a:pt x="1188" y="293"/>
                </a:lnTo>
                <a:close/>
                <a:moveTo>
                  <a:pt x="1152" y="293"/>
                </a:moveTo>
                <a:lnTo>
                  <a:pt x="1174" y="293"/>
                </a:lnTo>
                <a:lnTo>
                  <a:pt x="1174" y="314"/>
                </a:lnTo>
                <a:lnTo>
                  <a:pt x="1152" y="314"/>
                </a:lnTo>
                <a:lnTo>
                  <a:pt x="1152" y="293"/>
                </a:lnTo>
                <a:close/>
                <a:moveTo>
                  <a:pt x="1116" y="293"/>
                </a:moveTo>
                <a:lnTo>
                  <a:pt x="1138" y="293"/>
                </a:lnTo>
                <a:lnTo>
                  <a:pt x="1138" y="314"/>
                </a:lnTo>
                <a:lnTo>
                  <a:pt x="1116" y="314"/>
                </a:lnTo>
                <a:lnTo>
                  <a:pt x="1116" y="293"/>
                </a:lnTo>
                <a:close/>
                <a:moveTo>
                  <a:pt x="1082" y="293"/>
                </a:moveTo>
                <a:lnTo>
                  <a:pt x="1102" y="293"/>
                </a:lnTo>
                <a:lnTo>
                  <a:pt x="1102" y="314"/>
                </a:lnTo>
                <a:lnTo>
                  <a:pt x="1082" y="314"/>
                </a:lnTo>
                <a:lnTo>
                  <a:pt x="1082" y="293"/>
                </a:lnTo>
                <a:close/>
                <a:moveTo>
                  <a:pt x="1045" y="293"/>
                </a:moveTo>
                <a:lnTo>
                  <a:pt x="1067" y="293"/>
                </a:lnTo>
                <a:lnTo>
                  <a:pt x="1067" y="314"/>
                </a:lnTo>
                <a:lnTo>
                  <a:pt x="1045" y="314"/>
                </a:lnTo>
                <a:lnTo>
                  <a:pt x="1045" y="293"/>
                </a:lnTo>
                <a:close/>
                <a:moveTo>
                  <a:pt x="1009" y="293"/>
                </a:moveTo>
                <a:lnTo>
                  <a:pt x="1031" y="293"/>
                </a:lnTo>
                <a:lnTo>
                  <a:pt x="1031" y="314"/>
                </a:lnTo>
                <a:lnTo>
                  <a:pt x="1009" y="314"/>
                </a:lnTo>
                <a:lnTo>
                  <a:pt x="1009" y="293"/>
                </a:lnTo>
                <a:close/>
                <a:moveTo>
                  <a:pt x="973" y="293"/>
                </a:moveTo>
                <a:lnTo>
                  <a:pt x="995" y="293"/>
                </a:lnTo>
                <a:lnTo>
                  <a:pt x="995" y="314"/>
                </a:lnTo>
                <a:lnTo>
                  <a:pt x="973" y="314"/>
                </a:lnTo>
                <a:lnTo>
                  <a:pt x="973" y="293"/>
                </a:lnTo>
                <a:close/>
                <a:moveTo>
                  <a:pt x="937" y="293"/>
                </a:moveTo>
                <a:lnTo>
                  <a:pt x="959" y="293"/>
                </a:lnTo>
                <a:lnTo>
                  <a:pt x="959" y="314"/>
                </a:lnTo>
                <a:lnTo>
                  <a:pt x="937" y="314"/>
                </a:lnTo>
                <a:lnTo>
                  <a:pt x="937" y="293"/>
                </a:lnTo>
                <a:close/>
                <a:moveTo>
                  <a:pt x="901" y="293"/>
                </a:moveTo>
                <a:lnTo>
                  <a:pt x="923" y="293"/>
                </a:lnTo>
                <a:lnTo>
                  <a:pt x="923" y="314"/>
                </a:lnTo>
                <a:lnTo>
                  <a:pt x="901" y="314"/>
                </a:lnTo>
                <a:lnTo>
                  <a:pt x="901" y="293"/>
                </a:lnTo>
                <a:close/>
                <a:moveTo>
                  <a:pt x="865" y="293"/>
                </a:moveTo>
                <a:lnTo>
                  <a:pt x="887" y="293"/>
                </a:lnTo>
                <a:lnTo>
                  <a:pt x="887" y="314"/>
                </a:lnTo>
                <a:lnTo>
                  <a:pt x="865" y="314"/>
                </a:lnTo>
                <a:lnTo>
                  <a:pt x="865" y="293"/>
                </a:lnTo>
                <a:close/>
                <a:moveTo>
                  <a:pt x="829" y="293"/>
                </a:moveTo>
                <a:lnTo>
                  <a:pt x="850" y="293"/>
                </a:lnTo>
                <a:lnTo>
                  <a:pt x="850" y="314"/>
                </a:lnTo>
                <a:lnTo>
                  <a:pt x="829" y="314"/>
                </a:lnTo>
                <a:lnTo>
                  <a:pt x="829" y="293"/>
                </a:lnTo>
                <a:close/>
                <a:moveTo>
                  <a:pt x="793" y="293"/>
                </a:moveTo>
                <a:lnTo>
                  <a:pt x="814" y="293"/>
                </a:lnTo>
                <a:lnTo>
                  <a:pt x="814" y="314"/>
                </a:lnTo>
                <a:lnTo>
                  <a:pt x="793" y="314"/>
                </a:lnTo>
                <a:lnTo>
                  <a:pt x="793" y="293"/>
                </a:lnTo>
                <a:close/>
                <a:moveTo>
                  <a:pt x="757" y="293"/>
                </a:moveTo>
                <a:lnTo>
                  <a:pt x="778" y="293"/>
                </a:lnTo>
                <a:lnTo>
                  <a:pt x="778" y="314"/>
                </a:lnTo>
                <a:lnTo>
                  <a:pt x="757" y="314"/>
                </a:lnTo>
                <a:lnTo>
                  <a:pt x="757" y="293"/>
                </a:lnTo>
                <a:close/>
                <a:moveTo>
                  <a:pt x="720" y="293"/>
                </a:moveTo>
                <a:lnTo>
                  <a:pt x="742" y="293"/>
                </a:lnTo>
                <a:lnTo>
                  <a:pt x="742" y="314"/>
                </a:lnTo>
                <a:lnTo>
                  <a:pt x="720" y="314"/>
                </a:lnTo>
                <a:lnTo>
                  <a:pt x="720" y="293"/>
                </a:lnTo>
                <a:close/>
                <a:moveTo>
                  <a:pt x="684" y="293"/>
                </a:moveTo>
                <a:lnTo>
                  <a:pt x="706" y="293"/>
                </a:lnTo>
                <a:lnTo>
                  <a:pt x="706" y="314"/>
                </a:lnTo>
                <a:lnTo>
                  <a:pt x="684" y="314"/>
                </a:lnTo>
                <a:lnTo>
                  <a:pt x="684" y="293"/>
                </a:lnTo>
                <a:close/>
                <a:moveTo>
                  <a:pt x="648" y="293"/>
                </a:moveTo>
                <a:lnTo>
                  <a:pt x="670" y="293"/>
                </a:lnTo>
                <a:lnTo>
                  <a:pt x="670" y="314"/>
                </a:lnTo>
                <a:lnTo>
                  <a:pt x="648" y="314"/>
                </a:lnTo>
                <a:lnTo>
                  <a:pt x="648" y="293"/>
                </a:lnTo>
                <a:close/>
                <a:moveTo>
                  <a:pt x="612" y="293"/>
                </a:moveTo>
                <a:lnTo>
                  <a:pt x="634" y="293"/>
                </a:lnTo>
                <a:lnTo>
                  <a:pt x="634" y="314"/>
                </a:lnTo>
                <a:lnTo>
                  <a:pt x="612" y="314"/>
                </a:lnTo>
                <a:lnTo>
                  <a:pt x="612" y="293"/>
                </a:lnTo>
                <a:close/>
                <a:moveTo>
                  <a:pt x="576" y="293"/>
                </a:moveTo>
                <a:lnTo>
                  <a:pt x="598" y="293"/>
                </a:lnTo>
                <a:lnTo>
                  <a:pt x="598" y="314"/>
                </a:lnTo>
                <a:lnTo>
                  <a:pt x="576" y="314"/>
                </a:lnTo>
                <a:lnTo>
                  <a:pt x="576" y="293"/>
                </a:lnTo>
                <a:close/>
                <a:moveTo>
                  <a:pt x="540" y="293"/>
                </a:moveTo>
                <a:lnTo>
                  <a:pt x="562" y="293"/>
                </a:lnTo>
                <a:lnTo>
                  <a:pt x="562" y="314"/>
                </a:lnTo>
                <a:lnTo>
                  <a:pt x="540" y="314"/>
                </a:lnTo>
                <a:lnTo>
                  <a:pt x="540" y="293"/>
                </a:lnTo>
                <a:close/>
                <a:moveTo>
                  <a:pt x="504" y="293"/>
                </a:moveTo>
                <a:lnTo>
                  <a:pt x="526" y="293"/>
                </a:lnTo>
                <a:lnTo>
                  <a:pt x="526" y="314"/>
                </a:lnTo>
                <a:lnTo>
                  <a:pt x="504" y="314"/>
                </a:lnTo>
                <a:lnTo>
                  <a:pt x="504" y="293"/>
                </a:lnTo>
                <a:close/>
                <a:moveTo>
                  <a:pt x="468" y="293"/>
                </a:moveTo>
                <a:lnTo>
                  <a:pt x="489" y="293"/>
                </a:lnTo>
                <a:lnTo>
                  <a:pt x="489" y="314"/>
                </a:lnTo>
                <a:lnTo>
                  <a:pt x="468" y="314"/>
                </a:lnTo>
                <a:lnTo>
                  <a:pt x="468" y="293"/>
                </a:lnTo>
                <a:close/>
                <a:moveTo>
                  <a:pt x="432" y="293"/>
                </a:moveTo>
                <a:lnTo>
                  <a:pt x="453" y="293"/>
                </a:lnTo>
                <a:lnTo>
                  <a:pt x="453" y="314"/>
                </a:lnTo>
                <a:lnTo>
                  <a:pt x="432" y="314"/>
                </a:lnTo>
                <a:lnTo>
                  <a:pt x="432" y="293"/>
                </a:lnTo>
                <a:close/>
                <a:moveTo>
                  <a:pt x="396" y="293"/>
                </a:moveTo>
                <a:lnTo>
                  <a:pt x="417" y="293"/>
                </a:lnTo>
                <a:lnTo>
                  <a:pt x="417" y="314"/>
                </a:lnTo>
                <a:lnTo>
                  <a:pt x="396" y="314"/>
                </a:lnTo>
                <a:lnTo>
                  <a:pt x="396" y="293"/>
                </a:lnTo>
                <a:close/>
                <a:moveTo>
                  <a:pt x="361" y="293"/>
                </a:moveTo>
                <a:lnTo>
                  <a:pt x="381" y="293"/>
                </a:lnTo>
                <a:lnTo>
                  <a:pt x="381" y="314"/>
                </a:lnTo>
                <a:lnTo>
                  <a:pt x="361" y="314"/>
                </a:lnTo>
                <a:lnTo>
                  <a:pt x="361" y="293"/>
                </a:lnTo>
                <a:close/>
                <a:moveTo>
                  <a:pt x="325" y="293"/>
                </a:moveTo>
                <a:lnTo>
                  <a:pt x="346" y="293"/>
                </a:lnTo>
                <a:lnTo>
                  <a:pt x="346" y="314"/>
                </a:lnTo>
                <a:lnTo>
                  <a:pt x="325" y="314"/>
                </a:lnTo>
                <a:lnTo>
                  <a:pt x="325" y="293"/>
                </a:lnTo>
                <a:close/>
                <a:moveTo>
                  <a:pt x="289" y="293"/>
                </a:moveTo>
                <a:lnTo>
                  <a:pt x="310" y="293"/>
                </a:lnTo>
                <a:lnTo>
                  <a:pt x="310" y="314"/>
                </a:lnTo>
                <a:lnTo>
                  <a:pt x="289" y="314"/>
                </a:lnTo>
                <a:lnTo>
                  <a:pt x="289" y="293"/>
                </a:lnTo>
                <a:close/>
                <a:moveTo>
                  <a:pt x="253" y="293"/>
                </a:moveTo>
                <a:lnTo>
                  <a:pt x="274" y="293"/>
                </a:lnTo>
                <a:lnTo>
                  <a:pt x="274" y="314"/>
                </a:lnTo>
                <a:lnTo>
                  <a:pt x="253" y="314"/>
                </a:lnTo>
                <a:lnTo>
                  <a:pt x="253" y="293"/>
                </a:lnTo>
                <a:close/>
                <a:moveTo>
                  <a:pt x="216" y="293"/>
                </a:moveTo>
                <a:lnTo>
                  <a:pt x="238" y="293"/>
                </a:lnTo>
                <a:lnTo>
                  <a:pt x="238" y="314"/>
                </a:lnTo>
                <a:lnTo>
                  <a:pt x="216" y="314"/>
                </a:lnTo>
                <a:lnTo>
                  <a:pt x="216" y="293"/>
                </a:lnTo>
                <a:close/>
                <a:moveTo>
                  <a:pt x="180" y="293"/>
                </a:moveTo>
                <a:lnTo>
                  <a:pt x="202" y="293"/>
                </a:lnTo>
                <a:lnTo>
                  <a:pt x="202" y="314"/>
                </a:lnTo>
                <a:lnTo>
                  <a:pt x="180" y="314"/>
                </a:lnTo>
                <a:lnTo>
                  <a:pt x="180" y="293"/>
                </a:lnTo>
                <a:close/>
                <a:moveTo>
                  <a:pt x="144" y="293"/>
                </a:moveTo>
                <a:lnTo>
                  <a:pt x="166" y="293"/>
                </a:lnTo>
                <a:lnTo>
                  <a:pt x="166" y="314"/>
                </a:lnTo>
                <a:lnTo>
                  <a:pt x="144" y="314"/>
                </a:lnTo>
                <a:lnTo>
                  <a:pt x="144" y="293"/>
                </a:lnTo>
                <a:close/>
                <a:moveTo>
                  <a:pt x="108" y="293"/>
                </a:moveTo>
                <a:lnTo>
                  <a:pt x="130" y="293"/>
                </a:lnTo>
                <a:lnTo>
                  <a:pt x="130" y="314"/>
                </a:lnTo>
                <a:lnTo>
                  <a:pt x="108" y="314"/>
                </a:lnTo>
                <a:lnTo>
                  <a:pt x="108" y="293"/>
                </a:lnTo>
                <a:close/>
                <a:moveTo>
                  <a:pt x="72" y="293"/>
                </a:moveTo>
                <a:lnTo>
                  <a:pt x="94" y="293"/>
                </a:lnTo>
                <a:lnTo>
                  <a:pt x="94" y="314"/>
                </a:lnTo>
                <a:lnTo>
                  <a:pt x="72" y="314"/>
                </a:lnTo>
                <a:lnTo>
                  <a:pt x="72" y="293"/>
                </a:lnTo>
                <a:close/>
                <a:moveTo>
                  <a:pt x="36" y="293"/>
                </a:moveTo>
                <a:lnTo>
                  <a:pt x="58" y="293"/>
                </a:lnTo>
                <a:lnTo>
                  <a:pt x="58" y="314"/>
                </a:lnTo>
                <a:lnTo>
                  <a:pt x="36" y="314"/>
                </a:lnTo>
                <a:lnTo>
                  <a:pt x="36" y="293"/>
                </a:lnTo>
                <a:close/>
                <a:moveTo>
                  <a:pt x="0" y="293"/>
                </a:moveTo>
                <a:lnTo>
                  <a:pt x="21" y="293"/>
                </a:lnTo>
                <a:lnTo>
                  <a:pt x="21" y="314"/>
                </a:lnTo>
                <a:lnTo>
                  <a:pt x="0" y="314"/>
                </a:lnTo>
                <a:lnTo>
                  <a:pt x="0" y="293"/>
                </a:lnTo>
                <a:close/>
                <a:moveTo>
                  <a:pt x="1886" y="267"/>
                </a:moveTo>
                <a:lnTo>
                  <a:pt x="1905" y="267"/>
                </a:lnTo>
                <a:lnTo>
                  <a:pt x="1905" y="289"/>
                </a:lnTo>
                <a:lnTo>
                  <a:pt x="1886" y="289"/>
                </a:lnTo>
                <a:lnTo>
                  <a:pt x="1886" y="267"/>
                </a:lnTo>
                <a:close/>
                <a:moveTo>
                  <a:pt x="2071" y="238"/>
                </a:moveTo>
                <a:lnTo>
                  <a:pt x="2093" y="238"/>
                </a:lnTo>
                <a:lnTo>
                  <a:pt x="2093" y="259"/>
                </a:lnTo>
                <a:lnTo>
                  <a:pt x="2071" y="259"/>
                </a:lnTo>
                <a:lnTo>
                  <a:pt x="2071" y="238"/>
                </a:lnTo>
                <a:close/>
                <a:moveTo>
                  <a:pt x="2035" y="238"/>
                </a:moveTo>
                <a:lnTo>
                  <a:pt x="2056" y="238"/>
                </a:lnTo>
                <a:lnTo>
                  <a:pt x="2056" y="259"/>
                </a:lnTo>
                <a:lnTo>
                  <a:pt x="2035" y="259"/>
                </a:lnTo>
                <a:lnTo>
                  <a:pt x="2035" y="238"/>
                </a:lnTo>
                <a:close/>
                <a:moveTo>
                  <a:pt x="1999" y="238"/>
                </a:moveTo>
                <a:lnTo>
                  <a:pt x="2020" y="238"/>
                </a:lnTo>
                <a:lnTo>
                  <a:pt x="2020" y="259"/>
                </a:lnTo>
                <a:lnTo>
                  <a:pt x="1999" y="259"/>
                </a:lnTo>
                <a:lnTo>
                  <a:pt x="1999" y="238"/>
                </a:lnTo>
                <a:close/>
                <a:moveTo>
                  <a:pt x="1963" y="238"/>
                </a:moveTo>
                <a:lnTo>
                  <a:pt x="1984" y="238"/>
                </a:lnTo>
                <a:lnTo>
                  <a:pt x="1984" y="259"/>
                </a:lnTo>
                <a:lnTo>
                  <a:pt x="1963" y="259"/>
                </a:lnTo>
                <a:lnTo>
                  <a:pt x="1963" y="238"/>
                </a:lnTo>
                <a:close/>
                <a:moveTo>
                  <a:pt x="1926" y="238"/>
                </a:moveTo>
                <a:lnTo>
                  <a:pt x="1948" y="238"/>
                </a:lnTo>
                <a:lnTo>
                  <a:pt x="1948" y="259"/>
                </a:lnTo>
                <a:lnTo>
                  <a:pt x="1926" y="259"/>
                </a:lnTo>
                <a:lnTo>
                  <a:pt x="1926" y="238"/>
                </a:lnTo>
                <a:close/>
                <a:moveTo>
                  <a:pt x="1886" y="238"/>
                </a:moveTo>
                <a:lnTo>
                  <a:pt x="1912" y="238"/>
                </a:lnTo>
                <a:lnTo>
                  <a:pt x="1912" y="259"/>
                </a:lnTo>
                <a:lnTo>
                  <a:pt x="1895" y="259"/>
                </a:lnTo>
                <a:lnTo>
                  <a:pt x="1895" y="253"/>
                </a:lnTo>
                <a:lnTo>
                  <a:pt x="1886" y="253"/>
                </a:lnTo>
                <a:lnTo>
                  <a:pt x="1886" y="238"/>
                </a:lnTo>
                <a:close/>
                <a:moveTo>
                  <a:pt x="2094" y="223"/>
                </a:moveTo>
                <a:lnTo>
                  <a:pt x="2113" y="223"/>
                </a:lnTo>
                <a:lnTo>
                  <a:pt x="2113" y="244"/>
                </a:lnTo>
                <a:lnTo>
                  <a:pt x="2094" y="244"/>
                </a:lnTo>
                <a:lnTo>
                  <a:pt x="2094" y="223"/>
                </a:lnTo>
                <a:close/>
                <a:moveTo>
                  <a:pt x="2094" y="186"/>
                </a:moveTo>
                <a:lnTo>
                  <a:pt x="2113" y="186"/>
                </a:lnTo>
                <a:lnTo>
                  <a:pt x="2113" y="208"/>
                </a:lnTo>
                <a:lnTo>
                  <a:pt x="2094" y="208"/>
                </a:lnTo>
                <a:lnTo>
                  <a:pt x="2094" y="186"/>
                </a:lnTo>
                <a:close/>
                <a:moveTo>
                  <a:pt x="2298" y="176"/>
                </a:moveTo>
                <a:lnTo>
                  <a:pt x="2319" y="176"/>
                </a:lnTo>
                <a:lnTo>
                  <a:pt x="2319" y="197"/>
                </a:lnTo>
                <a:lnTo>
                  <a:pt x="2298" y="197"/>
                </a:lnTo>
                <a:lnTo>
                  <a:pt x="2298" y="176"/>
                </a:lnTo>
                <a:close/>
                <a:moveTo>
                  <a:pt x="2261" y="176"/>
                </a:moveTo>
                <a:lnTo>
                  <a:pt x="2283" y="176"/>
                </a:lnTo>
                <a:lnTo>
                  <a:pt x="2283" y="197"/>
                </a:lnTo>
                <a:lnTo>
                  <a:pt x="2261" y="197"/>
                </a:lnTo>
                <a:lnTo>
                  <a:pt x="2261" y="176"/>
                </a:lnTo>
                <a:close/>
                <a:moveTo>
                  <a:pt x="2225" y="176"/>
                </a:moveTo>
                <a:lnTo>
                  <a:pt x="2247" y="176"/>
                </a:lnTo>
                <a:lnTo>
                  <a:pt x="2247" y="197"/>
                </a:lnTo>
                <a:lnTo>
                  <a:pt x="2225" y="197"/>
                </a:lnTo>
                <a:lnTo>
                  <a:pt x="2225" y="176"/>
                </a:lnTo>
                <a:close/>
                <a:moveTo>
                  <a:pt x="2189" y="176"/>
                </a:moveTo>
                <a:lnTo>
                  <a:pt x="2211" y="176"/>
                </a:lnTo>
                <a:lnTo>
                  <a:pt x="2211" y="197"/>
                </a:lnTo>
                <a:lnTo>
                  <a:pt x="2189" y="197"/>
                </a:lnTo>
                <a:lnTo>
                  <a:pt x="2189" y="176"/>
                </a:lnTo>
                <a:close/>
                <a:moveTo>
                  <a:pt x="2153" y="176"/>
                </a:moveTo>
                <a:lnTo>
                  <a:pt x="2175" y="176"/>
                </a:lnTo>
                <a:lnTo>
                  <a:pt x="2175" y="197"/>
                </a:lnTo>
                <a:lnTo>
                  <a:pt x="2153" y="197"/>
                </a:lnTo>
                <a:lnTo>
                  <a:pt x="2153" y="176"/>
                </a:lnTo>
                <a:close/>
                <a:moveTo>
                  <a:pt x="2117" y="176"/>
                </a:moveTo>
                <a:lnTo>
                  <a:pt x="2139" y="176"/>
                </a:lnTo>
                <a:lnTo>
                  <a:pt x="2139" y="197"/>
                </a:lnTo>
                <a:lnTo>
                  <a:pt x="2117" y="197"/>
                </a:lnTo>
                <a:lnTo>
                  <a:pt x="2117" y="176"/>
                </a:lnTo>
                <a:close/>
                <a:moveTo>
                  <a:pt x="2352" y="158"/>
                </a:moveTo>
                <a:lnTo>
                  <a:pt x="2371" y="158"/>
                </a:lnTo>
                <a:lnTo>
                  <a:pt x="2371" y="179"/>
                </a:lnTo>
                <a:lnTo>
                  <a:pt x="2355" y="179"/>
                </a:lnTo>
                <a:lnTo>
                  <a:pt x="2355" y="197"/>
                </a:lnTo>
                <a:lnTo>
                  <a:pt x="2334" y="197"/>
                </a:lnTo>
                <a:lnTo>
                  <a:pt x="2334" y="176"/>
                </a:lnTo>
                <a:lnTo>
                  <a:pt x="2352" y="176"/>
                </a:lnTo>
                <a:lnTo>
                  <a:pt x="2352" y="158"/>
                </a:lnTo>
                <a:close/>
                <a:moveTo>
                  <a:pt x="3235" y="106"/>
                </a:moveTo>
                <a:lnTo>
                  <a:pt x="3257" y="106"/>
                </a:lnTo>
                <a:lnTo>
                  <a:pt x="3257" y="126"/>
                </a:lnTo>
                <a:lnTo>
                  <a:pt x="3235" y="126"/>
                </a:lnTo>
                <a:lnTo>
                  <a:pt x="3235" y="106"/>
                </a:lnTo>
                <a:close/>
                <a:moveTo>
                  <a:pt x="3199" y="106"/>
                </a:moveTo>
                <a:lnTo>
                  <a:pt x="3220" y="106"/>
                </a:lnTo>
                <a:lnTo>
                  <a:pt x="3220" y="126"/>
                </a:lnTo>
                <a:lnTo>
                  <a:pt x="3199" y="126"/>
                </a:lnTo>
                <a:lnTo>
                  <a:pt x="3199" y="106"/>
                </a:lnTo>
                <a:close/>
                <a:moveTo>
                  <a:pt x="3163" y="106"/>
                </a:moveTo>
                <a:lnTo>
                  <a:pt x="3184" y="106"/>
                </a:lnTo>
                <a:lnTo>
                  <a:pt x="3184" y="126"/>
                </a:lnTo>
                <a:lnTo>
                  <a:pt x="3163" y="126"/>
                </a:lnTo>
                <a:lnTo>
                  <a:pt x="3163" y="106"/>
                </a:lnTo>
                <a:close/>
                <a:moveTo>
                  <a:pt x="3127" y="106"/>
                </a:moveTo>
                <a:lnTo>
                  <a:pt x="3148" y="106"/>
                </a:lnTo>
                <a:lnTo>
                  <a:pt x="3148" y="126"/>
                </a:lnTo>
                <a:lnTo>
                  <a:pt x="3127" y="126"/>
                </a:lnTo>
                <a:lnTo>
                  <a:pt x="3127" y="106"/>
                </a:lnTo>
                <a:close/>
                <a:moveTo>
                  <a:pt x="3090" y="106"/>
                </a:moveTo>
                <a:lnTo>
                  <a:pt x="3112" y="106"/>
                </a:lnTo>
                <a:lnTo>
                  <a:pt x="3112" y="126"/>
                </a:lnTo>
                <a:lnTo>
                  <a:pt x="3090" y="126"/>
                </a:lnTo>
                <a:lnTo>
                  <a:pt x="3090" y="106"/>
                </a:lnTo>
                <a:close/>
                <a:moveTo>
                  <a:pt x="3054" y="106"/>
                </a:moveTo>
                <a:lnTo>
                  <a:pt x="3076" y="106"/>
                </a:lnTo>
                <a:lnTo>
                  <a:pt x="3076" y="126"/>
                </a:lnTo>
                <a:lnTo>
                  <a:pt x="3054" y="126"/>
                </a:lnTo>
                <a:lnTo>
                  <a:pt x="3054" y="106"/>
                </a:lnTo>
                <a:close/>
                <a:moveTo>
                  <a:pt x="3020" y="106"/>
                </a:moveTo>
                <a:lnTo>
                  <a:pt x="3040" y="106"/>
                </a:lnTo>
                <a:lnTo>
                  <a:pt x="3040" y="126"/>
                </a:lnTo>
                <a:lnTo>
                  <a:pt x="3020" y="126"/>
                </a:lnTo>
                <a:lnTo>
                  <a:pt x="3020" y="106"/>
                </a:lnTo>
                <a:close/>
                <a:moveTo>
                  <a:pt x="2984" y="106"/>
                </a:moveTo>
                <a:lnTo>
                  <a:pt x="3005" y="106"/>
                </a:lnTo>
                <a:lnTo>
                  <a:pt x="3005" y="126"/>
                </a:lnTo>
                <a:lnTo>
                  <a:pt x="2984" y="126"/>
                </a:lnTo>
                <a:lnTo>
                  <a:pt x="2984" y="106"/>
                </a:lnTo>
                <a:close/>
                <a:moveTo>
                  <a:pt x="2948" y="106"/>
                </a:moveTo>
                <a:lnTo>
                  <a:pt x="2969" y="106"/>
                </a:lnTo>
                <a:lnTo>
                  <a:pt x="2969" y="126"/>
                </a:lnTo>
                <a:lnTo>
                  <a:pt x="2948" y="126"/>
                </a:lnTo>
                <a:lnTo>
                  <a:pt x="2948" y="106"/>
                </a:lnTo>
                <a:close/>
                <a:moveTo>
                  <a:pt x="2911" y="106"/>
                </a:moveTo>
                <a:lnTo>
                  <a:pt x="2933" y="106"/>
                </a:lnTo>
                <a:lnTo>
                  <a:pt x="2933" y="126"/>
                </a:lnTo>
                <a:lnTo>
                  <a:pt x="2911" y="126"/>
                </a:lnTo>
                <a:lnTo>
                  <a:pt x="2911" y="106"/>
                </a:lnTo>
                <a:close/>
                <a:moveTo>
                  <a:pt x="2875" y="106"/>
                </a:moveTo>
                <a:lnTo>
                  <a:pt x="2897" y="106"/>
                </a:lnTo>
                <a:lnTo>
                  <a:pt x="2897" y="126"/>
                </a:lnTo>
                <a:lnTo>
                  <a:pt x="2875" y="126"/>
                </a:lnTo>
                <a:lnTo>
                  <a:pt x="2875" y="106"/>
                </a:lnTo>
                <a:close/>
                <a:moveTo>
                  <a:pt x="2839" y="106"/>
                </a:moveTo>
                <a:lnTo>
                  <a:pt x="2861" y="106"/>
                </a:lnTo>
                <a:lnTo>
                  <a:pt x="2861" y="126"/>
                </a:lnTo>
                <a:lnTo>
                  <a:pt x="2839" y="126"/>
                </a:lnTo>
                <a:lnTo>
                  <a:pt x="2839" y="106"/>
                </a:lnTo>
                <a:close/>
                <a:moveTo>
                  <a:pt x="2803" y="106"/>
                </a:moveTo>
                <a:lnTo>
                  <a:pt x="2825" y="106"/>
                </a:lnTo>
                <a:lnTo>
                  <a:pt x="2825" y="126"/>
                </a:lnTo>
                <a:lnTo>
                  <a:pt x="2803" y="126"/>
                </a:lnTo>
                <a:lnTo>
                  <a:pt x="2803" y="106"/>
                </a:lnTo>
                <a:close/>
                <a:moveTo>
                  <a:pt x="2767" y="106"/>
                </a:moveTo>
                <a:lnTo>
                  <a:pt x="2789" y="106"/>
                </a:lnTo>
                <a:lnTo>
                  <a:pt x="2789" y="126"/>
                </a:lnTo>
                <a:lnTo>
                  <a:pt x="2767" y="126"/>
                </a:lnTo>
                <a:lnTo>
                  <a:pt x="2767" y="106"/>
                </a:lnTo>
                <a:close/>
                <a:moveTo>
                  <a:pt x="2731" y="106"/>
                </a:moveTo>
                <a:lnTo>
                  <a:pt x="2753" y="106"/>
                </a:lnTo>
                <a:lnTo>
                  <a:pt x="2753" y="126"/>
                </a:lnTo>
                <a:lnTo>
                  <a:pt x="2731" y="126"/>
                </a:lnTo>
                <a:lnTo>
                  <a:pt x="2731" y="106"/>
                </a:lnTo>
                <a:close/>
                <a:moveTo>
                  <a:pt x="2695" y="106"/>
                </a:moveTo>
                <a:lnTo>
                  <a:pt x="2716" y="106"/>
                </a:lnTo>
                <a:lnTo>
                  <a:pt x="2716" y="126"/>
                </a:lnTo>
                <a:lnTo>
                  <a:pt x="2695" y="126"/>
                </a:lnTo>
                <a:lnTo>
                  <a:pt x="2695" y="106"/>
                </a:lnTo>
                <a:close/>
                <a:moveTo>
                  <a:pt x="2659" y="106"/>
                </a:moveTo>
                <a:lnTo>
                  <a:pt x="2680" y="106"/>
                </a:lnTo>
                <a:lnTo>
                  <a:pt x="2680" y="126"/>
                </a:lnTo>
                <a:lnTo>
                  <a:pt x="2659" y="126"/>
                </a:lnTo>
                <a:lnTo>
                  <a:pt x="2659" y="106"/>
                </a:lnTo>
                <a:close/>
                <a:moveTo>
                  <a:pt x="2623" y="106"/>
                </a:moveTo>
                <a:lnTo>
                  <a:pt x="2644" y="106"/>
                </a:lnTo>
                <a:lnTo>
                  <a:pt x="2644" y="126"/>
                </a:lnTo>
                <a:lnTo>
                  <a:pt x="2623" y="126"/>
                </a:lnTo>
                <a:lnTo>
                  <a:pt x="2623" y="106"/>
                </a:lnTo>
                <a:close/>
                <a:moveTo>
                  <a:pt x="2586" y="106"/>
                </a:moveTo>
                <a:lnTo>
                  <a:pt x="2608" y="106"/>
                </a:lnTo>
                <a:lnTo>
                  <a:pt x="2608" y="126"/>
                </a:lnTo>
                <a:lnTo>
                  <a:pt x="2586" y="126"/>
                </a:lnTo>
                <a:lnTo>
                  <a:pt x="2586" y="106"/>
                </a:lnTo>
                <a:close/>
                <a:moveTo>
                  <a:pt x="2550" y="106"/>
                </a:moveTo>
                <a:lnTo>
                  <a:pt x="2572" y="106"/>
                </a:lnTo>
                <a:lnTo>
                  <a:pt x="2572" y="126"/>
                </a:lnTo>
                <a:lnTo>
                  <a:pt x="2550" y="126"/>
                </a:lnTo>
                <a:lnTo>
                  <a:pt x="2550" y="106"/>
                </a:lnTo>
                <a:close/>
                <a:moveTo>
                  <a:pt x="2514" y="106"/>
                </a:moveTo>
                <a:lnTo>
                  <a:pt x="2536" y="106"/>
                </a:lnTo>
                <a:lnTo>
                  <a:pt x="2536" y="126"/>
                </a:lnTo>
                <a:lnTo>
                  <a:pt x="2514" y="126"/>
                </a:lnTo>
                <a:lnTo>
                  <a:pt x="2514" y="106"/>
                </a:lnTo>
                <a:close/>
                <a:moveTo>
                  <a:pt x="2478" y="106"/>
                </a:moveTo>
                <a:lnTo>
                  <a:pt x="2500" y="106"/>
                </a:lnTo>
                <a:lnTo>
                  <a:pt x="2500" y="126"/>
                </a:lnTo>
                <a:lnTo>
                  <a:pt x="2478" y="126"/>
                </a:lnTo>
                <a:lnTo>
                  <a:pt x="2478" y="106"/>
                </a:lnTo>
                <a:close/>
                <a:moveTo>
                  <a:pt x="2442" y="106"/>
                </a:moveTo>
                <a:lnTo>
                  <a:pt x="2464" y="106"/>
                </a:lnTo>
                <a:lnTo>
                  <a:pt x="2464" y="126"/>
                </a:lnTo>
                <a:lnTo>
                  <a:pt x="2442" y="126"/>
                </a:lnTo>
                <a:lnTo>
                  <a:pt x="2442" y="106"/>
                </a:lnTo>
                <a:close/>
                <a:moveTo>
                  <a:pt x="2406" y="106"/>
                </a:moveTo>
                <a:lnTo>
                  <a:pt x="2428" y="106"/>
                </a:lnTo>
                <a:lnTo>
                  <a:pt x="2428" y="126"/>
                </a:lnTo>
                <a:lnTo>
                  <a:pt x="2406" y="126"/>
                </a:lnTo>
                <a:lnTo>
                  <a:pt x="2406" y="106"/>
                </a:lnTo>
                <a:close/>
                <a:moveTo>
                  <a:pt x="2370" y="106"/>
                </a:moveTo>
                <a:lnTo>
                  <a:pt x="2391" y="106"/>
                </a:lnTo>
                <a:lnTo>
                  <a:pt x="2391" y="126"/>
                </a:lnTo>
                <a:lnTo>
                  <a:pt x="2371" y="126"/>
                </a:lnTo>
                <a:lnTo>
                  <a:pt x="2371" y="143"/>
                </a:lnTo>
                <a:lnTo>
                  <a:pt x="2352" y="143"/>
                </a:lnTo>
                <a:lnTo>
                  <a:pt x="2352" y="121"/>
                </a:lnTo>
                <a:lnTo>
                  <a:pt x="2370" y="121"/>
                </a:lnTo>
                <a:lnTo>
                  <a:pt x="2370" y="106"/>
                </a:lnTo>
                <a:close/>
                <a:moveTo>
                  <a:pt x="3272" y="104"/>
                </a:moveTo>
                <a:lnTo>
                  <a:pt x="3291" y="104"/>
                </a:lnTo>
                <a:lnTo>
                  <a:pt x="3291" y="126"/>
                </a:lnTo>
                <a:lnTo>
                  <a:pt x="3271" y="126"/>
                </a:lnTo>
                <a:lnTo>
                  <a:pt x="3271" y="106"/>
                </a:lnTo>
                <a:lnTo>
                  <a:pt x="3272" y="106"/>
                </a:lnTo>
                <a:lnTo>
                  <a:pt x="3272" y="104"/>
                </a:lnTo>
                <a:close/>
                <a:moveTo>
                  <a:pt x="3272" y="68"/>
                </a:moveTo>
                <a:lnTo>
                  <a:pt x="3291" y="68"/>
                </a:lnTo>
                <a:lnTo>
                  <a:pt x="3291" y="90"/>
                </a:lnTo>
                <a:lnTo>
                  <a:pt x="3272" y="90"/>
                </a:lnTo>
                <a:lnTo>
                  <a:pt x="3272" y="68"/>
                </a:lnTo>
                <a:close/>
                <a:moveTo>
                  <a:pt x="3272" y="32"/>
                </a:moveTo>
                <a:lnTo>
                  <a:pt x="3291" y="32"/>
                </a:lnTo>
                <a:lnTo>
                  <a:pt x="3291" y="54"/>
                </a:lnTo>
                <a:lnTo>
                  <a:pt x="3272" y="54"/>
                </a:lnTo>
                <a:lnTo>
                  <a:pt x="3272" y="32"/>
                </a:lnTo>
                <a:close/>
                <a:moveTo>
                  <a:pt x="3995" y="0"/>
                </a:moveTo>
                <a:lnTo>
                  <a:pt x="3999" y="0"/>
                </a:lnTo>
                <a:lnTo>
                  <a:pt x="3999" y="20"/>
                </a:lnTo>
                <a:lnTo>
                  <a:pt x="3995" y="20"/>
                </a:lnTo>
                <a:lnTo>
                  <a:pt x="3995" y="0"/>
                </a:lnTo>
                <a:close/>
                <a:moveTo>
                  <a:pt x="3958" y="0"/>
                </a:moveTo>
                <a:lnTo>
                  <a:pt x="3980" y="0"/>
                </a:lnTo>
                <a:lnTo>
                  <a:pt x="3980" y="20"/>
                </a:lnTo>
                <a:lnTo>
                  <a:pt x="3958" y="20"/>
                </a:lnTo>
                <a:lnTo>
                  <a:pt x="3958" y="0"/>
                </a:lnTo>
                <a:close/>
                <a:moveTo>
                  <a:pt x="3922" y="0"/>
                </a:moveTo>
                <a:lnTo>
                  <a:pt x="3944" y="0"/>
                </a:lnTo>
                <a:lnTo>
                  <a:pt x="3944" y="20"/>
                </a:lnTo>
                <a:lnTo>
                  <a:pt x="3922" y="20"/>
                </a:lnTo>
                <a:lnTo>
                  <a:pt x="3922" y="0"/>
                </a:lnTo>
                <a:close/>
                <a:moveTo>
                  <a:pt x="3886" y="0"/>
                </a:moveTo>
                <a:lnTo>
                  <a:pt x="3908" y="0"/>
                </a:lnTo>
                <a:lnTo>
                  <a:pt x="3908" y="20"/>
                </a:lnTo>
                <a:lnTo>
                  <a:pt x="3886" y="20"/>
                </a:lnTo>
                <a:lnTo>
                  <a:pt x="3886" y="0"/>
                </a:lnTo>
                <a:close/>
                <a:moveTo>
                  <a:pt x="3850" y="0"/>
                </a:moveTo>
                <a:lnTo>
                  <a:pt x="3872" y="0"/>
                </a:lnTo>
                <a:lnTo>
                  <a:pt x="3872" y="20"/>
                </a:lnTo>
                <a:lnTo>
                  <a:pt x="3850" y="20"/>
                </a:lnTo>
                <a:lnTo>
                  <a:pt x="3850" y="0"/>
                </a:lnTo>
                <a:close/>
                <a:moveTo>
                  <a:pt x="3814" y="0"/>
                </a:moveTo>
                <a:lnTo>
                  <a:pt x="3836" y="0"/>
                </a:lnTo>
                <a:lnTo>
                  <a:pt x="3836" y="20"/>
                </a:lnTo>
                <a:lnTo>
                  <a:pt x="3814" y="20"/>
                </a:lnTo>
                <a:lnTo>
                  <a:pt x="3814" y="0"/>
                </a:lnTo>
                <a:close/>
                <a:moveTo>
                  <a:pt x="3778" y="0"/>
                </a:moveTo>
                <a:lnTo>
                  <a:pt x="3800" y="0"/>
                </a:lnTo>
                <a:lnTo>
                  <a:pt x="3800" y="20"/>
                </a:lnTo>
                <a:lnTo>
                  <a:pt x="3778" y="20"/>
                </a:lnTo>
                <a:lnTo>
                  <a:pt x="3778" y="0"/>
                </a:lnTo>
                <a:close/>
                <a:moveTo>
                  <a:pt x="3742" y="0"/>
                </a:moveTo>
                <a:lnTo>
                  <a:pt x="3764" y="0"/>
                </a:lnTo>
                <a:lnTo>
                  <a:pt x="3764" y="20"/>
                </a:lnTo>
                <a:lnTo>
                  <a:pt x="3742" y="20"/>
                </a:lnTo>
                <a:lnTo>
                  <a:pt x="3742" y="0"/>
                </a:lnTo>
                <a:close/>
                <a:moveTo>
                  <a:pt x="3706" y="0"/>
                </a:moveTo>
                <a:lnTo>
                  <a:pt x="3727" y="0"/>
                </a:lnTo>
                <a:lnTo>
                  <a:pt x="3727" y="20"/>
                </a:lnTo>
                <a:lnTo>
                  <a:pt x="3706" y="20"/>
                </a:lnTo>
                <a:lnTo>
                  <a:pt x="3706" y="0"/>
                </a:lnTo>
                <a:close/>
                <a:moveTo>
                  <a:pt x="3670" y="0"/>
                </a:moveTo>
                <a:lnTo>
                  <a:pt x="3691" y="0"/>
                </a:lnTo>
                <a:lnTo>
                  <a:pt x="3691" y="20"/>
                </a:lnTo>
                <a:lnTo>
                  <a:pt x="3670" y="20"/>
                </a:lnTo>
                <a:lnTo>
                  <a:pt x="3670" y="0"/>
                </a:lnTo>
                <a:close/>
                <a:moveTo>
                  <a:pt x="3634" y="0"/>
                </a:moveTo>
                <a:lnTo>
                  <a:pt x="3655" y="0"/>
                </a:lnTo>
                <a:lnTo>
                  <a:pt x="3655" y="20"/>
                </a:lnTo>
                <a:lnTo>
                  <a:pt x="3634" y="20"/>
                </a:lnTo>
                <a:lnTo>
                  <a:pt x="3634" y="0"/>
                </a:lnTo>
                <a:close/>
                <a:moveTo>
                  <a:pt x="3599" y="0"/>
                </a:moveTo>
                <a:lnTo>
                  <a:pt x="3621" y="0"/>
                </a:lnTo>
                <a:lnTo>
                  <a:pt x="3621" y="20"/>
                </a:lnTo>
                <a:lnTo>
                  <a:pt x="3599" y="20"/>
                </a:lnTo>
                <a:lnTo>
                  <a:pt x="3599" y="0"/>
                </a:lnTo>
                <a:close/>
                <a:moveTo>
                  <a:pt x="3563" y="0"/>
                </a:moveTo>
                <a:lnTo>
                  <a:pt x="3584" y="0"/>
                </a:lnTo>
                <a:lnTo>
                  <a:pt x="3584" y="20"/>
                </a:lnTo>
                <a:lnTo>
                  <a:pt x="3563" y="20"/>
                </a:lnTo>
                <a:lnTo>
                  <a:pt x="3563" y="0"/>
                </a:lnTo>
                <a:close/>
                <a:moveTo>
                  <a:pt x="3527" y="0"/>
                </a:moveTo>
                <a:lnTo>
                  <a:pt x="3548" y="0"/>
                </a:lnTo>
                <a:lnTo>
                  <a:pt x="3548" y="20"/>
                </a:lnTo>
                <a:lnTo>
                  <a:pt x="3527" y="20"/>
                </a:lnTo>
                <a:lnTo>
                  <a:pt x="3527" y="0"/>
                </a:lnTo>
                <a:close/>
                <a:moveTo>
                  <a:pt x="3491" y="0"/>
                </a:moveTo>
                <a:lnTo>
                  <a:pt x="3512" y="0"/>
                </a:lnTo>
                <a:lnTo>
                  <a:pt x="3512" y="20"/>
                </a:lnTo>
                <a:lnTo>
                  <a:pt x="3491" y="20"/>
                </a:lnTo>
                <a:lnTo>
                  <a:pt x="3491" y="0"/>
                </a:lnTo>
                <a:close/>
                <a:moveTo>
                  <a:pt x="3454" y="0"/>
                </a:moveTo>
                <a:lnTo>
                  <a:pt x="3476" y="0"/>
                </a:lnTo>
                <a:lnTo>
                  <a:pt x="3476" y="20"/>
                </a:lnTo>
                <a:lnTo>
                  <a:pt x="3454" y="20"/>
                </a:lnTo>
                <a:lnTo>
                  <a:pt x="3454" y="0"/>
                </a:lnTo>
                <a:close/>
                <a:moveTo>
                  <a:pt x="3418" y="0"/>
                </a:moveTo>
                <a:lnTo>
                  <a:pt x="3440" y="0"/>
                </a:lnTo>
                <a:lnTo>
                  <a:pt x="3440" y="20"/>
                </a:lnTo>
                <a:lnTo>
                  <a:pt x="3418" y="20"/>
                </a:lnTo>
                <a:lnTo>
                  <a:pt x="3418" y="0"/>
                </a:lnTo>
                <a:close/>
                <a:moveTo>
                  <a:pt x="3382" y="0"/>
                </a:moveTo>
                <a:lnTo>
                  <a:pt x="3404" y="0"/>
                </a:lnTo>
                <a:lnTo>
                  <a:pt x="3404" y="20"/>
                </a:lnTo>
                <a:lnTo>
                  <a:pt x="3382" y="20"/>
                </a:lnTo>
                <a:lnTo>
                  <a:pt x="3382" y="0"/>
                </a:lnTo>
                <a:close/>
                <a:moveTo>
                  <a:pt x="3346" y="0"/>
                </a:moveTo>
                <a:lnTo>
                  <a:pt x="3368" y="0"/>
                </a:lnTo>
                <a:lnTo>
                  <a:pt x="3368" y="20"/>
                </a:lnTo>
                <a:lnTo>
                  <a:pt x="3346" y="20"/>
                </a:lnTo>
                <a:lnTo>
                  <a:pt x="3346" y="0"/>
                </a:lnTo>
                <a:close/>
                <a:moveTo>
                  <a:pt x="3310" y="0"/>
                </a:moveTo>
                <a:lnTo>
                  <a:pt x="3332" y="0"/>
                </a:lnTo>
                <a:lnTo>
                  <a:pt x="3332" y="20"/>
                </a:lnTo>
                <a:lnTo>
                  <a:pt x="3310" y="20"/>
                </a:lnTo>
                <a:lnTo>
                  <a:pt x="3310" y="0"/>
                </a:lnTo>
                <a:close/>
                <a:moveTo>
                  <a:pt x="3272" y="0"/>
                </a:moveTo>
                <a:lnTo>
                  <a:pt x="3296" y="0"/>
                </a:lnTo>
                <a:lnTo>
                  <a:pt x="3296" y="20"/>
                </a:lnTo>
                <a:lnTo>
                  <a:pt x="3281" y="20"/>
                </a:lnTo>
                <a:lnTo>
                  <a:pt x="3281" y="17"/>
                </a:lnTo>
                <a:lnTo>
                  <a:pt x="3272" y="17"/>
                </a:lnTo>
                <a:lnTo>
                  <a:pt x="3272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00" name="Freeform 4"/>
          <p:cNvSpPr>
            <a:spLocks/>
          </p:cNvSpPr>
          <p:nvPr/>
        </p:nvSpPr>
        <p:spPr bwMode="auto">
          <a:xfrm>
            <a:off x="5094288" y="3361293"/>
            <a:ext cx="3173412" cy="201612"/>
          </a:xfrm>
          <a:custGeom>
            <a:avLst/>
            <a:gdLst/>
            <a:ahLst/>
            <a:cxnLst>
              <a:cxn ang="0">
                <a:pos x="2796" y="0"/>
              </a:cxn>
              <a:cxn ang="0">
                <a:pos x="3999" y="0"/>
              </a:cxn>
              <a:cxn ang="0">
                <a:pos x="3999" y="21"/>
              </a:cxn>
              <a:cxn ang="0">
                <a:pos x="2815" y="21"/>
              </a:cxn>
              <a:cxn ang="0">
                <a:pos x="2815" y="100"/>
              </a:cxn>
              <a:cxn ang="0">
                <a:pos x="1999" y="100"/>
              </a:cxn>
              <a:cxn ang="0">
                <a:pos x="1999" y="156"/>
              </a:cxn>
              <a:cxn ang="0">
                <a:pos x="1642" y="156"/>
              </a:cxn>
              <a:cxn ang="0">
                <a:pos x="1642" y="205"/>
              </a:cxn>
              <a:cxn ang="0">
                <a:pos x="875" y="205"/>
              </a:cxn>
              <a:cxn ang="0">
                <a:pos x="875" y="255"/>
              </a:cxn>
              <a:cxn ang="0">
                <a:pos x="0" y="255"/>
              </a:cxn>
              <a:cxn ang="0">
                <a:pos x="0" y="234"/>
              </a:cxn>
              <a:cxn ang="0">
                <a:pos x="856" y="234"/>
              </a:cxn>
              <a:cxn ang="0">
                <a:pos x="856" y="185"/>
              </a:cxn>
              <a:cxn ang="0">
                <a:pos x="1623" y="185"/>
              </a:cxn>
              <a:cxn ang="0">
                <a:pos x="1623" y="136"/>
              </a:cxn>
              <a:cxn ang="0">
                <a:pos x="1980" y="136"/>
              </a:cxn>
              <a:cxn ang="0">
                <a:pos x="1980" y="80"/>
              </a:cxn>
              <a:cxn ang="0">
                <a:pos x="2796" y="80"/>
              </a:cxn>
              <a:cxn ang="0">
                <a:pos x="2796" y="0"/>
              </a:cxn>
            </a:cxnLst>
            <a:rect l="0" t="0" r="r" b="b"/>
            <a:pathLst>
              <a:path w="3999" h="255">
                <a:moveTo>
                  <a:pt x="2796" y="0"/>
                </a:moveTo>
                <a:lnTo>
                  <a:pt x="3999" y="0"/>
                </a:lnTo>
                <a:lnTo>
                  <a:pt x="3999" y="21"/>
                </a:lnTo>
                <a:lnTo>
                  <a:pt x="2815" y="21"/>
                </a:lnTo>
                <a:lnTo>
                  <a:pt x="2815" y="100"/>
                </a:lnTo>
                <a:lnTo>
                  <a:pt x="1999" y="100"/>
                </a:lnTo>
                <a:lnTo>
                  <a:pt x="1999" y="156"/>
                </a:lnTo>
                <a:lnTo>
                  <a:pt x="1642" y="156"/>
                </a:lnTo>
                <a:lnTo>
                  <a:pt x="1642" y="205"/>
                </a:lnTo>
                <a:lnTo>
                  <a:pt x="875" y="205"/>
                </a:lnTo>
                <a:lnTo>
                  <a:pt x="875" y="255"/>
                </a:lnTo>
                <a:lnTo>
                  <a:pt x="0" y="255"/>
                </a:lnTo>
                <a:lnTo>
                  <a:pt x="0" y="234"/>
                </a:lnTo>
                <a:lnTo>
                  <a:pt x="856" y="234"/>
                </a:lnTo>
                <a:lnTo>
                  <a:pt x="856" y="185"/>
                </a:lnTo>
                <a:lnTo>
                  <a:pt x="1623" y="185"/>
                </a:lnTo>
                <a:lnTo>
                  <a:pt x="1623" y="136"/>
                </a:lnTo>
                <a:lnTo>
                  <a:pt x="1980" y="136"/>
                </a:lnTo>
                <a:lnTo>
                  <a:pt x="1980" y="80"/>
                </a:lnTo>
                <a:lnTo>
                  <a:pt x="2796" y="80"/>
                </a:lnTo>
                <a:lnTo>
                  <a:pt x="2796" y="0"/>
                </a:lnTo>
                <a:close/>
              </a:path>
            </a:pathLst>
          </a:custGeom>
          <a:solidFill>
            <a:srgbClr val="E53333"/>
          </a:solidFill>
          <a:ln w="19050">
            <a:solidFill>
              <a:srgbClr val="E53333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735013" y="5524342"/>
            <a:ext cx="8858250" cy="8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b="1" i="1" u="sng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No. at Risk</a:t>
            </a:r>
          </a:p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Continuation group       1357                                              1124                                              301                                              </a:t>
            </a:r>
          </a:p>
          <a:p>
            <a:pPr fontAlgn="base" latinLnBrk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Discontinuation group  1344                                              1102                                              303  </a:t>
            </a:r>
          </a:p>
        </p:txBody>
      </p:sp>
      <p:sp>
        <p:nvSpPr>
          <p:cNvPr id="644102" name="Text Box 6"/>
          <p:cNvSpPr txBox="1">
            <a:spLocks noChangeArrowheads="1"/>
          </p:cNvSpPr>
          <p:nvPr/>
        </p:nvSpPr>
        <p:spPr bwMode="auto">
          <a:xfrm>
            <a:off x="4721008" y="1307393"/>
            <a:ext cx="4206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HR (95%CI) =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1.23 (0.33, 4.58)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P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=0.76</a:t>
            </a:r>
          </a:p>
        </p:txBody>
      </p:sp>
      <p:sp>
        <p:nvSpPr>
          <p:cNvPr id="644103" name="Line 12"/>
          <p:cNvSpPr>
            <a:spLocks noChangeShapeType="1"/>
          </p:cNvSpPr>
          <p:nvPr/>
        </p:nvSpPr>
        <p:spPr bwMode="auto">
          <a:xfrm>
            <a:off x="6246813" y="3105705"/>
            <a:ext cx="171450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05" name="Line 9"/>
          <p:cNvSpPr>
            <a:spLocks noChangeShapeType="1"/>
          </p:cNvSpPr>
          <p:nvPr/>
        </p:nvSpPr>
        <p:spPr bwMode="auto">
          <a:xfrm>
            <a:off x="2984500" y="5128180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06" name="Line 10"/>
          <p:cNvSpPr>
            <a:spLocks noChangeShapeType="1"/>
          </p:cNvSpPr>
          <p:nvPr/>
        </p:nvSpPr>
        <p:spPr bwMode="auto">
          <a:xfrm>
            <a:off x="5616575" y="5128180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07" name="Line 11"/>
          <p:cNvSpPr>
            <a:spLocks noChangeShapeType="1"/>
          </p:cNvSpPr>
          <p:nvPr/>
        </p:nvSpPr>
        <p:spPr bwMode="auto">
          <a:xfrm>
            <a:off x="8245475" y="5128180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08" name="Line 12"/>
          <p:cNvSpPr>
            <a:spLocks noChangeShapeType="1"/>
          </p:cNvSpPr>
          <p:nvPr/>
        </p:nvSpPr>
        <p:spPr bwMode="auto">
          <a:xfrm flipH="1">
            <a:off x="2867025" y="5128180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09" name="Line 13"/>
          <p:cNvSpPr>
            <a:spLocks noChangeShapeType="1"/>
          </p:cNvSpPr>
          <p:nvPr/>
        </p:nvSpPr>
        <p:spPr bwMode="auto">
          <a:xfrm flipH="1">
            <a:off x="2867025" y="4364593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0" name="Line 14"/>
          <p:cNvSpPr>
            <a:spLocks noChangeShapeType="1"/>
          </p:cNvSpPr>
          <p:nvPr/>
        </p:nvSpPr>
        <p:spPr bwMode="auto">
          <a:xfrm flipH="1">
            <a:off x="2867025" y="3599418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1" name="Line 15"/>
          <p:cNvSpPr>
            <a:spLocks noChangeShapeType="1"/>
          </p:cNvSpPr>
          <p:nvPr/>
        </p:nvSpPr>
        <p:spPr bwMode="auto">
          <a:xfrm flipH="1">
            <a:off x="2867025" y="2834243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2" name="Line 16"/>
          <p:cNvSpPr>
            <a:spLocks noChangeShapeType="1"/>
          </p:cNvSpPr>
          <p:nvPr/>
        </p:nvSpPr>
        <p:spPr bwMode="auto">
          <a:xfrm flipH="1">
            <a:off x="2867025" y="2067480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3" name="Line 17"/>
          <p:cNvSpPr>
            <a:spLocks noChangeShapeType="1"/>
          </p:cNvSpPr>
          <p:nvPr/>
        </p:nvSpPr>
        <p:spPr bwMode="auto">
          <a:xfrm flipH="1">
            <a:off x="2867025" y="1303893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4" name="Rectangle 18"/>
          <p:cNvSpPr>
            <a:spLocks noChangeArrowheads="1"/>
          </p:cNvSpPr>
          <p:nvPr/>
        </p:nvSpPr>
        <p:spPr bwMode="auto">
          <a:xfrm>
            <a:off x="6640513" y="5090080"/>
            <a:ext cx="1587" cy="14288"/>
          </a:xfrm>
          <a:prstGeom prst="rect">
            <a:avLst/>
          </a:prstGeom>
          <a:solidFill>
            <a:srgbClr val="333380"/>
          </a:solidFill>
          <a:ln w="0">
            <a:solidFill>
              <a:srgbClr val="333380"/>
            </a:solidFill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5" name="Line 19"/>
          <p:cNvSpPr>
            <a:spLocks noChangeShapeType="1"/>
          </p:cNvSpPr>
          <p:nvPr/>
        </p:nvSpPr>
        <p:spPr bwMode="auto">
          <a:xfrm>
            <a:off x="5086350" y="3581955"/>
            <a:ext cx="3152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6" name="Line 20"/>
          <p:cNvSpPr>
            <a:spLocks noChangeShapeType="1"/>
          </p:cNvSpPr>
          <p:nvPr/>
        </p:nvSpPr>
        <p:spPr bwMode="auto">
          <a:xfrm>
            <a:off x="8239125" y="3581955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7" name="Line 21"/>
          <p:cNvSpPr>
            <a:spLocks noChangeShapeType="1"/>
          </p:cNvSpPr>
          <p:nvPr/>
        </p:nvSpPr>
        <p:spPr bwMode="auto">
          <a:xfrm>
            <a:off x="6662738" y="3581955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8" name="Line 22"/>
          <p:cNvSpPr>
            <a:spLocks noChangeShapeType="1"/>
          </p:cNvSpPr>
          <p:nvPr/>
        </p:nvSpPr>
        <p:spPr bwMode="auto">
          <a:xfrm>
            <a:off x="5086350" y="3581955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19" name="Line 23"/>
          <p:cNvSpPr>
            <a:spLocks noChangeShapeType="1"/>
          </p:cNvSpPr>
          <p:nvPr/>
        </p:nvSpPr>
        <p:spPr bwMode="auto">
          <a:xfrm>
            <a:off x="5086350" y="1329293"/>
            <a:ext cx="0" cy="2252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20" name="Line 24"/>
          <p:cNvSpPr>
            <a:spLocks noChangeShapeType="1"/>
          </p:cNvSpPr>
          <p:nvPr/>
        </p:nvSpPr>
        <p:spPr bwMode="auto">
          <a:xfrm flipH="1">
            <a:off x="4968875" y="1329293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21" name="Line 25"/>
          <p:cNvSpPr>
            <a:spLocks noChangeShapeType="1"/>
          </p:cNvSpPr>
          <p:nvPr/>
        </p:nvSpPr>
        <p:spPr bwMode="auto">
          <a:xfrm flipH="1">
            <a:off x="4968875" y="1892855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22" name="Line 26"/>
          <p:cNvSpPr>
            <a:spLocks noChangeShapeType="1"/>
          </p:cNvSpPr>
          <p:nvPr/>
        </p:nvSpPr>
        <p:spPr bwMode="auto">
          <a:xfrm flipH="1">
            <a:off x="4968875" y="2456418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23" name="Line 27"/>
          <p:cNvSpPr>
            <a:spLocks noChangeShapeType="1"/>
          </p:cNvSpPr>
          <p:nvPr/>
        </p:nvSpPr>
        <p:spPr bwMode="auto">
          <a:xfrm flipH="1">
            <a:off x="4968875" y="3019980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124" name="Line 28"/>
          <p:cNvSpPr>
            <a:spLocks noChangeShapeType="1"/>
          </p:cNvSpPr>
          <p:nvPr/>
        </p:nvSpPr>
        <p:spPr bwMode="auto">
          <a:xfrm flipH="1">
            <a:off x="4968875" y="3581955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453063" y="3039030"/>
            <a:ext cx="1516062" cy="419100"/>
            <a:chOff x="3159" y="1772"/>
            <a:chExt cx="955" cy="264"/>
          </a:xfrm>
        </p:grpSpPr>
        <p:sp>
          <p:nvSpPr>
            <p:cNvPr id="644126" name="Line 30"/>
            <p:cNvSpPr>
              <a:spLocks noChangeShapeType="1"/>
            </p:cNvSpPr>
            <p:nvPr/>
          </p:nvSpPr>
          <p:spPr bwMode="auto">
            <a:xfrm>
              <a:off x="3703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27" name="Line 31"/>
            <p:cNvSpPr>
              <a:spLocks noChangeShapeType="1"/>
            </p:cNvSpPr>
            <p:nvPr/>
          </p:nvSpPr>
          <p:spPr bwMode="auto">
            <a:xfrm>
              <a:off x="3703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28" name="Line 32"/>
            <p:cNvSpPr>
              <a:spLocks noChangeShapeType="1"/>
            </p:cNvSpPr>
            <p:nvPr/>
          </p:nvSpPr>
          <p:spPr bwMode="auto">
            <a:xfrm>
              <a:off x="3690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29" name="Line 33"/>
            <p:cNvSpPr>
              <a:spLocks noChangeShapeType="1"/>
            </p:cNvSpPr>
            <p:nvPr/>
          </p:nvSpPr>
          <p:spPr bwMode="auto">
            <a:xfrm>
              <a:off x="3690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0" name="Line 34"/>
            <p:cNvSpPr>
              <a:spLocks noChangeShapeType="1"/>
            </p:cNvSpPr>
            <p:nvPr/>
          </p:nvSpPr>
          <p:spPr bwMode="auto">
            <a:xfrm>
              <a:off x="3690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1" name="Line 35"/>
            <p:cNvSpPr>
              <a:spLocks noChangeShapeType="1"/>
            </p:cNvSpPr>
            <p:nvPr/>
          </p:nvSpPr>
          <p:spPr bwMode="auto">
            <a:xfrm>
              <a:off x="3690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2" name="Line 36"/>
            <p:cNvSpPr>
              <a:spLocks noChangeShapeType="1"/>
            </p:cNvSpPr>
            <p:nvPr/>
          </p:nvSpPr>
          <p:spPr bwMode="auto">
            <a:xfrm>
              <a:off x="3668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3" name="Line 37"/>
            <p:cNvSpPr>
              <a:spLocks noChangeShapeType="1"/>
            </p:cNvSpPr>
            <p:nvPr/>
          </p:nvSpPr>
          <p:spPr bwMode="auto">
            <a:xfrm>
              <a:off x="3668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4" name="Line 38"/>
            <p:cNvSpPr>
              <a:spLocks noChangeShapeType="1"/>
            </p:cNvSpPr>
            <p:nvPr/>
          </p:nvSpPr>
          <p:spPr bwMode="auto">
            <a:xfrm>
              <a:off x="3666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5" name="Line 39"/>
            <p:cNvSpPr>
              <a:spLocks noChangeShapeType="1"/>
            </p:cNvSpPr>
            <p:nvPr/>
          </p:nvSpPr>
          <p:spPr bwMode="auto">
            <a:xfrm>
              <a:off x="3666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6" name="Line 40"/>
            <p:cNvSpPr>
              <a:spLocks noChangeShapeType="1"/>
            </p:cNvSpPr>
            <p:nvPr/>
          </p:nvSpPr>
          <p:spPr bwMode="auto">
            <a:xfrm>
              <a:off x="3652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7" name="Line 41"/>
            <p:cNvSpPr>
              <a:spLocks noChangeShapeType="1"/>
            </p:cNvSpPr>
            <p:nvPr/>
          </p:nvSpPr>
          <p:spPr bwMode="auto">
            <a:xfrm>
              <a:off x="3652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8" name="Line 42"/>
            <p:cNvSpPr>
              <a:spLocks noChangeShapeType="1"/>
            </p:cNvSpPr>
            <p:nvPr/>
          </p:nvSpPr>
          <p:spPr bwMode="auto">
            <a:xfrm>
              <a:off x="3649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39" name="Line 43"/>
            <p:cNvSpPr>
              <a:spLocks noChangeShapeType="1"/>
            </p:cNvSpPr>
            <p:nvPr/>
          </p:nvSpPr>
          <p:spPr bwMode="auto">
            <a:xfrm>
              <a:off x="3649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0" name="Line 44"/>
            <p:cNvSpPr>
              <a:spLocks noChangeShapeType="1"/>
            </p:cNvSpPr>
            <p:nvPr/>
          </p:nvSpPr>
          <p:spPr bwMode="auto">
            <a:xfrm>
              <a:off x="3622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1" name="Line 45"/>
            <p:cNvSpPr>
              <a:spLocks noChangeShapeType="1"/>
            </p:cNvSpPr>
            <p:nvPr/>
          </p:nvSpPr>
          <p:spPr bwMode="auto">
            <a:xfrm>
              <a:off x="3622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2" name="Line 46"/>
            <p:cNvSpPr>
              <a:spLocks noChangeShapeType="1"/>
            </p:cNvSpPr>
            <p:nvPr/>
          </p:nvSpPr>
          <p:spPr bwMode="auto">
            <a:xfrm>
              <a:off x="3598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3" name="Line 47"/>
            <p:cNvSpPr>
              <a:spLocks noChangeShapeType="1"/>
            </p:cNvSpPr>
            <p:nvPr/>
          </p:nvSpPr>
          <p:spPr bwMode="auto">
            <a:xfrm>
              <a:off x="3598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4" name="Line 48"/>
            <p:cNvSpPr>
              <a:spLocks noChangeShapeType="1"/>
            </p:cNvSpPr>
            <p:nvPr/>
          </p:nvSpPr>
          <p:spPr bwMode="auto">
            <a:xfrm>
              <a:off x="3592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5" name="Line 49"/>
            <p:cNvSpPr>
              <a:spLocks noChangeShapeType="1"/>
            </p:cNvSpPr>
            <p:nvPr/>
          </p:nvSpPr>
          <p:spPr bwMode="auto">
            <a:xfrm>
              <a:off x="3592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6" name="Line 50"/>
            <p:cNvSpPr>
              <a:spLocks noChangeShapeType="1"/>
            </p:cNvSpPr>
            <p:nvPr/>
          </p:nvSpPr>
          <p:spPr bwMode="auto">
            <a:xfrm>
              <a:off x="3538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7" name="Line 51"/>
            <p:cNvSpPr>
              <a:spLocks noChangeShapeType="1"/>
            </p:cNvSpPr>
            <p:nvPr/>
          </p:nvSpPr>
          <p:spPr bwMode="auto">
            <a:xfrm>
              <a:off x="3538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8" name="Line 52"/>
            <p:cNvSpPr>
              <a:spLocks noChangeShapeType="1"/>
            </p:cNvSpPr>
            <p:nvPr/>
          </p:nvSpPr>
          <p:spPr bwMode="auto">
            <a:xfrm>
              <a:off x="3175" y="2036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49" name="Line 53"/>
            <p:cNvSpPr>
              <a:spLocks noChangeShapeType="1"/>
            </p:cNvSpPr>
            <p:nvPr/>
          </p:nvSpPr>
          <p:spPr bwMode="auto">
            <a:xfrm>
              <a:off x="3175" y="2036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0" name="Line 54"/>
            <p:cNvSpPr>
              <a:spLocks noChangeShapeType="1"/>
            </p:cNvSpPr>
            <p:nvPr/>
          </p:nvSpPr>
          <p:spPr bwMode="auto">
            <a:xfrm>
              <a:off x="3159" y="2036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1" name="Line 55"/>
            <p:cNvSpPr>
              <a:spLocks noChangeShapeType="1"/>
            </p:cNvSpPr>
            <p:nvPr/>
          </p:nvSpPr>
          <p:spPr bwMode="auto">
            <a:xfrm>
              <a:off x="3159" y="2036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2" name="Line 56"/>
            <p:cNvSpPr>
              <a:spLocks noChangeShapeType="1"/>
            </p:cNvSpPr>
            <p:nvPr/>
          </p:nvSpPr>
          <p:spPr bwMode="auto">
            <a:xfrm>
              <a:off x="411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3" name="Line 57"/>
            <p:cNvSpPr>
              <a:spLocks noChangeShapeType="1"/>
            </p:cNvSpPr>
            <p:nvPr/>
          </p:nvSpPr>
          <p:spPr bwMode="auto">
            <a:xfrm>
              <a:off x="411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4" name="Line 58"/>
            <p:cNvSpPr>
              <a:spLocks noChangeShapeType="1"/>
            </p:cNvSpPr>
            <p:nvPr/>
          </p:nvSpPr>
          <p:spPr bwMode="auto">
            <a:xfrm>
              <a:off x="41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5" name="Line 59"/>
            <p:cNvSpPr>
              <a:spLocks noChangeShapeType="1"/>
            </p:cNvSpPr>
            <p:nvPr/>
          </p:nvSpPr>
          <p:spPr bwMode="auto">
            <a:xfrm>
              <a:off x="41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6" name="Line 60"/>
            <p:cNvSpPr>
              <a:spLocks noChangeShapeType="1"/>
            </p:cNvSpPr>
            <p:nvPr/>
          </p:nvSpPr>
          <p:spPr bwMode="auto">
            <a:xfrm>
              <a:off x="41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7" name="Line 61"/>
            <p:cNvSpPr>
              <a:spLocks noChangeShapeType="1"/>
            </p:cNvSpPr>
            <p:nvPr/>
          </p:nvSpPr>
          <p:spPr bwMode="auto">
            <a:xfrm>
              <a:off x="41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8" name="Line 62"/>
            <p:cNvSpPr>
              <a:spLocks noChangeShapeType="1"/>
            </p:cNvSpPr>
            <p:nvPr/>
          </p:nvSpPr>
          <p:spPr bwMode="auto">
            <a:xfrm>
              <a:off x="410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59" name="Line 63"/>
            <p:cNvSpPr>
              <a:spLocks noChangeShapeType="1"/>
            </p:cNvSpPr>
            <p:nvPr/>
          </p:nvSpPr>
          <p:spPr bwMode="auto">
            <a:xfrm>
              <a:off x="410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0" name="Line 64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1" name="Line 65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2" name="Line 66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3" name="Line 67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4" name="Line 68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5" name="Line 69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6" name="Line 70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7" name="Line 71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8" name="Line 72"/>
            <p:cNvSpPr>
              <a:spLocks noChangeShapeType="1"/>
            </p:cNvSpPr>
            <p:nvPr/>
          </p:nvSpPr>
          <p:spPr bwMode="auto">
            <a:xfrm>
              <a:off x="410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69" name="Line 73"/>
            <p:cNvSpPr>
              <a:spLocks noChangeShapeType="1"/>
            </p:cNvSpPr>
            <p:nvPr/>
          </p:nvSpPr>
          <p:spPr bwMode="auto">
            <a:xfrm>
              <a:off x="410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0" name="Line 74"/>
            <p:cNvSpPr>
              <a:spLocks noChangeShapeType="1"/>
            </p:cNvSpPr>
            <p:nvPr/>
          </p:nvSpPr>
          <p:spPr bwMode="auto">
            <a:xfrm>
              <a:off x="409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1" name="Line 75"/>
            <p:cNvSpPr>
              <a:spLocks noChangeShapeType="1"/>
            </p:cNvSpPr>
            <p:nvPr/>
          </p:nvSpPr>
          <p:spPr bwMode="auto">
            <a:xfrm>
              <a:off x="409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2" name="Line 76"/>
            <p:cNvSpPr>
              <a:spLocks noChangeShapeType="1"/>
            </p:cNvSpPr>
            <p:nvPr/>
          </p:nvSpPr>
          <p:spPr bwMode="auto">
            <a:xfrm>
              <a:off x="409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3" name="Line 77"/>
            <p:cNvSpPr>
              <a:spLocks noChangeShapeType="1"/>
            </p:cNvSpPr>
            <p:nvPr/>
          </p:nvSpPr>
          <p:spPr bwMode="auto">
            <a:xfrm>
              <a:off x="409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4" name="Line 78"/>
            <p:cNvSpPr>
              <a:spLocks noChangeShapeType="1"/>
            </p:cNvSpPr>
            <p:nvPr/>
          </p:nvSpPr>
          <p:spPr bwMode="auto">
            <a:xfrm>
              <a:off x="409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5" name="Line 79"/>
            <p:cNvSpPr>
              <a:spLocks noChangeShapeType="1"/>
            </p:cNvSpPr>
            <p:nvPr/>
          </p:nvSpPr>
          <p:spPr bwMode="auto">
            <a:xfrm>
              <a:off x="409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6" name="Line 80"/>
            <p:cNvSpPr>
              <a:spLocks noChangeShapeType="1"/>
            </p:cNvSpPr>
            <p:nvPr/>
          </p:nvSpPr>
          <p:spPr bwMode="auto">
            <a:xfrm>
              <a:off x="409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7" name="Line 81"/>
            <p:cNvSpPr>
              <a:spLocks noChangeShapeType="1"/>
            </p:cNvSpPr>
            <p:nvPr/>
          </p:nvSpPr>
          <p:spPr bwMode="auto">
            <a:xfrm>
              <a:off x="409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8" name="Line 82"/>
            <p:cNvSpPr>
              <a:spLocks noChangeShapeType="1"/>
            </p:cNvSpPr>
            <p:nvPr/>
          </p:nvSpPr>
          <p:spPr bwMode="auto">
            <a:xfrm>
              <a:off x="408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79" name="Line 83"/>
            <p:cNvSpPr>
              <a:spLocks noChangeShapeType="1"/>
            </p:cNvSpPr>
            <p:nvPr/>
          </p:nvSpPr>
          <p:spPr bwMode="auto">
            <a:xfrm>
              <a:off x="408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0" name="Line 84"/>
            <p:cNvSpPr>
              <a:spLocks noChangeShapeType="1"/>
            </p:cNvSpPr>
            <p:nvPr/>
          </p:nvSpPr>
          <p:spPr bwMode="auto">
            <a:xfrm>
              <a:off x="408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1" name="Line 85"/>
            <p:cNvSpPr>
              <a:spLocks noChangeShapeType="1"/>
            </p:cNvSpPr>
            <p:nvPr/>
          </p:nvSpPr>
          <p:spPr bwMode="auto">
            <a:xfrm>
              <a:off x="408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2" name="Line 86"/>
            <p:cNvSpPr>
              <a:spLocks noChangeShapeType="1"/>
            </p:cNvSpPr>
            <p:nvPr/>
          </p:nvSpPr>
          <p:spPr bwMode="auto">
            <a:xfrm>
              <a:off x="407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3" name="Line 87"/>
            <p:cNvSpPr>
              <a:spLocks noChangeShapeType="1"/>
            </p:cNvSpPr>
            <p:nvPr/>
          </p:nvSpPr>
          <p:spPr bwMode="auto">
            <a:xfrm>
              <a:off x="407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4" name="Line 88"/>
            <p:cNvSpPr>
              <a:spLocks noChangeShapeType="1"/>
            </p:cNvSpPr>
            <p:nvPr/>
          </p:nvSpPr>
          <p:spPr bwMode="auto">
            <a:xfrm>
              <a:off x="407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5" name="Line 89"/>
            <p:cNvSpPr>
              <a:spLocks noChangeShapeType="1"/>
            </p:cNvSpPr>
            <p:nvPr/>
          </p:nvSpPr>
          <p:spPr bwMode="auto">
            <a:xfrm>
              <a:off x="407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6" name="Line 90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7" name="Line 91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8" name="Line 92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89" name="Line 93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0" name="Line 94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1" name="Line 95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2" name="Line 96"/>
            <p:cNvSpPr>
              <a:spLocks noChangeShapeType="1"/>
            </p:cNvSpPr>
            <p:nvPr/>
          </p:nvSpPr>
          <p:spPr bwMode="auto">
            <a:xfrm>
              <a:off x="407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3" name="Line 97"/>
            <p:cNvSpPr>
              <a:spLocks noChangeShapeType="1"/>
            </p:cNvSpPr>
            <p:nvPr/>
          </p:nvSpPr>
          <p:spPr bwMode="auto">
            <a:xfrm>
              <a:off x="407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4" name="Line 98"/>
            <p:cNvSpPr>
              <a:spLocks noChangeShapeType="1"/>
            </p:cNvSpPr>
            <p:nvPr/>
          </p:nvSpPr>
          <p:spPr bwMode="auto">
            <a:xfrm>
              <a:off x="407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5" name="Line 99"/>
            <p:cNvSpPr>
              <a:spLocks noChangeShapeType="1"/>
            </p:cNvSpPr>
            <p:nvPr/>
          </p:nvSpPr>
          <p:spPr bwMode="auto">
            <a:xfrm>
              <a:off x="407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6" name="Line 100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7" name="Line 101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8" name="Line 102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199" name="Line 103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0" name="Line 104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1" name="Line 105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2" name="Line 106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3" name="Line 107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4" name="Line 108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5" name="Line 109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6" name="Line 110"/>
            <p:cNvSpPr>
              <a:spLocks noChangeShapeType="1"/>
            </p:cNvSpPr>
            <p:nvPr/>
          </p:nvSpPr>
          <p:spPr bwMode="auto">
            <a:xfrm>
              <a:off x="406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7" name="Line 111"/>
            <p:cNvSpPr>
              <a:spLocks noChangeShapeType="1"/>
            </p:cNvSpPr>
            <p:nvPr/>
          </p:nvSpPr>
          <p:spPr bwMode="auto">
            <a:xfrm>
              <a:off x="406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8" name="Line 112"/>
            <p:cNvSpPr>
              <a:spLocks noChangeShapeType="1"/>
            </p:cNvSpPr>
            <p:nvPr/>
          </p:nvSpPr>
          <p:spPr bwMode="auto">
            <a:xfrm>
              <a:off x="406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09" name="Line 113"/>
            <p:cNvSpPr>
              <a:spLocks noChangeShapeType="1"/>
            </p:cNvSpPr>
            <p:nvPr/>
          </p:nvSpPr>
          <p:spPr bwMode="auto">
            <a:xfrm>
              <a:off x="406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0" name="Line 114"/>
            <p:cNvSpPr>
              <a:spLocks noChangeShapeType="1"/>
            </p:cNvSpPr>
            <p:nvPr/>
          </p:nvSpPr>
          <p:spPr bwMode="auto">
            <a:xfrm>
              <a:off x="405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1" name="Line 115"/>
            <p:cNvSpPr>
              <a:spLocks noChangeShapeType="1"/>
            </p:cNvSpPr>
            <p:nvPr/>
          </p:nvSpPr>
          <p:spPr bwMode="auto">
            <a:xfrm>
              <a:off x="405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2" name="Line 116"/>
            <p:cNvSpPr>
              <a:spLocks noChangeShapeType="1"/>
            </p:cNvSpPr>
            <p:nvPr/>
          </p:nvSpPr>
          <p:spPr bwMode="auto">
            <a:xfrm>
              <a:off x="405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3" name="Line 117"/>
            <p:cNvSpPr>
              <a:spLocks noChangeShapeType="1"/>
            </p:cNvSpPr>
            <p:nvPr/>
          </p:nvSpPr>
          <p:spPr bwMode="auto">
            <a:xfrm>
              <a:off x="405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4" name="Line 118"/>
            <p:cNvSpPr>
              <a:spLocks noChangeShapeType="1"/>
            </p:cNvSpPr>
            <p:nvPr/>
          </p:nvSpPr>
          <p:spPr bwMode="auto">
            <a:xfrm>
              <a:off x="405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5" name="Line 119"/>
            <p:cNvSpPr>
              <a:spLocks noChangeShapeType="1"/>
            </p:cNvSpPr>
            <p:nvPr/>
          </p:nvSpPr>
          <p:spPr bwMode="auto">
            <a:xfrm>
              <a:off x="405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6" name="Line 120"/>
            <p:cNvSpPr>
              <a:spLocks noChangeShapeType="1"/>
            </p:cNvSpPr>
            <p:nvPr/>
          </p:nvSpPr>
          <p:spPr bwMode="auto">
            <a:xfrm>
              <a:off x="405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7" name="Line 121"/>
            <p:cNvSpPr>
              <a:spLocks noChangeShapeType="1"/>
            </p:cNvSpPr>
            <p:nvPr/>
          </p:nvSpPr>
          <p:spPr bwMode="auto">
            <a:xfrm>
              <a:off x="405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8" name="Line 122"/>
            <p:cNvSpPr>
              <a:spLocks noChangeShapeType="1"/>
            </p:cNvSpPr>
            <p:nvPr/>
          </p:nvSpPr>
          <p:spPr bwMode="auto">
            <a:xfrm>
              <a:off x="405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19" name="Line 123"/>
            <p:cNvSpPr>
              <a:spLocks noChangeShapeType="1"/>
            </p:cNvSpPr>
            <p:nvPr/>
          </p:nvSpPr>
          <p:spPr bwMode="auto">
            <a:xfrm>
              <a:off x="405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0" name="Line 124"/>
            <p:cNvSpPr>
              <a:spLocks noChangeShapeType="1"/>
            </p:cNvSpPr>
            <p:nvPr/>
          </p:nvSpPr>
          <p:spPr bwMode="auto">
            <a:xfrm>
              <a:off x="4049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1" name="Line 125"/>
            <p:cNvSpPr>
              <a:spLocks noChangeShapeType="1"/>
            </p:cNvSpPr>
            <p:nvPr/>
          </p:nvSpPr>
          <p:spPr bwMode="auto">
            <a:xfrm>
              <a:off x="4049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2" name="Line 126"/>
            <p:cNvSpPr>
              <a:spLocks noChangeShapeType="1"/>
            </p:cNvSpPr>
            <p:nvPr/>
          </p:nvSpPr>
          <p:spPr bwMode="auto">
            <a:xfrm>
              <a:off x="4049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3" name="Line 127"/>
            <p:cNvSpPr>
              <a:spLocks noChangeShapeType="1"/>
            </p:cNvSpPr>
            <p:nvPr/>
          </p:nvSpPr>
          <p:spPr bwMode="auto">
            <a:xfrm>
              <a:off x="4049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4" name="Line 128"/>
            <p:cNvSpPr>
              <a:spLocks noChangeShapeType="1"/>
            </p:cNvSpPr>
            <p:nvPr/>
          </p:nvSpPr>
          <p:spPr bwMode="auto">
            <a:xfrm>
              <a:off x="404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5" name="Line 129"/>
            <p:cNvSpPr>
              <a:spLocks noChangeShapeType="1"/>
            </p:cNvSpPr>
            <p:nvPr/>
          </p:nvSpPr>
          <p:spPr bwMode="auto">
            <a:xfrm>
              <a:off x="404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6" name="Line 130"/>
            <p:cNvSpPr>
              <a:spLocks noChangeShapeType="1"/>
            </p:cNvSpPr>
            <p:nvPr/>
          </p:nvSpPr>
          <p:spPr bwMode="auto">
            <a:xfrm>
              <a:off x="404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7" name="Line 131"/>
            <p:cNvSpPr>
              <a:spLocks noChangeShapeType="1"/>
            </p:cNvSpPr>
            <p:nvPr/>
          </p:nvSpPr>
          <p:spPr bwMode="auto">
            <a:xfrm>
              <a:off x="404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8" name="Line 132"/>
            <p:cNvSpPr>
              <a:spLocks noChangeShapeType="1"/>
            </p:cNvSpPr>
            <p:nvPr/>
          </p:nvSpPr>
          <p:spPr bwMode="auto">
            <a:xfrm>
              <a:off x="404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29" name="Line 133"/>
            <p:cNvSpPr>
              <a:spLocks noChangeShapeType="1"/>
            </p:cNvSpPr>
            <p:nvPr/>
          </p:nvSpPr>
          <p:spPr bwMode="auto">
            <a:xfrm>
              <a:off x="404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0" name="Line 134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1" name="Line 135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2" name="Line 136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3" name="Line 137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4" name="Line 138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5" name="Line 139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6" name="Line 140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7" name="Line 141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8" name="Line 142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39" name="Line 143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0" name="Line 144"/>
            <p:cNvSpPr>
              <a:spLocks noChangeShapeType="1"/>
            </p:cNvSpPr>
            <p:nvPr/>
          </p:nvSpPr>
          <p:spPr bwMode="auto">
            <a:xfrm>
              <a:off x="4038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1" name="Line 145"/>
            <p:cNvSpPr>
              <a:spLocks noChangeShapeType="1"/>
            </p:cNvSpPr>
            <p:nvPr/>
          </p:nvSpPr>
          <p:spPr bwMode="auto">
            <a:xfrm>
              <a:off x="4038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2" name="Line 146"/>
            <p:cNvSpPr>
              <a:spLocks noChangeShapeType="1"/>
            </p:cNvSpPr>
            <p:nvPr/>
          </p:nvSpPr>
          <p:spPr bwMode="auto">
            <a:xfrm>
              <a:off x="4035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3" name="Line 147"/>
            <p:cNvSpPr>
              <a:spLocks noChangeShapeType="1"/>
            </p:cNvSpPr>
            <p:nvPr/>
          </p:nvSpPr>
          <p:spPr bwMode="auto">
            <a:xfrm>
              <a:off x="4035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4" name="Line 148"/>
            <p:cNvSpPr>
              <a:spLocks noChangeShapeType="1"/>
            </p:cNvSpPr>
            <p:nvPr/>
          </p:nvSpPr>
          <p:spPr bwMode="auto">
            <a:xfrm>
              <a:off x="4035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5" name="Line 149"/>
            <p:cNvSpPr>
              <a:spLocks noChangeShapeType="1"/>
            </p:cNvSpPr>
            <p:nvPr/>
          </p:nvSpPr>
          <p:spPr bwMode="auto">
            <a:xfrm>
              <a:off x="4035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6" name="Line 150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7" name="Line 151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8" name="Line 152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49" name="Line 153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0" name="Line 154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1" name="Line 155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2" name="Line 156"/>
            <p:cNvSpPr>
              <a:spLocks noChangeShapeType="1"/>
            </p:cNvSpPr>
            <p:nvPr/>
          </p:nvSpPr>
          <p:spPr bwMode="auto">
            <a:xfrm>
              <a:off x="403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3" name="Line 157"/>
            <p:cNvSpPr>
              <a:spLocks noChangeShapeType="1"/>
            </p:cNvSpPr>
            <p:nvPr/>
          </p:nvSpPr>
          <p:spPr bwMode="auto">
            <a:xfrm>
              <a:off x="403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4" name="Line 158"/>
            <p:cNvSpPr>
              <a:spLocks noChangeShapeType="1"/>
            </p:cNvSpPr>
            <p:nvPr/>
          </p:nvSpPr>
          <p:spPr bwMode="auto">
            <a:xfrm>
              <a:off x="403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5" name="Line 159"/>
            <p:cNvSpPr>
              <a:spLocks noChangeShapeType="1"/>
            </p:cNvSpPr>
            <p:nvPr/>
          </p:nvSpPr>
          <p:spPr bwMode="auto">
            <a:xfrm>
              <a:off x="403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6" name="Line 160"/>
            <p:cNvSpPr>
              <a:spLocks noChangeShapeType="1"/>
            </p:cNvSpPr>
            <p:nvPr/>
          </p:nvSpPr>
          <p:spPr bwMode="auto">
            <a:xfrm>
              <a:off x="402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7" name="Line 161"/>
            <p:cNvSpPr>
              <a:spLocks noChangeShapeType="1"/>
            </p:cNvSpPr>
            <p:nvPr/>
          </p:nvSpPr>
          <p:spPr bwMode="auto">
            <a:xfrm>
              <a:off x="402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8" name="Line 162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59" name="Line 163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0" name="Line 164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1" name="Line 165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2" name="Line 166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3" name="Line 167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4" name="Line 168"/>
            <p:cNvSpPr>
              <a:spLocks noChangeShapeType="1"/>
            </p:cNvSpPr>
            <p:nvPr/>
          </p:nvSpPr>
          <p:spPr bwMode="auto">
            <a:xfrm>
              <a:off x="402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5" name="Line 169"/>
            <p:cNvSpPr>
              <a:spLocks noChangeShapeType="1"/>
            </p:cNvSpPr>
            <p:nvPr/>
          </p:nvSpPr>
          <p:spPr bwMode="auto">
            <a:xfrm>
              <a:off x="402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6" name="Line 170"/>
            <p:cNvSpPr>
              <a:spLocks noChangeShapeType="1"/>
            </p:cNvSpPr>
            <p:nvPr/>
          </p:nvSpPr>
          <p:spPr bwMode="auto">
            <a:xfrm>
              <a:off x="402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7" name="Line 171"/>
            <p:cNvSpPr>
              <a:spLocks noChangeShapeType="1"/>
            </p:cNvSpPr>
            <p:nvPr/>
          </p:nvSpPr>
          <p:spPr bwMode="auto">
            <a:xfrm>
              <a:off x="402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8" name="Line 172"/>
            <p:cNvSpPr>
              <a:spLocks noChangeShapeType="1"/>
            </p:cNvSpPr>
            <p:nvPr/>
          </p:nvSpPr>
          <p:spPr bwMode="auto">
            <a:xfrm>
              <a:off x="4019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69" name="Line 173"/>
            <p:cNvSpPr>
              <a:spLocks noChangeShapeType="1"/>
            </p:cNvSpPr>
            <p:nvPr/>
          </p:nvSpPr>
          <p:spPr bwMode="auto">
            <a:xfrm>
              <a:off x="4019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0" name="Line 174"/>
            <p:cNvSpPr>
              <a:spLocks noChangeShapeType="1"/>
            </p:cNvSpPr>
            <p:nvPr/>
          </p:nvSpPr>
          <p:spPr bwMode="auto">
            <a:xfrm>
              <a:off x="4019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1" name="Line 175"/>
            <p:cNvSpPr>
              <a:spLocks noChangeShapeType="1"/>
            </p:cNvSpPr>
            <p:nvPr/>
          </p:nvSpPr>
          <p:spPr bwMode="auto">
            <a:xfrm>
              <a:off x="4019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2" name="Line 176"/>
            <p:cNvSpPr>
              <a:spLocks noChangeShapeType="1"/>
            </p:cNvSpPr>
            <p:nvPr/>
          </p:nvSpPr>
          <p:spPr bwMode="auto">
            <a:xfrm>
              <a:off x="4016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3" name="Line 177"/>
            <p:cNvSpPr>
              <a:spLocks noChangeShapeType="1"/>
            </p:cNvSpPr>
            <p:nvPr/>
          </p:nvSpPr>
          <p:spPr bwMode="auto">
            <a:xfrm>
              <a:off x="4016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4" name="Line 178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5" name="Line 179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6" name="Line 180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7" name="Line 181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8" name="Line 182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79" name="Line 183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0" name="Line 184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1" name="Line 185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2" name="Line 186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3" name="Line 187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4" name="Line 188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5" name="Line 189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6" name="Line 190"/>
            <p:cNvSpPr>
              <a:spLocks noChangeShapeType="1"/>
            </p:cNvSpPr>
            <p:nvPr/>
          </p:nvSpPr>
          <p:spPr bwMode="auto">
            <a:xfrm>
              <a:off x="401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7" name="Line 191"/>
            <p:cNvSpPr>
              <a:spLocks noChangeShapeType="1"/>
            </p:cNvSpPr>
            <p:nvPr/>
          </p:nvSpPr>
          <p:spPr bwMode="auto">
            <a:xfrm>
              <a:off x="401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8" name="Line 192"/>
            <p:cNvSpPr>
              <a:spLocks noChangeShapeType="1"/>
            </p:cNvSpPr>
            <p:nvPr/>
          </p:nvSpPr>
          <p:spPr bwMode="auto">
            <a:xfrm>
              <a:off x="401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89" name="Line 193"/>
            <p:cNvSpPr>
              <a:spLocks noChangeShapeType="1"/>
            </p:cNvSpPr>
            <p:nvPr/>
          </p:nvSpPr>
          <p:spPr bwMode="auto">
            <a:xfrm>
              <a:off x="401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0" name="Line 194"/>
            <p:cNvSpPr>
              <a:spLocks noChangeShapeType="1"/>
            </p:cNvSpPr>
            <p:nvPr/>
          </p:nvSpPr>
          <p:spPr bwMode="auto">
            <a:xfrm>
              <a:off x="400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1" name="Line 195"/>
            <p:cNvSpPr>
              <a:spLocks noChangeShapeType="1"/>
            </p:cNvSpPr>
            <p:nvPr/>
          </p:nvSpPr>
          <p:spPr bwMode="auto">
            <a:xfrm>
              <a:off x="400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2" name="Line 196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3" name="Line 197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4" name="Line 198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5" name="Line 199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6" name="Line 200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7" name="Line 201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8" name="Line 202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299" name="Line 203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0" name="Line 204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1" name="Line 205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2" name="Line 206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3" name="Line 207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4" name="Line 208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5" name="Line 209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6" name="Line 210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7" name="Line 211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8" name="Line 212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09" name="Line 213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0" name="Line 214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1" name="Line 215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2" name="Line 216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3" name="Line 217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4" name="Line 218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5" name="Line 219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6" name="Line 220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7" name="Line 221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8" name="Line 222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19" name="Line 223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20" name="Line 224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21" name="Line 225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22" name="Line 226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23" name="Line 227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24" name="Line 228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25" name="Line 229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30"/>
          <p:cNvGrpSpPr>
            <a:grpSpLocks/>
          </p:cNvGrpSpPr>
          <p:nvPr/>
        </p:nvGrpSpPr>
        <p:grpSpPr bwMode="auto">
          <a:xfrm>
            <a:off x="5106988" y="3169205"/>
            <a:ext cx="1854200" cy="412750"/>
            <a:chOff x="2941" y="1854"/>
            <a:chExt cx="1168" cy="260"/>
          </a:xfrm>
        </p:grpSpPr>
        <p:sp>
          <p:nvSpPr>
            <p:cNvPr id="644327" name="Line 231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28" name="Line 232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29" name="Line 233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0" name="Line 234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1" name="Line 235"/>
            <p:cNvSpPr>
              <a:spLocks noChangeShapeType="1"/>
            </p:cNvSpPr>
            <p:nvPr/>
          </p:nvSpPr>
          <p:spPr bwMode="auto">
            <a:xfrm>
              <a:off x="379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2" name="Line 236"/>
            <p:cNvSpPr>
              <a:spLocks noChangeShapeType="1"/>
            </p:cNvSpPr>
            <p:nvPr/>
          </p:nvSpPr>
          <p:spPr bwMode="auto">
            <a:xfrm>
              <a:off x="379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3" name="Line 237"/>
            <p:cNvSpPr>
              <a:spLocks noChangeShapeType="1"/>
            </p:cNvSpPr>
            <p:nvPr/>
          </p:nvSpPr>
          <p:spPr bwMode="auto">
            <a:xfrm>
              <a:off x="379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4" name="Line 238"/>
            <p:cNvSpPr>
              <a:spLocks noChangeShapeType="1"/>
            </p:cNvSpPr>
            <p:nvPr/>
          </p:nvSpPr>
          <p:spPr bwMode="auto">
            <a:xfrm>
              <a:off x="379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5" name="Line 239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6" name="Line 240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7" name="Line 241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8" name="Line 242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39" name="Line 243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0" name="Line 244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1" name="Line 245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2" name="Line 246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3" name="Line 247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4" name="Line 248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5" name="Line 249"/>
            <p:cNvSpPr>
              <a:spLocks noChangeShapeType="1"/>
            </p:cNvSpPr>
            <p:nvPr/>
          </p:nvSpPr>
          <p:spPr bwMode="auto">
            <a:xfrm>
              <a:off x="378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6" name="Line 250"/>
            <p:cNvSpPr>
              <a:spLocks noChangeShapeType="1"/>
            </p:cNvSpPr>
            <p:nvPr/>
          </p:nvSpPr>
          <p:spPr bwMode="auto">
            <a:xfrm>
              <a:off x="378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7" name="Line 251"/>
            <p:cNvSpPr>
              <a:spLocks noChangeShapeType="1"/>
            </p:cNvSpPr>
            <p:nvPr/>
          </p:nvSpPr>
          <p:spPr bwMode="auto">
            <a:xfrm>
              <a:off x="378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8" name="Line 252"/>
            <p:cNvSpPr>
              <a:spLocks noChangeShapeType="1"/>
            </p:cNvSpPr>
            <p:nvPr/>
          </p:nvSpPr>
          <p:spPr bwMode="auto">
            <a:xfrm>
              <a:off x="378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49" name="Line 253"/>
            <p:cNvSpPr>
              <a:spLocks noChangeShapeType="1"/>
            </p:cNvSpPr>
            <p:nvPr/>
          </p:nvSpPr>
          <p:spPr bwMode="auto">
            <a:xfrm>
              <a:off x="378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0" name="Line 254"/>
            <p:cNvSpPr>
              <a:spLocks noChangeShapeType="1"/>
            </p:cNvSpPr>
            <p:nvPr/>
          </p:nvSpPr>
          <p:spPr bwMode="auto">
            <a:xfrm>
              <a:off x="378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1" name="Line 255"/>
            <p:cNvSpPr>
              <a:spLocks noChangeShapeType="1"/>
            </p:cNvSpPr>
            <p:nvPr/>
          </p:nvSpPr>
          <p:spPr bwMode="auto">
            <a:xfrm>
              <a:off x="378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2" name="Line 256"/>
            <p:cNvSpPr>
              <a:spLocks noChangeShapeType="1"/>
            </p:cNvSpPr>
            <p:nvPr/>
          </p:nvSpPr>
          <p:spPr bwMode="auto">
            <a:xfrm>
              <a:off x="378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3" name="Line 257"/>
            <p:cNvSpPr>
              <a:spLocks noChangeShapeType="1"/>
            </p:cNvSpPr>
            <p:nvPr/>
          </p:nvSpPr>
          <p:spPr bwMode="auto">
            <a:xfrm>
              <a:off x="377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4" name="Line 258"/>
            <p:cNvSpPr>
              <a:spLocks noChangeShapeType="1"/>
            </p:cNvSpPr>
            <p:nvPr/>
          </p:nvSpPr>
          <p:spPr bwMode="auto">
            <a:xfrm>
              <a:off x="377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5" name="Line 259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6" name="Line 260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7" name="Line 261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8" name="Line 262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59" name="Line 263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0" name="Line 264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1" name="Line 265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2" name="Line 266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3" name="Line 267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4" name="Line 268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5" name="Line 269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6" name="Line 270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7" name="Line 271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8" name="Line 272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69" name="Line 273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0" name="Line 274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1" name="Line 275"/>
            <p:cNvSpPr>
              <a:spLocks noChangeShapeType="1"/>
            </p:cNvSpPr>
            <p:nvPr/>
          </p:nvSpPr>
          <p:spPr bwMode="auto">
            <a:xfrm>
              <a:off x="376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2" name="Line 276"/>
            <p:cNvSpPr>
              <a:spLocks noChangeShapeType="1"/>
            </p:cNvSpPr>
            <p:nvPr/>
          </p:nvSpPr>
          <p:spPr bwMode="auto">
            <a:xfrm>
              <a:off x="376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3" name="Line 277"/>
            <p:cNvSpPr>
              <a:spLocks noChangeShapeType="1"/>
            </p:cNvSpPr>
            <p:nvPr/>
          </p:nvSpPr>
          <p:spPr bwMode="auto">
            <a:xfrm>
              <a:off x="376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4" name="Line 278"/>
            <p:cNvSpPr>
              <a:spLocks noChangeShapeType="1"/>
            </p:cNvSpPr>
            <p:nvPr/>
          </p:nvSpPr>
          <p:spPr bwMode="auto">
            <a:xfrm>
              <a:off x="376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5" name="Line 279"/>
            <p:cNvSpPr>
              <a:spLocks noChangeShapeType="1"/>
            </p:cNvSpPr>
            <p:nvPr/>
          </p:nvSpPr>
          <p:spPr bwMode="auto">
            <a:xfrm>
              <a:off x="376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6" name="Line 280"/>
            <p:cNvSpPr>
              <a:spLocks noChangeShapeType="1"/>
            </p:cNvSpPr>
            <p:nvPr/>
          </p:nvSpPr>
          <p:spPr bwMode="auto">
            <a:xfrm>
              <a:off x="376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7" name="Line 281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8" name="Line 282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79" name="Line 283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0" name="Line 284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1" name="Line 285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2" name="Line 286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3" name="Line 287"/>
            <p:cNvSpPr>
              <a:spLocks noChangeShapeType="1"/>
            </p:cNvSpPr>
            <p:nvPr/>
          </p:nvSpPr>
          <p:spPr bwMode="auto">
            <a:xfrm>
              <a:off x="374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4" name="Line 288"/>
            <p:cNvSpPr>
              <a:spLocks noChangeShapeType="1"/>
            </p:cNvSpPr>
            <p:nvPr/>
          </p:nvSpPr>
          <p:spPr bwMode="auto">
            <a:xfrm>
              <a:off x="374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5" name="Line 289"/>
            <p:cNvSpPr>
              <a:spLocks noChangeShapeType="1"/>
            </p:cNvSpPr>
            <p:nvPr/>
          </p:nvSpPr>
          <p:spPr bwMode="auto">
            <a:xfrm>
              <a:off x="374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6" name="Line 290"/>
            <p:cNvSpPr>
              <a:spLocks noChangeShapeType="1"/>
            </p:cNvSpPr>
            <p:nvPr/>
          </p:nvSpPr>
          <p:spPr bwMode="auto">
            <a:xfrm>
              <a:off x="374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7" name="Line 291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8" name="Line 292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89" name="Line 293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0" name="Line 294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1" name="Line 295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2" name="Line 296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3" name="Line 297"/>
            <p:cNvSpPr>
              <a:spLocks noChangeShapeType="1"/>
            </p:cNvSpPr>
            <p:nvPr/>
          </p:nvSpPr>
          <p:spPr bwMode="auto">
            <a:xfrm>
              <a:off x="373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4" name="Line 298"/>
            <p:cNvSpPr>
              <a:spLocks noChangeShapeType="1"/>
            </p:cNvSpPr>
            <p:nvPr/>
          </p:nvSpPr>
          <p:spPr bwMode="auto">
            <a:xfrm>
              <a:off x="373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5" name="Line 299"/>
            <p:cNvSpPr>
              <a:spLocks noChangeShapeType="1"/>
            </p:cNvSpPr>
            <p:nvPr/>
          </p:nvSpPr>
          <p:spPr bwMode="auto">
            <a:xfrm>
              <a:off x="373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6" name="Line 300"/>
            <p:cNvSpPr>
              <a:spLocks noChangeShapeType="1"/>
            </p:cNvSpPr>
            <p:nvPr/>
          </p:nvSpPr>
          <p:spPr bwMode="auto">
            <a:xfrm>
              <a:off x="373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7" name="Line 301"/>
            <p:cNvSpPr>
              <a:spLocks noChangeShapeType="1"/>
            </p:cNvSpPr>
            <p:nvPr/>
          </p:nvSpPr>
          <p:spPr bwMode="auto">
            <a:xfrm>
              <a:off x="372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8" name="Line 302"/>
            <p:cNvSpPr>
              <a:spLocks noChangeShapeType="1"/>
            </p:cNvSpPr>
            <p:nvPr/>
          </p:nvSpPr>
          <p:spPr bwMode="auto">
            <a:xfrm>
              <a:off x="372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399" name="Line 303"/>
            <p:cNvSpPr>
              <a:spLocks noChangeShapeType="1"/>
            </p:cNvSpPr>
            <p:nvPr/>
          </p:nvSpPr>
          <p:spPr bwMode="auto">
            <a:xfrm>
              <a:off x="372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0" name="Line 304"/>
            <p:cNvSpPr>
              <a:spLocks noChangeShapeType="1"/>
            </p:cNvSpPr>
            <p:nvPr/>
          </p:nvSpPr>
          <p:spPr bwMode="auto">
            <a:xfrm>
              <a:off x="372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1" name="Line 305"/>
            <p:cNvSpPr>
              <a:spLocks noChangeShapeType="1"/>
            </p:cNvSpPr>
            <p:nvPr/>
          </p:nvSpPr>
          <p:spPr bwMode="auto">
            <a:xfrm>
              <a:off x="371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2" name="Line 306"/>
            <p:cNvSpPr>
              <a:spLocks noChangeShapeType="1"/>
            </p:cNvSpPr>
            <p:nvPr/>
          </p:nvSpPr>
          <p:spPr bwMode="auto">
            <a:xfrm>
              <a:off x="371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3" name="Line 307"/>
            <p:cNvSpPr>
              <a:spLocks noChangeShapeType="1"/>
            </p:cNvSpPr>
            <p:nvPr/>
          </p:nvSpPr>
          <p:spPr bwMode="auto">
            <a:xfrm>
              <a:off x="370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4" name="Line 308"/>
            <p:cNvSpPr>
              <a:spLocks noChangeShapeType="1"/>
            </p:cNvSpPr>
            <p:nvPr/>
          </p:nvSpPr>
          <p:spPr bwMode="auto">
            <a:xfrm>
              <a:off x="370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5" name="Line 309"/>
            <p:cNvSpPr>
              <a:spLocks noChangeShapeType="1"/>
            </p:cNvSpPr>
            <p:nvPr/>
          </p:nvSpPr>
          <p:spPr bwMode="auto">
            <a:xfrm>
              <a:off x="3706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6" name="Line 310"/>
            <p:cNvSpPr>
              <a:spLocks noChangeShapeType="1"/>
            </p:cNvSpPr>
            <p:nvPr/>
          </p:nvSpPr>
          <p:spPr bwMode="auto">
            <a:xfrm>
              <a:off x="3706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7" name="Line 311"/>
            <p:cNvSpPr>
              <a:spLocks noChangeShapeType="1"/>
            </p:cNvSpPr>
            <p:nvPr/>
          </p:nvSpPr>
          <p:spPr bwMode="auto">
            <a:xfrm>
              <a:off x="369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8" name="Line 312"/>
            <p:cNvSpPr>
              <a:spLocks noChangeShapeType="1"/>
            </p:cNvSpPr>
            <p:nvPr/>
          </p:nvSpPr>
          <p:spPr bwMode="auto">
            <a:xfrm>
              <a:off x="369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09" name="Line 313"/>
            <p:cNvSpPr>
              <a:spLocks noChangeShapeType="1"/>
            </p:cNvSpPr>
            <p:nvPr/>
          </p:nvSpPr>
          <p:spPr bwMode="auto">
            <a:xfrm>
              <a:off x="3695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0" name="Line 314"/>
            <p:cNvSpPr>
              <a:spLocks noChangeShapeType="1"/>
            </p:cNvSpPr>
            <p:nvPr/>
          </p:nvSpPr>
          <p:spPr bwMode="auto">
            <a:xfrm>
              <a:off x="3695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1" name="Line 315"/>
            <p:cNvSpPr>
              <a:spLocks noChangeShapeType="1"/>
            </p:cNvSpPr>
            <p:nvPr/>
          </p:nvSpPr>
          <p:spPr bwMode="auto">
            <a:xfrm>
              <a:off x="3690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2" name="Line 316"/>
            <p:cNvSpPr>
              <a:spLocks noChangeShapeType="1"/>
            </p:cNvSpPr>
            <p:nvPr/>
          </p:nvSpPr>
          <p:spPr bwMode="auto">
            <a:xfrm>
              <a:off x="3690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3" name="Line 317"/>
            <p:cNvSpPr>
              <a:spLocks noChangeShapeType="1"/>
            </p:cNvSpPr>
            <p:nvPr/>
          </p:nvSpPr>
          <p:spPr bwMode="auto">
            <a:xfrm>
              <a:off x="368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4" name="Line 318"/>
            <p:cNvSpPr>
              <a:spLocks noChangeShapeType="1"/>
            </p:cNvSpPr>
            <p:nvPr/>
          </p:nvSpPr>
          <p:spPr bwMode="auto">
            <a:xfrm>
              <a:off x="368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5" name="Line 319"/>
            <p:cNvSpPr>
              <a:spLocks noChangeShapeType="1"/>
            </p:cNvSpPr>
            <p:nvPr/>
          </p:nvSpPr>
          <p:spPr bwMode="auto">
            <a:xfrm>
              <a:off x="367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6" name="Line 320"/>
            <p:cNvSpPr>
              <a:spLocks noChangeShapeType="1"/>
            </p:cNvSpPr>
            <p:nvPr/>
          </p:nvSpPr>
          <p:spPr bwMode="auto">
            <a:xfrm>
              <a:off x="367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7" name="Line 321"/>
            <p:cNvSpPr>
              <a:spLocks noChangeShapeType="1"/>
            </p:cNvSpPr>
            <p:nvPr/>
          </p:nvSpPr>
          <p:spPr bwMode="auto">
            <a:xfrm>
              <a:off x="3676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8" name="Line 322"/>
            <p:cNvSpPr>
              <a:spLocks noChangeShapeType="1"/>
            </p:cNvSpPr>
            <p:nvPr/>
          </p:nvSpPr>
          <p:spPr bwMode="auto">
            <a:xfrm>
              <a:off x="3676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19" name="Line 323"/>
            <p:cNvSpPr>
              <a:spLocks noChangeShapeType="1"/>
            </p:cNvSpPr>
            <p:nvPr/>
          </p:nvSpPr>
          <p:spPr bwMode="auto">
            <a:xfrm>
              <a:off x="367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0" name="Line 324"/>
            <p:cNvSpPr>
              <a:spLocks noChangeShapeType="1"/>
            </p:cNvSpPr>
            <p:nvPr/>
          </p:nvSpPr>
          <p:spPr bwMode="auto">
            <a:xfrm>
              <a:off x="367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1" name="Line 325"/>
            <p:cNvSpPr>
              <a:spLocks noChangeShapeType="1"/>
            </p:cNvSpPr>
            <p:nvPr/>
          </p:nvSpPr>
          <p:spPr bwMode="auto">
            <a:xfrm>
              <a:off x="3671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2" name="Line 326"/>
            <p:cNvSpPr>
              <a:spLocks noChangeShapeType="1"/>
            </p:cNvSpPr>
            <p:nvPr/>
          </p:nvSpPr>
          <p:spPr bwMode="auto">
            <a:xfrm>
              <a:off x="3671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3" name="Line 327"/>
            <p:cNvSpPr>
              <a:spLocks noChangeShapeType="1"/>
            </p:cNvSpPr>
            <p:nvPr/>
          </p:nvSpPr>
          <p:spPr bwMode="auto">
            <a:xfrm>
              <a:off x="365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4" name="Line 328"/>
            <p:cNvSpPr>
              <a:spLocks noChangeShapeType="1"/>
            </p:cNvSpPr>
            <p:nvPr/>
          </p:nvSpPr>
          <p:spPr bwMode="auto">
            <a:xfrm>
              <a:off x="365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5" name="Line 329"/>
            <p:cNvSpPr>
              <a:spLocks noChangeShapeType="1"/>
            </p:cNvSpPr>
            <p:nvPr/>
          </p:nvSpPr>
          <p:spPr bwMode="auto">
            <a:xfrm>
              <a:off x="365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6" name="Line 330"/>
            <p:cNvSpPr>
              <a:spLocks noChangeShapeType="1"/>
            </p:cNvSpPr>
            <p:nvPr/>
          </p:nvSpPr>
          <p:spPr bwMode="auto">
            <a:xfrm>
              <a:off x="365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7" name="Line 331"/>
            <p:cNvSpPr>
              <a:spLocks noChangeShapeType="1"/>
            </p:cNvSpPr>
            <p:nvPr/>
          </p:nvSpPr>
          <p:spPr bwMode="auto">
            <a:xfrm>
              <a:off x="3549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8" name="Line 332"/>
            <p:cNvSpPr>
              <a:spLocks noChangeShapeType="1"/>
            </p:cNvSpPr>
            <p:nvPr/>
          </p:nvSpPr>
          <p:spPr bwMode="auto">
            <a:xfrm>
              <a:off x="3549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29" name="Line 333"/>
            <p:cNvSpPr>
              <a:spLocks noChangeShapeType="1"/>
            </p:cNvSpPr>
            <p:nvPr/>
          </p:nvSpPr>
          <p:spPr bwMode="auto">
            <a:xfrm>
              <a:off x="3404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0" name="Line 334"/>
            <p:cNvSpPr>
              <a:spLocks noChangeShapeType="1"/>
            </p:cNvSpPr>
            <p:nvPr/>
          </p:nvSpPr>
          <p:spPr bwMode="auto">
            <a:xfrm>
              <a:off x="3404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1" name="Line 335"/>
            <p:cNvSpPr>
              <a:spLocks noChangeShapeType="1"/>
            </p:cNvSpPr>
            <p:nvPr/>
          </p:nvSpPr>
          <p:spPr bwMode="auto">
            <a:xfrm>
              <a:off x="3396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2" name="Line 336"/>
            <p:cNvSpPr>
              <a:spLocks noChangeShapeType="1"/>
            </p:cNvSpPr>
            <p:nvPr/>
          </p:nvSpPr>
          <p:spPr bwMode="auto">
            <a:xfrm>
              <a:off x="3396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3" name="Line 337"/>
            <p:cNvSpPr>
              <a:spLocks noChangeShapeType="1"/>
            </p:cNvSpPr>
            <p:nvPr/>
          </p:nvSpPr>
          <p:spPr bwMode="auto">
            <a:xfrm>
              <a:off x="3184" y="206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4" name="Line 338"/>
            <p:cNvSpPr>
              <a:spLocks noChangeShapeType="1"/>
            </p:cNvSpPr>
            <p:nvPr/>
          </p:nvSpPr>
          <p:spPr bwMode="auto">
            <a:xfrm>
              <a:off x="3184" y="206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5" name="Line 339"/>
            <p:cNvSpPr>
              <a:spLocks noChangeShapeType="1"/>
            </p:cNvSpPr>
            <p:nvPr/>
          </p:nvSpPr>
          <p:spPr bwMode="auto">
            <a:xfrm>
              <a:off x="2941" y="211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6" name="Line 340"/>
            <p:cNvSpPr>
              <a:spLocks noChangeShapeType="1"/>
            </p:cNvSpPr>
            <p:nvPr/>
          </p:nvSpPr>
          <p:spPr bwMode="auto">
            <a:xfrm>
              <a:off x="2941" y="211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7" name="Line 341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8" name="Line 342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39" name="Line 343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0" name="Line 344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1" name="Line 345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2" name="Line 346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3" name="Line 347"/>
            <p:cNvSpPr>
              <a:spLocks noChangeShapeType="1"/>
            </p:cNvSpPr>
            <p:nvPr/>
          </p:nvSpPr>
          <p:spPr bwMode="auto">
            <a:xfrm>
              <a:off x="410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4" name="Line 348"/>
            <p:cNvSpPr>
              <a:spLocks noChangeShapeType="1"/>
            </p:cNvSpPr>
            <p:nvPr/>
          </p:nvSpPr>
          <p:spPr bwMode="auto">
            <a:xfrm>
              <a:off x="410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5" name="Line 349"/>
            <p:cNvSpPr>
              <a:spLocks noChangeShapeType="1"/>
            </p:cNvSpPr>
            <p:nvPr/>
          </p:nvSpPr>
          <p:spPr bwMode="auto">
            <a:xfrm>
              <a:off x="410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6" name="Line 350"/>
            <p:cNvSpPr>
              <a:spLocks noChangeShapeType="1"/>
            </p:cNvSpPr>
            <p:nvPr/>
          </p:nvSpPr>
          <p:spPr bwMode="auto">
            <a:xfrm>
              <a:off x="410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7" name="Line 351"/>
            <p:cNvSpPr>
              <a:spLocks noChangeShapeType="1"/>
            </p:cNvSpPr>
            <p:nvPr/>
          </p:nvSpPr>
          <p:spPr bwMode="auto">
            <a:xfrm>
              <a:off x="410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8" name="Line 352"/>
            <p:cNvSpPr>
              <a:spLocks noChangeShapeType="1"/>
            </p:cNvSpPr>
            <p:nvPr/>
          </p:nvSpPr>
          <p:spPr bwMode="auto">
            <a:xfrm>
              <a:off x="410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49" name="Line 353"/>
            <p:cNvSpPr>
              <a:spLocks noChangeShapeType="1"/>
            </p:cNvSpPr>
            <p:nvPr/>
          </p:nvSpPr>
          <p:spPr bwMode="auto">
            <a:xfrm>
              <a:off x="409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0" name="Line 354"/>
            <p:cNvSpPr>
              <a:spLocks noChangeShapeType="1"/>
            </p:cNvSpPr>
            <p:nvPr/>
          </p:nvSpPr>
          <p:spPr bwMode="auto">
            <a:xfrm>
              <a:off x="409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1" name="Line 355"/>
            <p:cNvSpPr>
              <a:spLocks noChangeShapeType="1"/>
            </p:cNvSpPr>
            <p:nvPr/>
          </p:nvSpPr>
          <p:spPr bwMode="auto">
            <a:xfrm>
              <a:off x="40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2" name="Line 356"/>
            <p:cNvSpPr>
              <a:spLocks noChangeShapeType="1"/>
            </p:cNvSpPr>
            <p:nvPr/>
          </p:nvSpPr>
          <p:spPr bwMode="auto">
            <a:xfrm>
              <a:off x="40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3" name="Line 357"/>
            <p:cNvSpPr>
              <a:spLocks noChangeShapeType="1"/>
            </p:cNvSpPr>
            <p:nvPr/>
          </p:nvSpPr>
          <p:spPr bwMode="auto">
            <a:xfrm>
              <a:off x="40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4" name="Line 358"/>
            <p:cNvSpPr>
              <a:spLocks noChangeShapeType="1"/>
            </p:cNvSpPr>
            <p:nvPr/>
          </p:nvSpPr>
          <p:spPr bwMode="auto">
            <a:xfrm>
              <a:off x="40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5" name="Line 359"/>
            <p:cNvSpPr>
              <a:spLocks noChangeShapeType="1"/>
            </p:cNvSpPr>
            <p:nvPr/>
          </p:nvSpPr>
          <p:spPr bwMode="auto">
            <a:xfrm>
              <a:off x="409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6" name="Line 360"/>
            <p:cNvSpPr>
              <a:spLocks noChangeShapeType="1"/>
            </p:cNvSpPr>
            <p:nvPr/>
          </p:nvSpPr>
          <p:spPr bwMode="auto">
            <a:xfrm>
              <a:off x="409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7" name="Line 361"/>
            <p:cNvSpPr>
              <a:spLocks noChangeShapeType="1"/>
            </p:cNvSpPr>
            <p:nvPr/>
          </p:nvSpPr>
          <p:spPr bwMode="auto">
            <a:xfrm>
              <a:off x="409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8" name="Line 362"/>
            <p:cNvSpPr>
              <a:spLocks noChangeShapeType="1"/>
            </p:cNvSpPr>
            <p:nvPr/>
          </p:nvSpPr>
          <p:spPr bwMode="auto">
            <a:xfrm>
              <a:off x="409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59" name="Line 363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0" name="Line 364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1" name="Line 365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2" name="Line 366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3" name="Line 367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4" name="Line 368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5" name="Line 369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6" name="Line 370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7" name="Line 371"/>
            <p:cNvSpPr>
              <a:spLocks noChangeShapeType="1"/>
            </p:cNvSpPr>
            <p:nvPr/>
          </p:nvSpPr>
          <p:spPr bwMode="auto">
            <a:xfrm>
              <a:off x="408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8" name="Line 372"/>
            <p:cNvSpPr>
              <a:spLocks noChangeShapeType="1"/>
            </p:cNvSpPr>
            <p:nvPr/>
          </p:nvSpPr>
          <p:spPr bwMode="auto">
            <a:xfrm>
              <a:off x="408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69" name="Line 373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0" name="Line 374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1" name="Line 375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2" name="Line 376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3" name="Line 377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4" name="Line 378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5" name="Line 379"/>
            <p:cNvSpPr>
              <a:spLocks noChangeShapeType="1"/>
            </p:cNvSpPr>
            <p:nvPr/>
          </p:nvSpPr>
          <p:spPr bwMode="auto">
            <a:xfrm>
              <a:off x="40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6" name="Line 380"/>
            <p:cNvSpPr>
              <a:spLocks noChangeShapeType="1"/>
            </p:cNvSpPr>
            <p:nvPr/>
          </p:nvSpPr>
          <p:spPr bwMode="auto">
            <a:xfrm>
              <a:off x="40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7" name="Line 381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8" name="Line 382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79" name="Line 383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0" name="Line 384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1" name="Line 385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2" name="Line 386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3" name="Line 387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4" name="Line 388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5" name="Line 389"/>
            <p:cNvSpPr>
              <a:spLocks noChangeShapeType="1"/>
            </p:cNvSpPr>
            <p:nvPr/>
          </p:nvSpPr>
          <p:spPr bwMode="auto">
            <a:xfrm>
              <a:off x="406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6" name="Line 390"/>
            <p:cNvSpPr>
              <a:spLocks noChangeShapeType="1"/>
            </p:cNvSpPr>
            <p:nvPr/>
          </p:nvSpPr>
          <p:spPr bwMode="auto">
            <a:xfrm>
              <a:off x="406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7" name="Line 391"/>
            <p:cNvSpPr>
              <a:spLocks noChangeShapeType="1"/>
            </p:cNvSpPr>
            <p:nvPr/>
          </p:nvSpPr>
          <p:spPr bwMode="auto">
            <a:xfrm>
              <a:off x="406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8" name="Line 392"/>
            <p:cNvSpPr>
              <a:spLocks noChangeShapeType="1"/>
            </p:cNvSpPr>
            <p:nvPr/>
          </p:nvSpPr>
          <p:spPr bwMode="auto">
            <a:xfrm>
              <a:off x="406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89" name="Line 393"/>
            <p:cNvSpPr>
              <a:spLocks noChangeShapeType="1"/>
            </p:cNvSpPr>
            <p:nvPr/>
          </p:nvSpPr>
          <p:spPr bwMode="auto">
            <a:xfrm>
              <a:off x="406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0" name="Line 394"/>
            <p:cNvSpPr>
              <a:spLocks noChangeShapeType="1"/>
            </p:cNvSpPr>
            <p:nvPr/>
          </p:nvSpPr>
          <p:spPr bwMode="auto">
            <a:xfrm>
              <a:off x="406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1" name="Line 395"/>
            <p:cNvSpPr>
              <a:spLocks noChangeShapeType="1"/>
            </p:cNvSpPr>
            <p:nvPr/>
          </p:nvSpPr>
          <p:spPr bwMode="auto">
            <a:xfrm>
              <a:off x="405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2" name="Line 396"/>
            <p:cNvSpPr>
              <a:spLocks noChangeShapeType="1"/>
            </p:cNvSpPr>
            <p:nvPr/>
          </p:nvSpPr>
          <p:spPr bwMode="auto">
            <a:xfrm>
              <a:off x="405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3" name="Line 397"/>
            <p:cNvSpPr>
              <a:spLocks noChangeShapeType="1"/>
            </p:cNvSpPr>
            <p:nvPr/>
          </p:nvSpPr>
          <p:spPr bwMode="auto">
            <a:xfrm>
              <a:off x="405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4" name="Line 398"/>
            <p:cNvSpPr>
              <a:spLocks noChangeShapeType="1"/>
            </p:cNvSpPr>
            <p:nvPr/>
          </p:nvSpPr>
          <p:spPr bwMode="auto">
            <a:xfrm>
              <a:off x="405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5" name="Line 399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6" name="Line 400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7" name="Line 401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8" name="Line 402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499" name="Line 403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0" name="Line 404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1" name="Line 405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2" name="Line 406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3" name="Line 407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4" name="Line 408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5" name="Line 409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6" name="Line 410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7" name="Line 411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8" name="Line 412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09" name="Line 413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0" name="Line 414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1" name="Line 415"/>
            <p:cNvSpPr>
              <a:spLocks noChangeShapeType="1"/>
            </p:cNvSpPr>
            <p:nvPr/>
          </p:nvSpPr>
          <p:spPr bwMode="auto">
            <a:xfrm>
              <a:off x="404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2" name="Line 416"/>
            <p:cNvSpPr>
              <a:spLocks noChangeShapeType="1"/>
            </p:cNvSpPr>
            <p:nvPr/>
          </p:nvSpPr>
          <p:spPr bwMode="auto">
            <a:xfrm>
              <a:off x="404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3" name="Line 417"/>
            <p:cNvSpPr>
              <a:spLocks noChangeShapeType="1"/>
            </p:cNvSpPr>
            <p:nvPr/>
          </p:nvSpPr>
          <p:spPr bwMode="auto">
            <a:xfrm>
              <a:off x="403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4" name="Line 418"/>
            <p:cNvSpPr>
              <a:spLocks noChangeShapeType="1"/>
            </p:cNvSpPr>
            <p:nvPr/>
          </p:nvSpPr>
          <p:spPr bwMode="auto">
            <a:xfrm>
              <a:off x="403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5" name="Line 419"/>
            <p:cNvSpPr>
              <a:spLocks noChangeShapeType="1"/>
            </p:cNvSpPr>
            <p:nvPr/>
          </p:nvSpPr>
          <p:spPr bwMode="auto">
            <a:xfrm>
              <a:off x="403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6" name="Line 420"/>
            <p:cNvSpPr>
              <a:spLocks noChangeShapeType="1"/>
            </p:cNvSpPr>
            <p:nvPr/>
          </p:nvSpPr>
          <p:spPr bwMode="auto">
            <a:xfrm>
              <a:off x="403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7" name="Line 421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8" name="Line 422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19" name="Line 423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20" name="Line 424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21" name="Line 425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22" name="Line 426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23" name="Line 427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24" name="Line 428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25" name="Line 429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526" name="Line 430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4527" name="Text Box 431"/>
          <p:cNvSpPr txBox="1">
            <a:spLocks noChangeArrowheads="1"/>
          </p:cNvSpPr>
          <p:nvPr/>
        </p:nvSpPr>
        <p:spPr bwMode="auto">
          <a:xfrm>
            <a:off x="4261873" y="5421868"/>
            <a:ext cx="3048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Days After Randomization</a:t>
            </a:r>
          </a:p>
        </p:txBody>
      </p:sp>
      <p:sp>
        <p:nvSpPr>
          <p:cNvPr id="644528" name="Text Box 432"/>
          <p:cNvSpPr txBox="1">
            <a:spLocks noChangeArrowheads="1"/>
          </p:cNvSpPr>
          <p:nvPr/>
        </p:nvSpPr>
        <p:spPr bwMode="auto">
          <a:xfrm rot="16200000">
            <a:off x="391252" y="3053171"/>
            <a:ext cx="348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Definite Stent Thrombosis (%)</a:t>
            </a:r>
          </a:p>
        </p:txBody>
      </p:sp>
      <p:sp>
        <p:nvSpPr>
          <p:cNvPr id="644529" name="Text Box 433"/>
          <p:cNvSpPr txBox="1">
            <a:spLocks noChangeArrowheads="1"/>
          </p:cNvSpPr>
          <p:nvPr/>
        </p:nvSpPr>
        <p:spPr bwMode="auto">
          <a:xfrm>
            <a:off x="2838450" y="519803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44530" name="Text Box 434"/>
          <p:cNvSpPr txBox="1">
            <a:spLocks noChangeArrowheads="1"/>
          </p:cNvSpPr>
          <p:nvPr/>
        </p:nvSpPr>
        <p:spPr bwMode="auto">
          <a:xfrm>
            <a:off x="5356225" y="5198030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365</a:t>
            </a:r>
          </a:p>
        </p:txBody>
      </p:sp>
      <p:sp>
        <p:nvSpPr>
          <p:cNvPr id="644531" name="Text Box 435"/>
          <p:cNvSpPr txBox="1">
            <a:spLocks noChangeArrowheads="1"/>
          </p:cNvSpPr>
          <p:nvPr/>
        </p:nvSpPr>
        <p:spPr bwMode="auto">
          <a:xfrm>
            <a:off x="7986713" y="519803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730</a:t>
            </a:r>
          </a:p>
        </p:txBody>
      </p:sp>
      <p:sp>
        <p:nvSpPr>
          <p:cNvPr id="644532" name="Text Box 436"/>
          <p:cNvSpPr txBox="1">
            <a:spLocks noChangeArrowheads="1"/>
          </p:cNvSpPr>
          <p:nvPr/>
        </p:nvSpPr>
        <p:spPr bwMode="auto">
          <a:xfrm>
            <a:off x="2552700" y="495038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44533" name="Text Box 437"/>
          <p:cNvSpPr txBox="1">
            <a:spLocks noChangeArrowheads="1"/>
          </p:cNvSpPr>
          <p:nvPr/>
        </p:nvSpPr>
        <p:spPr bwMode="auto">
          <a:xfrm>
            <a:off x="2439988" y="418838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644534" name="Text Box 438"/>
          <p:cNvSpPr txBox="1">
            <a:spLocks noChangeArrowheads="1"/>
          </p:cNvSpPr>
          <p:nvPr/>
        </p:nvSpPr>
        <p:spPr bwMode="auto">
          <a:xfrm>
            <a:off x="2439988" y="342955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644535" name="Text Box 439"/>
          <p:cNvSpPr txBox="1">
            <a:spLocks noChangeArrowheads="1"/>
          </p:cNvSpPr>
          <p:nvPr/>
        </p:nvSpPr>
        <p:spPr bwMode="auto">
          <a:xfrm>
            <a:off x="2439988" y="266755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644536" name="Text Box 440"/>
          <p:cNvSpPr txBox="1">
            <a:spLocks noChangeArrowheads="1"/>
          </p:cNvSpPr>
          <p:nvPr/>
        </p:nvSpPr>
        <p:spPr bwMode="auto">
          <a:xfrm>
            <a:off x="2439988" y="189603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644537" name="Text Box 441"/>
          <p:cNvSpPr txBox="1">
            <a:spLocks noChangeArrowheads="1"/>
          </p:cNvSpPr>
          <p:nvPr/>
        </p:nvSpPr>
        <p:spPr bwMode="auto">
          <a:xfrm>
            <a:off x="2327275" y="114355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644538" name="Text Box 442"/>
          <p:cNvSpPr txBox="1">
            <a:spLocks noChangeArrowheads="1"/>
          </p:cNvSpPr>
          <p:nvPr/>
        </p:nvSpPr>
        <p:spPr bwMode="auto">
          <a:xfrm>
            <a:off x="4648200" y="341368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44539" name="Text Box 443"/>
          <p:cNvSpPr txBox="1">
            <a:spLocks noChangeArrowheads="1"/>
          </p:cNvSpPr>
          <p:nvPr/>
        </p:nvSpPr>
        <p:spPr bwMode="auto">
          <a:xfrm>
            <a:off x="4927600" y="375975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44540" name="Text Box 444"/>
          <p:cNvSpPr txBox="1">
            <a:spLocks noChangeArrowheads="1"/>
          </p:cNvSpPr>
          <p:nvPr/>
        </p:nvSpPr>
        <p:spPr bwMode="auto">
          <a:xfrm>
            <a:off x="6397625" y="375975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365</a:t>
            </a:r>
          </a:p>
        </p:txBody>
      </p:sp>
      <p:sp>
        <p:nvSpPr>
          <p:cNvPr id="644541" name="Text Box 445"/>
          <p:cNvSpPr txBox="1">
            <a:spLocks noChangeArrowheads="1"/>
          </p:cNvSpPr>
          <p:nvPr/>
        </p:nvSpPr>
        <p:spPr bwMode="auto">
          <a:xfrm>
            <a:off x="7989888" y="3759755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730</a:t>
            </a:r>
          </a:p>
        </p:txBody>
      </p:sp>
      <p:sp>
        <p:nvSpPr>
          <p:cNvPr id="644542" name="Text Box 446"/>
          <p:cNvSpPr txBox="1">
            <a:spLocks noChangeArrowheads="1"/>
          </p:cNvSpPr>
          <p:nvPr/>
        </p:nvSpPr>
        <p:spPr bwMode="auto">
          <a:xfrm>
            <a:off x="4648200" y="284218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44543" name="Text Box 447"/>
          <p:cNvSpPr txBox="1">
            <a:spLocks noChangeArrowheads="1"/>
          </p:cNvSpPr>
          <p:nvPr/>
        </p:nvSpPr>
        <p:spPr bwMode="auto">
          <a:xfrm>
            <a:off x="4648200" y="227068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4544" name="Text Box 448"/>
          <p:cNvSpPr txBox="1">
            <a:spLocks noChangeArrowheads="1"/>
          </p:cNvSpPr>
          <p:nvPr/>
        </p:nvSpPr>
        <p:spPr bwMode="auto">
          <a:xfrm>
            <a:off x="4648200" y="169918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44545" name="Text Box 449"/>
          <p:cNvSpPr txBox="1">
            <a:spLocks noChangeArrowheads="1"/>
          </p:cNvSpPr>
          <p:nvPr/>
        </p:nvSpPr>
        <p:spPr bwMode="auto">
          <a:xfrm>
            <a:off x="4648200" y="114673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44546" name="Line 11"/>
          <p:cNvSpPr>
            <a:spLocks noChangeShapeType="1"/>
          </p:cNvSpPr>
          <p:nvPr/>
        </p:nvSpPr>
        <p:spPr bwMode="auto">
          <a:xfrm>
            <a:off x="7778750" y="2942193"/>
            <a:ext cx="5080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47" name="Rectangle 45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REAL-LATE and ZEST-LATE RCT</a:t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Definite Stent Thrombosis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44548" name="Text Box 9"/>
          <p:cNvSpPr txBox="1">
            <a:spLocks noChangeArrowheads="1"/>
          </p:cNvSpPr>
          <p:nvPr/>
        </p:nvSpPr>
        <p:spPr bwMode="auto">
          <a:xfrm>
            <a:off x="4791075" y="2518330"/>
            <a:ext cx="271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Clopidogrel +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Aspirin</a:t>
            </a:r>
          </a:p>
        </p:txBody>
      </p:sp>
      <p:sp>
        <p:nvSpPr>
          <p:cNvPr id="644549" name="Text Box 10"/>
          <p:cNvSpPr txBox="1">
            <a:spLocks noChangeArrowheads="1"/>
          </p:cNvSpPr>
          <p:nvPr/>
        </p:nvSpPr>
        <p:spPr bwMode="auto">
          <a:xfrm>
            <a:off x="6297613" y="2343705"/>
            <a:ext cx="2986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Aspirin 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Alone</a:t>
            </a:r>
          </a:p>
        </p:txBody>
      </p:sp>
      <p:sp>
        <p:nvSpPr>
          <p:cNvPr id="644550" name="Text Box 14"/>
          <p:cNvSpPr txBox="1">
            <a:spLocks noChangeArrowheads="1"/>
          </p:cNvSpPr>
          <p:nvPr/>
        </p:nvSpPr>
        <p:spPr bwMode="auto">
          <a:xfrm>
            <a:off x="6669088" y="3543855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0.1</a:t>
            </a:r>
          </a:p>
        </p:txBody>
      </p:sp>
      <p:sp>
        <p:nvSpPr>
          <p:cNvPr id="644551" name="Text Box 15"/>
          <p:cNvSpPr txBox="1">
            <a:spLocks noChangeArrowheads="1"/>
          </p:cNvSpPr>
          <p:nvPr/>
        </p:nvSpPr>
        <p:spPr bwMode="auto">
          <a:xfrm>
            <a:off x="6510338" y="3080305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0.2</a:t>
            </a:r>
          </a:p>
        </p:txBody>
      </p:sp>
      <p:sp>
        <p:nvSpPr>
          <p:cNvPr id="644552" name="Text Box 16"/>
          <p:cNvSpPr txBox="1">
            <a:spLocks noChangeArrowheads="1"/>
          </p:cNvSpPr>
          <p:nvPr/>
        </p:nvSpPr>
        <p:spPr bwMode="auto">
          <a:xfrm>
            <a:off x="7900988" y="3056493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0.4</a:t>
            </a:r>
          </a:p>
        </p:txBody>
      </p:sp>
      <p:sp>
        <p:nvSpPr>
          <p:cNvPr id="644553" name="Text Box 17"/>
          <p:cNvSpPr txBox="1">
            <a:spLocks noChangeArrowheads="1"/>
          </p:cNvSpPr>
          <p:nvPr/>
        </p:nvSpPr>
        <p:spPr bwMode="auto">
          <a:xfrm>
            <a:off x="7894638" y="3327955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0.4</a:t>
            </a:r>
          </a:p>
        </p:txBody>
      </p:sp>
      <p:sp>
        <p:nvSpPr>
          <p:cNvPr id="644554" name="Line 458"/>
          <p:cNvSpPr>
            <a:spLocks noChangeShapeType="1"/>
          </p:cNvSpPr>
          <p:nvPr/>
        </p:nvSpPr>
        <p:spPr bwMode="auto">
          <a:xfrm>
            <a:off x="8278813" y="3532743"/>
            <a:ext cx="0" cy="1206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55" name="Rectangle 459"/>
          <p:cNvSpPr>
            <a:spLocks noChangeArrowheads="1"/>
          </p:cNvSpPr>
          <p:nvPr/>
        </p:nvSpPr>
        <p:spPr bwMode="auto">
          <a:xfrm>
            <a:off x="7705725" y="3343830"/>
            <a:ext cx="1588" cy="6350"/>
          </a:xfrm>
          <a:prstGeom prst="rect">
            <a:avLst/>
          </a:prstGeom>
          <a:solidFill>
            <a:srgbClr val="E53333"/>
          </a:solidFill>
          <a:ln w="0">
            <a:solidFill>
              <a:srgbClr val="E53333"/>
            </a:solidFill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56" name="Rectangle 460"/>
          <p:cNvSpPr>
            <a:spLocks noChangeArrowheads="1"/>
          </p:cNvSpPr>
          <p:nvPr/>
        </p:nvSpPr>
        <p:spPr bwMode="auto">
          <a:xfrm>
            <a:off x="7978775" y="3296205"/>
            <a:ext cx="1588" cy="7938"/>
          </a:xfrm>
          <a:prstGeom prst="rect">
            <a:avLst/>
          </a:prstGeom>
          <a:solidFill>
            <a:srgbClr val="333380"/>
          </a:solidFill>
          <a:ln w="0">
            <a:solidFill>
              <a:srgbClr val="333380"/>
            </a:solidFill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57" name="Rectangle 461"/>
          <p:cNvSpPr>
            <a:spLocks noChangeArrowheads="1"/>
          </p:cNvSpPr>
          <p:nvPr/>
        </p:nvSpPr>
        <p:spPr bwMode="auto">
          <a:xfrm>
            <a:off x="8253413" y="3296205"/>
            <a:ext cx="1587" cy="7938"/>
          </a:xfrm>
          <a:prstGeom prst="rect">
            <a:avLst/>
          </a:prstGeom>
          <a:solidFill>
            <a:srgbClr val="333380"/>
          </a:solidFill>
          <a:ln w="0">
            <a:solidFill>
              <a:srgbClr val="333380"/>
            </a:solidFill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58" name="Rectangle 462"/>
          <p:cNvSpPr>
            <a:spLocks noChangeArrowheads="1"/>
          </p:cNvSpPr>
          <p:nvPr/>
        </p:nvSpPr>
        <p:spPr bwMode="auto">
          <a:xfrm>
            <a:off x="8253413" y="3296205"/>
            <a:ext cx="1587" cy="7938"/>
          </a:xfrm>
          <a:prstGeom prst="rect">
            <a:avLst/>
          </a:prstGeom>
          <a:solidFill>
            <a:srgbClr val="333380"/>
          </a:solidFill>
          <a:ln w="0">
            <a:solidFill>
              <a:srgbClr val="333380"/>
            </a:solidFill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59" name="Rectangle 463"/>
          <p:cNvSpPr>
            <a:spLocks noChangeArrowheads="1"/>
          </p:cNvSpPr>
          <p:nvPr/>
        </p:nvSpPr>
        <p:spPr bwMode="auto">
          <a:xfrm>
            <a:off x="8253413" y="3296205"/>
            <a:ext cx="1587" cy="7938"/>
          </a:xfrm>
          <a:prstGeom prst="rect">
            <a:avLst/>
          </a:prstGeom>
          <a:solidFill>
            <a:srgbClr val="333380"/>
          </a:solidFill>
          <a:ln w="0">
            <a:solidFill>
              <a:srgbClr val="333380"/>
            </a:solidFill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60" name="Line 464"/>
          <p:cNvSpPr>
            <a:spLocks noChangeShapeType="1"/>
          </p:cNvSpPr>
          <p:nvPr/>
        </p:nvSpPr>
        <p:spPr bwMode="auto">
          <a:xfrm>
            <a:off x="2984500" y="5128180"/>
            <a:ext cx="5268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62" name="Freeform 466"/>
          <p:cNvSpPr>
            <a:spLocks/>
          </p:cNvSpPr>
          <p:nvPr/>
        </p:nvSpPr>
        <p:spPr bwMode="auto">
          <a:xfrm>
            <a:off x="2987661" y="5078968"/>
            <a:ext cx="5256227" cy="42863"/>
          </a:xfrm>
          <a:custGeom>
            <a:avLst/>
            <a:gdLst/>
            <a:ahLst/>
            <a:cxnLst>
              <a:cxn ang="0">
                <a:pos x="2332" y="0"/>
              </a:cxn>
              <a:cxn ang="0">
                <a:pos x="3328" y="0"/>
              </a:cxn>
              <a:cxn ang="0">
                <a:pos x="3328" y="6"/>
              </a:cxn>
              <a:cxn ang="0">
                <a:pos x="2338" y="6"/>
              </a:cxn>
              <a:cxn ang="0">
                <a:pos x="2338" y="9"/>
              </a:cxn>
              <a:cxn ang="0">
                <a:pos x="1658" y="9"/>
              </a:cxn>
              <a:cxn ang="0">
                <a:pos x="1658" y="10"/>
              </a:cxn>
              <a:cxn ang="0">
                <a:pos x="1362" y="10"/>
              </a:cxn>
              <a:cxn ang="0">
                <a:pos x="1362" y="13"/>
              </a:cxn>
              <a:cxn ang="0">
                <a:pos x="724" y="13"/>
              </a:cxn>
              <a:cxn ang="0">
                <a:pos x="724" y="14"/>
              </a:cxn>
              <a:cxn ang="0">
                <a:pos x="0" y="14"/>
              </a:cxn>
              <a:cxn ang="0">
                <a:pos x="0" y="8"/>
              </a:cxn>
              <a:cxn ang="0">
                <a:pos x="718" y="8"/>
              </a:cxn>
              <a:cxn ang="0">
                <a:pos x="718" y="7"/>
              </a:cxn>
              <a:cxn ang="0">
                <a:pos x="1356" y="7"/>
              </a:cxn>
              <a:cxn ang="0">
                <a:pos x="1356" y="4"/>
              </a:cxn>
              <a:cxn ang="0">
                <a:pos x="1652" y="4"/>
              </a:cxn>
              <a:cxn ang="0">
                <a:pos x="1652" y="3"/>
              </a:cxn>
              <a:cxn ang="0">
                <a:pos x="2332" y="3"/>
              </a:cxn>
              <a:cxn ang="0">
                <a:pos x="2332" y="0"/>
              </a:cxn>
            </a:cxnLst>
            <a:rect l="0" t="0" r="r" b="b"/>
            <a:pathLst>
              <a:path w="3328" h="14">
                <a:moveTo>
                  <a:pt x="2332" y="0"/>
                </a:moveTo>
                <a:lnTo>
                  <a:pt x="3328" y="0"/>
                </a:lnTo>
                <a:lnTo>
                  <a:pt x="3328" y="6"/>
                </a:lnTo>
                <a:lnTo>
                  <a:pt x="2338" y="6"/>
                </a:lnTo>
                <a:lnTo>
                  <a:pt x="2338" y="9"/>
                </a:lnTo>
                <a:lnTo>
                  <a:pt x="1658" y="9"/>
                </a:lnTo>
                <a:lnTo>
                  <a:pt x="1658" y="10"/>
                </a:lnTo>
                <a:lnTo>
                  <a:pt x="1362" y="10"/>
                </a:lnTo>
                <a:lnTo>
                  <a:pt x="1362" y="13"/>
                </a:lnTo>
                <a:lnTo>
                  <a:pt x="724" y="13"/>
                </a:lnTo>
                <a:lnTo>
                  <a:pt x="724" y="14"/>
                </a:lnTo>
                <a:lnTo>
                  <a:pt x="0" y="14"/>
                </a:lnTo>
                <a:lnTo>
                  <a:pt x="0" y="8"/>
                </a:lnTo>
                <a:lnTo>
                  <a:pt x="718" y="8"/>
                </a:lnTo>
                <a:lnTo>
                  <a:pt x="718" y="7"/>
                </a:lnTo>
                <a:lnTo>
                  <a:pt x="1356" y="7"/>
                </a:lnTo>
                <a:lnTo>
                  <a:pt x="1356" y="4"/>
                </a:lnTo>
                <a:lnTo>
                  <a:pt x="1652" y="4"/>
                </a:lnTo>
                <a:lnTo>
                  <a:pt x="1652" y="3"/>
                </a:lnTo>
                <a:lnTo>
                  <a:pt x="2332" y="3"/>
                </a:lnTo>
                <a:lnTo>
                  <a:pt x="2332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63" name="Freeform 467"/>
          <p:cNvSpPr>
            <a:spLocks noEditPoints="1"/>
          </p:cNvSpPr>
          <p:nvPr/>
        </p:nvSpPr>
        <p:spPr bwMode="auto">
          <a:xfrm>
            <a:off x="2982913" y="5062766"/>
            <a:ext cx="5259392" cy="26988"/>
          </a:xfrm>
          <a:custGeom>
            <a:avLst/>
            <a:gdLst/>
            <a:ahLst/>
            <a:cxnLst>
              <a:cxn ang="0">
                <a:pos x="1548" y="11"/>
              </a:cxn>
              <a:cxn ang="0">
                <a:pos x="1471" y="11"/>
              </a:cxn>
              <a:cxn ang="0">
                <a:pos x="1441" y="11"/>
              </a:cxn>
              <a:cxn ang="0">
                <a:pos x="1380" y="17"/>
              </a:cxn>
              <a:cxn ang="0">
                <a:pos x="1338" y="17"/>
              </a:cxn>
              <a:cxn ang="0">
                <a:pos x="1278" y="11"/>
              </a:cxn>
              <a:cxn ang="0">
                <a:pos x="1200" y="11"/>
              </a:cxn>
              <a:cxn ang="0">
                <a:pos x="1170" y="11"/>
              </a:cxn>
              <a:cxn ang="0">
                <a:pos x="1110" y="17"/>
              </a:cxn>
              <a:cxn ang="0">
                <a:pos x="1068" y="17"/>
              </a:cxn>
              <a:cxn ang="0">
                <a:pos x="1008" y="11"/>
              </a:cxn>
              <a:cxn ang="0">
                <a:pos x="930" y="11"/>
              </a:cxn>
              <a:cxn ang="0">
                <a:pos x="901" y="11"/>
              </a:cxn>
              <a:cxn ang="0">
                <a:pos x="841" y="17"/>
              </a:cxn>
              <a:cxn ang="0">
                <a:pos x="798" y="17"/>
              </a:cxn>
              <a:cxn ang="0">
                <a:pos x="738" y="11"/>
              </a:cxn>
              <a:cxn ang="0">
                <a:pos x="660" y="11"/>
              </a:cxn>
              <a:cxn ang="0">
                <a:pos x="630" y="11"/>
              </a:cxn>
              <a:cxn ang="0">
                <a:pos x="570" y="17"/>
              </a:cxn>
              <a:cxn ang="0">
                <a:pos x="528" y="17"/>
              </a:cxn>
              <a:cxn ang="0">
                <a:pos x="468" y="11"/>
              </a:cxn>
              <a:cxn ang="0">
                <a:pos x="390" y="11"/>
              </a:cxn>
              <a:cxn ang="0">
                <a:pos x="360" y="11"/>
              </a:cxn>
              <a:cxn ang="0">
                <a:pos x="301" y="17"/>
              </a:cxn>
              <a:cxn ang="0">
                <a:pos x="259" y="17"/>
              </a:cxn>
              <a:cxn ang="0">
                <a:pos x="198" y="11"/>
              </a:cxn>
              <a:cxn ang="0">
                <a:pos x="120" y="11"/>
              </a:cxn>
              <a:cxn ang="0">
                <a:pos x="90" y="11"/>
              </a:cxn>
              <a:cxn ang="0">
                <a:pos x="30" y="17"/>
              </a:cxn>
              <a:cxn ang="0">
                <a:pos x="1727" y="16"/>
              </a:cxn>
              <a:cxn ang="0">
                <a:pos x="1667" y="10"/>
              </a:cxn>
              <a:cxn ang="0">
                <a:pos x="1588" y="10"/>
              </a:cxn>
              <a:cxn ang="0">
                <a:pos x="1947" y="7"/>
              </a:cxn>
              <a:cxn ang="0">
                <a:pos x="1887" y="13"/>
              </a:cxn>
              <a:cxn ang="0">
                <a:pos x="1845" y="13"/>
              </a:cxn>
              <a:cxn ang="0">
                <a:pos x="1784" y="7"/>
              </a:cxn>
              <a:cxn ang="0">
                <a:pos x="1748" y="10"/>
              </a:cxn>
              <a:cxn ang="0">
                <a:pos x="2683" y="11"/>
              </a:cxn>
              <a:cxn ang="0">
                <a:pos x="2623" y="5"/>
              </a:cxn>
              <a:cxn ang="0">
                <a:pos x="2544" y="5"/>
              </a:cxn>
              <a:cxn ang="0">
                <a:pos x="2514" y="5"/>
              </a:cxn>
              <a:cxn ang="0">
                <a:pos x="2454" y="11"/>
              </a:cxn>
              <a:cxn ang="0">
                <a:pos x="2412" y="11"/>
              </a:cxn>
              <a:cxn ang="0">
                <a:pos x="2352" y="5"/>
              </a:cxn>
              <a:cxn ang="0">
                <a:pos x="2274" y="5"/>
              </a:cxn>
              <a:cxn ang="0">
                <a:pos x="2244" y="5"/>
              </a:cxn>
              <a:cxn ang="0">
                <a:pos x="2184" y="11"/>
              </a:cxn>
              <a:cxn ang="0">
                <a:pos x="2142" y="11"/>
              </a:cxn>
              <a:cxn ang="0">
                <a:pos x="2083" y="5"/>
              </a:cxn>
              <a:cxn ang="0">
                <a:pos x="2004" y="5"/>
              </a:cxn>
              <a:cxn ang="0">
                <a:pos x="1974" y="5"/>
              </a:cxn>
              <a:cxn ang="0">
                <a:pos x="3289" y="6"/>
              </a:cxn>
              <a:cxn ang="0">
                <a:pos x="3248" y="6"/>
              </a:cxn>
              <a:cxn ang="0">
                <a:pos x="3188" y="0"/>
              </a:cxn>
              <a:cxn ang="0">
                <a:pos x="3110" y="0"/>
              </a:cxn>
              <a:cxn ang="0">
                <a:pos x="3079" y="0"/>
              </a:cxn>
              <a:cxn ang="0">
                <a:pos x="3019" y="6"/>
              </a:cxn>
              <a:cxn ang="0">
                <a:pos x="2977" y="6"/>
              </a:cxn>
              <a:cxn ang="0">
                <a:pos x="2917" y="0"/>
              </a:cxn>
              <a:cxn ang="0">
                <a:pos x="2839" y="0"/>
              </a:cxn>
              <a:cxn ang="0">
                <a:pos x="2809" y="0"/>
              </a:cxn>
              <a:cxn ang="0">
                <a:pos x="2749" y="6"/>
              </a:cxn>
              <a:cxn ang="0">
                <a:pos x="2730" y="5"/>
              </a:cxn>
            </a:cxnLst>
            <a:rect l="0" t="0" r="r" b="b"/>
            <a:pathLst>
              <a:path w="3328" h="17">
                <a:moveTo>
                  <a:pt x="1560" y="11"/>
                </a:moveTo>
                <a:lnTo>
                  <a:pt x="1578" y="11"/>
                </a:lnTo>
                <a:lnTo>
                  <a:pt x="1578" y="13"/>
                </a:lnTo>
                <a:lnTo>
                  <a:pt x="1581" y="13"/>
                </a:lnTo>
                <a:lnTo>
                  <a:pt x="1581" y="17"/>
                </a:lnTo>
                <a:lnTo>
                  <a:pt x="1560" y="17"/>
                </a:lnTo>
                <a:lnTo>
                  <a:pt x="1560" y="11"/>
                </a:lnTo>
                <a:close/>
                <a:moveTo>
                  <a:pt x="1530" y="11"/>
                </a:moveTo>
                <a:lnTo>
                  <a:pt x="1548" y="11"/>
                </a:lnTo>
                <a:lnTo>
                  <a:pt x="1548" y="17"/>
                </a:lnTo>
                <a:lnTo>
                  <a:pt x="1530" y="17"/>
                </a:lnTo>
                <a:lnTo>
                  <a:pt x="1530" y="11"/>
                </a:lnTo>
                <a:close/>
                <a:moveTo>
                  <a:pt x="1501" y="11"/>
                </a:moveTo>
                <a:lnTo>
                  <a:pt x="1518" y="11"/>
                </a:lnTo>
                <a:lnTo>
                  <a:pt x="1518" y="17"/>
                </a:lnTo>
                <a:lnTo>
                  <a:pt x="1501" y="17"/>
                </a:lnTo>
                <a:lnTo>
                  <a:pt x="1501" y="11"/>
                </a:lnTo>
                <a:close/>
                <a:moveTo>
                  <a:pt x="1471" y="11"/>
                </a:moveTo>
                <a:lnTo>
                  <a:pt x="1489" y="11"/>
                </a:lnTo>
                <a:lnTo>
                  <a:pt x="1489" y="17"/>
                </a:lnTo>
                <a:lnTo>
                  <a:pt x="1471" y="17"/>
                </a:lnTo>
                <a:lnTo>
                  <a:pt x="1471" y="11"/>
                </a:lnTo>
                <a:close/>
                <a:moveTo>
                  <a:pt x="1441" y="11"/>
                </a:moveTo>
                <a:lnTo>
                  <a:pt x="1459" y="11"/>
                </a:lnTo>
                <a:lnTo>
                  <a:pt x="1459" y="17"/>
                </a:lnTo>
                <a:lnTo>
                  <a:pt x="1441" y="17"/>
                </a:lnTo>
                <a:lnTo>
                  <a:pt x="1441" y="11"/>
                </a:lnTo>
                <a:close/>
                <a:moveTo>
                  <a:pt x="1410" y="11"/>
                </a:moveTo>
                <a:lnTo>
                  <a:pt x="1429" y="11"/>
                </a:lnTo>
                <a:lnTo>
                  <a:pt x="1429" y="17"/>
                </a:lnTo>
                <a:lnTo>
                  <a:pt x="1410" y="17"/>
                </a:lnTo>
                <a:lnTo>
                  <a:pt x="1410" y="11"/>
                </a:lnTo>
                <a:close/>
                <a:moveTo>
                  <a:pt x="1380" y="11"/>
                </a:moveTo>
                <a:lnTo>
                  <a:pt x="1398" y="11"/>
                </a:lnTo>
                <a:lnTo>
                  <a:pt x="1398" y="17"/>
                </a:lnTo>
                <a:lnTo>
                  <a:pt x="1380" y="17"/>
                </a:lnTo>
                <a:lnTo>
                  <a:pt x="1380" y="11"/>
                </a:lnTo>
                <a:close/>
                <a:moveTo>
                  <a:pt x="1350" y="11"/>
                </a:moveTo>
                <a:lnTo>
                  <a:pt x="1368" y="11"/>
                </a:lnTo>
                <a:lnTo>
                  <a:pt x="1368" y="17"/>
                </a:lnTo>
                <a:lnTo>
                  <a:pt x="1350" y="17"/>
                </a:lnTo>
                <a:lnTo>
                  <a:pt x="1350" y="11"/>
                </a:lnTo>
                <a:close/>
                <a:moveTo>
                  <a:pt x="1320" y="11"/>
                </a:moveTo>
                <a:lnTo>
                  <a:pt x="1338" y="11"/>
                </a:lnTo>
                <a:lnTo>
                  <a:pt x="1338" y="17"/>
                </a:lnTo>
                <a:lnTo>
                  <a:pt x="1320" y="17"/>
                </a:lnTo>
                <a:lnTo>
                  <a:pt x="1320" y="11"/>
                </a:lnTo>
                <a:close/>
                <a:moveTo>
                  <a:pt x="1290" y="11"/>
                </a:moveTo>
                <a:lnTo>
                  <a:pt x="1308" y="11"/>
                </a:lnTo>
                <a:lnTo>
                  <a:pt x="1308" y="17"/>
                </a:lnTo>
                <a:lnTo>
                  <a:pt x="1290" y="17"/>
                </a:lnTo>
                <a:lnTo>
                  <a:pt x="1290" y="11"/>
                </a:lnTo>
                <a:close/>
                <a:moveTo>
                  <a:pt x="1260" y="11"/>
                </a:moveTo>
                <a:lnTo>
                  <a:pt x="1278" y="11"/>
                </a:lnTo>
                <a:lnTo>
                  <a:pt x="1278" y="17"/>
                </a:lnTo>
                <a:lnTo>
                  <a:pt x="1260" y="17"/>
                </a:lnTo>
                <a:lnTo>
                  <a:pt x="1260" y="11"/>
                </a:lnTo>
                <a:close/>
                <a:moveTo>
                  <a:pt x="1230" y="11"/>
                </a:moveTo>
                <a:lnTo>
                  <a:pt x="1248" y="11"/>
                </a:lnTo>
                <a:lnTo>
                  <a:pt x="1248" y="17"/>
                </a:lnTo>
                <a:lnTo>
                  <a:pt x="1230" y="17"/>
                </a:lnTo>
                <a:lnTo>
                  <a:pt x="1230" y="11"/>
                </a:lnTo>
                <a:close/>
                <a:moveTo>
                  <a:pt x="1200" y="11"/>
                </a:moveTo>
                <a:lnTo>
                  <a:pt x="1218" y="11"/>
                </a:lnTo>
                <a:lnTo>
                  <a:pt x="1218" y="17"/>
                </a:lnTo>
                <a:lnTo>
                  <a:pt x="1200" y="17"/>
                </a:lnTo>
                <a:lnTo>
                  <a:pt x="1200" y="11"/>
                </a:lnTo>
                <a:close/>
                <a:moveTo>
                  <a:pt x="1170" y="11"/>
                </a:moveTo>
                <a:lnTo>
                  <a:pt x="1188" y="11"/>
                </a:lnTo>
                <a:lnTo>
                  <a:pt x="1188" y="17"/>
                </a:lnTo>
                <a:lnTo>
                  <a:pt x="1170" y="17"/>
                </a:lnTo>
                <a:lnTo>
                  <a:pt x="1170" y="11"/>
                </a:lnTo>
                <a:close/>
                <a:moveTo>
                  <a:pt x="1140" y="11"/>
                </a:moveTo>
                <a:lnTo>
                  <a:pt x="1158" y="11"/>
                </a:lnTo>
                <a:lnTo>
                  <a:pt x="1158" y="17"/>
                </a:lnTo>
                <a:lnTo>
                  <a:pt x="1140" y="17"/>
                </a:lnTo>
                <a:lnTo>
                  <a:pt x="1140" y="11"/>
                </a:lnTo>
                <a:close/>
                <a:moveTo>
                  <a:pt x="1110" y="11"/>
                </a:moveTo>
                <a:lnTo>
                  <a:pt x="1128" y="11"/>
                </a:lnTo>
                <a:lnTo>
                  <a:pt x="1128" y="17"/>
                </a:lnTo>
                <a:lnTo>
                  <a:pt x="1110" y="17"/>
                </a:lnTo>
                <a:lnTo>
                  <a:pt x="1110" y="11"/>
                </a:lnTo>
                <a:close/>
                <a:moveTo>
                  <a:pt x="1080" y="11"/>
                </a:moveTo>
                <a:lnTo>
                  <a:pt x="1098" y="11"/>
                </a:lnTo>
                <a:lnTo>
                  <a:pt x="1098" y="17"/>
                </a:lnTo>
                <a:lnTo>
                  <a:pt x="1080" y="17"/>
                </a:lnTo>
                <a:lnTo>
                  <a:pt x="1080" y="11"/>
                </a:lnTo>
                <a:close/>
                <a:moveTo>
                  <a:pt x="1050" y="11"/>
                </a:moveTo>
                <a:lnTo>
                  <a:pt x="1068" y="11"/>
                </a:lnTo>
                <a:lnTo>
                  <a:pt x="1068" y="17"/>
                </a:lnTo>
                <a:lnTo>
                  <a:pt x="1050" y="17"/>
                </a:lnTo>
                <a:lnTo>
                  <a:pt x="1050" y="11"/>
                </a:lnTo>
                <a:close/>
                <a:moveTo>
                  <a:pt x="1020" y="11"/>
                </a:moveTo>
                <a:lnTo>
                  <a:pt x="1038" y="11"/>
                </a:lnTo>
                <a:lnTo>
                  <a:pt x="1038" y="17"/>
                </a:lnTo>
                <a:lnTo>
                  <a:pt x="1020" y="17"/>
                </a:lnTo>
                <a:lnTo>
                  <a:pt x="1020" y="11"/>
                </a:lnTo>
                <a:close/>
                <a:moveTo>
                  <a:pt x="990" y="11"/>
                </a:moveTo>
                <a:lnTo>
                  <a:pt x="1008" y="11"/>
                </a:lnTo>
                <a:lnTo>
                  <a:pt x="1008" y="17"/>
                </a:lnTo>
                <a:lnTo>
                  <a:pt x="990" y="17"/>
                </a:lnTo>
                <a:lnTo>
                  <a:pt x="990" y="11"/>
                </a:lnTo>
                <a:close/>
                <a:moveTo>
                  <a:pt x="960" y="11"/>
                </a:moveTo>
                <a:lnTo>
                  <a:pt x="978" y="11"/>
                </a:lnTo>
                <a:lnTo>
                  <a:pt x="978" y="17"/>
                </a:lnTo>
                <a:lnTo>
                  <a:pt x="960" y="17"/>
                </a:lnTo>
                <a:lnTo>
                  <a:pt x="960" y="11"/>
                </a:lnTo>
                <a:close/>
                <a:moveTo>
                  <a:pt x="930" y="11"/>
                </a:moveTo>
                <a:lnTo>
                  <a:pt x="948" y="11"/>
                </a:lnTo>
                <a:lnTo>
                  <a:pt x="948" y="17"/>
                </a:lnTo>
                <a:lnTo>
                  <a:pt x="930" y="17"/>
                </a:lnTo>
                <a:lnTo>
                  <a:pt x="930" y="11"/>
                </a:lnTo>
                <a:close/>
                <a:moveTo>
                  <a:pt x="901" y="11"/>
                </a:moveTo>
                <a:lnTo>
                  <a:pt x="918" y="11"/>
                </a:lnTo>
                <a:lnTo>
                  <a:pt x="918" y="17"/>
                </a:lnTo>
                <a:lnTo>
                  <a:pt x="901" y="17"/>
                </a:lnTo>
                <a:lnTo>
                  <a:pt x="901" y="11"/>
                </a:lnTo>
                <a:close/>
                <a:moveTo>
                  <a:pt x="871" y="11"/>
                </a:moveTo>
                <a:lnTo>
                  <a:pt x="889" y="11"/>
                </a:lnTo>
                <a:lnTo>
                  <a:pt x="889" y="17"/>
                </a:lnTo>
                <a:lnTo>
                  <a:pt x="871" y="17"/>
                </a:lnTo>
                <a:lnTo>
                  <a:pt x="871" y="11"/>
                </a:lnTo>
                <a:close/>
                <a:moveTo>
                  <a:pt x="841" y="11"/>
                </a:moveTo>
                <a:lnTo>
                  <a:pt x="859" y="11"/>
                </a:lnTo>
                <a:lnTo>
                  <a:pt x="859" y="17"/>
                </a:lnTo>
                <a:lnTo>
                  <a:pt x="841" y="17"/>
                </a:lnTo>
                <a:lnTo>
                  <a:pt x="841" y="11"/>
                </a:lnTo>
                <a:close/>
                <a:moveTo>
                  <a:pt x="810" y="11"/>
                </a:moveTo>
                <a:lnTo>
                  <a:pt x="829" y="11"/>
                </a:lnTo>
                <a:lnTo>
                  <a:pt x="829" y="17"/>
                </a:lnTo>
                <a:lnTo>
                  <a:pt x="810" y="17"/>
                </a:lnTo>
                <a:lnTo>
                  <a:pt x="810" y="11"/>
                </a:lnTo>
                <a:close/>
                <a:moveTo>
                  <a:pt x="780" y="11"/>
                </a:moveTo>
                <a:lnTo>
                  <a:pt x="798" y="11"/>
                </a:lnTo>
                <a:lnTo>
                  <a:pt x="798" y="17"/>
                </a:lnTo>
                <a:lnTo>
                  <a:pt x="780" y="17"/>
                </a:lnTo>
                <a:lnTo>
                  <a:pt x="780" y="11"/>
                </a:lnTo>
                <a:close/>
                <a:moveTo>
                  <a:pt x="750" y="11"/>
                </a:moveTo>
                <a:lnTo>
                  <a:pt x="768" y="11"/>
                </a:lnTo>
                <a:lnTo>
                  <a:pt x="768" y="17"/>
                </a:lnTo>
                <a:lnTo>
                  <a:pt x="750" y="17"/>
                </a:lnTo>
                <a:lnTo>
                  <a:pt x="750" y="11"/>
                </a:lnTo>
                <a:close/>
                <a:moveTo>
                  <a:pt x="720" y="11"/>
                </a:moveTo>
                <a:lnTo>
                  <a:pt x="738" y="11"/>
                </a:lnTo>
                <a:lnTo>
                  <a:pt x="738" y="17"/>
                </a:lnTo>
                <a:lnTo>
                  <a:pt x="720" y="17"/>
                </a:lnTo>
                <a:lnTo>
                  <a:pt x="720" y="11"/>
                </a:lnTo>
                <a:close/>
                <a:moveTo>
                  <a:pt x="690" y="11"/>
                </a:moveTo>
                <a:lnTo>
                  <a:pt x="708" y="11"/>
                </a:lnTo>
                <a:lnTo>
                  <a:pt x="708" y="17"/>
                </a:lnTo>
                <a:lnTo>
                  <a:pt x="690" y="17"/>
                </a:lnTo>
                <a:lnTo>
                  <a:pt x="690" y="11"/>
                </a:lnTo>
                <a:close/>
                <a:moveTo>
                  <a:pt x="660" y="11"/>
                </a:moveTo>
                <a:lnTo>
                  <a:pt x="678" y="11"/>
                </a:lnTo>
                <a:lnTo>
                  <a:pt x="678" y="17"/>
                </a:lnTo>
                <a:lnTo>
                  <a:pt x="660" y="17"/>
                </a:lnTo>
                <a:lnTo>
                  <a:pt x="660" y="11"/>
                </a:lnTo>
                <a:close/>
                <a:moveTo>
                  <a:pt x="630" y="11"/>
                </a:moveTo>
                <a:lnTo>
                  <a:pt x="648" y="11"/>
                </a:lnTo>
                <a:lnTo>
                  <a:pt x="648" y="17"/>
                </a:lnTo>
                <a:lnTo>
                  <a:pt x="630" y="17"/>
                </a:lnTo>
                <a:lnTo>
                  <a:pt x="630" y="11"/>
                </a:lnTo>
                <a:close/>
                <a:moveTo>
                  <a:pt x="600" y="11"/>
                </a:moveTo>
                <a:lnTo>
                  <a:pt x="618" y="11"/>
                </a:lnTo>
                <a:lnTo>
                  <a:pt x="618" y="17"/>
                </a:lnTo>
                <a:lnTo>
                  <a:pt x="600" y="17"/>
                </a:lnTo>
                <a:lnTo>
                  <a:pt x="600" y="11"/>
                </a:lnTo>
                <a:close/>
                <a:moveTo>
                  <a:pt x="570" y="11"/>
                </a:moveTo>
                <a:lnTo>
                  <a:pt x="588" y="11"/>
                </a:lnTo>
                <a:lnTo>
                  <a:pt x="588" y="17"/>
                </a:lnTo>
                <a:lnTo>
                  <a:pt x="570" y="17"/>
                </a:lnTo>
                <a:lnTo>
                  <a:pt x="570" y="11"/>
                </a:lnTo>
                <a:close/>
                <a:moveTo>
                  <a:pt x="540" y="11"/>
                </a:moveTo>
                <a:lnTo>
                  <a:pt x="558" y="11"/>
                </a:lnTo>
                <a:lnTo>
                  <a:pt x="558" y="17"/>
                </a:lnTo>
                <a:lnTo>
                  <a:pt x="540" y="17"/>
                </a:lnTo>
                <a:lnTo>
                  <a:pt x="540" y="11"/>
                </a:lnTo>
                <a:close/>
                <a:moveTo>
                  <a:pt x="510" y="11"/>
                </a:moveTo>
                <a:lnTo>
                  <a:pt x="528" y="11"/>
                </a:lnTo>
                <a:lnTo>
                  <a:pt x="528" y="17"/>
                </a:lnTo>
                <a:lnTo>
                  <a:pt x="510" y="17"/>
                </a:lnTo>
                <a:lnTo>
                  <a:pt x="510" y="11"/>
                </a:lnTo>
                <a:close/>
                <a:moveTo>
                  <a:pt x="480" y="11"/>
                </a:moveTo>
                <a:lnTo>
                  <a:pt x="498" y="11"/>
                </a:lnTo>
                <a:lnTo>
                  <a:pt x="498" y="17"/>
                </a:lnTo>
                <a:lnTo>
                  <a:pt x="480" y="17"/>
                </a:lnTo>
                <a:lnTo>
                  <a:pt x="480" y="11"/>
                </a:lnTo>
                <a:close/>
                <a:moveTo>
                  <a:pt x="450" y="11"/>
                </a:moveTo>
                <a:lnTo>
                  <a:pt x="468" y="11"/>
                </a:lnTo>
                <a:lnTo>
                  <a:pt x="468" y="17"/>
                </a:lnTo>
                <a:lnTo>
                  <a:pt x="450" y="17"/>
                </a:lnTo>
                <a:lnTo>
                  <a:pt x="450" y="11"/>
                </a:lnTo>
                <a:close/>
                <a:moveTo>
                  <a:pt x="420" y="11"/>
                </a:moveTo>
                <a:lnTo>
                  <a:pt x="438" y="11"/>
                </a:lnTo>
                <a:lnTo>
                  <a:pt x="438" y="17"/>
                </a:lnTo>
                <a:lnTo>
                  <a:pt x="420" y="17"/>
                </a:lnTo>
                <a:lnTo>
                  <a:pt x="420" y="11"/>
                </a:lnTo>
                <a:close/>
                <a:moveTo>
                  <a:pt x="390" y="11"/>
                </a:moveTo>
                <a:lnTo>
                  <a:pt x="408" y="11"/>
                </a:lnTo>
                <a:lnTo>
                  <a:pt x="408" y="17"/>
                </a:lnTo>
                <a:lnTo>
                  <a:pt x="390" y="17"/>
                </a:lnTo>
                <a:lnTo>
                  <a:pt x="390" y="11"/>
                </a:lnTo>
                <a:close/>
                <a:moveTo>
                  <a:pt x="360" y="11"/>
                </a:moveTo>
                <a:lnTo>
                  <a:pt x="378" y="11"/>
                </a:lnTo>
                <a:lnTo>
                  <a:pt x="378" y="17"/>
                </a:lnTo>
                <a:lnTo>
                  <a:pt x="360" y="17"/>
                </a:lnTo>
                <a:lnTo>
                  <a:pt x="360" y="11"/>
                </a:lnTo>
                <a:close/>
                <a:moveTo>
                  <a:pt x="330" y="11"/>
                </a:moveTo>
                <a:lnTo>
                  <a:pt x="348" y="11"/>
                </a:lnTo>
                <a:lnTo>
                  <a:pt x="348" y="17"/>
                </a:lnTo>
                <a:lnTo>
                  <a:pt x="330" y="17"/>
                </a:lnTo>
                <a:lnTo>
                  <a:pt x="330" y="11"/>
                </a:lnTo>
                <a:close/>
                <a:moveTo>
                  <a:pt x="301" y="11"/>
                </a:moveTo>
                <a:lnTo>
                  <a:pt x="317" y="11"/>
                </a:lnTo>
                <a:lnTo>
                  <a:pt x="317" y="17"/>
                </a:lnTo>
                <a:lnTo>
                  <a:pt x="301" y="17"/>
                </a:lnTo>
                <a:lnTo>
                  <a:pt x="301" y="11"/>
                </a:lnTo>
                <a:close/>
                <a:moveTo>
                  <a:pt x="271" y="11"/>
                </a:moveTo>
                <a:lnTo>
                  <a:pt x="289" y="11"/>
                </a:lnTo>
                <a:lnTo>
                  <a:pt x="289" y="17"/>
                </a:lnTo>
                <a:lnTo>
                  <a:pt x="271" y="17"/>
                </a:lnTo>
                <a:lnTo>
                  <a:pt x="271" y="11"/>
                </a:lnTo>
                <a:close/>
                <a:moveTo>
                  <a:pt x="241" y="11"/>
                </a:moveTo>
                <a:lnTo>
                  <a:pt x="259" y="11"/>
                </a:lnTo>
                <a:lnTo>
                  <a:pt x="259" y="17"/>
                </a:lnTo>
                <a:lnTo>
                  <a:pt x="241" y="17"/>
                </a:lnTo>
                <a:lnTo>
                  <a:pt x="241" y="11"/>
                </a:lnTo>
                <a:close/>
                <a:moveTo>
                  <a:pt x="210" y="11"/>
                </a:moveTo>
                <a:lnTo>
                  <a:pt x="229" y="11"/>
                </a:lnTo>
                <a:lnTo>
                  <a:pt x="229" y="17"/>
                </a:lnTo>
                <a:lnTo>
                  <a:pt x="210" y="17"/>
                </a:lnTo>
                <a:lnTo>
                  <a:pt x="210" y="11"/>
                </a:lnTo>
                <a:close/>
                <a:moveTo>
                  <a:pt x="180" y="11"/>
                </a:moveTo>
                <a:lnTo>
                  <a:pt x="198" y="11"/>
                </a:lnTo>
                <a:lnTo>
                  <a:pt x="198" y="17"/>
                </a:lnTo>
                <a:lnTo>
                  <a:pt x="180" y="17"/>
                </a:lnTo>
                <a:lnTo>
                  <a:pt x="180" y="11"/>
                </a:lnTo>
                <a:close/>
                <a:moveTo>
                  <a:pt x="150" y="11"/>
                </a:moveTo>
                <a:lnTo>
                  <a:pt x="168" y="11"/>
                </a:lnTo>
                <a:lnTo>
                  <a:pt x="168" y="17"/>
                </a:lnTo>
                <a:lnTo>
                  <a:pt x="150" y="17"/>
                </a:lnTo>
                <a:lnTo>
                  <a:pt x="150" y="11"/>
                </a:lnTo>
                <a:close/>
                <a:moveTo>
                  <a:pt x="120" y="11"/>
                </a:moveTo>
                <a:lnTo>
                  <a:pt x="138" y="11"/>
                </a:lnTo>
                <a:lnTo>
                  <a:pt x="138" y="17"/>
                </a:lnTo>
                <a:lnTo>
                  <a:pt x="120" y="17"/>
                </a:lnTo>
                <a:lnTo>
                  <a:pt x="120" y="11"/>
                </a:lnTo>
                <a:close/>
                <a:moveTo>
                  <a:pt x="90" y="11"/>
                </a:moveTo>
                <a:lnTo>
                  <a:pt x="108" y="11"/>
                </a:lnTo>
                <a:lnTo>
                  <a:pt x="108" y="17"/>
                </a:lnTo>
                <a:lnTo>
                  <a:pt x="90" y="17"/>
                </a:lnTo>
                <a:lnTo>
                  <a:pt x="90" y="11"/>
                </a:lnTo>
                <a:close/>
                <a:moveTo>
                  <a:pt x="60" y="11"/>
                </a:moveTo>
                <a:lnTo>
                  <a:pt x="78" y="11"/>
                </a:lnTo>
                <a:lnTo>
                  <a:pt x="78" y="17"/>
                </a:lnTo>
                <a:lnTo>
                  <a:pt x="60" y="17"/>
                </a:lnTo>
                <a:lnTo>
                  <a:pt x="60" y="11"/>
                </a:lnTo>
                <a:close/>
                <a:moveTo>
                  <a:pt x="30" y="11"/>
                </a:moveTo>
                <a:lnTo>
                  <a:pt x="48" y="11"/>
                </a:lnTo>
                <a:lnTo>
                  <a:pt x="48" y="17"/>
                </a:lnTo>
                <a:lnTo>
                  <a:pt x="30" y="17"/>
                </a:lnTo>
                <a:lnTo>
                  <a:pt x="30" y="11"/>
                </a:lnTo>
                <a:close/>
                <a:moveTo>
                  <a:pt x="0" y="11"/>
                </a:moveTo>
                <a:lnTo>
                  <a:pt x="18" y="11"/>
                </a:lnTo>
                <a:lnTo>
                  <a:pt x="18" y="17"/>
                </a:lnTo>
                <a:lnTo>
                  <a:pt x="0" y="17"/>
                </a:lnTo>
                <a:lnTo>
                  <a:pt x="0" y="11"/>
                </a:lnTo>
                <a:close/>
                <a:moveTo>
                  <a:pt x="1709" y="10"/>
                </a:moveTo>
                <a:lnTo>
                  <a:pt x="1727" y="10"/>
                </a:lnTo>
                <a:lnTo>
                  <a:pt x="1727" y="16"/>
                </a:lnTo>
                <a:lnTo>
                  <a:pt x="1709" y="16"/>
                </a:lnTo>
                <a:lnTo>
                  <a:pt x="1709" y="10"/>
                </a:lnTo>
                <a:close/>
                <a:moveTo>
                  <a:pt x="1679" y="10"/>
                </a:moveTo>
                <a:lnTo>
                  <a:pt x="1697" y="10"/>
                </a:lnTo>
                <a:lnTo>
                  <a:pt x="1697" y="16"/>
                </a:lnTo>
                <a:lnTo>
                  <a:pt x="1679" y="16"/>
                </a:lnTo>
                <a:lnTo>
                  <a:pt x="1679" y="10"/>
                </a:lnTo>
                <a:close/>
                <a:moveTo>
                  <a:pt x="1649" y="10"/>
                </a:moveTo>
                <a:lnTo>
                  <a:pt x="1667" y="10"/>
                </a:lnTo>
                <a:lnTo>
                  <a:pt x="1667" y="16"/>
                </a:lnTo>
                <a:lnTo>
                  <a:pt x="1649" y="16"/>
                </a:lnTo>
                <a:lnTo>
                  <a:pt x="1649" y="10"/>
                </a:lnTo>
                <a:close/>
                <a:moveTo>
                  <a:pt x="1619" y="10"/>
                </a:moveTo>
                <a:lnTo>
                  <a:pt x="1637" y="10"/>
                </a:lnTo>
                <a:lnTo>
                  <a:pt x="1637" y="16"/>
                </a:lnTo>
                <a:lnTo>
                  <a:pt x="1619" y="16"/>
                </a:lnTo>
                <a:lnTo>
                  <a:pt x="1619" y="10"/>
                </a:lnTo>
                <a:close/>
                <a:moveTo>
                  <a:pt x="1588" y="10"/>
                </a:moveTo>
                <a:lnTo>
                  <a:pt x="1606" y="10"/>
                </a:lnTo>
                <a:lnTo>
                  <a:pt x="1606" y="16"/>
                </a:lnTo>
                <a:lnTo>
                  <a:pt x="1588" y="16"/>
                </a:lnTo>
                <a:lnTo>
                  <a:pt x="1588" y="10"/>
                </a:lnTo>
                <a:close/>
                <a:moveTo>
                  <a:pt x="1947" y="7"/>
                </a:moveTo>
                <a:lnTo>
                  <a:pt x="1965" y="7"/>
                </a:lnTo>
                <a:lnTo>
                  <a:pt x="1965" y="13"/>
                </a:lnTo>
                <a:lnTo>
                  <a:pt x="1947" y="13"/>
                </a:lnTo>
                <a:lnTo>
                  <a:pt x="1947" y="7"/>
                </a:lnTo>
                <a:close/>
                <a:moveTo>
                  <a:pt x="1917" y="7"/>
                </a:moveTo>
                <a:lnTo>
                  <a:pt x="1935" y="7"/>
                </a:lnTo>
                <a:lnTo>
                  <a:pt x="1935" y="13"/>
                </a:lnTo>
                <a:lnTo>
                  <a:pt x="1917" y="13"/>
                </a:lnTo>
                <a:lnTo>
                  <a:pt x="1917" y="7"/>
                </a:lnTo>
                <a:close/>
                <a:moveTo>
                  <a:pt x="1887" y="7"/>
                </a:moveTo>
                <a:lnTo>
                  <a:pt x="1905" y="7"/>
                </a:lnTo>
                <a:lnTo>
                  <a:pt x="1905" y="13"/>
                </a:lnTo>
                <a:lnTo>
                  <a:pt x="1887" y="13"/>
                </a:lnTo>
                <a:lnTo>
                  <a:pt x="1887" y="7"/>
                </a:lnTo>
                <a:close/>
                <a:moveTo>
                  <a:pt x="1857" y="7"/>
                </a:moveTo>
                <a:lnTo>
                  <a:pt x="1875" y="7"/>
                </a:lnTo>
                <a:lnTo>
                  <a:pt x="1875" y="13"/>
                </a:lnTo>
                <a:lnTo>
                  <a:pt x="1857" y="13"/>
                </a:lnTo>
                <a:lnTo>
                  <a:pt x="1857" y="7"/>
                </a:lnTo>
                <a:close/>
                <a:moveTo>
                  <a:pt x="1827" y="7"/>
                </a:moveTo>
                <a:lnTo>
                  <a:pt x="1845" y="7"/>
                </a:lnTo>
                <a:lnTo>
                  <a:pt x="1845" y="13"/>
                </a:lnTo>
                <a:lnTo>
                  <a:pt x="1827" y="13"/>
                </a:lnTo>
                <a:lnTo>
                  <a:pt x="1827" y="7"/>
                </a:lnTo>
                <a:close/>
                <a:moveTo>
                  <a:pt x="1796" y="7"/>
                </a:moveTo>
                <a:lnTo>
                  <a:pt x="1815" y="7"/>
                </a:lnTo>
                <a:lnTo>
                  <a:pt x="1815" y="13"/>
                </a:lnTo>
                <a:lnTo>
                  <a:pt x="1796" y="13"/>
                </a:lnTo>
                <a:lnTo>
                  <a:pt x="1796" y="7"/>
                </a:lnTo>
                <a:close/>
                <a:moveTo>
                  <a:pt x="1766" y="7"/>
                </a:moveTo>
                <a:lnTo>
                  <a:pt x="1784" y="7"/>
                </a:lnTo>
                <a:lnTo>
                  <a:pt x="1784" y="13"/>
                </a:lnTo>
                <a:lnTo>
                  <a:pt x="1766" y="13"/>
                </a:lnTo>
                <a:lnTo>
                  <a:pt x="1766" y="7"/>
                </a:lnTo>
                <a:close/>
                <a:moveTo>
                  <a:pt x="1748" y="7"/>
                </a:moveTo>
                <a:lnTo>
                  <a:pt x="1754" y="7"/>
                </a:lnTo>
                <a:lnTo>
                  <a:pt x="1754" y="16"/>
                </a:lnTo>
                <a:lnTo>
                  <a:pt x="1739" y="16"/>
                </a:lnTo>
                <a:lnTo>
                  <a:pt x="1739" y="10"/>
                </a:lnTo>
                <a:lnTo>
                  <a:pt x="1748" y="10"/>
                </a:lnTo>
                <a:lnTo>
                  <a:pt x="1748" y="7"/>
                </a:lnTo>
                <a:close/>
                <a:moveTo>
                  <a:pt x="2693" y="5"/>
                </a:moveTo>
                <a:lnTo>
                  <a:pt x="2712" y="5"/>
                </a:lnTo>
                <a:lnTo>
                  <a:pt x="2712" y="11"/>
                </a:lnTo>
                <a:lnTo>
                  <a:pt x="2693" y="11"/>
                </a:lnTo>
                <a:lnTo>
                  <a:pt x="2693" y="5"/>
                </a:lnTo>
                <a:close/>
                <a:moveTo>
                  <a:pt x="2665" y="5"/>
                </a:moveTo>
                <a:lnTo>
                  <a:pt x="2683" y="5"/>
                </a:lnTo>
                <a:lnTo>
                  <a:pt x="2683" y="11"/>
                </a:lnTo>
                <a:lnTo>
                  <a:pt x="2665" y="11"/>
                </a:lnTo>
                <a:lnTo>
                  <a:pt x="2665" y="5"/>
                </a:lnTo>
                <a:close/>
                <a:moveTo>
                  <a:pt x="2635" y="5"/>
                </a:moveTo>
                <a:lnTo>
                  <a:pt x="2653" y="5"/>
                </a:lnTo>
                <a:lnTo>
                  <a:pt x="2653" y="11"/>
                </a:lnTo>
                <a:lnTo>
                  <a:pt x="2635" y="11"/>
                </a:lnTo>
                <a:lnTo>
                  <a:pt x="2635" y="5"/>
                </a:lnTo>
                <a:close/>
                <a:moveTo>
                  <a:pt x="2605" y="5"/>
                </a:moveTo>
                <a:lnTo>
                  <a:pt x="2623" y="5"/>
                </a:lnTo>
                <a:lnTo>
                  <a:pt x="2623" y="11"/>
                </a:lnTo>
                <a:lnTo>
                  <a:pt x="2605" y="11"/>
                </a:lnTo>
                <a:lnTo>
                  <a:pt x="2605" y="5"/>
                </a:lnTo>
                <a:close/>
                <a:moveTo>
                  <a:pt x="2574" y="5"/>
                </a:moveTo>
                <a:lnTo>
                  <a:pt x="2592" y="5"/>
                </a:lnTo>
                <a:lnTo>
                  <a:pt x="2592" y="11"/>
                </a:lnTo>
                <a:lnTo>
                  <a:pt x="2574" y="11"/>
                </a:lnTo>
                <a:lnTo>
                  <a:pt x="2574" y="5"/>
                </a:lnTo>
                <a:close/>
                <a:moveTo>
                  <a:pt x="2544" y="5"/>
                </a:moveTo>
                <a:lnTo>
                  <a:pt x="2562" y="5"/>
                </a:lnTo>
                <a:lnTo>
                  <a:pt x="2562" y="11"/>
                </a:lnTo>
                <a:lnTo>
                  <a:pt x="2544" y="11"/>
                </a:lnTo>
                <a:lnTo>
                  <a:pt x="2544" y="5"/>
                </a:lnTo>
                <a:close/>
                <a:moveTo>
                  <a:pt x="2514" y="5"/>
                </a:moveTo>
                <a:lnTo>
                  <a:pt x="2532" y="5"/>
                </a:lnTo>
                <a:lnTo>
                  <a:pt x="2532" y="11"/>
                </a:lnTo>
                <a:lnTo>
                  <a:pt x="2514" y="11"/>
                </a:lnTo>
                <a:lnTo>
                  <a:pt x="2514" y="5"/>
                </a:lnTo>
                <a:close/>
                <a:moveTo>
                  <a:pt x="2484" y="5"/>
                </a:moveTo>
                <a:lnTo>
                  <a:pt x="2502" y="5"/>
                </a:lnTo>
                <a:lnTo>
                  <a:pt x="2502" y="11"/>
                </a:lnTo>
                <a:lnTo>
                  <a:pt x="2484" y="11"/>
                </a:lnTo>
                <a:lnTo>
                  <a:pt x="2484" y="5"/>
                </a:lnTo>
                <a:close/>
                <a:moveTo>
                  <a:pt x="2454" y="5"/>
                </a:moveTo>
                <a:lnTo>
                  <a:pt x="2472" y="5"/>
                </a:lnTo>
                <a:lnTo>
                  <a:pt x="2472" y="11"/>
                </a:lnTo>
                <a:lnTo>
                  <a:pt x="2454" y="11"/>
                </a:lnTo>
                <a:lnTo>
                  <a:pt x="2454" y="5"/>
                </a:lnTo>
                <a:close/>
                <a:moveTo>
                  <a:pt x="2424" y="5"/>
                </a:moveTo>
                <a:lnTo>
                  <a:pt x="2442" y="5"/>
                </a:lnTo>
                <a:lnTo>
                  <a:pt x="2442" y="11"/>
                </a:lnTo>
                <a:lnTo>
                  <a:pt x="2424" y="11"/>
                </a:lnTo>
                <a:lnTo>
                  <a:pt x="2424" y="5"/>
                </a:lnTo>
                <a:close/>
                <a:moveTo>
                  <a:pt x="2394" y="5"/>
                </a:moveTo>
                <a:lnTo>
                  <a:pt x="2412" y="5"/>
                </a:lnTo>
                <a:lnTo>
                  <a:pt x="2412" y="11"/>
                </a:lnTo>
                <a:lnTo>
                  <a:pt x="2394" y="11"/>
                </a:lnTo>
                <a:lnTo>
                  <a:pt x="2394" y="5"/>
                </a:lnTo>
                <a:close/>
                <a:moveTo>
                  <a:pt x="2364" y="5"/>
                </a:moveTo>
                <a:lnTo>
                  <a:pt x="2382" y="5"/>
                </a:lnTo>
                <a:lnTo>
                  <a:pt x="2382" y="11"/>
                </a:lnTo>
                <a:lnTo>
                  <a:pt x="2364" y="11"/>
                </a:lnTo>
                <a:lnTo>
                  <a:pt x="2364" y="5"/>
                </a:lnTo>
                <a:close/>
                <a:moveTo>
                  <a:pt x="2334" y="5"/>
                </a:moveTo>
                <a:lnTo>
                  <a:pt x="2352" y="5"/>
                </a:lnTo>
                <a:lnTo>
                  <a:pt x="2352" y="11"/>
                </a:lnTo>
                <a:lnTo>
                  <a:pt x="2334" y="11"/>
                </a:lnTo>
                <a:lnTo>
                  <a:pt x="2334" y="5"/>
                </a:lnTo>
                <a:close/>
                <a:moveTo>
                  <a:pt x="2304" y="5"/>
                </a:moveTo>
                <a:lnTo>
                  <a:pt x="2322" y="5"/>
                </a:lnTo>
                <a:lnTo>
                  <a:pt x="2322" y="11"/>
                </a:lnTo>
                <a:lnTo>
                  <a:pt x="2304" y="11"/>
                </a:lnTo>
                <a:lnTo>
                  <a:pt x="2304" y="5"/>
                </a:lnTo>
                <a:close/>
                <a:moveTo>
                  <a:pt x="2274" y="5"/>
                </a:moveTo>
                <a:lnTo>
                  <a:pt x="2292" y="5"/>
                </a:lnTo>
                <a:lnTo>
                  <a:pt x="2292" y="11"/>
                </a:lnTo>
                <a:lnTo>
                  <a:pt x="2274" y="11"/>
                </a:lnTo>
                <a:lnTo>
                  <a:pt x="2274" y="5"/>
                </a:lnTo>
                <a:close/>
                <a:moveTo>
                  <a:pt x="2244" y="5"/>
                </a:moveTo>
                <a:lnTo>
                  <a:pt x="2262" y="5"/>
                </a:lnTo>
                <a:lnTo>
                  <a:pt x="2262" y="11"/>
                </a:lnTo>
                <a:lnTo>
                  <a:pt x="2244" y="11"/>
                </a:lnTo>
                <a:lnTo>
                  <a:pt x="2244" y="5"/>
                </a:lnTo>
                <a:close/>
                <a:moveTo>
                  <a:pt x="2214" y="5"/>
                </a:moveTo>
                <a:lnTo>
                  <a:pt x="2232" y="5"/>
                </a:lnTo>
                <a:lnTo>
                  <a:pt x="2232" y="11"/>
                </a:lnTo>
                <a:lnTo>
                  <a:pt x="2214" y="11"/>
                </a:lnTo>
                <a:lnTo>
                  <a:pt x="2214" y="5"/>
                </a:lnTo>
                <a:close/>
                <a:moveTo>
                  <a:pt x="2184" y="5"/>
                </a:moveTo>
                <a:lnTo>
                  <a:pt x="2202" y="5"/>
                </a:lnTo>
                <a:lnTo>
                  <a:pt x="2202" y="11"/>
                </a:lnTo>
                <a:lnTo>
                  <a:pt x="2184" y="11"/>
                </a:lnTo>
                <a:lnTo>
                  <a:pt x="2184" y="5"/>
                </a:lnTo>
                <a:close/>
                <a:moveTo>
                  <a:pt x="2154" y="5"/>
                </a:moveTo>
                <a:lnTo>
                  <a:pt x="2172" y="5"/>
                </a:lnTo>
                <a:lnTo>
                  <a:pt x="2172" y="11"/>
                </a:lnTo>
                <a:lnTo>
                  <a:pt x="2154" y="11"/>
                </a:lnTo>
                <a:lnTo>
                  <a:pt x="2154" y="5"/>
                </a:lnTo>
                <a:close/>
                <a:moveTo>
                  <a:pt x="2124" y="5"/>
                </a:moveTo>
                <a:lnTo>
                  <a:pt x="2142" y="5"/>
                </a:lnTo>
                <a:lnTo>
                  <a:pt x="2142" y="11"/>
                </a:lnTo>
                <a:lnTo>
                  <a:pt x="2124" y="11"/>
                </a:lnTo>
                <a:lnTo>
                  <a:pt x="2124" y="5"/>
                </a:lnTo>
                <a:close/>
                <a:moveTo>
                  <a:pt x="2095" y="5"/>
                </a:moveTo>
                <a:lnTo>
                  <a:pt x="2112" y="5"/>
                </a:lnTo>
                <a:lnTo>
                  <a:pt x="2112" y="11"/>
                </a:lnTo>
                <a:lnTo>
                  <a:pt x="2095" y="11"/>
                </a:lnTo>
                <a:lnTo>
                  <a:pt x="2095" y="5"/>
                </a:lnTo>
                <a:close/>
                <a:moveTo>
                  <a:pt x="2065" y="5"/>
                </a:moveTo>
                <a:lnTo>
                  <a:pt x="2083" y="5"/>
                </a:lnTo>
                <a:lnTo>
                  <a:pt x="2083" y="11"/>
                </a:lnTo>
                <a:lnTo>
                  <a:pt x="2065" y="11"/>
                </a:lnTo>
                <a:lnTo>
                  <a:pt x="2065" y="5"/>
                </a:lnTo>
                <a:close/>
                <a:moveTo>
                  <a:pt x="2035" y="5"/>
                </a:moveTo>
                <a:lnTo>
                  <a:pt x="2053" y="5"/>
                </a:lnTo>
                <a:lnTo>
                  <a:pt x="2053" y="11"/>
                </a:lnTo>
                <a:lnTo>
                  <a:pt x="2035" y="11"/>
                </a:lnTo>
                <a:lnTo>
                  <a:pt x="2035" y="5"/>
                </a:lnTo>
                <a:close/>
                <a:moveTo>
                  <a:pt x="2004" y="5"/>
                </a:moveTo>
                <a:lnTo>
                  <a:pt x="2023" y="5"/>
                </a:lnTo>
                <a:lnTo>
                  <a:pt x="2023" y="11"/>
                </a:lnTo>
                <a:lnTo>
                  <a:pt x="2004" y="11"/>
                </a:lnTo>
                <a:lnTo>
                  <a:pt x="2004" y="5"/>
                </a:lnTo>
                <a:close/>
                <a:moveTo>
                  <a:pt x="1974" y="5"/>
                </a:moveTo>
                <a:lnTo>
                  <a:pt x="1992" y="5"/>
                </a:lnTo>
                <a:lnTo>
                  <a:pt x="1992" y="11"/>
                </a:lnTo>
                <a:lnTo>
                  <a:pt x="1974" y="11"/>
                </a:lnTo>
                <a:lnTo>
                  <a:pt x="1974" y="5"/>
                </a:lnTo>
                <a:close/>
                <a:moveTo>
                  <a:pt x="3319" y="0"/>
                </a:moveTo>
                <a:lnTo>
                  <a:pt x="3328" y="0"/>
                </a:lnTo>
                <a:lnTo>
                  <a:pt x="3328" y="6"/>
                </a:lnTo>
                <a:lnTo>
                  <a:pt x="3319" y="6"/>
                </a:lnTo>
                <a:lnTo>
                  <a:pt x="3319" y="0"/>
                </a:lnTo>
                <a:close/>
                <a:moveTo>
                  <a:pt x="3289" y="0"/>
                </a:moveTo>
                <a:lnTo>
                  <a:pt x="3307" y="0"/>
                </a:lnTo>
                <a:lnTo>
                  <a:pt x="3307" y="6"/>
                </a:lnTo>
                <a:lnTo>
                  <a:pt x="3289" y="6"/>
                </a:lnTo>
                <a:lnTo>
                  <a:pt x="3289" y="0"/>
                </a:lnTo>
                <a:close/>
                <a:moveTo>
                  <a:pt x="3260" y="0"/>
                </a:moveTo>
                <a:lnTo>
                  <a:pt x="3278" y="0"/>
                </a:lnTo>
                <a:lnTo>
                  <a:pt x="3278" y="6"/>
                </a:lnTo>
                <a:lnTo>
                  <a:pt x="3260" y="6"/>
                </a:lnTo>
                <a:lnTo>
                  <a:pt x="3260" y="0"/>
                </a:lnTo>
                <a:close/>
                <a:moveTo>
                  <a:pt x="3230" y="0"/>
                </a:moveTo>
                <a:lnTo>
                  <a:pt x="3248" y="0"/>
                </a:lnTo>
                <a:lnTo>
                  <a:pt x="3248" y="6"/>
                </a:lnTo>
                <a:lnTo>
                  <a:pt x="3230" y="6"/>
                </a:lnTo>
                <a:lnTo>
                  <a:pt x="3230" y="0"/>
                </a:lnTo>
                <a:close/>
                <a:moveTo>
                  <a:pt x="3200" y="0"/>
                </a:moveTo>
                <a:lnTo>
                  <a:pt x="3218" y="0"/>
                </a:lnTo>
                <a:lnTo>
                  <a:pt x="3218" y="6"/>
                </a:lnTo>
                <a:lnTo>
                  <a:pt x="3200" y="6"/>
                </a:lnTo>
                <a:lnTo>
                  <a:pt x="3200" y="0"/>
                </a:lnTo>
                <a:close/>
                <a:moveTo>
                  <a:pt x="3170" y="0"/>
                </a:moveTo>
                <a:lnTo>
                  <a:pt x="3188" y="0"/>
                </a:lnTo>
                <a:lnTo>
                  <a:pt x="3188" y="6"/>
                </a:lnTo>
                <a:lnTo>
                  <a:pt x="3170" y="6"/>
                </a:lnTo>
                <a:lnTo>
                  <a:pt x="3170" y="0"/>
                </a:lnTo>
                <a:close/>
                <a:moveTo>
                  <a:pt x="3140" y="0"/>
                </a:moveTo>
                <a:lnTo>
                  <a:pt x="3158" y="0"/>
                </a:lnTo>
                <a:lnTo>
                  <a:pt x="3158" y="6"/>
                </a:lnTo>
                <a:lnTo>
                  <a:pt x="3140" y="6"/>
                </a:lnTo>
                <a:lnTo>
                  <a:pt x="3140" y="0"/>
                </a:lnTo>
                <a:close/>
                <a:moveTo>
                  <a:pt x="3110" y="0"/>
                </a:moveTo>
                <a:lnTo>
                  <a:pt x="3128" y="0"/>
                </a:lnTo>
                <a:lnTo>
                  <a:pt x="3128" y="6"/>
                </a:lnTo>
                <a:lnTo>
                  <a:pt x="3110" y="6"/>
                </a:lnTo>
                <a:lnTo>
                  <a:pt x="3110" y="0"/>
                </a:lnTo>
                <a:close/>
                <a:moveTo>
                  <a:pt x="3079" y="0"/>
                </a:moveTo>
                <a:lnTo>
                  <a:pt x="3097" y="0"/>
                </a:lnTo>
                <a:lnTo>
                  <a:pt x="3097" y="6"/>
                </a:lnTo>
                <a:lnTo>
                  <a:pt x="3079" y="6"/>
                </a:lnTo>
                <a:lnTo>
                  <a:pt x="3079" y="0"/>
                </a:lnTo>
                <a:close/>
                <a:moveTo>
                  <a:pt x="3049" y="0"/>
                </a:moveTo>
                <a:lnTo>
                  <a:pt x="3067" y="0"/>
                </a:lnTo>
                <a:lnTo>
                  <a:pt x="3067" y="6"/>
                </a:lnTo>
                <a:lnTo>
                  <a:pt x="3049" y="6"/>
                </a:lnTo>
                <a:lnTo>
                  <a:pt x="3049" y="0"/>
                </a:lnTo>
                <a:close/>
                <a:moveTo>
                  <a:pt x="3019" y="0"/>
                </a:moveTo>
                <a:lnTo>
                  <a:pt x="3037" y="0"/>
                </a:lnTo>
                <a:lnTo>
                  <a:pt x="3037" y="6"/>
                </a:lnTo>
                <a:lnTo>
                  <a:pt x="3019" y="6"/>
                </a:lnTo>
                <a:lnTo>
                  <a:pt x="3019" y="0"/>
                </a:lnTo>
                <a:close/>
                <a:moveTo>
                  <a:pt x="2989" y="0"/>
                </a:moveTo>
                <a:lnTo>
                  <a:pt x="3007" y="0"/>
                </a:lnTo>
                <a:lnTo>
                  <a:pt x="3007" y="6"/>
                </a:lnTo>
                <a:lnTo>
                  <a:pt x="2989" y="6"/>
                </a:lnTo>
                <a:lnTo>
                  <a:pt x="2989" y="0"/>
                </a:lnTo>
                <a:close/>
                <a:moveTo>
                  <a:pt x="2959" y="0"/>
                </a:moveTo>
                <a:lnTo>
                  <a:pt x="2977" y="0"/>
                </a:lnTo>
                <a:lnTo>
                  <a:pt x="2977" y="6"/>
                </a:lnTo>
                <a:lnTo>
                  <a:pt x="2959" y="6"/>
                </a:lnTo>
                <a:lnTo>
                  <a:pt x="2959" y="0"/>
                </a:lnTo>
                <a:close/>
                <a:moveTo>
                  <a:pt x="2929" y="0"/>
                </a:moveTo>
                <a:lnTo>
                  <a:pt x="2947" y="0"/>
                </a:lnTo>
                <a:lnTo>
                  <a:pt x="2947" y="6"/>
                </a:lnTo>
                <a:lnTo>
                  <a:pt x="2929" y="6"/>
                </a:lnTo>
                <a:lnTo>
                  <a:pt x="2929" y="0"/>
                </a:lnTo>
                <a:close/>
                <a:moveTo>
                  <a:pt x="2899" y="0"/>
                </a:moveTo>
                <a:lnTo>
                  <a:pt x="2917" y="0"/>
                </a:lnTo>
                <a:lnTo>
                  <a:pt x="2917" y="6"/>
                </a:lnTo>
                <a:lnTo>
                  <a:pt x="2899" y="6"/>
                </a:lnTo>
                <a:lnTo>
                  <a:pt x="2899" y="0"/>
                </a:lnTo>
                <a:close/>
                <a:moveTo>
                  <a:pt x="2869" y="0"/>
                </a:moveTo>
                <a:lnTo>
                  <a:pt x="2887" y="0"/>
                </a:lnTo>
                <a:lnTo>
                  <a:pt x="2887" y="6"/>
                </a:lnTo>
                <a:lnTo>
                  <a:pt x="2869" y="6"/>
                </a:lnTo>
                <a:lnTo>
                  <a:pt x="2869" y="0"/>
                </a:lnTo>
                <a:close/>
                <a:moveTo>
                  <a:pt x="2839" y="0"/>
                </a:moveTo>
                <a:lnTo>
                  <a:pt x="2857" y="0"/>
                </a:lnTo>
                <a:lnTo>
                  <a:pt x="2857" y="6"/>
                </a:lnTo>
                <a:lnTo>
                  <a:pt x="2839" y="6"/>
                </a:lnTo>
                <a:lnTo>
                  <a:pt x="2839" y="0"/>
                </a:lnTo>
                <a:close/>
                <a:moveTo>
                  <a:pt x="2809" y="0"/>
                </a:moveTo>
                <a:lnTo>
                  <a:pt x="2827" y="0"/>
                </a:lnTo>
                <a:lnTo>
                  <a:pt x="2827" y="6"/>
                </a:lnTo>
                <a:lnTo>
                  <a:pt x="2809" y="6"/>
                </a:lnTo>
                <a:lnTo>
                  <a:pt x="2809" y="0"/>
                </a:lnTo>
                <a:close/>
                <a:moveTo>
                  <a:pt x="2779" y="0"/>
                </a:moveTo>
                <a:lnTo>
                  <a:pt x="2797" y="0"/>
                </a:lnTo>
                <a:lnTo>
                  <a:pt x="2797" y="6"/>
                </a:lnTo>
                <a:lnTo>
                  <a:pt x="2779" y="6"/>
                </a:lnTo>
                <a:lnTo>
                  <a:pt x="2779" y="0"/>
                </a:lnTo>
                <a:close/>
                <a:moveTo>
                  <a:pt x="2749" y="0"/>
                </a:moveTo>
                <a:lnTo>
                  <a:pt x="2767" y="0"/>
                </a:lnTo>
                <a:lnTo>
                  <a:pt x="2767" y="6"/>
                </a:lnTo>
                <a:lnTo>
                  <a:pt x="2749" y="6"/>
                </a:lnTo>
                <a:lnTo>
                  <a:pt x="2749" y="0"/>
                </a:lnTo>
                <a:close/>
                <a:moveTo>
                  <a:pt x="2730" y="0"/>
                </a:moveTo>
                <a:lnTo>
                  <a:pt x="2737" y="0"/>
                </a:lnTo>
                <a:lnTo>
                  <a:pt x="2737" y="6"/>
                </a:lnTo>
                <a:lnTo>
                  <a:pt x="2736" y="6"/>
                </a:lnTo>
                <a:lnTo>
                  <a:pt x="2736" y="11"/>
                </a:lnTo>
                <a:lnTo>
                  <a:pt x="2724" y="11"/>
                </a:lnTo>
                <a:lnTo>
                  <a:pt x="2724" y="5"/>
                </a:lnTo>
                <a:lnTo>
                  <a:pt x="2730" y="5"/>
                </a:lnTo>
                <a:lnTo>
                  <a:pt x="273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4564" name="Line 468"/>
          <p:cNvSpPr>
            <a:spLocks noChangeShapeType="1"/>
          </p:cNvSpPr>
          <p:nvPr/>
        </p:nvSpPr>
        <p:spPr bwMode="auto">
          <a:xfrm>
            <a:off x="2984500" y="1303893"/>
            <a:ext cx="0" cy="382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7" name="TextBox 466"/>
          <p:cNvSpPr txBox="1"/>
          <p:nvPr/>
        </p:nvSpPr>
        <p:spPr>
          <a:xfrm>
            <a:off x="2095952" y="6498911"/>
            <a:ext cx="4952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Park SJ, et al. 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600" i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Engl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J Med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2010;362:1374-1382.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09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Text Box 5"/>
          <p:cNvSpPr txBox="1">
            <a:spLocks noChangeArrowheads="1"/>
          </p:cNvSpPr>
          <p:nvPr/>
        </p:nvSpPr>
        <p:spPr bwMode="auto">
          <a:xfrm>
            <a:off x="735013" y="5715000"/>
            <a:ext cx="8858250" cy="8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b="1" i="1" u="sng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No. at Risk</a:t>
            </a:r>
          </a:p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Continuation group       1357                                              1122                                              299                                              </a:t>
            </a:r>
          </a:p>
          <a:p>
            <a:pPr fontAlgn="base" latinLnBrk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Discontinuation group  1344                                              1100                                              301  </a:t>
            </a:r>
          </a:p>
        </p:txBody>
      </p:sp>
      <p:sp>
        <p:nvSpPr>
          <p:cNvPr id="637956" name="Text Box 6"/>
          <p:cNvSpPr txBox="1">
            <a:spLocks noChangeArrowheads="1"/>
          </p:cNvSpPr>
          <p:nvPr/>
        </p:nvSpPr>
        <p:spPr bwMode="auto">
          <a:xfrm>
            <a:off x="4032075" y="1513930"/>
            <a:ext cx="4206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HR (95%CI)=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1.65 (0.80, 3.36)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P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=0.17</a:t>
            </a:r>
          </a:p>
        </p:txBody>
      </p:sp>
      <p:sp>
        <p:nvSpPr>
          <p:cNvPr id="637957" name="Text Box 9"/>
          <p:cNvSpPr txBox="1">
            <a:spLocks noChangeArrowheads="1"/>
          </p:cNvSpPr>
          <p:nvPr/>
        </p:nvSpPr>
        <p:spPr bwMode="auto">
          <a:xfrm>
            <a:off x="4649788" y="2635250"/>
            <a:ext cx="271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Clopidogrel +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Aspirin</a:t>
            </a:r>
          </a:p>
        </p:txBody>
      </p:sp>
      <p:sp>
        <p:nvSpPr>
          <p:cNvPr id="637958" name="Text Box 10"/>
          <p:cNvSpPr txBox="1">
            <a:spLocks noChangeArrowheads="1"/>
          </p:cNvSpPr>
          <p:nvPr/>
        </p:nvSpPr>
        <p:spPr bwMode="auto">
          <a:xfrm>
            <a:off x="6084039" y="1808315"/>
            <a:ext cx="2986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Aspirin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Alone</a:t>
            </a:r>
          </a:p>
        </p:txBody>
      </p:sp>
      <p:sp>
        <p:nvSpPr>
          <p:cNvPr id="637959" name="Line 12"/>
          <p:cNvSpPr>
            <a:spLocks noChangeShapeType="1"/>
          </p:cNvSpPr>
          <p:nvPr/>
        </p:nvSpPr>
        <p:spPr bwMode="auto">
          <a:xfrm>
            <a:off x="6134100" y="3170237"/>
            <a:ext cx="77788" cy="26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0" name="Text Box 15"/>
          <p:cNvSpPr txBox="1">
            <a:spLocks noChangeArrowheads="1"/>
          </p:cNvSpPr>
          <p:nvPr/>
        </p:nvSpPr>
        <p:spPr bwMode="auto">
          <a:xfrm>
            <a:off x="6459538" y="3429000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0.5</a:t>
            </a:r>
          </a:p>
        </p:txBody>
      </p:sp>
      <p:sp>
        <p:nvSpPr>
          <p:cNvPr id="637961" name="Text Box 16"/>
          <p:cNvSpPr txBox="1">
            <a:spLocks noChangeArrowheads="1"/>
          </p:cNvSpPr>
          <p:nvPr/>
        </p:nvSpPr>
        <p:spPr bwMode="auto">
          <a:xfrm>
            <a:off x="6446838" y="3081337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0.7</a:t>
            </a:r>
          </a:p>
        </p:txBody>
      </p:sp>
      <p:sp>
        <p:nvSpPr>
          <p:cNvPr id="637962" name="Text Box 17"/>
          <p:cNvSpPr txBox="1">
            <a:spLocks noChangeArrowheads="1"/>
          </p:cNvSpPr>
          <p:nvPr/>
        </p:nvSpPr>
        <p:spPr bwMode="auto">
          <a:xfrm>
            <a:off x="7913688" y="3025775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1.2</a:t>
            </a:r>
          </a:p>
        </p:txBody>
      </p:sp>
      <p:sp>
        <p:nvSpPr>
          <p:cNvPr id="637963" name="Text Box 18"/>
          <p:cNvSpPr txBox="1">
            <a:spLocks noChangeArrowheads="1"/>
          </p:cNvSpPr>
          <p:nvPr/>
        </p:nvSpPr>
        <p:spPr bwMode="auto">
          <a:xfrm>
            <a:off x="7913688" y="2439987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FFFF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1.8</a:t>
            </a:r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>
            <a:off x="2984500" y="5272087"/>
            <a:ext cx="5264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6" name="Line 14"/>
          <p:cNvSpPr>
            <a:spLocks noChangeShapeType="1"/>
          </p:cNvSpPr>
          <p:nvPr/>
        </p:nvSpPr>
        <p:spPr bwMode="auto">
          <a:xfrm>
            <a:off x="2984500" y="5272087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7" name="Line 15"/>
          <p:cNvSpPr>
            <a:spLocks noChangeShapeType="1"/>
          </p:cNvSpPr>
          <p:nvPr/>
        </p:nvSpPr>
        <p:spPr bwMode="auto">
          <a:xfrm>
            <a:off x="5616575" y="5272087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8" name="Line 16"/>
          <p:cNvSpPr>
            <a:spLocks noChangeShapeType="1"/>
          </p:cNvSpPr>
          <p:nvPr/>
        </p:nvSpPr>
        <p:spPr bwMode="auto">
          <a:xfrm>
            <a:off x="8248650" y="5272087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9" name="Line 17"/>
          <p:cNvSpPr>
            <a:spLocks noChangeShapeType="1"/>
          </p:cNvSpPr>
          <p:nvPr/>
        </p:nvSpPr>
        <p:spPr bwMode="auto">
          <a:xfrm>
            <a:off x="2984500" y="1447800"/>
            <a:ext cx="0" cy="382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0" name="Line 18"/>
          <p:cNvSpPr>
            <a:spLocks noChangeShapeType="1"/>
          </p:cNvSpPr>
          <p:nvPr/>
        </p:nvSpPr>
        <p:spPr bwMode="auto">
          <a:xfrm flipH="1">
            <a:off x="2867025" y="5272087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1" name="Line 19"/>
          <p:cNvSpPr>
            <a:spLocks noChangeShapeType="1"/>
          </p:cNvSpPr>
          <p:nvPr/>
        </p:nvSpPr>
        <p:spPr bwMode="auto">
          <a:xfrm flipH="1">
            <a:off x="2867025" y="4508500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2" name="Line 20"/>
          <p:cNvSpPr>
            <a:spLocks noChangeShapeType="1"/>
          </p:cNvSpPr>
          <p:nvPr/>
        </p:nvSpPr>
        <p:spPr bwMode="auto">
          <a:xfrm flipH="1">
            <a:off x="2867025" y="3743325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3" name="Line 21"/>
          <p:cNvSpPr>
            <a:spLocks noChangeShapeType="1"/>
          </p:cNvSpPr>
          <p:nvPr/>
        </p:nvSpPr>
        <p:spPr bwMode="auto">
          <a:xfrm flipH="1">
            <a:off x="2867025" y="2978150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4" name="Line 22"/>
          <p:cNvSpPr>
            <a:spLocks noChangeShapeType="1"/>
          </p:cNvSpPr>
          <p:nvPr/>
        </p:nvSpPr>
        <p:spPr bwMode="auto">
          <a:xfrm flipH="1">
            <a:off x="2867025" y="2211387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5" name="Line 23"/>
          <p:cNvSpPr>
            <a:spLocks noChangeShapeType="1"/>
          </p:cNvSpPr>
          <p:nvPr/>
        </p:nvSpPr>
        <p:spPr bwMode="auto">
          <a:xfrm flipH="1">
            <a:off x="2867025" y="1447800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6" name="Freeform 24"/>
          <p:cNvSpPr>
            <a:spLocks noEditPoints="1"/>
          </p:cNvSpPr>
          <p:nvPr/>
        </p:nvSpPr>
        <p:spPr bwMode="auto">
          <a:xfrm>
            <a:off x="2984500" y="5222875"/>
            <a:ext cx="5264150" cy="55562"/>
          </a:xfrm>
          <a:custGeom>
            <a:avLst/>
            <a:gdLst/>
            <a:ahLst/>
            <a:cxnLst>
              <a:cxn ang="0">
                <a:pos x="241" y="29"/>
              </a:cxn>
              <a:cxn ang="0">
                <a:pos x="180" y="29"/>
              </a:cxn>
              <a:cxn ang="0">
                <a:pos x="120" y="29"/>
              </a:cxn>
              <a:cxn ang="0">
                <a:pos x="60" y="29"/>
              </a:cxn>
              <a:cxn ang="0">
                <a:pos x="0" y="29"/>
              </a:cxn>
              <a:cxn ang="0">
                <a:pos x="328" y="28"/>
              </a:cxn>
              <a:cxn ang="0">
                <a:pos x="476" y="25"/>
              </a:cxn>
              <a:cxn ang="0">
                <a:pos x="416" y="25"/>
              </a:cxn>
              <a:cxn ang="0">
                <a:pos x="1045" y="24"/>
              </a:cxn>
              <a:cxn ang="0">
                <a:pos x="985" y="24"/>
              </a:cxn>
              <a:cxn ang="0">
                <a:pos x="925" y="24"/>
              </a:cxn>
              <a:cxn ang="0">
                <a:pos x="866" y="24"/>
              </a:cxn>
              <a:cxn ang="0">
                <a:pos x="806" y="24"/>
              </a:cxn>
              <a:cxn ang="0">
                <a:pos x="746" y="24"/>
              </a:cxn>
              <a:cxn ang="0">
                <a:pos x="685" y="24"/>
              </a:cxn>
              <a:cxn ang="0">
                <a:pos x="625" y="24"/>
              </a:cxn>
              <a:cxn ang="0">
                <a:pos x="565" y="24"/>
              </a:cxn>
              <a:cxn ang="0">
                <a:pos x="515" y="24"/>
              </a:cxn>
              <a:cxn ang="0">
                <a:pos x="1121" y="22"/>
              </a:cxn>
              <a:cxn ang="0">
                <a:pos x="1075" y="24"/>
              </a:cxn>
              <a:cxn ang="0">
                <a:pos x="1330" y="27"/>
              </a:cxn>
              <a:cxn ang="0">
                <a:pos x="1270" y="27"/>
              </a:cxn>
              <a:cxn ang="0">
                <a:pos x="1210" y="27"/>
              </a:cxn>
              <a:cxn ang="0">
                <a:pos x="1150" y="27"/>
              </a:cxn>
              <a:cxn ang="0">
                <a:pos x="1537" y="24"/>
              </a:cxn>
              <a:cxn ang="0">
                <a:pos x="1478" y="24"/>
              </a:cxn>
              <a:cxn ang="0">
                <a:pos x="1418" y="24"/>
              </a:cxn>
              <a:cxn ang="0">
                <a:pos x="1374" y="21"/>
              </a:cxn>
              <a:cxn ang="0">
                <a:pos x="1716" y="17"/>
              </a:cxn>
              <a:cxn ang="0">
                <a:pos x="1656" y="17"/>
              </a:cxn>
              <a:cxn ang="0">
                <a:pos x="1596" y="17"/>
              </a:cxn>
              <a:cxn ang="0">
                <a:pos x="1924" y="15"/>
              </a:cxn>
              <a:cxn ang="0">
                <a:pos x="1864" y="15"/>
              </a:cxn>
              <a:cxn ang="0">
                <a:pos x="1804" y="15"/>
              </a:cxn>
              <a:cxn ang="0">
                <a:pos x="2251" y="12"/>
              </a:cxn>
              <a:cxn ang="0">
                <a:pos x="2191" y="12"/>
              </a:cxn>
              <a:cxn ang="0">
                <a:pos x="2131" y="12"/>
              </a:cxn>
              <a:cxn ang="0">
                <a:pos x="2071" y="12"/>
              </a:cxn>
              <a:cxn ang="0">
                <a:pos x="2012" y="12"/>
              </a:cxn>
              <a:cxn ang="0">
                <a:pos x="2697" y="9"/>
              </a:cxn>
              <a:cxn ang="0">
                <a:pos x="2638" y="9"/>
              </a:cxn>
              <a:cxn ang="0">
                <a:pos x="2578" y="9"/>
              </a:cxn>
              <a:cxn ang="0">
                <a:pos x="2518" y="9"/>
              </a:cxn>
              <a:cxn ang="0">
                <a:pos x="2458" y="9"/>
              </a:cxn>
              <a:cxn ang="0">
                <a:pos x="2398" y="9"/>
              </a:cxn>
              <a:cxn ang="0">
                <a:pos x="2338" y="9"/>
              </a:cxn>
              <a:cxn ang="0">
                <a:pos x="2277" y="9"/>
              </a:cxn>
              <a:cxn ang="0">
                <a:pos x="2904" y="11"/>
              </a:cxn>
              <a:cxn ang="0">
                <a:pos x="2844" y="11"/>
              </a:cxn>
              <a:cxn ang="0">
                <a:pos x="2784" y="11"/>
              </a:cxn>
              <a:cxn ang="0">
                <a:pos x="2724" y="7"/>
              </a:cxn>
              <a:cxn ang="0">
                <a:pos x="3301" y="6"/>
              </a:cxn>
              <a:cxn ang="0">
                <a:pos x="3242" y="6"/>
              </a:cxn>
              <a:cxn ang="0">
                <a:pos x="3182" y="6"/>
              </a:cxn>
              <a:cxn ang="0">
                <a:pos x="3122" y="6"/>
              </a:cxn>
              <a:cxn ang="0">
                <a:pos x="3061" y="6"/>
              </a:cxn>
              <a:cxn ang="0">
                <a:pos x="3001" y="6"/>
              </a:cxn>
              <a:cxn ang="0">
                <a:pos x="2941" y="6"/>
              </a:cxn>
              <a:cxn ang="0">
                <a:pos x="2915" y="0"/>
              </a:cxn>
            </a:cxnLst>
            <a:rect l="0" t="0" r="r" b="b"/>
            <a:pathLst>
              <a:path w="3316" h="35">
                <a:moveTo>
                  <a:pt x="271" y="29"/>
                </a:moveTo>
                <a:lnTo>
                  <a:pt x="289" y="29"/>
                </a:lnTo>
                <a:lnTo>
                  <a:pt x="289" y="35"/>
                </a:lnTo>
                <a:lnTo>
                  <a:pt x="271" y="35"/>
                </a:lnTo>
                <a:lnTo>
                  <a:pt x="271" y="29"/>
                </a:lnTo>
                <a:close/>
                <a:moveTo>
                  <a:pt x="241" y="29"/>
                </a:moveTo>
                <a:lnTo>
                  <a:pt x="259" y="29"/>
                </a:lnTo>
                <a:lnTo>
                  <a:pt x="259" y="35"/>
                </a:lnTo>
                <a:lnTo>
                  <a:pt x="241" y="35"/>
                </a:lnTo>
                <a:lnTo>
                  <a:pt x="241" y="29"/>
                </a:lnTo>
                <a:close/>
                <a:moveTo>
                  <a:pt x="210" y="29"/>
                </a:moveTo>
                <a:lnTo>
                  <a:pt x="229" y="29"/>
                </a:lnTo>
                <a:lnTo>
                  <a:pt x="229" y="35"/>
                </a:lnTo>
                <a:lnTo>
                  <a:pt x="210" y="35"/>
                </a:lnTo>
                <a:lnTo>
                  <a:pt x="210" y="29"/>
                </a:lnTo>
                <a:close/>
                <a:moveTo>
                  <a:pt x="180" y="29"/>
                </a:moveTo>
                <a:lnTo>
                  <a:pt x="198" y="29"/>
                </a:lnTo>
                <a:lnTo>
                  <a:pt x="198" y="35"/>
                </a:lnTo>
                <a:lnTo>
                  <a:pt x="180" y="35"/>
                </a:lnTo>
                <a:lnTo>
                  <a:pt x="180" y="29"/>
                </a:lnTo>
                <a:close/>
                <a:moveTo>
                  <a:pt x="150" y="29"/>
                </a:moveTo>
                <a:lnTo>
                  <a:pt x="168" y="29"/>
                </a:lnTo>
                <a:lnTo>
                  <a:pt x="168" y="35"/>
                </a:lnTo>
                <a:lnTo>
                  <a:pt x="150" y="35"/>
                </a:lnTo>
                <a:lnTo>
                  <a:pt x="150" y="29"/>
                </a:lnTo>
                <a:close/>
                <a:moveTo>
                  <a:pt x="120" y="29"/>
                </a:moveTo>
                <a:lnTo>
                  <a:pt x="138" y="29"/>
                </a:lnTo>
                <a:lnTo>
                  <a:pt x="138" y="35"/>
                </a:lnTo>
                <a:lnTo>
                  <a:pt x="120" y="35"/>
                </a:lnTo>
                <a:lnTo>
                  <a:pt x="120" y="29"/>
                </a:lnTo>
                <a:close/>
                <a:moveTo>
                  <a:pt x="90" y="29"/>
                </a:moveTo>
                <a:lnTo>
                  <a:pt x="108" y="29"/>
                </a:lnTo>
                <a:lnTo>
                  <a:pt x="108" y="35"/>
                </a:lnTo>
                <a:lnTo>
                  <a:pt x="90" y="35"/>
                </a:lnTo>
                <a:lnTo>
                  <a:pt x="90" y="29"/>
                </a:lnTo>
                <a:close/>
                <a:moveTo>
                  <a:pt x="60" y="29"/>
                </a:moveTo>
                <a:lnTo>
                  <a:pt x="78" y="29"/>
                </a:lnTo>
                <a:lnTo>
                  <a:pt x="78" y="35"/>
                </a:lnTo>
                <a:lnTo>
                  <a:pt x="60" y="35"/>
                </a:lnTo>
                <a:lnTo>
                  <a:pt x="60" y="29"/>
                </a:lnTo>
                <a:close/>
                <a:moveTo>
                  <a:pt x="30" y="29"/>
                </a:moveTo>
                <a:lnTo>
                  <a:pt x="48" y="29"/>
                </a:lnTo>
                <a:lnTo>
                  <a:pt x="48" y="35"/>
                </a:lnTo>
                <a:lnTo>
                  <a:pt x="30" y="35"/>
                </a:lnTo>
                <a:lnTo>
                  <a:pt x="30" y="29"/>
                </a:lnTo>
                <a:close/>
                <a:moveTo>
                  <a:pt x="0" y="29"/>
                </a:moveTo>
                <a:lnTo>
                  <a:pt x="18" y="29"/>
                </a:lnTo>
                <a:lnTo>
                  <a:pt x="18" y="35"/>
                </a:lnTo>
                <a:lnTo>
                  <a:pt x="0" y="35"/>
                </a:lnTo>
                <a:lnTo>
                  <a:pt x="0" y="29"/>
                </a:lnTo>
                <a:close/>
                <a:moveTo>
                  <a:pt x="358" y="28"/>
                </a:moveTo>
                <a:lnTo>
                  <a:pt x="376" y="28"/>
                </a:lnTo>
                <a:lnTo>
                  <a:pt x="376" y="34"/>
                </a:lnTo>
                <a:lnTo>
                  <a:pt x="358" y="34"/>
                </a:lnTo>
                <a:lnTo>
                  <a:pt x="358" y="28"/>
                </a:lnTo>
                <a:close/>
                <a:moveTo>
                  <a:pt x="328" y="28"/>
                </a:moveTo>
                <a:lnTo>
                  <a:pt x="346" y="28"/>
                </a:lnTo>
                <a:lnTo>
                  <a:pt x="346" y="34"/>
                </a:lnTo>
                <a:lnTo>
                  <a:pt x="328" y="34"/>
                </a:lnTo>
                <a:lnTo>
                  <a:pt x="328" y="28"/>
                </a:lnTo>
                <a:close/>
                <a:moveTo>
                  <a:pt x="299" y="28"/>
                </a:moveTo>
                <a:lnTo>
                  <a:pt x="316" y="28"/>
                </a:lnTo>
                <a:lnTo>
                  <a:pt x="316" y="34"/>
                </a:lnTo>
                <a:lnTo>
                  <a:pt x="299" y="34"/>
                </a:lnTo>
                <a:lnTo>
                  <a:pt x="299" y="28"/>
                </a:lnTo>
                <a:close/>
                <a:moveTo>
                  <a:pt x="476" y="25"/>
                </a:moveTo>
                <a:lnTo>
                  <a:pt x="494" y="25"/>
                </a:lnTo>
                <a:lnTo>
                  <a:pt x="494" y="31"/>
                </a:lnTo>
                <a:lnTo>
                  <a:pt x="476" y="31"/>
                </a:lnTo>
                <a:lnTo>
                  <a:pt x="476" y="25"/>
                </a:lnTo>
                <a:close/>
                <a:moveTo>
                  <a:pt x="446" y="25"/>
                </a:moveTo>
                <a:lnTo>
                  <a:pt x="464" y="25"/>
                </a:lnTo>
                <a:lnTo>
                  <a:pt x="464" y="31"/>
                </a:lnTo>
                <a:lnTo>
                  <a:pt x="446" y="31"/>
                </a:lnTo>
                <a:lnTo>
                  <a:pt x="446" y="25"/>
                </a:lnTo>
                <a:close/>
                <a:moveTo>
                  <a:pt x="416" y="25"/>
                </a:moveTo>
                <a:lnTo>
                  <a:pt x="434" y="25"/>
                </a:lnTo>
                <a:lnTo>
                  <a:pt x="434" y="31"/>
                </a:lnTo>
                <a:lnTo>
                  <a:pt x="416" y="31"/>
                </a:lnTo>
                <a:lnTo>
                  <a:pt x="416" y="25"/>
                </a:lnTo>
                <a:close/>
                <a:moveTo>
                  <a:pt x="397" y="25"/>
                </a:moveTo>
                <a:lnTo>
                  <a:pt x="404" y="25"/>
                </a:lnTo>
                <a:lnTo>
                  <a:pt x="404" y="31"/>
                </a:lnTo>
                <a:lnTo>
                  <a:pt x="403" y="31"/>
                </a:lnTo>
                <a:lnTo>
                  <a:pt x="403" y="34"/>
                </a:lnTo>
                <a:lnTo>
                  <a:pt x="388" y="34"/>
                </a:lnTo>
                <a:lnTo>
                  <a:pt x="388" y="28"/>
                </a:lnTo>
                <a:lnTo>
                  <a:pt x="397" y="28"/>
                </a:lnTo>
                <a:lnTo>
                  <a:pt x="397" y="25"/>
                </a:lnTo>
                <a:close/>
                <a:moveTo>
                  <a:pt x="1045" y="24"/>
                </a:moveTo>
                <a:lnTo>
                  <a:pt x="1063" y="24"/>
                </a:lnTo>
                <a:lnTo>
                  <a:pt x="1063" y="30"/>
                </a:lnTo>
                <a:lnTo>
                  <a:pt x="1045" y="30"/>
                </a:lnTo>
                <a:lnTo>
                  <a:pt x="1045" y="24"/>
                </a:lnTo>
                <a:close/>
                <a:moveTo>
                  <a:pt x="1015" y="24"/>
                </a:moveTo>
                <a:lnTo>
                  <a:pt x="1033" y="24"/>
                </a:lnTo>
                <a:lnTo>
                  <a:pt x="1033" y="30"/>
                </a:lnTo>
                <a:lnTo>
                  <a:pt x="1015" y="30"/>
                </a:lnTo>
                <a:lnTo>
                  <a:pt x="1015" y="24"/>
                </a:lnTo>
                <a:close/>
                <a:moveTo>
                  <a:pt x="985" y="24"/>
                </a:moveTo>
                <a:lnTo>
                  <a:pt x="1003" y="24"/>
                </a:lnTo>
                <a:lnTo>
                  <a:pt x="1003" y="30"/>
                </a:lnTo>
                <a:lnTo>
                  <a:pt x="985" y="30"/>
                </a:lnTo>
                <a:lnTo>
                  <a:pt x="985" y="24"/>
                </a:lnTo>
                <a:close/>
                <a:moveTo>
                  <a:pt x="955" y="24"/>
                </a:moveTo>
                <a:lnTo>
                  <a:pt x="973" y="24"/>
                </a:lnTo>
                <a:lnTo>
                  <a:pt x="973" y="30"/>
                </a:lnTo>
                <a:lnTo>
                  <a:pt x="955" y="30"/>
                </a:lnTo>
                <a:lnTo>
                  <a:pt x="955" y="24"/>
                </a:lnTo>
                <a:close/>
                <a:moveTo>
                  <a:pt x="925" y="24"/>
                </a:moveTo>
                <a:lnTo>
                  <a:pt x="943" y="24"/>
                </a:lnTo>
                <a:lnTo>
                  <a:pt x="943" y="30"/>
                </a:lnTo>
                <a:lnTo>
                  <a:pt x="925" y="30"/>
                </a:lnTo>
                <a:lnTo>
                  <a:pt x="925" y="24"/>
                </a:lnTo>
                <a:close/>
                <a:moveTo>
                  <a:pt x="895" y="24"/>
                </a:moveTo>
                <a:lnTo>
                  <a:pt x="913" y="24"/>
                </a:lnTo>
                <a:lnTo>
                  <a:pt x="913" y="30"/>
                </a:lnTo>
                <a:lnTo>
                  <a:pt x="895" y="30"/>
                </a:lnTo>
                <a:lnTo>
                  <a:pt x="895" y="24"/>
                </a:lnTo>
                <a:close/>
                <a:moveTo>
                  <a:pt x="866" y="24"/>
                </a:moveTo>
                <a:lnTo>
                  <a:pt x="884" y="24"/>
                </a:lnTo>
                <a:lnTo>
                  <a:pt x="884" y="30"/>
                </a:lnTo>
                <a:lnTo>
                  <a:pt x="866" y="30"/>
                </a:lnTo>
                <a:lnTo>
                  <a:pt x="866" y="24"/>
                </a:lnTo>
                <a:close/>
                <a:moveTo>
                  <a:pt x="836" y="24"/>
                </a:moveTo>
                <a:lnTo>
                  <a:pt x="854" y="24"/>
                </a:lnTo>
                <a:lnTo>
                  <a:pt x="854" y="30"/>
                </a:lnTo>
                <a:lnTo>
                  <a:pt x="836" y="30"/>
                </a:lnTo>
                <a:lnTo>
                  <a:pt x="836" y="24"/>
                </a:lnTo>
                <a:close/>
                <a:moveTo>
                  <a:pt x="806" y="24"/>
                </a:moveTo>
                <a:lnTo>
                  <a:pt x="824" y="24"/>
                </a:lnTo>
                <a:lnTo>
                  <a:pt x="824" y="30"/>
                </a:lnTo>
                <a:lnTo>
                  <a:pt x="806" y="30"/>
                </a:lnTo>
                <a:lnTo>
                  <a:pt x="806" y="24"/>
                </a:lnTo>
                <a:close/>
                <a:moveTo>
                  <a:pt x="776" y="24"/>
                </a:moveTo>
                <a:lnTo>
                  <a:pt x="794" y="24"/>
                </a:lnTo>
                <a:lnTo>
                  <a:pt x="794" y="30"/>
                </a:lnTo>
                <a:lnTo>
                  <a:pt x="776" y="30"/>
                </a:lnTo>
                <a:lnTo>
                  <a:pt x="776" y="24"/>
                </a:lnTo>
                <a:close/>
                <a:moveTo>
                  <a:pt x="746" y="24"/>
                </a:moveTo>
                <a:lnTo>
                  <a:pt x="764" y="24"/>
                </a:lnTo>
                <a:lnTo>
                  <a:pt x="764" y="30"/>
                </a:lnTo>
                <a:lnTo>
                  <a:pt x="746" y="30"/>
                </a:lnTo>
                <a:lnTo>
                  <a:pt x="746" y="24"/>
                </a:lnTo>
                <a:close/>
                <a:moveTo>
                  <a:pt x="715" y="24"/>
                </a:moveTo>
                <a:lnTo>
                  <a:pt x="734" y="24"/>
                </a:lnTo>
                <a:lnTo>
                  <a:pt x="734" y="30"/>
                </a:lnTo>
                <a:lnTo>
                  <a:pt x="715" y="30"/>
                </a:lnTo>
                <a:lnTo>
                  <a:pt x="715" y="24"/>
                </a:lnTo>
                <a:close/>
                <a:moveTo>
                  <a:pt x="685" y="24"/>
                </a:moveTo>
                <a:lnTo>
                  <a:pt x="703" y="24"/>
                </a:lnTo>
                <a:lnTo>
                  <a:pt x="703" y="30"/>
                </a:lnTo>
                <a:lnTo>
                  <a:pt x="685" y="30"/>
                </a:lnTo>
                <a:lnTo>
                  <a:pt x="685" y="24"/>
                </a:lnTo>
                <a:close/>
                <a:moveTo>
                  <a:pt x="655" y="24"/>
                </a:moveTo>
                <a:lnTo>
                  <a:pt x="673" y="24"/>
                </a:lnTo>
                <a:lnTo>
                  <a:pt x="673" y="30"/>
                </a:lnTo>
                <a:lnTo>
                  <a:pt x="655" y="30"/>
                </a:lnTo>
                <a:lnTo>
                  <a:pt x="655" y="24"/>
                </a:lnTo>
                <a:close/>
                <a:moveTo>
                  <a:pt x="625" y="24"/>
                </a:moveTo>
                <a:lnTo>
                  <a:pt x="643" y="24"/>
                </a:lnTo>
                <a:lnTo>
                  <a:pt x="643" y="30"/>
                </a:lnTo>
                <a:lnTo>
                  <a:pt x="625" y="30"/>
                </a:lnTo>
                <a:lnTo>
                  <a:pt x="625" y="24"/>
                </a:lnTo>
                <a:close/>
                <a:moveTo>
                  <a:pt x="595" y="24"/>
                </a:moveTo>
                <a:lnTo>
                  <a:pt x="613" y="24"/>
                </a:lnTo>
                <a:lnTo>
                  <a:pt x="613" y="30"/>
                </a:lnTo>
                <a:lnTo>
                  <a:pt x="595" y="30"/>
                </a:lnTo>
                <a:lnTo>
                  <a:pt x="595" y="24"/>
                </a:lnTo>
                <a:close/>
                <a:moveTo>
                  <a:pt x="565" y="24"/>
                </a:moveTo>
                <a:lnTo>
                  <a:pt x="583" y="24"/>
                </a:lnTo>
                <a:lnTo>
                  <a:pt x="583" y="30"/>
                </a:lnTo>
                <a:lnTo>
                  <a:pt x="565" y="30"/>
                </a:lnTo>
                <a:lnTo>
                  <a:pt x="565" y="24"/>
                </a:lnTo>
                <a:close/>
                <a:moveTo>
                  <a:pt x="535" y="24"/>
                </a:moveTo>
                <a:lnTo>
                  <a:pt x="553" y="24"/>
                </a:lnTo>
                <a:lnTo>
                  <a:pt x="553" y="30"/>
                </a:lnTo>
                <a:lnTo>
                  <a:pt x="535" y="30"/>
                </a:lnTo>
                <a:lnTo>
                  <a:pt x="535" y="24"/>
                </a:lnTo>
                <a:close/>
                <a:moveTo>
                  <a:pt x="515" y="24"/>
                </a:moveTo>
                <a:lnTo>
                  <a:pt x="523" y="24"/>
                </a:lnTo>
                <a:lnTo>
                  <a:pt x="523" y="30"/>
                </a:lnTo>
                <a:lnTo>
                  <a:pt x="521" y="30"/>
                </a:lnTo>
                <a:lnTo>
                  <a:pt x="521" y="31"/>
                </a:lnTo>
                <a:lnTo>
                  <a:pt x="506" y="31"/>
                </a:lnTo>
                <a:lnTo>
                  <a:pt x="506" y="25"/>
                </a:lnTo>
                <a:lnTo>
                  <a:pt x="515" y="25"/>
                </a:lnTo>
                <a:lnTo>
                  <a:pt x="515" y="24"/>
                </a:lnTo>
                <a:close/>
                <a:moveTo>
                  <a:pt x="1103" y="22"/>
                </a:moveTo>
                <a:lnTo>
                  <a:pt x="1121" y="22"/>
                </a:lnTo>
                <a:lnTo>
                  <a:pt x="1121" y="28"/>
                </a:lnTo>
                <a:lnTo>
                  <a:pt x="1103" y="28"/>
                </a:lnTo>
                <a:lnTo>
                  <a:pt x="1103" y="22"/>
                </a:lnTo>
                <a:close/>
                <a:moveTo>
                  <a:pt x="1083" y="22"/>
                </a:moveTo>
                <a:lnTo>
                  <a:pt x="1091" y="22"/>
                </a:lnTo>
                <a:lnTo>
                  <a:pt x="1091" y="28"/>
                </a:lnTo>
                <a:lnTo>
                  <a:pt x="1089" y="28"/>
                </a:lnTo>
                <a:lnTo>
                  <a:pt x="1089" y="30"/>
                </a:lnTo>
                <a:lnTo>
                  <a:pt x="1075" y="30"/>
                </a:lnTo>
                <a:lnTo>
                  <a:pt x="1075" y="24"/>
                </a:lnTo>
                <a:lnTo>
                  <a:pt x="1083" y="24"/>
                </a:lnTo>
                <a:lnTo>
                  <a:pt x="1083" y="22"/>
                </a:lnTo>
                <a:close/>
                <a:moveTo>
                  <a:pt x="1342" y="21"/>
                </a:moveTo>
                <a:lnTo>
                  <a:pt x="1360" y="21"/>
                </a:lnTo>
                <a:lnTo>
                  <a:pt x="1360" y="27"/>
                </a:lnTo>
                <a:lnTo>
                  <a:pt x="1342" y="27"/>
                </a:lnTo>
                <a:lnTo>
                  <a:pt x="1342" y="21"/>
                </a:lnTo>
                <a:close/>
                <a:moveTo>
                  <a:pt x="1312" y="21"/>
                </a:moveTo>
                <a:lnTo>
                  <a:pt x="1330" y="21"/>
                </a:lnTo>
                <a:lnTo>
                  <a:pt x="1330" y="27"/>
                </a:lnTo>
                <a:lnTo>
                  <a:pt x="1312" y="27"/>
                </a:lnTo>
                <a:lnTo>
                  <a:pt x="1312" y="21"/>
                </a:lnTo>
                <a:close/>
                <a:moveTo>
                  <a:pt x="1282" y="21"/>
                </a:moveTo>
                <a:lnTo>
                  <a:pt x="1300" y="21"/>
                </a:lnTo>
                <a:lnTo>
                  <a:pt x="1300" y="27"/>
                </a:lnTo>
                <a:lnTo>
                  <a:pt x="1282" y="27"/>
                </a:lnTo>
                <a:lnTo>
                  <a:pt x="1282" y="21"/>
                </a:lnTo>
                <a:close/>
                <a:moveTo>
                  <a:pt x="1252" y="21"/>
                </a:moveTo>
                <a:lnTo>
                  <a:pt x="1270" y="21"/>
                </a:lnTo>
                <a:lnTo>
                  <a:pt x="1270" y="27"/>
                </a:lnTo>
                <a:lnTo>
                  <a:pt x="1252" y="27"/>
                </a:lnTo>
                <a:lnTo>
                  <a:pt x="1252" y="21"/>
                </a:lnTo>
                <a:close/>
                <a:moveTo>
                  <a:pt x="1222" y="21"/>
                </a:moveTo>
                <a:lnTo>
                  <a:pt x="1240" y="21"/>
                </a:lnTo>
                <a:lnTo>
                  <a:pt x="1240" y="27"/>
                </a:lnTo>
                <a:lnTo>
                  <a:pt x="1222" y="27"/>
                </a:lnTo>
                <a:lnTo>
                  <a:pt x="1222" y="21"/>
                </a:lnTo>
                <a:close/>
                <a:moveTo>
                  <a:pt x="1192" y="21"/>
                </a:moveTo>
                <a:lnTo>
                  <a:pt x="1210" y="21"/>
                </a:lnTo>
                <a:lnTo>
                  <a:pt x="1210" y="27"/>
                </a:lnTo>
                <a:lnTo>
                  <a:pt x="1192" y="27"/>
                </a:lnTo>
                <a:lnTo>
                  <a:pt x="1192" y="21"/>
                </a:lnTo>
                <a:close/>
                <a:moveTo>
                  <a:pt x="1162" y="21"/>
                </a:moveTo>
                <a:lnTo>
                  <a:pt x="1180" y="21"/>
                </a:lnTo>
                <a:lnTo>
                  <a:pt x="1180" y="27"/>
                </a:lnTo>
                <a:lnTo>
                  <a:pt x="1162" y="27"/>
                </a:lnTo>
                <a:lnTo>
                  <a:pt x="1162" y="21"/>
                </a:lnTo>
                <a:close/>
                <a:moveTo>
                  <a:pt x="1132" y="21"/>
                </a:moveTo>
                <a:lnTo>
                  <a:pt x="1150" y="21"/>
                </a:lnTo>
                <a:lnTo>
                  <a:pt x="1150" y="27"/>
                </a:lnTo>
                <a:lnTo>
                  <a:pt x="1132" y="27"/>
                </a:lnTo>
                <a:lnTo>
                  <a:pt x="1132" y="21"/>
                </a:lnTo>
                <a:close/>
                <a:moveTo>
                  <a:pt x="1549" y="18"/>
                </a:moveTo>
                <a:lnTo>
                  <a:pt x="1567" y="18"/>
                </a:lnTo>
                <a:lnTo>
                  <a:pt x="1567" y="24"/>
                </a:lnTo>
                <a:lnTo>
                  <a:pt x="1549" y="24"/>
                </a:lnTo>
                <a:lnTo>
                  <a:pt x="1549" y="18"/>
                </a:lnTo>
                <a:close/>
                <a:moveTo>
                  <a:pt x="1519" y="18"/>
                </a:moveTo>
                <a:lnTo>
                  <a:pt x="1537" y="18"/>
                </a:lnTo>
                <a:lnTo>
                  <a:pt x="1537" y="24"/>
                </a:lnTo>
                <a:lnTo>
                  <a:pt x="1519" y="24"/>
                </a:lnTo>
                <a:lnTo>
                  <a:pt x="1519" y="18"/>
                </a:lnTo>
                <a:close/>
                <a:moveTo>
                  <a:pt x="1489" y="18"/>
                </a:moveTo>
                <a:lnTo>
                  <a:pt x="1507" y="18"/>
                </a:lnTo>
                <a:lnTo>
                  <a:pt x="1507" y="24"/>
                </a:lnTo>
                <a:lnTo>
                  <a:pt x="1489" y="24"/>
                </a:lnTo>
                <a:lnTo>
                  <a:pt x="1489" y="18"/>
                </a:lnTo>
                <a:close/>
                <a:moveTo>
                  <a:pt x="1460" y="18"/>
                </a:moveTo>
                <a:lnTo>
                  <a:pt x="1478" y="18"/>
                </a:lnTo>
                <a:lnTo>
                  <a:pt x="1478" y="24"/>
                </a:lnTo>
                <a:lnTo>
                  <a:pt x="1460" y="24"/>
                </a:lnTo>
                <a:lnTo>
                  <a:pt x="1460" y="18"/>
                </a:lnTo>
                <a:close/>
                <a:moveTo>
                  <a:pt x="1430" y="18"/>
                </a:moveTo>
                <a:lnTo>
                  <a:pt x="1448" y="18"/>
                </a:lnTo>
                <a:lnTo>
                  <a:pt x="1448" y="24"/>
                </a:lnTo>
                <a:lnTo>
                  <a:pt x="1430" y="24"/>
                </a:lnTo>
                <a:lnTo>
                  <a:pt x="1430" y="18"/>
                </a:lnTo>
                <a:close/>
                <a:moveTo>
                  <a:pt x="1400" y="18"/>
                </a:moveTo>
                <a:lnTo>
                  <a:pt x="1418" y="18"/>
                </a:lnTo>
                <a:lnTo>
                  <a:pt x="1418" y="24"/>
                </a:lnTo>
                <a:lnTo>
                  <a:pt x="1400" y="24"/>
                </a:lnTo>
                <a:lnTo>
                  <a:pt x="1400" y="18"/>
                </a:lnTo>
                <a:close/>
                <a:moveTo>
                  <a:pt x="1374" y="18"/>
                </a:moveTo>
                <a:lnTo>
                  <a:pt x="1388" y="18"/>
                </a:lnTo>
                <a:lnTo>
                  <a:pt x="1388" y="24"/>
                </a:lnTo>
                <a:lnTo>
                  <a:pt x="1380" y="24"/>
                </a:lnTo>
                <a:lnTo>
                  <a:pt x="1380" y="27"/>
                </a:lnTo>
                <a:lnTo>
                  <a:pt x="1372" y="27"/>
                </a:lnTo>
                <a:lnTo>
                  <a:pt x="1372" y="21"/>
                </a:lnTo>
                <a:lnTo>
                  <a:pt x="1374" y="21"/>
                </a:lnTo>
                <a:lnTo>
                  <a:pt x="1374" y="18"/>
                </a:lnTo>
                <a:close/>
                <a:moveTo>
                  <a:pt x="1728" y="17"/>
                </a:moveTo>
                <a:lnTo>
                  <a:pt x="1745" y="17"/>
                </a:lnTo>
                <a:lnTo>
                  <a:pt x="1745" y="18"/>
                </a:lnTo>
                <a:lnTo>
                  <a:pt x="1748" y="18"/>
                </a:lnTo>
                <a:lnTo>
                  <a:pt x="1748" y="23"/>
                </a:lnTo>
                <a:lnTo>
                  <a:pt x="1728" y="23"/>
                </a:lnTo>
                <a:lnTo>
                  <a:pt x="1728" y="17"/>
                </a:lnTo>
                <a:close/>
                <a:moveTo>
                  <a:pt x="1698" y="17"/>
                </a:moveTo>
                <a:lnTo>
                  <a:pt x="1716" y="17"/>
                </a:lnTo>
                <a:lnTo>
                  <a:pt x="1716" y="23"/>
                </a:lnTo>
                <a:lnTo>
                  <a:pt x="1698" y="23"/>
                </a:lnTo>
                <a:lnTo>
                  <a:pt x="1698" y="17"/>
                </a:lnTo>
                <a:close/>
                <a:moveTo>
                  <a:pt x="1668" y="17"/>
                </a:moveTo>
                <a:lnTo>
                  <a:pt x="1686" y="17"/>
                </a:lnTo>
                <a:lnTo>
                  <a:pt x="1686" y="23"/>
                </a:lnTo>
                <a:lnTo>
                  <a:pt x="1668" y="23"/>
                </a:lnTo>
                <a:lnTo>
                  <a:pt x="1668" y="17"/>
                </a:lnTo>
                <a:close/>
                <a:moveTo>
                  <a:pt x="1638" y="17"/>
                </a:moveTo>
                <a:lnTo>
                  <a:pt x="1656" y="17"/>
                </a:lnTo>
                <a:lnTo>
                  <a:pt x="1656" y="23"/>
                </a:lnTo>
                <a:lnTo>
                  <a:pt x="1638" y="23"/>
                </a:lnTo>
                <a:lnTo>
                  <a:pt x="1638" y="17"/>
                </a:lnTo>
                <a:close/>
                <a:moveTo>
                  <a:pt x="1608" y="17"/>
                </a:moveTo>
                <a:lnTo>
                  <a:pt x="1626" y="17"/>
                </a:lnTo>
                <a:lnTo>
                  <a:pt x="1626" y="23"/>
                </a:lnTo>
                <a:lnTo>
                  <a:pt x="1608" y="23"/>
                </a:lnTo>
                <a:lnTo>
                  <a:pt x="1608" y="17"/>
                </a:lnTo>
                <a:close/>
                <a:moveTo>
                  <a:pt x="1578" y="17"/>
                </a:moveTo>
                <a:lnTo>
                  <a:pt x="1596" y="17"/>
                </a:lnTo>
                <a:lnTo>
                  <a:pt x="1596" y="23"/>
                </a:lnTo>
                <a:lnTo>
                  <a:pt x="1578" y="23"/>
                </a:lnTo>
                <a:lnTo>
                  <a:pt x="1578" y="17"/>
                </a:lnTo>
                <a:close/>
                <a:moveTo>
                  <a:pt x="1936" y="15"/>
                </a:moveTo>
                <a:lnTo>
                  <a:pt x="1954" y="15"/>
                </a:lnTo>
                <a:lnTo>
                  <a:pt x="1954" y="21"/>
                </a:lnTo>
                <a:lnTo>
                  <a:pt x="1936" y="21"/>
                </a:lnTo>
                <a:lnTo>
                  <a:pt x="1936" y="15"/>
                </a:lnTo>
                <a:close/>
                <a:moveTo>
                  <a:pt x="1906" y="15"/>
                </a:moveTo>
                <a:lnTo>
                  <a:pt x="1924" y="15"/>
                </a:lnTo>
                <a:lnTo>
                  <a:pt x="1924" y="21"/>
                </a:lnTo>
                <a:lnTo>
                  <a:pt x="1906" y="21"/>
                </a:lnTo>
                <a:lnTo>
                  <a:pt x="1906" y="15"/>
                </a:lnTo>
                <a:close/>
                <a:moveTo>
                  <a:pt x="1876" y="15"/>
                </a:moveTo>
                <a:lnTo>
                  <a:pt x="1894" y="15"/>
                </a:lnTo>
                <a:lnTo>
                  <a:pt x="1894" y="21"/>
                </a:lnTo>
                <a:lnTo>
                  <a:pt x="1876" y="21"/>
                </a:lnTo>
                <a:lnTo>
                  <a:pt x="1876" y="15"/>
                </a:lnTo>
                <a:close/>
                <a:moveTo>
                  <a:pt x="1846" y="15"/>
                </a:moveTo>
                <a:lnTo>
                  <a:pt x="1864" y="15"/>
                </a:lnTo>
                <a:lnTo>
                  <a:pt x="1864" y="21"/>
                </a:lnTo>
                <a:lnTo>
                  <a:pt x="1846" y="21"/>
                </a:lnTo>
                <a:lnTo>
                  <a:pt x="1846" y="15"/>
                </a:lnTo>
                <a:close/>
                <a:moveTo>
                  <a:pt x="1816" y="15"/>
                </a:moveTo>
                <a:lnTo>
                  <a:pt x="1834" y="15"/>
                </a:lnTo>
                <a:lnTo>
                  <a:pt x="1834" y="21"/>
                </a:lnTo>
                <a:lnTo>
                  <a:pt x="1816" y="21"/>
                </a:lnTo>
                <a:lnTo>
                  <a:pt x="1816" y="15"/>
                </a:lnTo>
                <a:close/>
                <a:moveTo>
                  <a:pt x="1786" y="15"/>
                </a:moveTo>
                <a:lnTo>
                  <a:pt x="1804" y="15"/>
                </a:lnTo>
                <a:lnTo>
                  <a:pt x="1804" y="21"/>
                </a:lnTo>
                <a:lnTo>
                  <a:pt x="1786" y="21"/>
                </a:lnTo>
                <a:lnTo>
                  <a:pt x="1786" y="15"/>
                </a:lnTo>
                <a:close/>
                <a:moveTo>
                  <a:pt x="1756" y="15"/>
                </a:moveTo>
                <a:lnTo>
                  <a:pt x="1774" y="15"/>
                </a:lnTo>
                <a:lnTo>
                  <a:pt x="1774" y="21"/>
                </a:lnTo>
                <a:lnTo>
                  <a:pt x="1756" y="21"/>
                </a:lnTo>
                <a:lnTo>
                  <a:pt x="1756" y="15"/>
                </a:lnTo>
                <a:close/>
                <a:moveTo>
                  <a:pt x="2233" y="12"/>
                </a:moveTo>
                <a:lnTo>
                  <a:pt x="2251" y="12"/>
                </a:lnTo>
                <a:lnTo>
                  <a:pt x="2251" y="18"/>
                </a:lnTo>
                <a:lnTo>
                  <a:pt x="2233" y="18"/>
                </a:lnTo>
                <a:lnTo>
                  <a:pt x="2233" y="12"/>
                </a:lnTo>
                <a:close/>
                <a:moveTo>
                  <a:pt x="2203" y="12"/>
                </a:moveTo>
                <a:lnTo>
                  <a:pt x="2221" y="12"/>
                </a:lnTo>
                <a:lnTo>
                  <a:pt x="2221" y="18"/>
                </a:lnTo>
                <a:lnTo>
                  <a:pt x="2203" y="18"/>
                </a:lnTo>
                <a:lnTo>
                  <a:pt x="2203" y="12"/>
                </a:lnTo>
                <a:close/>
                <a:moveTo>
                  <a:pt x="2173" y="12"/>
                </a:moveTo>
                <a:lnTo>
                  <a:pt x="2191" y="12"/>
                </a:lnTo>
                <a:lnTo>
                  <a:pt x="2191" y="18"/>
                </a:lnTo>
                <a:lnTo>
                  <a:pt x="2173" y="18"/>
                </a:lnTo>
                <a:lnTo>
                  <a:pt x="2173" y="12"/>
                </a:lnTo>
                <a:close/>
                <a:moveTo>
                  <a:pt x="2143" y="12"/>
                </a:moveTo>
                <a:lnTo>
                  <a:pt x="2161" y="12"/>
                </a:lnTo>
                <a:lnTo>
                  <a:pt x="2161" y="18"/>
                </a:lnTo>
                <a:lnTo>
                  <a:pt x="2143" y="18"/>
                </a:lnTo>
                <a:lnTo>
                  <a:pt x="2143" y="12"/>
                </a:lnTo>
                <a:close/>
                <a:moveTo>
                  <a:pt x="2113" y="12"/>
                </a:moveTo>
                <a:lnTo>
                  <a:pt x="2131" y="12"/>
                </a:lnTo>
                <a:lnTo>
                  <a:pt x="2131" y="18"/>
                </a:lnTo>
                <a:lnTo>
                  <a:pt x="2113" y="18"/>
                </a:lnTo>
                <a:lnTo>
                  <a:pt x="2113" y="12"/>
                </a:lnTo>
                <a:close/>
                <a:moveTo>
                  <a:pt x="2083" y="12"/>
                </a:moveTo>
                <a:lnTo>
                  <a:pt x="2101" y="12"/>
                </a:lnTo>
                <a:lnTo>
                  <a:pt x="2101" y="18"/>
                </a:lnTo>
                <a:lnTo>
                  <a:pt x="2083" y="18"/>
                </a:lnTo>
                <a:lnTo>
                  <a:pt x="2083" y="12"/>
                </a:lnTo>
                <a:close/>
                <a:moveTo>
                  <a:pt x="2054" y="12"/>
                </a:moveTo>
                <a:lnTo>
                  <a:pt x="2071" y="12"/>
                </a:lnTo>
                <a:lnTo>
                  <a:pt x="2071" y="18"/>
                </a:lnTo>
                <a:lnTo>
                  <a:pt x="2054" y="18"/>
                </a:lnTo>
                <a:lnTo>
                  <a:pt x="2054" y="12"/>
                </a:lnTo>
                <a:close/>
                <a:moveTo>
                  <a:pt x="2024" y="12"/>
                </a:moveTo>
                <a:lnTo>
                  <a:pt x="2042" y="12"/>
                </a:lnTo>
                <a:lnTo>
                  <a:pt x="2042" y="18"/>
                </a:lnTo>
                <a:lnTo>
                  <a:pt x="2024" y="18"/>
                </a:lnTo>
                <a:lnTo>
                  <a:pt x="2024" y="12"/>
                </a:lnTo>
                <a:close/>
                <a:moveTo>
                  <a:pt x="1994" y="12"/>
                </a:moveTo>
                <a:lnTo>
                  <a:pt x="2012" y="12"/>
                </a:lnTo>
                <a:lnTo>
                  <a:pt x="2012" y="18"/>
                </a:lnTo>
                <a:lnTo>
                  <a:pt x="1994" y="18"/>
                </a:lnTo>
                <a:lnTo>
                  <a:pt x="1994" y="12"/>
                </a:lnTo>
                <a:close/>
                <a:moveTo>
                  <a:pt x="1964" y="12"/>
                </a:moveTo>
                <a:lnTo>
                  <a:pt x="1982" y="12"/>
                </a:lnTo>
                <a:lnTo>
                  <a:pt x="1982" y="18"/>
                </a:lnTo>
                <a:lnTo>
                  <a:pt x="1964" y="18"/>
                </a:lnTo>
                <a:lnTo>
                  <a:pt x="1964" y="12"/>
                </a:lnTo>
                <a:close/>
                <a:moveTo>
                  <a:pt x="2679" y="9"/>
                </a:moveTo>
                <a:lnTo>
                  <a:pt x="2697" y="9"/>
                </a:lnTo>
                <a:lnTo>
                  <a:pt x="2697" y="15"/>
                </a:lnTo>
                <a:lnTo>
                  <a:pt x="2679" y="15"/>
                </a:lnTo>
                <a:lnTo>
                  <a:pt x="2679" y="9"/>
                </a:lnTo>
                <a:close/>
                <a:moveTo>
                  <a:pt x="2650" y="9"/>
                </a:moveTo>
                <a:lnTo>
                  <a:pt x="2667" y="9"/>
                </a:lnTo>
                <a:lnTo>
                  <a:pt x="2667" y="15"/>
                </a:lnTo>
                <a:lnTo>
                  <a:pt x="2650" y="15"/>
                </a:lnTo>
                <a:lnTo>
                  <a:pt x="2650" y="9"/>
                </a:lnTo>
                <a:close/>
                <a:moveTo>
                  <a:pt x="2620" y="9"/>
                </a:moveTo>
                <a:lnTo>
                  <a:pt x="2638" y="9"/>
                </a:lnTo>
                <a:lnTo>
                  <a:pt x="2638" y="15"/>
                </a:lnTo>
                <a:lnTo>
                  <a:pt x="2620" y="15"/>
                </a:lnTo>
                <a:lnTo>
                  <a:pt x="2620" y="9"/>
                </a:lnTo>
                <a:close/>
                <a:moveTo>
                  <a:pt x="2590" y="9"/>
                </a:moveTo>
                <a:lnTo>
                  <a:pt x="2608" y="9"/>
                </a:lnTo>
                <a:lnTo>
                  <a:pt x="2608" y="15"/>
                </a:lnTo>
                <a:lnTo>
                  <a:pt x="2590" y="15"/>
                </a:lnTo>
                <a:lnTo>
                  <a:pt x="2590" y="9"/>
                </a:lnTo>
                <a:close/>
                <a:moveTo>
                  <a:pt x="2560" y="9"/>
                </a:moveTo>
                <a:lnTo>
                  <a:pt x="2578" y="9"/>
                </a:lnTo>
                <a:lnTo>
                  <a:pt x="2578" y="15"/>
                </a:lnTo>
                <a:lnTo>
                  <a:pt x="2560" y="15"/>
                </a:lnTo>
                <a:lnTo>
                  <a:pt x="2560" y="9"/>
                </a:lnTo>
                <a:close/>
                <a:moveTo>
                  <a:pt x="2530" y="9"/>
                </a:moveTo>
                <a:lnTo>
                  <a:pt x="2548" y="9"/>
                </a:lnTo>
                <a:lnTo>
                  <a:pt x="2548" y="15"/>
                </a:lnTo>
                <a:lnTo>
                  <a:pt x="2530" y="15"/>
                </a:lnTo>
                <a:lnTo>
                  <a:pt x="2530" y="9"/>
                </a:lnTo>
                <a:close/>
                <a:moveTo>
                  <a:pt x="2500" y="9"/>
                </a:moveTo>
                <a:lnTo>
                  <a:pt x="2518" y="9"/>
                </a:lnTo>
                <a:lnTo>
                  <a:pt x="2518" y="15"/>
                </a:lnTo>
                <a:lnTo>
                  <a:pt x="2500" y="15"/>
                </a:lnTo>
                <a:lnTo>
                  <a:pt x="2500" y="9"/>
                </a:lnTo>
                <a:close/>
                <a:moveTo>
                  <a:pt x="2470" y="9"/>
                </a:moveTo>
                <a:lnTo>
                  <a:pt x="2488" y="9"/>
                </a:lnTo>
                <a:lnTo>
                  <a:pt x="2488" y="15"/>
                </a:lnTo>
                <a:lnTo>
                  <a:pt x="2470" y="15"/>
                </a:lnTo>
                <a:lnTo>
                  <a:pt x="2470" y="9"/>
                </a:lnTo>
                <a:close/>
                <a:moveTo>
                  <a:pt x="2440" y="9"/>
                </a:moveTo>
                <a:lnTo>
                  <a:pt x="2458" y="9"/>
                </a:lnTo>
                <a:lnTo>
                  <a:pt x="2458" y="15"/>
                </a:lnTo>
                <a:lnTo>
                  <a:pt x="2440" y="15"/>
                </a:lnTo>
                <a:lnTo>
                  <a:pt x="2440" y="9"/>
                </a:lnTo>
                <a:close/>
                <a:moveTo>
                  <a:pt x="2410" y="9"/>
                </a:moveTo>
                <a:lnTo>
                  <a:pt x="2428" y="9"/>
                </a:lnTo>
                <a:lnTo>
                  <a:pt x="2428" y="15"/>
                </a:lnTo>
                <a:lnTo>
                  <a:pt x="2410" y="15"/>
                </a:lnTo>
                <a:lnTo>
                  <a:pt x="2410" y="9"/>
                </a:lnTo>
                <a:close/>
                <a:moveTo>
                  <a:pt x="2380" y="9"/>
                </a:moveTo>
                <a:lnTo>
                  <a:pt x="2398" y="9"/>
                </a:lnTo>
                <a:lnTo>
                  <a:pt x="2398" y="15"/>
                </a:lnTo>
                <a:lnTo>
                  <a:pt x="2380" y="15"/>
                </a:lnTo>
                <a:lnTo>
                  <a:pt x="2380" y="9"/>
                </a:lnTo>
                <a:close/>
                <a:moveTo>
                  <a:pt x="2350" y="9"/>
                </a:moveTo>
                <a:lnTo>
                  <a:pt x="2368" y="9"/>
                </a:lnTo>
                <a:lnTo>
                  <a:pt x="2368" y="15"/>
                </a:lnTo>
                <a:lnTo>
                  <a:pt x="2350" y="15"/>
                </a:lnTo>
                <a:lnTo>
                  <a:pt x="2350" y="9"/>
                </a:lnTo>
                <a:close/>
                <a:moveTo>
                  <a:pt x="2320" y="9"/>
                </a:moveTo>
                <a:lnTo>
                  <a:pt x="2338" y="9"/>
                </a:lnTo>
                <a:lnTo>
                  <a:pt x="2338" y="15"/>
                </a:lnTo>
                <a:lnTo>
                  <a:pt x="2320" y="15"/>
                </a:lnTo>
                <a:lnTo>
                  <a:pt x="2320" y="9"/>
                </a:lnTo>
                <a:close/>
                <a:moveTo>
                  <a:pt x="2289" y="9"/>
                </a:moveTo>
                <a:lnTo>
                  <a:pt x="2308" y="9"/>
                </a:lnTo>
                <a:lnTo>
                  <a:pt x="2308" y="15"/>
                </a:lnTo>
                <a:lnTo>
                  <a:pt x="2289" y="15"/>
                </a:lnTo>
                <a:lnTo>
                  <a:pt x="2289" y="9"/>
                </a:lnTo>
                <a:close/>
                <a:moveTo>
                  <a:pt x="2274" y="9"/>
                </a:moveTo>
                <a:lnTo>
                  <a:pt x="2277" y="9"/>
                </a:lnTo>
                <a:lnTo>
                  <a:pt x="2277" y="11"/>
                </a:lnTo>
                <a:lnTo>
                  <a:pt x="2280" y="11"/>
                </a:lnTo>
                <a:lnTo>
                  <a:pt x="2280" y="18"/>
                </a:lnTo>
                <a:lnTo>
                  <a:pt x="2263" y="18"/>
                </a:lnTo>
                <a:lnTo>
                  <a:pt x="2263" y="12"/>
                </a:lnTo>
                <a:lnTo>
                  <a:pt x="2274" y="12"/>
                </a:lnTo>
                <a:lnTo>
                  <a:pt x="2274" y="9"/>
                </a:lnTo>
                <a:close/>
                <a:moveTo>
                  <a:pt x="2886" y="5"/>
                </a:moveTo>
                <a:lnTo>
                  <a:pt x="2904" y="5"/>
                </a:lnTo>
                <a:lnTo>
                  <a:pt x="2904" y="11"/>
                </a:lnTo>
                <a:lnTo>
                  <a:pt x="2886" y="11"/>
                </a:lnTo>
                <a:lnTo>
                  <a:pt x="2886" y="5"/>
                </a:lnTo>
                <a:close/>
                <a:moveTo>
                  <a:pt x="2856" y="5"/>
                </a:moveTo>
                <a:lnTo>
                  <a:pt x="2874" y="5"/>
                </a:lnTo>
                <a:lnTo>
                  <a:pt x="2874" y="11"/>
                </a:lnTo>
                <a:lnTo>
                  <a:pt x="2856" y="11"/>
                </a:lnTo>
                <a:lnTo>
                  <a:pt x="2856" y="5"/>
                </a:lnTo>
                <a:close/>
                <a:moveTo>
                  <a:pt x="2826" y="5"/>
                </a:moveTo>
                <a:lnTo>
                  <a:pt x="2844" y="5"/>
                </a:lnTo>
                <a:lnTo>
                  <a:pt x="2844" y="11"/>
                </a:lnTo>
                <a:lnTo>
                  <a:pt x="2826" y="11"/>
                </a:lnTo>
                <a:lnTo>
                  <a:pt x="2826" y="5"/>
                </a:lnTo>
                <a:close/>
                <a:moveTo>
                  <a:pt x="2796" y="5"/>
                </a:moveTo>
                <a:lnTo>
                  <a:pt x="2814" y="5"/>
                </a:lnTo>
                <a:lnTo>
                  <a:pt x="2814" y="11"/>
                </a:lnTo>
                <a:lnTo>
                  <a:pt x="2796" y="11"/>
                </a:lnTo>
                <a:lnTo>
                  <a:pt x="2796" y="5"/>
                </a:lnTo>
                <a:close/>
                <a:moveTo>
                  <a:pt x="2766" y="5"/>
                </a:moveTo>
                <a:lnTo>
                  <a:pt x="2784" y="5"/>
                </a:lnTo>
                <a:lnTo>
                  <a:pt x="2784" y="11"/>
                </a:lnTo>
                <a:lnTo>
                  <a:pt x="2766" y="11"/>
                </a:lnTo>
                <a:lnTo>
                  <a:pt x="2766" y="5"/>
                </a:lnTo>
                <a:close/>
                <a:moveTo>
                  <a:pt x="2736" y="5"/>
                </a:moveTo>
                <a:lnTo>
                  <a:pt x="2754" y="5"/>
                </a:lnTo>
                <a:lnTo>
                  <a:pt x="2754" y="11"/>
                </a:lnTo>
                <a:lnTo>
                  <a:pt x="2736" y="11"/>
                </a:lnTo>
                <a:lnTo>
                  <a:pt x="2736" y="5"/>
                </a:lnTo>
                <a:close/>
                <a:moveTo>
                  <a:pt x="2719" y="5"/>
                </a:moveTo>
                <a:lnTo>
                  <a:pt x="2724" y="5"/>
                </a:lnTo>
                <a:lnTo>
                  <a:pt x="2724" y="7"/>
                </a:lnTo>
                <a:lnTo>
                  <a:pt x="2725" y="7"/>
                </a:lnTo>
                <a:lnTo>
                  <a:pt x="2725" y="15"/>
                </a:lnTo>
                <a:lnTo>
                  <a:pt x="2709" y="15"/>
                </a:lnTo>
                <a:lnTo>
                  <a:pt x="2709" y="9"/>
                </a:lnTo>
                <a:lnTo>
                  <a:pt x="2719" y="9"/>
                </a:lnTo>
                <a:lnTo>
                  <a:pt x="2719" y="5"/>
                </a:lnTo>
                <a:close/>
                <a:moveTo>
                  <a:pt x="3301" y="0"/>
                </a:moveTo>
                <a:lnTo>
                  <a:pt x="3316" y="0"/>
                </a:lnTo>
                <a:lnTo>
                  <a:pt x="3316" y="6"/>
                </a:lnTo>
                <a:lnTo>
                  <a:pt x="3301" y="6"/>
                </a:lnTo>
                <a:lnTo>
                  <a:pt x="3301" y="0"/>
                </a:lnTo>
                <a:close/>
                <a:moveTo>
                  <a:pt x="3271" y="0"/>
                </a:moveTo>
                <a:lnTo>
                  <a:pt x="3289" y="0"/>
                </a:lnTo>
                <a:lnTo>
                  <a:pt x="3289" y="6"/>
                </a:lnTo>
                <a:lnTo>
                  <a:pt x="3271" y="6"/>
                </a:lnTo>
                <a:lnTo>
                  <a:pt x="3271" y="0"/>
                </a:lnTo>
                <a:close/>
                <a:moveTo>
                  <a:pt x="3242" y="0"/>
                </a:moveTo>
                <a:lnTo>
                  <a:pt x="3259" y="0"/>
                </a:lnTo>
                <a:lnTo>
                  <a:pt x="3259" y="6"/>
                </a:lnTo>
                <a:lnTo>
                  <a:pt x="3242" y="6"/>
                </a:lnTo>
                <a:lnTo>
                  <a:pt x="3242" y="0"/>
                </a:lnTo>
                <a:close/>
                <a:moveTo>
                  <a:pt x="3212" y="0"/>
                </a:moveTo>
                <a:lnTo>
                  <a:pt x="3230" y="0"/>
                </a:lnTo>
                <a:lnTo>
                  <a:pt x="3230" y="6"/>
                </a:lnTo>
                <a:lnTo>
                  <a:pt x="3212" y="6"/>
                </a:lnTo>
                <a:lnTo>
                  <a:pt x="3212" y="0"/>
                </a:lnTo>
                <a:close/>
                <a:moveTo>
                  <a:pt x="3182" y="0"/>
                </a:moveTo>
                <a:lnTo>
                  <a:pt x="3200" y="0"/>
                </a:lnTo>
                <a:lnTo>
                  <a:pt x="3200" y="6"/>
                </a:lnTo>
                <a:lnTo>
                  <a:pt x="3182" y="6"/>
                </a:lnTo>
                <a:lnTo>
                  <a:pt x="3182" y="0"/>
                </a:lnTo>
                <a:close/>
                <a:moveTo>
                  <a:pt x="3152" y="0"/>
                </a:moveTo>
                <a:lnTo>
                  <a:pt x="3170" y="0"/>
                </a:lnTo>
                <a:lnTo>
                  <a:pt x="3170" y="6"/>
                </a:lnTo>
                <a:lnTo>
                  <a:pt x="3152" y="6"/>
                </a:lnTo>
                <a:lnTo>
                  <a:pt x="3152" y="0"/>
                </a:lnTo>
                <a:close/>
                <a:moveTo>
                  <a:pt x="3122" y="0"/>
                </a:moveTo>
                <a:lnTo>
                  <a:pt x="3140" y="0"/>
                </a:lnTo>
                <a:lnTo>
                  <a:pt x="3140" y="6"/>
                </a:lnTo>
                <a:lnTo>
                  <a:pt x="3122" y="6"/>
                </a:lnTo>
                <a:lnTo>
                  <a:pt x="3122" y="0"/>
                </a:lnTo>
                <a:close/>
                <a:moveTo>
                  <a:pt x="3091" y="0"/>
                </a:moveTo>
                <a:lnTo>
                  <a:pt x="3110" y="0"/>
                </a:lnTo>
                <a:lnTo>
                  <a:pt x="3110" y="6"/>
                </a:lnTo>
                <a:lnTo>
                  <a:pt x="3091" y="6"/>
                </a:lnTo>
                <a:lnTo>
                  <a:pt x="3091" y="0"/>
                </a:lnTo>
                <a:close/>
                <a:moveTo>
                  <a:pt x="3061" y="0"/>
                </a:moveTo>
                <a:lnTo>
                  <a:pt x="3079" y="0"/>
                </a:lnTo>
                <a:lnTo>
                  <a:pt x="3079" y="6"/>
                </a:lnTo>
                <a:lnTo>
                  <a:pt x="3061" y="6"/>
                </a:lnTo>
                <a:lnTo>
                  <a:pt x="3061" y="0"/>
                </a:lnTo>
                <a:close/>
                <a:moveTo>
                  <a:pt x="3031" y="0"/>
                </a:moveTo>
                <a:lnTo>
                  <a:pt x="3049" y="0"/>
                </a:lnTo>
                <a:lnTo>
                  <a:pt x="3049" y="6"/>
                </a:lnTo>
                <a:lnTo>
                  <a:pt x="3031" y="6"/>
                </a:lnTo>
                <a:lnTo>
                  <a:pt x="3031" y="0"/>
                </a:lnTo>
                <a:close/>
                <a:moveTo>
                  <a:pt x="3001" y="0"/>
                </a:moveTo>
                <a:lnTo>
                  <a:pt x="3019" y="0"/>
                </a:lnTo>
                <a:lnTo>
                  <a:pt x="3019" y="6"/>
                </a:lnTo>
                <a:lnTo>
                  <a:pt x="3001" y="6"/>
                </a:lnTo>
                <a:lnTo>
                  <a:pt x="3001" y="0"/>
                </a:lnTo>
                <a:close/>
                <a:moveTo>
                  <a:pt x="2971" y="0"/>
                </a:moveTo>
                <a:lnTo>
                  <a:pt x="2989" y="0"/>
                </a:lnTo>
                <a:lnTo>
                  <a:pt x="2989" y="6"/>
                </a:lnTo>
                <a:lnTo>
                  <a:pt x="2971" y="6"/>
                </a:lnTo>
                <a:lnTo>
                  <a:pt x="2971" y="0"/>
                </a:lnTo>
                <a:close/>
                <a:moveTo>
                  <a:pt x="2941" y="0"/>
                </a:moveTo>
                <a:lnTo>
                  <a:pt x="2959" y="0"/>
                </a:lnTo>
                <a:lnTo>
                  <a:pt x="2959" y="6"/>
                </a:lnTo>
                <a:lnTo>
                  <a:pt x="2941" y="6"/>
                </a:lnTo>
                <a:lnTo>
                  <a:pt x="2941" y="0"/>
                </a:lnTo>
                <a:close/>
                <a:moveTo>
                  <a:pt x="2915" y="0"/>
                </a:moveTo>
                <a:lnTo>
                  <a:pt x="2929" y="0"/>
                </a:lnTo>
                <a:lnTo>
                  <a:pt x="2929" y="6"/>
                </a:lnTo>
                <a:lnTo>
                  <a:pt x="2921" y="6"/>
                </a:lnTo>
                <a:lnTo>
                  <a:pt x="2921" y="11"/>
                </a:lnTo>
                <a:lnTo>
                  <a:pt x="2916" y="11"/>
                </a:lnTo>
                <a:lnTo>
                  <a:pt x="2916" y="7"/>
                </a:lnTo>
                <a:lnTo>
                  <a:pt x="2915" y="7"/>
                </a:lnTo>
                <a:lnTo>
                  <a:pt x="2915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7" name="Rectangle 25"/>
          <p:cNvSpPr>
            <a:spLocks noChangeArrowheads="1"/>
          </p:cNvSpPr>
          <p:nvPr/>
        </p:nvSpPr>
        <p:spPr bwMode="auto">
          <a:xfrm>
            <a:off x="6640513" y="5233987"/>
            <a:ext cx="1587" cy="14288"/>
          </a:xfrm>
          <a:prstGeom prst="rect">
            <a:avLst/>
          </a:prstGeom>
          <a:solidFill>
            <a:srgbClr val="333380"/>
          </a:solidFill>
          <a:ln w="0">
            <a:solidFill>
              <a:srgbClr val="333380"/>
            </a:solidFill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8" name="Line 26"/>
          <p:cNvSpPr>
            <a:spLocks noChangeShapeType="1"/>
          </p:cNvSpPr>
          <p:nvPr/>
        </p:nvSpPr>
        <p:spPr bwMode="auto">
          <a:xfrm>
            <a:off x="5086350" y="3725862"/>
            <a:ext cx="3152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9" name="Line 27"/>
          <p:cNvSpPr>
            <a:spLocks noChangeShapeType="1"/>
          </p:cNvSpPr>
          <p:nvPr/>
        </p:nvSpPr>
        <p:spPr bwMode="auto">
          <a:xfrm>
            <a:off x="8239125" y="3725862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0" name="Line 28"/>
          <p:cNvSpPr>
            <a:spLocks noChangeShapeType="1"/>
          </p:cNvSpPr>
          <p:nvPr/>
        </p:nvSpPr>
        <p:spPr bwMode="auto">
          <a:xfrm>
            <a:off x="6662738" y="3725862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1" name="Line 29"/>
          <p:cNvSpPr>
            <a:spLocks noChangeShapeType="1"/>
          </p:cNvSpPr>
          <p:nvPr/>
        </p:nvSpPr>
        <p:spPr bwMode="auto">
          <a:xfrm>
            <a:off x="5086350" y="3725862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2" name="Line 30"/>
          <p:cNvSpPr>
            <a:spLocks noChangeShapeType="1"/>
          </p:cNvSpPr>
          <p:nvPr/>
        </p:nvSpPr>
        <p:spPr bwMode="auto">
          <a:xfrm>
            <a:off x="5086350" y="1473200"/>
            <a:ext cx="0" cy="2252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3" name="Line 31"/>
          <p:cNvSpPr>
            <a:spLocks noChangeShapeType="1"/>
          </p:cNvSpPr>
          <p:nvPr/>
        </p:nvSpPr>
        <p:spPr bwMode="auto">
          <a:xfrm flipH="1">
            <a:off x="4968875" y="1473200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4" name="Line 32"/>
          <p:cNvSpPr>
            <a:spLocks noChangeShapeType="1"/>
          </p:cNvSpPr>
          <p:nvPr/>
        </p:nvSpPr>
        <p:spPr bwMode="auto">
          <a:xfrm flipH="1">
            <a:off x="4968875" y="2036762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5" name="Line 33"/>
          <p:cNvSpPr>
            <a:spLocks noChangeShapeType="1"/>
          </p:cNvSpPr>
          <p:nvPr/>
        </p:nvSpPr>
        <p:spPr bwMode="auto">
          <a:xfrm flipH="1">
            <a:off x="4968875" y="2600325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6" name="Line 34"/>
          <p:cNvSpPr>
            <a:spLocks noChangeShapeType="1"/>
          </p:cNvSpPr>
          <p:nvPr/>
        </p:nvSpPr>
        <p:spPr bwMode="auto">
          <a:xfrm flipH="1">
            <a:off x="4968875" y="3163887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7" name="Line 35"/>
          <p:cNvSpPr>
            <a:spLocks noChangeShapeType="1"/>
          </p:cNvSpPr>
          <p:nvPr/>
        </p:nvSpPr>
        <p:spPr bwMode="auto">
          <a:xfrm flipH="1">
            <a:off x="4968875" y="3725862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8" name="Freeform 36"/>
          <p:cNvSpPr>
            <a:spLocks/>
          </p:cNvSpPr>
          <p:nvPr/>
        </p:nvSpPr>
        <p:spPr bwMode="auto">
          <a:xfrm>
            <a:off x="5081588" y="2728912"/>
            <a:ext cx="3157537" cy="996950"/>
          </a:xfrm>
          <a:custGeom>
            <a:avLst/>
            <a:gdLst/>
            <a:ahLst/>
            <a:cxnLst>
              <a:cxn ang="0">
                <a:pos x="3978" y="0"/>
              </a:cxn>
              <a:cxn ang="0">
                <a:pos x="3472" y="18"/>
              </a:cxn>
              <a:cxn ang="0">
                <a:pos x="3200" y="141"/>
              </a:cxn>
              <a:cxn ang="0">
                <a:pos x="2802" y="247"/>
              </a:cxn>
              <a:cxn ang="0">
                <a:pos x="2710" y="416"/>
              </a:cxn>
              <a:cxn ang="0">
                <a:pos x="2671" y="499"/>
              </a:cxn>
              <a:cxn ang="0">
                <a:pos x="2345" y="581"/>
              </a:cxn>
              <a:cxn ang="0">
                <a:pos x="2204" y="654"/>
              </a:cxn>
              <a:cxn ang="0">
                <a:pos x="2192" y="724"/>
              </a:cxn>
              <a:cxn ang="0">
                <a:pos x="1638" y="795"/>
              </a:cxn>
              <a:cxn ang="0">
                <a:pos x="1431" y="848"/>
              </a:cxn>
              <a:cxn ang="0">
                <a:pos x="1186" y="899"/>
              </a:cxn>
              <a:cxn ang="0">
                <a:pos x="1072" y="952"/>
              </a:cxn>
              <a:cxn ang="0">
                <a:pos x="875" y="1005"/>
              </a:cxn>
              <a:cxn ang="0">
                <a:pos x="718" y="1057"/>
              </a:cxn>
              <a:cxn ang="0">
                <a:pos x="391" y="1110"/>
              </a:cxn>
              <a:cxn ang="0">
                <a:pos x="277" y="1161"/>
              </a:cxn>
              <a:cxn ang="0">
                <a:pos x="16" y="1214"/>
              </a:cxn>
              <a:cxn ang="0">
                <a:pos x="0" y="1256"/>
              </a:cxn>
              <a:cxn ang="0">
                <a:pos x="258" y="1196"/>
              </a:cxn>
              <a:cxn ang="0">
                <a:pos x="372" y="1143"/>
              </a:cxn>
              <a:cxn ang="0">
                <a:pos x="700" y="1091"/>
              </a:cxn>
              <a:cxn ang="0">
                <a:pos x="857" y="1038"/>
              </a:cxn>
              <a:cxn ang="0">
                <a:pos x="1053" y="987"/>
              </a:cxn>
              <a:cxn ang="0">
                <a:pos x="1167" y="934"/>
              </a:cxn>
              <a:cxn ang="0">
                <a:pos x="1413" y="881"/>
              </a:cxn>
              <a:cxn ang="0">
                <a:pos x="1619" y="829"/>
              </a:cxn>
              <a:cxn ang="0">
                <a:pos x="2174" y="776"/>
              </a:cxn>
              <a:cxn ang="0">
                <a:pos x="2185" y="706"/>
              </a:cxn>
              <a:cxn ang="0">
                <a:pos x="2326" y="636"/>
              </a:cxn>
              <a:cxn ang="0">
                <a:pos x="2653" y="562"/>
              </a:cxn>
              <a:cxn ang="0">
                <a:pos x="2691" y="481"/>
              </a:cxn>
              <a:cxn ang="0">
                <a:pos x="2784" y="398"/>
              </a:cxn>
              <a:cxn ang="0">
                <a:pos x="3182" y="229"/>
              </a:cxn>
              <a:cxn ang="0">
                <a:pos x="3454" y="123"/>
              </a:cxn>
            </a:cxnLst>
            <a:rect l="0" t="0" r="r" b="b"/>
            <a:pathLst>
              <a:path w="3978" h="1256">
                <a:moveTo>
                  <a:pt x="3454" y="0"/>
                </a:moveTo>
                <a:lnTo>
                  <a:pt x="3978" y="0"/>
                </a:lnTo>
                <a:lnTo>
                  <a:pt x="3978" y="18"/>
                </a:lnTo>
                <a:lnTo>
                  <a:pt x="3472" y="18"/>
                </a:lnTo>
                <a:lnTo>
                  <a:pt x="3472" y="141"/>
                </a:lnTo>
                <a:lnTo>
                  <a:pt x="3200" y="141"/>
                </a:lnTo>
                <a:lnTo>
                  <a:pt x="3200" y="247"/>
                </a:lnTo>
                <a:lnTo>
                  <a:pt x="2802" y="247"/>
                </a:lnTo>
                <a:lnTo>
                  <a:pt x="2802" y="416"/>
                </a:lnTo>
                <a:lnTo>
                  <a:pt x="2710" y="416"/>
                </a:lnTo>
                <a:lnTo>
                  <a:pt x="2710" y="499"/>
                </a:lnTo>
                <a:lnTo>
                  <a:pt x="2671" y="499"/>
                </a:lnTo>
                <a:lnTo>
                  <a:pt x="2671" y="581"/>
                </a:lnTo>
                <a:lnTo>
                  <a:pt x="2345" y="581"/>
                </a:lnTo>
                <a:lnTo>
                  <a:pt x="2345" y="654"/>
                </a:lnTo>
                <a:lnTo>
                  <a:pt x="2204" y="654"/>
                </a:lnTo>
                <a:lnTo>
                  <a:pt x="2204" y="724"/>
                </a:lnTo>
                <a:lnTo>
                  <a:pt x="2192" y="724"/>
                </a:lnTo>
                <a:lnTo>
                  <a:pt x="2192" y="795"/>
                </a:lnTo>
                <a:lnTo>
                  <a:pt x="1638" y="795"/>
                </a:lnTo>
                <a:lnTo>
                  <a:pt x="1638" y="848"/>
                </a:lnTo>
                <a:lnTo>
                  <a:pt x="1431" y="848"/>
                </a:lnTo>
                <a:lnTo>
                  <a:pt x="1431" y="899"/>
                </a:lnTo>
                <a:lnTo>
                  <a:pt x="1186" y="899"/>
                </a:lnTo>
                <a:lnTo>
                  <a:pt x="1186" y="952"/>
                </a:lnTo>
                <a:lnTo>
                  <a:pt x="1072" y="952"/>
                </a:lnTo>
                <a:lnTo>
                  <a:pt x="1072" y="1005"/>
                </a:lnTo>
                <a:lnTo>
                  <a:pt x="875" y="1005"/>
                </a:lnTo>
                <a:lnTo>
                  <a:pt x="875" y="1057"/>
                </a:lnTo>
                <a:lnTo>
                  <a:pt x="718" y="1057"/>
                </a:lnTo>
                <a:lnTo>
                  <a:pt x="718" y="1110"/>
                </a:lnTo>
                <a:lnTo>
                  <a:pt x="391" y="1110"/>
                </a:lnTo>
                <a:lnTo>
                  <a:pt x="391" y="1161"/>
                </a:lnTo>
                <a:lnTo>
                  <a:pt x="277" y="1161"/>
                </a:lnTo>
                <a:lnTo>
                  <a:pt x="277" y="1214"/>
                </a:lnTo>
                <a:lnTo>
                  <a:pt x="16" y="1214"/>
                </a:lnTo>
                <a:lnTo>
                  <a:pt x="16" y="1256"/>
                </a:lnTo>
                <a:lnTo>
                  <a:pt x="0" y="1256"/>
                </a:lnTo>
                <a:lnTo>
                  <a:pt x="0" y="1196"/>
                </a:lnTo>
                <a:lnTo>
                  <a:pt x="258" y="1196"/>
                </a:lnTo>
                <a:lnTo>
                  <a:pt x="258" y="1143"/>
                </a:lnTo>
                <a:lnTo>
                  <a:pt x="372" y="1143"/>
                </a:lnTo>
                <a:lnTo>
                  <a:pt x="372" y="1091"/>
                </a:lnTo>
                <a:lnTo>
                  <a:pt x="700" y="1091"/>
                </a:lnTo>
                <a:lnTo>
                  <a:pt x="700" y="1038"/>
                </a:lnTo>
                <a:lnTo>
                  <a:pt x="857" y="1038"/>
                </a:lnTo>
                <a:lnTo>
                  <a:pt x="857" y="987"/>
                </a:lnTo>
                <a:lnTo>
                  <a:pt x="1053" y="987"/>
                </a:lnTo>
                <a:lnTo>
                  <a:pt x="1053" y="934"/>
                </a:lnTo>
                <a:lnTo>
                  <a:pt x="1167" y="934"/>
                </a:lnTo>
                <a:lnTo>
                  <a:pt x="1167" y="881"/>
                </a:lnTo>
                <a:lnTo>
                  <a:pt x="1413" y="881"/>
                </a:lnTo>
                <a:lnTo>
                  <a:pt x="1413" y="829"/>
                </a:lnTo>
                <a:lnTo>
                  <a:pt x="1619" y="829"/>
                </a:lnTo>
                <a:lnTo>
                  <a:pt x="1619" y="776"/>
                </a:lnTo>
                <a:lnTo>
                  <a:pt x="2174" y="776"/>
                </a:lnTo>
                <a:lnTo>
                  <a:pt x="2174" y="706"/>
                </a:lnTo>
                <a:lnTo>
                  <a:pt x="2185" y="706"/>
                </a:lnTo>
                <a:lnTo>
                  <a:pt x="2185" y="636"/>
                </a:lnTo>
                <a:lnTo>
                  <a:pt x="2326" y="636"/>
                </a:lnTo>
                <a:lnTo>
                  <a:pt x="2326" y="562"/>
                </a:lnTo>
                <a:lnTo>
                  <a:pt x="2653" y="562"/>
                </a:lnTo>
                <a:lnTo>
                  <a:pt x="2653" y="481"/>
                </a:lnTo>
                <a:lnTo>
                  <a:pt x="2691" y="481"/>
                </a:lnTo>
                <a:lnTo>
                  <a:pt x="2691" y="398"/>
                </a:lnTo>
                <a:lnTo>
                  <a:pt x="2784" y="398"/>
                </a:lnTo>
                <a:lnTo>
                  <a:pt x="2784" y="229"/>
                </a:lnTo>
                <a:lnTo>
                  <a:pt x="3182" y="229"/>
                </a:lnTo>
                <a:lnTo>
                  <a:pt x="3182" y="123"/>
                </a:lnTo>
                <a:lnTo>
                  <a:pt x="3454" y="123"/>
                </a:lnTo>
                <a:lnTo>
                  <a:pt x="345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89" name="Freeform 37"/>
          <p:cNvSpPr>
            <a:spLocks noEditPoints="1"/>
          </p:cNvSpPr>
          <p:nvPr/>
        </p:nvSpPr>
        <p:spPr bwMode="auto">
          <a:xfrm>
            <a:off x="5086350" y="3044825"/>
            <a:ext cx="3152775" cy="688975"/>
          </a:xfrm>
          <a:custGeom>
            <a:avLst/>
            <a:gdLst/>
            <a:ahLst/>
            <a:cxnLst>
              <a:cxn ang="0">
                <a:pos x="265" y="851"/>
              </a:cxn>
              <a:cxn ang="0">
                <a:pos x="174" y="870"/>
              </a:cxn>
              <a:cxn ang="0">
                <a:pos x="70" y="851"/>
              </a:cxn>
              <a:cxn ang="0">
                <a:pos x="21" y="870"/>
              </a:cxn>
              <a:cxn ang="0">
                <a:pos x="436" y="800"/>
              </a:cxn>
              <a:cxn ang="0">
                <a:pos x="352" y="800"/>
              </a:cxn>
              <a:cxn ang="0">
                <a:pos x="576" y="745"/>
              </a:cxn>
              <a:cxn ang="0">
                <a:pos x="489" y="764"/>
              </a:cxn>
              <a:cxn ang="0">
                <a:pos x="590" y="745"/>
              </a:cxn>
              <a:cxn ang="0">
                <a:pos x="1234" y="694"/>
              </a:cxn>
              <a:cxn ang="0">
                <a:pos x="1151" y="694"/>
              </a:cxn>
              <a:cxn ang="0">
                <a:pos x="1060" y="712"/>
              </a:cxn>
              <a:cxn ang="0">
                <a:pos x="956" y="694"/>
              </a:cxn>
              <a:cxn ang="0">
                <a:pos x="908" y="712"/>
              </a:cxn>
              <a:cxn ang="0">
                <a:pos x="816" y="694"/>
              </a:cxn>
              <a:cxn ang="0">
                <a:pos x="734" y="694"/>
              </a:cxn>
              <a:cxn ang="0">
                <a:pos x="643" y="712"/>
              </a:cxn>
              <a:cxn ang="0">
                <a:pos x="1321" y="641"/>
              </a:cxn>
              <a:cxn ang="0">
                <a:pos x="1347" y="628"/>
              </a:cxn>
              <a:cxn ang="0">
                <a:pos x="1602" y="606"/>
              </a:cxn>
              <a:cxn ang="0">
                <a:pos x="1512" y="588"/>
              </a:cxn>
              <a:cxn ang="0">
                <a:pos x="1428" y="588"/>
              </a:cxn>
              <a:cxn ang="0">
                <a:pos x="1365" y="596"/>
              </a:cxn>
              <a:cxn ang="0">
                <a:pos x="1840" y="552"/>
              </a:cxn>
              <a:cxn ang="0">
                <a:pos x="1736" y="533"/>
              </a:cxn>
              <a:cxn ang="0">
                <a:pos x="1687" y="552"/>
              </a:cxn>
              <a:cxn ang="0">
                <a:pos x="1893" y="552"/>
              </a:cxn>
              <a:cxn ang="0">
                <a:pos x="2011" y="493"/>
              </a:cxn>
              <a:cxn ang="0">
                <a:pos x="1921" y="474"/>
              </a:cxn>
              <a:cxn ang="0">
                <a:pos x="2099" y="477"/>
              </a:cxn>
              <a:cxn ang="0">
                <a:pos x="2272" y="407"/>
              </a:cxn>
              <a:cxn ang="0">
                <a:pos x="2223" y="426"/>
              </a:cxn>
              <a:cxn ang="0">
                <a:pos x="2132" y="407"/>
              </a:cxn>
              <a:cxn ang="0">
                <a:pos x="2355" y="426"/>
              </a:cxn>
              <a:cxn ang="0">
                <a:pos x="2704" y="350"/>
              </a:cxn>
              <a:cxn ang="0">
                <a:pos x="2614" y="331"/>
              </a:cxn>
              <a:cxn ang="0">
                <a:pos x="2530" y="331"/>
              </a:cxn>
              <a:cxn ang="0">
                <a:pos x="2440" y="350"/>
              </a:cxn>
              <a:cxn ang="0">
                <a:pos x="2336" y="331"/>
              </a:cxn>
              <a:cxn ang="0">
                <a:pos x="2737" y="314"/>
              </a:cxn>
              <a:cxn ang="0">
                <a:pos x="3190" y="245"/>
              </a:cxn>
              <a:cxn ang="0">
                <a:pos x="3106" y="245"/>
              </a:cxn>
              <a:cxn ang="0">
                <a:pos x="3016" y="264"/>
              </a:cxn>
              <a:cxn ang="0">
                <a:pos x="2910" y="245"/>
              </a:cxn>
              <a:cxn ang="0">
                <a:pos x="2862" y="264"/>
              </a:cxn>
              <a:cxn ang="0">
                <a:pos x="2772" y="245"/>
              </a:cxn>
              <a:cxn ang="0">
                <a:pos x="3270" y="264"/>
              </a:cxn>
              <a:cxn ang="0">
                <a:pos x="3270" y="185"/>
              </a:cxn>
              <a:cxn ang="0">
                <a:pos x="3426" y="134"/>
              </a:cxn>
              <a:cxn ang="0">
                <a:pos x="3342" y="134"/>
              </a:cxn>
              <a:cxn ang="0">
                <a:pos x="3260" y="152"/>
              </a:cxn>
              <a:cxn ang="0">
                <a:pos x="3485" y="105"/>
              </a:cxn>
              <a:cxn ang="0">
                <a:pos x="3920" y="0"/>
              </a:cxn>
              <a:cxn ang="0">
                <a:pos x="3871" y="19"/>
              </a:cxn>
              <a:cxn ang="0">
                <a:pos x="3780" y="0"/>
              </a:cxn>
              <a:cxn ang="0">
                <a:pos x="3697" y="0"/>
              </a:cxn>
              <a:cxn ang="0">
                <a:pos x="3606" y="19"/>
              </a:cxn>
              <a:cxn ang="0">
                <a:pos x="3502" y="0"/>
              </a:cxn>
            </a:cxnLst>
            <a:rect l="0" t="0" r="r" b="b"/>
            <a:pathLst>
              <a:path w="3972" h="870">
                <a:moveTo>
                  <a:pt x="313" y="851"/>
                </a:moveTo>
                <a:lnTo>
                  <a:pt x="333" y="851"/>
                </a:lnTo>
                <a:lnTo>
                  <a:pt x="333" y="870"/>
                </a:lnTo>
                <a:lnTo>
                  <a:pt x="313" y="870"/>
                </a:lnTo>
                <a:lnTo>
                  <a:pt x="313" y="851"/>
                </a:lnTo>
                <a:close/>
                <a:moveTo>
                  <a:pt x="278" y="851"/>
                </a:moveTo>
                <a:lnTo>
                  <a:pt x="299" y="851"/>
                </a:lnTo>
                <a:lnTo>
                  <a:pt x="299" y="870"/>
                </a:lnTo>
                <a:lnTo>
                  <a:pt x="278" y="870"/>
                </a:lnTo>
                <a:lnTo>
                  <a:pt x="278" y="851"/>
                </a:lnTo>
                <a:close/>
                <a:moveTo>
                  <a:pt x="243" y="851"/>
                </a:moveTo>
                <a:lnTo>
                  <a:pt x="265" y="851"/>
                </a:lnTo>
                <a:lnTo>
                  <a:pt x="265" y="870"/>
                </a:lnTo>
                <a:lnTo>
                  <a:pt x="243" y="870"/>
                </a:lnTo>
                <a:lnTo>
                  <a:pt x="243" y="851"/>
                </a:lnTo>
                <a:close/>
                <a:moveTo>
                  <a:pt x="208" y="851"/>
                </a:moveTo>
                <a:lnTo>
                  <a:pt x="229" y="851"/>
                </a:lnTo>
                <a:lnTo>
                  <a:pt x="229" y="870"/>
                </a:lnTo>
                <a:lnTo>
                  <a:pt x="208" y="870"/>
                </a:lnTo>
                <a:lnTo>
                  <a:pt x="208" y="851"/>
                </a:lnTo>
                <a:close/>
                <a:moveTo>
                  <a:pt x="174" y="851"/>
                </a:moveTo>
                <a:lnTo>
                  <a:pt x="195" y="851"/>
                </a:lnTo>
                <a:lnTo>
                  <a:pt x="195" y="870"/>
                </a:lnTo>
                <a:lnTo>
                  <a:pt x="174" y="870"/>
                </a:lnTo>
                <a:lnTo>
                  <a:pt x="174" y="851"/>
                </a:lnTo>
                <a:close/>
                <a:moveTo>
                  <a:pt x="139" y="851"/>
                </a:moveTo>
                <a:lnTo>
                  <a:pt x="159" y="851"/>
                </a:lnTo>
                <a:lnTo>
                  <a:pt x="159" y="870"/>
                </a:lnTo>
                <a:lnTo>
                  <a:pt x="139" y="870"/>
                </a:lnTo>
                <a:lnTo>
                  <a:pt x="139" y="851"/>
                </a:lnTo>
                <a:close/>
                <a:moveTo>
                  <a:pt x="104" y="851"/>
                </a:moveTo>
                <a:lnTo>
                  <a:pt x="125" y="851"/>
                </a:lnTo>
                <a:lnTo>
                  <a:pt x="125" y="870"/>
                </a:lnTo>
                <a:lnTo>
                  <a:pt x="104" y="870"/>
                </a:lnTo>
                <a:lnTo>
                  <a:pt x="104" y="851"/>
                </a:lnTo>
                <a:close/>
                <a:moveTo>
                  <a:pt x="70" y="851"/>
                </a:moveTo>
                <a:lnTo>
                  <a:pt x="89" y="851"/>
                </a:lnTo>
                <a:lnTo>
                  <a:pt x="89" y="870"/>
                </a:lnTo>
                <a:lnTo>
                  <a:pt x="70" y="870"/>
                </a:lnTo>
                <a:lnTo>
                  <a:pt x="70" y="851"/>
                </a:lnTo>
                <a:close/>
                <a:moveTo>
                  <a:pt x="34" y="851"/>
                </a:moveTo>
                <a:lnTo>
                  <a:pt x="55" y="851"/>
                </a:lnTo>
                <a:lnTo>
                  <a:pt x="55" y="870"/>
                </a:lnTo>
                <a:lnTo>
                  <a:pt x="34" y="870"/>
                </a:lnTo>
                <a:lnTo>
                  <a:pt x="34" y="851"/>
                </a:lnTo>
                <a:close/>
                <a:moveTo>
                  <a:pt x="0" y="851"/>
                </a:moveTo>
                <a:lnTo>
                  <a:pt x="21" y="851"/>
                </a:lnTo>
                <a:lnTo>
                  <a:pt x="21" y="870"/>
                </a:lnTo>
                <a:lnTo>
                  <a:pt x="0" y="870"/>
                </a:lnTo>
                <a:lnTo>
                  <a:pt x="0" y="851"/>
                </a:lnTo>
                <a:close/>
                <a:moveTo>
                  <a:pt x="339" y="838"/>
                </a:moveTo>
                <a:lnTo>
                  <a:pt x="357" y="838"/>
                </a:lnTo>
                <a:lnTo>
                  <a:pt x="357" y="860"/>
                </a:lnTo>
                <a:lnTo>
                  <a:pt x="339" y="860"/>
                </a:lnTo>
                <a:lnTo>
                  <a:pt x="339" y="838"/>
                </a:lnTo>
                <a:close/>
                <a:moveTo>
                  <a:pt x="436" y="800"/>
                </a:moveTo>
                <a:lnTo>
                  <a:pt x="456" y="800"/>
                </a:lnTo>
                <a:lnTo>
                  <a:pt x="456" y="818"/>
                </a:lnTo>
                <a:lnTo>
                  <a:pt x="436" y="818"/>
                </a:lnTo>
                <a:lnTo>
                  <a:pt x="436" y="800"/>
                </a:lnTo>
                <a:close/>
                <a:moveTo>
                  <a:pt x="400" y="800"/>
                </a:moveTo>
                <a:lnTo>
                  <a:pt x="422" y="800"/>
                </a:lnTo>
                <a:lnTo>
                  <a:pt x="422" y="818"/>
                </a:lnTo>
                <a:lnTo>
                  <a:pt x="400" y="818"/>
                </a:lnTo>
                <a:lnTo>
                  <a:pt x="400" y="800"/>
                </a:lnTo>
                <a:close/>
                <a:moveTo>
                  <a:pt x="366" y="800"/>
                </a:moveTo>
                <a:lnTo>
                  <a:pt x="387" y="800"/>
                </a:lnTo>
                <a:lnTo>
                  <a:pt x="387" y="818"/>
                </a:lnTo>
                <a:lnTo>
                  <a:pt x="366" y="818"/>
                </a:lnTo>
                <a:lnTo>
                  <a:pt x="366" y="800"/>
                </a:lnTo>
                <a:close/>
                <a:moveTo>
                  <a:pt x="339" y="800"/>
                </a:moveTo>
                <a:lnTo>
                  <a:pt x="352" y="800"/>
                </a:lnTo>
                <a:lnTo>
                  <a:pt x="352" y="808"/>
                </a:lnTo>
                <a:lnTo>
                  <a:pt x="357" y="808"/>
                </a:lnTo>
                <a:lnTo>
                  <a:pt x="357" y="825"/>
                </a:lnTo>
                <a:lnTo>
                  <a:pt x="339" y="825"/>
                </a:lnTo>
                <a:lnTo>
                  <a:pt x="339" y="800"/>
                </a:lnTo>
                <a:close/>
                <a:moveTo>
                  <a:pt x="470" y="795"/>
                </a:moveTo>
                <a:lnTo>
                  <a:pt x="489" y="795"/>
                </a:lnTo>
                <a:lnTo>
                  <a:pt x="489" y="818"/>
                </a:lnTo>
                <a:lnTo>
                  <a:pt x="470" y="818"/>
                </a:lnTo>
                <a:lnTo>
                  <a:pt x="470" y="795"/>
                </a:lnTo>
                <a:close/>
                <a:moveTo>
                  <a:pt x="556" y="745"/>
                </a:moveTo>
                <a:lnTo>
                  <a:pt x="576" y="745"/>
                </a:lnTo>
                <a:lnTo>
                  <a:pt x="576" y="764"/>
                </a:lnTo>
                <a:lnTo>
                  <a:pt x="556" y="764"/>
                </a:lnTo>
                <a:lnTo>
                  <a:pt x="556" y="745"/>
                </a:lnTo>
                <a:close/>
                <a:moveTo>
                  <a:pt x="520" y="745"/>
                </a:moveTo>
                <a:lnTo>
                  <a:pt x="541" y="745"/>
                </a:lnTo>
                <a:lnTo>
                  <a:pt x="541" y="764"/>
                </a:lnTo>
                <a:lnTo>
                  <a:pt x="520" y="764"/>
                </a:lnTo>
                <a:lnTo>
                  <a:pt x="520" y="745"/>
                </a:lnTo>
                <a:close/>
                <a:moveTo>
                  <a:pt x="486" y="745"/>
                </a:moveTo>
                <a:lnTo>
                  <a:pt x="507" y="745"/>
                </a:lnTo>
                <a:lnTo>
                  <a:pt x="507" y="764"/>
                </a:lnTo>
                <a:lnTo>
                  <a:pt x="489" y="764"/>
                </a:lnTo>
                <a:lnTo>
                  <a:pt x="489" y="781"/>
                </a:lnTo>
                <a:lnTo>
                  <a:pt x="470" y="781"/>
                </a:lnTo>
                <a:lnTo>
                  <a:pt x="470" y="761"/>
                </a:lnTo>
                <a:lnTo>
                  <a:pt x="486" y="761"/>
                </a:lnTo>
                <a:lnTo>
                  <a:pt x="486" y="745"/>
                </a:lnTo>
                <a:close/>
                <a:moveTo>
                  <a:pt x="611" y="728"/>
                </a:moveTo>
                <a:lnTo>
                  <a:pt x="630" y="728"/>
                </a:lnTo>
                <a:lnTo>
                  <a:pt x="630" y="748"/>
                </a:lnTo>
                <a:lnTo>
                  <a:pt x="611" y="748"/>
                </a:lnTo>
                <a:lnTo>
                  <a:pt x="611" y="764"/>
                </a:lnTo>
                <a:lnTo>
                  <a:pt x="590" y="764"/>
                </a:lnTo>
                <a:lnTo>
                  <a:pt x="590" y="745"/>
                </a:lnTo>
                <a:lnTo>
                  <a:pt x="611" y="745"/>
                </a:lnTo>
                <a:lnTo>
                  <a:pt x="611" y="728"/>
                </a:lnTo>
                <a:close/>
                <a:moveTo>
                  <a:pt x="1270" y="694"/>
                </a:moveTo>
                <a:lnTo>
                  <a:pt x="1290" y="694"/>
                </a:lnTo>
                <a:lnTo>
                  <a:pt x="1290" y="712"/>
                </a:lnTo>
                <a:lnTo>
                  <a:pt x="1270" y="712"/>
                </a:lnTo>
                <a:lnTo>
                  <a:pt x="1270" y="694"/>
                </a:lnTo>
                <a:close/>
                <a:moveTo>
                  <a:pt x="1234" y="694"/>
                </a:moveTo>
                <a:lnTo>
                  <a:pt x="1255" y="694"/>
                </a:lnTo>
                <a:lnTo>
                  <a:pt x="1255" y="712"/>
                </a:lnTo>
                <a:lnTo>
                  <a:pt x="1234" y="712"/>
                </a:lnTo>
                <a:lnTo>
                  <a:pt x="1234" y="694"/>
                </a:lnTo>
                <a:close/>
                <a:moveTo>
                  <a:pt x="1200" y="694"/>
                </a:moveTo>
                <a:lnTo>
                  <a:pt x="1221" y="694"/>
                </a:lnTo>
                <a:lnTo>
                  <a:pt x="1221" y="712"/>
                </a:lnTo>
                <a:lnTo>
                  <a:pt x="1200" y="712"/>
                </a:lnTo>
                <a:lnTo>
                  <a:pt x="1200" y="694"/>
                </a:lnTo>
                <a:close/>
                <a:moveTo>
                  <a:pt x="1166" y="694"/>
                </a:moveTo>
                <a:lnTo>
                  <a:pt x="1186" y="694"/>
                </a:lnTo>
                <a:lnTo>
                  <a:pt x="1186" y="712"/>
                </a:lnTo>
                <a:lnTo>
                  <a:pt x="1166" y="712"/>
                </a:lnTo>
                <a:lnTo>
                  <a:pt x="1166" y="694"/>
                </a:lnTo>
                <a:close/>
                <a:moveTo>
                  <a:pt x="1130" y="694"/>
                </a:moveTo>
                <a:lnTo>
                  <a:pt x="1151" y="694"/>
                </a:lnTo>
                <a:lnTo>
                  <a:pt x="1151" y="712"/>
                </a:lnTo>
                <a:lnTo>
                  <a:pt x="1130" y="712"/>
                </a:lnTo>
                <a:lnTo>
                  <a:pt x="1130" y="694"/>
                </a:lnTo>
                <a:close/>
                <a:moveTo>
                  <a:pt x="1096" y="694"/>
                </a:moveTo>
                <a:lnTo>
                  <a:pt x="1116" y="694"/>
                </a:lnTo>
                <a:lnTo>
                  <a:pt x="1116" y="712"/>
                </a:lnTo>
                <a:lnTo>
                  <a:pt x="1096" y="712"/>
                </a:lnTo>
                <a:lnTo>
                  <a:pt x="1096" y="694"/>
                </a:lnTo>
                <a:close/>
                <a:moveTo>
                  <a:pt x="1060" y="694"/>
                </a:moveTo>
                <a:lnTo>
                  <a:pt x="1082" y="694"/>
                </a:lnTo>
                <a:lnTo>
                  <a:pt x="1082" y="712"/>
                </a:lnTo>
                <a:lnTo>
                  <a:pt x="1060" y="712"/>
                </a:lnTo>
                <a:lnTo>
                  <a:pt x="1060" y="694"/>
                </a:lnTo>
                <a:close/>
                <a:moveTo>
                  <a:pt x="1026" y="694"/>
                </a:moveTo>
                <a:lnTo>
                  <a:pt x="1047" y="694"/>
                </a:lnTo>
                <a:lnTo>
                  <a:pt x="1047" y="712"/>
                </a:lnTo>
                <a:lnTo>
                  <a:pt x="1026" y="712"/>
                </a:lnTo>
                <a:lnTo>
                  <a:pt x="1026" y="694"/>
                </a:lnTo>
                <a:close/>
                <a:moveTo>
                  <a:pt x="992" y="694"/>
                </a:moveTo>
                <a:lnTo>
                  <a:pt x="1012" y="694"/>
                </a:lnTo>
                <a:lnTo>
                  <a:pt x="1012" y="712"/>
                </a:lnTo>
                <a:lnTo>
                  <a:pt x="992" y="712"/>
                </a:lnTo>
                <a:lnTo>
                  <a:pt x="992" y="694"/>
                </a:lnTo>
                <a:close/>
                <a:moveTo>
                  <a:pt x="956" y="694"/>
                </a:moveTo>
                <a:lnTo>
                  <a:pt x="978" y="694"/>
                </a:lnTo>
                <a:lnTo>
                  <a:pt x="978" y="712"/>
                </a:lnTo>
                <a:lnTo>
                  <a:pt x="956" y="712"/>
                </a:lnTo>
                <a:lnTo>
                  <a:pt x="956" y="694"/>
                </a:lnTo>
                <a:close/>
                <a:moveTo>
                  <a:pt x="922" y="694"/>
                </a:moveTo>
                <a:lnTo>
                  <a:pt x="942" y="694"/>
                </a:lnTo>
                <a:lnTo>
                  <a:pt x="942" y="712"/>
                </a:lnTo>
                <a:lnTo>
                  <a:pt x="922" y="712"/>
                </a:lnTo>
                <a:lnTo>
                  <a:pt x="922" y="694"/>
                </a:lnTo>
                <a:close/>
                <a:moveTo>
                  <a:pt x="886" y="694"/>
                </a:moveTo>
                <a:lnTo>
                  <a:pt x="908" y="694"/>
                </a:lnTo>
                <a:lnTo>
                  <a:pt x="908" y="712"/>
                </a:lnTo>
                <a:lnTo>
                  <a:pt x="886" y="712"/>
                </a:lnTo>
                <a:lnTo>
                  <a:pt x="886" y="694"/>
                </a:lnTo>
                <a:close/>
                <a:moveTo>
                  <a:pt x="852" y="694"/>
                </a:moveTo>
                <a:lnTo>
                  <a:pt x="873" y="694"/>
                </a:lnTo>
                <a:lnTo>
                  <a:pt x="873" y="712"/>
                </a:lnTo>
                <a:lnTo>
                  <a:pt x="852" y="712"/>
                </a:lnTo>
                <a:lnTo>
                  <a:pt x="852" y="694"/>
                </a:lnTo>
                <a:close/>
                <a:moveTo>
                  <a:pt x="816" y="694"/>
                </a:moveTo>
                <a:lnTo>
                  <a:pt x="838" y="694"/>
                </a:lnTo>
                <a:lnTo>
                  <a:pt x="838" y="712"/>
                </a:lnTo>
                <a:lnTo>
                  <a:pt x="816" y="712"/>
                </a:lnTo>
                <a:lnTo>
                  <a:pt x="816" y="694"/>
                </a:lnTo>
                <a:close/>
                <a:moveTo>
                  <a:pt x="782" y="694"/>
                </a:moveTo>
                <a:lnTo>
                  <a:pt x="804" y="694"/>
                </a:lnTo>
                <a:lnTo>
                  <a:pt x="804" y="712"/>
                </a:lnTo>
                <a:lnTo>
                  <a:pt x="782" y="712"/>
                </a:lnTo>
                <a:lnTo>
                  <a:pt x="782" y="694"/>
                </a:lnTo>
                <a:close/>
                <a:moveTo>
                  <a:pt x="748" y="694"/>
                </a:moveTo>
                <a:lnTo>
                  <a:pt x="768" y="694"/>
                </a:lnTo>
                <a:lnTo>
                  <a:pt x="768" y="712"/>
                </a:lnTo>
                <a:lnTo>
                  <a:pt x="748" y="712"/>
                </a:lnTo>
                <a:lnTo>
                  <a:pt x="748" y="694"/>
                </a:lnTo>
                <a:close/>
                <a:moveTo>
                  <a:pt x="712" y="694"/>
                </a:moveTo>
                <a:lnTo>
                  <a:pt x="734" y="694"/>
                </a:lnTo>
                <a:lnTo>
                  <a:pt x="734" y="712"/>
                </a:lnTo>
                <a:lnTo>
                  <a:pt x="712" y="712"/>
                </a:lnTo>
                <a:lnTo>
                  <a:pt x="712" y="694"/>
                </a:lnTo>
                <a:close/>
                <a:moveTo>
                  <a:pt x="678" y="694"/>
                </a:moveTo>
                <a:lnTo>
                  <a:pt x="698" y="694"/>
                </a:lnTo>
                <a:lnTo>
                  <a:pt x="698" y="712"/>
                </a:lnTo>
                <a:lnTo>
                  <a:pt x="678" y="712"/>
                </a:lnTo>
                <a:lnTo>
                  <a:pt x="678" y="694"/>
                </a:lnTo>
                <a:close/>
                <a:moveTo>
                  <a:pt x="643" y="694"/>
                </a:moveTo>
                <a:lnTo>
                  <a:pt x="664" y="694"/>
                </a:lnTo>
                <a:lnTo>
                  <a:pt x="664" y="712"/>
                </a:lnTo>
                <a:lnTo>
                  <a:pt x="643" y="712"/>
                </a:lnTo>
                <a:lnTo>
                  <a:pt x="643" y="694"/>
                </a:lnTo>
                <a:close/>
                <a:moveTo>
                  <a:pt x="611" y="694"/>
                </a:moveTo>
                <a:lnTo>
                  <a:pt x="630" y="694"/>
                </a:lnTo>
                <a:lnTo>
                  <a:pt x="630" y="714"/>
                </a:lnTo>
                <a:lnTo>
                  <a:pt x="611" y="714"/>
                </a:lnTo>
                <a:lnTo>
                  <a:pt x="611" y="694"/>
                </a:lnTo>
                <a:close/>
                <a:moveTo>
                  <a:pt x="1293" y="678"/>
                </a:moveTo>
                <a:lnTo>
                  <a:pt x="1311" y="678"/>
                </a:lnTo>
                <a:lnTo>
                  <a:pt x="1311" y="699"/>
                </a:lnTo>
                <a:lnTo>
                  <a:pt x="1293" y="699"/>
                </a:lnTo>
                <a:lnTo>
                  <a:pt x="1293" y="678"/>
                </a:lnTo>
                <a:close/>
                <a:moveTo>
                  <a:pt x="1321" y="641"/>
                </a:moveTo>
                <a:lnTo>
                  <a:pt x="1342" y="641"/>
                </a:lnTo>
                <a:lnTo>
                  <a:pt x="1342" y="659"/>
                </a:lnTo>
                <a:lnTo>
                  <a:pt x="1321" y="659"/>
                </a:lnTo>
                <a:lnTo>
                  <a:pt x="1321" y="641"/>
                </a:lnTo>
                <a:close/>
                <a:moveTo>
                  <a:pt x="1293" y="641"/>
                </a:moveTo>
                <a:lnTo>
                  <a:pt x="1307" y="641"/>
                </a:lnTo>
                <a:lnTo>
                  <a:pt x="1307" y="649"/>
                </a:lnTo>
                <a:lnTo>
                  <a:pt x="1311" y="649"/>
                </a:lnTo>
                <a:lnTo>
                  <a:pt x="1311" y="664"/>
                </a:lnTo>
                <a:lnTo>
                  <a:pt x="1293" y="664"/>
                </a:lnTo>
                <a:lnTo>
                  <a:pt x="1293" y="641"/>
                </a:lnTo>
                <a:close/>
                <a:moveTo>
                  <a:pt x="1347" y="628"/>
                </a:moveTo>
                <a:lnTo>
                  <a:pt x="1365" y="628"/>
                </a:lnTo>
                <a:lnTo>
                  <a:pt x="1365" y="649"/>
                </a:lnTo>
                <a:lnTo>
                  <a:pt x="1347" y="649"/>
                </a:lnTo>
                <a:lnTo>
                  <a:pt x="1347" y="628"/>
                </a:lnTo>
                <a:close/>
                <a:moveTo>
                  <a:pt x="1616" y="588"/>
                </a:moveTo>
                <a:lnTo>
                  <a:pt x="1638" y="588"/>
                </a:lnTo>
                <a:lnTo>
                  <a:pt x="1638" y="606"/>
                </a:lnTo>
                <a:lnTo>
                  <a:pt x="1616" y="606"/>
                </a:lnTo>
                <a:lnTo>
                  <a:pt x="1616" y="588"/>
                </a:lnTo>
                <a:close/>
                <a:moveTo>
                  <a:pt x="1582" y="588"/>
                </a:moveTo>
                <a:lnTo>
                  <a:pt x="1602" y="588"/>
                </a:lnTo>
                <a:lnTo>
                  <a:pt x="1602" y="606"/>
                </a:lnTo>
                <a:lnTo>
                  <a:pt x="1582" y="606"/>
                </a:lnTo>
                <a:lnTo>
                  <a:pt x="1582" y="588"/>
                </a:lnTo>
                <a:close/>
                <a:moveTo>
                  <a:pt x="1546" y="588"/>
                </a:moveTo>
                <a:lnTo>
                  <a:pt x="1568" y="588"/>
                </a:lnTo>
                <a:lnTo>
                  <a:pt x="1568" y="606"/>
                </a:lnTo>
                <a:lnTo>
                  <a:pt x="1546" y="606"/>
                </a:lnTo>
                <a:lnTo>
                  <a:pt x="1546" y="588"/>
                </a:lnTo>
                <a:close/>
                <a:moveTo>
                  <a:pt x="1512" y="588"/>
                </a:moveTo>
                <a:lnTo>
                  <a:pt x="1533" y="588"/>
                </a:lnTo>
                <a:lnTo>
                  <a:pt x="1533" y="606"/>
                </a:lnTo>
                <a:lnTo>
                  <a:pt x="1512" y="606"/>
                </a:lnTo>
                <a:lnTo>
                  <a:pt x="1512" y="588"/>
                </a:lnTo>
                <a:close/>
                <a:moveTo>
                  <a:pt x="1476" y="588"/>
                </a:moveTo>
                <a:lnTo>
                  <a:pt x="1498" y="588"/>
                </a:lnTo>
                <a:lnTo>
                  <a:pt x="1498" y="606"/>
                </a:lnTo>
                <a:lnTo>
                  <a:pt x="1476" y="606"/>
                </a:lnTo>
                <a:lnTo>
                  <a:pt x="1476" y="588"/>
                </a:lnTo>
                <a:close/>
                <a:moveTo>
                  <a:pt x="1442" y="588"/>
                </a:moveTo>
                <a:lnTo>
                  <a:pt x="1464" y="588"/>
                </a:lnTo>
                <a:lnTo>
                  <a:pt x="1464" y="606"/>
                </a:lnTo>
                <a:lnTo>
                  <a:pt x="1442" y="606"/>
                </a:lnTo>
                <a:lnTo>
                  <a:pt x="1442" y="588"/>
                </a:lnTo>
                <a:close/>
                <a:moveTo>
                  <a:pt x="1408" y="588"/>
                </a:moveTo>
                <a:lnTo>
                  <a:pt x="1428" y="588"/>
                </a:lnTo>
                <a:lnTo>
                  <a:pt x="1428" y="606"/>
                </a:lnTo>
                <a:lnTo>
                  <a:pt x="1408" y="606"/>
                </a:lnTo>
                <a:lnTo>
                  <a:pt x="1408" y="588"/>
                </a:lnTo>
                <a:close/>
                <a:moveTo>
                  <a:pt x="1372" y="588"/>
                </a:moveTo>
                <a:lnTo>
                  <a:pt x="1394" y="588"/>
                </a:lnTo>
                <a:lnTo>
                  <a:pt x="1394" y="606"/>
                </a:lnTo>
                <a:lnTo>
                  <a:pt x="1372" y="606"/>
                </a:lnTo>
                <a:lnTo>
                  <a:pt x="1372" y="588"/>
                </a:lnTo>
                <a:close/>
                <a:moveTo>
                  <a:pt x="1347" y="588"/>
                </a:moveTo>
                <a:lnTo>
                  <a:pt x="1360" y="588"/>
                </a:lnTo>
                <a:lnTo>
                  <a:pt x="1360" y="596"/>
                </a:lnTo>
                <a:lnTo>
                  <a:pt x="1365" y="596"/>
                </a:lnTo>
                <a:lnTo>
                  <a:pt x="1365" y="613"/>
                </a:lnTo>
                <a:lnTo>
                  <a:pt x="1347" y="613"/>
                </a:lnTo>
                <a:lnTo>
                  <a:pt x="1347" y="588"/>
                </a:lnTo>
                <a:close/>
                <a:moveTo>
                  <a:pt x="1640" y="573"/>
                </a:moveTo>
                <a:lnTo>
                  <a:pt x="1659" y="573"/>
                </a:lnTo>
                <a:lnTo>
                  <a:pt x="1659" y="595"/>
                </a:lnTo>
                <a:lnTo>
                  <a:pt x="1640" y="595"/>
                </a:lnTo>
                <a:lnTo>
                  <a:pt x="1640" y="573"/>
                </a:lnTo>
                <a:close/>
                <a:moveTo>
                  <a:pt x="1840" y="533"/>
                </a:moveTo>
                <a:lnTo>
                  <a:pt x="1861" y="533"/>
                </a:lnTo>
                <a:lnTo>
                  <a:pt x="1861" y="552"/>
                </a:lnTo>
                <a:lnTo>
                  <a:pt x="1840" y="552"/>
                </a:lnTo>
                <a:lnTo>
                  <a:pt x="1840" y="533"/>
                </a:lnTo>
                <a:close/>
                <a:moveTo>
                  <a:pt x="1806" y="533"/>
                </a:moveTo>
                <a:lnTo>
                  <a:pt x="1827" y="533"/>
                </a:lnTo>
                <a:lnTo>
                  <a:pt x="1827" y="552"/>
                </a:lnTo>
                <a:lnTo>
                  <a:pt x="1806" y="552"/>
                </a:lnTo>
                <a:lnTo>
                  <a:pt x="1806" y="533"/>
                </a:lnTo>
                <a:close/>
                <a:moveTo>
                  <a:pt x="1772" y="533"/>
                </a:moveTo>
                <a:lnTo>
                  <a:pt x="1791" y="533"/>
                </a:lnTo>
                <a:lnTo>
                  <a:pt x="1791" y="552"/>
                </a:lnTo>
                <a:lnTo>
                  <a:pt x="1772" y="552"/>
                </a:lnTo>
                <a:lnTo>
                  <a:pt x="1772" y="533"/>
                </a:lnTo>
                <a:close/>
                <a:moveTo>
                  <a:pt x="1736" y="533"/>
                </a:moveTo>
                <a:lnTo>
                  <a:pt x="1757" y="533"/>
                </a:lnTo>
                <a:lnTo>
                  <a:pt x="1757" y="552"/>
                </a:lnTo>
                <a:lnTo>
                  <a:pt x="1736" y="552"/>
                </a:lnTo>
                <a:lnTo>
                  <a:pt x="1736" y="533"/>
                </a:lnTo>
                <a:close/>
                <a:moveTo>
                  <a:pt x="1702" y="533"/>
                </a:moveTo>
                <a:lnTo>
                  <a:pt x="1722" y="533"/>
                </a:lnTo>
                <a:lnTo>
                  <a:pt x="1722" y="552"/>
                </a:lnTo>
                <a:lnTo>
                  <a:pt x="1702" y="552"/>
                </a:lnTo>
                <a:lnTo>
                  <a:pt x="1702" y="533"/>
                </a:lnTo>
                <a:close/>
                <a:moveTo>
                  <a:pt x="1666" y="533"/>
                </a:moveTo>
                <a:lnTo>
                  <a:pt x="1687" y="533"/>
                </a:lnTo>
                <a:lnTo>
                  <a:pt x="1687" y="552"/>
                </a:lnTo>
                <a:lnTo>
                  <a:pt x="1666" y="552"/>
                </a:lnTo>
                <a:lnTo>
                  <a:pt x="1666" y="533"/>
                </a:lnTo>
                <a:close/>
                <a:moveTo>
                  <a:pt x="1640" y="533"/>
                </a:moveTo>
                <a:lnTo>
                  <a:pt x="1653" y="533"/>
                </a:lnTo>
                <a:lnTo>
                  <a:pt x="1653" y="542"/>
                </a:lnTo>
                <a:lnTo>
                  <a:pt x="1659" y="542"/>
                </a:lnTo>
                <a:lnTo>
                  <a:pt x="1659" y="559"/>
                </a:lnTo>
                <a:lnTo>
                  <a:pt x="1640" y="559"/>
                </a:lnTo>
                <a:lnTo>
                  <a:pt x="1640" y="533"/>
                </a:lnTo>
                <a:close/>
                <a:moveTo>
                  <a:pt x="1874" y="529"/>
                </a:moveTo>
                <a:lnTo>
                  <a:pt x="1893" y="529"/>
                </a:lnTo>
                <a:lnTo>
                  <a:pt x="1893" y="552"/>
                </a:lnTo>
                <a:lnTo>
                  <a:pt x="1876" y="552"/>
                </a:lnTo>
                <a:lnTo>
                  <a:pt x="1876" y="542"/>
                </a:lnTo>
                <a:lnTo>
                  <a:pt x="1874" y="542"/>
                </a:lnTo>
                <a:lnTo>
                  <a:pt x="1874" y="529"/>
                </a:lnTo>
                <a:close/>
                <a:moveTo>
                  <a:pt x="2025" y="474"/>
                </a:moveTo>
                <a:lnTo>
                  <a:pt x="2047" y="474"/>
                </a:lnTo>
                <a:lnTo>
                  <a:pt x="2047" y="493"/>
                </a:lnTo>
                <a:lnTo>
                  <a:pt x="2025" y="493"/>
                </a:lnTo>
                <a:lnTo>
                  <a:pt x="2025" y="474"/>
                </a:lnTo>
                <a:close/>
                <a:moveTo>
                  <a:pt x="1991" y="474"/>
                </a:moveTo>
                <a:lnTo>
                  <a:pt x="2011" y="474"/>
                </a:lnTo>
                <a:lnTo>
                  <a:pt x="2011" y="493"/>
                </a:lnTo>
                <a:lnTo>
                  <a:pt x="1991" y="493"/>
                </a:lnTo>
                <a:lnTo>
                  <a:pt x="1991" y="474"/>
                </a:lnTo>
                <a:close/>
                <a:moveTo>
                  <a:pt x="1955" y="474"/>
                </a:moveTo>
                <a:lnTo>
                  <a:pt x="1977" y="474"/>
                </a:lnTo>
                <a:lnTo>
                  <a:pt x="1977" y="493"/>
                </a:lnTo>
                <a:lnTo>
                  <a:pt x="1955" y="493"/>
                </a:lnTo>
                <a:lnTo>
                  <a:pt x="1955" y="474"/>
                </a:lnTo>
                <a:close/>
                <a:moveTo>
                  <a:pt x="1921" y="474"/>
                </a:moveTo>
                <a:lnTo>
                  <a:pt x="1943" y="474"/>
                </a:lnTo>
                <a:lnTo>
                  <a:pt x="1943" y="493"/>
                </a:lnTo>
                <a:lnTo>
                  <a:pt x="1921" y="493"/>
                </a:lnTo>
                <a:lnTo>
                  <a:pt x="1921" y="474"/>
                </a:lnTo>
                <a:close/>
                <a:moveTo>
                  <a:pt x="1887" y="474"/>
                </a:moveTo>
                <a:lnTo>
                  <a:pt x="1907" y="474"/>
                </a:lnTo>
                <a:lnTo>
                  <a:pt x="1907" y="493"/>
                </a:lnTo>
                <a:lnTo>
                  <a:pt x="1893" y="493"/>
                </a:lnTo>
                <a:lnTo>
                  <a:pt x="1893" y="515"/>
                </a:lnTo>
                <a:lnTo>
                  <a:pt x="1874" y="515"/>
                </a:lnTo>
                <a:lnTo>
                  <a:pt x="1874" y="493"/>
                </a:lnTo>
                <a:lnTo>
                  <a:pt x="1887" y="493"/>
                </a:lnTo>
                <a:lnTo>
                  <a:pt x="1887" y="474"/>
                </a:lnTo>
                <a:close/>
                <a:moveTo>
                  <a:pt x="2081" y="456"/>
                </a:moveTo>
                <a:lnTo>
                  <a:pt x="2099" y="456"/>
                </a:lnTo>
                <a:lnTo>
                  <a:pt x="2099" y="477"/>
                </a:lnTo>
                <a:lnTo>
                  <a:pt x="2081" y="477"/>
                </a:lnTo>
                <a:lnTo>
                  <a:pt x="2081" y="493"/>
                </a:lnTo>
                <a:lnTo>
                  <a:pt x="2061" y="493"/>
                </a:lnTo>
                <a:lnTo>
                  <a:pt x="2061" y="474"/>
                </a:lnTo>
                <a:lnTo>
                  <a:pt x="2081" y="474"/>
                </a:lnTo>
                <a:lnTo>
                  <a:pt x="2081" y="456"/>
                </a:lnTo>
                <a:close/>
                <a:moveTo>
                  <a:pt x="2306" y="407"/>
                </a:moveTo>
                <a:lnTo>
                  <a:pt x="2327" y="407"/>
                </a:lnTo>
                <a:lnTo>
                  <a:pt x="2327" y="426"/>
                </a:lnTo>
                <a:lnTo>
                  <a:pt x="2306" y="426"/>
                </a:lnTo>
                <a:lnTo>
                  <a:pt x="2306" y="407"/>
                </a:lnTo>
                <a:close/>
                <a:moveTo>
                  <a:pt x="2272" y="407"/>
                </a:moveTo>
                <a:lnTo>
                  <a:pt x="2293" y="407"/>
                </a:lnTo>
                <a:lnTo>
                  <a:pt x="2293" y="426"/>
                </a:lnTo>
                <a:lnTo>
                  <a:pt x="2272" y="426"/>
                </a:lnTo>
                <a:lnTo>
                  <a:pt x="2272" y="407"/>
                </a:lnTo>
                <a:close/>
                <a:moveTo>
                  <a:pt x="2236" y="407"/>
                </a:moveTo>
                <a:lnTo>
                  <a:pt x="2258" y="407"/>
                </a:lnTo>
                <a:lnTo>
                  <a:pt x="2258" y="426"/>
                </a:lnTo>
                <a:lnTo>
                  <a:pt x="2236" y="426"/>
                </a:lnTo>
                <a:lnTo>
                  <a:pt x="2236" y="407"/>
                </a:lnTo>
                <a:close/>
                <a:moveTo>
                  <a:pt x="2202" y="407"/>
                </a:moveTo>
                <a:lnTo>
                  <a:pt x="2223" y="407"/>
                </a:lnTo>
                <a:lnTo>
                  <a:pt x="2223" y="426"/>
                </a:lnTo>
                <a:lnTo>
                  <a:pt x="2202" y="426"/>
                </a:lnTo>
                <a:lnTo>
                  <a:pt x="2202" y="407"/>
                </a:lnTo>
                <a:close/>
                <a:moveTo>
                  <a:pt x="2168" y="407"/>
                </a:moveTo>
                <a:lnTo>
                  <a:pt x="2188" y="407"/>
                </a:lnTo>
                <a:lnTo>
                  <a:pt x="2188" y="426"/>
                </a:lnTo>
                <a:lnTo>
                  <a:pt x="2168" y="426"/>
                </a:lnTo>
                <a:lnTo>
                  <a:pt x="2168" y="407"/>
                </a:lnTo>
                <a:close/>
                <a:moveTo>
                  <a:pt x="2132" y="407"/>
                </a:moveTo>
                <a:lnTo>
                  <a:pt x="2154" y="407"/>
                </a:lnTo>
                <a:lnTo>
                  <a:pt x="2154" y="426"/>
                </a:lnTo>
                <a:lnTo>
                  <a:pt x="2132" y="426"/>
                </a:lnTo>
                <a:lnTo>
                  <a:pt x="2132" y="407"/>
                </a:lnTo>
                <a:close/>
                <a:moveTo>
                  <a:pt x="2098" y="407"/>
                </a:moveTo>
                <a:lnTo>
                  <a:pt x="2118" y="407"/>
                </a:lnTo>
                <a:lnTo>
                  <a:pt x="2118" y="426"/>
                </a:lnTo>
                <a:lnTo>
                  <a:pt x="2099" y="426"/>
                </a:lnTo>
                <a:lnTo>
                  <a:pt x="2099" y="443"/>
                </a:lnTo>
                <a:lnTo>
                  <a:pt x="2081" y="443"/>
                </a:lnTo>
                <a:lnTo>
                  <a:pt x="2081" y="421"/>
                </a:lnTo>
                <a:lnTo>
                  <a:pt x="2098" y="421"/>
                </a:lnTo>
                <a:lnTo>
                  <a:pt x="2098" y="407"/>
                </a:lnTo>
                <a:close/>
                <a:moveTo>
                  <a:pt x="2336" y="399"/>
                </a:moveTo>
                <a:lnTo>
                  <a:pt x="2355" y="399"/>
                </a:lnTo>
                <a:lnTo>
                  <a:pt x="2355" y="426"/>
                </a:lnTo>
                <a:lnTo>
                  <a:pt x="2342" y="426"/>
                </a:lnTo>
                <a:lnTo>
                  <a:pt x="2342" y="416"/>
                </a:lnTo>
                <a:lnTo>
                  <a:pt x="2336" y="416"/>
                </a:lnTo>
                <a:lnTo>
                  <a:pt x="2336" y="399"/>
                </a:lnTo>
                <a:close/>
                <a:moveTo>
                  <a:pt x="2336" y="363"/>
                </a:moveTo>
                <a:lnTo>
                  <a:pt x="2355" y="363"/>
                </a:lnTo>
                <a:lnTo>
                  <a:pt x="2355" y="384"/>
                </a:lnTo>
                <a:lnTo>
                  <a:pt x="2336" y="384"/>
                </a:lnTo>
                <a:lnTo>
                  <a:pt x="2336" y="363"/>
                </a:lnTo>
                <a:close/>
                <a:moveTo>
                  <a:pt x="2684" y="331"/>
                </a:moveTo>
                <a:lnTo>
                  <a:pt x="2704" y="331"/>
                </a:lnTo>
                <a:lnTo>
                  <a:pt x="2704" y="350"/>
                </a:lnTo>
                <a:lnTo>
                  <a:pt x="2684" y="350"/>
                </a:lnTo>
                <a:lnTo>
                  <a:pt x="2684" y="331"/>
                </a:lnTo>
                <a:close/>
                <a:moveTo>
                  <a:pt x="2648" y="331"/>
                </a:moveTo>
                <a:lnTo>
                  <a:pt x="2670" y="331"/>
                </a:lnTo>
                <a:lnTo>
                  <a:pt x="2670" y="350"/>
                </a:lnTo>
                <a:lnTo>
                  <a:pt x="2648" y="350"/>
                </a:lnTo>
                <a:lnTo>
                  <a:pt x="2648" y="331"/>
                </a:lnTo>
                <a:close/>
                <a:moveTo>
                  <a:pt x="2614" y="331"/>
                </a:moveTo>
                <a:lnTo>
                  <a:pt x="2634" y="331"/>
                </a:lnTo>
                <a:lnTo>
                  <a:pt x="2634" y="350"/>
                </a:lnTo>
                <a:lnTo>
                  <a:pt x="2614" y="350"/>
                </a:lnTo>
                <a:lnTo>
                  <a:pt x="2614" y="331"/>
                </a:lnTo>
                <a:close/>
                <a:moveTo>
                  <a:pt x="2578" y="331"/>
                </a:moveTo>
                <a:lnTo>
                  <a:pt x="2600" y="331"/>
                </a:lnTo>
                <a:lnTo>
                  <a:pt x="2600" y="350"/>
                </a:lnTo>
                <a:lnTo>
                  <a:pt x="2578" y="350"/>
                </a:lnTo>
                <a:lnTo>
                  <a:pt x="2578" y="331"/>
                </a:lnTo>
                <a:close/>
                <a:moveTo>
                  <a:pt x="2544" y="331"/>
                </a:moveTo>
                <a:lnTo>
                  <a:pt x="2565" y="331"/>
                </a:lnTo>
                <a:lnTo>
                  <a:pt x="2565" y="350"/>
                </a:lnTo>
                <a:lnTo>
                  <a:pt x="2544" y="350"/>
                </a:lnTo>
                <a:lnTo>
                  <a:pt x="2544" y="331"/>
                </a:lnTo>
                <a:close/>
                <a:moveTo>
                  <a:pt x="2510" y="331"/>
                </a:moveTo>
                <a:lnTo>
                  <a:pt x="2530" y="331"/>
                </a:lnTo>
                <a:lnTo>
                  <a:pt x="2530" y="350"/>
                </a:lnTo>
                <a:lnTo>
                  <a:pt x="2510" y="350"/>
                </a:lnTo>
                <a:lnTo>
                  <a:pt x="2510" y="331"/>
                </a:lnTo>
                <a:close/>
                <a:moveTo>
                  <a:pt x="2474" y="331"/>
                </a:moveTo>
                <a:lnTo>
                  <a:pt x="2496" y="331"/>
                </a:lnTo>
                <a:lnTo>
                  <a:pt x="2496" y="350"/>
                </a:lnTo>
                <a:lnTo>
                  <a:pt x="2474" y="350"/>
                </a:lnTo>
                <a:lnTo>
                  <a:pt x="2474" y="331"/>
                </a:lnTo>
                <a:close/>
                <a:moveTo>
                  <a:pt x="2440" y="331"/>
                </a:moveTo>
                <a:lnTo>
                  <a:pt x="2460" y="331"/>
                </a:lnTo>
                <a:lnTo>
                  <a:pt x="2460" y="350"/>
                </a:lnTo>
                <a:lnTo>
                  <a:pt x="2440" y="350"/>
                </a:lnTo>
                <a:lnTo>
                  <a:pt x="2440" y="331"/>
                </a:lnTo>
                <a:close/>
                <a:moveTo>
                  <a:pt x="2404" y="331"/>
                </a:moveTo>
                <a:lnTo>
                  <a:pt x="2426" y="331"/>
                </a:lnTo>
                <a:lnTo>
                  <a:pt x="2426" y="350"/>
                </a:lnTo>
                <a:lnTo>
                  <a:pt x="2404" y="350"/>
                </a:lnTo>
                <a:lnTo>
                  <a:pt x="2404" y="331"/>
                </a:lnTo>
                <a:close/>
                <a:moveTo>
                  <a:pt x="2370" y="331"/>
                </a:moveTo>
                <a:lnTo>
                  <a:pt x="2392" y="331"/>
                </a:lnTo>
                <a:lnTo>
                  <a:pt x="2392" y="350"/>
                </a:lnTo>
                <a:lnTo>
                  <a:pt x="2370" y="350"/>
                </a:lnTo>
                <a:lnTo>
                  <a:pt x="2370" y="331"/>
                </a:lnTo>
                <a:close/>
                <a:moveTo>
                  <a:pt x="2336" y="331"/>
                </a:moveTo>
                <a:lnTo>
                  <a:pt x="2356" y="331"/>
                </a:lnTo>
                <a:lnTo>
                  <a:pt x="2356" y="350"/>
                </a:lnTo>
                <a:lnTo>
                  <a:pt x="2336" y="350"/>
                </a:lnTo>
                <a:lnTo>
                  <a:pt x="2336" y="331"/>
                </a:lnTo>
                <a:close/>
                <a:moveTo>
                  <a:pt x="2718" y="327"/>
                </a:moveTo>
                <a:lnTo>
                  <a:pt x="2737" y="327"/>
                </a:lnTo>
                <a:lnTo>
                  <a:pt x="2737" y="350"/>
                </a:lnTo>
                <a:lnTo>
                  <a:pt x="2718" y="350"/>
                </a:lnTo>
                <a:lnTo>
                  <a:pt x="2718" y="327"/>
                </a:lnTo>
                <a:close/>
                <a:moveTo>
                  <a:pt x="2718" y="293"/>
                </a:moveTo>
                <a:lnTo>
                  <a:pt x="2737" y="293"/>
                </a:lnTo>
                <a:lnTo>
                  <a:pt x="2737" y="314"/>
                </a:lnTo>
                <a:lnTo>
                  <a:pt x="2718" y="314"/>
                </a:lnTo>
                <a:lnTo>
                  <a:pt x="2718" y="293"/>
                </a:lnTo>
                <a:close/>
                <a:moveTo>
                  <a:pt x="3224" y="245"/>
                </a:moveTo>
                <a:lnTo>
                  <a:pt x="3245" y="245"/>
                </a:lnTo>
                <a:lnTo>
                  <a:pt x="3245" y="264"/>
                </a:lnTo>
                <a:lnTo>
                  <a:pt x="3224" y="264"/>
                </a:lnTo>
                <a:lnTo>
                  <a:pt x="3224" y="245"/>
                </a:lnTo>
                <a:close/>
                <a:moveTo>
                  <a:pt x="3190" y="245"/>
                </a:moveTo>
                <a:lnTo>
                  <a:pt x="3210" y="245"/>
                </a:lnTo>
                <a:lnTo>
                  <a:pt x="3210" y="264"/>
                </a:lnTo>
                <a:lnTo>
                  <a:pt x="3190" y="264"/>
                </a:lnTo>
                <a:lnTo>
                  <a:pt x="3190" y="245"/>
                </a:lnTo>
                <a:close/>
                <a:moveTo>
                  <a:pt x="3154" y="245"/>
                </a:moveTo>
                <a:lnTo>
                  <a:pt x="3176" y="245"/>
                </a:lnTo>
                <a:lnTo>
                  <a:pt x="3176" y="264"/>
                </a:lnTo>
                <a:lnTo>
                  <a:pt x="3154" y="264"/>
                </a:lnTo>
                <a:lnTo>
                  <a:pt x="3154" y="245"/>
                </a:lnTo>
                <a:close/>
                <a:moveTo>
                  <a:pt x="3120" y="245"/>
                </a:moveTo>
                <a:lnTo>
                  <a:pt x="3140" y="245"/>
                </a:lnTo>
                <a:lnTo>
                  <a:pt x="3140" y="264"/>
                </a:lnTo>
                <a:lnTo>
                  <a:pt x="3120" y="264"/>
                </a:lnTo>
                <a:lnTo>
                  <a:pt x="3120" y="245"/>
                </a:lnTo>
                <a:close/>
                <a:moveTo>
                  <a:pt x="3084" y="245"/>
                </a:moveTo>
                <a:lnTo>
                  <a:pt x="3106" y="245"/>
                </a:lnTo>
                <a:lnTo>
                  <a:pt x="3106" y="264"/>
                </a:lnTo>
                <a:lnTo>
                  <a:pt x="3084" y="264"/>
                </a:lnTo>
                <a:lnTo>
                  <a:pt x="3084" y="245"/>
                </a:lnTo>
                <a:close/>
                <a:moveTo>
                  <a:pt x="3050" y="245"/>
                </a:moveTo>
                <a:lnTo>
                  <a:pt x="3072" y="245"/>
                </a:lnTo>
                <a:lnTo>
                  <a:pt x="3072" y="264"/>
                </a:lnTo>
                <a:lnTo>
                  <a:pt x="3050" y="264"/>
                </a:lnTo>
                <a:lnTo>
                  <a:pt x="3050" y="245"/>
                </a:lnTo>
                <a:close/>
                <a:moveTo>
                  <a:pt x="3016" y="245"/>
                </a:moveTo>
                <a:lnTo>
                  <a:pt x="3036" y="245"/>
                </a:lnTo>
                <a:lnTo>
                  <a:pt x="3036" y="264"/>
                </a:lnTo>
                <a:lnTo>
                  <a:pt x="3016" y="264"/>
                </a:lnTo>
                <a:lnTo>
                  <a:pt x="3016" y="245"/>
                </a:lnTo>
                <a:close/>
                <a:moveTo>
                  <a:pt x="2980" y="245"/>
                </a:moveTo>
                <a:lnTo>
                  <a:pt x="3002" y="245"/>
                </a:lnTo>
                <a:lnTo>
                  <a:pt x="3002" y="264"/>
                </a:lnTo>
                <a:lnTo>
                  <a:pt x="2980" y="264"/>
                </a:lnTo>
                <a:lnTo>
                  <a:pt x="2980" y="245"/>
                </a:lnTo>
                <a:close/>
                <a:moveTo>
                  <a:pt x="2946" y="245"/>
                </a:moveTo>
                <a:lnTo>
                  <a:pt x="2966" y="245"/>
                </a:lnTo>
                <a:lnTo>
                  <a:pt x="2966" y="264"/>
                </a:lnTo>
                <a:lnTo>
                  <a:pt x="2946" y="264"/>
                </a:lnTo>
                <a:lnTo>
                  <a:pt x="2946" y="245"/>
                </a:lnTo>
                <a:close/>
                <a:moveTo>
                  <a:pt x="2910" y="245"/>
                </a:moveTo>
                <a:lnTo>
                  <a:pt x="2932" y="245"/>
                </a:lnTo>
                <a:lnTo>
                  <a:pt x="2932" y="264"/>
                </a:lnTo>
                <a:lnTo>
                  <a:pt x="2910" y="264"/>
                </a:lnTo>
                <a:lnTo>
                  <a:pt x="2910" y="245"/>
                </a:lnTo>
                <a:close/>
                <a:moveTo>
                  <a:pt x="2876" y="245"/>
                </a:moveTo>
                <a:lnTo>
                  <a:pt x="2898" y="245"/>
                </a:lnTo>
                <a:lnTo>
                  <a:pt x="2898" y="264"/>
                </a:lnTo>
                <a:lnTo>
                  <a:pt x="2876" y="264"/>
                </a:lnTo>
                <a:lnTo>
                  <a:pt x="2876" y="245"/>
                </a:lnTo>
                <a:close/>
                <a:moveTo>
                  <a:pt x="2841" y="245"/>
                </a:moveTo>
                <a:lnTo>
                  <a:pt x="2862" y="245"/>
                </a:lnTo>
                <a:lnTo>
                  <a:pt x="2862" y="264"/>
                </a:lnTo>
                <a:lnTo>
                  <a:pt x="2841" y="264"/>
                </a:lnTo>
                <a:lnTo>
                  <a:pt x="2841" y="245"/>
                </a:lnTo>
                <a:close/>
                <a:moveTo>
                  <a:pt x="2806" y="245"/>
                </a:moveTo>
                <a:lnTo>
                  <a:pt x="2828" y="245"/>
                </a:lnTo>
                <a:lnTo>
                  <a:pt x="2828" y="264"/>
                </a:lnTo>
                <a:lnTo>
                  <a:pt x="2806" y="264"/>
                </a:lnTo>
                <a:lnTo>
                  <a:pt x="2806" y="245"/>
                </a:lnTo>
                <a:close/>
                <a:moveTo>
                  <a:pt x="2772" y="245"/>
                </a:moveTo>
                <a:lnTo>
                  <a:pt x="2792" y="245"/>
                </a:lnTo>
                <a:lnTo>
                  <a:pt x="2792" y="264"/>
                </a:lnTo>
                <a:lnTo>
                  <a:pt x="2772" y="264"/>
                </a:lnTo>
                <a:lnTo>
                  <a:pt x="2772" y="245"/>
                </a:lnTo>
                <a:close/>
                <a:moveTo>
                  <a:pt x="2737" y="245"/>
                </a:moveTo>
                <a:lnTo>
                  <a:pt x="2758" y="245"/>
                </a:lnTo>
                <a:lnTo>
                  <a:pt x="2758" y="264"/>
                </a:lnTo>
                <a:lnTo>
                  <a:pt x="2737" y="264"/>
                </a:lnTo>
                <a:lnTo>
                  <a:pt x="2737" y="278"/>
                </a:lnTo>
                <a:lnTo>
                  <a:pt x="2718" y="278"/>
                </a:lnTo>
                <a:lnTo>
                  <a:pt x="2718" y="258"/>
                </a:lnTo>
                <a:lnTo>
                  <a:pt x="2737" y="258"/>
                </a:lnTo>
                <a:lnTo>
                  <a:pt x="2737" y="245"/>
                </a:lnTo>
                <a:close/>
                <a:moveTo>
                  <a:pt x="3251" y="234"/>
                </a:moveTo>
                <a:lnTo>
                  <a:pt x="3270" y="234"/>
                </a:lnTo>
                <a:lnTo>
                  <a:pt x="3270" y="264"/>
                </a:lnTo>
                <a:lnTo>
                  <a:pt x="3258" y="264"/>
                </a:lnTo>
                <a:lnTo>
                  <a:pt x="3258" y="254"/>
                </a:lnTo>
                <a:lnTo>
                  <a:pt x="3251" y="254"/>
                </a:lnTo>
                <a:lnTo>
                  <a:pt x="3251" y="234"/>
                </a:lnTo>
                <a:close/>
                <a:moveTo>
                  <a:pt x="3251" y="199"/>
                </a:moveTo>
                <a:lnTo>
                  <a:pt x="3270" y="199"/>
                </a:lnTo>
                <a:lnTo>
                  <a:pt x="3270" y="219"/>
                </a:lnTo>
                <a:lnTo>
                  <a:pt x="3251" y="219"/>
                </a:lnTo>
                <a:lnTo>
                  <a:pt x="3251" y="199"/>
                </a:lnTo>
                <a:close/>
                <a:moveTo>
                  <a:pt x="3251" y="164"/>
                </a:moveTo>
                <a:lnTo>
                  <a:pt x="3270" y="164"/>
                </a:lnTo>
                <a:lnTo>
                  <a:pt x="3270" y="185"/>
                </a:lnTo>
                <a:lnTo>
                  <a:pt x="3251" y="185"/>
                </a:lnTo>
                <a:lnTo>
                  <a:pt x="3251" y="164"/>
                </a:lnTo>
                <a:close/>
                <a:moveTo>
                  <a:pt x="3461" y="134"/>
                </a:moveTo>
                <a:lnTo>
                  <a:pt x="3482" y="134"/>
                </a:lnTo>
                <a:lnTo>
                  <a:pt x="3482" y="152"/>
                </a:lnTo>
                <a:lnTo>
                  <a:pt x="3461" y="152"/>
                </a:lnTo>
                <a:lnTo>
                  <a:pt x="3461" y="134"/>
                </a:lnTo>
                <a:close/>
                <a:moveTo>
                  <a:pt x="3426" y="134"/>
                </a:moveTo>
                <a:lnTo>
                  <a:pt x="3446" y="134"/>
                </a:lnTo>
                <a:lnTo>
                  <a:pt x="3446" y="152"/>
                </a:lnTo>
                <a:lnTo>
                  <a:pt x="3426" y="152"/>
                </a:lnTo>
                <a:lnTo>
                  <a:pt x="3426" y="134"/>
                </a:lnTo>
                <a:close/>
                <a:moveTo>
                  <a:pt x="3391" y="134"/>
                </a:moveTo>
                <a:lnTo>
                  <a:pt x="3412" y="134"/>
                </a:lnTo>
                <a:lnTo>
                  <a:pt x="3412" y="152"/>
                </a:lnTo>
                <a:lnTo>
                  <a:pt x="3391" y="152"/>
                </a:lnTo>
                <a:lnTo>
                  <a:pt x="3391" y="134"/>
                </a:lnTo>
                <a:close/>
                <a:moveTo>
                  <a:pt x="3357" y="134"/>
                </a:moveTo>
                <a:lnTo>
                  <a:pt x="3377" y="134"/>
                </a:lnTo>
                <a:lnTo>
                  <a:pt x="3377" y="152"/>
                </a:lnTo>
                <a:lnTo>
                  <a:pt x="3357" y="152"/>
                </a:lnTo>
                <a:lnTo>
                  <a:pt x="3357" y="134"/>
                </a:lnTo>
                <a:close/>
                <a:moveTo>
                  <a:pt x="3321" y="134"/>
                </a:moveTo>
                <a:lnTo>
                  <a:pt x="3342" y="134"/>
                </a:lnTo>
                <a:lnTo>
                  <a:pt x="3342" y="152"/>
                </a:lnTo>
                <a:lnTo>
                  <a:pt x="3321" y="152"/>
                </a:lnTo>
                <a:lnTo>
                  <a:pt x="3321" y="134"/>
                </a:lnTo>
                <a:close/>
                <a:moveTo>
                  <a:pt x="3287" y="134"/>
                </a:moveTo>
                <a:lnTo>
                  <a:pt x="3308" y="134"/>
                </a:lnTo>
                <a:lnTo>
                  <a:pt x="3308" y="152"/>
                </a:lnTo>
                <a:lnTo>
                  <a:pt x="3287" y="152"/>
                </a:lnTo>
                <a:lnTo>
                  <a:pt x="3287" y="134"/>
                </a:lnTo>
                <a:close/>
                <a:moveTo>
                  <a:pt x="3251" y="134"/>
                </a:moveTo>
                <a:lnTo>
                  <a:pt x="3273" y="134"/>
                </a:lnTo>
                <a:lnTo>
                  <a:pt x="3273" y="152"/>
                </a:lnTo>
                <a:lnTo>
                  <a:pt x="3260" y="152"/>
                </a:lnTo>
                <a:lnTo>
                  <a:pt x="3260" y="149"/>
                </a:lnTo>
                <a:lnTo>
                  <a:pt x="3251" y="149"/>
                </a:lnTo>
                <a:lnTo>
                  <a:pt x="3251" y="134"/>
                </a:lnTo>
                <a:close/>
                <a:moveTo>
                  <a:pt x="3485" y="119"/>
                </a:moveTo>
                <a:lnTo>
                  <a:pt x="3503" y="119"/>
                </a:lnTo>
                <a:lnTo>
                  <a:pt x="3503" y="141"/>
                </a:lnTo>
                <a:lnTo>
                  <a:pt x="3485" y="141"/>
                </a:lnTo>
                <a:lnTo>
                  <a:pt x="3485" y="119"/>
                </a:lnTo>
                <a:close/>
                <a:moveTo>
                  <a:pt x="3485" y="85"/>
                </a:moveTo>
                <a:lnTo>
                  <a:pt x="3503" y="85"/>
                </a:lnTo>
                <a:lnTo>
                  <a:pt x="3503" y="105"/>
                </a:lnTo>
                <a:lnTo>
                  <a:pt x="3485" y="105"/>
                </a:lnTo>
                <a:lnTo>
                  <a:pt x="3485" y="85"/>
                </a:lnTo>
                <a:close/>
                <a:moveTo>
                  <a:pt x="3485" y="49"/>
                </a:moveTo>
                <a:lnTo>
                  <a:pt x="3503" y="49"/>
                </a:lnTo>
                <a:lnTo>
                  <a:pt x="3503" y="71"/>
                </a:lnTo>
                <a:lnTo>
                  <a:pt x="3485" y="71"/>
                </a:lnTo>
                <a:lnTo>
                  <a:pt x="3485" y="49"/>
                </a:lnTo>
                <a:close/>
                <a:moveTo>
                  <a:pt x="3954" y="0"/>
                </a:moveTo>
                <a:lnTo>
                  <a:pt x="3972" y="0"/>
                </a:lnTo>
                <a:lnTo>
                  <a:pt x="3972" y="19"/>
                </a:lnTo>
                <a:lnTo>
                  <a:pt x="3954" y="19"/>
                </a:lnTo>
                <a:lnTo>
                  <a:pt x="3954" y="0"/>
                </a:lnTo>
                <a:close/>
                <a:moveTo>
                  <a:pt x="3920" y="0"/>
                </a:moveTo>
                <a:lnTo>
                  <a:pt x="3941" y="0"/>
                </a:lnTo>
                <a:lnTo>
                  <a:pt x="3941" y="19"/>
                </a:lnTo>
                <a:lnTo>
                  <a:pt x="3920" y="19"/>
                </a:lnTo>
                <a:lnTo>
                  <a:pt x="3920" y="0"/>
                </a:lnTo>
                <a:close/>
                <a:moveTo>
                  <a:pt x="3885" y="0"/>
                </a:moveTo>
                <a:lnTo>
                  <a:pt x="3905" y="0"/>
                </a:lnTo>
                <a:lnTo>
                  <a:pt x="3905" y="19"/>
                </a:lnTo>
                <a:lnTo>
                  <a:pt x="3885" y="19"/>
                </a:lnTo>
                <a:lnTo>
                  <a:pt x="3885" y="0"/>
                </a:lnTo>
                <a:close/>
                <a:moveTo>
                  <a:pt x="3850" y="0"/>
                </a:moveTo>
                <a:lnTo>
                  <a:pt x="3871" y="0"/>
                </a:lnTo>
                <a:lnTo>
                  <a:pt x="3871" y="19"/>
                </a:lnTo>
                <a:lnTo>
                  <a:pt x="3850" y="19"/>
                </a:lnTo>
                <a:lnTo>
                  <a:pt x="3850" y="0"/>
                </a:lnTo>
                <a:close/>
                <a:moveTo>
                  <a:pt x="3816" y="0"/>
                </a:moveTo>
                <a:lnTo>
                  <a:pt x="3836" y="0"/>
                </a:lnTo>
                <a:lnTo>
                  <a:pt x="3836" y="19"/>
                </a:lnTo>
                <a:lnTo>
                  <a:pt x="3816" y="19"/>
                </a:lnTo>
                <a:lnTo>
                  <a:pt x="3816" y="0"/>
                </a:lnTo>
                <a:close/>
                <a:moveTo>
                  <a:pt x="3780" y="0"/>
                </a:moveTo>
                <a:lnTo>
                  <a:pt x="3801" y="0"/>
                </a:lnTo>
                <a:lnTo>
                  <a:pt x="3801" y="19"/>
                </a:lnTo>
                <a:lnTo>
                  <a:pt x="3780" y="19"/>
                </a:lnTo>
                <a:lnTo>
                  <a:pt x="3780" y="0"/>
                </a:lnTo>
                <a:close/>
                <a:moveTo>
                  <a:pt x="3746" y="0"/>
                </a:moveTo>
                <a:lnTo>
                  <a:pt x="3767" y="0"/>
                </a:lnTo>
                <a:lnTo>
                  <a:pt x="3767" y="19"/>
                </a:lnTo>
                <a:lnTo>
                  <a:pt x="3746" y="19"/>
                </a:lnTo>
                <a:lnTo>
                  <a:pt x="3746" y="0"/>
                </a:lnTo>
                <a:close/>
                <a:moveTo>
                  <a:pt x="3712" y="0"/>
                </a:moveTo>
                <a:lnTo>
                  <a:pt x="3732" y="0"/>
                </a:lnTo>
                <a:lnTo>
                  <a:pt x="3732" y="19"/>
                </a:lnTo>
                <a:lnTo>
                  <a:pt x="3712" y="19"/>
                </a:lnTo>
                <a:lnTo>
                  <a:pt x="3712" y="0"/>
                </a:lnTo>
                <a:close/>
                <a:moveTo>
                  <a:pt x="3676" y="0"/>
                </a:moveTo>
                <a:lnTo>
                  <a:pt x="3697" y="0"/>
                </a:lnTo>
                <a:lnTo>
                  <a:pt x="3697" y="19"/>
                </a:lnTo>
                <a:lnTo>
                  <a:pt x="3676" y="19"/>
                </a:lnTo>
                <a:lnTo>
                  <a:pt x="3676" y="0"/>
                </a:lnTo>
                <a:close/>
                <a:moveTo>
                  <a:pt x="3642" y="0"/>
                </a:moveTo>
                <a:lnTo>
                  <a:pt x="3662" y="0"/>
                </a:lnTo>
                <a:lnTo>
                  <a:pt x="3662" y="19"/>
                </a:lnTo>
                <a:lnTo>
                  <a:pt x="3642" y="19"/>
                </a:lnTo>
                <a:lnTo>
                  <a:pt x="3642" y="0"/>
                </a:lnTo>
                <a:close/>
                <a:moveTo>
                  <a:pt x="3606" y="0"/>
                </a:moveTo>
                <a:lnTo>
                  <a:pt x="3627" y="0"/>
                </a:lnTo>
                <a:lnTo>
                  <a:pt x="3627" y="19"/>
                </a:lnTo>
                <a:lnTo>
                  <a:pt x="3606" y="19"/>
                </a:lnTo>
                <a:lnTo>
                  <a:pt x="3606" y="0"/>
                </a:lnTo>
                <a:close/>
                <a:moveTo>
                  <a:pt x="3572" y="0"/>
                </a:moveTo>
                <a:lnTo>
                  <a:pt x="3593" y="0"/>
                </a:lnTo>
                <a:lnTo>
                  <a:pt x="3593" y="19"/>
                </a:lnTo>
                <a:lnTo>
                  <a:pt x="3572" y="19"/>
                </a:lnTo>
                <a:lnTo>
                  <a:pt x="3572" y="0"/>
                </a:lnTo>
                <a:close/>
                <a:moveTo>
                  <a:pt x="3536" y="0"/>
                </a:moveTo>
                <a:lnTo>
                  <a:pt x="3558" y="0"/>
                </a:lnTo>
                <a:lnTo>
                  <a:pt x="3558" y="19"/>
                </a:lnTo>
                <a:lnTo>
                  <a:pt x="3536" y="19"/>
                </a:lnTo>
                <a:lnTo>
                  <a:pt x="3536" y="0"/>
                </a:lnTo>
                <a:close/>
                <a:moveTo>
                  <a:pt x="3502" y="0"/>
                </a:moveTo>
                <a:lnTo>
                  <a:pt x="3523" y="0"/>
                </a:lnTo>
                <a:lnTo>
                  <a:pt x="3523" y="19"/>
                </a:lnTo>
                <a:lnTo>
                  <a:pt x="3503" y="19"/>
                </a:lnTo>
                <a:lnTo>
                  <a:pt x="3503" y="35"/>
                </a:lnTo>
                <a:lnTo>
                  <a:pt x="3485" y="35"/>
                </a:lnTo>
                <a:lnTo>
                  <a:pt x="3485" y="15"/>
                </a:lnTo>
                <a:lnTo>
                  <a:pt x="3502" y="15"/>
                </a:lnTo>
                <a:lnTo>
                  <a:pt x="3502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0" name="Line 38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1" name="Line 39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2" name="Line 40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3" name="Line 41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4" name="Line 42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5" name="Line 43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6" name="Line 44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7" name="Line 45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8" name="Line 46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7999" name="Line 47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0" name="Line 48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1" name="Line 49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2" name="Line 50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3" name="Line 51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4" name="Line 52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5" name="Line 53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6" name="Line 54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7" name="Line 55"/>
          <p:cNvSpPr>
            <a:spLocks noChangeShapeType="1"/>
          </p:cNvSpPr>
          <p:nvPr/>
        </p:nvSpPr>
        <p:spPr bwMode="auto">
          <a:xfrm>
            <a:off x="66500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8" name="Line 56"/>
          <p:cNvSpPr>
            <a:spLocks noChangeShapeType="1"/>
          </p:cNvSpPr>
          <p:nvPr/>
        </p:nvSpPr>
        <p:spPr bwMode="auto">
          <a:xfrm>
            <a:off x="66452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09" name="Line 57"/>
          <p:cNvSpPr>
            <a:spLocks noChangeShapeType="1"/>
          </p:cNvSpPr>
          <p:nvPr/>
        </p:nvSpPr>
        <p:spPr bwMode="auto">
          <a:xfrm>
            <a:off x="66452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0" name="Line 58"/>
          <p:cNvSpPr>
            <a:spLocks noChangeShapeType="1"/>
          </p:cNvSpPr>
          <p:nvPr/>
        </p:nvSpPr>
        <p:spPr bwMode="auto">
          <a:xfrm>
            <a:off x="66452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1" name="Line 59"/>
          <p:cNvSpPr>
            <a:spLocks noChangeShapeType="1"/>
          </p:cNvSpPr>
          <p:nvPr/>
        </p:nvSpPr>
        <p:spPr bwMode="auto">
          <a:xfrm>
            <a:off x="66452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2" name="Line 60"/>
          <p:cNvSpPr>
            <a:spLocks noChangeShapeType="1"/>
          </p:cNvSpPr>
          <p:nvPr/>
        </p:nvSpPr>
        <p:spPr bwMode="auto">
          <a:xfrm>
            <a:off x="66452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3" name="Line 61"/>
          <p:cNvSpPr>
            <a:spLocks noChangeShapeType="1"/>
          </p:cNvSpPr>
          <p:nvPr/>
        </p:nvSpPr>
        <p:spPr bwMode="auto">
          <a:xfrm>
            <a:off x="66452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4" name="Line 62"/>
          <p:cNvSpPr>
            <a:spLocks noChangeShapeType="1"/>
          </p:cNvSpPr>
          <p:nvPr/>
        </p:nvSpPr>
        <p:spPr bwMode="auto">
          <a:xfrm>
            <a:off x="66452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5" name="Line 63"/>
          <p:cNvSpPr>
            <a:spLocks noChangeShapeType="1"/>
          </p:cNvSpPr>
          <p:nvPr/>
        </p:nvSpPr>
        <p:spPr bwMode="auto">
          <a:xfrm>
            <a:off x="66452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6" name="Line 64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7" name="Line 65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8" name="Line 66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19" name="Line 67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0" name="Line 68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1" name="Line 69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2" name="Line 70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3" name="Line 71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4" name="Line 72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5" name="Line 73"/>
          <p:cNvSpPr>
            <a:spLocks noChangeShapeType="1"/>
          </p:cNvSpPr>
          <p:nvPr/>
        </p:nvSpPr>
        <p:spPr bwMode="auto">
          <a:xfrm>
            <a:off x="66405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6" name="Line 74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7" name="Line 75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8" name="Line 76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29" name="Line 77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0" name="Line 78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1" name="Line 79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2" name="Line 80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3" name="Line 81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4" name="Line 82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5" name="Line 83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6" name="Line 84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7" name="Line 85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8" name="Line 86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39" name="Line 87"/>
          <p:cNvSpPr>
            <a:spLocks noChangeShapeType="1"/>
          </p:cNvSpPr>
          <p:nvPr/>
        </p:nvSpPr>
        <p:spPr bwMode="auto">
          <a:xfrm>
            <a:off x="66373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0" name="Line 88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1" name="Line 89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2" name="Line 90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3" name="Line 91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4" name="Line 92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5" name="Line 93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6" name="Line 94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7" name="Line 95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8" name="Line 96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49" name="Line 97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0" name="Line 98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1" name="Line 99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2" name="Line 100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3" name="Line 101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4" name="Line 102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5" name="Line 103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6" name="Line 104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7" name="Line 105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8" name="Line 106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59" name="Line 107"/>
          <p:cNvSpPr>
            <a:spLocks noChangeShapeType="1"/>
          </p:cNvSpPr>
          <p:nvPr/>
        </p:nvSpPr>
        <p:spPr bwMode="auto">
          <a:xfrm>
            <a:off x="66325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0" name="Line 108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1" name="Line 109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2" name="Line 110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3" name="Line 111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4" name="Line 112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5" name="Line 113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6" name="Line 114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7" name="Line 115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8" name="Line 116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69" name="Line 117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0" name="Line 118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1" name="Line 119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2" name="Line 120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3" name="Line 121"/>
          <p:cNvSpPr>
            <a:spLocks noChangeShapeType="1"/>
          </p:cNvSpPr>
          <p:nvPr/>
        </p:nvSpPr>
        <p:spPr bwMode="auto">
          <a:xfrm>
            <a:off x="66278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4" name="Line 122"/>
          <p:cNvSpPr>
            <a:spLocks noChangeShapeType="1"/>
          </p:cNvSpPr>
          <p:nvPr/>
        </p:nvSpPr>
        <p:spPr bwMode="auto">
          <a:xfrm>
            <a:off x="66230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5" name="Line 123"/>
          <p:cNvSpPr>
            <a:spLocks noChangeShapeType="1"/>
          </p:cNvSpPr>
          <p:nvPr/>
        </p:nvSpPr>
        <p:spPr bwMode="auto">
          <a:xfrm>
            <a:off x="66230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6" name="Line 124"/>
          <p:cNvSpPr>
            <a:spLocks noChangeShapeType="1"/>
          </p:cNvSpPr>
          <p:nvPr/>
        </p:nvSpPr>
        <p:spPr bwMode="auto">
          <a:xfrm>
            <a:off x="66230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7" name="Line 125"/>
          <p:cNvSpPr>
            <a:spLocks noChangeShapeType="1"/>
          </p:cNvSpPr>
          <p:nvPr/>
        </p:nvSpPr>
        <p:spPr bwMode="auto">
          <a:xfrm>
            <a:off x="66230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8" name="Line 126"/>
          <p:cNvSpPr>
            <a:spLocks noChangeShapeType="1"/>
          </p:cNvSpPr>
          <p:nvPr/>
        </p:nvSpPr>
        <p:spPr bwMode="auto">
          <a:xfrm>
            <a:off x="66230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79" name="Line 127"/>
          <p:cNvSpPr>
            <a:spLocks noChangeShapeType="1"/>
          </p:cNvSpPr>
          <p:nvPr/>
        </p:nvSpPr>
        <p:spPr bwMode="auto">
          <a:xfrm>
            <a:off x="66230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0" name="Line 128"/>
          <p:cNvSpPr>
            <a:spLocks noChangeShapeType="1"/>
          </p:cNvSpPr>
          <p:nvPr/>
        </p:nvSpPr>
        <p:spPr bwMode="auto">
          <a:xfrm>
            <a:off x="66198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1" name="Line 129"/>
          <p:cNvSpPr>
            <a:spLocks noChangeShapeType="1"/>
          </p:cNvSpPr>
          <p:nvPr/>
        </p:nvSpPr>
        <p:spPr bwMode="auto">
          <a:xfrm>
            <a:off x="66198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2" name="Line 130"/>
          <p:cNvSpPr>
            <a:spLocks noChangeShapeType="1"/>
          </p:cNvSpPr>
          <p:nvPr/>
        </p:nvSpPr>
        <p:spPr bwMode="auto">
          <a:xfrm>
            <a:off x="66198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3" name="Line 131"/>
          <p:cNvSpPr>
            <a:spLocks noChangeShapeType="1"/>
          </p:cNvSpPr>
          <p:nvPr/>
        </p:nvSpPr>
        <p:spPr bwMode="auto">
          <a:xfrm>
            <a:off x="66198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4" name="Line 132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5" name="Line 133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6" name="Line 134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7" name="Line 135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8" name="Line 136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89" name="Line 137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0" name="Line 138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1" name="Line 139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2" name="Line 140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3" name="Line 141"/>
          <p:cNvSpPr>
            <a:spLocks noChangeShapeType="1"/>
          </p:cNvSpPr>
          <p:nvPr/>
        </p:nvSpPr>
        <p:spPr bwMode="auto">
          <a:xfrm>
            <a:off x="66151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4" name="Line 142"/>
          <p:cNvSpPr>
            <a:spLocks noChangeShapeType="1"/>
          </p:cNvSpPr>
          <p:nvPr/>
        </p:nvSpPr>
        <p:spPr bwMode="auto">
          <a:xfrm>
            <a:off x="66119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5" name="Line 143"/>
          <p:cNvSpPr>
            <a:spLocks noChangeShapeType="1"/>
          </p:cNvSpPr>
          <p:nvPr/>
        </p:nvSpPr>
        <p:spPr bwMode="auto">
          <a:xfrm>
            <a:off x="66119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6" name="Line 144"/>
          <p:cNvSpPr>
            <a:spLocks noChangeShapeType="1"/>
          </p:cNvSpPr>
          <p:nvPr/>
        </p:nvSpPr>
        <p:spPr bwMode="auto">
          <a:xfrm>
            <a:off x="66119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7" name="Line 145"/>
          <p:cNvSpPr>
            <a:spLocks noChangeShapeType="1"/>
          </p:cNvSpPr>
          <p:nvPr/>
        </p:nvSpPr>
        <p:spPr bwMode="auto">
          <a:xfrm>
            <a:off x="661193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8" name="Line 146"/>
          <p:cNvSpPr>
            <a:spLocks noChangeShapeType="1"/>
          </p:cNvSpPr>
          <p:nvPr/>
        </p:nvSpPr>
        <p:spPr bwMode="auto">
          <a:xfrm>
            <a:off x="66071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099" name="Line 147"/>
          <p:cNvSpPr>
            <a:spLocks noChangeShapeType="1"/>
          </p:cNvSpPr>
          <p:nvPr/>
        </p:nvSpPr>
        <p:spPr bwMode="auto">
          <a:xfrm>
            <a:off x="66071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0" name="Line 148"/>
          <p:cNvSpPr>
            <a:spLocks noChangeShapeType="1"/>
          </p:cNvSpPr>
          <p:nvPr/>
        </p:nvSpPr>
        <p:spPr bwMode="auto">
          <a:xfrm>
            <a:off x="66071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1" name="Line 149"/>
          <p:cNvSpPr>
            <a:spLocks noChangeShapeType="1"/>
          </p:cNvSpPr>
          <p:nvPr/>
        </p:nvSpPr>
        <p:spPr bwMode="auto">
          <a:xfrm>
            <a:off x="66071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2" name="Line 150"/>
          <p:cNvSpPr>
            <a:spLocks noChangeShapeType="1"/>
          </p:cNvSpPr>
          <p:nvPr/>
        </p:nvSpPr>
        <p:spPr bwMode="auto">
          <a:xfrm>
            <a:off x="66071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3" name="Line 151"/>
          <p:cNvSpPr>
            <a:spLocks noChangeShapeType="1"/>
          </p:cNvSpPr>
          <p:nvPr/>
        </p:nvSpPr>
        <p:spPr bwMode="auto">
          <a:xfrm>
            <a:off x="660717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4" name="Line 152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5" name="Line 153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6" name="Line 154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7" name="Line 155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8" name="Line 156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09" name="Line 157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0" name="Line 158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1" name="Line 159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2" name="Line 160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3" name="Line 161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4" name="Line 162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5" name="Line 163"/>
          <p:cNvSpPr>
            <a:spLocks noChangeShapeType="1"/>
          </p:cNvSpPr>
          <p:nvPr/>
        </p:nvSpPr>
        <p:spPr bwMode="auto">
          <a:xfrm>
            <a:off x="66024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6" name="Line 164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7" name="Line 165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8" name="Line 166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19" name="Line 167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0" name="Line 168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1" name="Line 169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2" name="Line 170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3" name="Line 171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4" name="Line 172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5" name="Line 173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6" name="Line 174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7" name="Line 175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8" name="Line 176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29" name="Line 177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0" name="Line 178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1" name="Line 179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2" name="Line 180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3" name="Line 181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4" name="Line 182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5" name="Line 183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6" name="Line 184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7" name="Line 185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8" name="Line 186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39" name="Line 187"/>
          <p:cNvSpPr>
            <a:spLocks noChangeShapeType="1"/>
          </p:cNvSpPr>
          <p:nvPr/>
        </p:nvSpPr>
        <p:spPr bwMode="auto">
          <a:xfrm>
            <a:off x="65976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0" name="Line 188"/>
          <p:cNvSpPr>
            <a:spLocks noChangeShapeType="1"/>
          </p:cNvSpPr>
          <p:nvPr/>
        </p:nvSpPr>
        <p:spPr bwMode="auto">
          <a:xfrm>
            <a:off x="65928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1" name="Line 189"/>
          <p:cNvSpPr>
            <a:spLocks noChangeShapeType="1"/>
          </p:cNvSpPr>
          <p:nvPr/>
        </p:nvSpPr>
        <p:spPr bwMode="auto">
          <a:xfrm>
            <a:off x="65928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2" name="Line 190"/>
          <p:cNvSpPr>
            <a:spLocks noChangeShapeType="1"/>
          </p:cNvSpPr>
          <p:nvPr/>
        </p:nvSpPr>
        <p:spPr bwMode="auto">
          <a:xfrm>
            <a:off x="65928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3" name="Line 191"/>
          <p:cNvSpPr>
            <a:spLocks noChangeShapeType="1"/>
          </p:cNvSpPr>
          <p:nvPr/>
        </p:nvSpPr>
        <p:spPr bwMode="auto">
          <a:xfrm>
            <a:off x="65928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4" name="Line 192"/>
          <p:cNvSpPr>
            <a:spLocks noChangeShapeType="1"/>
          </p:cNvSpPr>
          <p:nvPr/>
        </p:nvSpPr>
        <p:spPr bwMode="auto">
          <a:xfrm>
            <a:off x="65928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5" name="Line 193"/>
          <p:cNvSpPr>
            <a:spLocks noChangeShapeType="1"/>
          </p:cNvSpPr>
          <p:nvPr/>
        </p:nvSpPr>
        <p:spPr bwMode="auto">
          <a:xfrm>
            <a:off x="65928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6" name="Line 194"/>
          <p:cNvSpPr>
            <a:spLocks noChangeShapeType="1"/>
          </p:cNvSpPr>
          <p:nvPr/>
        </p:nvSpPr>
        <p:spPr bwMode="auto">
          <a:xfrm>
            <a:off x="65928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7" name="Line 195"/>
          <p:cNvSpPr>
            <a:spLocks noChangeShapeType="1"/>
          </p:cNvSpPr>
          <p:nvPr/>
        </p:nvSpPr>
        <p:spPr bwMode="auto">
          <a:xfrm>
            <a:off x="65928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8" name="Line 196"/>
          <p:cNvSpPr>
            <a:spLocks noChangeShapeType="1"/>
          </p:cNvSpPr>
          <p:nvPr/>
        </p:nvSpPr>
        <p:spPr bwMode="auto">
          <a:xfrm>
            <a:off x="65897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49" name="Line 197"/>
          <p:cNvSpPr>
            <a:spLocks noChangeShapeType="1"/>
          </p:cNvSpPr>
          <p:nvPr/>
        </p:nvSpPr>
        <p:spPr bwMode="auto">
          <a:xfrm>
            <a:off x="65897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0" name="Line 198"/>
          <p:cNvSpPr>
            <a:spLocks noChangeShapeType="1"/>
          </p:cNvSpPr>
          <p:nvPr/>
        </p:nvSpPr>
        <p:spPr bwMode="auto">
          <a:xfrm>
            <a:off x="65897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1" name="Line 199"/>
          <p:cNvSpPr>
            <a:spLocks noChangeShapeType="1"/>
          </p:cNvSpPr>
          <p:nvPr/>
        </p:nvSpPr>
        <p:spPr bwMode="auto">
          <a:xfrm>
            <a:off x="6589713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2" name="Line 200"/>
          <p:cNvSpPr>
            <a:spLocks noChangeShapeType="1"/>
          </p:cNvSpPr>
          <p:nvPr/>
        </p:nvSpPr>
        <p:spPr bwMode="auto">
          <a:xfrm>
            <a:off x="65849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3" name="Line 201"/>
          <p:cNvSpPr>
            <a:spLocks noChangeShapeType="1"/>
          </p:cNvSpPr>
          <p:nvPr/>
        </p:nvSpPr>
        <p:spPr bwMode="auto">
          <a:xfrm>
            <a:off x="65849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4" name="Line 202"/>
          <p:cNvSpPr>
            <a:spLocks noChangeShapeType="1"/>
          </p:cNvSpPr>
          <p:nvPr/>
        </p:nvSpPr>
        <p:spPr bwMode="auto">
          <a:xfrm>
            <a:off x="65849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5" name="Line 203"/>
          <p:cNvSpPr>
            <a:spLocks noChangeShapeType="1"/>
          </p:cNvSpPr>
          <p:nvPr/>
        </p:nvSpPr>
        <p:spPr bwMode="auto">
          <a:xfrm>
            <a:off x="65849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6" name="Line 204"/>
          <p:cNvSpPr>
            <a:spLocks noChangeShapeType="1"/>
          </p:cNvSpPr>
          <p:nvPr/>
        </p:nvSpPr>
        <p:spPr bwMode="auto">
          <a:xfrm>
            <a:off x="65849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7" name="Line 205"/>
          <p:cNvSpPr>
            <a:spLocks noChangeShapeType="1"/>
          </p:cNvSpPr>
          <p:nvPr/>
        </p:nvSpPr>
        <p:spPr bwMode="auto">
          <a:xfrm>
            <a:off x="6584950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8" name="Line 206"/>
          <p:cNvSpPr>
            <a:spLocks noChangeShapeType="1"/>
          </p:cNvSpPr>
          <p:nvPr/>
        </p:nvSpPr>
        <p:spPr bwMode="auto">
          <a:xfrm>
            <a:off x="65801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9" name="Line 207"/>
          <p:cNvSpPr>
            <a:spLocks noChangeShapeType="1"/>
          </p:cNvSpPr>
          <p:nvPr/>
        </p:nvSpPr>
        <p:spPr bwMode="auto">
          <a:xfrm>
            <a:off x="65801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60" name="Line 208"/>
          <p:cNvSpPr>
            <a:spLocks noChangeShapeType="1"/>
          </p:cNvSpPr>
          <p:nvPr/>
        </p:nvSpPr>
        <p:spPr bwMode="auto">
          <a:xfrm>
            <a:off x="65801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61" name="Line 209"/>
          <p:cNvSpPr>
            <a:spLocks noChangeShapeType="1"/>
          </p:cNvSpPr>
          <p:nvPr/>
        </p:nvSpPr>
        <p:spPr bwMode="auto">
          <a:xfrm>
            <a:off x="6580188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62" name="Line 210"/>
          <p:cNvSpPr>
            <a:spLocks noChangeShapeType="1"/>
          </p:cNvSpPr>
          <p:nvPr/>
        </p:nvSpPr>
        <p:spPr bwMode="auto">
          <a:xfrm>
            <a:off x="657542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8163" name="Line 211"/>
          <p:cNvSpPr>
            <a:spLocks noChangeShapeType="1"/>
          </p:cNvSpPr>
          <p:nvPr/>
        </p:nvSpPr>
        <p:spPr bwMode="auto">
          <a:xfrm>
            <a:off x="6575425" y="3352800"/>
            <a:ext cx="0" cy="0"/>
          </a:xfrm>
          <a:prstGeom prst="line">
            <a:avLst/>
          </a:prstGeom>
          <a:noFill/>
          <a:ln w="6350">
            <a:solidFill>
              <a:srgbClr val="E93253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6326188" y="3352800"/>
            <a:ext cx="249237" cy="41275"/>
            <a:chOff x="3709" y="1879"/>
            <a:chExt cx="157" cy="26"/>
          </a:xfrm>
        </p:grpSpPr>
        <p:sp>
          <p:nvSpPr>
            <p:cNvPr id="638165" name="Line 213"/>
            <p:cNvSpPr>
              <a:spLocks noChangeShapeType="1"/>
            </p:cNvSpPr>
            <p:nvPr/>
          </p:nvSpPr>
          <p:spPr bwMode="auto">
            <a:xfrm>
              <a:off x="386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66" name="Line 214"/>
            <p:cNvSpPr>
              <a:spLocks noChangeShapeType="1"/>
            </p:cNvSpPr>
            <p:nvPr/>
          </p:nvSpPr>
          <p:spPr bwMode="auto">
            <a:xfrm>
              <a:off x="386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67" name="Line 215"/>
            <p:cNvSpPr>
              <a:spLocks noChangeShapeType="1"/>
            </p:cNvSpPr>
            <p:nvPr/>
          </p:nvSpPr>
          <p:spPr bwMode="auto">
            <a:xfrm>
              <a:off x="386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68" name="Line 216"/>
            <p:cNvSpPr>
              <a:spLocks noChangeShapeType="1"/>
            </p:cNvSpPr>
            <p:nvPr/>
          </p:nvSpPr>
          <p:spPr bwMode="auto">
            <a:xfrm>
              <a:off x="386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69" name="Line 217"/>
            <p:cNvSpPr>
              <a:spLocks noChangeShapeType="1"/>
            </p:cNvSpPr>
            <p:nvPr/>
          </p:nvSpPr>
          <p:spPr bwMode="auto">
            <a:xfrm>
              <a:off x="386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0" name="Line 218"/>
            <p:cNvSpPr>
              <a:spLocks noChangeShapeType="1"/>
            </p:cNvSpPr>
            <p:nvPr/>
          </p:nvSpPr>
          <p:spPr bwMode="auto">
            <a:xfrm>
              <a:off x="386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1" name="Line 219"/>
            <p:cNvSpPr>
              <a:spLocks noChangeShapeType="1"/>
            </p:cNvSpPr>
            <p:nvPr/>
          </p:nvSpPr>
          <p:spPr bwMode="auto">
            <a:xfrm>
              <a:off x="386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2" name="Line 220"/>
            <p:cNvSpPr>
              <a:spLocks noChangeShapeType="1"/>
            </p:cNvSpPr>
            <p:nvPr/>
          </p:nvSpPr>
          <p:spPr bwMode="auto">
            <a:xfrm>
              <a:off x="386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3" name="Line 221"/>
            <p:cNvSpPr>
              <a:spLocks noChangeShapeType="1"/>
            </p:cNvSpPr>
            <p:nvPr/>
          </p:nvSpPr>
          <p:spPr bwMode="auto">
            <a:xfrm>
              <a:off x="386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4" name="Line 222"/>
            <p:cNvSpPr>
              <a:spLocks noChangeShapeType="1"/>
            </p:cNvSpPr>
            <p:nvPr/>
          </p:nvSpPr>
          <p:spPr bwMode="auto">
            <a:xfrm>
              <a:off x="386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5" name="Line 223"/>
            <p:cNvSpPr>
              <a:spLocks noChangeShapeType="1"/>
            </p:cNvSpPr>
            <p:nvPr/>
          </p:nvSpPr>
          <p:spPr bwMode="auto">
            <a:xfrm>
              <a:off x="385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6" name="Line 224"/>
            <p:cNvSpPr>
              <a:spLocks noChangeShapeType="1"/>
            </p:cNvSpPr>
            <p:nvPr/>
          </p:nvSpPr>
          <p:spPr bwMode="auto">
            <a:xfrm>
              <a:off x="385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7" name="Line 225"/>
            <p:cNvSpPr>
              <a:spLocks noChangeShapeType="1"/>
            </p:cNvSpPr>
            <p:nvPr/>
          </p:nvSpPr>
          <p:spPr bwMode="auto">
            <a:xfrm>
              <a:off x="385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8" name="Line 226"/>
            <p:cNvSpPr>
              <a:spLocks noChangeShapeType="1"/>
            </p:cNvSpPr>
            <p:nvPr/>
          </p:nvSpPr>
          <p:spPr bwMode="auto">
            <a:xfrm>
              <a:off x="385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79" name="Line 227"/>
            <p:cNvSpPr>
              <a:spLocks noChangeShapeType="1"/>
            </p:cNvSpPr>
            <p:nvPr/>
          </p:nvSpPr>
          <p:spPr bwMode="auto">
            <a:xfrm>
              <a:off x="385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0" name="Line 228"/>
            <p:cNvSpPr>
              <a:spLocks noChangeShapeType="1"/>
            </p:cNvSpPr>
            <p:nvPr/>
          </p:nvSpPr>
          <p:spPr bwMode="auto">
            <a:xfrm>
              <a:off x="385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1" name="Line 229"/>
            <p:cNvSpPr>
              <a:spLocks noChangeShapeType="1"/>
            </p:cNvSpPr>
            <p:nvPr/>
          </p:nvSpPr>
          <p:spPr bwMode="auto">
            <a:xfrm>
              <a:off x="38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2" name="Line 230"/>
            <p:cNvSpPr>
              <a:spLocks noChangeShapeType="1"/>
            </p:cNvSpPr>
            <p:nvPr/>
          </p:nvSpPr>
          <p:spPr bwMode="auto">
            <a:xfrm>
              <a:off x="38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3" name="Line 231"/>
            <p:cNvSpPr>
              <a:spLocks noChangeShapeType="1"/>
            </p:cNvSpPr>
            <p:nvPr/>
          </p:nvSpPr>
          <p:spPr bwMode="auto">
            <a:xfrm>
              <a:off x="38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4" name="Line 232"/>
            <p:cNvSpPr>
              <a:spLocks noChangeShapeType="1"/>
            </p:cNvSpPr>
            <p:nvPr/>
          </p:nvSpPr>
          <p:spPr bwMode="auto">
            <a:xfrm>
              <a:off x="38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5" name="Line 233"/>
            <p:cNvSpPr>
              <a:spLocks noChangeShapeType="1"/>
            </p:cNvSpPr>
            <p:nvPr/>
          </p:nvSpPr>
          <p:spPr bwMode="auto">
            <a:xfrm>
              <a:off x="385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6" name="Line 234"/>
            <p:cNvSpPr>
              <a:spLocks noChangeShapeType="1"/>
            </p:cNvSpPr>
            <p:nvPr/>
          </p:nvSpPr>
          <p:spPr bwMode="auto">
            <a:xfrm>
              <a:off x="385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7" name="Line 235"/>
            <p:cNvSpPr>
              <a:spLocks noChangeShapeType="1"/>
            </p:cNvSpPr>
            <p:nvPr/>
          </p:nvSpPr>
          <p:spPr bwMode="auto">
            <a:xfrm>
              <a:off x="385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8" name="Line 236"/>
            <p:cNvSpPr>
              <a:spLocks noChangeShapeType="1"/>
            </p:cNvSpPr>
            <p:nvPr/>
          </p:nvSpPr>
          <p:spPr bwMode="auto">
            <a:xfrm>
              <a:off x="385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89" name="Line 237"/>
            <p:cNvSpPr>
              <a:spLocks noChangeShapeType="1"/>
            </p:cNvSpPr>
            <p:nvPr/>
          </p:nvSpPr>
          <p:spPr bwMode="auto">
            <a:xfrm>
              <a:off x="384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0" name="Line 238"/>
            <p:cNvSpPr>
              <a:spLocks noChangeShapeType="1"/>
            </p:cNvSpPr>
            <p:nvPr/>
          </p:nvSpPr>
          <p:spPr bwMode="auto">
            <a:xfrm>
              <a:off x="384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1" name="Line 239"/>
            <p:cNvSpPr>
              <a:spLocks noChangeShapeType="1"/>
            </p:cNvSpPr>
            <p:nvPr/>
          </p:nvSpPr>
          <p:spPr bwMode="auto">
            <a:xfrm>
              <a:off x="384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2" name="Line 240"/>
            <p:cNvSpPr>
              <a:spLocks noChangeShapeType="1"/>
            </p:cNvSpPr>
            <p:nvPr/>
          </p:nvSpPr>
          <p:spPr bwMode="auto">
            <a:xfrm>
              <a:off x="384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3" name="Line 241"/>
            <p:cNvSpPr>
              <a:spLocks noChangeShapeType="1"/>
            </p:cNvSpPr>
            <p:nvPr/>
          </p:nvSpPr>
          <p:spPr bwMode="auto">
            <a:xfrm>
              <a:off x="384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4" name="Line 242"/>
            <p:cNvSpPr>
              <a:spLocks noChangeShapeType="1"/>
            </p:cNvSpPr>
            <p:nvPr/>
          </p:nvSpPr>
          <p:spPr bwMode="auto">
            <a:xfrm>
              <a:off x="384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5" name="Line 243"/>
            <p:cNvSpPr>
              <a:spLocks noChangeShapeType="1"/>
            </p:cNvSpPr>
            <p:nvPr/>
          </p:nvSpPr>
          <p:spPr bwMode="auto">
            <a:xfrm>
              <a:off x="384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6" name="Line 244"/>
            <p:cNvSpPr>
              <a:spLocks noChangeShapeType="1"/>
            </p:cNvSpPr>
            <p:nvPr/>
          </p:nvSpPr>
          <p:spPr bwMode="auto">
            <a:xfrm>
              <a:off x="384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7" name="Line 245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8" name="Line 246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199" name="Line 247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0" name="Line 248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1" name="Line 249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2" name="Line 250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3" name="Line 251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4" name="Line 252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5" name="Line 253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6" name="Line 254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7" name="Line 255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8" name="Line 256"/>
            <p:cNvSpPr>
              <a:spLocks noChangeShapeType="1"/>
            </p:cNvSpPr>
            <p:nvPr/>
          </p:nvSpPr>
          <p:spPr bwMode="auto">
            <a:xfrm>
              <a:off x="384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09" name="Line 257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0" name="Line 258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1" name="Line 259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2" name="Line 260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3" name="Line 261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4" name="Line 262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5" name="Line 263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6" name="Line 264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7" name="Line 265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8" name="Line 266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19" name="Line 267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0" name="Line 268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1" name="Line 269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2" name="Line 270"/>
            <p:cNvSpPr>
              <a:spLocks noChangeShapeType="1"/>
            </p:cNvSpPr>
            <p:nvPr/>
          </p:nvSpPr>
          <p:spPr bwMode="auto">
            <a:xfrm>
              <a:off x="383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3" name="Line 271"/>
            <p:cNvSpPr>
              <a:spLocks noChangeShapeType="1"/>
            </p:cNvSpPr>
            <p:nvPr/>
          </p:nvSpPr>
          <p:spPr bwMode="auto">
            <a:xfrm>
              <a:off x="38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4" name="Line 272"/>
            <p:cNvSpPr>
              <a:spLocks noChangeShapeType="1"/>
            </p:cNvSpPr>
            <p:nvPr/>
          </p:nvSpPr>
          <p:spPr bwMode="auto">
            <a:xfrm>
              <a:off x="38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5" name="Line 273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6" name="Line 274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7" name="Line 275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8" name="Line 276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29" name="Line 277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0" name="Line 278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1" name="Line 279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2" name="Line 280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3" name="Line 281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4" name="Line 282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5" name="Line 283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6" name="Line 284"/>
            <p:cNvSpPr>
              <a:spLocks noChangeShapeType="1"/>
            </p:cNvSpPr>
            <p:nvPr/>
          </p:nvSpPr>
          <p:spPr bwMode="auto">
            <a:xfrm>
              <a:off x="383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7" name="Line 285"/>
            <p:cNvSpPr>
              <a:spLocks noChangeShapeType="1"/>
            </p:cNvSpPr>
            <p:nvPr/>
          </p:nvSpPr>
          <p:spPr bwMode="auto">
            <a:xfrm>
              <a:off x="38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8" name="Line 286"/>
            <p:cNvSpPr>
              <a:spLocks noChangeShapeType="1"/>
            </p:cNvSpPr>
            <p:nvPr/>
          </p:nvSpPr>
          <p:spPr bwMode="auto">
            <a:xfrm>
              <a:off x="38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39" name="Line 287"/>
            <p:cNvSpPr>
              <a:spLocks noChangeShapeType="1"/>
            </p:cNvSpPr>
            <p:nvPr/>
          </p:nvSpPr>
          <p:spPr bwMode="auto">
            <a:xfrm>
              <a:off x="38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0" name="Line 288"/>
            <p:cNvSpPr>
              <a:spLocks noChangeShapeType="1"/>
            </p:cNvSpPr>
            <p:nvPr/>
          </p:nvSpPr>
          <p:spPr bwMode="auto">
            <a:xfrm>
              <a:off x="38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1" name="Line 289"/>
            <p:cNvSpPr>
              <a:spLocks noChangeShapeType="1"/>
            </p:cNvSpPr>
            <p:nvPr/>
          </p:nvSpPr>
          <p:spPr bwMode="auto">
            <a:xfrm>
              <a:off x="38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2" name="Line 290"/>
            <p:cNvSpPr>
              <a:spLocks noChangeShapeType="1"/>
            </p:cNvSpPr>
            <p:nvPr/>
          </p:nvSpPr>
          <p:spPr bwMode="auto">
            <a:xfrm>
              <a:off x="38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3" name="Line 291"/>
            <p:cNvSpPr>
              <a:spLocks noChangeShapeType="1"/>
            </p:cNvSpPr>
            <p:nvPr/>
          </p:nvSpPr>
          <p:spPr bwMode="auto">
            <a:xfrm>
              <a:off x="382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4" name="Line 292"/>
            <p:cNvSpPr>
              <a:spLocks noChangeShapeType="1"/>
            </p:cNvSpPr>
            <p:nvPr/>
          </p:nvSpPr>
          <p:spPr bwMode="auto">
            <a:xfrm>
              <a:off x="382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5" name="Line 293"/>
            <p:cNvSpPr>
              <a:spLocks noChangeShapeType="1"/>
            </p:cNvSpPr>
            <p:nvPr/>
          </p:nvSpPr>
          <p:spPr bwMode="auto">
            <a:xfrm>
              <a:off x="38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6" name="Line 294"/>
            <p:cNvSpPr>
              <a:spLocks noChangeShapeType="1"/>
            </p:cNvSpPr>
            <p:nvPr/>
          </p:nvSpPr>
          <p:spPr bwMode="auto">
            <a:xfrm>
              <a:off x="38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7" name="Line 295"/>
            <p:cNvSpPr>
              <a:spLocks noChangeShapeType="1"/>
            </p:cNvSpPr>
            <p:nvPr/>
          </p:nvSpPr>
          <p:spPr bwMode="auto">
            <a:xfrm>
              <a:off x="38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8" name="Line 296"/>
            <p:cNvSpPr>
              <a:spLocks noChangeShapeType="1"/>
            </p:cNvSpPr>
            <p:nvPr/>
          </p:nvSpPr>
          <p:spPr bwMode="auto">
            <a:xfrm>
              <a:off x="38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49" name="Line 297"/>
            <p:cNvSpPr>
              <a:spLocks noChangeShapeType="1"/>
            </p:cNvSpPr>
            <p:nvPr/>
          </p:nvSpPr>
          <p:spPr bwMode="auto">
            <a:xfrm>
              <a:off x="382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0" name="Line 298"/>
            <p:cNvSpPr>
              <a:spLocks noChangeShapeType="1"/>
            </p:cNvSpPr>
            <p:nvPr/>
          </p:nvSpPr>
          <p:spPr bwMode="auto">
            <a:xfrm>
              <a:off x="382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1" name="Line 299"/>
            <p:cNvSpPr>
              <a:spLocks noChangeShapeType="1"/>
            </p:cNvSpPr>
            <p:nvPr/>
          </p:nvSpPr>
          <p:spPr bwMode="auto">
            <a:xfrm>
              <a:off x="382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2" name="Line 300"/>
            <p:cNvSpPr>
              <a:spLocks noChangeShapeType="1"/>
            </p:cNvSpPr>
            <p:nvPr/>
          </p:nvSpPr>
          <p:spPr bwMode="auto">
            <a:xfrm>
              <a:off x="382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3" name="Line 301"/>
            <p:cNvSpPr>
              <a:spLocks noChangeShapeType="1"/>
            </p:cNvSpPr>
            <p:nvPr/>
          </p:nvSpPr>
          <p:spPr bwMode="auto">
            <a:xfrm>
              <a:off x="382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4" name="Line 302"/>
            <p:cNvSpPr>
              <a:spLocks noChangeShapeType="1"/>
            </p:cNvSpPr>
            <p:nvPr/>
          </p:nvSpPr>
          <p:spPr bwMode="auto">
            <a:xfrm>
              <a:off x="382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5" name="Line 303"/>
            <p:cNvSpPr>
              <a:spLocks noChangeShapeType="1"/>
            </p:cNvSpPr>
            <p:nvPr/>
          </p:nvSpPr>
          <p:spPr bwMode="auto">
            <a:xfrm>
              <a:off x="382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6" name="Line 304"/>
            <p:cNvSpPr>
              <a:spLocks noChangeShapeType="1"/>
            </p:cNvSpPr>
            <p:nvPr/>
          </p:nvSpPr>
          <p:spPr bwMode="auto">
            <a:xfrm>
              <a:off x="382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7" name="Line 305"/>
            <p:cNvSpPr>
              <a:spLocks noChangeShapeType="1"/>
            </p:cNvSpPr>
            <p:nvPr/>
          </p:nvSpPr>
          <p:spPr bwMode="auto">
            <a:xfrm>
              <a:off x="382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8" name="Line 306"/>
            <p:cNvSpPr>
              <a:spLocks noChangeShapeType="1"/>
            </p:cNvSpPr>
            <p:nvPr/>
          </p:nvSpPr>
          <p:spPr bwMode="auto">
            <a:xfrm>
              <a:off x="382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59" name="Line 307"/>
            <p:cNvSpPr>
              <a:spLocks noChangeShapeType="1"/>
            </p:cNvSpPr>
            <p:nvPr/>
          </p:nvSpPr>
          <p:spPr bwMode="auto">
            <a:xfrm>
              <a:off x="382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0" name="Line 308"/>
            <p:cNvSpPr>
              <a:spLocks noChangeShapeType="1"/>
            </p:cNvSpPr>
            <p:nvPr/>
          </p:nvSpPr>
          <p:spPr bwMode="auto">
            <a:xfrm>
              <a:off x="382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1" name="Line 309"/>
            <p:cNvSpPr>
              <a:spLocks noChangeShapeType="1"/>
            </p:cNvSpPr>
            <p:nvPr/>
          </p:nvSpPr>
          <p:spPr bwMode="auto">
            <a:xfrm>
              <a:off x="382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2" name="Line 310"/>
            <p:cNvSpPr>
              <a:spLocks noChangeShapeType="1"/>
            </p:cNvSpPr>
            <p:nvPr/>
          </p:nvSpPr>
          <p:spPr bwMode="auto">
            <a:xfrm>
              <a:off x="382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3" name="Line 311"/>
            <p:cNvSpPr>
              <a:spLocks noChangeShapeType="1"/>
            </p:cNvSpPr>
            <p:nvPr/>
          </p:nvSpPr>
          <p:spPr bwMode="auto">
            <a:xfrm>
              <a:off x="382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4" name="Line 312"/>
            <p:cNvSpPr>
              <a:spLocks noChangeShapeType="1"/>
            </p:cNvSpPr>
            <p:nvPr/>
          </p:nvSpPr>
          <p:spPr bwMode="auto">
            <a:xfrm>
              <a:off x="382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5" name="Line 313"/>
            <p:cNvSpPr>
              <a:spLocks noChangeShapeType="1"/>
            </p:cNvSpPr>
            <p:nvPr/>
          </p:nvSpPr>
          <p:spPr bwMode="auto">
            <a:xfrm>
              <a:off x="381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6" name="Line 314"/>
            <p:cNvSpPr>
              <a:spLocks noChangeShapeType="1"/>
            </p:cNvSpPr>
            <p:nvPr/>
          </p:nvSpPr>
          <p:spPr bwMode="auto">
            <a:xfrm>
              <a:off x="381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7" name="Line 315"/>
            <p:cNvSpPr>
              <a:spLocks noChangeShapeType="1"/>
            </p:cNvSpPr>
            <p:nvPr/>
          </p:nvSpPr>
          <p:spPr bwMode="auto">
            <a:xfrm>
              <a:off x="381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8" name="Line 316"/>
            <p:cNvSpPr>
              <a:spLocks noChangeShapeType="1"/>
            </p:cNvSpPr>
            <p:nvPr/>
          </p:nvSpPr>
          <p:spPr bwMode="auto">
            <a:xfrm>
              <a:off x="381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69" name="Line 317"/>
            <p:cNvSpPr>
              <a:spLocks noChangeShapeType="1"/>
            </p:cNvSpPr>
            <p:nvPr/>
          </p:nvSpPr>
          <p:spPr bwMode="auto">
            <a:xfrm>
              <a:off x="381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0" name="Line 318"/>
            <p:cNvSpPr>
              <a:spLocks noChangeShapeType="1"/>
            </p:cNvSpPr>
            <p:nvPr/>
          </p:nvSpPr>
          <p:spPr bwMode="auto">
            <a:xfrm>
              <a:off x="381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1" name="Line 319"/>
            <p:cNvSpPr>
              <a:spLocks noChangeShapeType="1"/>
            </p:cNvSpPr>
            <p:nvPr/>
          </p:nvSpPr>
          <p:spPr bwMode="auto">
            <a:xfrm>
              <a:off x="381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2" name="Line 320"/>
            <p:cNvSpPr>
              <a:spLocks noChangeShapeType="1"/>
            </p:cNvSpPr>
            <p:nvPr/>
          </p:nvSpPr>
          <p:spPr bwMode="auto">
            <a:xfrm>
              <a:off x="381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3" name="Line 321"/>
            <p:cNvSpPr>
              <a:spLocks noChangeShapeType="1"/>
            </p:cNvSpPr>
            <p:nvPr/>
          </p:nvSpPr>
          <p:spPr bwMode="auto">
            <a:xfrm>
              <a:off x="381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4" name="Line 322"/>
            <p:cNvSpPr>
              <a:spLocks noChangeShapeType="1"/>
            </p:cNvSpPr>
            <p:nvPr/>
          </p:nvSpPr>
          <p:spPr bwMode="auto">
            <a:xfrm>
              <a:off x="381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5" name="Line 323"/>
            <p:cNvSpPr>
              <a:spLocks noChangeShapeType="1"/>
            </p:cNvSpPr>
            <p:nvPr/>
          </p:nvSpPr>
          <p:spPr bwMode="auto">
            <a:xfrm>
              <a:off x="381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6" name="Line 324"/>
            <p:cNvSpPr>
              <a:spLocks noChangeShapeType="1"/>
            </p:cNvSpPr>
            <p:nvPr/>
          </p:nvSpPr>
          <p:spPr bwMode="auto">
            <a:xfrm>
              <a:off x="381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7" name="Line 325"/>
            <p:cNvSpPr>
              <a:spLocks noChangeShapeType="1"/>
            </p:cNvSpPr>
            <p:nvPr/>
          </p:nvSpPr>
          <p:spPr bwMode="auto">
            <a:xfrm>
              <a:off x="381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8" name="Line 326"/>
            <p:cNvSpPr>
              <a:spLocks noChangeShapeType="1"/>
            </p:cNvSpPr>
            <p:nvPr/>
          </p:nvSpPr>
          <p:spPr bwMode="auto">
            <a:xfrm>
              <a:off x="381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79" name="Line 327"/>
            <p:cNvSpPr>
              <a:spLocks noChangeShapeType="1"/>
            </p:cNvSpPr>
            <p:nvPr/>
          </p:nvSpPr>
          <p:spPr bwMode="auto">
            <a:xfrm>
              <a:off x="380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0" name="Line 328"/>
            <p:cNvSpPr>
              <a:spLocks noChangeShapeType="1"/>
            </p:cNvSpPr>
            <p:nvPr/>
          </p:nvSpPr>
          <p:spPr bwMode="auto">
            <a:xfrm>
              <a:off x="380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1" name="Line 329"/>
            <p:cNvSpPr>
              <a:spLocks noChangeShapeType="1"/>
            </p:cNvSpPr>
            <p:nvPr/>
          </p:nvSpPr>
          <p:spPr bwMode="auto">
            <a:xfrm>
              <a:off x="380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2" name="Line 330"/>
            <p:cNvSpPr>
              <a:spLocks noChangeShapeType="1"/>
            </p:cNvSpPr>
            <p:nvPr/>
          </p:nvSpPr>
          <p:spPr bwMode="auto">
            <a:xfrm>
              <a:off x="380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3" name="Line 331"/>
            <p:cNvSpPr>
              <a:spLocks noChangeShapeType="1"/>
            </p:cNvSpPr>
            <p:nvPr/>
          </p:nvSpPr>
          <p:spPr bwMode="auto">
            <a:xfrm>
              <a:off x="380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4" name="Line 332"/>
            <p:cNvSpPr>
              <a:spLocks noChangeShapeType="1"/>
            </p:cNvSpPr>
            <p:nvPr/>
          </p:nvSpPr>
          <p:spPr bwMode="auto">
            <a:xfrm>
              <a:off x="380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5" name="Line 333"/>
            <p:cNvSpPr>
              <a:spLocks noChangeShapeType="1"/>
            </p:cNvSpPr>
            <p:nvPr/>
          </p:nvSpPr>
          <p:spPr bwMode="auto">
            <a:xfrm>
              <a:off x="380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6" name="Line 334"/>
            <p:cNvSpPr>
              <a:spLocks noChangeShapeType="1"/>
            </p:cNvSpPr>
            <p:nvPr/>
          </p:nvSpPr>
          <p:spPr bwMode="auto">
            <a:xfrm>
              <a:off x="380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7" name="Line 335"/>
            <p:cNvSpPr>
              <a:spLocks noChangeShapeType="1"/>
            </p:cNvSpPr>
            <p:nvPr/>
          </p:nvSpPr>
          <p:spPr bwMode="auto">
            <a:xfrm>
              <a:off x="380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8" name="Line 336"/>
            <p:cNvSpPr>
              <a:spLocks noChangeShapeType="1"/>
            </p:cNvSpPr>
            <p:nvPr/>
          </p:nvSpPr>
          <p:spPr bwMode="auto">
            <a:xfrm>
              <a:off x="380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89" name="Line 337"/>
            <p:cNvSpPr>
              <a:spLocks noChangeShapeType="1"/>
            </p:cNvSpPr>
            <p:nvPr/>
          </p:nvSpPr>
          <p:spPr bwMode="auto">
            <a:xfrm>
              <a:off x="380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0" name="Line 338"/>
            <p:cNvSpPr>
              <a:spLocks noChangeShapeType="1"/>
            </p:cNvSpPr>
            <p:nvPr/>
          </p:nvSpPr>
          <p:spPr bwMode="auto">
            <a:xfrm>
              <a:off x="380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1" name="Line 339"/>
            <p:cNvSpPr>
              <a:spLocks noChangeShapeType="1"/>
            </p:cNvSpPr>
            <p:nvPr/>
          </p:nvSpPr>
          <p:spPr bwMode="auto">
            <a:xfrm>
              <a:off x="380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2" name="Line 340"/>
            <p:cNvSpPr>
              <a:spLocks noChangeShapeType="1"/>
            </p:cNvSpPr>
            <p:nvPr/>
          </p:nvSpPr>
          <p:spPr bwMode="auto">
            <a:xfrm>
              <a:off x="380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3" name="Line 341"/>
            <p:cNvSpPr>
              <a:spLocks noChangeShapeType="1"/>
            </p:cNvSpPr>
            <p:nvPr/>
          </p:nvSpPr>
          <p:spPr bwMode="auto">
            <a:xfrm>
              <a:off x="379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4" name="Line 342"/>
            <p:cNvSpPr>
              <a:spLocks noChangeShapeType="1"/>
            </p:cNvSpPr>
            <p:nvPr/>
          </p:nvSpPr>
          <p:spPr bwMode="auto">
            <a:xfrm>
              <a:off x="379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5" name="Line 343"/>
            <p:cNvSpPr>
              <a:spLocks noChangeShapeType="1"/>
            </p:cNvSpPr>
            <p:nvPr/>
          </p:nvSpPr>
          <p:spPr bwMode="auto">
            <a:xfrm>
              <a:off x="379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6" name="Line 344"/>
            <p:cNvSpPr>
              <a:spLocks noChangeShapeType="1"/>
            </p:cNvSpPr>
            <p:nvPr/>
          </p:nvSpPr>
          <p:spPr bwMode="auto">
            <a:xfrm>
              <a:off x="379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7" name="Line 345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8" name="Line 346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299" name="Line 347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0" name="Line 348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1" name="Line 349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2" name="Line 350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3" name="Line 351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4" name="Line 352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5" name="Line 353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6" name="Line 354"/>
            <p:cNvSpPr>
              <a:spLocks noChangeShapeType="1"/>
            </p:cNvSpPr>
            <p:nvPr/>
          </p:nvSpPr>
          <p:spPr bwMode="auto">
            <a:xfrm>
              <a:off x="379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7" name="Line 355"/>
            <p:cNvSpPr>
              <a:spLocks noChangeShapeType="1"/>
            </p:cNvSpPr>
            <p:nvPr/>
          </p:nvSpPr>
          <p:spPr bwMode="auto">
            <a:xfrm>
              <a:off x="379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8" name="Line 356"/>
            <p:cNvSpPr>
              <a:spLocks noChangeShapeType="1"/>
            </p:cNvSpPr>
            <p:nvPr/>
          </p:nvSpPr>
          <p:spPr bwMode="auto">
            <a:xfrm>
              <a:off x="379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09" name="Line 357"/>
            <p:cNvSpPr>
              <a:spLocks noChangeShapeType="1"/>
            </p:cNvSpPr>
            <p:nvPr/>
          </p:nvSpPr>
          <p:spPr bwMode="auto">
            <a:xfrm>
              <a:off x="379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0" name="Line 358"/>
            <p:cNvSpPr>
              <a:spLocks noChangeShapeType="1"/>
            </p:cNvSpPr>
            <p:nvPr/>
          </p:nvSpPr>
          <p:spPr bwMode="auto">
            <a:xfrm>
              <a:off x="379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1" name="Line 359"/>
            <p:cNvSpPr>
              <a:spLocks noChangeShapeType="1"/>
            </p:cNvSpPr>
            <p:nvPr/>
          </p:nvSpPr>
          <p:spPr bwMode="auto">
            <a:xfrm>
              <a:off x="379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2" name="Line 360"/>
            <p:cNvSpPr>
              <a:spLocks noChangeShapeType="1"/>
            </p:cNvSpPr>
            <p:nvPr/>
          </p:nvSpPr>
          <p:spPr bwMode="auto">
            <a:xfrm>
              <a:off x="379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3" name="Line 361"/>
            <p:cNvSpPr>
              <a:spLocks noChangeShapeType="1"/>
            </p:cNvSpPr>
            <p:nvPr/>
          </p:nvSpPr>
          <p:spPr bwMode="auto">
            <a:xfrm>
              <a:off x="379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4" name="Line 362"/>
            <p:cNvSpPr>
              <a:spLocks noChangeShapeType="1"/>
            </p:cNvSpPr>
            <p:nvPr/>
          </p:nvSpPr>
          <p:spPr bwMode="auto">
            <a:xfrm>
              <a:off x="379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5" name="Line 363"/>
            <p:cNvSpPr>
              <a:spLocks noChangeShapeType="1"/>
            </p:cNvSpPr>
            <p:nvPr/>
          </p:nvSpPr>
          <p:spPr bwMode="auto">
            <a:xfrm>
              <a:off x="378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6" name="Line 364"/>
            <p:cNvSpPr>
              <a:spLocks noChangeShapeType="1"/>
            </p:cNvSpPr>
            <p:nvPr/>
          </p:nvSpPr>
          <p:spPr bwMode="auto">
            <a:xfrm>
              <a:off x="378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7" name="Line 365"/>
            <p:cNvSpPr>
              <a:spLocks noChangeShapeType="1"/>
            </p:cNvSpPr>
            <p:nvPr/>
          </p:nvSpPr>
          <p:spPr bwMode="auto">
            <a:xfrm>
              <a:off x="378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8" name="Line 366"/>
            <p:cNvSpPr>
              <a:spLocks noChangeShapeType="1"/>
            </p:cNvSpPr>
            <p:nvPr/>
          </p:nvSpPr>
          <p:spPr bwMode="auto">
            <a:xfrm>
              <a:off x="378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19" name="Line 367"/>
            <p:cNvSpPr>
              <a:spLocks noChangeShapeType="1"/>
            </p:cNvSpPr>
            <p:nvPr/>
          </p:nvSpPr>
          <p:spPr bwMode="auto">
            <a:xfrm>
              <a:off x="378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0" name="Line 368"/>
            <p:cNvSpPr>
              <a:spLocks noChangeShapeType="1"/>
            </p:cNvSpPr>
            <p:nvPr/>
          </p:nvSpPr>
          <p:spPr bwMode="auto">
            <a:xfrm>
              <a:off x="378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1" name="Line 369"/>
            <p:cNvSpPr>
              <a:spLocks noChangeShapeType="1"/>
            </p:cNvSpPr>
            <p:nvPr/>
          </p:nvSpPr>
          <p:spPr bwMode="auto">
            <a:xfrm>
              <a:off x="378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2" name="Line 370"/>
            <p:cNvSpPr>
              <a:spLocks noChangeShapeType="1"/>
            </p:cNvSpPr>
            <p:nvPr/>
          </p:nvSpPr>
          <p:spPr bwMode="auto">
            <a:xfrm>
              <a:off x="378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3" name="Line 371"/>
            <p:cNvSpPr>
              <a:spLocks noChangeShapeType="1"/>
            </p:cNvSpPr>
            <p:nvPr/>
          </p:nvSpPr>
          <p:spPr bwMode="auto">
            <a:xfrm>
              <a:off x="378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4" name="Line 372"/>
            <p:cNvSpPr>
              <a:spLocks noChangeShapeType="1"/>
            </p:cNvSpPr>
            <p:nvPr/>
          </p:nvSpPr>
          <p:spPr bwMode="auto">
            <a:xfrm>
              <a:off x="378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5" name="Line 373"/>
            <p:cNvSpPr>
              <a:spLocks noChangeShapeType="1"/>
            </p:cNvSpPr>
            <p:nvPr/>
          </p:nvSpPr>
          <p:spPr bwMode="auto">
            <a:xfrm>
              <a:off x="378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6" name="Line 374"/>
            <p:cNvSpPr>
              <a:spLocks noChangeShapeType="1"/>
            </p:cNvSpPr>
            <p:nvPr/>
          </p:nvSpPr>
          <p:spPr bwMode="auto">
            <a:xfrm>
              <a:off x="378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7" name="Line 375"/>
            <p:cNvSpPr>
              <a:spLocks noChangeShapeType="1"/>
            </p:cNvSpPr>
            <p:nvPr/>
          </p:nvSpPr>
          <p:spPr bwMode="auto">
            <a:xfrm>
              <a:off x="378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8" name="Line 376"/>
            <p:cNvSpPr>
              <a:spLocks noChangeShapeType="1"/>
            </p:cNvSpPr>
            <p:nvPr/>
          </p:nvSpPr>
          <p:spPr bwMode="auto">
            <a:xfrm>
              <a:off x="378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29" name="Line 377"/>
            <p:cNvSpPr>
              <a:spLocks noChangeShapeType="1"/>
            </p:cNvSpPr>
            <p:nvPr/>
          </p:nvSpPr>
          <p:spPr bwMode="auto">
            <a:xfrm>
              <a:off x="378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0" name="Line 378"/>
            <p:cNvSpPr>
              <a:spLocks noChangeShapeType="1"/>
            </p:cNvSpPr>
            <p:nvPr/>
          </p:nvSpPr>
          <p:spPr bwMode="auto">
            <a:xfrm>
              <a:off x="378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1" name="Line 379"/>
            <p:cNvSpPr>
              <a:spLocks noChangeShapeType="1"/>
            </p:cNvSpPr>
            <p:nvPr/>
          </p:nvSpPr>
          <p:spPr bwMode="auto">
            <a:xfrm>
              <a:off x="378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2" name="Line 380"/>
            <p:cNvSpPr>
              <a:spLocks noChangeShapeType="1"/>
            </p:cNvSpPr>
            <p:nvPr/>
          </p:nvSpPr>
          <p:spPr bwMode="auto">
            <a:xfrm>
              <a:off x="378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3" name="Line 381"/>
            <p:cNvSpPr>
              <a:spLocks noChangeShapeType="1"/>
            </p:cNvSpPr>
            <p:nvPr/>
          </p:nvSpPr>
          <p:spPr bwMode="auto">
            <a:xfrm>
              <a:off x="377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4" name="Line 382"/>
            <p:cNvSpPr>
              <a:spLocks noChangeShapeType="1"/>
            </p:cNvSpPr>
            <p:nvPr/>
          </p:nvSpPr>
          <p:spPr bwMode="auto">
            <a:xfrm>
              <a:off x="377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5" name="Line 383"/>
            <p:cNvSpPr>
              <a:spLocks noChangeShapeType="1"/>
            </p:cNvSpPr>
            <p:nvPr/>
          </p:nvSpPr>
          <p:spPr bwMode="auto">
            <a:xfrm>
              <a:off x="377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6" name="Line 384"/>
            <p:cNvSpPr>
              <a:spLocks noChangeShapeType="1"/>
            </p:cNvSpPr>
            <p:nvPr/>
          </p:nvSpPr>
          <p:spPr bwMode="auto">
            <a:xfrm>
              <a:off x="377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7" name="Line 385"/>
            <p:cNvSpPr>
              <a:spLocks noChangeShapeType="1"/>
            </p:cNvSpPr>
            <p:nvPr/>
          </p:nvSpPr>
          <p:spPr bwMode="auto">
            <a:xfrm>
              <a:off x="377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8" name="Line 386"/>
            <p:cNvSpPr>
              <a:spLocks noChangeShapeType="1"/>
            </p:cNvSpPr>
            <p:nvPr/>
          </p:nvSpPr>
          <p:spPr bwMode="auto">
            <a:xfrm>
              <a:off x="377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39" name="Line 387"/>
            <p:cNvSpPr>
              <a:spLocks noChangeShapeType="1"/>
            </p:cNvSpPr>
            <p:nvPr/>
          </p:nvSpPr>
          <p:spPr bwMode="auto">
            <a:xfrm>
              <a:off x="377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0" name="Line 388"/>
            <p:cNvSpPr>
              <a:spLocks noChangeShapeType="1"/>
            </p:cNvSpPr>
            <p:nvPr/>
          </p:nvSpPr>
          <p:spPr bwMode="auto">
            <a:xfrm>
              <a:off x="377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1" name="Line 389"/>
            <p:cNvSpPr>
              <a:spLocks noChangeShapeType="1"/>
            </p:cNvSpPr>
            <p:nvPr/>
          </p:nvSpPr>
          <p:spPr bwMode="auto">
            <a:xfrm>
              <a:off x="377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2" name="Line 390"/>
            <p:cNvSpPr>
              <a:spLocks noChangeShapeType="1"/>
            </p:cNvSpPr>
            <p:nvPr/>
          </p:nvSpPr>
          <p:spPr bwMode="auto">
            <a:xfrm>
              <a:off x="377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3" name="Line 391"/>
            <p:cNvSpPr>
              <a:spLocks noChangeShapeType="1"/>
            </p:cNvSpPr>
            <p:nvPr/>
          </p:nvSpPr>
          <p:spPr bwMode="auto">
            <a:xfrm>
              <a:off x="376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4" name="Line 392"/>
            <p:cNvSpPr>
              <a:spLocks noChangeShapeType="1"/>
            </p:cNvSpPr>
            <p:nvPr/>
          </p:nvSpPr>
          <p:spPr bwMode="auto">
            <a:xfrm>
              <a:off x="376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5" name="Line 393"/>
            <p:cNvSpPr>
              <a:spLocks noChangeShapeType="1"/>
            </p:cNvSpPr>
            <p:nvPr/>
          </p:nvSpPr>
          <p:spPr bwMode="auto">
            <a:xfrm>
              <a:off x="376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6" name="Line 394"/>
            <p:cNvSpPr>
              <a:spLocks noChangeShapeType="1"/>
            </p:cNvSpPr>
            <p:nvPr/>
          </p:nvSpPr>
          <p:spPr bwMode="auto">
            <a:xfrm>
              <a:off x="376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7" name="Line 395"/>
            <p:cNvSpPr>
              <a:spLocks noChangeShapeType="1"/>
            </p:cNvSpPr>
            <p:nvPr/>
          </p:nvSpPr>
          <p:spPr bwMode="auto">
            <a:xfrm>
              <a:off x="376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8" name="Line 396"/>
            <p:cNvSpPr>
              <a:spLocks noChangeShapeType="1"/>
            </p:cNvSpPr>
            <p:nvPr/>
          </p:nvSpPr>
          <p:spPr bwMode="auto">
            <a:xfrm>
              <a:off x="376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49" name="Line 397"/>
            <p:cNvSpPr>
              <a:spLocks noChangeShapeType="1"/>
            </p:cNvSpPr>
            <p:nvPr/>
          </p:nvSpPr>
          <p:spPr bwMode="auto">
            <a:xfrm>
              <a:off x="376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0" name="Line 398"/>
            <p:cNvSpPr>
              <a:spLocks noChangeShapeType="1"/>
            </p:cNvSpPr>
            <p:nvPr/>
          </p:nvSpPr>
          <p:spPr bwMode="auto">
            <a:xfrm>
              <a:off x="376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1" name="Line 399"/>
            <p:cNvSpPr>
              <a:spLocks noChangeShapeType="1"/>
            </p:cNvSpPr>
            <p:nvPr/>
          </p:nvSpPr>
          <p:spPr bwMode="auto">
            <a:xfrm>
              <a:off x="375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2" name="Line 400"/>
            <p:cNvSpPr>
              <a:spLocks noChangeShapeType="1"/>
            </p:cNvSpPr>
            <p:nvPr/>
          </p:nvSpPr>
          <p:spPr bwMode="auto">
            <a:xfrm>
              <a:off x="375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3" name="Line 401"/>
            <p:cNvSpPr>
              <a:spLocks noChangeShapeType="1"/>
            </p:cNvSpPr>
            <p:nvPr/>
          </p:nvSpPr>
          <p:spPr bwMode="auto">
            <a:xfrm>
              <a:off x="374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4" name="Line 402"/>
            <p:cNvSpPr>
              <a:spLocks noChangeShapeType="1"/>
            </p:cNvSpPr>
            <p:nvPr/>
          </p:nvSpPr>
          <p:spPr bwMode="auto">
            <a:xfrm>
              <a:off x="374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5" name="Line 403"/>
            <p:cNvSpPr>
              <a:spLocks noChangeShapeType="1"/>
            </p:cNvSpPr>
            <p:nvPr/>
          </p:nvSpPr>
          <p:spPr bwMode="auto">
            <a:xfrm>
              <a:off x="374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6" name="Line 404"/>
            <p:cNvSpPr>
              <a:spLocks noChangeShapeType="1"/>
            </p:cNvSpPr>
            <p:nvPr/>
          </p:nvSpPr>
          <p:spPr bwMode="auto">
            <a:xfrm>
              <a:off x="374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7" name="Line 405"/>
            <p:cNvSpPr>
              <a:spLocks noChangeShapeType="1"/>
            </p:cNvSpPr>
            <p:nvPr/>
          </p:nvSpPr>
          <p:spPr bwMode="auto">
            <a:xfrm>
              <a:off x="3728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8" name="Line 406"/>
            <p:cNvSpPr>
              <a:spLocks noChangeShapeType="1"/>
            </p:cNvSpPr>
            <p:nvPr/>
          </p:nvSpPr>
          <p:spPr bwMode="auto">
            <a:xfrm>
              <a:off x="3728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59" name="Line 407"/>
            <p:cNvSpPr>
              <a:spLocks noChangeShapeType="1"/>
            </p:cNvSpPr>
            <p:nvPr/>
          </p:nvSpPr>
          <p:spPr bwMode="auto">
            <a:xfrm>
              <a:off x="3723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60" name="Line 408"/>
            <p:cNvSpPr>
              <a:spLocks noChangeShapeType="1"/>
            </p:cNvSpPr>
            <p:nvPr/>
          </p:nvSpPr>
          <p:spPr bwMode="auto">
            <a:xfrm>
              <a:off x="3723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61" name="Line 409"/>
            <p:cNvSpPr>
              <a:spLocks noChangeShapeType="1"/>
            </p:cNvSpPr>
            <p:nvPr/>
          </p:nvSpPr>
          <p:spPr bwMode="auto">
            <a:xfrm>
              <a:off x="3712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62" name="Line 410"/>
            <p:cNvSpPr>
              <a:spLocks noChangeShapeType="1"/>
            </p:cNvSpPr>
            <p:nvPr/>
          </p:nvSpPr>
          <p:spPr bwMode="auto">
            <a:xfrm>
              <a:off x="3712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63" name="Line 411"/>
            <p:cNvSpPr>
              <a:spLocks noChangeShapeType="1"/>
            </p:cNvSpPr>
            <p:nvPr/>
          </p:nvSpPr>
          <p:spPr bwMode="auto">
            <a:xfrm>
              <a:off x="3709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64" name="Line 412"/>
            <p:cNvSpPr>
              <a:spLocks noChangeShapeType="1"/>
            </p:cNvSpPr>
            <p:nvPr/>
          </p:nvSpPr>
          <p:spPr bwMode="auto">
            <a:xfrm>
              <a:off x="3709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13"/>
          <p:cNvGrpSpPr>
            <a:grpSpLocks/>
          </p:cNvGrpSpPr>
          <p:nvPr/>
        </p:nvGrpSpPr>
        <p:grpSpPr bwMode="auto">
          <a:xfrm>
            <a:off x="5453063" y="3182937"/>
            <a:ext cx="1516062" cy="419100"/>
            <a:chOff x="3159" y="1772"/>
            <a:chExt cx="955" cy="264"/>
          </a:xfrm>
        </p:grpSpPr>
        <p:sp>
          <p:nvSpPr>
            <p:cNvPr id="638366" name="Line 414"/>
            <p:cNvSpPr>
              <a:spLocks noChangeShapeType="1"/>
            </p:cNvSpPr>
            <p:nvPr/>
          </p:nvSpPr>
          <p:spPr bwMode="auto">
            <a:xfrm>
              <a:off x="3703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67" name="Line 415"/>
            <p:cNvSpPr>
              <a:spLocks noChangeShapeType="1"/>
            </p:cNvSpPr>
            <p:nvPr/>
          </p:nvSpPr>
          <p:spPr bwMode="auto">
            <a:xfrm>
              <a:off x="3703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68" name="Line 416"/>
            <p:cNvSpPr>
              <a:spLocks noChangeShapeType="1"/>
            </p:cNvSpPr>
            <p:nvPr/>
          </p:nvSpPr>
          <p:spPr bwMode="auto">
            <a:xfrm>
              <a:off x="3690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69" name="Line 417"/>
            <p:cNvSpPr>
              <a:spLocks noChangeShapeType="1"/>
            </p:cNvSpPr>
            <p:nvPr/>
          </p:nvSpPr>
          <p:spPr bwMode="auto">
            <a:xfrm>
              <a:off x="3690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0" name="Line 418"/>
            <p:cNvSpPr>
              <a:spLocks noChangeShapeType="1"/>
            </p:cNvSpPr>
            <p:nvPr/>
          </p:nvSpPr>
          <p:spPr bwMode="auto">
            <a:xfrm>
              <a:off x="3690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1" name="Line 419"/>
            <p:cNvSpPr>
              <a:spLocks noChangeShapeType="1"/>
            </p:cNvSpPr>
            <p:nvPr/>
          </p:nvSpPr>
          <p:spPr bwMode="auto">
            <a:xfrm>
              <a:off x="3690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2" name="Line 420"/>
            <p:cNvSpPr>
              <a:spLocks noChangeShapeType="1"/>
            </p:cNvSpPr>
            <p:nvPr/>
          </p:nvSpPr>
          <p:spPr bwMode="auto">
            <a:xfrm>
              <a:off x="3668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3" name="Line 421"/>
            <p:cNvSpPr>
              <a:spLocks noChangeShapeType="1"/>
            </p:cNvSpPr>
            <p:nvPr/>
          </p:nvSpPr>
          <p:spPr bwMode="auto">
            <a:xfrm>
              <a:off x="3668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4" name="Line 422"/>
            <p:cNvSpPr>
              <a:spLocks noChangeShapeType="1"/>
            </p:cNvSpPr>
            <p:nvPr/>
          </p:nvSpPr>
          <p:spPr bwMode="auto">
            <a:xfrm>
              <a:off x="3666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5" name="Line 423"/>
            <p:cNvSpPr>
              <a:spLocks noChangeShapeType="1"/>
            </p:cNvSpPr>
            <p:nvPr/>
          </p:nvSpPr>
          <p:spPr bwMode="auto">
            <a:xfrm>
              <a:off x="3666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6" name="Line 424"/>
            <p:cNvSpPr>
              <a:spLocks noChangeShapeType="1"/>
            </p:cNvSpPr>
            <p:nvPr/>
          </p:nvSpPr>
          <p:spPr bwMode="auto">
            <a:xfrm>
              <a:off x="3652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7" name="Line 425"/>
            <p:cNvSpPr>
              <a:spLocks noChangeShapeType="1"/>
            </p:cNvSpPr>
            <p:nvPr/>
          </p:nvSpPr>
          <p:spPr bwMode="auto">
            <a:xfrm>
              <a:off x="3652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8" name="Line 426"/>
            <p:cNvSpPr>
              <a:spLocks noChangeShapeType="1"/>
            </p:cNvSpPr>
            <p:nvPr/>
          </p:nvSpPr>
          <p:spPr bwMode="auto">
            <a:xfrm>
              <a:off x="3649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79" name="Line 427"/>
            <p:cNvSpPr>
              <a:spLocks noChangeShapeType="1"/>
            </p:cNvSpPr>
            <p:nvPr/>
          </p:nvSpPr>
          <p:spPr bwMode="auto">
            <a:xfrm>
              <a:off x="3649" y="19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0" name="Line 428"/>
            <p:cNvSpPr>
              <a:spLocks noChangeShapeType="1"/>
            </p:cNvSpPr>
            <p:nvPr/>
          </p:nvSpPr>
          <p:spPr bwMode="auto">
            <a:xfrm>
              <a:off x="3622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1" name="Line 429"/>
            <p:cNvSpPr>
              <a:spLocks noChangeShapeType="1"/>
            </p:cNvSpPr>
            <p:nvPr/>
          </p:nvSpPr>
          <p:spPr bwMode="auto">
            <a:xfrm>
              <a:off x="3622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2" name="Line 430"/>
            <p:cNvSpPr>
              <a:spLocks noChangeShapeType="1"/>
            </p:cNvSpPr>
            <p:nvPr/>
          </p:nvSpPr>
          <p:spPr bwMode="auto">
            <a:xfrm>
              <a:off x="3598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3" name="Line 431"/>
            <p:cNvSpPr>
              <a:spLocks noChangeShapeType="1"/>
            </p:cNvSpPr>
            <p:nvPr/>
          </p:nvSpPr>
          <p:spPr bwMode="auto">
            <a:xfrm>
              <a:off x="3598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4" name="Line 432"/>
            <p:cNvSpPr>
              <a:spLocks noChangeShapeType="1"/>
            </p:cNvSpPr>
            <p:nvPr/>
          </p:nvSpPr>
          <p:spPr bwMode="auto">
            <a:xfrm>
              <a:off x="3592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5" name="Line 433"/>
            <p:cNvSpPr>
              <a:spLocks noChangeShapeType="1"/>
            </p:cNvSpPr>
            <p:nvPr/>
          </p:nvSpPr>
          <p:spPr bwMode="auto">
            <a:xfrm>
              <a:off x="3592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6" name="Line 434"/>
            <p:cNvSpPr>
              <a:spLocks noChangeShapeType="1"/>
            </p:cNvSpPr>
            <p:nvPr/>
          </p:nvSpPr>
          <p:spPr bwMode="auto">
            <a:xfrm>
              <a:off x="3538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7" name="Line 435"/>
            <p:cNvSpPr>
              <a:spLocks noChangeShapeType="1"/>
            </p:cNvSpPr>
            <p:nvPr/>
          </p:nvSpPr>
          <p:spPr bwMode="auto">
            <a:xfrm>
              <a:off x="3538" y="19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8" name="Line 436"/>
            <p:cNvSpPr>
              <a:spLocks noChangeShapeType="1"/>
            </p:cNvSpPr>
            <p:nvPr/>
          </p:nvSpPr>
          <p:spPr bwMode="auto">
            <a:xfrm>
              <a:off x="3175" y="2036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89" name="Line 437"/>
            <p:cNvSpPr>
              <a:spLocks noChangeShapeType="1"/>
            </p:cNvSpPr>
            <p:nvPr/>
          </p:nvSpPr>
          <p:spPr bwMode="auto">
            <a:xfrm>
              <a:off x="3175" y="2036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0" name="Line 438"/>
            <p:cNvSpPr>
              <a:spLocks noChangeShapeType="1"/>
            </p:cNvSpPr>
            <p:nvPr/>
          </p:nvSpPr>
          <p:spPr bwMode="auto">
            <a:xfrm>
              <a:off x="3159" y="2036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1" name="Line 439"/>
            <p:cNvSpPr>
              <a:spLocks noChangeShapeType="1"/>
            </p:cNvSpPr>
            <p:nvPr/>
          </p:nvSpPr>
          <p:spPr bwMode="auto">
            <a:xfrm>
              <a:off x="3159" y="2036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2" name="Line 440"/>
            <p:cNvSpPr>
              <a:spLocks noChangeShapeType="1"/>
            </p:cNvSpPr>
            <p:nvPr/>
          </p:nvSpPr>
          <p:spPr bwMode="auto">
            <a:xfrm>
              <a:off x="411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3" name="Line 441"/>
            <p:cNvSpPr>
              <a:spLocks noChangeShapeType="1"/>
            </p:cNvSpPr>
            <p:nvPr/>
          </p:nvSpPr>
          <p:spPr bwMode="auto">
            <a:xfrm>
              <a:off x="411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4" name="Line 442"/>
            <p:cNvSpPr>
              <a:spLocks noChangeShapeType="1"/>
            </p:cNvSpPr>
            <p:nvPr/>
          </p:nvSpPr>
          <p:spPr bwMode="auto">
            <a:xfrm>
              <a:off x="41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5" name="Line 443"/>
            <p:cNvSpPr>
              <a:spLocks noChangeShapeType="1"/>
            </p:cNvSpPr>
            <p:nvPr/>
          </p:nvSpPr>
          <p:spPr bwMode="auto">
            <a:xfrm>
              <a:off x="41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6" name="Line 444"/>
            <p:cNvSpPr>
              <a:spLocks noChangeShapeType="1"/>
            </p:cNvSpPr>
            <p:nvPr/>
          </p:nvSpPr>
          <p:spPr bwMode="auto">
            <a:xfrm>
              <a:off x="41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7" name="Line 445"/>
            <p:cNvSpPr>
              <a:spLocks noChangeShapeType="1"/>
            </p:cNvSpPr>
            <p:nvPr/>
          </p:nvSpPr>
          <p:spPr bwMode="auto">
            <a:xfrm>
              <a:off x="41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8" name="Line 446"/>
            <p:cNvSpPr>
              <a:spLocks noChangeShapeType="1"/>
            </p:cNvSpPr>
            <p:nvPr/>
          </p:nvSpPr>
          <p:spPr bwMode="auto">
            <a:xfrm>
              <a:off x="410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399" name="Line 447"/>
            <p:cNvSpPr>
              <a:spLocks noChangeShapeType="1"/>
            </p:cNvSpPr>
            <p:nvPr/>
          </p:nvSpPr>
          <p:spPr bwMode="auto">
            <a:xfrm>
              <a:off x="410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0" name="Line 448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1" name="Line 449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2" name="Line 450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3" name="Line 451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4" name="Line 452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5" name="Line 453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6" name="Line 454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7" name="Line 455"/>
            <p:cNvSpPr>
              <a:spLocks noChangeShapeType="1"/>
            </p:cNvSpPr>
            <p:nvPr/>
          </p:nvSpPr>
          <p:spPr bwMode="auto">
            <a:xfrm>
              <a:off x="41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8" name="Line 456"/>
            <p:cNvSpPr>
              <a:spLocks noChangeShapeType="1"/>
            </p:cNvSpPr>
            <p:nvPr/>
          </p:nvSpPr>
          <p:spPr bwMode="auto">
            <a:xfrm>
              <a:off x="410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09" name="Line 457"/>
            <p:cNvSpPr>
              <a:spLocks noChangeShapeType="1"/>
            </p:cNvSpPr>
            <p:nvPr/>
          </p:nvSpPr>
          <p:spPr bwMode="auto">
            <a:xfrm>
              <a:off x="410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0" name="Line 458"/>
            <p:cNvSpPr>
              <a:spLocks noChangeShapeType="1"/>
            </p:cNvSpPr>
            <p:nvPr/>
          </p:nvSpPr>
          <p:spPr bwMode="auto">
            <a:xfrm>
              <a:off x="409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1" name="Line 459"/>
            <p:cNvSpPr>
              <a:spLocks noChangeShapeType="1"/>
            </p:cNvSpPr>
            <p:nvPr/>
          </p:nvSpPr>
          <p:spPr bwMode="auto">
            <a:xfrm>
              <a:off x="409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2" name="Line 460"/>
            <p:cNvSpPr>
              <a:spLocks noChangeShapeType="1"/>
            </p:cNvSpPr>
            <p:nvPr/>
          </p:nvSpPr>
          <p:spPr bwMode="auto">
            <a:xfrm>
              <a:off x="409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3" name="Line 461"/>
            <p:cNvSpPr>
              <a:spLocks noChangeShapeType="1"/>
            </p:cNvSpPr>
            <p:nvPr/>
          </p:nvSpPr>
          <p:spPr bwMode="auto">
            <a:xfrm>
              <a:off x="409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4" name="Line 462"/>
            <p:cNvSpPr>
              <a:spLocks noChangeShapeType="1"/>
            </p:cNvSpPr>
            <p:nvPr/>
          </p:nvSpPr>
          <p:spPr bwMode="auto">
            <a:xfrm>
              <a:off x="409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5" name="Line 463"/>
            <p:cNvSpPr>
              <a:spLocks noChangeShapeType="1"/>
            </p:cNvSpPr>
            <p:nvPr/>
          </p:nvSpPr>
          <p:spPr bwMode="auto">
            <a:xfrm>
              <a:off x="409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6" name="Line 464"/>
            <p:cNvSpPr>
              <a:spLocks noChangeShapeType="1"/>
            </p:cNvSpPr>
            <p:nvPr/>
          </p:nvSpPr>
          <p:spPr bwMode="auto">
            <a:xfrm>
              <a:off x="409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7" name="Line 465"/>
            <p:cNvSpPr>
              <a:spLocks noChangeShapeType="1"/>
            </p:cNvSpPr>
            <p:nvPr/>
          </p:nvSpPr>
          <p:spPr bwMode="auto">
            <a:xfrm>
              <a:off x="409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8" name="Line 466"/>
            <p:cNvSpPr>
              <a:spLocks noChangeShapeType="1"/>
            </p:cNvSpPr>
            <p:nvPr/>
          </p:nvSpPr>
          <p:spPr bwMode="auto">
            <a:xfrm>
              <a:off x="408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19" name="Line 467"/>
            <p:cNvSpPr>
              <a:spLocks noChangeShapeType="1"/>
            </p:cNvSpPr>
            <p:nvPr/>
          </p:nvSpPr>
          <p:spPr bwMode="auto">
            <a:xfrm>
              <a:off x="408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0" name="Line 468"/>
            <p:cNvSpPr>
              <a:spLocks noChangeShapeType="1"/>
            </p:cNvSpPr>
            <p:nvPr/>
          </p:nvSpPr>
          <p:spPr bwMode="auto">
            <a:xfrm>
              <a:off x="408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1" name="Line 469"/>
            <p:cNvSpPr>
              <a:spLocks noChangeShapeType="1"/>
            </p:cNvSpPr>
            <p:nvPr/>
          </p:nvSpPr>
          <p:spPr bwMode="auto">
            <a:xfrm>
              <a:off x="408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2" name="Line 470"/>
            <p:cNvSpPr>
              <a:spLocks noChangeShapeType="1"/>
            </p:cNvSpPr>
            <p:nvPr/>
          </p:nvSpPr>
          <p:spPr bwMode="auto">
            <a:xfrm>
              <a:off x="407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3" name="Line 471"/>
            <p:cNvSpPr>
              <a:spLocks noChangeShapeType="1"/>
            </p:cNvSpPr>
            <p:nvPr/>
          </p:nvSpPr>
          <p:spPr bwMode="auto">
            <a:xfrm>
              <a:off x="407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4" name="Line 472"/>
            <p:cNvSpPr>
              <a:spLocks noChangeShapeType="1"/>
            </p:cNvSpPr>
            <p:nvPr/>
          </p:nvSpPr>
          <p:spPr bwMode="auto">
            <a:xfrm>
              <a:off x="407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5" name="Line 473"/>
            <p:cNvSpPr>
              <a:spLocks noChangeShapeType="1"/>
            </p:cNvSpPr>
            <p:nvPr/>
          </p:nvSpPr>
          <p:spPr bwMode="auto">
            <a:xfrm>
              <a:off x="407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6" name="Line 474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7" name="Line 475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8" name="Line 476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29" name="Line 477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0" name="Line 478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1" name="Line 479"/>
            <p:cNvSpPr>
              <a:spLocks noChangeShapeType="1"/>
            </p:cNvSpPr>
            <p:nvPr/>
          </p:nvSpPr>
          <p:spPr bwMode="auto">
            <a:xfrm>
              <a:off x="407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2" name="Line 480"/>
            <p:cNvSpPr>
              <a:spLocks noChangeShapeType="1"/>
            </p:cNvSpPr>
            <p:nvPr/>
          </p:nvSpPr>
          <p:spPr bwMode="auto">
            <a:xfrm>
              <a:off x="407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3" name="Line 481"/>
            <p:cNvSpPr>
              <a:spLocks noChangeShapeType="1"/>
            </p:cNvSpPr>
            <p:nvPr/>
          </p:nvSpPr>
          <p:spPr bwMode="auto">
            <a:xfrm>
              <a:off x="407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4" name="Line 482"/>
            <p:cNvSpPr>
              <a:spLocks noChangeShapeType="1"/>
            </p:cNvSpPr>
            <p:nvPr/>
          </p:nvSpPr>
          <p:spPr bwMode="auto">
            <a:xfrm>
              <a:off x="407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5" name="Line 483"/>
            <p:cNvSpPr>
              <a:spLocks noChangeShapeType="1"/>
            </p:cNvSpPr>
            <p:nvPr/>
          </p:nvSpPr>
          <p:spPr bwMode="auto">
            <a:xfrm>
              <a:off x="407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6" name="Line 484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7" name="Line 485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8" name="Line 486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39" name="Line 487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0" name="Line 488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1" name="Line 489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2" name="Line 490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3" name="Line 491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4" name="Line 492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5" name="Line 493"/>
            <p:cNvSpPr>
              <a:spLocks noChangeShapeType="1"/>
            </p:cNvSpPr>
            <p:nvPr/>
          </p:nvSpPr>
          <p:spPr bwMode="auto">
            <a:xfrm>
              <a:off x="406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6" name="Line 494"/>
            <p:cNvSpPr>
              <a:spLocks noChangeShapeType="1"/>
            </p:cNvSpPr>
            <p:nvPr/>
          </p:nvSpPr>
          <p:spPr bwMode="auto">
            <a:xfrm>
              <a:off x="406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7" name="Line 495"/>
            <p:cNvSpPr>
              <a:spLocks noChangeShapeType="1"/>
            </p:cNvSpPr>
            <p:nvPr/>
          </p:nvSpPr>
          <p:spPr bwMode="auto">
            <a:xfrm>
              <a:off x="406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8" name="Line 496"/>
            <p:cNvSpPr>
              <a:spLocks noChangeShapeType="1"/>
            </p:cNvSpPr>
            <p:nvPr/>
          </p:nvSpPr>
          <p:spPr bwMode="auto">
            <a:xfrm>
              <a:off x="406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49" name="Line 497"/>
            <p:cNvSpPr>
              <a:spLocks noChangeShapeType="1"/>
            </p:cNvSpPr>
            <p:nvPr/>
          </p:nvSpPr>
          <p:spPr bwMode="auto">
            <a:xfrm>
              <a:off x="406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0" name="Line 498"/>
            <p:cNvSpPr>
              <a:spLocks noChangeShapeType="1"/>
            </p:cNvSpPr>
            <p:nvPr/>
          </p:nvSpPr>
          <p:spPr bwMode="auto">
            <a:xfrm>
              <a:off x="405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1" name="Line 499"/>
            <p:cNvSpPr>
              <a:spLocks noChangeShapeType="1"/>
            </p:cNvSpPr>
            <p:nvPr/>
          </p:nvSpPr>
          <p:spPr bwMode="auto">
            <a:xfrm>
              <a:off x="405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2" name="Line 500"/>
            <p:cNvSpPr>
              <a:spLocks noChangeShapeType="1"/>
            </p:cNvSpPr>
            <p:nvPr/>
          </p:nvSpPr>
          <p:spPr bwMode="auto">
            <a:xfrm>
              <a:off x="405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3" name="Line 501"/>
            <p:cNvSpPr>
              <a:spLocks noChangeShapeType="1"/>
            </p:cNvSpPr>
            <p:nvPr/>
          </p:nvSpPr>
          <p:spPr bwMode="auto">
            <a:xfrm>
              <a:off x="405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4" name="Line 502"/>
            <p:cNvSpPr>
              <a:spLocks noChangeShapeType="1"/>
            </p:cNvSpPr>
            <p:nvPr/>
          </p:nvSpPr>
          <p:spPr bwMode="auto">
            <a:xfrm>
              <a:off x="405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5" name="Line 503"/>
            <p:cNvSpPr>
              <a:spLocks noChangeShapeType="1"/>
            </p:cNvSpPr>
            <p:nvPr/>
          </p:nvSpPr>
          <p:spPr bwMode="auto">
            <a:xfrm>
              <a:off x="405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6" name="Line 504"/>
            <p:cNvSpPr>
              <a:spLocks noChangeShapeType="1"/>
            </p:cNvSpPr>
            <p:nvPr/>
          </p:nvSpPr>
          <p:spPr bwMode="auto">
            <a:xfrm>
              <a:off x="405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7" name="Line 505"/>
            <p:cNvSpPr>
              <a:spLocks noChangeShapeType="1"/>
            </p:cNvSpPr>
            <p:nvPr/>
          </p:nvSpPr>
          <p:spPr bwMode="auto">
            <a:xfrm>
              <a:off x="405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8" name="Line 506"/>
            <p:cNvSpPr>
              <a:spLocks noChangeShapeType="1"/>
            </p:cNvSpPr>
            <p:nvPr/>
          </p:nvSpPr>
          <p:spPr bwMode="auto">
            <a:xfrm>
              <a:off x="405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59" name="Line 507"/>
            <p:cNvSpPr>
              <a:spLocks noChangeShapeType="1"/>
            </p:cNvSpPr>
            <p:nvPr/>
          </p:nvSpPr>
          <p:spPr bwMode="auto">
            <a:xfrm>
              <a:off x="405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0" name="Line 508"/>
            <p:cNvSpPr>
              <a:spLocks noChangeShapeType="1"/>
            </p:cNvSpPr>
            <p:nvPr/>
          </p:nvSpPr>
          <p:spPr bwMode="auto">
            <a:xfrm>
              <a:off x="4049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1" name="Line 509"/>
            <p:cNvSpPr>
              <a:spLocks noChangeShapeType="1"/>
            </p:cNvSpPr>
            <p:nvPr/>
          </p:nvSpPr>
          <p:spPr bwMode="auto">
            <a:xfrm>
              <a:off x="4049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2" name="Line 510"/>
            <p:cNvSpPr>
              <a:spLocks noChangeShapeType="1"/>
            </p:cNvSpPr>
            <p:nvPr/>
          </p:nvSpPr>
          <p:spPr bwMode="auto">
            <a:xfrm>
              <a:off x="4049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3" name="Line 511"/>
            <p:cNvSpPr>
              <a:spLocks noChangeShapeType="1"/>
            </p:cNvSpPr>
            <p:nvPr/>
          </p:nvSpPr>
          <p:spPr bwMode="auto">
            <a:xfrm>
              <a:off x="4049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4" name="Line 512"/>
            <p:cNvSpPr>
              <a:spLocks noChangeShapeType="1"/>
            </p:cNvSpPr>
            <p:nvPr/>
          </p:nvSpPr>
          <p:spPr bwMode="auto">
            <a:xfrm>
              <a:off x="404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5" name="Line 513"/>
            <p:cNvSpPr>
              <a:spLocks noChangeShapeType="1"/>
            </p:cNvSpPr>
            <p:nvPr/>
          </p:nvSpPr>
          <p:spPr bwMode="auto">
            <a:xfrm>
              <a:off x="404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6" name="Line 514"/>
            <p:cNvSpPr>
              <a:spLocks noChangeShapeType="1"/>
            </p:cNvSpPr>
            <p:nvPr/>
          </p:nvSpPr>
          <p:spPr bwMode="auto">
            <a:xfrm>
              <a:off x="404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7" name="Line 515"/>
            <p:cNvSpPr>
              <a:spLocks noChangeShapeType="1"/>
            </p:cNvSpPr>
            <p:nvPr/>
          </p:nvSpPr>
          <p:spPr bwMode="auto">
            <a:xfrm>
              <a:off x="4046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8" name="Line 516"/>
            <p:cNvSpPr>
              <a:spLocks noChangeShapeType="1"/>
            </p:cNvSpPr>
            <p:nvPr/>
          </p:nvSpPr>
          <p:spPr bwMode="auto">
            <a:xfrm>
              <a:off x="404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69" name="Line 517"/>
            <p:cNvSpPr>
              <a:spLocks noChangeShapeType="1"/>
            </p:cNvSpPr>
            <p:nvPr/>
          </p:nvSpPr>
          <p:spPr bwMode="auto">
            <a:xfrm>
              <a:off x="404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0" name="Line 518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1" name="Line 519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2" name="Line 520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3" name="Line 521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4" name="Line 522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5" name="Line 523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6" name="Line 524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7" name="Line 525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8" name="Line 526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79" name="Line 527"/>
            <p:cNvSpPr>
              <a:spLocks noChangeShapeType="1"/>
            </p:cNvSpPr>
            <p:nvPr/>
          </p:nvSpPr>
          <p:spPr bwMode="auto">
            <a:xfrm>
              <a:off x="404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0" name="Line 528"/>
            <p:cNvSpPr>
              <a:spLocks noChangeShapeType="1"/>
            </p:cNvSpPr>
            <p:nvPr/>
          </p:nvSpPr>
          <p:spPr bwMode="auto">
            <a:xfrm>
              <a:off x="4038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1" name="Line 529"/>
            <p:cNvSpPr>
              <a:spLocks noChangeShapeType="1"/>
            </p:cNvSpPr>
            <p:nvPr/>
          </p:nvSpPr>
          <p:spPr bwMode="auto">
            <a:xfrm>
              <a:off x="4038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2" name="Line 530"/>
            <p:cNvSpPr>
              <a:spLocks noChangeShapeType="1"/>
            </p:cNvSpPr>
            <p:nvPr/>
          </p:nvSpPr>
          <p:spPr bwMode="auto">
            <a:xfrm>
              <a:off x="4035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3" name="Line 531"/>
            <p:cNvSpPr>
              <a:spLocks noChangeShapeType="1"/>
            </p:cNvSpPr>
            <p:nvPr/>
          </p:nvSpPr>
          <p:spPr bwMode="auto">
            <a:xfrm>
              <a:off x="4035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4" name="Line 532"/>
            <p:cNvSpPr>
              <a:spLocks noChangeShapeType="1"/>
            </p:cNvSpPr>
            <p:nvPr/>
          </p:nvSpPr>
          <p:spPr bwMode="auto">
            <a:xfrm>
              <a:off x="4035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5" name="Line 533"/>
            <p:cNvSpPr>
              <a:spLocks noChangeShapeType="1"/>
            </p:cNvSpPr>
            <p:nvPr/>
          </p:nvSpPr>
          <p:spPr bwMode="auto">
            <a:xfrm>
              <a:off x="4035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6" name="Line 534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7" name="Line 535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8" name="Line 536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89" name="Line 537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0" name="Line 538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1" name="Line 539"/>
            <p:cNvSpPr>
              <a:spLocks noChangeShapeType="1"/>
            </p:cNvSpPr>
            <p:nvPr/>
          </p:nvSpPr>
          <p:spPr bwMode="auto">
            <a:xfrm>
              <a:off x="4033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2" name="Line 540"/>
            <p:cNvSpPr>
              <a:spLocks noChangeShapeType="1"/>
            </p:cNvSpPr>
            <p:nvPr/>
          </p:nvSpPr>
          <p:spPr bwMode="auto">
            <a:xfrm>
              <a:off x="403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3" name="Line 541"/>
            <p:cNvSpPr>
              <a:spLocks noChangeShapeType="1"/>
            </p:cNvSpPr>
            <p:nvPr/>
          </p:nvSpPr>
          <p:spPr bwMode="auto">
            <a:xfrm>
              <a:off x="403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4" name="Line 542"/>
            <p:cNvSpPr>
              <a:spLocks noChangeShapeType="1"/>
            </p:cNvSpPr>
            <p:nvPr/>
          </p:nvSpPr>
          <p:spPr bwMode="auto">
            <a:xfrm>
              <a:off x="403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5" name="Line 543"/>
            <p:cNvSpPr>
              <a:spLocks noChangeShapeType="1"/>
            </p:cNvSpPr>
            <p:nvPr/>
          </p:nvSpPr>
          <p:spPr bwMode="auto">
            <a:xfrm>
              <a:off x="4030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6" name="Line 544"/>
            <p:cNvSpPr>
              <a:spLocks noChangeShapeType="1"/>
            </p:cNvSpPr>
            <p:nvPr/>
          </p:nvSpPr>
          <p:spPr bwMode="auto">
            <a:xfrm>
              <a:off x="402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7" name="Line 545"/>
            <p:cNvSpPr>
              <a:spLocks noChangeShapeType="1"/>
            </p:cNvSpPr>
            <p:nvPr/>
          </p:nvSpPr>
          <p:spPr bwMode="auto">
            <a:xfrm>
              <a:off x="4027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8" name="Line 546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499" name="Line 547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0" name="Line 548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1" name="Line 549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2" name="Line 550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3" name="Line 551"/>
            <p:cNvSpPr>
              <a:spLocks noChangeShapeType="1"/>
            </p:cNvSpPr>
            <p:nvPr/>
          </p:nvSpPr>
          <p:spPr bwMode="auto">
            <a:xfrm>
              <a:off x="4024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4" name="Line 552"/>
            <p:cNvSpPr>
              <a:spLocks noChangeShapeType="1"/>
            </p:cNvSpPr>
            <p:nvPr/>
          </p:nvSpPr>
          <p:spPr bwMode="auto">
            <a:xfrm>
              <a:off x="402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5" name="Line 553"/>
            <p:cNvSpPr>
              <a:spLocks noChangeShapeType="1"/>
            </p:cNvSpPr>
            <p:nvPr/>
          </p:nvSpPr>
          <p:spPr bwMode="auto">
            <a:xfrm>
              <a:off x="402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6" name="Line 554"/>
            <p:cNvSpPr>
              <a:spLocks noChangeShapeType="1"/>
            </p:cNvSpPr>
            <p:nvPr/>
          </p:nvSpPr>
          <p:spPr bwMode="auto">
            <a:xfrm>
              <a:off x="402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7" name="Line 555"/>
            <p:cNvSpPr>
              <a:spLocks noChangeShapeType="1"/>
            </p:cNvSpPr>
            <p:nvPr/>
          </p:nvSpPr>
          <p:spPr bwMode="auto">
            <a:xfrm>
              <a:off x="4022" y="180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8" name="Line 556"/>
            <p:cNvSpPr>
              <a:spLocks noChangeShapeType="1"/>
            </p:cNvSpPr>
            <p:nvPr/>
          </p:nvSpPr>
          <p:spPr bwMode="auto">
            <a:xfrm>
              <a:off x="4019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09" name="Line 557"/>
            <p:cNvSpPr>
              <a:spLocks noChangeShapeType="1"/>
            </p:cNvSpPr>
            <p:nvPr/>
          </p:nvSpPr>
          <p:spPr bwMode="auto">
            <a:xfrm>
              <a:off x="4019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0" name="Line 558"/>
            <p:cNvSpPr>
              <a:spLocks noChangeShapeType="1"/>
            </p:cNvSpPr>
            <p:nvPr/>
          </p:nvSpPr>
          <p:spPr bwMode="auto">
            <a:xfrm>
              <a:off x="4019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1" name="Line 559"/>
            <p:cNvSpPr>
              <a:spLocks noChangeShapeType="1"/>
            </p:cNvSpPr>
            <p:nvPr/>
          </p:nvSpPr>
          <p:spPr bwMode="auto">
            <a:xfrm>
              <a:off x="4019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2" name="Line 560"/>
            <p:cNvSpPr>
              <a:spLocks noChangeShapeType="1"/>
            </p:cNvSpPr>
            <p:nvPr/>
          </p:nvSpPr>
          <p:spPr bwMode="auto">
            <a:xfrm>
              <a:off x="4016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3" name="Line 561"/>
            <p:cNvSpPr>
              <a:spLocks noChangeShapeType="1"/>
            </p:cNvSpPr>
            <p:nvPr/>
          </p:nvSpPr>
          <p:spPr bwMode="auto">
            <a:xfrm>
              <a:off x="4016" y="1844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4" name="Line 562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5" name="Line 563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6" name="Line 564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7" name="Line 565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8" name="Line 566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19" name="Line 567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0" name="Line 568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1" name="Line 569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2" name="Line 570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3" name="Line 571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4" name="Line 572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5" name="Line 573"/>
            <p:cNvSpPr>
              <a:spLocks noChangeShapeType="1"/>
            </p:cNvSpPr>
            <p:nvPr/>
          </p:nvSpPr>
          <p:spPr bwMode="auto">
            <a:xfrm>
              <a:off x="40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6" name="Line 574"/>
            <p:cNvSpPr>
              <a:spLocks noChangeShapeType="1"/>
            </p:cNvSpPr>
            <p:nvPr/>
          </p:nvSpPr>
          <p:spPr bwMode="auto">
            <a:xfrm>
              <a:off x="401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7" name="Line 575"/>
            <p:cNvSpPr>
              <a:spLocks noChangeShapeType="1"/>
            </p:cNvSpPr>
            <p:nvPr/>
          </p:nvSpPr>
          <p:spPr bwMode="auto">
            <a:xfrm>
              <a:off x="401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8" name="Line 576"/>
            <p:cNvSpPr>
              <a:spLocks noChangeShapeType="1"/>
            </p:cNvSpPr>
            <p:nvPr/>
          </p:nvSpPr>
          <p:spPr bwMode="auto">
            <a:xfrm>
              <a:off x="401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29" name="Line 577"/>
            <p:cNvSpPr>
              <a:spLocks noChangeShapeType="1"/>
            </p:cNvSpPr>
            <p:nvPr/>
          </p:nvSpPr>
          <p:spPr bwMode="auto">
            <a:xfrm>
              <a:off x="401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0" name="Line 578"/>
            <p:cNvSpPr>
              <a:spLocks noChangeShapeType="1"/>
            </p:cNvSpPr>
            <p:nvPr/>
          </p:nvSpPr>
          <p:spPr bwMode="auto">
            <a:xfrm>
              <a:off x="400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1" name="Line 579"/>
            <p:cNvSpPr>
              <a:spLocks noChangeShapeType="1"/>
            </p:cNvSpPr>
            <p:nvPr/>
          </p:nvSpPr>
          <p:spPr bwMode="auto">
            <a:xfrm>
              <a:off x="400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2" name="Line 580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3" name="Line 581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4" name="Line 582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5" name="Line 583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6" name="Line 584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7" name="Line 585"/>
            <p:cNvSpPr>
              <a:spLocks noChangeShapeType="1"/>
            </p:cNvSpPr>
            <p:nvPr/>
          </p:nvSpPr>
          <p:spPr bwMode="auto">
            <a:xfrm>
              <a:off x="400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8" name="Line 586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39" name="Line 587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0" name="Line 588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1" name="Line 589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2" name="Line 590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3" name="Line 591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4" name="Line 592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5" name="Line 593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6" name="Line 594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7" name="Line 595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8" name="Line 596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49" name="Line 597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0" name="Line 598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1" name="Line 599"/>
            <p:cNvSpPr>
              <a:spLocks noChangeShapeType="1"/>
            </p:cNvSpPr>
            <p:nvPr/>
          </p:nvSpPr>
          <p:spPr bwMode="auto">
            <a:xfrm>
              <a:off x="400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2" name="Line 600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3" name="Line 601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4" name="Line 602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5" name="Line 603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6" name="Line 604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7" name="Line 605"/>
            <p:cNvSpPr>
              <a:spLocks noChangeShapeType="1"/>
            </p:cNvSpPr>
            <p:nvPr/>
          </p:nvSpPr>
          <p:spPr bwMode="auto">
            <a:xfrm>
              <a:off x="399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8" name="Line 606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59" name="Line 607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60" name="Line 608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61" name="Line 609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62" name="Line 610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63" name="Line 611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64" name="Line 612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65" name="Line 613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614"/>
          <p:cNvGrpSpPr>
            <a:grpSpLocks/>
          </p:cNvGrpSpPr>
          <p:nvPr/>
        </p:nvGrpSpPr>
        <p:grpSpPr bwMode="auto">
          <a:xfrm>
            <a:off x="6659563" y="3352800"/>
            <a:ext cx="120650" cy="0"/>
            <a:chOff x="3919" y="1879"/>
            <a:chExt cx="76" cy="0"/>
          </a:xfrm>
        </p:grpSpPr>
        <p:sp>
          <p:nvSpPr>
            <p:cNvPr id="638567" name="Line 615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68" name="Line 616"/>
            <p:cNvSpPr>
              <a:spLocks noChangeShapeType="1"/>
            </p:cNvSpPr>
            <p:nvPr/>
          </p:nvSpPr>
          <p:spPr bwMode="auto">
            <a:xfrm>
              <a:off x="399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69" name="Line 617"/>
            <p:cNvSpPr>
              <a:spLocks noChangeShapeType="1"/>
            </p:cNvSpPr>
            <p:nvPr/>
          </p:nvSpPr>
          <p:spPr bwMode="auto">
            <a:xfrm>
              <a:off x="399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0" name="Line 618"/>
            <p:cNvSpPr>
              <a:spLocks noChangeShapeType="1"/>
            </p:cNvSpPr>
            <p:nvPr/>
          </p:nvSpPr>
          <p:spPr bwMode="auto">
            <a:xfrm>
              <a:off x="399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1" name="Line 619"/>
            <p:cNvSpPr>
              <a:spLocks noChangeShapeType="1"/>
            </p:cNvSpPr>
            <p:nvPr/>
          </p:nvSpPr>
          <p:spPr bwMode="auto">
            <a:xfrm>
              <a:off x="399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2" name="Line 620"/>
            <p:cNvSpPr>
              <a:spLocks noChangeShapeType="1"/>
            </p:cNvSpPr>
            <p:nvPr/>
          </p:nvSpPr>
          <p:spPr bwMode="auto">
            <a:xfrm>
              <a:off x="399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3" name="Line 621"/>
            <p:cNvSpPr>
              <a:spLocks noChangeShapeType="1"/>
            </p:cNvSpPr>
            <p:nvPr/>
          </p:nvSpPr>
          <p:spPr bwMode="auto">
            <a:xfrm>
              <a:off x="399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4" name="Line 622"/>
            <p:cNvSpPr>
              <a:spLocks noChangeShapeType="1"/>
            </p:cNvSpPr>
            <p:nvPr/>
          </p:nvSpPr>
          <p:spPr bwMode="auto">
            <a:xfrm>
              <a:off x="399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5" name="Line 623"/>
            <p:cNvSpPr>
              <a:spLocks noChangeShapeType="1"/>
            </p:cNvSpPr>
            <p:nvPr/>
          </p:nvSpPr>
          <p:spPr bwMode="auto">
            <a:xfrm>
              <a:off x="398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6" name="Line 624"/>
            <p:cNvSpPr>
              <a:spLocks noChangeShapeType="1"/>
            </p:cNvSpPr>
            <p:nvPr/>
          </p:nvSpPr>
          <p:spPr bwMode="auto">
            <a:xfrm>
              <a:off x="398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7" name="Line 625"/>
            <p:cNvSpPr>
              <a:spLocks noChangeShapeType="1"/>
            </p:cNvSpPr>
            <p:nvPr/>
          </p:nvSpPr>
          <p:spPr bwMode="auto">
            <a:xfrm>
              <a:off x="398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8" name="Line 626"/>
            <p:cNvSpPr>
              <a:spLocks noChangeShapeType="1"/>
            </p:cNvSpPr>
            <p:nvPr/>
          </p:nvSpPr>
          <p:spPr bwMode="auto">
            <a:xfrm>
              <a:off x="398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79" name="Line 627"/>
            <p:cNvSpPr>
              <a:spLocks noChangeShapeType="1"/>
            </p:cNvSpPr>
            <p:nvPr/>
          </p:nvSpPr>
          <p:spPr bwMode="auto">
            <a:xfrm>
              <a:off x="398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0" name="Line 628"/>
            <p:cNvSpPr>
              <a:spLocks noChangeShapeType="1"/>
            </p:cNvSpPr>
            <p:nvPr/>
          </p:nvSpPr>
          <p:spPr bwMode="auto">
            <a:xfrm>
              <a:off x="398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1" name="Line 629"/>
            <p:cNvSpPr>
              <a:spLocks noChangeShapeType="1"/>
            </p:cNvSpPr>
            <p:nvPr/>
          </p:nvSpPr>
          <p:spPr bwMode="auto">
            <a:xfrm>
              <a:off x="398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2" name="Line 630"/>
            <p:cNvSpPr>
              <a:spLocks noChangeShapeType="1"/>
            </p:cNvSpPr>
            <p:nvPr/>
          </p:nvSpPr>
          <p:spPr bwMode="auto">
            <a:xfrm>
              <a:off x="398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3" name="Line 631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4" name="Line 632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5" name="Line 633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6" name="Line 634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7" name="Line 635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8" name="Line 636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89" name="Line 637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0" name="Line 638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1" name="Line 639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2" name="Line 640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3" name="Line 641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4" name="Line 642"/>
            <p:cNvSpPr>
              <a:spLocks noChangeShapeType="1"/>
            </p:cNvSpPr>
            <p:nvPr/>
          </p:nvSpPr>
          <p:spPr bwMode="auto">
            <a:xfrm>
              <a:off x="397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5" name="Line 643"/>
            <p:cNvSpPr>
              <a:spLocks noChangeShapeType="1"/>
            </p:cNvSpPr>
            <p:nvPr/>
          </p:nvSpPr>
          <p:spPr bwMode="auto">
            <a:xfrm>
              <a:off x="397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6" name="Line 644"/>
            <p:cNvSpPr>
              <a:spLocks noChangeShapeType="1"/>
            </p:cNvSpPr>
            <p:nvPr/>
          </p:nvSpPr>
          <p:spPr bwMode="auto">
            <a:xfrm>
              <a:off x="397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7" name="Line 645"/>
            <p:cNvSpPr>
              <a:spLocks noChangeShapeType="1"/>
            </p:cNvSpPr>
            <p:nvPr/>
          </p:nvSpPr>
          <p:spPr bwMode="auto">
            <a:xfrm>
              <a:off x="397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8" name="Line 646"/>
            <p:cNvSpPr>
              <a:spLocks noChangeShapeType="1"/>
            </p:cNvSpPr>
            <p:nvPr/>
          </p:nvSpPr>
          <p:spPr bwMode="auto">
            <a:xfrm>
              <a:off x="397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99" name="Line 647"/>
            <p:cNvSpPr>
              <a:spLocks noChangeShapeType="1"/>
            </p:cNvSpPr>
            <p:nvPr/>
          </p:nvSpPr>
          <p:spPr bwMode="auto">
            <a:xfrm>
              <a:off x="397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0" name="Line 648"/>
            <p:cNvSpPr>
              <a:spLocks noChangeShapeType="1"/>
            </p:cNvSpPr>
            <p:nvPr/>
          </p:nvSpPr>
          <p:spPr bwMode="auto">
            <a:xfrm>
              <a:off x="397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1" name="Line 649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2" name="Line 650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3" name="Line 651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4" name="Line 652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5" name="Line 653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6" name="Line 654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7" name="Line 655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8" name="Line 656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09" name="Line 657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0" name="Line 658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1" name="Line 659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2" name="Line 660"/>
            <p:cNvSpPr>
              <a:spLocks noChangeShapeType="1"/>
            </p:cNvSpPr>
            <p:nvPr/>
          </p:nvSpPr>
          <p:spPr bwMode="auto">
            <a:xfrm>
              <a:off x="397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3" name="Line 661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4" name="Line 662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5" name="Line 663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6" name="Line 664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7" name="Line 665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8" name="Line 666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19" name="Line 667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0" name="Line 668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1" name="Line 669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2" name="Line 670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3" name="Line 671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4" name="Line 672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5" name="Line 673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6" name="Line 674"/>
            <p:cNvSpPr>
              <a:spLocks noChangeShapeType="1"/>
            </p:cNvSpPr>
            <p:nvPr/>
          </p:nvSpPr>
          <p:spPr bwMode="auto">
            <a:xfrm>
              <a:off x="397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7" name="Line 675"/>
            <p:cNvSpPr>
              <a:spLocks noChangeShapeType="1"/>
            </p:cNvSpPr>
            <p:nvPr/>
          </p:nvSpPr>
          <p:spPr bwMode="auto">
            <a:xfrm>
              <a:off x="396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8" name="Line 676"/>
            <p:cNvSpPr>
              <a:spLocks noChangeShapeType="1"/>
            </p:cNvSpPr>
            <p:nvPr/>
          </p:nvSpPr>
          <p:spPr bwMode="auto">
            <a:xfrm>
              <a:off x="396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29" name="Line 677"/>
            <p:cNvSpPr>
              <a:spLocks noChangeShapeType="1"/>
            </p:cNvSpPr>
            <p:nvPr/>
          </p:nvSpPr>
          <p:spPr bwMode="auto">
            <a:xfrm>
              <a:off x="396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0" name="Line 678"/>
            <p:cNvSpPr>
              <a:spLocks noChangeShapeType="1"/>
            </p:cNvSpPr>
            <p:nvPr/>
          </p:nvSpPr>
          <p:spPr bwMode="auto">
            <a:xfrm>
              <a:off x="396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1" name="Line 679"/>
            <p:cNvSpPr>
              <a:spLocks noChangeShapeType="1"/>
            </p:cNvSpPr>
            <p:nvPr/>
          </p:nvSpPr>
          <p:spPr bwMode="auto">
            <a:xfrm>
              <a:off x="396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2" name="Line 680"/>
            <p:cNvSpPr>
              <a:spLocks noChangeShapeType="1"/>
            </p:cNvSpPr>
            <p:nvPr/>
          </p:nvSpPr>
          <p:spPr bwMode="auto">
            <a:xfrm>
              <a:off x="396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3" name="Line 681"/>
            <p:cNvSpPr>
              <a:spLocks noChangeShapeType="1"/>
            </p:cNvSpPr>
            <p:nvPr/>
          </p:nvSpPr>
          <p:spPr bwMode="auto">
            <a:xfrm>
              <a:off x="395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4" name="Line 682"/>
            <p:cNvSpPr>
              <a:spLocks noChangeShapeType="1"/>
            </p:cNvSpPr>
            <p:nvPr/>
          </p:nvSpPr>
          <p:spPr bwMode="auto">
            <a:xfrm>
              <a:off x="395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5" name="Line 683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6" name="Line 684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7" name="Line 685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8" name="Line 686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39" name="Line 687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0" name="Line 688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1" name="Line 689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2" name="Line 690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3" name="Line 691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4" name="Line 692"/>
            <p:cNvSpPr>
              <a:spLocks noChangeShapeType="1"/>
            </p:cNvSpPr>
            <p:nvPr/>
          </p:nvSpPr>
          <p:spPr bwMode="auto">
            <a:xfrm>
              <a:off x="395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5" name="Line 693"/>
            <p:cNvSpPr>
              <a:spLocks noChangeShapeType="1"/>
            </p:cNvSpPr>
            <p:nvPr/>
          </p:nvSpPr>
          <p:spPr bwMode="auto">
            <a:xfrm>
              <a:off x="395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6" name="Line 694"/>
            <p:cNvSpPr>
              <a:spLocks noChangeShapeType="1"/>
            </p:cNvSpPr>
            <p:nvPr/>
          </p:nvSpPr>
          <p:spPr bwMode="auto">
            <a:xfrm>
              <a:off x="395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7" name="Line 695"/>
            <p:cNvSpPr>
              <a:spLocks noChangeShapeType="1"/>
            </p:cNvSpPr>
            <p:nvPr/>
          </p:nvSpPr>
          <p:spPr bwMode="auto">
            <a:xfrm>
              <a:off x="394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8" name="Line 696"/>
            <p:cNvSpPr>
              <a:spLocks noChangeShapeType="1"/>
            </p:cNvSpPr>
            <p:nvPr/>
          </p:nvSpPr>
          <p:spPr bwMode="auto">
            <a:xfrm>
              <a:off x="394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49" name="Line 697"/>
            <p:cNvSpPr>
              <a:spLocks noChangeShapeType="1"/>
            </p:cNvSpPr>
            <p:nvPr/>
          </p:nvSpPr>
          <p:spPr bwMode="auto">
            <a:xfrm>
              <a:off x="394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0" name="Line 698"/>
            <p:cNvSpPr>
              <a:spLocks noChangeShapeType="1"/>
            </p:cNvSpPr>
            <p:nvPr/>
          </p:nvSpPr>
          <p:spPr bwMode="auto">
            <a:xfrm>
              <a:off x="3948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1" name="Line 699"/>
            <p:cNvSpPr>
              <a:spLocks noChangeShapeType="1"/>
            </p:cNvSpPr>
            <p:nvPr/>
          </p:nvSpPr>
          <p:spPr bwMode="auto">
            <a:xfrm>
              <a:off x="394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2" name="Line 700"/>
            <p:cNvSpPr>
              <a:spLocks noChangeShapeType="1"/>
            </p:cNvSpPr>
            <p:nvPr/>
          </p:nvSpPr>
          <p:spPr bwMode="auto">
            <a:xfrm>
              <a:off x="394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3" name="Line 701"/>
            <p:cNvSpPr>
              <a:spLocks noChangeShapeType="1"/>
            </p:cNvSpPr>
            <p:nvPr/>
          </p:nvSpPr>
          <p:spPr bwMode="auto">
            <a:xfrm>
              <a:off x="394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4" name="Line 702"/>
            <p:cNvSpPr>
              <a:spLocks noChangeShapeType="1"/>
            </p:cNvSpPr>
            <p:nvPr/>
          </p:nvSpPr>
          <p:spPr bwMode="auto">
            <a:xfrm>
              <a:off x="394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5" name="Line 703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6" name="Line 704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7" name="Line 705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8" name="Line 706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59" name="Line 707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0" name="Line 708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1" name="Line 709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2" name="Line 710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3" name="Line 711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4" name="Line 712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5" name="Line 713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6" name="Line 714"/>
            <p:cNvSpPr>
              <a:spLocks noChangeShapeType="1"/>
            </p:cNvSpPr>
            <p:nvPr/>
          </p:nvSpPr>
          <p:spPr bwMode="auto">
            <a:xfrm>
              <a:off x="3940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7" name="Line 715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8" name="Line 716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69" name="Line 717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0" name="Line 718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1" name="Line 719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2" name="Line 720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3" name="Line 721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4" name="Line 722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5" name="Line 723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6" name="Line 724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7" name="Line 725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8" name="Line 726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79" name="Line 727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0" name="Line 728"/>
            <p:cNvSpPr>
              <a:spLocks noChangeShapeType="1"/>
            </p:cNvSpPr>
            <p:nvPr/>
          </p:nvSpPr>
          <p:spPr bwMode="auto">
            <a:xfrm>
              <a:off x="3937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1" name="Line 729"/>
            <p:cNvSpPr>
              <a:spLocks noChangeShapeType="1"/>
            </p:cNvSpPr>
            <p:nvPr/>
          </p:nvSpPr>
          <p:spPr bwMode="auto">
            <a:xfrm>
              <a:off x="393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2" name="Line 730"/>
            <p:cNvSpPr>
              <a:spLocks noChangeShapeType="1"/>
            </p:cNvSpPr>
            <p:nvPr/>
          </p:nvSpPr>
          <p:spPr bwMode="auto">
            <a:xfrm>
              <a:off x="393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3" name="Line 731"/>
            <p:cNvSpPr>
              <a:spLocks noChangeShapeType="1"/>
            </p:cNvSpPr>
            <p:nvPr/>
          </p:nvSpPr>
          <p:spPr bwMode="auto">
            <a:xfrm>
              <a:off x="393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4" name="Line 732"/>
            <p:cNvSpPr>
              <a:spLocks noChangeShapeType="1"/>
            </p:cNvSpPr>
            <p:nvPr/>
          </p:nvSpPr>
          <p:spPr bwMode="auto">
            <a:xfrm>
              <a:off x="393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5" name="Line 733"/>
            <p:cNvSpPr>
              <a:spLocks noChangeShapeType="1"/>
            </p:cNvSpPr>
            <p:nvPr/>
          </p:nvSpPr>
          <p:spPr bwMode="auto">
            <a:xfrm>
              <a:off x="393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6" name="Line 734"/>
            <p:cNvSpPr>
              <a:spLocks noChangeShapeType="1"/>
            </p:cNvSpPr>
            <p:nvPr/>
          </p:nvSpPr>
          <p:spPr bwMode="auto">
            <a:xfrm>
              <a:off x="393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7" name="Line 735"/>
            <p:cNvSpPr>
              <a:spLocks noChangeShapeType="1"/>
            </p:cNvSpPr>
            <p:nvPr/>
          </p:nvSpPr>
          <p:spPr bwMode="auto">
            <a:xfrm>
              <a:off x="393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8" name="Line 736"/>
            <p:cNvSpPr>
              <a:spLocks noChangeShapeType="1"/>
            </p:cNvSpPr>
            <p:nvPr/>
          </p:nvSpPr>
          <p:spPr bwMode="auto">
            <a:xfrm>
              <a:off x="3935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89" name="Line 737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0" name="Line 738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1" name="Line 739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2" name="Line 740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3" name="Line 741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4" name="Line 742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5" name="Line 743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6" name="Line 744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7" name="Line 745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8" name="Line 746"/>
            <p:cNvSpPr>
              <a:spLocks noChangeShapeType="1"/>
            </p:cNvSpPr>
            <p:nvPr/>
          </p:nvSpPr>
          <p:spPr bwMode="auto">
            <a:xfrm>
              <a:off x="3932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699" name="Line 747"/>
            <p:cNvSpPr>
              <a:spLocks noChangeShapeType="1"/>
            </p:cNvSpPr>
            <p:nvPr/>
          </p:nvSpPr>
          <p:spPr bwMode="auto">
            <a:xfrm>
              <a:off x="392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0" name="Line 748"/>
            <p:cNvSpPr>
              <a:spLocks noChangeShapeType="1"/>
            </p:cNvSpPr>
            <p:nvPr/>
          </p:nvSpPr>
          <p:spPr bwMode="auto">
            <a:xfrm>
              <a:off x="392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1" name="Line 749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2" name="Line 750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3" name="Line 751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4" name="Line 752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5" name="Line 753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6" name="Line 754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7" name="Line 755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8" name="Line 756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09" name="Line 757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0" name="Line 758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1" name="Line 759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2" name="Line 760"/>
            <p:cNvSpPr>
              <a:spLocks noChangeShapeType="1"/>
            </p:cNvSpPr>
            <p:nvPr/>
          </p:nvSpPr>
          <p:spPr bwMode="auto">
            <a:xfrm>
              <a:off x="392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3" name="Line 761"/>
            <p:cNvSpPr>
              <a:spLocks noChangeShapeType="1"/>
            </p:cNvSpPr>
            <p:nvPr/>
          </p:nvSpPr>
          <p:spPr bwMode="auto">
            <a:xfrm>
              <a:off x="392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4" name="Line 762"/>
            <p:cNvSpPr>
              <a:spLocks noChangeShapeType="1"/>
            </p:cNvSpPr>
            <p:nvPr/>
          </p:nvSpPr>
          <p:spPr bwMode="auto">
            <a:xfrm>
              <a:off x="392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5" name="Line 763"/>
            <p:cNvSpPr>
              <a:spLocks noChangeShapeType="1"/>
            </p:cNvSpPr>
            <p:nvPr/>
          </p:nvSpPr>
          <p:spPr bwMode="auto">
            <a:xfrm>
              <a:off x="392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6" name="Line 764"/>
            <p:cNvSpPr>
              <a:spLocks noChangeShapeType="1"/>
            </p:cNvSpPr>
            <p:nvPr/>
          </p:nvSpPr>
          <p:spPr bwMode="auto">
            <a:xfrm>
              <a:off x="392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7" name="Line 765"/>
            <p:cNvSpPr>
              <a:spLocks noChangeShapeType="1"/>
            </p:cNvSpPr>
            <p:nvPr/>
          </p:nvSpPr>
          <p:spPr bwMode="auto">
            <a:xfrm>
              <a:off x="392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8" name="Line 766"/>
            <p:cNvSpPr>
              <a:spLocks noChangeShapeType="1"/>
            </p:cNvSpPr>
            <p:nvPr/>
          </p:nvSpPr>
          <p:spPr bwMode="auto">
            <a:xfrm>
              <a:off x="392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19" name="Line 767"/>
            <p:cNvSpPr>
              <a:spLocks noChangeShapeType="1"/>
            </p:cNvSpPr>
            <p:nvPr/>
          </p:nvSpPr>
          <p:spPr bwMode="auto">
            <a:xfrm>
              <a:off x="392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0" name="Line 768"/>
            <p:cNvSpPr>
              <a:spLocks noChangeShapeType="1"/>
            </p:cNvSpPr>
            <p:nvPr/>
          </p:nvSpPr>
          <p:spPr bwMode="auto">
            <a:xfrm>
              <a:off x="3924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1" name="Line 769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2" name="Line 770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3" name="Line 771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4" name="Line 772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5" name="Line 773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6" name="Line 774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7" name="Line 775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8" name="Line 776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29" name="Line 777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0" name="Line 778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1" name="Line 779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2" name="Line 780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3" name="Line 781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4" name="Line 782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5" name="Line 783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6" name="Line 784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7" name="Line 785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8" name="Line 786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39" name="Line 787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0" name="Line 788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1" name="Line 789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2" name="Line 790"/>
            <p:cNvSpPr>
              <a:spLocks noChangeShapeType="1"/>
            </p:cNvSpPr>
            <p:nvPr/>
          </p:nvSpPr>
          <p:spPr bwMode="auto">
            <a:xfrm>
              <a:off x="3921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3" name="Line 791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4" name="Line 792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5" name="Line 793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6" name="Line 794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7" name="Line 795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8" name="Line 796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49" name="Line 797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0" name="Line 798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1" name="Line 799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2" name="Line 800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3" name="Line 801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4" name="Line 802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5" name="Line 803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6" name="Line 804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7" name="Line 805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8" name="Line 806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59" name="Line 807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60" name="Line 808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61" name="Line 809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62" name="Line 810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63" name="Line 811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64" name="Line 812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65" name="Line 813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66" name="Line 814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815"/>
          <p:cNvGrpSpPr>
            <a:grpSpLocks/>
          </p:cNvGrpSpPr>
          <p:nvPr/>
        </p:nvGrpSpPr>
        <p:grpSpPr bwMode="auto">
          <a:xfrm>
            <a:off x="6650038" y="2917825"/>
            <a:ext cx="820737" cy="434975"/>
            <a:chOff x="3913" y="1605"/>
            <a:chExt cx="517" cy="274"/>
          </a:xfrm>
        </p:grpSpPr>
        <p:sp>
          <p:nvSpPr>
            <p:cNvPr id="638768" name="Line 816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69" name="Line 817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0" name="Line 818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1" name="Line 819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2" name="Line 820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3" name="Line 821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4" name="Line 822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5" name="Line 823"/>
            <p:cNvSpPr>
              <a:spLocks noChangeShapeType="1"/>
            </p:cNvSpPr>
            <p:nvPr/>
          </p:nvSpPr>
          <p:spPr bwMode="auto">
            <a:xfrm>
              <a:off x="3919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6" name="Line 824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7" name="Line 825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8" name="Line 826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79" name="Line 827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0" name="Line 828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1" name="Line 829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2" name="Line 830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3" name="Line 831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4" name="Line 832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5" name="Line 833"/>
            <p:cNvSpPr>
              <a:spLocks noChangeShapeType="1"/>
            </p:cNvSpPr>
            <p:nvPr/>
          </p:nvSpPr>
          <p:spPr bwMode="auto">
            <a:xfrm>
              <a:off x="3916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6" name="Line 834"/>
            <p:cNvSpPr>
              <a:spLocks noChangeShapeType="1"/>
            </p:cNvSpPr>
            <p:nvPr/>
          </p:nvSpPr>
          <p:spPr bwMode="auto">
            <a:xfrm>
              <a:off x="39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7" name="Line 835"/>
            <p:cNvSpPr>
              <a:spLocks noChangeShapeType="1"/>
            </p:cNvSpPr>
            <p:nvPr/>
          </p:nvSpPr>
          <p:spPr bwMode="auto">
            <a:xfrm>
              <a:off x="39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8" name="Line 836"/>
            <p:cNvSpPr>
              <a:spLocks noChangeShapeType="1"/>
            </p:cNvSpPr>
            <p:nvPr/>
          </p:nvSpPr>
          <p:spPr bwMode="auto">
            <a:xfrm>
              <a:off x="39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89" name="Line 837"/>
            <p:cNvSpPr>
              <a:spLocks noChangeShapeType="1"/>
            </p:cNvSpPr>
            <p:nvPr/>
          </p:nvSpPr>
          <p:spPr bwMode="auto">
            <a:xfrm>
              <a:off x="39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0" name="Line 838"/>
            <p:cNvSpPr>
              <a:spLocks noChangeShapeType="1"/>
            </p:cNvSpPr>
            <p:nvPr/>
          </p:nvSpPr>
          <p:spPr bwMode="auto">
            <a:xfrm>
              <a:off x="39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1" name="Line 839"/>
            <p:cNvSpPr>
              <a:spLocks noChangeShapeType="1"/>
            </p:cNvSpPr>
            <p:nvPr/>
          </p:nvSpPr>
          <p:spPr bwMode="auto">
            <a:xfrm>
              <a:off x="39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2" name="Line 840"/>
            <p:cNvSpPr>
              <a:spLocks noChangeShapeType="1"/>
            </p:cNvSpPr>
            <p:nvPr/>
          </p:nvSpPr>
          <p:spPr bwMode="auto">
            <a:xfrm>
              <a:off x="39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3" name="Line 841"/>
            <p:cNvSpPr>
              <a:spLocks noChangeShapeType="1"/>
            </p:cNvSpPr>
            <p:nvPr/>
          </p:nvSpPr>
          <p:spPr bwMode="auto">
            <a:xfrm>
              <a:off x="3913" y="1879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4" name="Line 842"/>
            <p:cNvSpPr>
              <a:spLocks noChangeShapeType="1"/>
            </p:cNvSpPr>
            <p:nvPr/>
          </p:nvSpPr>
          <p:spPr bwMode="auto">
            <a:xfrm>
              <a:off x="443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5" name="Line 843"/>
            <p:cNvSpPr>
              <a:spLocks noChangeShapeType="1"/>
            </p:cNvSpPr>
            <p:nvPr/>
          </p:nvSpPr>
          <p:spPr bwMode="auto">
            <a:xfrm>
              <a:off x="443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6" name="Line 844"/>
            <p:cNvSpPr>
              <a:spLocks noChangeShapeType="1"/>
            </p:cNvSpPr>
            <p:nvPr/>
          </p:nvSpPr>
          <p:spPr bwMode="auto">
            <a:xfrm>
              <a:off x="442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7" name="Line 845"/>
            <p:cNvSpPr>
              <a:spLocks noChangeShapeType="1"/>
            </p:cNvSpPr>
            <p:nvPr/>
          </p:nvSpPr>
          <p:spPr bwMode="auto">
            <a:xfrm>
              <a:off x="442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8" name="Line 846"/>
            <p:cNvSpPr>
              <a:spLocks noChangeShapeType="1"/>
            </p:cNvSpPr>
            <p:nvPr/>
          </p:nvSpPr>
          <p:spPr bwMode="auto">
            <a:xfrm>
              <a:off x="442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799" name="Line 847"/>
            <p:cNvSpPr>
              <a:spLocks noChangeShapeType="1"/>
            </p:cNvSpPr>
            <p:nvPr/>
          </p:nvSpPr>
          <p:spPr bwMode="auto">
            <a:xfrm>
              <a:off x="442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0" name="Line 848"/>
            <p:cNvSpPr>
              <a:spLocks noChangeShapeType="1"/>
            </p:cNvSpPr>
            <p:nvPr/>
          </p:nvSpPr>
          <p:spPr bwMode="auto">
            <a:xfrm>
              <a:off x="442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1" name="Line 849"/>
            <p:cNvSpPr>
              <a:spLocks noChangeShapeType="1"/>
            </p:cNvSpPr>
            <p:nvPr/>
          </p:nvSpPr>
          <p:spPr bwMode="auto">
            <a:xfrm>
              <a:off x="442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2" name="Line 850"/>
            <p:cNvSpPr>
              <a:spLocks noChangeShapeType="1"/>
            </p:cNvSpPr>
            <p:nvPr/>
          </p:nvSpPr>
          <p:spPr bwMode="auto">
            <a:xfrm>
              <a:off x="442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3" name="Line 851"/>
            <p:cNvSpPr>
              <a:spLocks noChangeShapeType="1"/>
            </p:cNvSpPr>
            <p:nvPr/>
          </p:nvSpPr>
          <p:spPr bwMode="auto">
            <a:xfrm>
              <a:off x="442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4" name="Line 852"/>
            <p:cNvSpPr>
              <a:spLocks noChangeShapeType="1"/>
            </p:cNvSpPr>
            <p:nvPr/>
          </p:nvSpPr>
          <p:spPr bwMode="auto">
            <a:xfrm>
              <a:off x="442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5" name="Line 853"/>
            <p:cNvSpPr>
              <a:spLocks noChangeShapeType="1"/>
            </p:cNvSpPr>
            <p:nvPr/>
          </p:nvSpPr>
          <p:spPr bwMode="auto">
            <a:xfrm>
              <a:off x="442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6" name="Line 854"/>
            <p:cNvSpPr>
              <a:spLocks noChangeShapeType="1"/>
            </p:cNvSpPr>
            <p:nvPr/>
          </p:nvSpPr>
          <p:spPr bwMode="auto">
            <a:xfrm>
              <a:off x="442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7" name="Line 855"/>
            <p:cNvSpPr>
              <a:spLocks noChangeShapeType="1"/>
            </p:cNvSpPr>
            <p:nvPr/>
          </p:nvSpPr>
          <p:spPr bwMode="auto">
            <a:xfrm>
              <a:off x="442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8" name="Line 856"/>
            <p:cNvSpPr>
              <a:spLocks noChangeShapeType="1"/>
            </p:cNvSpPr>
            <p:nvPr/>
          </p:nvSpPr>
          <p:spPr bwMode="auto">
            <a:xfrm>
              <a:off x="442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09" name="Line 857"/>
            <p:cNvSpPr>
              <a:spLocks noChangeShapeType="1"/>
            </p:cNvSpPr>
            <p:nvPr/>
          </p:nvSpPr>
          <p:spPr bwMode="auto">
            <a:xfrm>
              <a:off x="442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0" name="Line 858"/>
            <p:cNvSpPr>
              <a:spLocks noChangeShapeType="1"/>
            </p:cNvSpPr>
            <p:nvPr/>
          </p:nvSpPr>
          <p:spPr bwMode="auto">
            <a:xfrm>
              <a:off x="442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1" name="Line 859"/>
            <p:cNvSpPr>
              <a:spLocks noChangeShapeType="1"/>
            </p:cNvSpPr>
            <p:nvPr/>
          </p:nvSpPr>
          <p:spPr bwMode="auto">
            <a:xfrm>
              <a:off x="442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2" name="Line 860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3" name="Line 861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4" name="Line 862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5" name="Line 863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6" name="Line 864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7" name="Line 865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8" name="Line 866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19" name="Line 867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0" name="Line 868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1" name="Line 869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2" name="Line 870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3" name="Line 871"/>
            <p:cNvSpPr>
              <a:spLocks noChangeShapeType="1"/>
            </p:cNvSpPr>
            <p:nvPr/>
          </p:nvSpPr>
          <p:spPr bwMode="auto">
            <a:xfrm>
              <a:off x="441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4" name="Line 872"/>
            <p:cNvSpPr>
              <a:spLocks noChangeShapeType="1"/>
            </p:cNvSpPr>
            <p:nvPr/>
          </p:nvSpPr>
          <p:spPr bwMode="auto">
            <a:xfrm>
              <a:off x="441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5" name="Line 873"/>
            <p:cNvSpPr>
              <a:spLocks noChangeShapeType="1"/>
            </p:cNvSpPr>
            <p:nvPr/>
          </p:nvSpPr>
          <p:spPr bwMode="auto">
            <a:xfrm>
              <a:off x="441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6" name="Line 874"/>
            <p:cNvSpPr>
              <a:spLocks noChangeShapeType="1"/>
            </p:cNvSpPr>
            <p:nvPr/>
          </p:nvSpPr>
          <p:spPr bwMode="auto">
            <a:xfrm>
              <a:off x="441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7" name="Line 875"/>
            <p:cNvSpPr>
              <a:spLocks noChangeShapeType="1"/>
            </p:cNvSpPr>
            <p:nvPr/>
          </p:nvSpPr>
          <p:spPr bwMode="auto">
            <a:xfrm>
              <a:off x="441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8" name="Line 876"/>
            <p:cNvSpPr>
              <a:spLocks noChangeShapeType="1"/>
            </p:cNvSpPr>
            <p:nvPr/>
          </p:nvSpPr>
          <p:spPr bwMode="auto">
            <a:xfrm>
              <a:off x="441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29" name="Line 877"/>
            <p:cNvSpPr>
              <a:spLocks noChangeShapeType="1"/>
            </p:cNvSpPr>
            <p:nvPr/>
          </p:nvSpPr>
          <p:spPr bwMode="auto">
            <a:xfrm>
              <a:off x="441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0" name="Line 878"/>
            <p:cNvSpPr>
              <a:spLocks noChangeShapeType="1"/>
            </p:cNvSpPr>
            <p:nvPr/>
          </p:nvSpPr>
          <p:spPr bwMode="auto">
            <a:xfrm>
              <a:off x="441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1" name="Line 879"/>
            <p:cNvSpPr>
              <a:spLocks noChangeShapeType="1"/>
            </p:cNvSpPr>
            <p:nvPr/>
          </p:nvSpPr>
          <p:spPr bwMode="auto">
            <a:xfrm>
              <a:off x="441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2" name="Line 880"/>
            <p:cNvSpPr>
              <a:spLocks noChangeShapeType="1"/>
            </p:cNvSpPr>
            <p:nvPr/>
          </p:nvSpPr>
          <p:spPr bwMode="auto">
            <a:xfrm>
              <a:off x="441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3" name="Line 881"/>
            <p:cNvSpPr>
              <a:spLocks noChangeShapeType="1"/>
            </p:cNvSpPr>
            <p:nvPr/>
          </p:nvSpPr>
          <p:spPr bwMode="auto">
            <a:xfrm>
              <a:off x="441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4" name="Line 882"/>
            <p:cNvSpPr>
              <a:spLocks noChangeShapeType="1"/>
            </p:cNvSpPr>
            <p:nvPr/>
          </p:nvSpPr>
          <p:spPr bwMode="auto">
            <a:xfrm>
              <a:off x="440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5" name="Line 883"/>
            <p:cNvSpPr>
              <a:spLocks noChangeShapeType="1"/>
            </p:cNvSpPr>
            <p:nvPr/>
          </p:nvSpPr>
          <p:spPr bwMode="auto">
            <a:xfrm>
              <a:off x="440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6" name="Line 884"/>
            <p:cNvSpPr>
              <a:spLocks noChangeShapeType="1"/>
            </p:cNvSpPr>
            <p:nvPr/>
          </p:nvSpPr>
          <p:spPr bwMode="auto">
            <a:xfrm>
              <a:off x="440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7" name="Line 885"/>
            <p:cNvSpPr>
              <a:spLocks noChangeShapeType="1"/>
            </p:cNvSpPr>
            <p:nvPr/>
          </p:nvSpPr>
          <p:spPr bwMode="auto">
            <a:xfrm>
              <a:off x="440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8" name="Line 886"/>
            <p:cNvSpPr>
              <a:spLocks noChangeShapeType="1"/>
            </p:cNvSpPr>
            <p:nvPr/>
          </p:nvSpPr>
          <p:spPr bwMode="auto">
            <a:xfrm>
              <a:off x="440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39" name="Line 887"/>
            <p:cNvSpPr>
              <a:spLocks noChangeShapeType="1"/>
            </p:cNvSpPr>
            <p:nvPr/>
          </p:nvSpPr>
          <p:spPr bwMode="auto">
            <a:xfrm>
              <a:off x="440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0" name="Line 888"/>
            <p:cNvSpPr>
              <a:spLocks noChangeShapeType="1"/>
            </p:cNvSpPr>
            <p:nvPr/>
          </p:nvSpPr>
          <p:spPr bwMode="auto">
            <a:xfrm>
              <a:off x="440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1" name="Line 889"/>
            <p:cNvSpPr>
              <a:spLocks noChangeShapeType="1"/>
            </p:cNvSpPr>
            <p:nvPr/>
          </p:nvSpPr>
          <p:spPr bwMode="auto">
            <a:xfrm>
              <a:off x="440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2" name="Line 890"/>
            <p:cNvSpPr>
              <a:spLocks noChangeShapeType="1"/>
            </p:cNvSpPr>
            <p:nvPr/>
          </p:nvSpPr>
          <p:spPr bwMode="auto">
            <a:xfrm>
              <a:off x="440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3" name="Line 891"/>
            <p:cNvSpPr>
              <a:spLocks noChangeShapeType="1"/>
            </p:cNvSpPr>
            <p:nvPr/>
          </p:nvSpPr>
          <p:spPr bwMode="auto">
            <a:xfrm>
              <a:off x="440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4" name="Line 892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5" name="Line 893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6" name="Line 894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7" name="Line 895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8" name="Line 896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49" name="Line 897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0" name="Line 898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1" name="Line 899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2" name="Line 900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3" name="Line 901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4" name="Line 902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5" name="Line 903"/>
            <p:cNvSpPr>
              <a:spLocks noChangeShapeType="1"/>
            </p:cNvSpPr>
            <p:nvPr/>
          </p:nvSpPr>
          <p:spPr bwMode="auto">
            <a:xfrm>
              <a:off x="440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6" name="Line 904"/>
            <p:cNvSpPr>
              <a:spLocks noChangeShapeType="1"/>
            </p:cNvSpPr>
            <p:nvPr/>
          </p:nvSpPr>
          <p:spPr bwMode="auto">
            <a:xfrm>
              <a:off x="439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7" name="Line 905"/>
            <p:cNvSpPr>
              <a:spLocks noChangeShapeType="1"/>
            </p:cNvSpPr>
            <p:nvPr/>
          </p:nvSpPr>
          <p:spPr bwMode="auto">
            <a:xfrm>
              <a:off x="439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8" name="Line 906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59" name="Line 907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0" name="Line 908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1" name="Line 909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2" name="Line 910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3" name="Line 911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4" name="Line 912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5" name="Line 913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6" name="Line 914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7" name="Line 915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8" name="Line 916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69" name="Line 917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0" name="Line 918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1" name="Line 919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2" name="Line 920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3" name="Line 921"/>
            <p:cNvSpPr>
              <a:spLocks noChangeShapeType="1"/>
            </p:cNvSpPr>
            <p:nvPr/>
          </p:nvSpPr>
          <p:spPr bwMode="auto">
            <a:xfrm>
              <a:off x="43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4" name="Line 922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5" name="Line 923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6" name="Line 924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7" name="Line 925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8" name="Line 926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79" name="Line 927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0" name="Line 928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1" name="Line 929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2" name="Line 930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3" name="Line 931"/>
            <p:cNvSpPr>
              <a:spLocks noChangeShapeType="1"/>
            </p:cNvSpPr>
            <p:nvPr/>
          </p:nvSpPr>
          <p:spPr bwMode="auto">
            <a:xfrm>
              <a:off x="43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4" name="Line 932"/>
            <p:cNvSpPr>
              <a:spLocks noChangeShapeType="1"/>
            </p:cNvSpPr>
            <p:nvPr/>
          </p:nvSpPr>
          <p:spPr bwMode="auto">
            <a:xfrm>
              <a:off x="438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5" name="Line 933"/>
            <p:cNvSpPr>
              <a:spLocks noChangeShapeType="1"/>
            </p:cNvSpPr>
            <p:nvPr/>
          </p:nvSpPr>
          <p:spPr bwMode="auto">
            <a:xfrm>
              <a:off x="438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6" name="Line 934"/>
            <p:cNvSpPr>
              <a:spLocks noChangeShapeType="1"/>
            </p:cNvSpPr>
            <p:nvPr/>
          </p:nvSpPr>
          <p:spPr bwMode="auto">
            <a:xfrm>
              <a:off x="438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7" name="Line 935"/>
            <p:cNvSpPr>
              <a:spLocks noChangeShapeType="1"/>
            </p:cNvSpPr>
            <p:nvPr/>
          </p:nvSpPr>
          <p:spPr bwMode="auto">
            <a:xfrm>
              <a:off x="438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8" name="Line 936"/>
            <p:cNvSpPr>
              <a:spLocks noChangeShapeType="1"/>
            </p:cNvSpPr>
            <p:nvPr/>
          </p:nvSpPr>
          <p:spPr bwMode="auto">
            <a:xfrm>
              <a:off x="43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89" name="Line 937"/>
            <p:cNvSpPr>
              <a:spLocks noChangeShapeType="1"/>
            </p:cNvSpPr>
            <p:nvPr/>
          </p:nvSpPr>
          <p:spPr bwMode="auto">
            <a:xfrm>
              <a:off x="43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0" name="Line 938"/>
            <p:cNvSpPr>
              <a:spLocks noChangeShapeType="1"/>
            </p:cNvSpPr>
            <p:nvPr/>
          </p:nvSpPr>
          <p:spPr bwMode="auto">
            <a:xfrm>
              <a:off x="43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1" name="Line 939"/>
            <p:cNvSpPr>
              <a:spLocks noChangeShapeType="1"/>
            </p:cNvSpPr>
            <p:nvPr/>
          </p:nvSpPr>
          <p:spPr bwMode="auto">
            <a:xfrm>
              <a:off x="43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2" name="Line 940"/>
            <p:cNvSpPr>
              <a:spLocks noChangeShapeType="1"/>
            </p:cNvSpPr>
            <p:nvPr/>
          </p:nvSpPr>
          <p:spPr bwMode="auto">
            <a:xfrm>
              <a:off x="437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3" name="Line 941"/>
            <p:cNvSpPr>
              <a:spLocks noChangeShapeType="1"/>
            </p:cNvSpPr>
            <p:nvPr/>
          </p:nvSpPr>
          <p:spPr bwMode="auto">
            <a:xfrm>
              <a:off x="437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4" name="Line 942"/>
            <p:cNvSpPr>
              <a:spLocks noChangeShapeType="1"/>
            </p:cNvSpPr>
            <p:nvPr/>
          </p:nvSpPr>
          <p:spPr bwMode="auto">
            <a:xfrm>
              <a:off x="437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5" name="Line 943"/>
            <p:cNvSpPr>
              <a:spLocks noChangeShapeType="1"/>
            </p:cNvSpPr>
            <p:nvPr/>
          </p:nvSpPr>
          <p:spPr bwMode="auto">
            <a:xfrm>
              <a:off x="437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6" name="Line 944"/>
            <p:cNvSpPr>
              <a:spLocks noChangeShapeType="1"/>
            </p:cNvSpPr>
            <p:nvPr/>
          </p:nvSpPr>
          <p:spPr bwMode="auto">
            <a:xfrm>
              <a:off x="437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7" name="Line 945"/>
            <p:cNvSpPr>
              <a:spLocks noChangeShapeType="1"/>
            </p:cNvSpPr>
            <p:nvPr/>
          </p:nvSpPr>
          <p:spPr bwMode="auto">
            <a:xfrm>
              <a:off x="437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8" name="Line 946"/>
            <p:cNvSpPr>
              <a:spLocks noChangeShapeType="1"/>
            </p:cNvSpPr>
            <p:nvPr/>
          </p:nvSpPr>
          <p:spPr bwMode="auto">
            <a:xfrm>
              <a:off x="437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899" name="Line 947"/>
            <p:cNvSpPr>
              <a:spLocks noChangeShapeType="1"/>
            </p:cNvSpPr>
            <p:nvPr/>
          </p:nvSpPr>
          <p:spPr bwMode="auto">
            <a:xfrm>
              <a:off x="437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0" name="Line 948"/>
            <p:cNvSpPr>
              <a:spLocks noChangeShapeType="1"/>
            </p:cNvSpPr>
            <p:nvPr/>
          </p:nvSpPr>
          <p:spPr bwMode="auto">
            <a:xfrm>
              <a:off x="437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1" name="Line 949"/>
            <p:cNvSpPr>
              <a:spLocks noChangeShapeType="1"/>
            </p:cNvSpPr>
            <p:nvPr/>
          </p:nvSpPr>
          <p:spPr bwMode="auto">
            <a:xfrm>
              <a:off x="437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2" name="Line 950"/>
            <p:cNvSpPr>
              <a:spLocks noChangeShapeType="1"/>
            </p:cNvSpPr>
            <p:nvPr/>
          </p:nvSpPr>
          <p:spPr bwMode="auto">
            <a:xfrm>
              <a:off x="437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3" name="Line 951"/>
            <p:cNvSpPr>
              <a:spLocks noChangeShapeType="1"/>
            </p:cNvSpPr>
            <p:nvPr/>
          </p:nvSpPr>
          <p:spPr bwMode="auto">
            <a:xfrm>
              <a:off x="437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4" name="Line 952"/>
            <p:cNvSpPr>
              <a:spLocks noChangeShapeType="1"/>
            </p:cNvSpPr>
            <p:nvPr/>
          </p:nvSpPr>
          <p:spPr bwMode="auto">
            <a:xfrm>
              <a:off x="436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5" name="Line 953"/>
            <p:cNvSpPr>
              <a:spLocks noChangeShapeType="1"/>
            </p:cNvSpPr>
            <p:nvPr/>
          </p:nvSpPr>
          <p:spPr bwMode="auto">
            <a:xfrm>
              <a:off x="436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6" name="Line 954"/>
            <p:cNvSpPr>
              <a:spLocks noChangeShapeType="1"/>
            </p:cNvSpPr>
            <p:nvPr/>
          </p:nvSpPr>
          <p:spPr bwMode="auto">
            <a:xfrm>
              <a:off x="435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7" name="Line 955"/>
            <p:cNvSpPr>
              <a:spLocks noChangeShapeType="1"/>
            </p:cNvSpPr>
            <p:nvPr/>
          </p:nvSpPr>
          <p:spPr bwMode="auto">
            <a:xfrm>
              <a:off x="435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8" name="Line 956"/>
            <p:cNvSpPr>
              <a:spLocks noChangeShapeType="1"/>
            </p:cNvSpPr>
            <p:nvPr/>
          </p:nvSpPr>
          <p:spPr bwMode="auto">
            <a:xfrm>
              <a:off x="435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09" name="Line 957"/>
            <p:cNvSpPr>
              <a:spLocks noChangeShapeType="1"/>
            </p:cNvSpPr>
            <p:nvPr/>
          </p:nvSpPr>
          <p:spPr bwMode="auto">
            <a:xfrm>
              <a:off x="435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0" name="Line 958"/>
            <p:cNvSpPr>
              <a:spLocks noChangeShapeType="1"/>
            </p:cNvSpPr>
            <p:nvPr/>
          </p:nvSpPr>
          <p:spPr bwMode="auto">
            <a:xfrm>
              <a:off x="435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1" name="Line 959"/>
            <p:cNvSpPr>
              <a:spLocks noChangeShapeType="1"/>
            </p:cNvSpPr>
            <p:nvPr/>
          </p:nvSpPr>
          <p:spPr bwMode="auto">
            <a:xfrm>
              <a:off x="435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2" name="Line 960"/>
            <p:cNvSpPr>
              <a:spLocks noChangeShapeType="1"/>
            </p:cNvSpPr>
            <p:nvPr/>
          </p:nvSpPr>
          <p:spPr bwMode="auto">
            <a:xfrm>
              <a:off x="435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3" name="Line 961"/>
            <p:cNvSpPr>
              <a:spLocks noChangeShapeType="1"/>
            </p:cNvSpPr>
            <p:nvPr/>
          </p:nvSpPr>
          <p:spPr bwMode="auto">
            <a:xfrm>
              <a:off x="435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4" name="Line 962"/>
            <p:cNvSpPr>
              <a:spLocks noChangeShapeType="1"/>
            </p:cNvSpPr>
            <p:nvPr/>
          </p:nvSpPr>
          <p:spPr bwMode="auto">
            <a:xfrm>
              <a:off x="435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5" name="Line 963"/>
            <p:cNvSpPr>
              <a:spLocks noChangeShapeType="1"/>
            </p:cNvSpPr>
            <p:nvPr/>
          </p:nvSpPr>
          <p:spPr bwMode="auto">
            <a:xfrm>
              <a:off x="435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6" name="Line 964"/>
            <p:cNvSpPr>
              <a:spLocks noChangeShapeType="1"/>
            </p:cNvSpPr>
            <p:nvPr/>
          </p:nvSpPr>
          <p:spPr bwMode="auto">
            <a:xfrm>
              <a:off x="435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7" name="Line 965"/>
            <p:cNvSpPr>
              <a:spLocks noChangeShapeType="1"/>
            </p:cNvSpPr>
            <p:nvPr/>
          </p:nvSpPr>
          <p:spPr bwMode="auto">
            <a:xfrm>
              <a:off x="435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8" name="Line 966"/>
            <p:cNvSpPr>
              <a:spLocks noChangeShapeType="1"/>
            </p:cNvSpPr>
            <p:nvPr/>
          </p:nvSpPr>
          <p:spPr bwMode="auto">
            <a:xfrm>
              <a:off x="434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19" name="Line 967"/>
            <p:cNvSpPr>
              <a:spLocks noChangeShapeType="1"/>
            </p:cNvSpPr>
            <p:nvPr/>
          </p:nvSpPr>
          <p:spPr bwMode="auto">
            <a:xfrm>
              <a:off x="434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0" name="Line 968"/>
            <p:cNvSpPr>
              <a:spLocks noChangeShapeType="1"/>
            </p:cNvSpPr>
            <p:nvPr/>
          </p:nvSpPr>
          <p:spPr bwMode="auto">
            <a:xfrm>
              <a:off x="434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1" name="Line 969"/>
            <p:cNvSpPr>
              <a:spLocks noChangeShapeType="1"/>
            </p:cNvSpPr>
            <p:nvPr/>
          </p:nvSpPr>
          <p:spPr bwMode="auto">
            <a:xfrm>
              <a:off x="434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2" name="Line 970"/>
            <p:cNvSpPr>
              <a:spLocks noChangeShapeType="1"/>
            </p:cNvSpPr>
            <p:nvPr/>
          </p:nvSpPr>
          <p:spPr bwMode="auto">
            <a:xfrm>
              <a:off x="434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3" name="Line 971"/>
            <p:cNvSpPr>
              <a:spLocks noChangeShapeType="1"/>
            </p:cNvSpPr>
            <p:nvPr/>
          </p:nvSpPr>
          <p:spPr bwMode="auto">
            <a:xfrm>
              <a:off x="434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4" name="Line 972"/>
            <p:cNvSpPr>
              <a:spLocks noChangeShapeType="1"/>
            </p:cNvSpPr>
            <p:nvPr/>
          </p:nvSpPr>
          <p:spPr bwMode="auto">
            <a:xfrm>
              <a:off x="434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5" name="Line 973"/>
            <p:cNvSpPr>
              <a:spLocks noChangeShapeType="1"/>
            </p:cNvSpPr>
            <p:nvPr/>
          </p:nvSpPr>
          <p:spPr bwMode="auto">
            <a:xfrm>
              <a:off x="434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6" name="Line 974"/>
            <p:cNvSpPr>
              <a:spLocks noChangeShapeType="1"/>
            </p:cNvSpPr>
            <p:nvPr/>
          </p:nvSpPr>
          <p:spPr bwMode="auto">
            <a:xfrm>
              <a:off x="434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7" name="Line 975"/>
            <p:cNvSpPr>
              <a:spLocks noChangeShapeType="1"/>
            </p:cNvSpPr>
            <p:nvPr/>
          </p:nvSpPr>
          <p:spPr bwMode="auto">
            <a:xfrm>
              <a:off x="434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8" name="Line 976"/>
            <p:cNvSpPr>
              <a:spLocks noChangeShapeType="1"/>
            </p:cNvSpPr>
            <p:nvPr/>
          </p:nvSpPr>
          <p:spPr bwMode="auto">
            <a:xfrm>
              <a:off x="434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29" name="Line 977"/>
            <p:cNvSpPr>
              <a:spLocks noChangeShapeType="1"/>
            </p:cNvSpPr>
            <p:nvPr/>
          </p:nvSpPr>
          <p:spPr bwMode="auto">
            <a:xfrm>
              <a:off x="434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0" name="Line 978"/>
            <p:cNvSpPr>
              <a:spLocks noChangeShapeType="1"/>
            </p:cNvSpPr>
            <p:nvPr/>
          </p:nvSpPr>
          <p:spPr bwMode="auto">
            <a:xfrm>
              <a:off x="434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1" name="Line 979"/>
            <p:cNvSpPr>
              <a:spLocks noChangeShapeType="1"/>
            </p:cNvSpPr>
            <p:nvPr/>
          </p:nvSpPr>
          <p:spPr bwMode="auto">
            <a:xfrm>
              <a:off x="4343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2" name="Line 980"/>
            <p:cNvSpPr>
              <a:spLocks noChangeShapeType="1"/>
            </p:cNvSpPr>
            <p:nvPr/>
          </p:nvSpPr>
          <p:spPr bwMode="auto">
            <a:xfrm>
              <a:off x="434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3" name="Line 981"/>
            <p:cNvSpPr>
              <a:spLocks noChangeShapeType="1"/>
            </p:cNvSpPr>
            <p:nvPr/>
          </p:nvSpPr>
          <p:spPr bwMode="auto">
            <a:xfrm>
              <a:off x="434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4" name="Line 982"/>
            <p:cNvSpPr>
              <a:spLocks noChangeShapeType="1"/>
            </p:cNvSpPr>
            <p:nvPr/>
          </p:nvSpPr>
          <p:spPr bwMode="auto">
            <a:xfrm>
              <a:off x="434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5" name="Line 983"/>
            <p:cNvSpPr>
              <a:spLocks noChangeShapeType="1"/>
            </p:cNvSpPr>
            <p:nvPr/>
          </p:nvSpPr>
          <p:spPr bwMode="auto">
            <a:xfrm>
              <a:off x="434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6" name="Line 984"/>
            <p:cNvSpPr>
              <a:spLocks noChangeShapeType="1"/>
            </p:cNvSpPr>
            <p:nvPr/>
          </p:nvSpPr>
          <p:spPr bwMode="auto">
            <a:xfrm>
              <a:off x="434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7" name="Line 985"/>
            <p:cNvSpPr>
              <a:spLocks noChangeShapeType="1"/>
            </p:cNvSpPr>
            <p:nvPr/>
          </p:nvSpPr>
          <p:spPr bwMode="auto">
            <a:xfrm>
              <a:off x="434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8" name="Line 986"/>
            <p:cNvSpPr>
              <a:spLocks noChangeShapeType="1"/>
            </p:cNvSpPr>
            <p:nvPr/>
          </p:nvSpPr>
          <p:spPr bwMode="auto">
            <a:xfrm>
              <a:off x="433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39" name="Line 987"/>
            <p:cNvSpPr>
              <a:spLocks noChangeShapeType="1"/>
            </p:cNvSpPr>
            <p:nvPr/>
          </p:nvSpPr>
          <p:spPr bwMode="auto">
            <a:xfrm>
              <a:off x="433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0" name="Line 988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1" name="Line 989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2" name="Line 990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3" name="Line 991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4" name="Line 992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5" name="Line 993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6" name="Line 994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7" name="Line 995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8" name="Line 996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49" name="Line 997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0" name="Line 998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1" name="Line 999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2" name="Line 1000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3" name="Line 1001"/>
            <p:cNvSpPr>
              <a:spLocks noChangeShapeType="1"/>
            </p:cNvSpPr>
            <p:nvPr/>
          </p:nvSpPr>
          <p:spPr bwMode="auto">
            <a:xfrm>
              <a:off x="433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4" name="Line 1002"/>
            <p:cNvSpPr>
              <a:spLocks noChangeShapeType="1"/>
            </p:cNvSpPr>
            <p:nvPr/>
          </p:nvSpPr>
          <p:spPr bwMode="auto">
            <a:xfrm>
              <a:off x="43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5" name="Line 1003"/>
            <p:cNvSpPr>
              <a:spLocks noChangeShapeType="1"/>
            </p:cNvSpPr>
            <p:nvPr/>
          </p:nvSpPr>
          <p:spPr bwMode="auto">
            <a:xfrm>
              <a:off x="43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6" name="Line 1004"/>
            <p:cNvSpPr>
              <a:spLocks noChangeShapeType="1"/>
            </p:cNvSpPr>
            <p:nvPr/>
          </p:nvSpPr>
          <p:spPr bwMode="auto">
            <a:xfrm>
              <a:off x="43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7" name="Line 1005"/>
            <p:cNvSpPr>
              <a:spLocks noChangeShapeType="1"/>
            </p:cNvSpPr>
            <p:nvPr/>
          </p:nvSpPr>
          <p:spPr bwMode="auto">
            <a:xfrm>
              <a:off x="43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8" name="Line 1006"/>
            <p:cNvSpPr>
              <a:spLocks noChangeShapeType="1"/>
            </p:cNvSpPr>
            <p:nvPr/>
          </p:nvSpPr>
          <p:spPr bwMode="auto">
            <a:xfrm>
              <a:off x="432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59" name="Line 1007"/>
            <p:cNvSpPr>
              <a:spLocks noChangeShapeType="1"/>
            </p:cNvSpPr>
            <p:nvPr/>
          </p:nvSpPr>
          <p:spPr bwMode="auto">
            <a:xfrm>
              <a:off x="432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60" name="Line 1008"/>
            <p:cNvSpPr>
              <a:spLocks noChangeShapeType="1"/>
            </p:cNvSpPr>
            <p:nvPr/>
          </p:nvSpPr>
          <p:spPr bwMode="auto">
            <a:xfrm>
              <a:off x="432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61" name="Line 1009"/>
            <p:cNvSpPr>
              <a:spLocks noChangeShapeType="1"/>
            </p:cNvSpPr>
            <p:nvPr/>
          </p:nvSpPr>
          <p:spPr bwMode="auto">
            <a:xfrm>
              <a:off x="4326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62" name="Line 1010"/>
            <p:cNvSpPr>
              <a:spLocks noChangeShapeType="1"/>
            </p:cNvSpPr>
            <p:nvPr/>
          </p:nvSpPr>
          <p:spPr bwMode="auto">
            <a:xfrm>
              <a:off x="432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63" name="Line 1011"/>
            <p:cNvSpPr>
              <a:spLocks noChangeShapeType="1"/>
            </p:cNvSpPr>
            <p:nvPr/>
          </p:nvSpPr>
          <p:spPr bwMode="auto">
            <a:xfrm>
              <a:off x="432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64" name="Line 1012"/>
            <p:cNvSpPr>
              <a:spLocks noChangeShapeType="1"/>
            </p:cNvSpPr>
            <p:nvPr/>
          </p:nvSpPr>
          <p:spPr bwMode="auto">
            <a:xfrm>
              <a:off x="432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65" name="Line 1013"/>
            <p:cNvSpPr>
              <a:spLocks noChangeShapeType="1"/>
            </p:cNvSpPr>
            <p:nvPr/>
          </p:nvSpPr>
          <p:spPr bwMode="auto">
            <a:xfrm>
              <a:off x="432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66" name="Line 1014"/>
            <p:cNvSpPr>
              <a:spLocks noChangeShapeType="1"/>
            </p:cNvSpPr>
            <p:nvPr/>
          </p:nvSpPr>
          <p:spPr bwMode="auto">
            <a:xfrm>
              <a:off x="432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67" name="Line 1015"/>
            <p:cNvSpPr>
              <a:spLocks noChangeShapeType="1"/>
            </p:cNvSpPr>
            <p:nvPr/>
          </p:nvSpPr>
          <p:spPr bwMode="auto">
            <a:xfrm>
              <a:off x="432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016"/>
          <p:cNvGrpSpPr>
            <a:grpSpLocks/>
          </p:cNvGrpSpPr>
          <p:nvPr/>
        </p:nvGrpSpPr>
        <p:grpSpPr bwMode="auto">
          <a:xfrm>
            <a:off x="7021513" y="3052762"/>
            <a:ext cx="271462" cy="130175"/>
            <a:chOff x="4147" y="1690"/>
            <a:chExt cx="171" cy="82"/>
          </a:xfrm>
        </p:grpSpPr>
        <p:sp>
          <p:nvSpPr>
            <p:cNvPr id="638969" name="Line 1017"/>
            <p:cNvSpPr>
              <a:spLocks noChangeShapeType="1"/>
            </p:cNvSpPr>
            <p:nvPr/>
          </p:nvSpPr>
          <p:spPr bwMode="auto">
            <a:xfrm>
              <a:off x="4318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0" name="Line 1018"/>
            <p:cNvSpPr>
              <a:spLocks noChangeShapeType="1"/>
            </p:cNvSpPr>
            <p:nvPr/>
          </p:nvSpPr>
          <p:spPr bwMode="auto">
            <a:xfrm>
              <a:off x="4318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1" name="Line 1019"/>
            <p:cNvSpPr>
              <a:spLocks noChangeShapeType="1"/>
            </p:cNvSpPr>
            <p:nvPr/>
          </p:nvSpPr>
          <p:spPr bwMode="auto">
            <a:xfrm>
              <a:off x="4316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2" name="Line 1020"/>
            <p:cNvSpPr>
              <a:spLocks noChangeShapeType="1"/>
            </p:cNvSpPr>
            <p:nvPr/>
          </p:nvSpPr>
          <p:spPr bwMode="auto">
            <a:xfrm>
              <a:off x="4316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3" name="Line 1021"/>
            <p:cNvSpPr>
              <a:spLocks noChangeShapeType="1"/>
            </p:cNvSpPr>
            <p:nvPr/>
          </p:nvSpPr>
          <p:spPr bwMode="auto">
            <a:xfrm>
              <a:off x="4313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4" name="Line 1022"/>
            <p:cNvSpPr>
              <a:spLocks noChangeShapeType="1"/>
            </p:cNvSpPr>
            <p:nvPr/>
          </p:nvSpPr>
          <p:spPr bwMode="auto">
            <a:xfrm>
              <a:off x="4313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5" name="Line 1023"/>
            <p:cNvSpPr>
              <a:spLocks noChangeShapeType="1"/>
            </p:cNvSpPr>
            <p:nvPr/>
          </p:nvSpPr>
          <p:spPr bwMode="auto">
            <a:xfrm>
              <a:off x="4313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6" name="Line 1024"/>
            <p:cNvSpPr>
              <a:spLocks noChangeShapeType="1"/>
            </p:cNvSpPr>
            <p:nvPr/>
          </p:nvSpPr>
          <p:spPr bwMode="auto">
            <a:xfrm>
              <a:off x="4313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7" name="Line 1025"/>
            <p:cNvSpPr>
              <a:spLocks noChangeShapeType="1"/>
            </p:cNvSpPr>
            <p:nvPr/>
          </p:nvSpPr>
          <p:spPr bwMode="auto">
            <a:xfrm>
              <a:off x="4310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8" name="Line 1026"/>
            <p:cNvSpPr>
              <a:spLocks noChangeShapeType="1"/>
            </p:cNvSpPr>
            <p:nvPr/>
          </p:nvSpPr>
          <p:spPr bwMode="auto">
            <a:xfrm>
              <a:off x="4310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79" name="Line 1027"/>
            <p:cNvSpPr>
              <a:spLocks noChangeShapeType="1"/>
            </p:cNvSpPr>
            <p:nvPr/>
          </p:nvSpPr>
          <p:spPr bwMode="auto">
            <a:xfrm>
              <a:off x="4310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0" name="Line 1028"/>
            <p:cNvSpPr>
              <a:spLocks noChangeShapeType="1"/>
            </p:cNvSpPr>
            <p:nvPr/>
          </p:nvSpPr>
          <p:spPr bwMode="auto">
            <a:xfrm>
              <a:off x="4310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1" name="Line 1029"/>
            <p:cNvSpPr>
              <a:spLocks noChangeShapeType="1"/>
            </p:cNvSpPr>
            <p:nvPr/>
          </p:nvSpPr>
          <p:spPr bwMode="auto">
            <a:xfrm>
              <a:off x="4310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2" name="Line 1030"/>
            <p:cNvSpPr>
              <a:spLocks noChangeShapeType="1"/>
            </p:cNvSpPr>
            <p:nvPr/>
          </p:nvSpPr>
          <p:spPr bwMode="auto">
            <a:xfrm>
              <a:off x="4310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3" name="Line 1031"/>
            <p:cNvSpPr>
              <a:spLocks noChangeShapeType="1"/>
            </p:cNvSpPr>
            <p:nvPr/>
          </p:nvSpPr>
          <p:spPr bwMode="auto">
            <a:xfrm>
              <a:off x="4305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4" name="Line 1032"/>
            <p:cNvSpPr>
              <a:spLocks noChangeShapeType="1"/>
            </p:cNvSpPr>
            <p:nvPr/>
          </p:nvSpPr>
          <p:spPr bwMode="auto">
            <a:xfrm>
              <a:off x="4305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5" name="Line 1033"/>
            <p:cNvSpPr>
              <a:spLocks noChangeShapeType="1"/>
            </p:cNvSpPr>
            <p:nvPr/>
          </p:nvSpPr>
          <p:spPr bwMode="auto">
            <a:xfrm>
              <a:off x="4299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6" name="Line 1034"/>
            <p:cNvSpPr>
              <a:spLocks noChangeShapeType="1"/>
            </p:cNvSpPr>
            <p:nvPr/>
          </p:nvSpPr>
          <p:spPr bwMode="auto">
            <a:xfrm>
              <a:off x="4299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7" name="Line 1035"/>
            <p:cNvSpPr>
              <a:spLocks noChangeShapeType="1"/>
            </p:cNvSpPr>
            <p:nvPr/>
          </p:nvSpPr>
          <p:spPr bwMode="auto">
            <a:xfrm>
              <a:off x="4291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8" name="Line 1036"/>
            <p:cNvSpPr>
              <a:spLocks noChangeShapeType="1"/>
            </p:cNvSpPr>
            <p:nvPr/>
          </p:nvSpPr>
          <p:spPr bwMode="auto">
            <a:xfrm>
              <a:off x="4291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89" name="Line 1037"/>
            <p:cNvSpPr>
              <a:spLocks noChangeShapeType="1"/>
            </p:cNvSpPr>
            <p:nvPr/>
          </p:nvSpPr>
          <p:spPr bwMode="auto">
            <a:xfrm>
              <a:off x="4291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0" name="Line 1038"/>
            <p:cNvSpPr>
              <a:spLocks noChangeShapeType="1"/>
            </p:cNvSpPr>
            <p:nvPr/>
          </p:nvSpPr>
          <p:spPr bwMode="auto">
            <a:xfrm>
              <a:off x="4291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1" name="Line 1039"/>
            <p:cNvSpPr>
              <a:spLocks noChangeShapeType="1"/>
            </p:cNvSpPr>
            <p:nvPr/>
          </p:nvSpPr>
          <p:spPr bwMode="auto">
            <a:xfrm>
              <a:off x="4286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2" name="Line 1040"/>
            <p:cNvSpPr>
              <a:spLocks noChangeShapeType="1"/>
            </p:cNvSpPr>
            <p:nvPr/>
          </p:nvSpPr>
          <p:spPr bwMode="auto">
            <a:xfrm>
              <a:off x="4286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3" name="Line 1041"/>
            <p:cNvSpPr>
              <a:spLocks noChangeShapeType="1"/>
            </p:cNvSpPr>
            <p:nvPr/>
          </p:nvSpPr>
          <p:spPr bwMode="auto">
            <a:xfrm>
              <a:off x="4286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4" name="Line 1042"/>
            <p:cNvSpPr>
              <a:spLocks noChangeShapeType="1"/>
            </p:cNvSpPr>
            <p:nvPr/>
          </p:nvSpPr>
          <p:spPr bwMode="auto">
            <a:xfrm>
              <a:off x="4286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5" name="Line 1043"/>
            <p:cNvSpPr>
              <a:spLocks noChangeShapeType="1"/>
            </p:cNvSpPr>
            <p:nvPr/>
          </p:nvSpPr>
          <p:spPr bwMode="auto">
            <a:xfrm>
              <a:off x="4280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6" name="Line 1044"/>
            <p:cNvSpPr>
              <a:spLocks noChangeShapeType="1"/>
            </p:cNvSpPr>
            <p:nvPr/>
          </p:nvSpPr>
          <p:spPr bwMode="auto">
            <a:xfrm>
              <a:off x="4280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7" name="Line 1045"/>
            <p:cNvSpPr>
              <a:spLocks noChangeShapeType="1"/>
            </p:cNvSpPr>
            <p:nvPr/>
          </p:nvSpPr>
          <p:spPr bwMode="auto">
            <a:xfrm>
              <a:off x="4278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8" name="Line 1046"/>
            <p:cNvSpPr>
              <a:spLocks noChangeShapeType="1"/>
            </p:cNvSpPr>
            <p:nvPr/>
          </p:nvSpPr>
          <p:spPr bwMode="auto">
            <a:xfrm>
              <a:off x="4278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999" name="Line 1047"/>
            <p:cNvSpPr>
              <a:spLocks noChangeShapeType="1"/>
            </p:cNvSpPr>
            <p:nvPr/>
          </p:nvSpPr>
          <p:spPr bwMode="auto">
            <a:xfrm>
              <a:off x="4278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0" name="Line 1048"/>
            <p:cNvSpPr>
              <a:spLocks noChangeShapeType="1"/>
            </p:cNvSpPr>
            <p:nvPr/>
          </p:nvSpPr>
          <p:spPr bwMode="auto">
            <a:xfrm>
              <a:off x="4278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1" name="Line 1049"/>
            <p:cNvSpPr>
              <a:spLocks noChangeShapeType="1"/>
            </p:cNvSpPr>
            <p:nvPr/>
          </p:nvSpPr>
          <p:spPr bwMode="auto">
            <a:xfrm>
              <a:off x="4275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2" name="Line 1050"/>
            <p:cNvSpPr>
              <a:spLocks noChangeShapeType="1"/>
            </p:cNvSpPr>
            <p:nvPr/>
          </p:nvSpPr>
          <p:spPr bwMode="auto">
            <a:xfrm>
              <a:off x="4275" y="1690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3" name="Line 1051"/>
            <p:cNvSpPr>
              <a:spLocks noChangeShapeType="1"/>
            </p:cNvSpPr>
            <p:nvPr/>
          </p:nvSpPr>
          <p:spPr bwMode="auto">
            <a:xfrm>
              <a:off x="4272" y="17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4" name="Line 1052"/>
            <p:cNvSpPr>
              <a:spLocks noChangeShapeType="1"/>
            </p:cNvSpPr>
            <p:nvPr/>
          </p:nvSpPr>
          <p:spPr bwMode="auto">
            <a:xfrm>
              <a:off x="4272" y="17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5" name="Line 1053"/>
            <p:cNvSpPr>
              <a:spLocks noChangeShapeType="1"/>
            </p:cNvSpPr>
            <p:nvPr/>
          </p:nvSpPr>
          <p:spPr bwMode="auto">
            <a:xfrm>
              <a:off x="4264" y="17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6" name="Line 1054"/>
            <p:cNvSpPr>
              <a:spLocks noChangeShapeType="1"/>
            </p:cNvSpPr>
            <p:nvPr/>
          </p:nvSpPr>
          <p:spPr bwMode="auto">
            <a:xfrm>
              <a:off x="4264" y="17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7" name="Line 1055"/>
            <p:cNvSpPr>
              <a:spLocks noChangeShapeType="1"/>
            </p:cNvSpPr>
            <p:nvPr/>
          </p:nvSpPr>
          <p:spPr bwMode="auto">
            <a:xfrm>
              <a:off x="4264" y="17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8" name="Line 1056"/>
            <p:cNvSpPr>
              <a:spLocks noChangeShapeType="1"/>
            </p:cNvSpPr>
            <p:nvPr/>
          </p:nvSpPr>
          <p:spPr bwMode="auto">
            <a:xfrm>
              <a:off x="4264" y="17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09" name="Line 1057"/>
            <p:cNvSpPr>
              <a:spLocks noChangeShapeType="1"/>
            </p:cNvSpPr>
            <p:nvPr/>
          </p:nvSpPr>
          <p:spPr bwMode="auto">
            <a:xfrm>
              <a:off x="4256" y="17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0" name="Line 1058"/>
            <p:cNvSpPr>
              <a:spLocks noChangeShapeType="1"/>
            </p:cNvSpPr>
            <p:nvPr/>
          </p:nvSpPr>
          <p:spPr bwMode="auto">
            <a:xfrm>
              <a:off x="4256" y="173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1" name="Line 1059"/>
            <p:cNvSpPr>
              <a:spLocks noChangeShapeType="1"/>
            </p:cNvSpPr>
            <p:nvPr/>
          </p:nvSpPr>
          <p:spPr bwMode="auto">
            <a:xfrm>
              <a:off x="425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2" name="Line 1060"/>
            <p:cNvSpPr>
              <a:spLocks noChangeShapeType="1"/>
            </p:cNvSpPr>
            <p:nvPr/>
          </p:nvSpPr>
          <p:spPr bwMode="auto">
            <a:xfrm>
              <a:off x="425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3" name="Line 1061"/>
            <p:cNvSpPr>
              <a:spLocks noChangeShapeType="1"/>
            </p:cNvSpPr>
            <p:nvPr/>
          </p:nvSpPr>
          <p:spPr bwMode="auto">
            <a:xfrm>
              <a:off x="425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4" name="Line 1062"/>
            <p:cNvSpPr>
              <a:spLocks noChangeShapeType="1"/>
            </p:cNvSpPr>
            <p:nvPr/>
          </p:nvSpPr>
          <p:spPr bwMode="auto">
            <a:xfrm>
              <a:off x="425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5" name="Line 1063"/>
            <p:cNvSpPr>
              <a:spLocks noChangeShapeType="1"/>
            </p:cNvSpPr>
            <p:nvPr/>
          </p:nvSpPr>
          <p:spPr bwMode="auto">
            <a:xfrm>
              <a:off x="425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6" name="Line 1064"/>
            <p:cNvSpPr>
              <a:spLocks noChangeShapeType="1"/>
            </p:cNvSpPr>
            <p:nvPr/>
          </p:nvSpPr>
          <p:spPr bwMode="auto">
            <a:xfrm>
              <a:off x="425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7" name="Line 1065"/>
            <p:cNvSpPr>
              <a:spLocks noChangeShapeType="1"/>
            </p:cNvSpPr>
            <p:nvPr/>
          </p:nvSpPr>
          <p:spPr bwMode="auto">
            <a:xfrm>
              <a:off x="425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8" name="Line 1066"/>
            <p:cNvSpPr>
              <a:spLocks noChangeShapeType="1"/>
            </p:cNvSpPr>
            <p:nvPr/>
          </p:nvSpPr>
          <p:spPr bwMode="auto">
            <a:xfrm>
              <a:off x="425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19" name="Line 1067"/>
            <p:cNvSpPr>
              <a:spLocks noChangeShapeType="1"/>
            </p:cNvSpPr>
            <p:nvPr/>
          </p:nvSpPr>
          <p:spPr bwMode="auto">
            <a:xfrm>
              <a:off x="425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0" name="Line 1068"/>
            <p:cNvSpPr>
              <a:spLocks noChangeShapeType="1"/>
            </p:cNvSpPr>
            <p:nvPr/>
          </p:nvSpPr>
          <p:spPr bwMode="auto">
            <a:xfrm>
              <a:off x="425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1" name="Line 1069"/>
            <p:cNvSpPr>
              <a:spLocks noChangeShapeType="1"/>
            </p:cNvSpPr>
            <p:nvPr/>
          </p:nvSpPr>
          <p:spPr bwMode="auto">
            <a:xfrm>
              <a:off x="424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2" name="Line 1070"/>
            <p:cNvSpPr>
              <a:spLocks noChangeShapeType="1"/>
            </p:cNvSpPr>
            <p:nvPr/>
          </p:nvSpPr>
          <p:spPr bwMode="auto">
            <a:xfrm>
              <a:off x="424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3" name="Line 1071"/>
            <p:cNvSpPr>
              <a:spLocks noChangeShapeType="1"/>
            </p:cNvSpPr>
            <p:nvPr/>
          </p:nvSpPr>
          <p:spPr bwMode="auto">
            <a:xfrm>
              <a:off x="424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4" name="Line 1072"/>
            <p:cNvSpPr>
              <a:spLocks noChangeShapeType="1"/>
            </p:cNvSpPr>
            <p:nvPr/>
          </p:nvSpPr>
          <p:spPr bwMode="auto">
            <a:xfrm>
              <a:off x="424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5" name="Line 1073"/>
            <p:cNvSpPr>
              <a:spLocks noChangeShapeType="1"/>
            </p:cNvSpPr>
            <p:nvPr/>
          </p:nvSpPr>
          <p:spPr bwMode="auto">
            <a:xfrm>
              <a:off x="42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6" name="Line 1074"/>
            <p:cNvSpPr>
              <a:spLocks noChangeShapeType="1"/>
            </p:cNvSpPr>
            <p:nvPr/>
          </p:nvSpPr>
          <p:spPr bwMode="auto">
            <a:xfrm>
              <a:off x="42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7" name="Line 1075"/>
            <p:cNvSpPr>
              <a:spLocks noChangeShapeType="1"/>
            </p:cNvSpPr>
            <p:nvPr/>
          </p:nvSpPr>
          <p:spPr bwMode="auto">
            <a:xfrm>
              <a:off x="42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8" name="Line 1076"/>
            <p:cNvSpPr>
              <a:spLocks noChangeShapeType="1"/>
            </p:cNvSpPr>
            <p:nvPr/>
          </p:nvSpPr>
          <p:spPr bwMode="auto">
            <a:xfrm>
              <a:off x="42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29" name="Line 1077"/>
            <p:cNvSpPr>
              <a:spLocks noChangeShapeType="1"/>
            </p:cNvSpPr>
            <p:nvPr/>
          </p:nvSpPr>
          <p:spPr bwMode="auto">
            <a:xfrm>
              <a:off x="42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0" name="Line 1078"/>
            <p:cNvSpPr>
              <a:spLocks noChangeShapeType="1"/>
            </p:cNvSpPr>
            <p:nvPr/>
          </p:nvSpPr>
          <p:spPr bwMode="auto">
            <a:xfrm>
              <a:off x="42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1" name="Line 1079"/>
            <p:cNvSpPr>
              <a:spLocks noChangeShapeType="1"/>
            </p:cNvSpPr>
            <p:nvPr/>
          </p:nvSpPr>
          <p:spPr bwMode="auto">
            <a:xfrm>
              <a:off x="42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2" name="Line 1080"/>
            <p:cNvSpPr>
              <a:spLocks noChangeShapeType="1"/>
            </p:cNvSpPr>
            <p:nvPr/>
          </p:nvSpPr>
          <p:spPr bwMode="auto">
            <a:xfrm>
              <a:off x="42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3" name="Line 1081"/>
            <p:cNvSpPr>
              <a:spLocks noChangeShapeType="1"/>
            </p:cNvSpPr>
            <p:nvPr/>
          </p:nvSpPr>
          <p:spPr bwMode="auto">
            <a:xfrm>
              <a:off x="423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4" name="Line 1082"/>
            <p:cNvSpPr>
              <a:spLocks noChangeShapeType="1"/>
            </p:cNvSpPr>
            <p:nvPr/>
          </p:nvSpPr>
          <p:spPr bwMode="auto">
            <a:xfrm>
              <a:off x="423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5" name="Line 1083"/>
            <p:cNvSpPr>
              <a:spLocks noChangeShapeType="1"/>
            </p:cNvSpPr>
            <p:nvPr/>
          </p:nvSpPr>
          <p:spPr bwMode="auto">
            <a:xfrm>
              <a:off x="423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6" name="Line 1084"/>
            <p:cNvSpPr>
              <a:spLocks noChangeShapeType="1"/>
            </p:cNvSpPr>
            <p:nvPr/>
          </p:nvSpPr>
          <p:spPr bwMode="auto">
            <a:xfrm>
              <a:off x="423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7" name="Line 1085"/>
            <p:cNvSpPr>
              <a:spLocks noChangeShapeType="1"/>
            </p:cNvSpPr>
            <p:nvPr/>
          </p:nvSpPr>
          <p:spPr bwMode="auto">
            <a:xfrm>
              <a:off x="423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8" name="Line 1086"/>
            <p:cNvSpPr>
              <a:spLocks noChangeShapeType="1"/>
            </p:cNvSpPr>
            <p:nvPr/>
          </p:nvSpPr>
          <p:spPr bwMode="auto">
            <a:xfrm>
              <a:off x="423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39" name="Line 1087"/>
            <p:cNvSpPr>
              <a:spLocks noChangeShapeType="1"/>
            </p:cNvSpPr>
            <p:nvPr/>
          </p:nvSpPr>
          <p:spPr bwMode="auto">
            <a:xfrm>
              <a:off x="423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0" name="Line 1088"/>
            <p:cNvSpPr>
              <a:spLocks noChangeShapeType="1"/>
            </p:cNvSpPr>
            <p:nvPr/>
          </p:nvSpPr>
          <p:spPr bwMode="auto">
            <a:xfrm>
              <a:off x="423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1" name="Line 1089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2" name="Line 1090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3" name="Line 1091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4" name="Line 1092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5" name="Line 1093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6" name="Line 1094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7" name="Line 1095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8" name="Line 1096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49" name="Line 1097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0" name="Line 1098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1" name="Line 1099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2" name="Line 1100"/>
            <p:cNvSpPr>
              <a:spLocks noChangeShapeType="1"/>
            </p:cNvSpPr>
            <p:nvPr/>
          </p:nvSpPr>
          <p:spPr bwMode="auto">
            <a:xfrm>
              <a:off x="423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3" name="Line 1101"/>
            <p:cNvSpPr>
              <a:spLocks noChangeShapeType="1"/>
            </p:cNvSpPr>
            <p:nvPr/>
          </p:nvSpPr>
          <p:spPr bwMode="auto">
            <a:xfrm>
              <a:off x="422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4" name="Line 1102"/>
            <p:cNvSpPr>
              <a:spLocks noChangeShapeType="1"/>
            </p:cNvSpPr>
            <p:nvPr/>
          </p:nvSpPr>
          <p:spPr bwMode="auto">
            <a:xfrm>
              <a:off x="422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5" name="Line 1103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6" name="Line 1104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7" name="Line 1105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8" name="Line 1106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59" name="Line 1107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0" name="Line 1108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1" name="Line 1109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2" name="Line 1110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3" name="Line 1111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4" name="Line 1112"/>
            <p:cNvSpPr>
              <a:spLocks noChangeShapeType="1"/>
            </p:cNvSpPr>
            <p:nvPr/>
          </p:nvSpPr>
          <p:spPr bwMode="auto">
            <a:xfrm>
              <a:off x="4223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5" name="Line 1113"/>
            <p:cNvSpPr>
              <a:spLocks noChangeShapeType="1"/>
            </p:cNvSpPr>
            <p:nvPr/>
          </p:nvSpPr>
          <p:spPr bwMode="auto">
            <a:xfrm>
              <a:off x="422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6" name="Line 1114"/>
            <p:cNvSpPr>
              <a:spLocks noChangeShapeType="1"/>
            </p:cNvSpPr>
            <p:nvPr/>
          </p:nvSpPr>
          <p:spPr bwMode="auto">
            <a:xfrm>
              <a:off x="422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7" name="Line 1115"/>
            <p:cNvSpPr>
              <a:spLocks noChangeShapeType="1"/>
            </p:cNvSpPr>
            <p:nvPr/>
          </p:nvSpPr>
          <p:spPr bwMode="auto">
            <a:xfrm>
              <a:off x="422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8" name="Line 1116"/>
            <p:cNvSpPr>
              <a:spLocks noChangeShapeType="1"/>
            </p:cNvSpPr>
            <p:nvPr/>
          </p:nvSpPr>
          <p:spPr bwMode="auto">
            <a:xfrm>
              <a:off x="422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69" name="Line 1117"/>
            <p:cNvSpPr>
              <a:spLocks noChangeShapeType="1"/>
            </p:cNvSpPr>
            <p:nvPr/>
          </p:nvSpPr>
          <p:spPr bwMode="auto">
            <a:xfrm>
              <a:off x="421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0" name="Line 1118"/>
            <p:cNvSpPr>
              <a:spLocks noChangeShapeType="1"/>
            </p:cNvSpPr>
            <p:nvPr/>
          </p:nvSpPr>
          <p:spPr bwMode="auto">
            <a:xfrm>
              <a:off x="421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1" name="Line 1119"/>
            <p:cNvSpPr>
              <a:spLocks noChangeShapeType="1"/>
            </p:cNvSpPr>
            <p:nvPr/>
          </p:nvSpPr>
          <p:spPr bwMode="auto">
            <a:xfrm>
              <a:off x="421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2" name="Line 1120"/>
            <p:cNvSpPr>
              <a:spLocks noChangeShapeType="1"/>
            </p:cNvSpPr>
            <p:nvPr/>
          </p:nvSpPr>
          <p:spPr bwMode="auto">
            <a:xfrm>
              <a:off x="421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3" name="Line 1121"/>
            <p:cNvSpPr>
              <a:spLocks noChangeShapeType="1"/>
            </p:cNvSpPr>
            <p:nvPr/>
          </p:nvSpPr>
          <p:spPr bwMode="auto">
            <a:xfrm>
              <a:off x="421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4" name="Line 1122"/>
            <p:cNvSpPr>
              <a:spLocks noChangeShapeType="1"/>
            </p:cNvSpPr>
            <p:nvPr/>
          </p:nvSpPr>
          <p:spPr bwMode="auto">
            <a:xfrm>
              <a:off x="421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5" name="Line 1123"/>
            <p:cNvSpPr>
              <a:spLocks noChangeShapeType="1"/>
            </p:cNvSpPr>
            <p:nvPr/>
          </p:nvSpPr>
          <p:spPr bwMode="auto">
            <a:xfrm>
              <a:off x="421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6" name="Line 1124"/>
            <p:cNvSpPr>
              <a:spLocks noChangeShapeType="1"/>
            </p:cNvSpPr>
            <p:nvPr/>
          </p:nvSpPr>
          <p:spPr bwMode="auto">
            <a:xfrm>
              <a:off x="421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7" name="Line 1125"/>
            <p:cNvSpPr>
              <a:spLocks noChangeShapeType="1"/>
            </p:cNvSpPr>
            <p:nvPr/>
          </p:nvSpPr>
          <p:spPr bwMode="auto">
            <a:xfrm>
              <a:off x="421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8" name="Line 1126"/>
            <p:cNvSpPr>
              <a:spLocks noChangeShapeType="1"/>
            </p:cNvSpPr>
            <p:nvPr/>
          </p:nvSpPr>
          <p:spPr bwMode="auto">
            <a:xfrm>
              <a:off x="421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79" name="Line 1127"/>
            <p:cNvSpPr>
              <a:spLocks noChangeShapeType="1"/>
            </p:cNvSpPr>
            <p:nvPr/>
          </p:nvSpPr>
          <p:spPr bwMode="auto">
            <a:xfrm>
              <a:off x="421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0" name="Line 1128"/>
            <p:cNvSpPr>
              <a:spLocks noChangeShapeType="1"/>
            </p:cNvSpPr>
            <p:nvPr/>
          </p:nvSpPr>
          <p:spPr bwMode="auto">
            <a:xfrm>
              <a:off x="421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1" name="Line 1129"/>
            <p:cNvSpPr>
              <a:spLocks noChangeShapeType="1"/>
            </p:cNvSpPr>
            <p:nvPr/>
          </p:nvSpPr>
          <p:spPr bwMode="auto">
            <a:xfrm>
              <a:off x="421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2" name="Line 1130"/>
            <p:cNvSpPr>
              <a:spLocks noChangeShapeType="1"/>
            </p:cNvSpPr>
            <p:nvPr/>
          </p:nvSpPr>
          <p:spPr bwMode="auto">
            <a:xfrm>
              <a:off x="421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3" name="Line 1131"/>
            <p:cNvSpPr>
              <a:spLocks noChangeShapeType="1"/>
            </p:cNvSpPr>
            <p:nvPr/>
          </p:nvSpPr>
          <p:spPr bwMode="auto">
            <a:xfrm>
              <a:off x="42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4" name="Line 1132"/>
            <p:cNvSpPr>
              <a:spLocks noChangeShapeType="1"/>
            </p:cNvSpPr>
            <p:nvPr/>
          </p:nvSpPr>
          <p:spPr bwMode="auto">
            <a:xfrm>
              <a:off x="421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5" name="Line 1133"/>
            <p:cNvSpPr>
              <a:spLocks noChangeShapeType="1"/>
            </p:cNvSpPr>
            <p:nvPr/>
          </p:nvSpPr>
          <p:spPr bwMode="auto">
            <a:xfrm>
              <a:off x="420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6" name="Line 1134"/>
            <p:cNvSpPr>
              <a:spLocks noChangeShapeType="1"/>
            </p:cNvSpPr>
            <p:nvPr/>
          </p:nvSpPr>
          <p:spPr bwMode="auto">
            <a:xfrm>
              <a:off x="420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7" name="Line 1135"/>
            <p:cNvSpPr>
              <a:spLocks noChangeShapeType="1"/>
            </p:cNvSpPr>
            <p:nvPr/>
          </p:nvSpPr>
          <p:spPr bwMode="auto">
            <a:xfrm>
              <a:off x="420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8" name="Line 1136"/>
            <p:cNvSpPr>
              <a:spLocks noChangeShapeType="1"/>
            </p:cNvSpPr>
            <p:nvPr/>
          </p:nvSpPr>
          <p:spPr bwMode="auto">
            <a:xfrm>
              <a:off x="420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89" name="Line 1137"/>
            <p:cNvSpPr>
              <a:spLocks noChangeShapeType="1"/>
            </p:cNvSpPr>
            <p:nvPr/>
          </p:nvSpPr>
          <p:spPr bwMode="auto">
            <a:xfrm>
              <a:off x="42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0" name="Line 1138"/>
            <p:cNvSpPr>
              <a:spLocks noChangeShapeType="1"/>
            </p:cNvSpPr>
            <p:nvPr/>
          </p:nvSpPr>
          <p:spPr bwMode="auto">
            <a:xfrm>
              <a:off x="420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1" name="Line 1139"/>
            <p:cNvSpPr>
              <a:spLocks noChangeShapeType="1"/>
            </p:cNvSpPr>
            <p:nvPr/>
          </p:nvSpPr>
          <p:spPr bwMode="auto">
            <a:xfrm>
              <a:off x="4201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2" name="Line 1140"/>
            <p:cNvSpPr>
              <a:spLocks noChangeShapeType="1"/>
            </p:cNvSpPr>
            <p:nvPr/>
          </p:nvSpPr>
          <p:spPr bwMode="auto">
            <a:xfrm>
              <a:off x="4201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3" name="Line 1141"/>
            <p:cNvSpPr>
              <a:spLocks noChangeShapeType="1"/>
            </p:cNvSpPr>
            <p:nvPr/>
          </p:nvSpPr>
          <p:spPr bwMode="auto">
            <a:xfrm>
              <a:off x="4201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4" name="Line 1142"/>
            <p:cNvSpPr>
              <a:spLocks noChangeShapeType="1"/>
            </p:cNvSpPr>
            <p:nvPr/>
          </p:nvSpPr>
          <p:spPr bwMode="auto">
            <a:xfrm>
              <a:off x="4201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5" name="Line 1143"/>
            <p:cNvSpPr>
              <a:spLocks noChangeShapeType="1"/>
            </p:cNvSpPr>
            <p:nvPr/>
          </p:nvSpPr>
          <p:spPr bwMode="auto">
            <a:xfrm>
              <a:off x="419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6" name="Line 1144"/>
            <p:cNvSpPr>
              <a:spLocks noChangeShapeType="1"/>
            </p:cNvSpPr>
            <p:nvPr/>
          </p:nvSpPr>
          <p:spPr bwMode="auto">
            <a:xfrm>
              <a:off x="419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7" name="Line 1145"/>
            <p:cNvSpPr>
              <a:spLocks noChangeShapeType="1"/>
            </p:cNvSpPr>
            <p:nvPr/>
          </p:nvSpPr>
          <p:spPr bwMode="auto">
            <a:xfrm>
              <a:off x="419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8" name="Line 1146"/>
            <p:cNvSpPr>
              <a:spLocks noChangeShapeType="1"/>
            </p:cNvSpPr>
            <p:nvPr/>
          </p:nvSpPr>
          <p:spPr bwMode="auto">
            <a:xfrm>
              <a:off x="419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099" name="Line 1147"/>
            <p:cNvSpPr>
              <a:spLocks noChangeShapeType="1"/>
            </p:cNvSpPr>
            <p:nvPr/>
          </p:nvSpPr>
          <p:spPr bwMode="auto">
            <a:xfrm>
              <a:off x="419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0" name="Line 1148"/>
            <p:cNvSpPr>
              <a:spLocks noChangeShapeType="1"/>
            </p:cNvSpPr>
            <p:nvPr/>
          </p:nvSpPr>
          <p:spPr bwMode="auto">
            <a:xfrm>
              <a:off x="419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1" name="Line 1149"/>
            <p:cNvSpPr>
              <a:spLocks noChangeShapeType="1"/>
            </p:cNvSpPr>
            <p:nvPr/>
          </p:nvSpPr>
          <p:spPr bwMode="auto">
            <a:xfrm>
              <a:off x="418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2" name="Line 1150"/>
            <p:cNvSpPr>
              <a:spLocks noChangeShapeType="1"/>
            </p:cNvSpPr>
            <p:nvPr/>
          </p:nvSpPr>
          <p:spPr bwMode="auto">
            <a:xfrm>
              <a:off x="418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3" name="Line 1151"/>
            <p:cNvSpPr>
              <a:spLocks noChangeShapeType="1"/>
            </p:cNvSpPr>
            <p:nvPr/>
          </p:nvSpPr>
          <p:spPr bwMode="auto">
            <a:xfrm>
              <a:off x="418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4" name="Line 1152"/>
            <p:cNvSpPr>
              <a:spLocks noChangeShapeType="1"/>
            </p:cNvSpPr>
            <p:nvPr/>
          </p:nvSpPr>
          <p:spPr bwMode="auto">
            <a:xfrm>
              <a:off x="418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5" name="Line 1153"/>
            <p:cNvSpPr>
              <a:spLocks noChangeShapeType="1"/>
            </p:cNvSpPr>
            <p:nvPr/>
          </p:nvSpPr>
          <p:spPr bwMode="auto">
            <a:xfrm>
              <a:off x="418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6" name="Line 1154"/>
            <p:cNvSpPr>
              <a:spLocks noChangeShapeType="1"/>
            </p:cNvSpPr>
            <p:nvPr/>
          </p:nvSpPr>
          <p:spPr bwMode="auto">
            <a:xfrm>
              <a:off x="418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7" name="Line 1155"/>
            <p:cNvSpPr>
              <a:spLocks noChangeShapeType="1"/>
            </p:cNvSpPr>
            <p:nvPr/>
          </p:nvSpPr>
          <p:spPr bwMode="auto">
            <a:xfrm>
              <a:off x="418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8" name="Line 1156"/>
            <p:cNvSpPr>
              <a:spLocks noChangeShapeType="1"/>
            </p:cNvSpPr>
            <p:nvPr/>
          </p:nvSpPr>
          <p:spPr bwMode="auto">
            <a:xfrm>
              <a:off x="418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09" name="Line 1157"/>
            <p:cNvSpPr>
              <a:spLocks noChangeShapeType="1"/>
            </p:cNvSpPr>
            <p:nvPr/>
          </p:nvSpPr>
          <p:spPr bwMode="auto">
            <a:xfrm>
              <a:off x="418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0" name="Line 1158"/>
            <p:cNvSpPr>
              <a:spLocks noChangeShapeType="1"/>
            </p:cNvSpPr>
            <p:nvPr/>
          </p:nvSpPr>
          <p:spPr bwMode="auto">
            <a:xfrm>
              <a:off x="418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1" name="Line 1159"/>
            <p:cNvSpPr>
              <a:spLocks noChangeShapeType="1"/>
            </p:cNvSpPr>
            <p:nvPr/>
          </p:nvSpPr>
          <p:spPr bwMode="auto">
            <a:xfrm>
              <a:off x="418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2" name="Line 1160"/>
            <p:cNvSpPr>
              <a:spLocks noChangeShapeType="1"/>
            </p:cNvSpPr>
            <p:nvPr/>
          </p:nvSpPr>
          <p:spPr bwMode="auto">
            <a:xfrm>
              <a:off x="418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3" name="Line 1161"/>
            <p:cNvSpPr>
              <a:spLocks noChangeShapeType="1"/>
            </p:cNvSpPr>
            <p:nvPr/>
          </p:nvSpPr>
          <p:spPr bwMode="auto">
            <a:xfrm>
              <a:off x="418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4" name="Line 1162"/>
            <p:cNvSpPr>
              <a:spLocks noChangeShapeType="1"/>
            </p:cNvSpPr>
            <p:nvPr/>
          </p:nvSpPr>
          <p:spPr bwMode="auto">
            <a:xfrm>
              <a:off x="418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5" name="Line 1163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6" name="Line 1164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7" name="Line 1165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8" name="Line 1166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19" name="Line 1167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0" name="Line 1168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1" name="Line 1169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2" name="Line 1170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3" name="Line 1171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4" name="Line 1172"/>
            <p:cNvSpPr>
              <a:spLocks noChangeShapeType="1"/>
            </p:cNvSpPr>
            <p:nvPr/>
          </p:nvSpPr>
          <p:spPr bwMode="auto">
            <a:xfrm>
              <a:off x="417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5" name="Line 1173"/>
            <p:cNvSpPr>
              <a:spLocks noChangeShapeType="1"/>
            </p:cNvSpPr>
            <p:nvPr/>
          </p:nvSpPr>
          <p:spPr bwMode="auto">
            <a:xfrm>
              <a:off x="417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6" name="Line 1174"/>
            <p:cNvSpPr>
              <a:spLocks noChangeShapeType="1"/>
            </p:cNvSpPr>
            <p:nvPr/>
          </p:nvSpPr>
          <p:spPr bwMode="auto">
            <a:xfrm>
              <a:off x="417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7" name="Line 1175"/>
            <p:cNvSpPr>
              <a:spLocks noChangeShapeType="1"/>
            </p:cNvSpPr>
            <p:nvPr/>
          </p:nvSpPr>
          <p:spPr bwMode="auto">
            <a:xfrm>
              <a:off x="417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8" name="Line 1176"/>
            <p:cNvSpPr>
              <a:spLocks noChangeShapeType="1"/>
            </p:cNvSpPr>
            <p:nvPr/>
          </p:nvSpPr>
          <p:spPr bwMode="auto">
            <a:xfrm>
              <a:off x="417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29" name="Line 1177"/>
            <p:cNvSpPr>
              <a:spLocks noChangeShapeType="1"/>
            </p:cNvSpPr>
            <p:nvPr/>
          </p:nvSpPr>
          <p:spPr bwMode="auto">
            <a:xfrm>
              <a:off x="417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0" name="Line 1178"/>
            <p:cNvSpPr>
              <a:spLocks noChangeShapeType="1"/>
            </p:cNvSpPr>
            <p:nvPr/>
          </p:nvSpPr>
          <p:spPr bwMode="auto">
            <a:xfrm>
              <a:off x="417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1" name="Line 1179"/>
            <p:cNvSpPr>
              <a:spLocks noChangeShapeType="1"/>
            </p:cNvSpPr>
            <p:nvPr/>
          </p:nvSpPr>
          <p:spPr bwMode="auto">
            <a:xfrm>
              <a:off x="417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2" name="Line 1180"/>
            <p:cNvSpPr>
              <a:spLocks noChangeShapeType="1"/>
            </p:cNvSpPr>
            <p:nvPr/>
          </p:nvSpPr>
          <p:spPr bwMode="auto">
            <a:xfrm>
              <a:off x="417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3" name="Line 1181"/>
            <p:cNvSpPr>
              <a:spLocks noChangeShapeType="1"/>
            </p:cNvSpPr>
            <p:nvPr/>
          </p:nvSpPr>
          <p:spPr bwMode="auto">
            <a:xfrm>
              <a:off x="416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4" name="Line 1182"/>
            <p:cNvSpPr>
              <a:spLocks noChangeShapeType="1"/>
            </p:cNvSpPr>
            <p:nvPr/>
          </p:nvSpPr>
          <p:spPr bwMode="auto">
            <a:xfrm>
              <a:off x="416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5" name="Line 1183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6" name="Line 1184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7" name="Line 1185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8" name="Line 1186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39" name="Line 1187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0" name="Line 1188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1" name="Line 1189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2" name="Line 1190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3" name="Line 1191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4" name="Line 1192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5" name="Line 1193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6" name="Line 1194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7" name="Line 1195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8" name="Line 1196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49" name="Line 1197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0" name="Line 1198"/>
            <p:cNvSpPr>
              <a:spLocks noChangeShapeType="1"/>
            </p:cNvSpPr>
            <p:nvPr/>
          </p:nvSpPr>
          <p:spPr bwMode="auto">
            <a:xfrm>
              <a:off x="4166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1" name="Line 1199"/>
            <p:cNvSpPr>
              <a:spLocks noChangeShapeType="1"/>
            </p:cNvSpPr>
            <p:nvPr/>
          </p:nvSpPr>
          <p:spPr bwMode="auto">
            <a:xfrm>
              <a:off x="416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2" name="Line 1200"/>
            <p:cNvSpPr>
              <a:spLocks noChangeShapeType="1"/>
            </p:cNvSpPr>
            <p:nvPr/>
          </p:nvSpPr>
          <p:spPr bwMode="auto">
            <a:xfrm>
              <a:off x="416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3" name="Line 1201"/>
            <p:cNvSpPr>
              <a:spLocks noChangeShapeType="1"/>
            </p:cNvSpPr>
            <p:nvPr/>
          </p:nvSpPr>
          <p:spPr bwMode="auto">
            <a:xfrm>
              <a:off x="416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4" name="Line 1202"/>
            <p:cNvSpPr>
              <a:spLocks noChangeShapeType="1"/>
            </p:cNvSpPr>
            <p:nvPr/>
          </p:nvSpPr>
          <p:spPr bwMode="auto">
            <a:xfrm>
              <a:off x="416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5" name="Line 1203"/>
            <p:cNvSpPr>
              <a:spLocks noChangeShapeType="1"/>
            </p:cNvSpPr>
            <p:nvPr/>
          </p:nvSpPr>
          <p:spPr bwMode="auto">
            <a:xfrm>
              <a:off x="416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6" name="Line 1204"/>
            <p:cNvSpPr>
              <a:spLocks noChangeShapeType="1"/>
            </p:cNvSpPr>
            <p:nvPr/>
          </p:nvSpPr>
          <p:spPr bwMode="auto">
            <a:xfrm>
              <a:off x="416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7" name="Line 1205"/>
            <p:cNvSpPr>
              <a:spLocks noChangeShapeType="1"/>
            </p:cNvSpPr>
            <p:nvPr/>
          </p:nvSpPr>
          <p:spPr bwMode="auto">
            <a:xfrm>
              <a:off x="415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8" name="Line 1206"/>
            <p:cNvSpPr>
              <a:spLocks noChangeShapeType="1"/>
            </p:cNvSpPr>
            <p:nvPr/>
          </p:nvSpPr>
          <p:spPr bwMode="auto">
            <a:xfrm>
              <a:off x="415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59" name="Line 1207"/>
            <p:cNvSpPr>
              <a:spLocks noChangeShapeType="1"/>
            </p:cNvSpPr>
            <p:nvPr/>
          </p:nvSpPr>
          <p:spPr bwMode="auto">
            <a:xfrm>
              <a:off x="415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60" name="Line 1208"/>
            <p:cNvSpPr>
              <a:spLocks noChangeShapeType="1"/>
            </p:cNvSpPr>
            <p:nvPr/>
          </p:nvSpPr>
          <p:spPr bwMode="auto">
            <a:xfrm>
              <a:off x="415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61" name="Line 1209"/>
            <p:cNvSpPr>
              <a:spLocks noChangeShapeType="1"/>
            </p:cNvSpPr>
            <p:nvPr/>
          </p:nvSpPr>
          <p:spPr bwMode="auto">
            <a:xfrm>
              <a:off x="415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62" name="Line 1210"/>
            <p:cNvSpPr>
              <a:spLocks noChangeShapeType="1"/>
            </p:cNvSpPr>
            <p:nvPr/>
          </p:nvSpPr>
          <p:spPr bwMode="auto">
            <a:xfrm>
              <a:off x="415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63" name="Line 1211"/>
            <p:cNvSpPr>
              <a:spLocks noChangeShapeType="1"/>
            </p:cNvSpPr>
            <p:nvPr/>
          </p:nvSpPr>
          <p:spPr bwMode="auto">
            <a:xfrm>
              <a:off x="414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64" name="Line 1212"/>
            <p:cNvSpPr>
              <a:spLocks noChangeShapeType="1"/>
            </p:cNvSpPr>
            <p:nvPr/>
          </p:nvSpPr>
          <p:spPr bwMode="auto">
            <a:xfrm>
              <a:off x="414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65" name="Line 1213"/>
            <p:cNvSpPr>
              <a:spLocks noChangeShapeType="1"/>
            </p:cNvSpPr>
            <p:nvPr/>
          </p:nvSpPr>
          <p:spPr bwMode="auto">
            <a:xfrm>
              <a:off x="414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66" name="Line 1214"/>
            <p:cNvSpPr>
              <a:spLocks noChangeShapeType="1"/>
            </p:cNvSpPr>
            <p:nvPr/>
          </p:nvSpPr>
          <p:spPr bwMode="auto">
            <a:xfrm>
              <a:off x="414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67" name="Line 1215"/>
            <p:cNvSpPr>
              <a:spLocks noChangeShapeType="1"/>
            </p:cNvSpPr>
            <p:nvPr/>
          </p:nvSpPr>
          <p:spPr bwMode="auto">
            <a:xfrm>
              <a:off x="414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68" name="Line 1216"/>
            <p:cNvSpPr>
              <a:spLocks noChangeShapeType="1"/>
            </p:cNvSpPr>
            <p:nvPr/>
          </p:nvSpPr>
          <p:spPr bwMode="auto">
            <a:xfrm>
              <a:off x="414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217"/>
          <p:cNvGrpSpPr>
            <a:grpSpLocks/>
          </p:cNvGrpSpPr>
          <p:nvPr/>
        </p:nvGrpSpPr>
        <p:grpSpPr bwMode="auto">
          <a:xfrm>
            <a:off x="6973888" y="2736850"/>
            <a:ext cx="890587" cy="446087"/>
            <a:chOff x="4117" y="1491"/>
            <a:chExt cx="561" cy="281"/>
          </a:xfrm>
        </p:grpSpPr>
        <p:sp>
          <p:nvSpPr>
            <p:cNvPr id="639170" name="Line 1218"/>
            <p:cNvSpPr>
              <a:spLocks noChangeShapeType="1"/>
            </p:cNvSpPr>
            <p:nvPr/>
          </p:nvSpPr>
          <p:spPr bwMode="auto">
            <a:xfrm>
              <a:off x="414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71" name="Line 1219"/>
            <p:cNvSpPr>
              <a:spLocks noChangeShapeType="1"/>
            </p:cNvSpPr>
            <p:nvPr/>
          </p:nvSpPr>
          <p:spPr bwMode="auto">
            <a:xfrm>
              <a:off x="414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72" name="Line 1220"/>
            <p:cNvSpPr>
              <a:spLocks noChangeShapeType="1"/>
            </p:cNvSpPr>
            <p:nvPr/>
          </p:nvSpPr>
          <p:spPr bwMode="auto">
            <a:xfrm>
              <a:off x="414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73" name="Line 1221"/>
            <p:cNvSpPr>
              <a:spLocks noChangeShapeType="1"/>
            </p:cNvSpPr>
            <p:nvPr/>
          </p:nvSpPr>
          <p:spPr bwMode="auto">
            <a:xfrm>
              <a:off x="4144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74" name="Line 1222"/>
            <p:cNvSpPr>
              <a:spLocks noChangeShapeType="1"/>
            </p:cNvSpPr>
            <p:nvPr/>
          </p:nvSpPr>
          <p:spPr bwMode="auto">
            <a:xfrm>
              <a:off x="41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75" name="Line 1223"/>
            <p:cNvSpPr>
              <a:spLocks noChangeShapeType="1"/>
            </p:cNvSpPr>
            <p:nvPr/>
          </p:nvSpPr>
          <p:spPr bwMode="auto">
            <a:xfrm>
              <a:off x="414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76" name="Line 1224"/>
            <p:cNvSpPr>
              <a:spLocks noChangeShapeType="1"/>
            </p:cNvSpPr>
            <p:nvPr/>
          </p:nvSpPr>
          <p:spPr bwMode="auto">
            <a:xfrm>
              <a:off x="413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77" name="Line 1225"/>
            <p:cNvSpPr>
              <a:spLocks noChangeShapeType="1"/>
            </p:cNvSpPr>
            <p:nvPr/>
          </p:nvSpPr>
          <p:spPr bwMode="auto">
            <a:xfrm>
              <a:off x="4139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78" name="Line 1226"/>
            <p:cNvSpPr>
              <a:spLocks noChangeShapeType="1"/>
            </p:cNvSpPr>
            <p:nvPr/>
          </p:nvSpPr>
          <p:spPr bwMode="auto">
            <a:xfrm>
              <a:off x="413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79" name="Line 1227"/>
            <p:cNvSpPr>
              <a:spLocks noChangeShapeType="1"/>
            </p:cNvSpPr>
            <p:nvPr/>
          </p:nvSpPr>
          <p:spPr bwMode="auto">
            <a:xfrm>
              <a:off x="413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0" name="Line 1228"/>
            <p:cNvSpPr>
              <a:spLocks noChangeShapeType="1"/>
            </p:cNvSpPr>
            <p:nvPr/>
          </p:nvSpPr>
          <p:spPr bwMode="auto">
            <a:xfrm>
              <a:off x="412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1" name="Line 1229"/>
            <p:cNvSpPr>
              <a:spLocks noChangeShapeType="1"/>
            </p:cNvSpPr>
            <p:nvPr/>
          </p:nvSpPr>
          <p:spPr bwMode="auto">
            <a:xfrm>
              <a:off x="412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2" name="Line 1230"/>
            <p:cNvSpPr>
              <a:spLocks noChangeShapeType="1"/>
            </p:cNvSpPr>
            <p:nvPr/>
          </p:nvSpPr>
          <p:spPr bwMode="auto">
            <a:xfrm>
              <a:off x="412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3" name="Line 1231"/>
            <p:cNvSpPr>
              <a:spLocks noChangeShapeType="1"/>
            </p:cNvSpPr>
            <p:nvPr/>
          </p:nvSpPr>
          <p:spPr bwMode="auto">
            <a:xfrm>
              <a:off x="4128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4" name="Line 1232"/>
            <p:cNvSpPr>
              <a:spLocks noChangeShapeType="1"/>
            </p:cNvSpPr>
            <p:nvPr/>
          </p:nvSpPr>
          <p:spPr bwMode="auto">
            <a:xfrm>
              <a:off x="412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5" name="Line 1233"/>
            <p:cNvSpPr>
              <a:spLocks noChangeShapeType="1"/>
            </p:cNvSpPr>
            <p:nvPr/>
          </p:nvSpPr>
          <p:spPr bwMode="auto">
            <a:xfrm>
              <a:off x="412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6" name="Line 1234"/>
            <p:cNvSpPr>
              <a:spLocks noChangeShapeType="1"/>
            </p:cNvSpPr>
            <p:nvPr/>
          </p:nvSpPr>
          <p:spPr bwMode="auto">
            <a:xfrm>
              <a:off x="412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7" name="Line 1235"/>
            <p:cNvSpPr>
              <a:spLocks noChangeShapeType="1"/>
            </p:cNvSpPr>
            <p:nvPr/>
          </p:nvSpPr>
          <p:spPr bwMode="auto">
            <a:xfrm>
              <a:off x="4125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8" name="Line 1236"/>
            <p:cNvSpPr>
              <a:spLocks noChangeShapeType="1"/>
            </p:cNvSpPr>
            <p:nvPr/>
          </p:nvSpPr>
          <p:spPr bwMode="auto">
            <a:xfrm>
              <a:off x="412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89" name="Line 1237"/>
            <p:cNvSpPr>
              <a:spLocks noChangeShapeType="1"/>
            </p:cNvSpPr>
            <p:nvPr/>
          </p:nvSpPr>
          <p:spPr bwMode="auto">
            <a:xfrm>
              <a:off x="4122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0" name="Line 1238"/>
            <p:cNvSpPr>
              <a:spLocks noChangeShapeType="1"/>
            </p:cNvSpPr>
            <p:nvPr/>
          </p:nvSpPr>
          <p:spPr bwMode="auto">
            <a:xfrm>
              <a:off x="412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1" name="Line 1239"/>
            <p:cNvSpPr>
              <a:spLocks noChangeShapeType="1"/>
            </p:cNvSpPr>
            <p:nvPr/>
          </p:nvSpPr>
          <p:spPr bwMode="auto">
            <a:xfrm>
              <a:off x="412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2" name="Line 1240"/>
            <p:cNvSpPr>
              <a:spLocks noChangeShapeType="1"/>
            </p:cNvSpPr>
            <p:nvPr/>
          </p:nvSpPr>
          <p:spPr bwMode="auto">
            <a:xfrm>
              <a:off x="412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3" name="Line 1241"/>
            <p:cNvSpPr>
              <a:spLocks noChangeShapeType="1"/>
            </p:cNvSpPr>
            <p:nvPr/>
          </p:nvSpPr>
          <p:spPr bwMode="auto">
            <a:xfrm>
              <a:off x="4120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4" name="Line 1242"/>
            <p:cNvSpPr>
              <a:spLocks noChangeShapeType="1"/>
            </p:cNvSpPr>
            <p:nvPr/>
          </p:nvSpPr>
          <p:spPr bwMode="auto">
            <a:xfrm>
              <a:off x="411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5" name="Line 1243"/>
            <p:cNvSpPr>
              <a:spLocks noChangeShapeType="1"/>
            </p:cNvSpPr>
            <p:nvPr/>
          </p:nvSpPr>
          <p:spPr bwMode="auto">
            <a:xfrm>
              <a:off x="4117" y="177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6" name="Line 1244"/>
            <p:cNvSpPr>
              <a:spLocks noChangeShapeType="1"/>
            </p:cNvSpPr>
            <p:nvPr/>
          </p:nvSpPr>
          <p:spPr bwMode="auto">
            <a:xfrm>
              <a:off x="46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7" name="Line 1245"/>
            <p:cNvSpPr>
              <a:spLocks noChangeShapeType="1"/>
            </p:cNvSpPr>
            <p:nvPr/>
          </p:nvSpPr>
          <p:spPr bwMode="auto">
            <a:xfrm>
              <a:off x="46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8" name="Line 1246"/>
            <p:cNvSpPr>
              <a:spLocks noChangeShapeType="1"/>
            </p:cNvSpPr>
            <p:nvPr/>
          </p:nvSpPr>
          <p:spPr bwMode="auto">
            <a:xfrm>
              <a:off x="46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199" name="Line 1247"/>
            <p:cNvSpPr>
              <a:spLocks noChangeShapeType="1"/>
            </p:cNvSpPr>
            <p:nvPr/>
          </p:nvSpPr>
          <p:spPr bwMode="auto">
            <a:xfrm>
              <a:off x="46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0" name="Line 1248"/>
            <p:cNvSpPr>
              <a:spLocks noChangeShapeType="1"/>
            </p:cNvSpPr>
            <p:nvPr/>
          </p:nvSpPr>
          <p:spPr bwMode="auto">
            <a:xfrm>
              <a:off x="46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1" name="Line 1249"/>
            <p:cNvSpPr>
              <a:spLocks noChangeShapeType="1"/>
            </p:cNvSpPr>
            <p:nvPr/>
          </p:nvSpPr>
          <p:spPr bwMode="auto">
            <a:xfrm>
              <a:off x="46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2" name="Line 1250"/>
            <p:cNvSpPr>
              <a:spLocks noChangeShapeType="1"/>
            </p:cNvSpPr>
            <p:nvPr/>
          </p:nvSpPr>
          <p:spPr bwMode="auto">
            <a:xfrm>
              <a:off x="46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3" name="Line 1251"/>
            <p:cNvSpPr>
              <a:spLocks noChangeShapeType="1"/>
            </p:cNvSpPr>
            <p:nvPr/>
          </p:nvSpPr>
          <p:spPr bwMode="auto">
            <a:xfrm>
              <a:off x="46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4" name="Line 1252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5" name="Line 1253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6" name="Line 1254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7" name="Line 1255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8" name="Line 1256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09" name="Line 1257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0" name="Line 1258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1" name="Line 1259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2" name="Line 1260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3" name="Line 1261"/>
            <p:cNvSpPr>
              <a:spLocks noChangeShapeType="1"/>
            </p:cNvSpPr>
            <p:nvPr/>
          </p:nvSpPr>
          <p:spPr bwMode="auto">
            <a:xfrm>
              <a:off x="467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4" name="Line 1262"/>
            <p:cNvSpPr>
              <a:spLocks noChangeShapeType="1"/>
            </p:cNvSpPr>
            <p:nvPr/>
          </p:nvSpPr>
          <p:spPr bwMode="auto">
            <a:xfrm>
              <a:off x="46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5" name="Line 1263"/>
            <p:cNvSpPr>
              <a:spLocks noChangeShapeType="1"/>
            </p:cNvSpPr>
            <p:nvPr/>
          </p:nvSpPr>
          <p:spPr bwMode="auto">
            <a:xfrm>
              <a:off x="46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6" name="Line 1264"/>
            <p:cNvSpPr>
              <a:spLocks noChangeShapeType="1"/>
            </p:cNvSpPr>
            <p:nvPr/>
          </p:nvSpPr>
          <p:spPr bwMode="auto">
            <a:xfrm>
              <a:off x="46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7" name="Line 1265"/>
            <p:cNvSpPr>
              <a:spLocks noChangeShapeType="1"/>
            </p:cNvSpPr>
            <p:nvPr/>
          </p:nvSpPr>
          <p:spPr bwMode="auto">
            <a:xfrm>
              <a:off x="46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8" name="Line 1266"/>
            <p:cNvSpPr>
              <a:spLocks noChangeShapeType="1"/>
            </p:cNvSpPr>
            <p:nvPr/>
          </p:nvSpPr>
          <p:spPr bwMode="auto">
            <a:xfrm>
              <a:off x="46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19" name="Line 1267"/>
            <p:cNvSpPr>
              <a:spLocks noChangeShapeType="1"/>
            </p:cNvSpPr>
            <p:nvPr/>
          </p:nvSpPr>
          <p:spPr bwMode="auto">
            <a:xfrm>
              <a:off x="46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0" name="Line 1268"/>
            <p:cNvSpPr>
              <a:spLocks noChangeShapeType="1"/>
            </p:cNvSpPr>
            <p:nvPr/>
          </p:nvSpPr>
          <p:spPr bwMode="auto">
            <a:xfrm>
              <a:off x="46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1" name="Line 1269"/>
            <p:cNvSpPr>
              <a:spLocks noChangeShapeType="1"/>
            </p:cNvSpPr>
            <p:nvPr/>
          </p:nvSpPr>
          <p:spPr bwMode="auto">
            <a:xfrm>
              <a:off x="46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2" name="Line 1270"/>
            <p:cNvSpPr>
              <a:spLocks noChangeShapeType="1"/>
            </p:cNvSpPr>
            <p:nvPr/>
          </p:nvSpPr>
          <p:spPr bwMode="auto">
            <a:xfrm>
              <a:off x="46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3" name="Line 1271"/>
            <p:cNvSpPr>
              <a:spLocks noChangeShapeType="1"/>
            </p:cNvSpPr>
            <p:nvPr/>
          </p:nvSpPr>
          <p:spPr bwMode="auto">
            <a:xfrm>
              <a:off x="46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4" name="Line 1272"/>
            <p:cNvSpPr>
              <a:spLocks noChangeShapeType="1"/>
            </p:cNvSpPr>
            <p:nvPr/>
          </p:nvSpPr>
          <p:spPr bwMode="auto">
            <a:xfrm>
              <a:off x="46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5" name="Line 1273"/>
            <p:cNvSpPr>
              <a:spLocks noChangeShapeType="1"/>
            </p:cNvSpPr>
            <p:nvPr/>
          </p:nvSpPr>
          <p:spPr bwMode="auto">
            <a:xfrm>
              <a:off x="46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6" name="Line 1274"/>
            <p:cNvSpPr>
              <a:spLocks noChangeShapeType="1"/>
            </p:cNvSpPr>
            <p:nvPr/>
          </p:nvSpPr>
          <p:spPr bwMode="auto">
            <a:xfrm>
              <a:off x="46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7" name="Line 1275"/>
            <p:cNvSpPr>
              <a:spLocks noChangeShapeType="1"/>
            </p:cNvSpPr>
            <p:nvPr/>
          </p:nvSpPr>
          <p:spPr bwMode="auto">
            <a:xfrm>
              <a:off x="46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8" name="Line 1276"/>
            <p:cNvSpPr>
              <a:spLocks noChangeShapeType="1"/>
            </p:cNvSpPr>
            <p:nvPr/>
          </p:nvSpPr>
          <p:spPr bwMode="auto">
            <a:xfrm>
              <a:off x="466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29" name="Line 1277"/>
            <p:cNvSpPr>
              <a:spLocks noChangeShapeType="1"/>
            </p:cNvSpPr>
            <p:nvPr/>
          </p:nvSpPr>
          <p:spPr bwMode="auto">
            <a:xfrm>
              <a:off x="466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0" name="Line 1278"/>
            <p:cNvSpPr>
              <a:spLocks noChangeShapeType="1"/>
            </p:cNvSpPr>
            <p:nvPr/>
          </p:nvSpPr>
          <p:spPr bwMode="auto">
            <a:xfrm>
              <a:off x="466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1" name="Line 1279"/>
            <p:cNvSpPr>
              <a:spLocks noChangeShapeType="1"/>
            </p:cNvSpPr>
            <p:nvPr/>
          </p:nvSpPr>
          <p:spPr bwMode="auto">
            <a:xfrm>
              <a:off x="466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2" name="Line 1280"/>
            <p:cNvSpPr>
              <a:spLocks noChangeShapeType="1"/>
            </p:cNvSpPr>
            <p:nvPr/>
          </p:nvSpPr>
          <p:spPr bwMode="auto">
            <a:xfrm>
              <a:off x="466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3" name="Line 1281"/>
            <p:cNvSpPr>
              <a:spLocks noChangeShapeType="1"/>
            </p:cNvSpPr>
            <p:nvPr/>
          </p:nvSpPr>
          <p:spPr bwMode="auto">
            <a:xfrm>
              <a:off x="466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4" name="Line 1282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5" name="Line 1283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6" name="Line 1284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7" name="Line 1285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8" name="Line 1286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39" name="Line 1287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0" name="Line 1288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1" name="Line 1289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2" name="Line 1290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3" name="Line 1291"/>
            <p:cNvSpPr>
              <a:spLocks noChangeShapeType="1"/>
            </p:cNvSpPr>
            <p:nvPr/>
          </p:nvSpPr>
          <p:spPr bwMode="auto">
            <a:xfrm>
              <a:off x="466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4" name="Line 1292"/>
            <p:cNvSpPr>
              <a:spLocks noChangeShapeType="1"/>
            </p:cNvSpPr>
            <p:nvPr/>
          </p:nvSpPr>
          <p:spPr bwMode="auto">
            <a:xfrm>
              <a:off x="465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5" name="Line 1293"/>
            <p:cNvSpPr>
              <a:spLocks noChangeShapeType="1"/>
            </p:cNvSpPr>
            <p:nvPr/>
          </p:nvSpPr>
          <p:spPr bwMode="auto">
            <a:xfrm>
              <a:off x="465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6" name="Line 1294"/>
            <p:cNvSpPr>
              <a:spLocks noChangeShapeType="1"/>
            </p:cNvSpPr>
            <p:nvPr/>
          </p:nvSpPr>
          <p:spPr bwMode="auto">
            <a:xfrm>
              <a:off x="465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7" name="Line 1295"/>
            <p:cNvSpPr>
              <a:spLocks noChangeShapeType="1"/>
            </p:cNvSpPr>
            <p:nvPr/>
          </p:nvSpPr>
          <p:spPr bwMode="auto">
            <a:xfrm>
              <a:off x="465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8" name="Line 1296"/>
            <p:cNvSpPr>
              <a:spLocks noChangeShapeType="1"/>
            </p:cNvSpPr>
            <p:nvPr/>
          </p:nvSpPr>
          <p:spPr bwMode="auto">
            <a:xfrm>
              <a:off x="465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49" name="Line 1297"/>
            <p:cNvSpPr>
              <a:spLocks noChangeShapeType="1"/>
            </p:cNvSpPr>
            <p:nvPr/>
          </p:nvSpPr>
          <p:spPr bwMode="auto">
            <a:xfrm>
              <a:off x="465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0" name="Line 1298"/>
            <p:cNvSpPr>
              <a:spLocks noChangeShapeType="1"/>
            </p:cNvSpPr>
            <p:nvPr/>
          </p:nvSpPr>
          <p:spPr bwMode="auto">
            <a:xfrm>
              <a:off x="465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1" name="Line 1299"/>
            <p:cNvSpPr>
              <a:spLocks noChangeShapeType="1"/>
            </p:cNvSpPr>
            <p:nvPr/>
          </p:nvSpPr>
          <p:spPr bwMode="auto">
            <a:xfrm>
              <a:off x="465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2" name="Line 1300"/>
            <p:cNvSpPr>
              <a:spLocks noChangeShapeType="1"/>
            </p:cNvSpPr>
            <p:nvPr/>
          </p:nvSpPr>
          <p:spPr bwMode="auto">
            <a:xfrm>
              <a:off x="465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3" name="Line 1301"/>
            <p:cNvSpPr>
              <a:spLocks noChangeShapeType="1"/>
            </p:cNvSpPr>
            <p:nvPr/>
          </p:nvSpPr>
          <p:spPr bwMode="auto">
            <a:xfrm>
              <a:off x="465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4" name="Line 1302"/>
            <p:cNvSpPr>
              <a:spLocks noChangeShapeType="1"/>
            </p:cNvSpPr>
            <p:nvPr/>
          </p:nvSpPr>
          <p:spPr bwMode="auto">
            <a:xfrm>
              <a:off x="465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5" name="Line 1303"/>
            <p:cNvSpPr>
              <a:spLocks noChangeShapeType="1"/>
            </p:cNvSpPr>
            <p:nvPr/>
          </p:nvSpPr>
          <p:spPr bwMode="auto">
            <a:xfrm>
              <a:off x="465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6" name="Line 1304"/>
            <p:cNvSpPr>
              <a:spLocks noChangeShapeType="1"/>
            </p:cNvSpPr>
            <p:nvPr/>
          </p:nvSpPr>
          <p:spPr bwMode="auto">
            <a:xfrm>
              <a:off x="465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7" name="Line 1305"/>
            <p:cNvSpPr>
              <a:spLocks noChangeShapeType="1"/>
            </p:cNvSpPr>
            <p:nvPr/>
          </p:nvSpPr>
          <p:spPr bwMode="auto">
            <a:xfrm>
              <a:off x="465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8" name="Line 1306"/>
            <p:cNvSpPr>
              <a:spLocks noChangeShapeType="1"/>
            </p:cNvSpPr>
            <p:nvPr/>
          </p:nvSpPr>
          <p:spPr bwMode="auto">
            <a:xfrm>
              <a:off x="465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59" name="Line 1307"/>
            <p:cNvSpPr>
              <a:spLocks noChangeShapeType="1"/>
            </p:cNvSpPr>
            <p:nvPr/>
          </p:nvSpPr>
          <p:spPr bwMode="auto">
            <a:xfrm>
              <a:off x="465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0" name="Line 1308"/>
            <p:cNvSpPr>
              <a:spLocks noChangeShapeType="1"/>
            </p:cNvSpPr>
            <p:nvPr/>
          </p:nvSpPr>
          <p:spPr bwMode="auto">
            <a:xfrm>
              <a:off x="465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1" name="Line 1309"/>
            <p:cNvSpPr>
              <a:spLocks noChangeShapeType="1"/>
            </p:cNvSpPr>
            <p:nvPr/>
          </p:nvSpPr>
          <p:spPr bwMode="auto">
            <a:xfrm>
              <a:off x="465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2" name="Line 1310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3" name="Line 1311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4" name="Line 1312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5" name="Line 1313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6" name="Line 1314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7" name="Line 1315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8" name="Line 1316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69" name="Line 1317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0" name="Line 1318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1" name="Line 1319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2" name="Line 1320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3" name="Line 1321"/>
            <p:cNvSpPr>
              <a:spLocks noChangeShapeType="1"/>
            </p:cNvSpPr>
            <p:nvPr/>
          </p:nvSpPr>
          <p:spPr bwMode="auto">
            <a:xfrm>
              <a:off x="464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4" name="Line 1322"/>
            <p:cNvSpPr>
              <a:spLocks noChangeShapeType="1"/>
            </p:cNvSpPr>
            <p:nvPr/>
          </p:nvSpPr>
          <p:spPr bwMode="auto">
            <a:xfrm>
              <a:off x="464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5" name="Line 1323"/>
            <p:cNvSpPr>
              <a:spLocks noChangeShapeType="1"/>
            </p:cNvSpPr>
            <p:nvPr/>
          </p:nvSpPr>
          <p:spPr bwMode="auto">
            <a:xfrm>
              <a:off x="464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6" name="Line 1324"/>
            <p:cNvSpPr>
              <a:spLocks noChangeShapeType="1"/>
            </p:cNvSpPr>
            <p:nvPr/>
          </p:nvSpPr>
          <p:spPr bwMode="auto">
            <a:xfrm>
              <a:off x="464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7" name="Line 1325"/>
            <p:cNvSpPr>
              <a:spLocks noChangeShapeType="1"/>
            </p:cNvSpPr>
            <p:nvPr/>
          </p:nvSpPr>
          <p:spPr bwMode="auto">
            <a:xfrm>
              <a:off x="464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8" name="Line 1326"/>
            <p:cNvSpPr>
              <a:spLocks noChangeShapeType="1"/>
            </p:cNvSpPr>
            <p:nvPr/>
          </p:nvSpPr>
          <p:spPr bwMode="auto">
            <a:xfrm>
              <a:off x="464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79" name="Line 1327"/>
            <p:cNvSpPr>
              <a:spLocks noChangeShapeType="1"/>
            </p:cNvSpPr>
            <p:nvPr/>
          </p:nvSpPr>
          <p:spPr bwMode="auto">
            <a:xfrm>
              <a:off x="464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0" name="Line 1328"/>
            <p:cNvSpPr>
              <a:spLocks noChangeShapeType="1"/>
            </p:cNvSpPr>
            <p:nvPr/>
          </p:nvSpPr>
          <p:spPr bwMode="auto">
            <a:xfrm>
              <a:off x="464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1" name="Line 1329"/>
            <p:cNvSpPr>
              <a:spLocks noChangeShapeType="1"/>
            </p:cNvSpPr>
            <p:nvPr/>
          </p:nvSpPr>
          <p:spPr bwMode="auto">
            <a:xfrm>
              <a:off x="464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2" name="Line 1330"/>
            <p:cNvSpPr>
              <a:spLocks noChangeShapeType="1"/>
            </p:cNvSpPr>
            <p:nvPr/>
          </p:nvSpPr>
          <p:spPr bwMode="auto">
            <a:xfrm>
              <a:off x="464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3" name="Line 1331"/>
            <p:cNvSpPr>
              <a:spLocks noChangeShapeType="1"/>
            </p:cNvSpPr>
            <p:nvPr/>
          </p:nvSpPr>
          <p:spPr bwMode="auto">
            <a:xfrm>
              <a:off x="464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4" name="Line 1332"/>
            <p:cNvSpPr>
              <a:spLocks noChangeShapeType="1"/>
            </p:cNvSpPr>
            <p:nvPr/>
          </p:nvSpPr>
          <p:spPr bwMode="auto">
            <a:xfrm>
              <a:off x="463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5" name="Line 1333"/>
            <p:cNvSpPr>
              <a:spLocks noChangeShapeType="1"/>
            </p:cNvSpPr>
            <p:nvPr/>
          </p:nvSpPr>
          <p:spPr bwMode="auto">
            <a:xfrm>
              <a:off x="463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6" name="Line 1334"/>
            <p:cNvSpPr>
              <a:spLocks noChangeShapeType="1"/>
            </p:cNvSpPr>
            <p:nvPr/>
          </p:nvSpPr>
          <p:spPr bwMode="auto">
            <a:xfrm>
              <a:off x="463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7" name="Line 1335"/>
            <p:cNvSpPr>
              <a:spLocks noChangeShapeType="1"/>
            </p:cNvSpPr>
            <p:nvPr/>
          </p:nvSpPr>
          <p:spPr bwMode="auto">
            <a:xfrm>
              <a:off x="463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8" name="Line 1336"/>
            <p:cNvSpPr>
              <a:spLocks noChangeShapeType="1"/>
            </p:cNvSpPr>
            <p:nvPr/>
          </p:nvSpPr>
          <p:spPr bwMode="auto">
            <a:xfrm>
              <a:off x="463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89" name="Line 1337"/>
            <p:cNvSpPr>
              <a:spLocks noChangeShapeType="1"/>
            </p:cNvSpPr>
            <p:nvPr/>
          </p:nvSpPr>
          <p:spPr bwMode="auto">
            <a:xfrm>
              <a:off x="463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0" name="Line 1338"/>
            <p:cNvSpPr>
              <a:spLocks noChangeShapeType="1"/>
            </p:cNvSpPr>
            <p:nvPr/>
          </p:nvSpPr>
          <p:spPr bwMode="auto">
            <a:xfrm>
              <a:off x="463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1" name="Line 1339"/>
            <p:cNvSpPr>
              <a:spLocks noChangeShapeType="1"/>
            </p:cNvSpPr>
            <p:nvPr/>
          </p:nvSpPr>
          <p:spPr bwMode="auto">
            <a:xfrm>
              <a:off x="463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2" name="Line 1340"/>
            <p:cNvSpPr>
              <a:spLocks noChangeShapeType="1"/>
            </p:cNvSpPr>
            <p:nvPr/>
          </p:nvSpPr>
          <p:spPr bwMode="auto">
            <a:xfrm>
              <a:off x="463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3" name="Line 1341"/>
            <p:cNvSpPr>
              <a:spLocks noChangeShapeType="1"/>
            </p:cNvSpPr>
            <p:nvPr/>
          </p:nvSpPr>
          <p:spPr bwMode="auto">
            <a:xfrm>
              <a:off x="463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4" name="Line 1342"/>
            <p:cNvSpPr>
              <a:spLocks noChangeShapeType="1"/>
            </p:cNvSpPr>
            <p:nvPr/>
          </p:nvSpPr>
          <p:spPr bwMode="auto">
            <a:xfrm>
              <a:off x="46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5" name="Line 1343"/>
            <p:cNvSpPr>
              <a:spLocks noChangeShapeType="1"/>
            </p:cNvSpPr>
            <p:nvPr/>
          </p:nvSpPr>
          <p:spPr bwMode="auto">
            <a:xfrm>
              <a:off x="46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6" name="Line 1344"/>
            <p:cNvSpPr>
              <a:spLocks noChangeShapeType="1"/>
            </p:cNvSpPr>
            <p:nvPr/>
          </p:nvSpPr>
          <p:spPr bwMode="auto">
            <a:xfrm>
              <a:off x="46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7" name="Line 1345"/>
            <p:cNvSpPr>
              <a:spLocks noChangeShapeType="1"/>
            </p:cNvSpPr>
            <p:nvPr/>
          </p:nvSpPr>
          <p:spPr bwMode="auto">
            <a:xfrm>
              <a:off x="46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8" name="Line 1346"/>
            <p:cNvSpPr>
              <a:spLocks noChangeShapeType="1"/>
            </p:cNvSpPr>
            <p:nvPr/>
          </p:nvSpPr>
          <p:spPr bwMode="auto">
            <a:xfrm>
              <a:off x="46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299" name="Line 1347"/>
            <p:cNvSpPr>
              <a:spLocks noChangeShapeType="1"/>
            </p:cNvSpPr>
            <p:nvPr/>
          </p:nvSpPr>
          <p:spPr bwMode="auto">
            <a:xfrm>
              <a:off x="46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0" name="Line 1348"/>
            <p:cNvSpPr>
              <a:spLocks noChangeShapeType="1"/>
            </p:cNvSpPr>
            <p:nvPr/>
          </p:nvSpPr>
          <p:spPr bwMode="auto">
            <a:xfrm>
              <a:off x="462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1" name="Line 1349"/>
            <p:cNvSpPr>
              <a:spLocks noChangeShapeType="1"/>
            </p:cNvSpPr>
            <p:nvPr/>
          </p:nvSpPr>
          <p:spPr bwMode="auto">
            <a:xfrm>
              <a:off x="462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2" name="Line 1350"/>
            <p:cNvSpPr>
              <a:spLocks noChangeShapeType="1"/>
            </p:cNvSpPr>
            <p:nvPr/>
          </p:nvSpPr>
          <p:spPr bwMode="auto">
            <a:xfrm>
              <a:off x="462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3" name="Line 1351"/>
            <p:cNvSpPr>
              <a:spLocks noChangeShapeType="1"/>
            </p:cNvSpPr>
            <p:nvPr/>
          </p:nvSpPr>
          <p:spPr bwMode="auto">
            <a:xfrm>
              <a:off x="462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4" name="Line 1352"/>
            <p:cNvSpPr>
              <a:spLocks noChangeShapeType="1"/>
            </p:cNvSpPr>
            <p:nvPr/>
          </p:nvSpPr>
          <p:spPr bwMode="auto">
            <a:xfrm>
              <a:off x="462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5" name="Line 1353"/>
            <p:cNvSpPr>
              <a:spLocks noChangeShapeType="1"/>
            </p:cNvSpPr>
            <p:nvPr/>
          </p:nvSpPr>
          <p:spPr bwMode="auto">
            <a:xfrm>
              <a:off x="462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6" name="Line 1354"/>
            <p:cNvSpPr>
              <a:spLocks noChangeShapeType="1"/>
            </p:cNvSpPr>
            <p:nvPr/>
          </p:nvSpPr>
          <p:spPr bwMode="auto">
            <a:xfrm>
              <a:off x="462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7" name="Line 1355"/>
            <p:cNvSpPr>
              <a:spLocks noChangeShapeType="1"/>
            </p:cNvSpPr>
            <p:nvPr/>
          </p:nvSpPr>
          <p:spPr bwMode="auto">
            <a:xfrm>
              <a:off x="462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8" name="Line 1356"/>
            <p:cNvSpPr>
              <a:spLocks noChangeShapeType="1"/>
            </p:cNvSpPr>
            <p:nvPr/>
          </p:nvSpPr>
          <p:spPr bwMode="auto">
            <a:xfrm>
              <a:off x="461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09" name="Line 1357"/>
            <p:cNvSpPr>
              <a:spLocks noChangeShapeType="1"/>
            </p:cNvSpPr>
            <p:nvPr/>
          </p:nvSpPr>
          <p:spPr bwMode="auto">
            <a:xfrm>
              <a:off x="461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0" name="Line 1358"/>
            <p:cNvSpPr>
              <a:spLocks noChangeShapeType="1"/>
            </p:cNvSpPr>
            <p:nvPr/>
          </p:nvSpPr>
          <p:spPr bwMode="auto">
            <a:xfrm>
              <a:off x="461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1" name="Line 1359"/>
            <p:cNvSpPr>
              <a:spLocks noChangeShapeType="1"/>
            </p:cNvSpPr>
            <p:nvPr/>
          </p:nvSpPr>
          <p:spPr bwMode="auto">
            <a:xfrm>
              <a:off x="461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2" name="Line 1360"/>
            <p:cNvSpPr>
              <a:spLocks noChangeShapeType="1"/>
            </p:cNvSpPr>
            <p:nvPr/>
          </p:nvSpPr>
          <p:spPr bwMode="auto">
            <a:xfrm>
              <a:off x="461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3" name="Line 1361"/>
            <p:cNvSpPr>
              <a:spLocks noChangeShapeType="1"/>
            </p:cNvSpPr>
            <p:nvPr/>
          </p:nvSpPr>
          <p:spPr bwMode="auto">
            <a:xfrm>
              <a:off x="461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4" name="Line 1362"/>
            <p:cNvSpPr>
              <a:spLocks noChangeShapeType="1"/>
            </p:cNvSpPr>
            <p:nvPr/>
          </p:nvSpPr>
          <p:spPr bwMode="auto">
            <a:xfrm>
              <a:off x="461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5" name="Line 1363"/>
            <p:cNvSpPr>
              <a:spLocks noChangeShapeType="1"/>
            </p:cNvSpPr>
            <p:nvPr/>
          </p:nvSpPr>
          <p:spPr bwMode="auto">
            <a:xfrm>
              <a:off x="461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6" name="Line 1364"/>
            <p:cNvSpPr>
              <a:spLocks noChangeShapeType="1"/>
            </p:cNvSpPr>
            <p:nvPr/>
          </p:nvSpPr>
          <p:spPr bwMode="auto">
            <a:xfrm>
              <a:off x="461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7" name="Line 1365"/>
            <p:cNvSpPr>
              <a:spLocks noChangeShapeType="1"/>
            </p:cNvSpPr>
            <p:nvPr/>
          </p:nvSpPr>
          <p:spPr bwMode="auto">
            <a:xfrm>
              <a:off x="461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8" name="Line 1366"/>
            <p:cNvSpPr>
              <a:spLocks noChangeShapeType="1"/>
            </p:cNvSpPr>
            <p:nvPr/>
          </p:nvSpPr>
          <p:spPr bwMode="auto">
            <a:xfrm>
              <a:off x="461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19" name="Line 1367"/>
            <p:cNvSpPr>
              <a:spLocks noChangeShapeType="1"/>
            </p:cNvSpPr>
            <p:nvPr/>
          </p:nvSpPr>
          <p:spPr bwMode="auto">
            <a:xfrm>
              <a:off x="461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0" name="Line 1368"/>
            <p:cNvSpPr>
              <a:spLocks noChangeShapeType="1"/>
            </p:cNvSpPr>
            <p:nvPr/>
          </p:nvSpPr>
          <p:spPr bwMode="auto">
            <a:xfrm>
              <a:off x="460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1" name="Line 1369"/>
            <p:cNvSpPr>
              <a:spLocks noChangeShapeType="1"/>
            </p:cNvSpPr>
            <p:nvPr/>
          </p:nvSpPr>
          <p:spPr bwMode="auto">
            <a:xfrm>
              <a:off x="460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2" name="Line 1370"/>
            <p:cNvSpPr>
              <a:spLocks noChangeShapeType="1"/>
            </p:cNvSpPr>
            <p:nvPr/>
          </p:nvSpPr>
          <p:spPr bwMode="auto">
            <a:xfrm>
              <a:off x="460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3" name="Line 1371"/>
            <p:cNvSpPr>
              <a:spLocks noChangeShapeType="1"/>
            </p:cNvSpPr>
            <p:nvPr/>
          </p:nvSpPr>
          <p:spPr bwMode="auto">
            <a:xfrm>
              <a:off x="460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4" name="Line 1372"/>
            <p:cNvSpPr>
              <a:spLocks noChangeShapeType="1"/>
            </p:cNvSpPr>
            <p:nvPr/>
          </p:nvSpPr>
          <p:spPr bwMode="auto">
            <a:xfrm>
              <a:off x="460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5" name="Line 1373"/>
            <p:cNvSpPr>
              <a:spLocks noChangeShapeType="1"/>
            </p:cNvSpPr>
            <p:nvPr/>
          </p:nvSpPr>
          <p:spPr bwMode="auto">
            <a:xfrm>
              <a:off x="460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6" name="Line 1374"/>
            <p:cNvSpPr>
              <a:spLocks noChangeShapeType="1"/>
            </p:cNvSpPr>
            <p:nvPr/>
          </p:nvSpPr>
          <p:spPr bwMode="auto">
            <a:xfrm>
              <a:off x="460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7" name="Line 1375"/>
            <p:cNvSpPr>
              <a:spLocks noChangeShapeType="1"/>
            </p:cNvSpPr>
            <p:nvPr/>
          </p:nvSpPr>
          <p:spPr bwMode="auto">
            <a:xfrm>
              <a:off x="460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8" name="Line 1376"/>
            <p:cNvSpPr>
              <a:spLocks noChangeShapeType="1"/>
            </p:cNvSpPr>
            <p:nvPr/>
          </p:nvSpPr>
          <p:spPr bwMode="auto">
            <a:xfrm>
              <a:off x="460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29" name="Line 1377"/>
            <p:cNvSpPr>
              <a:spLocks noChangeShapeType="1"/>
            </p:cNvSpPr>
            <p:nvPr/>
          </p:nvSpPr>
          <p:spPr bwMode="auto">
            <a:xfrm>
              <a:off x="460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0" name="Line 1378"/>
            <p:cNvSpPr>
              <a:spLocks noChangeShapeType="1"/>
            </p:cNvSpPr>
            <p:nvPr/>
          </p:nvSpPr>
          <p:spPr bwMode="auto">
            <a:xfrm>
              <a:off x="460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1" name="Line 1379"/>
            <p:cNvSpPr>
              <a:spLocks noChangeShapeType="1"/>
            </p:cNvSpPr>
            <p:nvPr/>
          </p:nvSpPr>
          <p:spPr bwMode="auto">
            <a:xfrm>
              <a:off x="460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2" name="Line 1380"/>
            <p:cNvSpPr>
              <a:spLocks noChangeShapeType="1"/>
            </p:cNvSpPr>
            <p:nvPr/>
          </p:nvSpPr>
          <p:spPr bwMode="auto">
            <a:xfrm>
              <a:off x="460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3" name="Line 1381"/>
            <p:cNvSpPr>
              <a:spLocks noChangeShapeType="1"/>
            </p:cNvSpPr>
            <p:nvPr/>
          </p:nvSpPr>
          <p:spPr bwMode="auto">
            <a:xfrm>
              <a:off x="460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4" name="Line 1382"/>
            <p:cNvSpPr>
              <a:spLocks noChangeShapeType="1"/>
            </p:cNvSpPr>
            <p:nvPr/>
          </p:nvSpPr>
          <p:spPr bwMode="auto">
            <a:xfrm>
              <a:off x="459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5" name="Line 1383"/>
            <p:cNvSpPr>
              <a:spLocks noChangeShapeType="1"/>
            </p:cNvSpPr>
            <p:nvPr/>
          </p:nvSpPr>
          <p:spPr bwMode="auto">
            <a:xfrm>
              <a:off x="459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6" name="Line 1384"/>
            <p:cNvSpPr>
              <a:spLocks noChangeShapeType="1"/>
            </p:cNvSpPr>
            <p:nvPr/>
          </p:nvSpPr>
          <p:spPr bwMode="auto">
            <a:xfrm>
              <a:off x="459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7" name="Line 1385"/>
            <p:cNvSpPr>
              <a:spLocks noChangeShapeType="1"/>
            </p:cNvSpPr>
            <p:nvPr/>
          </p:nvSpPr>
          <p:spPr bwMode="auto">
            <a:xfrm>
              <a:off x="459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8" name="Line 1386"/>
            <p:cNvSpPr>
              <a:spLocks noChangeShapeType="1"/>
            </p:cNvSpPr>
            <p:nvPr/>
          </p:nvSpPr>
          <p:spPr bwMode="auto">
            <a:xfrm>
              <a:off x="459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39" name="Line 1387"/>
            <p:cNvSpPr>
              <a:spLocks noChangeShapeType="1"/>
            </p:cNvSpPr>
            <p:nvPr/>
          </p:nvSpPr>
          <p:spPr bwMode="auto">
            <a:xfrm>
              <a:off x="459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0" name="Line 1388"/>
            <p:cNvSpPr>
              <a:spLocks noChangeShapeType="1"/>
            </p:cNvSpPr>
            <p:nvPr/>
          </p:nvSpPr>
          <p:spPr bwMode="auto">
            <a:xfrm>
              <a:off x="459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1" name="Line 1389"/>
            <p:cNvSpPr>
              <a:spLocks noChangeShapeType="1"/>
            </p:cNvSpPr>
            <p:nvPr/>
          </p:nvSpPr>
          <p:spPr bwMode="auto">
            <a:xfrm>
              <a:off x="459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2" name="Line 1390"/>
            <p:cNvSpPr>
              <a:spLocks noChangeShapeType="1"/>
            </p:cNvSpPr>
            <p:nvPr/>
          </p:nvSpPr>
          <p:spPr bwMode="auto">
            <a:xfrm>
              <a:off x="459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3" name="Line 1391"/>
            <p:cNvSpPr>
              <a:spLocks noChangeShapeType="1"/>
            </p:cNvSpPr>
            <p:nvPr/>
          </p:nvSpPr>
          <p:spPr bwMode="auto">
            <a:xfrm>
              <a:off x="459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4" name="Line 1392"/>
            <p:cNvSpPr>
              <a:spLocks noChangeShapeType="1"/>
            </p:cNvSpPr>
            <p:nvPr/>
          </p:nvSpPr>
          <p:spPr bwMode="auto">
            <a:xfrm>
              <a:off x="459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5" name="Line 1393"/>
            <p:cNvSpPr>
              <a:spLocks noChangeShapeType="1"/>
            </p:cNvSpPr>
            <p:nvPr/>
          </p:nvSpPr>
          <p:spPr bwMode="auto">
            <a:xfrm>
              <a:off x="459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6" name="Line 1394"/>
            <p:cNvSpPr>
              <a:spLocks noChangeShapeType="1"/>
            </p:cNvSpPr>
            <p:nvPr/>
          </p:nvSpPr>
          <p:spPr bwMode="auto">
            <a:xfrm>
              <a:off x="458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7" name="Line 1395"/>
            <p:cNvSpPr>
              <a:spLocks noChangeShapeType="1"/>
            </p:cNvSpPr>
            <p:nvPr/>
          </p:nvSpPr>
          <p:spPr bwMode="auto">
            <a:xfrm>
              <a:off x="458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8" name="Line 1396"/>
            <p:cNvSpPr>
              <a:spLocks noChangeShapeType="1"/>
            </p:cNvSpPr>
            <p:nvPr/>
          </p:nvSpPr>
          <p:spPr bwMode="auto">
            <a:xfrm>
              <a:off x="458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49" name="Line 1397"/>
            <p:cNvSpPr>
              <a:spLocks noChangeShapeType="1"/>
            </p:cNvSpPr>
            <p:nvPr/>
          </p:nvSpPr>
          <p:spPr bwMode="auto">
            <a:xfrm>
              <a:off x="458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0" name="Line 1398"/>
            <p:cNvSpPr>
              <a:spLocks noChangeShapeType="1"/>
            </p:cNvSpPr>
            <p:nvPr/>
          </p:nvSpPr>
          <p:spPr bwMode="auto">
            <a:xfrm>
              <a:off x="458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1" name="Line 1399"/>
            <p:cNvSpPr>
              <a:spLocks noChangeShapeType="1"/>
            </p:cNvSpPr>
            <p:nvPr/>
          </p:nvSpPr>
          <p:spPr bwMode="auto">
            <a:xfrm>
              <a:off x="458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2" name="Line 1400"/>
            <p:cNvSpPr>
              <a:spLocks noChangeShapeType="1"/>
            </p:cNvSpPr>
            <p:nvPr/>
          </p:nvSpPr>
          <p:spPr bwMode="auto">
            <a:xfrm>
              <a:off x="458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3" name="Line 1401"/>
            <p:cNvSpPr>
              <a:spLocks noChangeShapeType="1"/>
            </p:cNvSpPr>
            <p:nvPr/>
          </p:nvSpPr>
          <p:spPr bwMode="auto">
            <a:xfrm>
              <a:off x="458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4" name="Line 1402"/>
            <p:cNvSpPr>
              <a:spLocks noChangeShapeType="1"/>
            </p:cNvSpPr>
            <p:nvPr/>
          </p:nvSpPr>
          <p:spPr bwMode="auto">
            <a:xfrm>
              <a:off x="458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5" name="Line 1403"/>
            <p:cNvSpPr>
              <a:spLocks noChangeShapeType="1"/>
            </p:cNvSpPr>
            <p:nvPr/>
          </p:nvSpPr>
          <p:spPr bwMode="auto">
            <a:xfrm>
              <a:off x="458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6" name="Line 1404"/>
            <p:cNvSpPr>
              <a:spLocks noChangeShapeType="1"/>
            </p:cNvSpPr>
            <p:nvPr/>
          </p:nvSpPr>
          <p:spPr bwMode="auto">
            <a:xfrm>
              <a:off x="458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7" name="Line 1405"/>
            <p:cNvSpPr>
              <a:spLocks noChangeShapeType="1"/>
            </p:cNvSpPr>
            <p:nvPr/>
          </p:nvSpPr>
          <p:spPr bwMode="auto">
            <a:xfrm>
              <a:off x="4583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8" name="Line 1406"/>
            <p:cNvSpPr>
              <a:spLocks noChangeShapeType="1"/>
            </p:cNvSpPr>
            <p:nvPr/>
          </p:nvSpPr>
          <p:spPr bwMode="auto">
            <a:xfrm>
              <a:off x="458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59" name="Line 1407"/>
            <p:cNvSpPr>
              <a:spLocks noChangeShapeType="1"/>
            </p:cNvSpPr>
            <p:nvPr/>
          </p:nvSpPr>
          <p:spPr bwMode="auto">
            <a:xfrm>
              <a:off x="458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0" name="Line 1408"/>
            <p:cNvSpPr>
              <a:spLocks noChangeShapeType="1"/>
            </p:cNvSpPr>
            <p:nvPr/>
          </p:nvSpPr>
          <p:spPr bwMode="auto">
            <a:xfrm>
              <a:off x="458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1" name="Line 1409"/>
            <p:cNvSpPr>
              <a:spLocks noChangeShapeType="1"/>
            </p:cNvSpPr>
            <p:nvPr/>
          </p:nvSpPr>
          <p:spPr bwMode="auto">
            <a:xfrm>
              <a:off x="458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2" name="Line 1410"/>
            <p:cNvSpPr>
              <a:spLocks noChangeShapeType="1"/>
            </p:cNvSpPr>
            <p:nvPr/>
          </p:nvSpPr>
          <p:spPr bwMode="auto">
            <a:xfrm>
              <a:off x="457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3" name="Line 1411"/>
            <p:cNvSpPr>
              <a:spLocks noChangeShapeType="1"/>
            </p:cNvSpPr>
            <p:nvPr/>
          </p:nvSpPr>
          <p:spPr bwMode="auto">
            <a:xfrm>
              <a:off x="457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4" name="Line 1412"/>
            <p:cNvSpPr>
              <a:spLocks noChangeShapeType="1"/>
            </p:cNvSpPr>
            <p:nvPr/>
          </p:nvSpPr>
          <p:spPr bwMode="auto">
            <a:xfrm>
              <a:off x="457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5" name="Line 1413"/>
            <p:cNvSpPr>
              <a:spLocks noChangeShapeType="1"/>
            </p:cNvSpPr>
            <p:nvPr/>
          </p:nvSpPr>
          <p:spPr bwMode="auto">
            <a:xfrm>
              <a:off x="457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6" name="Line 1414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7" name="Line 1415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8" name="Line 1416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69" name="Line 1417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418"/>
          <p:cNvGrpSpPr>
            <a:grpSpLocks/>
          </p:cNvGrpSpPr>
          <p:nvPr/>
        </p:nvGrpSpPr>
        <p:grpSpPr bwMode="auto">
          <a:xfrm>
            <a:off x="7488238" y="2833687"/>
            <a:ext cx="198437" cy="84138"/>
            <a:chOff x="4441" y="1552"/>
            <a:chExt cx="125" cy="53"/>
          </a:xfrm>
        </p:grpSpPr>
        <p:sp>
          <p:nvSpPr>
            <p:cNvPr id="639371" name="Line 1419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72" name="Line 1420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73" name="Line 1421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74" name="Line 1422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75" name="Line 1423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76" name="Line 1424"/>
            <p:cNvSpPr>
              <a:spLocks noChangeShapeType="1"/>
            </p:cNvSpPr>
            <p:nvPr/>
          </p:nvSpPr>
          <p:spPr bwMode="auto">
            <a:xfrm>
              <a:off x="456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77" name="Line 1425"/>
            <p:cNvSpPr>
              <a:spLocks noChangeShapeType="1"/>
            </p:cNvSpPr>
            <p:nvPr/>
          </p:nvSpPr>
          <p:spPr bwMode="auto">
            <a:xfrm>
              <a:off x="456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78" name="Line 1426"/>
            <p:cNvSpPr>
              <a:spLocks noChangeShapeType="1"/>
            </p:cNvSpPr>
            <p:nvPr/>
          </p:nvSpPr>
          <p:spPr bwMode="auto">
            <a:xfrm>
              <a:off x="456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79" name="Line 1427"/>
            <p:cNvSpPr>
              <a:spLocks noChangeShapeType="1"/>
            </p:cNvSpPr>
            <p:nvPr/>
          </p:nvSpPr>
          <p:spPr bwMode="auto">
            <a:xfrm>
              <a:off x="456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0" name="Line 1428"/>
            <p:cNvSpPr>
              <a:spLocks noChangeShapeType="1"/>
            </p:cNvSpPr>
            <p:nvPr/>
          </p:nvSpPr>
          <p:spPr bwMode="auto">
            <a:xfrm>
              <a:off x="456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1" name="Line 1429"/>
            <p:cNvSpPr>
              <a:spLocks noChangeShapeType="1"/>
            </p:cNvSpPr>
            <p:nvPr/>
          </p:nvSpPr>
          <p:spPr bwMode="auto">
            <a:xfrm>
              <a:off x="456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2" name="Line 1430"/>
            <p:cNvSpPr>
              <a:spLocks noChangeShapeType="1"/>
            </p:cNvSpPr>
            <p:nvPr/>
          </p:nvSpPr>
          <p:spPr bwMode="auto">
            <a:xfrm>
              <a:off x="456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3" name="Line 1431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4" name="Line 1432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5" name="Line 1433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6" name="Line 1434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7" name="Line 1435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8" name="Line 1436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89" name="Line 1437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0" name="Line 1438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1" name="Line 1439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2" name="Line 1440"/>
            <p:cNvSpPr>
              <a:spLocks noChangeShapeType="1"/>
            </p:cNvSpPr>
            <p:nvPr/>
          </p:nvSpPr>
          <p:spPr bwMode="auto">
            <a:xfrm>
              <a:off x="455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3" name="Line 1441"/>
            <p:cNvSpPr>
              <a:spLocks noChangeShapeType="1"/>
            </p:cNvSpPr>
            <p:nvPr/>
          </p:nvSpPr>
          <p:spPr bwMode="auto">
            <a:xfrm>
              <a:off x="455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4" name="Line 1442"/>
            <p:cNvSpPr>
              <a:spLocks noChangeShapeType="1"/>
            </p:cNvSpPr>
            <p:nvPr/>
          </p:nvSpPr>
          <p:spPr bwMode="auto">
            <a:xfrm>
              <a:off x="455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5" name="Line 1443"/>
            <p:cNvSpPr>
              <a:spLocks noChangeShapeType="1"/>
            </p:cNvSpPr>
            <p:nvPr/>
          </p:nvSpPr>
          <p:spPr bwMode="auto">
            <a:xfrm>
              <a:off x="455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6" name="Line 1444"/>
            <p:cNvSpPr>
              <a:spLocks noChangeShapeType="1"/>
            </p:cNvSpPr>
            <p:nvPr/>
          </p:nvSpPr>
          <p:spPr bwMode="auto">
            <a:xfrm>
              <a:off x="4552" y="1552"/>
              <a:ext cx="1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7" name="Line 1445"/>
            <p:cNvSpPr>
              <a:spLocks noChangeShapeType="1"/>
            </p:cNvSpPr>
            <p:nvPr/>
          </p:nvSpPr>
          <p:spPr bwMode="auto">
            <a:xfrm>
              <a:off x="455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8" name="Line 1446"/>
            <p:cNvSpPr>
              <a:spLocks noChangeShapeType="1"/>
            </p:cNvSpPr>
            <p:nvPr/>
          </p:nvSpPr>
          <p:spPr bwMode="auto">
            <a:xfrm>
              <a:off x="4550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399" name="Line 1447"/>
            <p:cNvSpPr>
              <a:spLocks noChangeShapeType="1"/>
            </p:cNvSpPr>
            <p:nvPr/>
          </p:nvSpPr>
          <p:spPr bwMode="auto">
            <a:xfrm>
              <a:off x="454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0" name="Line 1448"/>
            <p:cNvSpPr>
              <a:spLocks noChangeShapeType="1"/>
            </p:cNvSpPr>
            <p:nvPr/>
          </p:nvSpPr>
          <p:spPr bwMode="auto">
            <a:xfrm>
              <a:off x="454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1" name="Line 1449"/>
            <p:cNvSpPr>
              <a:spLocks noChangeShapeType="1"/>
            </p:cNvSpPr>
            <p:nvPr/>
          </p:nvSpPr>
          <p:spPr bwMode="auto">
            <a:xfrm>
              <a:off x="454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2" name="Line 1450"/>
            <p:cNvSpPr>
              <a:spLocks noChangeShapeType="1"/>
            </p:cNvSpPr>
            <p:nvPr/>
          </p:nvSpPr>
          <p:spPr bwMode="auto">
            <a:xfrm>
              <a:off x="454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3" name="Line 1451"/>
            <p:cNvSpPr>
              <a:spLocks noChangeShapeType="1"/>
            </p:cNvSpPr>
            <p:nvPr/>
          </p:nvSpPr>
          <p:spPr bwMode="auto">
            <a:xfrm>
              <a:off x="454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4" name="Line 1452"/>
            <p:cNvSpPr>
              <a:spLocks noChangeShapeType="1"/>
            </p:cNvSpPr>
            <p:nvPr/>
          </p:nvSpPr>
          <p:spPr bwMode="auto">
            <a:xfrm>
              <a:off x="454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5" name="Line 1453"/>
            <p:cNvSpPr>
              <a:spLocks noChangeShapeType="1"/>
            </p:cNvSpPr>
            <p:nvPr/>
          </p:nvSpPr>
          <p:spPr bwMode="auto">
            <a:xfrm>
              <a:off x="454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6" name="Line 1454"/>
            <p:cNvSpPr>
              <a:spLocks noChangeShapeType="1"/>
            </p:cNvSpPr>
            <p:nvPr/>
          </p:nvSpPr>
          <p:spPr bwMode="auto">
            <a:xfrm>
              <a:off x="4547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7" name="Line 1455"/>
            <p:cNvSpPr>
              <a:spLocks noChangeShapeType="1"/>
            </p:cNvSpPr>
            <p:nvPr/>
          </p:nvSpPr>
          <p:spPr bwMode="auto">
            <a:xfrm>
              <a:off x="454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8" name="Line 1456"/>
            <p:cNvSpPr>
              <a:spLocks noChangeShapeType="1"/>
            </p:cNvSpPr>
            <p:nvPr/>
          </p:nvSpPr>
          <p:spPr bwMode="auto">
            <a:xfrm>
              <a:off x="454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09" name="Line 1457"/>
            <p:cNvSpPr>
              <a:spLocks noChangeShapeType="1"/>
            </p:cNvSpPr>
            <p:nvPr/>
          </p:nvSpPr>
          <p:spPr bwMode="auto">
            <a:xfrm>
              <a:off x="454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0" name="Line 1458"/>
            <p:cNvSpPr>
              <a:spLocks noChangeShapeType="1"/>
            </p:cNvSpPr>
            <p:nvPr/>
          </p:nvSpPr>
          <p:spPr bwMode="auto">
            <a:xfrm>
              <a:off x="454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1" name="Line 1459"/>
            <p:cNvSpPr>
              <a:spLocks noChangeShapeType="1"/>
            </p:cNvSpPr>
            <p:nvPr/>
          </p:nvSpPr>
          <p:spPr bwMode="auto">
            <a:xfrm>
              <a:off x="454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2" name="Line 1460"/>
            <p:cNvSpPr>
              <a:spLocks noChangeShapeType="1"/>
            </p:cNvSpPr>
            <p:nvPr/>
          </p:nvSpPr>
          <p:spPr bwMode="auto">
            <a:xfrm>
              <a:off x="454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3" name="Line 1461"/>
            <p:cNvSpPr>
              <a:spLocks noChangeShapeType="1"/>
            </p:cNvSpPr>
            <p:nvPr/>
          </p:nvSpPr>
          <p:spPr bwMode="auto">
            <a:xfrm>
              <a:off x="4539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4" name="Line 1462"/>
            <p:cNvSpPr>
              <a:spLocks noChangeShapeType="1"/>
            </p:cNvSpPr>
            <p:nvPr/>
          </p:nvSpPr>
          <p:spPr bwMode="auto">
            <a:xfrm>
              <a:off x="4539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5" name="Line 1463"/>
            <p:cNvSpPr>
              <a:spLocks noChangeShapeType="1"/>
            </p:cNvSpPr>
            <p:nvPr/>
          </p:nvSpPr>
          <p:spPr bwMode="auto">
            <a:xfrm>
              <a:off x="4539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6" name="Line 1464"/>
            <p:cNvSpPr>
              <a:spLocks noChangeShapeType="1"/>
            </p:cNvSpPr>
            <p:nvPr/>
          </p:nvSpPr>
          <p:spPr bwMode="auto">
            <a:xfrm>
              <a:off x="4539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7" name="Line 1465"/>
            <p:cNvSpPr>
              <a:spLocks noChangeShapeType="1"/>
            </p:cNvSpPr>
            <p:nvPr/>
          </p:nvSpPr>
          <p:spPr bwMode="auto">
            <a:xfrm>
              <a:off x="453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8" name="Line 1466"/>
            <p:cNvSpPr>
              <a:spLocks noChangeShapeType="1"/>
            </p:cNvSpPr>
            <p:nvPr/>
          </p:nvSpPr>
          <p:spPr bwMode="auto">
            <a:xfrm>
              <a:off x="4536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19" name="Line 1467"/>
            <p:cNvSpPr>
              <a:spLocks noChangeShapeType="1"/>
            </p:cNvSpPr>
            <p:nvPr/>
          </p:nvSpPr>
          <p:spPr bwMode="auto">
            <a:xfrm>
              <a:off x="453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0" name="Line 1468"/>
            <p:cNvSpPr>
              <a:spLocks noChangeShapeType="1"/>
            </p:cNvSpPr>
            <p:nvPr/>
          </p:nvSpPr>
          <p:spPr bwMode="auto">
            <a:xfrm>
              <a:off x="4534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1" name="Line 1469"/>
            <p:cNvSpPr>
              <a:spLocks noChangeShapeType="1"/>
            </p:cNvSpPr>
            <p:nvPr/>
          </p:nvSpPr>
          <p:spPr bwMode="auto">
            <a:xfrm>
              <a:off x="453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2" name="Line 1470"/>
            <p:cNvSpPr>
              <a:spLocks noChangeShapeType="1"/>
            </p:cNvSpPr>
            <p:nvPr/>
          </p:nvSpPr>
          <p:spPr bwMode="auto">
            <a:xfrm>
              <a:off x="4531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3" name="Line 1471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4" name="Line 1472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5" name="Line 1473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6" name="Line 1474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7" name="Line 1475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8" name="Line 1476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29" name="Line 1477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0" name="Line 1478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1" name="Line 1479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2" name="Line 1480"/>
            <p:cNvSpPr>
              <a:spLocks noChangeShapeType="1"/>
            </p:cNvSpPr>
            <p:nvPr/>
          </p:nvSpPr>
          <p:spPr bwMode="auto">
            <a:xfrm>
              <a:off x="4528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3" name="Line 1481"/>
            <p:cNvSpPr>
              <a:spLocks noChangeShapeType="1"/>
            </p:cNvSpPr>
            <p:nvPr/>
          </p:nvSpPr>
          <p:spPr bwMode="auto">
            <a:xfrm>
              <a:off x="452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4" name="Line 1482"/>
            <p:cNvSpPr>
              <a:spLocks noChangeShapeType="1"/>
            </p:cNvSpPr>
            <p:nvPr/>
          </p:nvSpPr>
          <p:spPr bwMode="auto">
            <a:xfrm>
              <a:off x="452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5" name="Line 1483"/>
            <p:cNvSpPr>
              <a:spLocks noChangeShapeType="1"/>
            </p:cNvSpPr>
            <p:nvPr/>
          </p:nvSpPr>
          <p:spPr bwMode="auto">
            <a:xfrm>
              <a:off x="452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6" name="Line 1484"/>
            <p:cNvSpPr>
              <a:spLocks noChangeShapeType="1"/>
            </p:cNvSpPr>
            <p:nvPr/>
          </p:nvSpPr>
          <p:spPr bwMode="auto">
            <a:xfrm>
              <a:off x="4525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7" name="Line 1485"/>
            <p:cNvSpPr>
              <a:spLocks noChangeShapeType="1"/>
            </p:cNvSpPr>
            <p:nvPr/>
          </p:nvSpPr>
          <p:spPr bwMode="auto">
            <a:xfrm>
              <a:off x="452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8" name="Line 1486"/>
            <p:cNvSpPr>
              <a:spLocks noChangeShapeType="1"/>
            </p:cNvSpPr>
            <p:nvPr/>
          </p:nvSpPr>
          <p:spPr bwMode="auto">
            <a:xfrm>
              <a:off x="4522" y="1552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39" name="Line 1487"/>
            <p:cNvSpPr>
              <a:spLocks noChangeShapeType="1"/>
            </p:cNvSpPr>
            <p:nvPr/>
          </p:nvSpPr>
          <p:spPr bwMode="auto">
            <a:xfrm>
              <a:off x="451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0" name="Line 1488"/>
            <p:cNvSpPr>
              <a:spLocks noChangeShapeType="1"/>
            </p:cNvSpPr>
            <p:nvPr/>
          </p:nvSpPr>
          <p:spPr bwMode="auto">
            <a:xfrm>
              <a:off x="451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1" name="Line 1489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2" name="Line 1490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3" name="Line 1491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4" name="Line 1492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5" name="Line 1493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6" name="Line 1494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7" name="Line 1495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8" name="Line 1496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49" name="Line 1497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0" name="Line 1498"/>
            <p:cNvSpPr>
              <a:spLocks noChangeShapeType="1"/>
            </p:cNvSpPr>
            <p:nvPr/>
          </p:nvSpPr>
          <p:spPr bwMode="auto">
            <a:xfrm>
              <a:off x="450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1" name="Line 1499"/>
            <p:cNvSpPr>
              <a:spLocks noChangeShapeType="1"/>
            </p:cNvSpPr>
            <p:nvPr/>
          </p:nvSpPr>
          <p:spPr bwMode="auto">
            <a:xfrm>
              <a:off x="450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2" name="Line 1500"/>
            <p:cNvSpPr>
              <a:spLocks noChangeShapeType="1"/>
            </p:cNvSpPr>
            <p:nvPr/>
          </p:nvSpPr>
          <p:spPr bwMode="auto">
            <a:xfrm>
              <a:off x="450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3" name="Line 1501"/>
            <p:cNvSpPr>
              <a:spLocks noChangeShapeType="1"/>
            </p:cNvSpPr>
            <p:nvPr/>
          </p:nvSpPr>
          <p:spPr bwMode="auto">
            <a:xfrm>
              <a:off x="450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4" name="Line 1502"/>
            <p:cNvSpPr>
              <a:spLocks noChangeShapeType="1"/>
            </p:cNvSpPr>
            <p:nvPr/>
          </p:nvSpPr>
          <p:spPr bwMode="auto">
            <a:xfrm>
              <a:off x="450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5" name="Line 1503"/>
            <p:cNvSpPr>
              <a:spLocks noChangeShapeType="1"/>
            </p:cNvSpPr>
            <p:nvPr/>
          </p:nvSpPr>
          <p:spPr bwMode="auto">
            <a:xfrm>
              <a:off x="450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6" name="Line 1504"/>
            <p:cNvSpPr>
              <a:spLocks noChangeShapeType="1"/>
            </p:cNvSpPr>
            <p:nvPr/>
          </p:nvSpPr>
          <p:spPr bwMode="auto">
            <a:xfrm>
              <a:off x="450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7" name="Line 1505"/>
            <p:cNvSpPr>
              <a:spLocks noChangeShapeType="1"/>
            </p:cNvSpPr>
            <p:nvPr/>
          </p:nvSpPr>
          <p:spPr bwMode="auto">
            <a:xfrm>
              <a:off x="450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8" name="Line 1506"/>
            <p:cNvSpPr>
              <a:spLocks noChangeShapeType="1"/>
            </p:cNvSpPr>
            <p:nvPr/>
          </p:nvSpPr>
          <p:spPr bwMode="auto">
            <a:xfrm>
              <a:off x="450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59" name="Line 1507"/>
            <p:cNvSpPr>
              <a:spLocks noChangeShapeType="1"/>
            </p:cNvSpPr>
            <p:nvPr/>
          </p:nvSpPr>
          <p:spPr bwMode="auto">
            <a:xfrm>
              <a:off x="449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0" name="Line 1508"/>
            <p:cNvSpPr>
              <a:spLocks noChangeShapeType="1"/>
            </p:cNvSpPr>
            <p:nvPr/>
          </p:nvSpPr>
          <p:spPr bwMode="auto">
            <a:xfrm>
              <a:off x="449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1" name="Line 1509"/>
            <p:cNvSpPr>
              <a:spLocks noChangeShapeType="1"/>
            </p:cNvSpPr>
            <p:nvPr/>
          </p:nvSpPr>
          <p:spPr bwMode="auto">
            <a:xfrm>
              <a:off x="44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2" name="Line 1510"/>
            <p:cNvSpPr>
              <a:spLocks noChangeShapeType="1"/>
            </p:cNvSpPr>
            <p:nvPr/>
          </p:nvSpPr>
          <p:spPr bwMode="auto">
            <a:xfrm>
              <a:off x="44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3" name="Line 1511"/>
            <p:cNvSpPr>
              <a:spLocks noChangeShapeType="1"/>
            </p:cNvSpPr>
            <p:nvPr/>
          </p:nvSpPr>
          <p:spPr bwMode="auto">
            <a:xfrm>
              <a:off x="44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4" name="Line 1512"/>
            <p:cNvSpPr>
              <a:spLocks noChangeShapeType="1"/>
            </p:cNvSpPr>
            <p:nvPr/>
          </p:nvSpPr>
          <p:spPr bwMode="auto">
            <a:xfrm>
              <a:off x="44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5" name="Line 1513"/>
            <p:cNvSpPr>
              <a:spLocks noChangeShapeType="1"/>
            </p:cNvSpPr>
            <p:nvPr/>
          </p:nvSpPr>
          <p:spPr bwMode="auto">
            <a:xfrm>
              <a:off x="44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6" name="Line 1514"/>
            <p:cNvSpPr>
              <a:spLocks noChangeShapeType="1"/>
            </p:cNvSpPr>
            <p:nvPr/>
          </p:nvSpPr>
          <p:spPr bwMode="auto">
            <a:xfrm>
              <a:off x="4495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7" name="Line 1515"/>
            <p:cNvSpPr>
              <a:spLocks noChangeShapeType="1"/>
            </p:cNvSpPr>
            <p:nvPr/>
          </p:nvSpPr>
          <p:spPr bwMode="auto">
            <a:xfrm>
              <a:off x="44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8" name="Line 1516"/>
            <p:cNvSpPr>
              <a:spLocks noChangeShapeType="1"/>
            </p:cNvSpPr>
            <p:nvPr/>
          </p:nvSpPr>
          <p:spPr bwMode="auto">
            <a:xfrm>
              <a:off x="44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69" name="Line 1517"/>
            <p:cNvSpPr>
              <a:spLocks noChangeShapeType="1"/>
            </p:cNvSpPr>
            <p:nvPr/>
          </p:nvSpPr>
          <p:spPr bwMode="auto">
            <a:xfrm>
              <a:off x="44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0" name="Line 1518"/>
            <p:cNvSpPr>
              <a:spLocks noChangeShapeType="1"/>
            </p:cNvSpPr>
            <p:nvPr/>
          </p:nvSpPr>
          <p:spPr bwMode="auto">
            <a:xfrm>
              <a:off x="44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1" name="Line 1519"/>
            <p:cNvSpPr>
              <a:spLocks noChangeShapeType="1"/>
            </p:cNvSpPr>
            <p:nvPr/>
          </p:nvSpPr>
          <p:spPr bwMode="auto">
            <a:xfrm>
              <a:off x="44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2" name="Line 1520"/>
            <p:cNvSpPr>
              <a:spLocks noChangeShapeType="1"/>
            </p:cNvSpPr>
            <p:nvPr/>
          </p:nvSpPr>
          <p:spPr bwMode="auto">
            <a:xfrm>
              <a:off x="44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3" name="Line 1521"/>
            <p:cNvSpPr>
              <a:spLocks noChangeShapeType="1"/>
            </p:cNvSpPr>
            <p:nvPr/>
          </p:nvSpPr>
          <p:spPr bwMode="auto">
            <a:xfrm>
              <a:off x="44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4" name="Line 1522"/>
            <p:cNvSpPr>
              <a:spLocks noChangeShapeType="1"/>
            </p:cNvSpPr>
            <p:nvPr/>
          </p:nvSpPr>
          <p:spPr bwMode="auto">
            <a:xfrm>
              <a:off x="449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5" name="Line 1523"/>
            <p:cNvSpPr>
              <a:spLocks noChangeShapeType="1"/>
            </p:cNvSpPr>
            <p:nvPr/>
          </p:nvSpPr>
          <p:spPr bwMode="auto">
            <a:xfrm>
              <a:off x="449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6" name="Line 1524"/>
            <p:cNvSpPr>
              <a:spLocks noChangeShapeType="1"/>
            </p:cNvSpPr>
            <p:nvPr/>
          </p:nvSpPr>
          <p:spPr bwMode="auto">
            <a:xfrm>
              <a:off x="449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7" name="Line 1525"/>
            <p:cNvSpPr>
              <a:spLocks noChangeShapeType="1"/>
            </p:cNvSpPr>
            <p:nvPr/>
          </p:nvSpPr>
          <p:spPr bwMode="auto">
            <a:xfrm>
              <a:off x="449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8" name="Line 1526"/>
            <p:cNvSpPr>
              <a:spLocks noChangeShapeType="1"/>
            </p:cNvSpPr>
            <p:nvPr/>
          </p:nvSpPr>
          <p:spPr bwMode="auto">
            <a:xfrm>
              <a:off x="449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79" name="Line 1527"/>
            <p:cNvSpPr>
              <a:spLocks noChangeShapeType="1"/>
            </p:cNvSpPr>
            <p:nvPr/>
          </p:nvSpPr>
          <p:spPr bwMode="auto">
            <a:xfrm>
              <a:off x="448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0" name="Line 1528"/>
            <p:cNvSpPr>
              <a:spLocks noChangeShapeType="1"/>
            </p:cNvSpPr>
            <p:nvPr/>
          </p:nvSpPr>
          <p:spPr bwMode="auto">
            <a:xfrm>
              <a:off x="448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1" name="Line 1529"/>
            <p:cNvSpPr>
              <a:spLocks noChangeShapeType="1"/>
            </p:cNvSpPr>
            <p:nvPr/>
          </p:nvSpPr>
          <p:spPr bwMode="auto">
            <a:xfrm>
              <a:off x="448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2" name="Line 1530"/>
            <p:cNvSpPr>
              <a:spLocks noChangeShapeType="1"/>
            </p:cNvSpPr>
            <p:nvPr/>
          </p:nvSpPr>
          <p:spPr bwMode="auto">
            <a:xfrm>
              <a:off x="448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3" name="Line 1531"/>
            <p:cNvSpPr>
              <a:spLocks noChangeShapeType="1"/>
            </p:cNvSpPr>
            <p:nvPr/>
          </p:nvSpPr>
          <p:spPr bwMode="auto">
            <a:xfrm>
              <a:off x="448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4" name="Line 1532"/>
            <p:cNvSpPr>
              <a:spLocks noChangeShapeType="1"/>
            </p:cNvSpPr>
            <p:nvPr/>
          </p:nvSpPr>
          <p:spPr bwMode="auto">
            <a:xfrm>
              <a:off x="448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5" name="Line 1533"/>
            <p:cNvSpPr>
              <a:spLocks noChangeShapeType="1"/>
            </p:cNvSpPr>
            <p:nvPr/>
          </p:nvSpPr>
          <p:spPr bwMode="auto">
            <a:xfrm>
              <a:off x="448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6" name="Line 1534"/>
            <p:cNvSpPr>
              <a:spLocks noChangeShapeType="1"/>
            </p:cNvSpPr>
            <p:nvPr/>
          </p:nvSpPr>
          <p:spPr bwMode="auto">
            <a:xfrm>
              <a:off x="448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7" name="Line 1535"/>
            <p:cNvSpPr>
              <a:spLocks noChangeShapeType="1"/>
            </p:cNvSpPr>
            <p:nvPr/>
          </p:nvSpPr>
          <p:spPr bwMode="auto">
            <a:xfrm>
              <a:off x="44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8" name="Line 1536"/>
            <p:cNvSpPr>
              <a:spLocks noChangeShapeType="1"/>
            </p:cNvSpPr>
            <p:nvPr/>
          </p:nvSpPr>
          <p:spPr bwMode="auto">
            <a:xfrm>
              <a:off x="44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89" name="Line 1537"/>
            <p:cNvSpPr>
              <a:spLocks noChangeShapeType="1"/>
            </p:cNvSpPr>
            <p:nvPr/>
          </p:nvSpPr>
          <p:spPr bwMode="auto">
            <a:xfrm>
              <a:off x="44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0" name="Line 1538"/>
            <p:cNvSpPr>
              <a:spLocks noChangeShapeType="1"/>
            </p:cNvSpPr>
            <p:nvPr/>
          </p:nvSpPr>
          <p:spPr bwMode="auto">
            <a:xfrm>
              <a:off x="44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1" name="Line 1539"/>
            <p:cNvSpPr>
              <a:spLocks noChangeShapeType="1"/>
            </p:cNvSpPr>
            <p:nvPr/>
          </p:nvSpPr>
          <p:spPr bwMode="auto">
            <a:xfrm>
              <a:off x="44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2" name="Line 1540"/>
            <p:cNvSpPr>
              <a:spLocks noChangeShapeType="1"/>
            </p:cNvSpPr>
            <p:nvPr/>
          </p:nvSpPr>
          <p:spPr bwMode="auto">
            <a:xfrm>
              <a:off x="448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3" name="Line 1541"/>
            <p:cNvSpPr>
              <a:spLocks noChangeShapeType="1"/>
            </p:cNvSpPr>
            <p:nvPr/>
          </p:nvSpPr>
          <p:spPr bwMode="auto">
            <a:xfrm>
              <a:off x="448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4" name="Line 1542"/>
            <p:cNvSpPr>
              <a:spLocks noChangeShapeType="1"/>
            </p:cNvSpPr>
            <p:nvPr/>
          </p:nvSpPr>
          <p:spPr bwMode="auto">
            <a:xfrm>
              <a:off x="448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5" name="Line 1543"/>
            <p:cNvSpPr>
              <a:spLocks noChangeShapeType="1"/>
            </p:cNvSpPr>
            <p:nvPr/>
          </p:nvSpPr>
          <p:spPr bwMode="auto">
            <a:xfrm>
              <a:off x="448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6" name="Line 1544"/>
            <p:cNvSpPr>
              <a:spLocks noChangeShapeType="1"/>
            </p:cNvSpPr>
            <p:nvPr/>
          </p:nvSpPr>
          <p:spPr bwMode="auto">
            <a:xfrm>
              <a:off x="448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7" name="Line 1545"/>
            <p:cNvSpPr>
              <a:spLocks noChangeShapeType="1"/>
            </p:cNvSpPr>
            <p:nvPr/>
          </p:nvSpPr>
          <p:spPr bwMode="auto">
            <a:xfrm>
              <a:off x="448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8" name="Line 1546"/>
            <p:cNvSpPr>
              <a:spLocks noChangeShapeType="1"/>
            </p:cNvSpPr>
            <p:nvPr/>
          </p:nvSpPr>
          <p:spPr bwMode="auto">
            <a:xfrm>
              <a:off x="448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499" name="Line 1547"/>
            <p:cNvSpPr>
              <a:spLocks noChangeShapeType="1"/>
            </p:cNvSpPr>
            <p:nvPr/>
          </p:nvSpPr>
          <p:spPr bwMode="auto">
            <a:xfrm>
              <a:off x="447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0" name="Line 1548"/>
            <p:cNvSpPr>
              <a:spLocks noChangeShapeType="1"/>
            </p:cNvSpPr>
            <p:nvPr/>
          </p:nvSpPr>
          <p:spPr bwMode="auto">
            <a:xfrm>
              <a:off x="447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1" name="Line 1549"/>
            <p:cNvSpPr>
              <a:spLocks noChangeShapeType="1"/>
            </p:cNvSpPr>
            <p:nvPr/>
          </p:nvSpPr>
          <p:spPr bwMode="auto">
            <a:xfrm>
              <a:off x="447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2" name="Line 1550"/>
            <p:cNvSpPr>
              <a:spLocks noChangeShapeType="1"/>
            </p:cNvSpPr>
            <p:nvPr/>
          </p:nvSpPr>
          <p:spPr bwMode="auto">
            <a:xfrm>
              <a:off x="447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3" name="Line 1551"/>
            <p:cNvSpPr>
              <a:spLocks noChangeShapeType="1"/>
            </p:cNvSpPr>
            <p:nvPr/>
          </p:nvSpPr>
          <p:spPr bwMode="auto">
            <a:xfrm>
              <a:off x="447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4" name="Line 1552"/>
            <p:cNvSpPr>
              <a:spLocks noChangeShapeType="1"/>
            </p:cNvSpPr>
            <p:nvPr/>
          </p:nvSpPr>
          <p:spPr bwMode="auto">
            <a:xfrm>
              <a:off x="447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5" name="Line 1553"/>
            <p:cNvSpPr>
              <a:spLocks noChangeShapeType="1"/>
            </p:cNvSpPr>
            <p:nvPr/>
          </p:nvSpPr>
          <p:spPr bwMode="auto">
            <a:xfrm>
              <a:off x="447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6" name="Line 1554"/>
            <p:cNvSpPr>
              <a:spLocks noChangeShapeType="1"/>
            </p:cNvSpPr>
            <p:nvPr/>
          </p:nvSpPr>
          <p:spPr bwMode="auto">
            <a:xfrm>
              <a:off x="447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7" name="Line 1555"/>
            <p:cNvSpPr>
              <a:spLocks noChangeShapeType="1"/>
            </p:cNvSpPr>
            <p:nvPr/>
          </p:nvSpPr>
          <p:spPr bwMode="auto">
            <a:xfrm>
              <a:off x="447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8" name="Line 1556"/>
            <p:cNvSpPr>
              <a:spLocks noChangeShapeType="1"/>
            </p:cNvSpPr>
            <p:nvPr/>
          </p:nvSpPr>
          <p:spPr bwMode="auto">
            <a:xfrm>
              <a:off x="447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09" name="Line 1557"/>
            <p:cNvSpPr>
              <a:spLocks noChangeShapeType="1"/>
            </p:cNvSpPr>
            <p:nvPr/>
          </p:nvSpPr>
          <p:spPr bwMode="auto">
            <a:xfrm>
              <a:off x="447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0" name="Line 1558"/>
            <p:cNvSpPr>
              <a:spLocks noChangeShapeType="1"/>
            </p:cNvSpPr>
            <p:nvPr/>
          </p:nvSpPr>
          <p:spPr bwMode="auto">
            <a:xfrm>
              <a:off x="4477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1" name="Line 1559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2" name="Line 1560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3" name="Line 1561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4" name="Line 1562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5" name="Line 1563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6" name="Line 1564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7" name="Line 1565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8" name="Line 1566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19" name="Line 1567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0" name="Line 1568"/>
            <p:cNvSpPr>
              <a:spLocks noChangeShapeType="1"/>
            </p:cNvSpPr>
            <p:nvPr/>
          </p:nvSpPr>
          <p:spPr bwMode="auto">
            <a:xfrm>
              <a:off x="447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1" name="Line 1569"/>
            <p:cNvSpPr>
              <a:spLocks noChangeShapeType="1"/>
            </p:cNvSpPr>
            <p:nvPr/>
          </p:nvSpPr>
          <p:spPr bwMode="auto">
            <a:xfrm>
              <a:off x="447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2" name="Line 1570"/>
            <p:cNvSpPr>
              <a:spLocks noChangeShapeType="1"/>
            </p:cNvSpPr>
            <p:nvPr/>
          </p:nvSpPr>
          <p:spPr bwMode="auto">
            <a:xfrm>
              <a:off x="447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3" name="Line 1571"/>
            <p:cNvSpPr>
              <a:spLocks noChangeShapeType="1"/>
            </p:cNvSpPr>
            <p:nvPr/>
          </p:nvSpPr>
          <p:spPr bwMode="auto">
            <a:xfrm>
              <a:off x="447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4" name="Line 1572"/>
            <p:cNvSpPr>
              <a:spLocks noChangeShapeType="1"/>
            </p:cNvSpPr>
            <p:nvPr/>
          </p:nvSpPr>
          <p:spPr bwMode="auto">
            <a:xfrm>
              <a:off x="447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5" name="Line 1573"/>
            <p:cNvSpPr>
              <a:spLocks noChangeShapeType="1"/>
            </p:cNvSpPr>
            <p:nvPr/>
          </p:nvSpPr>
          <p:spPr bwMode="auto">
            <a:xfrm>
              <a:off x="447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6" name="Line 1574"/>
            <p:cNvSpPr>
              <a:spLocks noChangeShapeType="1"/>
            </p:cNvSpPr>
            <p:nvPr/>
          </p:nvSpPr>
          <p:spPr bwMode="auto">
            <a:xfrm>
              <a:off x="447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7" name="Line 1575"/>
            <p:cNvSpPr>
              <a:spLocks noChangeShapeType="1"/>
            </p:cNvSpPr>
            <p:nvPr/>
          </p:nvSpPr>
          <p:spPr bwMode="auto">
            <a:xfrm>
              <a:off x="447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8" name="Line 1576"/>
            <p:cNvSpPr>
              <a:spLocks noChangeShapeType="1"/>
            </p:cNvSpPr>
            <p:nvPr/>
          </p:nvSpPr>
          <p:spPr bwMode="auto">
            <a:xfrm>
              <a:off x="447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29" name="Line 1577"/>
            <p:cNvSpPr>
              <a:spLocks noChangeShapeType="1"/>
            </p:cNvSpPr>
            <p:nvPr/>
          </p:nvSpPr>
          <p:spPr bwMode="auto">
            <a:xfrm>
              <a:off x="446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0" name="Line 1578"/>
            <p:cNvSpPr>
              <a:spLocks noChangeShapeType="1"/>
            </p:cNvSpPr>
            <p:nvPr/>
          </p:nvSpPr>
          <p:spPr bwMode="auto">
            <a:xfrm>
              <a:off x="446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1" name="Line 1579"/>
            <p:cNvSpPr>
              <a:spLocks noChangeShapeType="1"/>
            </p:cNvSpPr>
            <p:nvPr/>
          </p:nvSpPr>
          <p:spPr bwMode="auto">
            <a:xfrm>
              <a:off x="446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2" name="Line 1580"/>
            <p:cNvSpPr>
              <a:spLocks noChangeShapeType="1"/>
            </p:cNvSpPr>
            <p:nvPr/>
          </p:nvSpPr>
          <p:spPr bwMode="auto">
            <a:xfrm>
              <a:off x="446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3" name="Line 1581"/>
            <p:cNvSpPr>
              <a:spLocks noChangeShapeType="1"/>
            </p:cNvSpPr>
            <p:nvPr/>
          </p:nvSpPr>
          <p:spPr bwMode="auto">
            <a:xfrm>
              <a:off x="446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4" name="Line 1582"/>
            <p:cNvSpPr>
              <a:spLocks noChangeShapeType="1"/>
            </p:cNvSpPr>
            <p:nvPr/>
          </p:nvSpPr>
          <p:spPr bwMode="auto">
            <a:xfrm>
              <a:off x="446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5" name="Line 1583"/>
            <p:cNvSpPr>
              <a:spLocks noChangeShapeType="1"/>
            </p:cNvSpPr>
            <p:nvPr/>
          </p:nvSpPr>
          <p:spPr bwMode="auto">
            <a:xfrm>
              <a:off x="445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6" name="Line 1584"/>
            <p:cNvSpPr>
              <a:spLocks noChangeShapeType="1"/>
            </p:cNvSpPr>
            <p:nvPr/>
          </p:nvSpPr>
          <p:spPr bwMode="auto">
            <a:xfrm>
              <a:off x="445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7" name="Line 1585"/>
            <p:cNvSpPr>
              <a:spLocks noChangeShapeType="1"/>
            </p:cNvSpPr>
            <p:nvPr/>
          </p:nvSpPr>
          <p:spPr bwMode="auto">
            <a:xfrm>
              <a:off x="445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8" name="Line 1586"/>
            <p:cNvSpPr>
              <a:spLocks noChangeShapeType="1"/>
            </p:cNvSpPr>
            <p:nvPr/>
          </p:nvSpPr>
          <p:spPr bwMode="auto">
            <a:xfrm>
              <a:off x="445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39" name="Line 1587"/>
            <p:cNvSpPr>
              <a:spLocks noChangeShapeType="1"/>
            </p:cNvSpPr>
            <p:nvPr/>
          </p:nvSpPr>
          <p:spPr bwMode="auto">
            <a:xfrm>
              <a:off x="445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0" name="Line 1588"/>
            <p:cNvSpPr>
              <a:spLocks noChangeShapeType="1"/>
            </p:cNvSpPr>
            <p:nvPr/>
          </p:nvSpPr>
          <p:spPr bwMode="auto">
            <a:xfrm>
              <a:off x="445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1" name="Line 1589"/>
            <p:cNvSpPr>
              <a:spLocks noChangeShapeType="1"/>
            </p:cNvSpPr>
            <p:nvPr/>
          </p:nvSpPr>
          <p:spPr bwMode="auto">
            <a:xfrm>
              <a:off x="445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2" name="Line 1590"/>
            <p:cNvSpPr>
              <a:spLocks noChangeShapeType="1"/>
            </p:cNvSpPr>
            <p:nvPr/>
          </p:nvSpPr>
          <p:spPr bwMode="auto">
            <a:xfrm>
              <a:off x="445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3" name="Line 1591"/>
            <p:cNvSpPr>
              <a:spLocks noChangeShapeType="1"/>
            </p:cNvSpPr>
            <p:nvPr/>
          </p:nvSpPr>
          <p:spPr bwMode="auto">
            <a:xfrm>
              <a:off x="445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4" name="Line 1592"/>
            <p:cNvSpPr>
              <a:spLocks noChangeShapeType="1"/>
            </p:cNvSpPr>
            <p:nvPr/>
          </p:nvSpPr>
          <p:spPr bwMode="auto">
            <a:xfrm>
              <a:off x="445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5" name="Line 1593"/>
            <p:cNvSpPr>
              <a:spLocks noChangeShapeType="1"/>
            </p:cNvSpPr>
            <p:nvPr/>
          </p:nvSpPr>
          <p:spPr bwMode="auto">
            <a:xfrm>
              <a:off x="444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6" name="Line 1594"/>
            <p:cNvSpPr>
              <a:spLocks noChangeShapeType="1"/>
            </p:cNvSpPr>
            <p:nvPr/>
          </p:nvSpPr>
          <p:spPr bwMode="auto">
            <a:xfrm>
              <a:off x="444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7" name="Line 1595"/>
            <p:cNvSpPr>
              <a:spLocks noChangeShapeType="1"/>
            </p:cNvSpPr>
            <p:nvPr/>
          </p:nvSpPr>
          <p:spPr bwMode="auto">
            <a:xfrm>
              <a:off x="444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8" name="Line 1596"/>
            <p:cNvSpPr>
              <a:spLocks noChangeShapeType="1"/>
            </p:cNvSpPr>
            <p:nvPr/>
          </p:nvSpPr>
          <p:spPr bwMode="auto">
            <a:xfrm>
              <a:off x="4449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49" name="Line 1597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0" name="Line 1598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1" name="Line 1599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2" name="Line 1600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3" name="Line 1601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4" name="Line 1602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5" name="Line 1603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6" name="Line 1604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7" name="Line 1605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8" name="Line 1606"/>
            <p:cNvSpPr>
              <a:spLocks noChangeShapeType="1"/>
            </p:cNvSpPr>
            <p:nvPr/>
          </p:nvSpPr>
          <p:spPr bwMode="auto">
            <a:xfrm>
              <a:off x="4444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59" name="Line 1607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0" name="Line 1608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1" name="Line 1609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2" name="Line 1610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3" name="Line 1611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4" name="Line 1612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5" name="Line 1613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6" name="Line 1614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7" name="Line 1615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8" name="Line 1616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69" name="Line 1617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70" name="Line 1618"/>
            <p:cNvSpPr>
              <a:spLocks noChangeShapeType="1"/>
            </p:cNvSpPr>
            <p:nvPr/>
          </p:nvSpPr>
          <p:spPr bwMode="auto">
            <a:xfrm>
              <a:off x="4441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1619"/>
          <p:cNvGrpSpPr>
            <a:grpSpLocks/>
          </p:cNvGrpSpPr>
          <p:nvPr/>
        </p:nvGrpSpPr>
        <p:grpSpPr bwMode="auto">
          <a:xfrm>
            <a:off x="7470775" y="2736850"/>
            <a:ext cx="733425" cy="180975"/>
            <a:chOff x="4430" y="1491"/>
            <a:chExt cx="462" cy="114"/>
          </a:xfrm>
        </p:grpSpPr>
        <p:sp>
          <p:nvSpPr>
            <p:cNvPr id="639572" name="Line 1620"/>
            <p:cNvSpPr>
              <a:spLocks noChangeShapeType="1"/>
            </p:cNvSpPr>
            <p:nvPr/>
          </p:nvSpPr>
          <p:spPr bwMode="auto">
            <a:xfrm>
              <a:off x="443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73" name="Line 1621"/>
            <p:cNvSpPr>
              <a:spLocks noChangeShapeType="1"/>
            </p:cNvSpPr>
            <p:nvPr/>
          </p:nvSpPr>
          <p:spPr bwMode="auto">
            <a:xfrm>
              <a:off x="443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74" name="Line 1622"/>
            <p:cNvSpPr>
              <a:spLocks noChangeShapeType="1"/>
            </p:cNvSpPr>
            <p:nvPr/>
          </p:nvSpPr>
          <p:spPr bwMode="auto">
            <a:xfrm>
              <a:off x="443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75" name="Line 1623"/>
            <p:cNvSpPr>
              <a:spLocks noChangeShapeType="1"/>
            </p:cNvSpPr>
            <p:nvPr/>
          </p:nvSpPr>
          <p:spPr bwMode="auto">
            <a:xfrm>
              <a:off x="443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76" name="Line 1624"/>
            <p:cNvSpPr>
              <a:spLocks noChangeShapeType="1"/>
            </p:cNvSpPr>
            <p:nvPr/>
          </p:nvSpPr>
          <p:spPr bwMode="auto">
            <a:xfrm>
              <a:off x="443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77" name="Line 1625"/>
            <p:cNvSpPr>
              <a:spLocks noChangeShapeType="1"/>
            </p:cNvSpPr>
            <p:nvPr/>
          </p:nvSpPr>
          <p:spPr bwMode="auto">
            <a:xfrm>
              <a:off x="4438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78" name="Line 1626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79" name="Line 1627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0" name="Line 1628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1" name="Line 1629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2" name="Line 1630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3" name="Line 1631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4" name="Line 1632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5" name="Line 1633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6" name="Line 1634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7" name="Line 1635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8" name="Line 1636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89" name="Line 1637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0" name="Line 1638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1" name="Line 1639"/>
            <p:cNvSpPr>
              <a:spLocks noChangeShapeType="1"/>
            </p:cNvSpPr>
            <p:nvPr/>
          </p:nvSpPr>
          <p:spPr bwMode="auto">
            <a:xfrm>
              <a:off x="4432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2" name="Line 1640"/>
            <p:cNvSpPr>
              <a:spLocks noChangeShapeType="1"/>
            </p:cNvSpPr>
            <p:nvPr/>
          </p:nvSpPr>
          <p:spPr bwMode="auto">
            <a:xfrm>
              <a:off x="443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3" name="Line 1641"/>
            <p:cNvSpPr>
              <a:spLocks noChangeShapeType="1"/>
            </p:cNvSpPr>
            <p:nvPr/>
          </p:nvSpPr>
          <p:spPr bwMode="auto">
            <a:xfrm>
              <a:off x="443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4" name="Line 1642"/>
            <p:cNvSpPr>
              <a:spLocks noChangeShapeType="1"/>
            </p:cNvSpPr>
            <p:nvPr/>
          </p:nvSpPr>
          <p:spPr bwMode="auto">
            <a:xfrm>
              <a:off x="443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5" name="Line 1643"/>
            <p:cNvSpPr>
              <a:spLocks noChangeShapeType="1"/>
            </p:cNvSpPr>
            <p:nvPr/>
          </p:nvSpPr>
          <p:spPr bwMode="auto">
            <a:xfrm>
              <a:off x="443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6" name="Line 1644"/>
            <p:cNvSpPr>
              <a:spLocks noChangeShapeType="1"/>
            </p:cNvSpPr>
            <p:nvPr/>
          </p:nvSpPr>
          <p:spPr bwMode="auto">
            <a:xfrm>
              <a:off x="443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7" name="Line 1645"/>
            <p:cNvSpPr>
              <a:spLocks noChangeShapeType="1"/>
            </p:cNvSpPr>
            <p:nvPr/>
          </p:nvSpPr>
          <p:spPr bwMode="auto">
            <a:xfrm>
              <a:off x="4430" y="1605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8" name="Line 1646"/>
            <p:cNvSpPr>
              <a:spLocks noChangeShapeType="1"/>
            </p:cNvSpPr>
            <p:nvPr/>
          </p:nvSpPr>
          <p:spPr bwMode="auto">
            <a:xfrm>
              <a:off x="48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599" name="Line 1647"/>
            <p:cNvSpPr>
              <a:spLocks noChangeShapeType="1"/>
            </p:cNvSpPr>
            <p:nvPr/>
          </p:nvSpPr>
          <p:spPr bwMode="auto">
            <a:xfrm>
              <a:off x="48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0" name="Line 1648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1" name="Line 1649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2" name="Line 1650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3" name="Line 1651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4" name="Line 1652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5" name="Line 1653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6" name="Line 1654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7" name="Line 1655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8" name="Line 1656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09" name="Line 1657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0" name="Line 1658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1" name="Line 1659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2" name="Line 1660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3" name="Line 1661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4" name="Line 1662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5" name="Line 1663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6" name="Line 1664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7" name="Line 1665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8" name="Line 1666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19" name="Line 1667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0" name="Line 1668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1" name="Line 1669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2" name="Line 1670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3" name="Line 1671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4" name="Line 1672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5" name="Line 1673"/>
            <p:cNvSpPr>
              <a:spLocks noChangeShapeType="1"/>
            </p:cNvSpPr>
            <p:nvPr/>
          </p:nvSpPr>
          <p:spPr bwMode="auto">
            <a:xfrm>
              <a:off x="489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6" name="Line 1674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7" name="Line 1675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8" name="Line 1676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29" name="Line 1677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0" name="Line 1678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1" name="Line 1679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2" name="Line 1680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3" name="Line 1681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4" name="Line 1682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5" name="Line 1683"/>
            <p:cNvSpPr>
              <a:spLocks noChangeShapeType="1"/>
            </p:cNvSpPr>
            <p:nvPr/>
          </p:nvSpPr>
          <p:spPr bwMode="auto">
            <a:xfrm>
              <a:off x="488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6" name="Line 1684"/>
            <p:cNvSpPr>
              <a:spLocks noChangeShapeType="1"/>
            </p:cNvSpPr>
            <p:nvPr/>
          </p:nvSpPr>
          <p:spPr bwMode="auto">
            <a:xfrm>
              <a:off x="488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7" name="Line 1685"/>
            <p:cNvSpPr>
              <a:spLocks noChangeShapeType="1"/>
            </p:cNvSpPr>
            <p:nvPr/>
          </p:nvSpPr>
          <p:spPr bwMode="auto">
            <a:xfrm>
              <a:off x="488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8" name="Line 1686"/>
            <p:cNvSpPr>
              <a:spLocks noChangeShapeType="1"/>
            </p:cNvSpPr>
            <p:nvPr/>
          </p:nvSpPr>
          <p:spPr bwMode="auto">
            <a:xfrm>
              <a:off x="488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39" name="Line 1687"/>
            <p:cNvSpPr>
              <a:spLocks noChangeShapeType="1"/>
            </p:cNvSpPr>
            <p:nvPr/>
          </p:nvSpPr>
          <p:spPr bwMode="auto">
            <a:xfrm>
              <a:off x="488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0" name="Line 1688"/>
            <p:cNvSpPr>
              <a:spLocks noChangeShapeType="1"/>
            </p:cNvSpPr>
            <p:nvPr/>
          </p:nvSpPr>
          <p:spPr bwMode="auto">
            <a:xfrm>
              <a:off x="488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1" name="Line 1689"/>
            <p:cNvSpPr>
              <a:spLocks noChangeShapeType="1"/>
            </p:cNvSpPr>
            <p:nvPr/>
          </p:nvSpPr>
          <p:spPr bwMode="auto">
            <a:xfrm>
              <a:off x="488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2" name="Line 1690"/>
            <p:cNvSpPr>
              <a:spLocks noChangeShapeType="1"/>
            </p:cNvSpPr>
            <p:nvPr/>
          </p:nvSpPr>
          <p:spPr bwMode="auto">
            <a:xfrm>
              <a:off x="488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3" name="Line 1691"/>
            <p:cNvSpPr>
              <a:spLocks noChangeShapeType="1"/>
            </p:cNvSpPr>
            <p:nvPr/>
          </p:nvSpPr>
          <p:spPr bwMode="auto">
            <a:xfrm>
              <a:off x="488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4" name="Line 1692"/>
            <p:cNvSpPr>
              <a:spLocks noChangeShapeType="1"/>
            </p:cNvSpPr>
            <p:nvPr/>
          </p:nvSpPr>
          <p:spPr bwMode="auto">
            <a:xfrm>
              <a:off x="488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5" name="Line 1693"/>
            <p:cNvSpPr>
              <a:spLocks noChangeShapeType="1"/>
            </p:cNvSpPr>
            <p:nvPr/>
          </p:nvSpPr>
          <p:spPr bwMode="auto">
            <a:xfrm>
              <a:off x="488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6" name="Line 1694"/>
            <p:cNvSpPr>
              <a:spLocks noChangeShapeType="1"/>
            </p:cNvSpPr>
            <p:nvPr/>
          </p:nvSpPr>
          <p:spPr bwMode="auto">
            <a:xfrm>
              <a:off x="487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7" name="Line 1695"/>
            <p:cNvSpPr>
              <a:spLocks noChangeShapeType="1"/>
            </p:cNvSpPr>
            <p:nvPr/>
          </p:nvSpPr>
          <p:spPr bwMode="auto">
            <a:xfrm>
              <a:off x="487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8" name="Line 1696"/>
            <p:cNvSpPr>
              <a:spLocks noChangeShapeType="1"/>
            </p:cNvSpPr>
            <p:nvPr/>
          </p:nvSpPr>
          <p:spPr bwMode="auto">
            <a:xfrm>
              <a:off x="487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49" name="Line 1697"/>
            <p:cNvSpPr>
              <a:spLocks noChangeShapeType="1"/>
            </p:cNvSpPr>
            <p:nvPr/>
          </p:nvSpPr>
          <p:spPr bwMode="auto">
            <a:xfrm>
              <a:off x="487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0" name="Line 1698"/>
            <p:cNvSpPr>
              <a:spLocks noChangeShapeType="1"/>
            </p:cNvSpPr>
            <p:nvPr/>
          </p:nvSpPr>
          <p:spPr bwMode="auto">
            <a:xfrm>
              <a:off x="487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1" name="Line 1699"/>
            <p:cNvSpPr>
              <a:spLocks noChangeShapeType="1"/>
            </p:cNvSpPr>
            <p:nvPr/>
          </p:nvSpPr>
          <p:spPr bwMode="auto">
            <a:xfrm>
              <a:off x="487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2" name="Line 1700"/>
            <p:cNvSpPr>
              <a:spLocks noChangeShapeType="1"/>
            </p:cNvSpPr>
            <p:nvPr/>
          </p:nvSpPr>
          <p:spPr bwMode="auto">
            <a:xfrm>
              <a:off x="487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3" name="Line 1701"/>
            <p:cNvSpPr>
              <a:spLocks noChangeShapeType="1"/>
            </p:cNvSpPr>
            <p:nvPr/>
          </p:nvSpPr>
          <p:spPr bwMode="auto">
            <a:xfrm>
              <a:off x="487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4" name="Line 1702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5" name="Line 1703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6" name="Line 1704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7" name="Line 1705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8" name="Line 1706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59" name="Line 1707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0" name="Line 1708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1" name="Line 1709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2" name="Line 1710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3" name="Line 1711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4" name="Line 1712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5" name="Line 1713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6" name="Line 1714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7" name="Line 1715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8" name="Line 1716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69" name="Line 1717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0" name="Line 1718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1" name="Line 1719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2" name="Line 1720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3" name="Line 1721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4" name="Line 1722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5" name="Line 1723"/>
            <p:cNvSpPr>
              <a:spLocks noChangeShapeType="1"/>
            </p:cNvSpPr>
            <p:nvPr/>
          </p:nvSpPr>
          <p:spPr bwMode="auto">
            <a:xfrm>
              <a:off x="487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6" name="Line 1724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7" name="Line 1725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8" name="Line 1726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79" name="Line 1727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0" name="Line 1728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1" name="Line 1729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2" name="Line 1730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3" name="Line 1731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4" name="Line 1732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5" name="Line 1733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6" name="Line 1734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7" name="Line 1735"/>
            <p:cNvSpPr>
              <a:spLocks noChangeShapeType="1"/>
            </p:cNvSpPr>
            <p:nvPr/>
          </p:nvSpPr>
          <p:spPr bwMode="auto">
            <a:xfrm>
              <a:off x="486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8" name="Line 1736"/>
            <p:cNvSpPr>
              <a:spLocks noChangeShapeType="1"/>
            </p:cNvSpPr>
            <p:nvPr/>
          </p:nvSpPr>
          <p:spPr bwMode="auto">
            <a:xfrm>
              <a:off x="486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89" name="Line 1737"/>
            <p:cNvSpPr>
              <a:spLocks noChangeShapeType="1"/>
            </p:cNvSpPr>
            <p:nvPr/>
          </p:nvSpPr>
          <p:spPr bwMode="auto">
            <a:xfrm>
              <a:off x="486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0" name="Line 1738"/>
            <p:cNvSpPr>
              <a:spLocks noChangeShapeType="1"/>
            </p:cNvSpPr>
            <p:nvPr/>
          </p:nvSpPr>
          <p:spPr bwMode="auto">
            <a:xfrm>
              <a:off x="486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1" name="Line 1739"/>
            <p:cNvSpPr>
              <a:spLocks noChangeShapeType="1"/>
            </p:cNvSpPr>
            <p:nvPr/>
          </p:nvSpPr>
          <p:spPr bwMode="auto">
            <a:xfrm>
              <a:off x="486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2" name="Line 1740"/>
            <p:cNvSpPr>
              <a:spLocks noChangeShapeType="1"/>
            </p:cNvSpPr>
            <p:nvPr/>
          </p:nvSpPr>
          <p:spPr bwMode="auto">
            <a:xfrm>
              <a:off x="486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3" name="Line 1741"/>
            <p:cNvSpPr>
              <a:spLocks noChangeShapeType="1"/>
            </p:cNvSpPr>
            <p:nvPr/>
          </p:nvSpPr>
          <p:spPr bwMode="auto">
            <a:xfrm>
              <a:off x="486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4" name="Line 1742"/>
            <p:cNvSpPr>
              <a:spLocks noChangeShapeType="1"/>
            </p:cNvSpPr>
            <p:nvPr/>
          </p:nvSpPr>
          <p:spPr bwMode="auto">
            <a:xfrm>
              <a:off x="48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5" name="Line 1743"/>
            <p:cNvSpPr>
              <a:spLocks noChangeShapeType="1"/>
            </p:cNvSpPr>
            <p:nvPr/>
          </p:nvSpPr>
          <p:spPr bwMode="auto">
            <a:xfrm>
              <a:off x="48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6" name="Line 1744"/>
            <p:cNvSpPr>
              <a:spLocks noChangeShapeType="1"/>
            </p:cNvSpPr>
            <p:nvPr/>
          </p:nvSpPr>
          <p:spPr bwMode="auto">
            <a:xfrm>
              <a:off x="48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7" name="Line 1745"/>
            <p:cNvSpPr>
              <a:spLocks noChangeShapeType="1"/>
            </p:cNvSpPr>
            <p:nvPr/>
          </p:nvSpPr>
          <p:spPr bwMode="auto">
            <a:xfrm>
              <a:off x="48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8" name="Line 1746"/>
            <p:cNvSpPr>
              <a:spLocks noChangeShapeType="1"/>
            </p:cNvSpPr>
            <p:nvPr/>
          </p:nvSpPr>
          <p:spPr bwMode="auto">
            <a:xfrm>
              <a:off x="48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699" name="Line 1747"/>
            <p:cNvSpPr>
              <a:spLocks noChangeShapeType="1"/>
            </p:cNvSpPr>
            <p:nvPr/>
          </p:nvSpPr>
          <p:spPr bwMode="auto">
            <a:xfrm>
              <a:off x="48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0" name="Line 1748"/>
            <p:cNvSpPr>
              <a:spLocks noChangeShapeType="1"/>
            </p:cNvSpPr>
            <p:nvPr/>
          </p:nvSpPr>
          <p:spPr bwMode="auto">
            <a:xfrm>
              <a:off x="48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1" name="Line 1749"/>
            <p:cNvSpPr>
              <a:spLocks noChangeShapeType="1"/>
            </p:cNvSpPr>
            <p:nvPr/>
          </p:nvSpPr>
          <p:spPr bwMode="auto">
            <a:xfrm>
              <a:off x="48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2" name="Line 1750"/>
            <p:cNvSpPr>
              <a:spLocks noChangeShapeType="1"/>
            </p:cNvSpPr>
            <p:nvPr/>
          </p:nvSpPr>
          <p:spPr bwMode="auto">
            <a:xfrm>
              <a:off x="485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3" name="Line 1751"/>
            <p:cNvSpPr>
              <a:spLocks noChangeShapeType="1"/>
            </p:cNvSpPr>
            <p:nvPr/>
          </p:nvSpPr>
          <p:spPr bwMode="auto">
            <a:xfrm>
              <a:off x="485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4" name="Line 1752"/>
            <p:cNvSpPr>
              <a:spLocks noChangeShapeType="1"/>
            </p:cNvSpPr>
            <p:nvPr/>
          </p:nvSpPr>
          <p:spPr bwMode="auto">
            <a:xfrm>
              <a:off x="485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5" name="Line 1753"/>
            <p:cNvSpPr>
              <a:spLocks noChangeShapeType="1"/>
            </p:cNvSpPr>
            <p:nvPr/>
          </p:nvSpPr>
          <p:spPr bwMode="auto">
            <a:xfrm>
              <a:off x="485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6" name="Line 1754"/>
            <p:cNvSpPr>
              <a:spLocks noChangeShapeType="1"/>
            </p:cNvSpPr>
            <p:nvPr/>
          </p:nvSpPr>
          <p:spPr bwMode="auto">
            <a:xfrm>
              <a:off x="485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7" name="Line 1755"/>
            <p:cNvSpPr>
              <a:spLocks noChangeShapeType="1"/>
            </p:cNvSpPr>
            <p:nvPr/>
          </p:nvSpPr>
          <p:spPr bwMode="auto">
            <a:xfrm>
              <a:off x="485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8" name="Line 1756"/>
            <p:cNvSpPr>
              <a:spLocks noChangeShapeType="1"/>
            </p:cNvSpPr>
            <p:nvPr/>
          </p:nvSpPr>
          <p:spPr bwMode="auto">
            <a:xfrm>
              <a:off x="485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09" name="Line 1757"/>
            <p:cNvSpPr>
              <a:spLocks noChangeShapeType="1"/>
            </p:cNvSpPr>
            <p:nvPr/>
          </p:nvSpPr>
          <p:spPr bwMode="auto">
            <a:xfrm>
              <a:off x="485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0" name="Line 1758"/>
            <p:cNvSpPr>
              <a:spLocks noChangeShapeType="1"/>
            </p:cNvSpPr>
            <p:nvPr/>
          </p:nvSpPr>
          <p:spPr bwMode="auto">
            <a:xfrm>
              <a:off x="484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1" name="Line 1759"/>
            <p:cNvSpPr>
              <a:spLocks noChangeShapeType="1"/>
            </p:cNvSpPr>
            <p:nvPr/>
          </p:nvSpPr>
          <p:spPr bwMode="auto">
            <a:xfrm>
              <a:off x="484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2" name="Line 1760"/>
            <p:cNvSpPr>
              <a:spLocks noChangeShapeType="1"/>
            </p:cNvSpPr>
            <p:nvPr/>
          </p:nvSpPr>
          <p:spPr bwMode="auto">
            <a:xfrm>
              <a:off x="484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3" name="Line 1761"/>
            <p:cNvSpPr>
              <a:spLocks noChangeShapeType="1"/>
            </p:cNvSpPr>
            <p:nvPr/>
          </p:nvSpPr>
          <p:spPr bwMode="auto">
            <a:xfrm>
              <a:off x="484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4" name="Line 1762"/>
            <p:cNvSpPr>
              <a:spLocks noChangeShapeType="1"/>
            </p:cNvSpPr>
            <p:nvPr/>
          </p:nvSpPr>
          <p:spPr bwMode="auto">
            <a:xfrm>
              <a:off x="484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5" name="Line 1763"/>
            <p:cNvSpPr>
              <a:spLocks noChangeShapeType="1"/>
            </p:cNvSpPr>
            <p:nvPr/>
          </p:nvSpPr>
          <p:spPr bwMode="auto">
            <a:xfrm>
              <a:off x="484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6" name="Line 1764"/>
            <p:cNvSpPr>
              <a:spLocks noChangeShapeType="1"/>
            </p:cNvSpPr>
            <p:nvPr/>
          </p:nvSpPr>
          <p:spPr bwMode="auto">
            <a:xfrm>
              <a:off x="484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7" name="Line 1765"/>
            <p:cNvSpPr>
              <a:spLocks noChangeShapeType="1"/>
            </p:cNvSpPr>
            <p:nvPr/>
          </p:nvSpPr>
          <p:spPr bwMode="auto">
            <a:xfrm>
              <a:off x="484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8" name="Line 1766"/>
            <p:cNvSpPr>
              <a:spLocks noChangeShapeType="1"/>
            </p:cNvSpPr>
            <p:nvPr/>
          </p:nvSpPr>
          <p:spPr bwMode="auto">
            <a:xfrm>
              <a:off x="484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19" name="Line 1767"/>
            <p:cNvSpPr>
              <a:spLocks noChangeShapeType="1"/>
            </p:cNvSpPr>
            <p:nvPr/>
          </p:nvSpPr>
          <p:spPr bwMode="auto">
            <a:xfrm>
              <a:off x="484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0" name="Line 1768"/>
            <p:cNvSpPr>
              <a:spLocks noChangeShapeType="1"/>
            </p:cNvSpPr>
            <p:nvPr/>
          </p:nvSpPr>
          <p:spPr bwMode="auto">
            <a:xfrm>
              <a:off x="484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1" name="Line 1769"/>
            <p:cNvSpPr>
              <a:spLocks noChangeShapeType="1"/>
            </p:cNvSpPr>
            <p:nvPr/>
          </p:nvSpPr>
          <p:spPr bwMode="auto">
            <a:xfrm>
              <a:off x="484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2" name="Line 1770"/>
            <p:cNvSpPr>
              <a:spLocks noChangeShapeType="1"/>
            </p:cNvSpPr>
            <p:nvPr/>
          </p:nvSpPr>
          <p:spPr bwMode="auto">
            <a:xfrm>
              <a:off x="484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3" name="Line 1771"/>
            <p:cNvSpPr>
              <a:spLocks noChangeShapeType="1"/>
            </p:cNvSpPr>
            <p:nvPr/>
          </p:nvSpPr>
          <p:spPr bwMode="auto">
            <a:xfrm>
              <a:off x="484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4" name="Line 1772"/>
            <p:cNvSpPr>
              <a:spLocks noChangeShapeType="1"/>
            </p:cNvSpPr>
            <p:nvPr/>
          </p:nvSpPr>
          <p:spPr bwMode="auto">
            <a:xfrm>
              <a:off x="484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5" name="Line 1773"/>
            <p:cNvSpPr>
              <a:spLocks noChangeShapeType="1"/>
            </p:cNvSpPr>
            <p:nvPr/>
          </p:nvSpPr>
          <p:spPr bwMode="auto">
            <a:xfrm>
              <a:off x="484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6" name="Line 1774"/>
            <p:cNvSpPr>
              <a:spLocks noChangeShapeType="1"/>
            </p:cNvSpPr>
            <p:nvPr/>
          </p:nvSpPr>
          <p:spPr bwMode="auto">
            <a:xfrm>
              <a:off x="484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7" name="Line 1775"/>
            <p:cNvSpPr>
              <a:spLocks noChangeShapeType="1"/>
            </p:cNvSpPr>
            <p:nvPr/>
          </p:nvSpPr>
          <p:spPr bwMode="auto">
            <a:xfrm>
              <a:off x="484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8" name="Line 1776"/>
            <p:cNvSpPr>
              <a:spLocks noChangeShapeType="1"/>
            </p:cNvSpPr>
            <p:nvPr/>
          </p:nvSpPr>
          <p:spPr bwMode="auto">
            <a:xfrm>
              <a:off x="484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29" name="Line 1777"/>
            <p:cNvSpPr>
              <a:spLocks noChangeShapeType="1"/>
            </p:cNvSpPr>
            <p:nvPr/>
          </p:nvSpPr>
          <p:spPr bwMode="auto">
            <a:xfrm>
              <a:off x="484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0" name="Line 1778"/>
            <p:cNvSpPr>
              <a:spLocks noChangeShapeType="1"/>
            </p:cNvSpPr>
            <p:nvPr/>
          </p:nvSpPr>
          <p:spPr bwMode="auto">
            <a:xfrm>
              <a:off x="484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1" name="Line 1779"/>
            <p:cNvSpPr>
              <a:spLocks noChangeShapeType="1"/>
            </p:cNvSpPr>
            <p:nvPr/>
          </p:nvSpPr>
          <p:spPr bwMode="auto">
            <a:xfrm>
              <a:off x="484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2" name="Line 1780"/>
            <p:cNvSpPr>
              <a:spLocks noChangeShapeType="1"/>
            </p:cNvSpPr>
            <p:nvPr/>
          </p:nvSpPr>
          <p:spPr bwMode="auto">
            <a:xfrm>
              <a:off x="484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3" name="Line 1781"/>
            <p:cNvSpPr>
              <a:spLocks noChangeShapeType="1"/>
            </p:cNvSpPr>
            <p:nvPr/>
          </p:nvSpPr>
          <p:spPr bwMode="auto">
            <a:xfrm>
              <a:off x="484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4" name="Line 1782"/>
            <p:cNvSpPr>
              <a:spLocks noChangeShapeType="1"/>
            </p:cNvSpPr>
            <p:nvPr/>
          </p:nvSpPr>
          <p:spPr bwMode="auto">
            <a:xfrm>
              <a:off x="483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5" name="Line 1783"/>
            <p:cNvSpPr>
              <a:spLocks noChangeShapeType="1"/>
            </p:cNvSpPr>
            <p:nvPr/>
          </p:nvSpPr>
          <p:spPr bwMode="auto">
            <a:xfrm>
              <a:off x="483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6" name="Line 1784"/>
            <p:cNvSpPr>
              <a:spLocks noChangeShapeType="1"/>
            </p:cNvSpPr>
            <p:nvPr/>
          </p:nvSpPr>
          <p:spPr bwMode="auto">
            <a:xfrm>
              <a:off x="483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7" name="Line 1785"/>
            <p:cNvSpPr>
              <a:spLocks noChangeShapeType="1"/>
            </p:cNvSpPr>
            <p:nvPr/>
          </p:nvSpPr>
          <p:spPr bwMode="auto">
            <a:xfrm>
              <a:off x="483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8" name="Line 1786"/>
            <p:cNvSpPr>
              <a:spLocks noChangeShapeType="1"/>
            </p:cNvSpPr>
            <p:nvPr/>
          </p:nvSpPr>
          <p:spPr bwMode="auto">
            <a:xfrm>
              <a:off x="483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39" name="Line 1787"/>
            <p:cNvSpPr>
              <a:spLocks noChangeShapeType="1"/>
            </p:cNvSpPr>
            <p:nvPr/>
          </p:nvSpPr>
          <p:spPr bwMode="auto">
            <a:xfrm>
              <a:off x="483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0" name="Line 1788"/>
            <p:cNvSpPr>
              <a:spLocks noChangeShapeType="1"/>
            </p:cNvSpPr>
            <p:nvPr/>
          </p:nvSpPr>
          <p:spPr bwMode="auto">
            <a:xfrm>
              <a:off x="483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1" name="Line 1789"/>
            <p:cNvSpPr>
              <a:spLocks noChangeShapeType="1"/>
            </p:cNvSpPr>
            <p:nvPr/>
          </p:nvSpPr>
          <p:spPr bwMode="auto">
            <a:xfrm>
              <a:off x="483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2" name="Line 1790"/>
            <p:cNvSpPr>
              <a:spLocks noChangeShapeType="1"/>
            </p:cNvSpPr>
            <p:nvPr/>
          </p:nvSpPr>
          <p:spPr bwMode="auto">
            <a:xfrm>
              <a:off x="483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3" name="Line 1791"/>
            <p:cNvSpPr>
              <a:spLocks noChangeShapeType="1"/>
            </p:cNvSpPr>
            <p:nvPr/>
          </p:nvSpPr>
          <p:spPr bwMode="auto">
            <a:xfrm>
              <a:off x="483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4" name="Line 1792"/>
            <p:cNvSpPr>
              <a:spLocks noChangeShapeType="1"/>
            </p:cNvSpPr>
            <p:nvPr/>
          </p:nvSpPr>
          <p:spPr bwMode="auto">
            <a:xfrm>
              <a:off x="483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5" name="Line 1793"/>
            <p:cNvSpPr>
              <a:spLocks noChangeShapeType="1"/>
            </p:cNvSpPr>
            <p:nvPr/>
          </p:nvSpPr>
          <p:spPr bwMode="auto">
            <a:xfrm>
              <a:off x="483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6" name="Line 1794"/>
            <p:cNvSpPr>
              <a:spLocks noChangeShapeType="1"/>
            </p:cNvSpPr>
            <p:nvPr/>
          </p:nvSpPr>
          <p:spPr bwMode="auto">
            <a:xfrm>
              <a:off x="483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7" name="Line 1795"/>
            <p:cNvSpPr>
              <a:spLocks noChangeShapeType="1"/>
            </p:cNvSpPr>
            <p:nvPr/>
          </p:nvSpPr>
          <p:spPr bwMode="auto">
            <a:xfrm>
              <a:off x="483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8" name="Line 1796"/>
            <p:cNvSpPr>
              <a:spLocks noChangeShapeType="1"/>
            </p:cNvSpPr>
            <p:nvPr/>
          </p:nvSpPr>
          <p:spPr bwMode="auto">
            <a:xfrm>
              <a:off x="483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49" name="Line 1797"/>
            <p:cNvSpPr>
              <a:spLocks noChangeShapeType="1"/>
            </p:cNvSpPr>
            <p:nvPr/>
          </p:nvSpPr>
          <p:spPr bwMode="auto">
            <a:xfrm>
              <a:off x="483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0" name="Line 1798"/>
            <p:cNvSpPr>
              <a:spLocks noChangeShapeType="1"/>
            </p:cNvSpPr>
            <p:nvPr/>
          </p:nvSpPr>
          <p:spPr bwMode="auto">
            <a:xfrm>
              <a:off x="483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1" name="Line 1799"/>
            <p:cNvSpPr>
              <a:spLocks noChangeShapeType="1"/>
            </p:cNvSpPr>
            <p:nvPr/>
          </p:nvSpPr>
          <p:spPr bwMode="auto">
            <a:xfrm>
              <a:off x="483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2" name="Line 1800"/>
            <p:cNvSpPr>
              <a:spLocks noChangeShapeType="1"/>
            </p:cNvSpPr>
            <p:nvPr/>
          </p:nvSpPr>
          <p:spPr bwMode="auto">
            <a:xfrm>
              <a:off x="483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3" name="Line 1801"/>
            <p:cNvSpPr>
              <a:spLocks noChangeShapeType="1"/>
            </p:cNvSpPr>
            <p:nvPr/>
          </p:nvSpPr>
          <p:spPr bwMode="auto">
            <a:xfrm>
              <a:off x="483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4" name="Line 1802"/>
            <p:cNvSpPr>
              <a:spLocks noChangeShapeType="1"/>
            </p:cNvSpPr>
            <p:nvPr/>
          </p:nvSpPr>
          <p:spPr bwMode="auto">
            <a:xfrm>
              <a:off x="482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5" name="Line 1803"/>
            <p:cNvSpPr>
              <a:spLocks noChangeShapeType="1"/>
            </p:cNvSpPr>
            <p:nvPr/>
          </p:nvSpPr>
          <p:spPr bwMode="auto">
            <a:xfrm>
              <a:off x="482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6" name="Line 1804"/>
            <p:cNvSpPr>
              <a:spLocks noChangeShapeType="1"/>
            </p:cNvSpPr>
            <p:nvPr/>
          </p:nvSpPr>
          <p:spPr bwMode="auto">
            <a:xfrm>
              <a:off x="482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7" name="Line 1805"/>
            <p:cNvSpPr>
              <a:spLocks noChangeShapeType="1"/>
            </p:cNvSpPr>
            <p:nvPr/>
          </p:nvSpPr>
          <p:spPr bwMode="auto">
            <a:xfrm>
              <a:off x="482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8" name="Line 1806"/>
            <p:cNvSpPr>
              <a:spLocks noChangeShapeType="1"/>
            </p:cNvSpPr>
            <p:nvPr/>
          </p:nvSpPr>
          <p:spPr bwMode="auto">
            <a:xfrm>
              <a:off x="48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59" name="Line 1807"/>
            <p:cNvSpPr>
              <a:spLocks noChangeShapeType="1"/>
            </p:cNvSpPr>
            <p:nvPr/>
          </p:nvSpPr>
          <p:spPr bwMode="auto">
            <a:xfrm>
              <a:off x="48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0" name="Line 1808"/>
            <p:cNvSpPr>
              <a:spLocks noChangeShapeType="1"/>
            </p:cNvSpPr>
            <p:nvPr/>
          </p:nvSpPr>
          <p:spPr bwMode="auto">
            <a:xfrm>
              <a:off x="48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1" name="Line 1809"/>
            <p:cNvSpPr>
              <a:spLocks noChangeShapeType="1"/>
            </p:cNvSpPr>
            <p:nvPr/>
          </p:nvSpPr>
          <p:spPr bwMode="auto">
            <a:xfrm>
              <a:off x="48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2" name="Line 1810"/>
            <p:cNvSpPr>
              <a:spLocks noChangeShapeType="1"/>
            </p:cNvSpPr>
            <p:nvPr/>
          </p:nvSpPr>
          <p:spPr bwMode="auto">
            <a:xfrm>
              <a:off x="48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3" name="Line 1811"/>
            <p:cNvSpPr>
              <a:spLocks noChangeShapeType="1"/>
            </p:cNvSpPr>
            <p:nvPr/>
          </p:nvSpPr>
          <p:spPr bwMode="auto">
            <a:xfrm>
              <a:off x="48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4" name="Line 1812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5" name="Line 1813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6" name="Line 1814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7" name="Line 1815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8" name="Line 1816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69" name="Line 1817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70" name="Line 1818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71" name="Line 1819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820"/>
          <p:cNvGrpSpPr>
            <a:grpSpLocks/>
          </p:cNvGrpSpPr>
          <p:nvPr/>
        </p:nvGrpSpPr>
        <p:grpSpPr bwMode="auto">
          <a:xfrm>
            <a:off x="7889875" y="2736850"/>
            <a:ext cx="198438" cy="0"/>
            <a:chOff x="4694" y="1491"/>
            <a:chExt cx="125" cy="0"/>
          </a:xfrm>
        </p:grpSpPr>
        <p:sp>
          <p:nvSpPr>
            <p:cNvPr id="639773" name="Line 1821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74" name="Line 1822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75" name="Line 1823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76" name="Line 1824"/>
            <p:cNvSpPr>
              <a:spLocks noChangeShapeType="1"/>
            </p:cNvSpPr>
            <p:nvPr/>
          </p:nvSpPr>
          <p:spPr bwMode="auto">
            <a:xfrm>
              <a:off x="481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77" name="Line 1825"/>
            <p:cNvSpPr>
              <a:spLocks noChangeShapeType="1"/>
            </p:cNvSpPr>
            <p:nvPr/>
          </p:nvSpPr>
          <p:spPr bwMode="auto">
            <a:xfrm>
              <a:off x="48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78" name="Line 1826"/>
            <p:cNvSpPr>
              <a:spLocks noChangeShapeType="1"/>
            </p:cNvSpPr>
            <p:nvPr/>
          </p:nvSpPr>
          <p:spPr bwMode="auto">
            <a:xfrm>
              <a:off x="48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79" name="Line 1827"/>
            <p:cNvSpPr>
              <a:spLocks noChangeShapeType="1"/>
            </p:cNvSpPr>
            <p:nvPr/>
          </p:nvSpPr>
          <p:spPr bwMode="auto">
            <a:xfrm>
              <a:off x="48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0" name="Line 1828"/>
            <p:cNvSpPr>
              <a:spLocks noChangeShapeType="1"/>
            </p:cNvSpPr>
            <p:nvPr/>
          </p:nvSpPr>
          <p:spPr bwMode="auto">
            <a:xfrm>
              <a:off x="48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1" name="Line 1829"/>
            <p:cNvSpPr>
              <a:spLocks noChangeShapeType="1"/>
            </p:cNvSpPr>
            <p:nvPr/>
          </p:nvSpPr>
          <p:spPr bwMode="auto">
            <a:xfrm>
              <a:off x="48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2" name="Line 1830"/>
            <p:cNvSpPr>
              <a:spLocks noChangeShapeType="1"/>
            </p:cNvSpPr>
            <p:nvPr/>
          </p:nvSpPr>
          <p:spPr bwMode="auto">
            <a:xfrm>
              <a:off x="48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3" name="Line 1831"/>
            <p:cNvSpPr>
              <a:spLocks noChangeShapeType="1"/>
            </p:cNvSpPr>
            <p:nvPr/>
          </p:nvSpPr>
          <p:spPr bwMode="auto">
            <a:xfrm>
              <a:off x="48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4" name="Line 1832"/>
            <p:cNvSpPr>
              <a:spLocks noChangeShapeType="1"/>
            </p:cNvSpPr>
            <p:nvPr/>
          </p:nvSpPr>
          <p:spPr bwMode="auto">
            <a:xfrm>
              <a:off x="48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5" name="Line 1833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6" name="Line 1834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7" name="Line 1835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8" name="Line 1836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89" name="Line 1837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0" name="Line 1838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1" name="Line 1839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2" name="Line 1840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3" name="Line 1841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4" name="Line 1842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5" name="Line 1843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6" name="Line 1844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7" name="Line 1845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8" name="Line 1846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799" name="Line 1847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0" name="Line 1848"/>
            <p:cNvSpPr>
              <a:spLocks noChangeShapeType="1"/>
            </p:cNvSpPr>
            <p:nvPr/>
          </p:nvSpPr>
          <p:spPr bwMode="auto">
            <a:xfrm>
              <a:off x="481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1" name="Line 1849"/>
            <p:cNvSpPr>
              <a:spLocks noChangeShapeType="1"/>
            </p:cNvSpPr>
            <p:nvPr/>
          </p:nvSpPr>
          <p:spPr bwMode="auto">
            <a:xfrm>
              <a:off x="48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2" name="Line 1850"/>
            <p:cNvSpPr>
              <a:spLocks noChangeShapeType="1"/>
            </p:cNvSpPr>
            <p:nvPr/>
          </p:nvSpPr>
          <p:spPr bwMode="auto">
            <a:xfrm>
              <a:off x="48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3" name="Line 1851"/>
            <p:cNvSpPr>
              <a:spLocks noChangeShapeType="1"/>
            </p:cNvSpPr>
            <p:nvPr/>
          </p:nvSpPr>
          <p:spPr bwMode="auto">
            <a:xfrm>
              <a:off x="48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4" name="Line 1852"/>
            <p:cNvSpPr>
              <a:spLocks noChangeShapeType="1"/>
            </p:cNvSpPr>
            <p:nvPr/>
          </p:nvSpPr>
          <p:spPr bwMode="auto">
            <a:xfrm>
              <a:off x="48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5" name="Line 1853"/>
            <p:cNvSpPr>
              <a:spLocks noChangeShapeType="1"/>
            </p:cNvSpPr>
            <p:nvPr/>
          </p:nvSpPr>
          <p:spPr bwMode="auto">
            <a:xfrm>
              <a:off x="48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6" name="Line 1854"/>
            <p:cNvSpPr>
              <a:spLocks noChangeShapeType="1"/>
            </p:cNvSpPr>
            <p:nvPr/>
          </p:nvSpPr>
          <p:spPr bwMode="auto">
            <a:xfrm>
              <a:off x="48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7" name="Line 1855"/>
            <p:cNvSpPr>
              <a:spLocks noChangeShapeType="1"/>
            </p:cNvSpPr>
            <p:nvPr/>
          </p:nvSpPr>
          <p:spPr bwMode="auto">
            <a:xfrm>
              <a:off x="48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8" name="Line 1856"/>
            <p:cNvSpPr>
              <a:spLocks noChangeShapeType="1"/>
            </p:cNvSpPr>
            <p:nvPr/>
          </p:nvSpPr>
          <p:spPr bwMode="auto">
            <a:xfrm>
              <a:off x="48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09" name="Line 1857"/>
            <p:cNvSpPr>
              <a:spLocks noChangeShapeType="1"/>
            </p:cNvSpPr>
            <p:nvPr/>
          </p:nvSpPr>
          <p:spPr bwMode="auto">
            <a:xfrm>
              <a:off x="48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0" name="Line 1858"/>
            <p:cNvSpPr>
              <a:spLocks noChangeShapeType="1"/>
            </p:cNvSpPr>
            <p:nvPr/>
          </p:nvSpPr>
          <p:spPr bwMode="auto">
            <a:xfrm>
              <a:off x="48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1" name="Line 1859"/>
            <p:cNvSpPr>
              <a:spLocks noChangeShapeType="1"/>
            </p:cNvSpPr>
            <p:nvPr/>
          </p:nvSpPr>
          <p:spPr bwMode="auto">
            <a:xfrm>
              <a:off x="480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2" name="Line 1860"/>
            <p:cNvSpPr>
              <a:spLocks noChangeShapeType="1"/>
            </p:cNvSpPr>
            <p:nvPr/>
          </p:nvSpPr>
          <p:spPr bwMode="auto">
            <a:xfrm>
              <a:off x="480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3" name="Line 1861"/>
            <p:cNvSpPr>
              <a:spLocks noChangeShapeType="1"/>
            </p:cNvSpPr>
            <p:nvPr/>
          </p:nvSpPr>
          <p:spPr bwMode="auto">
            <a:xfrm>
              <a:off x="480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4" name="Line 1862"/>
            <p:cNvSpPr>
              <a:spLocks noChangeShapeType="1"/>
            </p:cNvSpPr>
            <p:nvPr/>
          </p:nvSpPr>
          <p:spPr bwMode="auto">
            <a:xfrm>
              <a:off x="480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5" name="Line 1863"/>
            <p:cNvSpPr>
              <a:spLocks noChangeShapeType="1"/>
            </p:cNvSpPr>
            <p:nvPr/>
          </p:nvSpPr>
          <p:spPr bwMode="auto">
            <a:xfrm>
              <a:off x="48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6" name="Line 1864"/>
            <p:cNvSpPr>
              <a:spLocks noChangeShapeType="1"/>
            </p:cNvSpPr>
            <p:nvPr/>
          </p:nvSpPr>
          <p:spPr bwMode="auto">
            <a:xfrm>
              <a:off x="48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7" name="Line 1865"/>
            <p:cNvSpPr>
              <a:spLocks noChangeShapeType="1"/>
            </p:cNvSpPr>
            <p:nvPr/>
          </p:nvSpPr>
          <p:spPr bwMode="auto">
            <a:xfrm>
              <a:off x="47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8" name="Line 1866"/>
            <p:cNvSpPr>
              <a:spLocks noChangeShapeType="1"/>
            </p:cNvSpPr>
            <p:nvPr/>
          </p:nvSpPr>
          <p:spPr bwMode="auto">
            <a:xfrm>
              <a:off x="47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19" name="Line 1867"/>
            <p:cNvSpPr>
              <a:spLocks noChangeShapeType="1"/>
            </p:cNvSpPr>
            <p:nvPr/>
          </p:nvSpPr>
          <p:spPr bwMode="auto">
            <a:xfrm>
              <a:off x="47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0" name="Line 1868"/>
            <p:cNvSpPr>
              <a:spLocks noChangeShapeType="1"/>
            </p:cNvSpPr>
            <p:nvPr/>
          </p:nvSpPr>
          <p:spPr bwMode="auto">
            <a:xfrm>
              <a:off x="47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1" name="Line 1869"/>
            <p:cNvSpPr>
              <a:spLocks noChangeShapeType="1"/>
            </p:cNvSpPr>
            <p:nvPr/>
          </p:nvSpPr>
          <p:spPr bwMode="auto">
            <a:xfrm>
              <a:off x="47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2" name="Line 1870"/>
            <p:cNvSpPr>
              <a:spLocks noChangeShapeType="1"/>
            </p:cNvSpPr>
            <p:nvPr/>
          </p:nvSpPr>
          <p:spPr bwMode="auto">
            <a:xfrm>
              <a:off x="47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3" name="Line 1871"/>
            <p:cNvSpPr>
              <a:spLocks noChangeShapeType="1"/>
            </p:cNvSpPr>
            <p:nvPr/>
          </p:nvSpPr>
          <p:spPr bwMode="auto">
            <a:xfrm>
              <a:off x="47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4" name="Line 1872"/>
            <p:cNvSpPr>
              <a:spLocks noChangeShapeType="1"/>
            </p:cNvSpPr>
            <p:nvPr/>
          </p:nvSpPr>
          <p:spPr bwMode="auto">
            <a:xfrm>
              <a:off x="47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5" name="Line 1873"/>
            <p:cNvSpPr>
              <a:spLocks noChangeShapeType="1"/>
            </p:cNvSpPr>
            <p:nvPr/>
          </p:nvSpPr>
          <p:spPr bwMode="auto">
            <a:xfrm>
              <a:off x="47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6" name="Line 1874"/>
            <p:cNvSpPr>
              <a:spLocks noChangeShapeType="1"/>
            </p:cNvSpPr>
            <p:nvPr/>
          </p:nvSpPr>
          <p:spPr bwMode="auto">
            <a:xfrm>
              <a:off x="47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7" name="Line 1875"/>
            <p:cNvSpPr>
              <a:spLocks noChangeShapeType="1"/>
            </p:cNvSpPr>
            <p:nvPr/>
          </p:nvSpPr>
          <p:spPr bwMode="auto">
            <a:xfrm>
              <a:off x="47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8" name="Line 1876"/>
            <p:cNvSpPr>
              <a:spLocks noChangeShapeType="1"/>
            </p:cNvSpPr>
            <p:nvPr/>
          </p:nvSpPr>
          <p:spPr bwMode="auto">
            <a:xfrm>
              <a:off x="47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29" name="Line 1877"/>
            <p:cNvSpPr>
              <a:spLocks noChangeShapeType="1"/>
            </p:cNvSpPr>
            <p:nvPr/>
          </p:nvSpPr>
          <p:spPr bwMode="auto">
            <a:xfrm>
              <a:off x="478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0" name="Line 1878"/>
            <p:cNvSpPr>
              <a:spLocks noChangeShapeType="1"/>
            </p:cNvSpPr>
            <p:nvPr/>
          </p:nvSpPr>
          <p:spPr bwMode="auto">
            <a:xfrm>
              <a:off x="478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1" name="Line 1879"/>
            <p:cNvSpPr>
              <a:spLocks noChangeShapeType="1"/>
            </p:cNvSpPr>
            <p:nvPr/>
          </p:nvSpPr>
          <p:spPr bwMode="auto">
            <a:xfrm>
              <a:off x="47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2" name="Line 1880"/>
            <p:cNvSpPr>
              <a:spLocks noChangeShapeType="1"/>
            </p:cNvSpPr>
            <p:nvPr/>
          </p:nvSpPr>
          <p:spPr bwMode="auto">
            <a:xfrm>
              <a:off x="47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3" name="Line 1881"/>
            <p:cNvSpPr>
              <a:spLocks noChangeShapeType="1"/>
            </p:cNvSpPr>
            <p:nvPr/>
          </p:nvSpPr>
          <p:spPr bwMode="auto">
            <a:xfrm>
              <a:off x="47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4" name="Line 1882"/>
            <p:cNvSpPr>
              <a:spLocks noChangeShapeType="1"/>
            </p:cNvSpPr>
            <p:nvPr/>
          </p:nvSpPr>
          <p:spPr bwMode="auto">
            <a:xfrm>
              <a:off x="47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5" name="Line 1883"/>
            <p:cNvSpPr>
              <a:spLocks noChangeShapeType="1"/>
            </p:cNvSpPr>
            <p:nvPr/>
          </p:nvSpPr>
          <p:spPr bwMode="auto">
            <a:xfrm>
              <a:off x="47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6" name="Line 1884"/>
            <p:cNvSpPr>
              <a:spLocks noChangeShapeType="1"/>
            </p:cNvSpPr>
            <p:nvPr/>
          </p:nvSpPr>
          <p:spPr bwMode="auto">
            <a:xfrm>
              <a:off x="47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7" name="Line 1885"/>
            <p:cNvSpPr>
              <a:spLocks noChangeShapeType="1"/>
            </p:cNvSpPr>
            <p:nvPr/>
          </p:nvSpPr>
          <p:spPr bwMode="auto">
            <a:xfrm>
              <a:off x="47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8" name="Line 1886"/>
            <p:cNvSpPr>
              <a:spLocks noChangeShapeType="1"/>
            </p:cNvSpPr>
            <p:nvPr/>
          </p:nvSpPr>
          <p:spPr bwMode="auto">
            <a:xfrm>
              <a:off x="47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39" name="Line 1887"/>
            <p:cNvSpPr>
              <a:spLocks noChangeShapeType="1"/>
            </p:cNvSpPr>
            <p:nvPr/>
          </p:nvSpPr>
          <p:spPr bwMode="auto">
            <a:xfrm>
              <a:off x="47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0" name="Line 1888"/>
            <p:cNvSpPr>
              <a:spLocks noChangeShapeType="1"/>
            </p:cNvSpPr>
            <p:nvPr/>
          </p:nvSpPr>
          <p:spPr bwMode="auto">
            <a:xfrm>
              <a:off x="47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1" name="Line 1889"/>
            <p:cNvSpPr>
              <a:spLocks noChangeShapeType="1"/>
            </p:cNvSpPr>
            <p:nvPr/>
          </p:nvSpPr>
          <p:spPr bwMode="auto">
            <a:xfrm>
              <a:off x="47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2" name="Line 1890"/>
            <p:cNvSpPr>
              <a:spLocks noChangeShapeType="1"/>
            </p:cNvSpPr>
            <p:nvPr/>
          </p:nvSpPr>
          <p:spPr bwMode="auto">
            <a:xfrm>
              <a:off x="477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3" name="Line 1891"/>
            <p:cNvSpPr>
              <a:spLocks noChangeShapeType="1"/>
            </p:cNvSpPr>
            <p:nvPr/>
          </p:nvSpPr>
          <p:spPr bwMode="auto">
            <a:xfrm>
              <a:off x="47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4" name="Line 1892"/>
            <p:cNvSpPr>
              <a:spLocks noChangeShapeType="1"/>
            </p:cNvSpPr>
            <p:nvPr/>
          </p:nvSpPr>
          <p:spPr bwMode="auto">
            <a:xfrm>
              <a:off x="47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5" name="Line 1893"/>
            <p:cNvSpPr>
              <a:spLocks noChangeShapeType="1"/>
            </p:cNvSpPr>
            <p:nvPr/>
          </p:nvSpPr>
          <p:spPr bwMode="auto">
            <a:xfrm>
              <a:off x="47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6" name="Line 1894"/>
            <p:cNvSpPr>
              <a:spLocks noChangeShapeType="1"/>
            </p:cNvSpPr>
            <p:nvPr/>
          </p:nvSpPr>
          <p:spPr bwMode="auto">
            <a:xfrm>
              <a:off x="477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7" name="Line 1895"/>
            <p:cNvSpPr>
              <a:spLocks noChangeShapeType="1"/>
            </p:cNvSpPr>
            <p:nvPr/>
          </p:nvSpPr>
          <p:spPr bwMode="auto">
            <a:xfrm>
              <a:off x="47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8" name="Line 1896"/>
            <p:cNvSpPr>
              <a:spLocks noChangeShapeType="1"/>
            </p:cNvSpPr>
            <p:nvPr/>
          </p:nvSpPr>
          <p:spPr bwMode="auto">
            <a:xfrm>
              <a:off x="47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49" name="Line 1897"/>
            <p:cNvSpPr>
              <a:spLocks noChangeShapeType="1"/>
            </p:cNvSpPr>
            <p:nvPr/>
          </p:nvSpPr>
          <p:spPr bwMode="auto">
            <a:xfrm>
              <a:off x="47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0" name="Line 1898"/>
            <p:cNvSpPr>
              <a:spLocks noChangeShapeType="1"/>
            </p:cNvSpPr>
            <p:nvPr/>
          </p:nvSpPr>
          <p:spPr bwMode="auto">
            <a:xfrm>
              <a:off x="47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1" name="Line 1899"/>
            <p:cNvSpPr>
              <a:spLocks noChangeShapeType="1"/>
            </p:cNvSpPr>
            <p:nvPr/>
          </p:nvSpPr>
          <p:spPr bwMode="auto">
            <a:xfrm>
              <a:off x="47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2" name="Line 1900"/>
            <p:cNvSpPr>
              <a:spLocks noChangeShapeType="1"/>
            </p:cNvSpPr>
            <p:nvPr/>
          </p:nvSpPr>
          <p:spPr bwMode="auto">
            <a:xfrm>
              <a:off x="476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3" name="Line 1901"/>
            <p:cNvSpPr>
              <a:spLocks noChangeShapeType="1"/>
            </p:cNvSpPr>
            <p:nvPr/>
          </p:nvSpPr>
          <p:spPr bwMode="auto">
            <a:xfrm>
              <a:off x="476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4" name="Line 1902"/>
            <p:cNvSpPr>
              <a:spLocks noChangeShapeType="1"/>
            </p:cNvSpPr>
            <p:nvPr/>
          </p:nvSpPr>
          <p:spPr bwMode="auto">
            <a:xfrm>
              <a:off x="476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5" name="Line 1903"/>
            <p:cNvSpPr>
              <a:spLocks noChangeShapeType="1"/>
            </p:cNvSpPr>
            <p:nvPr/>
          </p:nvSpPr>
          <p:spPr bwMode="auto">
            <a:xfrm>
              <a:off x="476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6" name="Line 1904"/>
            <p:cNvSpPr>
              <a:spLocks noChangeShapeType="1"/>
            </p:cNvSpPr>
            <p:nvPr/>
          </p:nvSpPr>
          <p:spPr bwMode="auto">
            <a:xfrm>
              <a:off x="476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7" name="Line 1905"/>
            <p:cNvSpPr>
              <a:spLocks noChangeShapeType="1"/>
            </p:cNvSpPr>
            <p:nvPr/>
          </p:nvSpPr>
          <p:spPr bwMode="auto">
            <a:xfrm>
              <a:off x="475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8" name="Line 1906"/>
            <p:cNvSpPr>
              <a:spLocks noChangeShapeType="1"/>
            </p:cNvSpPr>
            <p:nvPr/>
          </p:nvSpPr>
          <p:spPr bwMode="auto">
            <a:xfrm>
              <a:off x="475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59" name="Line 1907"/>
            <p:cNvSpPr>
              <a:spLocks noChangeShapeType="1"/>
            </p:cNvSpPr>
            <p:nvPr/>
          </p:nvSpPr>
          <p:spPr bwMode="auto">
            <a:xfrm>
              <a:off x="475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0" name="Line 1908"/>
            <p:cNvSpPr>
              <a:spLocks noChangeShapeType="1"/>
            </p:cNvSpPr>
            <p:nvPr/>
          </p:nvSpPr>
          <p:spPr bwMode="auto">
            <a:xfrm>
              <a:off x="475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1" name="Line 1909"/>
            <p:cNvSpPr>
              <a:spLocks noChangeShapeType="1"/>
            </p:cNvSpPr>
            <p:nvPr/>
          </p:nvSpPr>
          <p:spPr bwMode="auto">
            <a:xfrm>
              <a:off x="475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2" name="Line 1910"/>
            <p:cNvSpPr>
              <a:spLocks noChangeShapeType="1"/>
            </p:cNvSpPr>
            <p:nvPr/>
          </p:nvSpPr>
          <p:spPr bwMode="auto">
            <a:xfrm>
              <a:off x="475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3" name="Line 1911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4" name="Line 1912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5" name="Line 1913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6" name="Line 1914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7" name="Line 1915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8" name="Line 1916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69" name="Line 1917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0" name="Line 1918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1" name="Line 1919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2" name="Line 1920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3" name="Line 1921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4" name="Line 1922"/>
            <p:cNvSpPr>
              <a:spLocks noChangeShapeType="1"/>
            </p:cNvSpPr>
            <p:nvPr/>
          </p:nvSpPr>
          <p:spPr bwMode="auto">
            <a:xfrm>
              <a:off x="475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5" name="Line 1923"/>
            <p:cNvSpPr>
              <a:spLocks noChangeShapeType="1"/>
            </p:cNvSpPr>
            <p:nvPr/>
          </p:nvSpPr>
          <p:spPr bwMode="auto">
            <a:xfrm>
              <a:off x="475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6" name="Line 1924"/>
            <p:cNvSpPr>
              <a:spLocks noChangeShapeType="1"/>
            </p:cNvSpPr>
            <p:nvPr/>
          </p:nvSpPr>
          <p:spPr bwMode="auto">
            <a:xfrm>
              <a:off x="475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7" name="Line 1925"/>
            <p:cNvSpPr>
              <a:spLocks noChangeShapeType="1"/>
            </p:cNvSpPr>
            <p:nvPr/>
          </p:nvSpPr>
          <p:spPr bwMode="auto">
            <a:xfrm>
              <a:off x="475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8" name="Line 1926"/>
            <p:cNvSpPr>
              <a:spLocks noChangeShapeType="1"/>
            </p:cNvSpPr>
            <p:nvPr/>
          </p:nvSpPr>
          <p:spPr bwMode="auto">
            <a:xfrm>
              <a:off x="475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79" name="Line 1927"/>
            <p:cNvSpPr>
              <a:spLocks noChangeShapeType="1"/>
            </p:cNvSpPr>
            <p:nvPr/>
          </p:nvSpPr>
          <p:spPr bwMode="auto">
            <a:xfrm>
              <a:off x="474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0" name="Line 1928"/>
            <p:cNvSpPr>
              <a:spLocks noChangeShapeType="1"/>
            </p:cNvSpPr>
            <p:nvPr/>
          </p:nvSpPr>
          <p:spPr bwMode="auto">
            <a:xfrm>
              <a:off x="474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1" name="Line 1929"/>
            <p:cNvSpPr>
              <a:spLocks noChangeShapeType="1"/>
            </p:cNvSpPr>
            <p:nvPr/>
          </p:nvSpPr>
          <p:spPr bwMode="auto">
            <a:xfrm>
              <a:off x="474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2" name="Line 1930"/>
            <p:cNvSpPr>
              <a:spLocks noChangeShapeType="1"/>
            </p:cNvSpPr>
            <p:nvPr/>
          </p:nvSpPr>
          <p:spPr bwMode="auto">
            <a:xfrm>
              <a:off x="474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3" name="Line 1931"/>
            <p:cNvSpPr>
              <a:spLocks noChangeShapeType="1"/>
            </p:cNvSpPr>
            <p:nvPr/>
          </p:nvSpPr>
          <p:spPr bwMode="auto">
            <a:xfrm>
              <a:off x="474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4" name="Line 1932"/>
            <p:cNvSpPr>
              <a:spLocks noChangeShapeType="1"/>
            </p:cNvSpPr>
            <p:nvPr/>
          </p:nvSpPr>
          <p:spPr bwMode="auto">
            <a:xfrm>
              <a:off x="474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5" name="Line 1933"/>
            <p:cNvSpPr>
              <a:spLocks noChangeShapeType="1"/>
            </p:cNvSpPr>
            <p:nvPr/>
          </p:nvSpPr>
          <p:spPr bwMode="auto">
            <a:xfrm>
              <a:off x="474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6" name="Line 1934"/>
            <p:cNvSpPr>
              <a:spLocks noChangeShapeType="1"/>
            </p:cNvSpPr>
            <p:nvPr/>
          </p:nvSpPr>
          <p:spPr bwMode="auto">
            <a:xfrm>
              <a:off x="474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7" name="Line 1935"/>
            <p:cNvSpPr>
              <a:spLocks noChangeShapeType="1"/>
            </p:cNvSpPr>
            <p:nvPr/>
          </p:nvSpPr>
          <p:spPr bwMode="auto">
            <a:xfrm>
              <a:off x="474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8" name="Line 1936"/>
            <p:cNvSpPr>
              <a:spLocks noChangeShapeType="1"/>
            </p:cNvSpPr>
            <p:nvPr/>
          </p:nvSpPr>
          <p:spPr bwMode="auto">
            <a:xfrm>
              <a:off x="474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89" name="Line 1937"/>
            <p:cNvSpPr>
              <a:spLocks noChangeShapeType="1"/>
            </p:cNvSpPr>
            <p:nvPr/>
          </p:nvSpPr>
          <p:spPr bwMode="auto">
            <a:xfrm>
              <a:off x="474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0" name="Line 1938"/>
            <p:cNvSpPr>
              <a:spLocks noChangeShapeType="1"/>
            </p:cNvSpPr>
            <p:nvPr/>
          </p:nvSpPr>
          <p:spPr bwMode="auto">
            <a:xfrm>
              <a:off x="474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1" name="Line 1939"/>
            <p:cNvSpPr>
              <a:spLocks noChangeShapeType="1"/>
            </p:cNvSpPr>
            <p:nvPr/>
          </p:nvSpPr>
          <p:spPr bwMode="auto">
            <a:xfrm>
              <a:off x="474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2" name="Line 1940"/>
            <p:cNvSpPr>
              <a:spLocks noChangeShapeType="1"/>
            </p:cNvSpPr>
            <p:nvPr/>
          </p:nvSpPr>
          <p:spPr bwMode="auto">
            <a:xfrm>
              <a:off x="474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3" name="Line 1941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4" name="Line 1942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5" name="Line 1943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6" name="Line 1944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7" name="Line 1945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8" name="Line 1946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899" name="Line 1947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0" name="Line 1948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1" name="Line 1949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2" name="Line 1950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3" name="Line 1951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4" name="Line 1952"/>
            <p:cNvSpPr>
              <a:spLocks noChangeShapeType="1"/>
            </p:cNvSpPr>
            <p:nvPr/>
          </p:nvSpPr>
          <p:spPr bwMode="auto">
            <a:xfrm>
              <a:off x="473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5" name="Line 1953"/>
            <p:cNvSpPr>
              <a:spLocks noChangeShapeType="1"/>
            </p:cNvSpPr>
            <p:nvPr/>
          </p:nvSpPr>
          <p:spPr bwMode="auto">
            <a:xfrm>
              <a:off x="473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6" name="Line 1954"/>
            <p:cNvSpPr>
              <a:spLocks noChangeShapeType="1"/>
            </p:cNvSpPr>
            <p:nvPr/>
          </p:nvSpPr>
          <p:spPr bwMode="auto">
            <a:xfrm>
              <a:off x="473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7" name="Line 1955"/>
            <p:cNvSpPr>
              <a:spLocks noChangeShapeType="1"/>
            </p:cNvSpPr>
            <p:nvPr/>
          </p:nvSpPr>
          <p:spPr bwMode="auto">
            <a:xfrm>
              <a:off x="473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8" name="Line 1956"/>
            <p:cNvSpPr>
              <a:spLocks noChangeShapeType="1"/>
            </p:cNvSpPr>
            <p:nvPr/>
          </p:nvSpPr>
          <p:spPr bwMode="auto">
            <a:xfrm>
              <a:off x="473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09" name="Line 1957"/>
            <p:cNvSpPr>
              <a:spLocks noChangeShapeType="1"/>
            </p:cNvSpPr>
            <p:nvPr/>
          </p:nvSpPr>
          <p:spPr bwMode="auto">
            <a:xfrm>
              <a:off x="473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0" name="Line 1958"/>
            <p:cNvSpPr>
              <a:spLocks noChangeShapeType="1"/>
            </p:cNvSpPr>
            <p:nvPr/>
          </p:nvSpPr>
          <p:spPr bwMode="auto">
            <a:xfrm>
              <a:off x="473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1" name="Line 1959"/>
            <p:cNvSpPr>
              <a:spLocks noChangeShapeType="1"/>
            </p:cNvSpPr>
            <p:nvPr/>
          </p:nvSpPr>
          <p:spPr bwMode="auto">
            <a:xfrm>
              <a:off x="473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2" name="Line 1960"/>
            <p:cNvSpPr>
              <a:spLocks noChangeShapeType="1"/>
            </p:cNvSpPr>
            <p:nvPr/>
          </p:nvSpPr>
          <p:spPr bwMode="auto">
            <a:xfrm>
              <a:off x="473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3" name="Line 1961"/>
            <p:cNvSpPr>
              <a:spLocks noChangeShapeType="1"/>
            </p:cNvSpPr>
            <p:nvPr/>
          </p:nvSpPr>
          <p:spPr bwMode="auto">
            <a:xfrm>
              <a:off x="473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4" name="Line 1962"/>
            <p:cNvSpPr>
              <a:spLocks noChangeShapeType="1"/>
            </p:cNvSpPr>
            <p:nvPr/>
          </p:nvSpPr>
          <p:spPr bwMode="auto">
            <a:xfrm>
              <a:off x="473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5" name="Line 1963"/>
            <p:cNvSpPr>
              <a:spLocks noChangeShapeType="1"/>
            </p:cNvSpPr>
            <p:nvPr/>
          </p:nvSpPr>
          <p:spPr bwMode="auto">
            <a:xfrm>
              <a:off x="472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6" name="Line 1964"/>
            <p:cNvSpPr>
              <a:spLocks noChangeShapeType="1"/>
            </p:cNvSpPr>
            <p:nvPr/>
          </p:nvSpPr>
          <p:spPr bwMode="auto">
            <a:xfrm>
              <a:off x="472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7" name="Line 1965"/>
            <p:cNvSpPr>
              <a:spLocks noChangeShapeType="1"/>
            </p:cNvSpPr>
            <p:nvPr/>
          </p:nvSpPr>
          <p:spPr bwMode="auto">
            <a:xfrm>
              <a:off x="47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8" name="Line 1966"/>
            <p:cNvSpPr>
              <a:spLocks noChangeShapeType="1"/>
            </p:cNvSpPr>
            <p:nvPr/>
          </p:nvSpPr>
          <p:spPr bwMode="auto">
            <a:xfrm>
              <a:off x="47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19" name="Line 1967"/>
            <p:cNvSpPr>
              <a:spLocks noChangeShapeType="1"/>
            </p:cNvSpPr>
            <p:nvPr/>
          </p:nvSpPr>
          <p:spPr bwMode="auto">
            <a:xfrm>
              <a:off x="47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0" name="Line 1968"/>
            <p:cNvSpPr>
              <a:spLocks noChangeShapeType="1"/>
            </p:cNvSpPr>
            <p:nvPr/>
          </p:nvSpPr>
          <p:spPr bwMode="auto">
            <a:xfrm>
              <a:off x="472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1" name="Line 1969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2" name="Line 1970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3" name="Line 1971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4" name="Line 1972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5" name="Line 1973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6" name="Line 1974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7" name="Line 1975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8" name="Line 1976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29" name="Line 1977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0" name="Line 1978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1" name="Line 1979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2" name="Line 1980"/>
            <p:cNvSpPr>
              <a:spLocks noChangeShapeType="1"/>
            </p:cNvSpPr>
            <p:nvPr/>
          </p:nvSpPr>
          <p:spPr bwMode="auto">
            <a:xfrm>
              <a:off x="472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3" name="Line 1981"/>
            <p:cNvSpPr>
              <a:spLocks noChangeShapeType="1"/>
            </p:cNvSpPr>
            <p:nvPr/>
          </p:nvSpPr>
          <p:spPr bwMode="auto">
            <a:xfrm>
              <a:off x="471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4" name="Line 1982"/>
            <p:cNvSpPr>
              <a:spLocks noChangeShapeType="1"/>
            </p:cNvSpPr>
            <p:nvPr/>
          </p:nvSpPr>
          <p:spPr bwMode="auto">
            <a:xfrm>
              <a:off x="471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5" name="Line 1983"/>
            <p:cNvSpPr>
              <a:spLocks noChangeShapeType="1"/>
            </p:cNvSpPr>
            <p:nvPr/>
          </p:nvSpPr>
          <p:spPr bwMode="auto">
            <a:xfrm>
              <a:off x="471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6" name="Line 1984"/>
            <p:cNvSpPr>
              <a:spLocks noChangeShapeType="1"/>
            </p:cNvSpPr>
            <p:nvPr/>
          </p:nvSpPr>
          <p:spPr bwMode="auto">
            <a:xfrm>
              <a:off x="471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7" name="Line 1985"/>
            <p:cNvSpPr>
              <a:spLocks noChangeShapeType="1"/>
            </p:cNvSpPr>
            <p:nvPr/>
          </p:nvSpPr>
          <p:spPr bwMode="auto">
            <a:xfrm>
              <a:off x="471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8" name="Line 1986"/>
            <p:cNvSpPr>
              <a:spLocks noChangeShapeType="1"/>
            </p:cNvSpPr>
            <p:nvPr/>
          </p:nvSpPr>
          <p:spPr bwMode="auto">
            <a:xfrm>
              <a:off x="471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39" name="Line 1987"/>
            <p:cNvSpPr>
              <a:spLocks noChangeShapeType="1"/>
            </p:cNvSpPr>
            <p:nvPr/>
          </p:nvSpPr>
          <p:spPr bwMode="auto">
            <a:xfrm>
              <a:off x="471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0" name="Line 1988"/>
            <p:cNvSpPr>
              <a:spLocks noChangeShapeType="1"/>
            </p:cNvSpPr>
            <p:nvPr/>
          </p:nvSpPr>
          <p:spPr bwMode="auto">
            <a:xfrm>
              <a:off x="471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1" name="Line 1989"/>
            <p:cNvSpPr>
              <a:spLocks noChangeShapeType="1"/>
            </p:cNvSpPr>
            <p:nvPr/>
          </p:nvSpPr>
          <p:spPr bwMode="auto">
            <a:xfrm>
              <a:off x="471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2" name="Line 1990"/>
            <p:cNvSpPr>
              <a:spLocks noChangeShapeType="1"/>
            </p:cNvSpPr>
            <p:nvPr/>
          </p:nvSpPr>
          <p:spPr bwMode="auto">
            <a:xfrm>
              <a:off x="471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3" name="Line 1991"/>
            <p:cNvSpPr>
              <a:spLocks noChangeShapeType="1"/>
            </p:cNvSpPr>
            <p:nvPr/>
          </p:nvSpPr>
          <p:spPr bwMode="auto">
            <a:xfrm>
              <a:off x="471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4" name="Line 1992"/>
            <p:cNvSpPr>
              <a:spLocks noChangeShapeType="1"/>
            </p:cNvSpPr>
            <p:nvPr/>
          </p:nvSpPr>
          <p:spPr bwMode="auto">
            <a:xfrm>
              <a:off x="471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5" name="Line 1993"/>
            <p:cNvSpPr>
              <a:spLocks noChangeShapeType="1"/>
            </p:cNvSpPr>
            <p:nvPr/>
          </p:nvSpPr>
          <p:spPr bwMode="auto">
            <a:xfrm>
              <a:off x="471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6" name="Line 1994"/>
            <p:cNvSpPr>
              <a:spLocks noChangeShapeType="1"/>
            </p:cNvSpPr>
            <p:nvPr/>
          </p:nvSpPr>
          <p:spPr bwMode="auto">
            <a:xfrm>
              <a:off x="471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7" name="Line 1995"/>
            <p:cNvSpPr>
              <a:spLocks noChangeShapeType="1"/>
            </p:cNvSpPr>
            <p:nvPr/>
          </p:nvSpPr>
          <p:spPr bwMode="auto">
            <a:xfrm>
              <a:off x="47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8" name="Line 1996"/>
            <p:cNvSpPr>
              <a:spLocks noChangeShapeType="1"/>
            </p:cNvSpPr>
            <p:nvPr/>
          </p:nvSpPr>
          <p:spPr bwMode="auto">
            <a:xfrm>
              <a:off x="47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49" name="Line 1997"/>
            <p:cNvSpPr>
              <a:spLocks noChangeShapeType="1"/>
            </p:cNvSpPr>
            <p:nvPr/>
          </p:nvSpPr>
          <p:spPr bwMode="auto">
            <a:xfrm>
              <a:off x="47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0" name="Line 1998"/>
            <p:cNvSpPr>
              <a:spLocks noChangeShapeType="1"/>
            </p:cNvSpPr>
            <p:nvPr/>
          </p:nvSpPr>
          <p:spPr bwMode="auto">
            <a:xfrm>
              <a:off x="470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1" name="Line 1999"/>
            <p:cNvSpPr>
              <a:spLocks noChangeShapeType="1"/>
            </p:cNvSpPr>
            <p:nvPr/>
          </p:nvSpPr>
          <p:spPr bwMode="auto">
            <a:xfrm>
              <a:off x="470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2" name="Line 2000"/>
            <p:cNvSpPr>
              <a:spLocks noChangeShapeType="1"/>
            </p:cNvSpPr>
            <p:nvPr/>
          </p:nvSpPr>
          <p:spPr bwMode="auto">
            <a:xfrm>
              <a:off x="470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3" name="Line 2001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4" name="Line 2002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5" name="Line 2003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6" name="Line 2004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7" name="Line 2005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8" name="Line 2006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59" name="Line 2007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0" name="Line 2008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1" name="Line 2009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2" name="Line 2010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3" name="Line 2011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4" name="Line 2012"/>
            <p:cNvSpPr>
              <a:spLocks noChangeShapeType="1"/>
            </p:cNvSpPr>
            <p:nvPr/>
          </p:nvSpPr>
          <p:spPr bwMode="auto">
            <a:xfrm>
              <a:off x="470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5" name="Line 2013"/>
            <p:cNvSpPr>
              <a:spLocks noChangeShapeType="1"/>
            </p:cNvSpPr>
            <p:nvPr/>
          </p:nvSpPr>
          <p:spPr bwMode="auto">
            <a:xfrm>
              <a:off x="46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6" name="Line 2014"/>
            <p:cNvSpPr>
              <a:spLocks noChangeShapeType="1"/>
            </p:cNvSpPr>
            <p:nvPr/>
          </p:nvSpPr>
          <p:spPr bwMode="auto">
            <a:xfrm>
              <a:off x="46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7" name="Line 2015"/>
            <p:cNvSpPr>
              <a:spLocks noChangeShapeType="1"/>
            </p:cNvSpPr>
            <p:nvPr/>
          </p:nvSpPr>
          <p:spPr bwMode="auto">
            <a:xfrm>
              <a:off x="46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8" name="Line 2016"/>
            <p:cNvSpPr>
              <a:spLocks noChangeShapeType="1"/>
            </p:cNvSpPr>
            <p:nvPr/>
          </p:nvSpPr>
          <p:spPr bwMode="auto">
            <a:xfrm>
              <a:off x="469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69" name="Line 2017"/>
            <p:cNvSpPr>
              <a:spLocks noChangeShapeType="1"/>
            </p:cNvSpPr>
            <p:nvPr/>
          </p:nvSpPr>
          <p:spPr bwMode="auto">
            <a:xfrm>
              <a:off x="469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70" name="Line 2018"/>
            <p:cNvSpPr>
              <a:spLocks noChangeShapeType="1"/>
            </p:cNvSpPr>
            <p:nvPr/>
          </p:nvSpPr>
          <p:spPr bwMode="auto">
            <a:xfrm>
              <a:off x="469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71" name="Line 2019"/>
            <p:cNvSpPr>
              <a:spLocks noChangeShapeType="1"/>
            </p:cNvSpPr>
            <p:nvPr/>
          </p:nvSpPr>
          <p:spPr bwMode="auto">
            <a:xfrm>
              <a:off x="469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72" name="Line 2020"/>
            <p:cNvSpPr>
              <a:spLocks noChangeShapeType="1"/>
            </p:cNvSpPr>
            <p:nvPr/>
          </p:nvSpPr>
          <p:spPr bwMode="auto">
            <a:xfrm>
              <a:off x="469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021"/>
          <p:cNvGrpSpPr>
            <a:grpSpLocks/>
          </p:cNvGrpSpPr>
          <p:nvPr/>
        </p:nvGrpSpPr>
        <p:grpSpPr bwMode="auto">
          <a:xfrm>
            <a:off x="6602413" y="2736850"/>
            <a:ext cx="1641475" cy="690562"/>
            <a:chOff x="3883" y="1491"/>
            <a:chExt cx="1034" cy="435"/>
          </a:xfrm>
        </p:grpSpPr>
        <p:sp>
          <p:nvSpPr>
            <p:cNvPr id="639974" name="Line 2022"/>
            <p:cNvSpPr>
              <a:spLocks noChangeShapeType="1"/>
            </p:cNvSpPr>
            <p:nvPr/>
          </p:nvSpPr>
          <p:spPr bwMode="auto">
            <a:xfrm>
              <a:off x="469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75" name="Line 2023"/>
            <p:cNvSpPr>
              <a:spLocks noChangeShapeType="1"/>
            </p:cNvSpPr>
            <p:nvPr/>
          </p:nvSpPr>
          <p:spPr bwMode="auto">
            <a:xfrm>
              <a:off x="469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76" name="Line 2024"/>
            <p:cNvSpPr>
              <a:spLocks noChangeShapeType="1"/>
            </p:cNvSpPr>
            <p:nvPr/>
          </p:nvSpPr>
          <p:spPr bwMode="auto">
            <a:xfrm>
              <a:off x="469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77" name="Line 2025"/>
            <p:cNvSpPr>
              <a:spLocks noChangeShapeType="1"/>
            </p:cNvSpPr>
            <p:nvPr/>
          </p:nvSpPr>
          <p:spPr bwMode="auto">
            <a:xfrm>
              <a:off x="469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78" name="Line 2026"/>
            <p:cNvSpPr>
              <a:spLocks noChangeShapeType="1"/>
            </p:cNvSpPr>
            <p:nvPr/>
          </p:nvSpPr>
          <p:spPr bwMode="auto">
            <a:xfrm>
              <a:off x="468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79" name="Line 2027"/>
            <p:cNvSpPr>
              <a:spLocks noChangeShapeType="1"/>
            </p:cNvSpPr>
            <p:nvPr/>
          </p:nvSpPr>
          <p:spPr bwMode="auto">
            <a:xfrm>
              <a:off x="468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0" name="Line 2028"/>
            <p:cNvSpPr>
              <a:spLocks noChangeShapeType="1"/>
            </p:cNvSpPr>
            <p:nvPr/>
          </p:nvSpPr>
          <p:spPr bwMode="auto">
            <a:xfrm>
              <a:off x="468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1" name="Line 2029"/>
            <p:cNvSpPr>
              <a:spLocks noChangeShapeType="1"/>
            </p:cNvSpPr>
            <p:nvPr/>
          </p:nvSpPr>
          <p:spPr bwMode="auto">
            <a:xfrm>
              <a:off x="468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2" name="Line 2030"/>
            <p:cNvSpPr>
              <a:spLocks noChangeShapeType="1"/>
            </p:cNvSpPr>
            <p:nvPr/>
          </p:nvSpPr>
          <p:spPr bwMode="auto">
            <a:xfrm>
              <a:off x="468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3" name="Line 2031"/>
            <p:cNvSpPr>
              <a:spLocks noChangeShapeType="1"/>
            </p:cNvSpPr>
            <p:nvPr/>
          </p:nvSpPr>
          <p:spPr bwMode="auto">
            <a:xfrm>
              <a:off x="468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4" name="Line 2032"/>
            <p:cNvSpPr>
              <a:spLocks noChangeShapeType="1"/>
            </p:cNvSpPr>
            <p:nvPr/>
          </p:nvSpPr>
          <p:spPr bwMode="auto">
            <a:xfrm>
              <a:off x="468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5" name="Line 2033"/>
            <p:cNvSpPr>
              <a:spLocks noChangeShapeType="1"/>
            </p:cNvSpPr>
            <p:nvPr/>
          </p:nvSpPr>
          <p:spPr bwMode="auto">
            <a:xfrm>
              <a:off x="4685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6" name="Line 2034"/>
            <p:cNvSpPr>
              <a:spLocks noChangeShapeType="1"/>
            </p:cNvSpPr>
            <p:nvPr/>
          </p:nvSpPr>
          <p:spPr bwMode="auto">
            <a:xfrm>
              <a:off x="468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7" name="Line 2035"/>
            <p:cNvSpPr>
              <a:spLocks noChangeShapeType="1"/>
            </p:cNvSpPr>
            <p:nvPr/>
          </p:nvSpPr>
          <p:spPr bwMode="auto">
            <a:xfrm>
              <a:off x="468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8" name="Line 2036"/>
            <p:cNvSpPr>
              <a:spLocks noChangeShapeType="1"/>
            </p:cNvSpPr>
            <p:nvPr/>
          </p:nvSpPr>
          <p:spPr bwMode="auto">
            <a:xfrm>
              <a:off x="468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89" name="Line 2037"/>
            <p:cNvSpPr>
              <a:spLocks noChangeShapeType="1"/>
            </p:cNvSpPr>
            <p:nvPr/>
          </p:nvSpPr>
          <p:spPr bwMode="auto">
            <a:xfrm>
              <a:off x="4683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0" name="Line 2038"/>
            <p:cNvSpPr>
              <a:spLocks noChangeShapeType="1"/>
            </p:cNvSpPr>
            <p:nvPr/>
          </p:nvSpPr>
          <p:spPr bwMode="auto">
            <a:xfrm>
              <a:off x="468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1" name="Line 2039"/>
            <p:cNvSpPr>
              <a:spLocks noChangeShapeType="1"/>
            </p:cNvSpPr>
            <p:nvPr/>
          </p:nvSpPr>
          <p:spPr bwMode="auto">
            <a:xfrm>
              <a:off x="468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2" name="Line 2040"/>
            <p:cNvSpPr>
              <a:spLocks noChangeShapeType="1"/>
            </p:cNvSpPr>
            <p:nvPr/>
          </p:nvSpPr>
          <p:spPr bwMode="auto">
            <a:xfrm>
              <a:off x="468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3" name="Line 2041"/>
            <p:cNvSpPr>
              <a:spLocks noChangeShapeType="1"/>
            </p:cNvSpPr>
            <p:nvPr/>
          </p:nvSpPr>
          <p:spPr bwMode="auto">
            <a:xfrm>
              <a:off x="468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4" name="Line 2042"/>
            <p:cNvSpPr>
              <a:spLocks noChangeShapeType="1"/>
            </p:cNvSpPr>
            <p:nvPr/>
          </p:nvSpPr>
          <p:spPr bwMode="auto">
            <a:xfrm>
              <a:off x="468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5" name="Line 2043"/>
            <p:cNvSpPr>
              <a:spLocks noChangeShapeType="1"/>
            </p:cNvSpPr>
            <p:nvPr/>
          </p:nvSpPr>
          <p:spPr bwMode="auto">
            <a:xfrm>
              <a:off x="4680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6" name="Line 2044"/>
            <p:cNvSpPr>
              <a:spLocks noChangeShapeType="1"/>
            </p:cNvSpPr>
            <p:nvPr/>
          </p:nvSpPr>
          <p:spPr bwMode="auto">
            <a:xfrm>
              <a:off x="46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7" name="Line 2045"/>
            <p:cNvSpPr>
              <a:spLocks noChangeShapeType="1"/>
            </p:cNvSpPr>
            <p:nvPr/>
          </p:nvSpPr>
          <p:spPr bwMode="auto">
            <a:xfrm>
              <a:off x="46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8" name="Line 2046"/>
            <p:cNvSpPr>
              <a:spLocks noChangeShapeType="1"/>
            </p:cNvSpPr>
            <p:nvPr/>
          </p:nvSpPr>
          <p:spPr bwMode="auto">
            <a:xfrm>
              <a:off x="46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999" name="Line 2047"/>
            <p:cNvSpPr>
              <a:spLocks noChangeShapeType="1"/>
            </p:cNvSpPr>
            <p:nvPr/>
          </p:nvSpPr>
          <p:spPr bwMode="auto">
            <a:xfrm>
              <a:off x="4678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0" name="Line 2048"/>
            <p:cNvSpPr>
              <a:spLocks noChangeShapeType="1"/>
            </p:cNvSpPr>
            <p:nvPr/>
          </p:nvSpPr>
          <p:spPr bwMode="auto">
            <a:xfrm>
              <a:off x="49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1" name="Line 2049"/>
            <p:cNvSpPr>
              <a:spLocks noChangeShapeType="1"/>
            </p:cNvSpPr>
            <p:nvPr/>
          </p:nvSpPr>
          <p:spPr bwMode="auto">
            <a:xfrm>
              <a:off x="49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2" name="Line 2050"/>
            <p:cNvSpPr>
              <a:spLocks noChangeShapeType="1"/>
            </p:cNvSpPr>
            <p:nvPr/>
          </p:nvSpPr>
          <p:spPr bwMode="auto">
            <a:xfrm>
              <a:off x="49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3" name="Line 2051"/>
            <p:cNvSpPr>
              <a:spLocks noChangeShapeType="1"/>
            </p:cNvSpPr>
            <p:nvPr/>
          </p:nvSpPr>
          <p:spPr bwMode="auto">
            <a:xfrm>
              <a:off x="4917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4" name="Line 2052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5" name="Line 2053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6" name="Line 2054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7" name="Line 2055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8" name="Line 2056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09" name="Line 2057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0" name="Line 2058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1" name="Line 2059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2" name="Line 2060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3" name="Line 2061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4" name="Line 2062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5" name="Line 2063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6" name="Line 2064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7" name="Line 2065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8" name="Line 2066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19" name="Line 2067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0" name="Line 2068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1" name="Line 2069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2" name="Line 2070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3" name="Line 2071"/>
            <p:cNvSpPr>
              <a:spLocks noChangeShapeType="1"/>
            </p:cNvSpPr>
            <p:nvPr/>
          </p:nvSpPr>
          <p:spPr bwMode="auto">
            <a:xfrm>
              <a:off x="491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4" name="Line 2072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5" name="Line 2073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6" name="Line 2074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7" name="Line 2075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8" name="Line 2076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29" name="Line 2077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0" name="Line 2078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1" name="Line 2079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2" name="Line 2080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3" name="Line 2081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4" name="Line 2082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5" name="Line 2083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6" name="Line 2084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7" name="Line 2085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8" name="Line 2086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39" name="Line 2087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0" name="Line 2088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1" name="Line 2089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2" name="Line 2090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3" name="Line 2091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4" name="Line 2092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5" name="Line 2093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6" name="Line 2094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7" name="Line 2095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8" name="Line 2096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49" name="Line 2097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0" name="Line 2098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1" name="Line 2099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2" name="Line 2100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3" name="Line 2101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4" name="Line 2102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5" name="Line 2103"/>
            <p:cNvSpPr>
              <a:spLocks noChangeShapeType="1"/>
            </p:cNvSpPr>
            <p:nvPr/>
          </p:nvSpPr>
          <p:spPr bwMode="auto">
            <a:xfrm>
              <a:off x="4909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6" name="Line 2104"/>
            <p:cNvSpPr>
              <a:spLocks noChangeShapeType="1"/>
            </p:cNvSpPr>
            <p:nvPr/>
          </p:nvSpPr>
          <p:spPr bwMode="auto">
            <a:xfrm>
              <a:off x="490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7" name="Line 2105"/>
            <p:cNvSpPr>
              <a:spLocks noChangeShapeType="1"/>
            </p:cNvSpPr>
            <p:nvPr/>
          </p:nvSpPr>
          <p:spPr bwMode="auto">
            <a:xfrm>
              <a:off x="490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8" name="Line 2106"/>
            <p:cNvSpPr>
              <a:spLocks noChangeShapeType="1"/>
            </p:cNvSpPr>
            <p:nvPr/>
          </p:nvSpPr>
          <p:spPr bwMode="auto">
            <a:xfrm>
              <a:off x="490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59" name="Line 2107"/>
            <p:cNvSpPr>
              <a:spLocks noChangeShapeType="1"/>
            </p:cNvSpPr>
            <p:nvPr/>
          </p:nvSpPr>
          <p:spPr bwMode="auto">
            <a:xfrm>
              <a:off x="490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0" name="Line 2108"/>
            <p:cNvSpPr>
              <a:spLocks noChangeShapeType="1"/>
            </p:cNvSpPr>
            <p:nvPr/>
          </p:nvSpPr>
          <p:spPr bwMode="auto">
            <a:xfrm>
              <a:off x="490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1" name="Line 2109"/>
            <p:cNvSpPr>
              <a:spLocks noChangeShapeType="1"/>
            </p:cNvSpPr>
            <p:nvPr/>
          </p:nvSpPr>
          <p:spPr bwMode="auto">
            <a:xfrm>
              <a:off x="490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2" name="Line 2110"/>
            <p:cNvSpPr>
              <a:spLocks noChangeShapeType="1"/>
            </p:cNvSpPr>
            <p:nvPr/>
          </p:nvSpPr>
          <p:spPr bwMode="auto">
            <a:xfrm>
              <a:off x="490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3" name="Line 2111"/>
            <p:cNvSpPr>
              <a:spLocks noChangeShapeType="1"/>
            </p:cNvSpPr>
            <p:nvPr/>
          </p:nvSpPr>
          <p:spPr bwMode="auto">
            <a:xfrm>
              <a:off x="4906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4" name="Line 2112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5" name="Line 2113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6" name="Line 2114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7" name="Line 2115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8" name="Line 2116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69" name="Line 2117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0" name="Line 2118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1" name="Line 2119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2" name="Line 2120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3" name="Line 2121"/>
            <p:cNvSpPr>
              <a:spLocks noChangeShapeType="1"/>
            </p:cNvSpPr>
            <p:nvPr/>
          </p:nvSpPr>
          <p:spPr bwMode="auto">
            <a:xfrm>
              <a:off x="4904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4" name="Line 2122"/>
            <p:cNvSpPr>
              <a:spLocks noChangeShapeType="1"/>
            </p:cNvSpPr>
            <p:nvPr/>
          </p:nvSpPr>
          <p:spPr bwMode="auto">
            <a:xfrm>
              <a:off x="490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5" name="Line 2123"/>
            <p:cNvSpPr>
              <a:spLocks noChangeShapeType="1"/>
            </p:cNvSpPr>
            <p:nvPr/>
          </p:nvSpPr>
          <p:spPr bwMode="auto">
            <a:xfrm>
              <a:off x="490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6" name="Line 2124"/>
            <p:cNvSpPr>
              <a:spLocks noChangeShapeType="1"/>
            </p:cNvSpPr>
            <p:nvPr/>
          </p:nvSpPr>
          <p:spPr bwMode="auto">
            <a:xfrm>
              <a:off x="490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7" name="Line 2125"/>
            <p:cNvSpPr>
              <a:spLocks noChangeShapeType="1"/>
            </p:cNvSpPr>
            <p:nvPr/>
          </p:nvSpPr>
          <p:spPr bwMode="auto">
            <a:xfrm>
              <a:off x="490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8" name="Line 2126"/>
            <p:cNvSpPr>
              <a:spLocks noChangeShapeType="1"/>
            </p:cNvSpPr>
            <p:nvPr/>
          </p:nvSpPr>
          <p:spPr bwMode="auto">
            <a:xfrm>
              <a:off x="490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79" name="Line 2127"/>
            <p:cNvSpPr>
              <a:spLocks noChangeShapeType="1"/>
            </p:cNvSpPr>
            <p:nvPr/>
          </p:nvSpPr>
          <p:spPr bwMode="auto">
            <a:xfrm>
              <a:off x="4901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0" name="Line 2128"/>
            <p:cNvSpPr>
              <a:spLocks noChangeShapeType="1"/>
            </p:cNvSpPr>
            <p:nvPr/>
          </p:nvSpPr>
          <p:spPr bwMode="auto">
            <a:xfrm>
              <a:off x="48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1" name="Line 2129"/>
            <p:cNvSpPr>
              <a:spLocks noChangeShapeType="1"/>
            </p:cNvSpPr>
            <p:nvPr/>
          </p:nvSpPr>
          <p:spPr bwMode="auto">
            <a:xfrm>
              <a:off x="48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2" name="Line 2130"/>
            <p:cNvSpPr>
              <a:spLocks noChangeShapeType="1"/>
            </p:cNvSpPr>
            <p:nvPr/>
          </p:nvSpPr>
          <p:spPr bwMode="auto">
            <a:xfrm>
              <a:off x="48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3" name="Line 2131"/>
            <p:cNvSpPr>
              <a:spLocks noChangeShapeType="1"/>
            </p:cNvSpPr>
            <p:nvPr/>
          </p:nvSpPr>
          <p:spPr bwMode="auto">
            <a:xfrm>
              <a:off x="4892" y="1491"/>
              <a:ext cx="0" cy="0"/>
            </a:xfrm>
            <a:prstGeom prst="line">
              <a:avLst/>
            </a:prstGeom>
            <a:noFill/>
            <a:ln w="6350">
              <a:solidFill>
                <a:srgbClr val="E93253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4" name="Line 2132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5" name="Line 2133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6" name="Line 2134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7" name="Line 2135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8" name="Line 2136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89" name="Line 2137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0" name="Line 2138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1" name="Line 2139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2" name="Line 2140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3" name="Line 2141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4" name="Line 2142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5" name="Line 2143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6" name="Line 2144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7" name="Line 2145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8" name="Line 2146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099" name="Line 2147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0" name="Line 2148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1" name="Line 2149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2" name="Line 2150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3" name="Line 2151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4" name="Line 2152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5" name="Line 2153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6" name="Line 2154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7" name="Line 2155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8" name="Line 2156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09" name="Line 2157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0" name="Line 2158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1" name="Line 2159"/>
            <p:cNvSpPr>
              <a:spLocks noChangeShapeType="1"/>
            </p:cNvSpPr>
            <p:nvPr/>
          </p:nvSpPr>
          <p:spPr bwMode="auto">
            <a:xfrm>
              <a:off x="389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2" name="Line 2160"/>
            <p:cNvSpPr>
              <a:spLocks noChangeShapeType="1"/>
            </p:cNvSpPr>
            <p:nvPr/>
          </p:nvSpPr>
          <p:spPr bwMode="auto">
            <a:xfrm>
              <a:off x="389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3" name="Line 2161"/>
            <p:cNvSpPr>
              <a:spLocks noChangeShapeType="1"/>
            </p:cNvSpPr>
            <p:nvPr/>
          </p:nvSpPr>
          <p:spPr bwMode="auto">
            <a:xfrm>
              <a:off x="389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4" name="Line 2162"/>
            <p:cNvSpPr>
              <a:spLocks noChangeShapeType="1"/>
            </p:cNvSpPr>
            <p:nvPr/>
          </p:nvSpPr>
          <p:spPr bwMode="auto">
            <a:xfrm>
              <a:off x="389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5" name="Line 2163"/>
            <p:cNvSpPr>
              <a:spLocks noChangeShapeType="1"/>
            </p:cNvSpPr>
            <p:nvPr/>
          </p:nvSpPr>
          <p:spPr bwMode="auto">
            <a:xfrm>
              <a:off x="389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6" name="Line 2164"/>
            <p:cNvSpPr>
              <a:spLocks noChangeShapeType="1"/>
            </p:cNvSpPr>
            <p:nvPr/>
          </p:nvSpPr>
          <p:spPr bwMode="auto">
            <a:xfrm>
              <a:off x="389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7" name="Line 2165"/>
            <p:cNvSpPr>
              <a:spLocks noChangeShapeType="1"/>
            </p:cNvSpPr>
            <p:nvPr/>
          </p:nvSpPr>
          <p:spPr bwMode="auto">
            <a:xfrm>
              <a:off x="389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8" name="Line 2166"/>
            <p:cNvSpPr>
              <a:spLocks noChangeShapeType="1"/>
            </p:cNvSpPr>
            <p:nvPr/>
          </p:nvSpPr>
          <p:spPr bwMode="auto">
            <a:xfrm>
              <a:off x="389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19" name="Line 2167"/>
            <p:cNvSpPr>
              <a:spLocks noChangeShapeType="1"/>
            </p:cNvSpPr>
            <p:nvPr/>
          </p:nvSpPr>
          <p:spPr bwMode="auto">
            <a:xfrm>
              <a:off x="389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0" name="Line 2168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1" name="Line 2169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2" name="Line 2170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3" name="Line 2171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4" name="Line 2172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5" name="Line 2173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6" name="Line 2174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7" name="Line 2175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8" name="Line 2176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29" name="Line 2177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0" name="Line 2178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1" name="Line 2179"/>
            <p:cNvSpPr>
              <a:spLocks noChangeShapeType="1"/>
            </p:cNvSpPr>
            <p:nvPr/>
          </p:nvSpPr>
          <p:spPr bwMode="auto">
            <a:xfrm>
              <a:off x="389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2" name="Line 2180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3" name="Line 2181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4" name="Line 2182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5" name="Line 2183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6" name="Line 2184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7" name="Line 2185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8" name="Line 2186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39" name="Line 2187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0" name="Line 2188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1" name="Line 2189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2" name="Line 2190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3" name="Line 2191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4" name="Line 2192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5" name="Line 2193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6" name="Line 2194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7" name="Line 2195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8" name="Line 2196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49" name="Line 2197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0" name="Line 2198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1" name="Line 2199"/>
            <p:cNvSpPr>
              <a:spLocks noChangeShapeType="1"/>
            </p:cNvSpPr>
            <p:nvPr/>
          </p:nvSpPr>
          <p:spPr bwMode="auto">
            <a:xfrm>
              <a:off x="389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2" name="Line 2200"/>
            <p:cNvSpPr>
              <a:spLocks noChangeShapeType="1"/>
            </p:cNvSpPr>
            <p:nvPr/>
          </p:nvSpPr>
          <p:spPr bwMode="auto">
            <a:xfrm>
              <a:off x="388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3" name="Line 2201"/>
            <p:cNvSpPr>
              <a:spLocks noChangeShapeType="1"/>
            </p:cNvSpPr>
            <p:nvPr/>
          </p:nvSpPr>
          <p:spPr bwMode="auto">
            <a:xfrm>
              <a:off x="388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4" name="Line 2202"/>
            <p:cNvSpPr>
              <a:spLocks noChangeShapeType="1"/>
            </p:cNvSpPr>
            <p:nvPr/>
          </p:nvSpPr>
          <p:spPr bwMode="auto">
            <a:xfrm>
              <a:off x="388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5" name="Line 2203"/>
            <p:cNvSpPr>
              <a:spLocks noChangeShapeType="1"/>
            </p:cNvSpPr>
            <p:nvPr/>
          </p:nvSpPr>
          <p:spPr bwMode="auto">
            <a:xfrm>
              <a:off x="388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6" name="Line 2204"/>
            <p:cNvSpPr>
              <a:spLocks noChangeShapeType="1"/>
            </p:cNvSpPr>
            <p:nvPr/>
          </p:nvSpPr>
          <p:spPr bwMode="auto">
            <a:xfrm>
              <a:off x="388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7" name="Line 2205"/>
            <p:cNvSpPr>
              <a:spLocks noChangeShapeType="1"/>
            </p:cNvSpPr>
            <p:nvPr/>
          </p:nvSpPr>
          <p:spPr bwMode="auto">
            <a:xfrm>
              <a:off x="388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8" name="Line 2206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59" name="Line 2207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0" name="Line 2208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1" name="Line 2209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2" name="Line 2210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3" name="Line 2211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4" name="Line 2212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5" name="Line 2213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6" name="Line 2214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7" name="Line 2215"/>
            <p:cNvSpPr>
              <a:spLocks noChangeShapeType="1"/>
            </p:cNvSpPr>
            <p:nvPr/>
          </p:nvSpPr>
          <p:spPr bwMode="auto">
            <a:xfrm>
              <a:off x="388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8" name="Line 2216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69" name="Line 2217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70" name="Line 2218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71" name="Line 2219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72" name="Line 2220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73" name="Line 2221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2222"/>
          <p:cNvGrpSpPr>
            <a:grpSpLocks/>
          </p:cNvGrpSpPr>
          <p:nvPr/>
        </p:nvGrpSpPr>
        <p:grpSpPr bwMode="auto">
          <a:xfrm>
            <a:off x="6464300" y="3427412"/>
            <a:ext cx="138113" cy="46038"/>
            <a:chOff x="3796" y="1926"/>
            <a:chExt cx="87" cy="29"/>
          </a:xfrm>
        </p:grpSpPr>
        <p:sp>
          <p:nvSpPr>
            <p:cNvPr id="640175" name="Line 2223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76" name="Line 2224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77" name="Line 2225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78" name="Line 2226"/>
            <p:cNvSpPr>
              <a:spLocks noChangeShapeType="1"/>
            </p:cNvSpPr>
            <p:nvPr/>
          </p:nvSpPr>
          <p:spPr bwMode="auto">
            <a:xfrm>
              <a:off x="388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79" name="Line 2227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0" name="Line 2228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1" name="Line 2229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2" name="Line 2230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3" name="Line 2231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4" name="Line 2232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5" name="Line 2233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6" name="Line 2234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7" name="Line 2235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8" name="Line 2236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89" name="Line 2237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0" name="Line 2238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1" name="Line 2239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2" name="Line 2240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3" name="Line 2241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4" name="Line 2242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5" name="Line 2243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6" name="Line 2244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7" name="Line 2245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8" name="Line 2246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199" name="Line 2247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0" name="Line 2248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1" name="Line 2249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2" name="Line 2250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3" name="Line 2251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4" name="Line 2252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5" name="Line 2253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6" name="Line 2254"/>
            <p:cNvSpPr>
              <a:spLocks noChangeShapeType="1"/>
            </p:cNvSpPr>
            <p:nvPr/>
          </p:nvSpPr>
          <p:spPr bwMode="auto">
            <a:xfrm>
              <a:off x="388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7" name="Line 2255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8" name="Line 2256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09" name="Line 2257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0" name="Line 2258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1" name="Line 2259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2" name="Line 2260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3" name="Line 2261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4" name="Line 2262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5" name="Line 2263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6" name="Line 2264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7" name="Line 2265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8" name="Line 2266"/>
            <p:cNvSpPr>
              <a:spLocks noChangeShapeType="1"/>
            </p:cNvSpPr>
            <p:nvPr/>
          </p:nvSpPr>
          <p:spPr bwMode="auto">
            <a:xfrm>
              <a:off x="387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19" name="Line 2267"/>
            <p:cNvSpPr>
              <a:spLocks noChangeShapeType="1"/>
            </p:cNvSpPr>
            <p:nvPr/>
          </p:nvSpPr>
          <p:spPr bwMode="auto">
            <a:xfrm>
              <a:off x="387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0" name="Line 2268"/>
            <p:cNvSpPr>
              <a:spLocks noChangeShapeType="1"/>
            </p:cNvSpPr>
            <p:nvPr/>
          </p:nvSpPr>
          <p:spPr bwMode="auto">
            <a:xfrm>
              <a:off x="387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1" name="Line 2269"/>
            <p:cNvSpPr>
              <a:spLocks noChangeShapeType="1"/>
            </p:cNvSpPr>
            <p:nvPr/>
          </p:nvSpPr>
          <p:spPr bwMode="auto">
            <a:xfrm>
              <a:off x="387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2" name="Line 2270"/>
            <p:cNvSpPr>
              <a:spLocks noChangeShapeType="1"/>
            </p:cNvSpPr>
            <p:nvPr/>
          </p:nvSpPr>
          <p:spPr bwMode="auto">
            <a:xfrm>
              <a:off x="387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3" name="Line 2271"/>
            <p:cNvSpPr>
              <a:spLocks noChangeShapeType="1"/>
            </p:cNvSpPr>
            <p:nvPr/>
          </p:nvSpPr>
          <p:spPr bwMode="auto">
            <a:xfrm>
              <a:off x="387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4" name="Line 2272"/>
            <p:cNvSpPr>
              <a:spLocks noChangeShapeType="1"/>
            </p:cNvSpPr>
            <p:nvPr/>
          </p:nvSpPr>
          <p:spPr bwMode="auto">
            <a:xfrm>
              <a:off x="387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5" name="Line 2273"/>
            <p:cNvSpPr>
              <a:spLocks noChangeShapeType="1"/>
            </p:cNvSpPr>
            <p:nvPr/>
          </p:nvSpPr>
          <p:spPr bwMode="auto">
            <a:xfrm>
              <a:off x="387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6" name="Line 2274"/>
            <p:cNvSpPr>
              <a:spLocks noChangeShapeType="1"/>
            </p:cNvSpPr>
            <p:nvPr/>
          </p:nvSpPr>
          <p:spPr bwMode="auto">
            <a:xfrm>
              <a:off x="387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7" name="Line 2275"/>
            <p:cNvSpPr>
              <a:spLocks noChangeShapeType="1"/>
            </p:cNvSpPr>
            <p:nvPr/>
          </p:nvSpPr>
          <p:spPr bwMode="auto">
            <a:xfrm>
              <a:off x="387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8" name="Line 2276"/>
            <p:cNvSpPr>
              <a:spLocks noChangeShapeType="1"/>
            </p:cNvSpPr>
            <p:nvPr/>
          </p:nvSpPr>
          <p:spPr bwMode="auto">
            <a:xfrm>
              <a:off x="387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29" name="Line 2277"/>
            <p:cNvSpPr>
              <a:spLocks noChangeShapeType="1"/>
            </p:cNvSpPr>
            <p:nvPr/>
          </p:nvSpPr>
          <p:spPr bwMode="auto">
            <a:xfrm>
              <a:off x="387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0" name="Line 2278"/>
            <p:cNvSpPr>
              <a:spLocks noChangeShapeType="1"/>
            </p:cNvSpPr>
            <p:nvPr/>
          </p:nvSpPr>
          <p:spPr bwMode="auto">
            <a:xfrm>
              <a:off x="387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1" name="Line 2279"/>
            <p:cNvSpPr>
              <a:spLocks noChangeShapeType="1"/>
            </p:cNvSpPr>
            <p:nvPr/>
          </p:nvSpPr>
          <p:spPr bwMode="auto">
            <a:xfrm>
              <a:off x="387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2" name="Line 2280"/>
            <p:cNvSpPr>
              <a:spLocks noChangeShapeType="1"/>
            </p:cNvSpPr>
            <p:nvPr/>
          </p:nvSpPr>
          <p:spPr bwMode="auto">
            <a:xfrm>
              <a:off x="387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3" name="Line 2281"/>
            <p:cNvSpPr>
              <a:spLocks noChangeShapeType="1"/>
            </p:cNvSpPr>
            <p:nvPr/>
          </p:nvSpPr>
          <p:spPr bwMode="auto">
            <a:xfrm>
              <a:off x="386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4" name="Line 2282"/>
            <p:cNvSpPr>
              <a:spLocks noChangeShapeType="1"/>
            </p:cNvSpPr>
            <p:nvPr/>
          </p:nvSpPr>
          <p:spPr bwMode="auto">
            <a:xfrm>
              <a:off x="386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5" name="Line 2283"/>
            <p:cNvSpPr>
              <a:spLocks noChangeShapeType="1"/>
            </p:cNvSpPr>
            <p:nvPr/>
          </p:nvSpPr>
          <p:spPr bwMode="auto">
            <a:xfrm>
              <a:off x="38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6" name="Line 2284"/>
            <p:cNvSpPr>
              <a:spLocks noChangeShapeType="1"/>
            </p:cNvSpPr>
            <p:nvPr/>
          </p:nvSpPr>
          <p:spPr bwMode="auto">
            <a:xfrm>
              <a:off x="38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7" name="Line 2285"/>
            <p:cNvSpPr>
              <a:spLocks noChangeShapeType="1"/>
            </p:cNvSpPr>
            <p:nvPr/>
          </p:nvSpPr>
          <p:spPr bwMode="auto">
            <a:xfrm>
              <a:off x="38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8" name="Line 2286"/>
            <p:cNvSpPr>
              <a:spLocks noChangeShapeType="1"/>
            </p:cNvSpPr>
            <p:nvPr/>
          </p:nvSpPr>
          <p:spPr bwMode="auto">
            <a:xfrm>
              <a:off x="38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39" name="Line 2287"/>
            <p:cNvSpPr>
              <a:spLocks noChangeShapeType="1"/>
            </p:cNvSpPr>
            <p:nvPr/>
          </p:nvSpPr>
          <p:spPr bwMode="auto">
            <a:xfrm>
              <a:off x="386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0" name="Line 2288"/>
            <p:cNvSpPr>
              <a:spLocks noChangeShapeType="1"/>
            </p:cNvSpPr>
            <p:nvPr/>
          </p:nvSpPr>
          <p:spPr bwMode="auto">
            <a:xfrm>
              <a:off x="386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1" name="Line 2289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2" name="Line 2290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3" name="Line 2291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4" name="Line 2292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5" name="Line 2293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6" name="Line 2294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7" name="Line 2295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8" name="Line 2296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49" name="Line 2297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0" name="Line 2298"/>
            <p:cNvSpPr>
              <a:spLocks noChangeShapeType="1"/>
            </p:cNvSpPr>
            <p:nvPr/>
          </p:nvSpPr>
          <p:spPr bwMode="auto">
            <a:xfrm>
              <a:off x="386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1" name="Line 2299"/>
            <p:cNvSpPr>
              <a:spLocks noChangeShapeType="1"/>
            </p:cNvSpPr>
            <p:nvPr/>
          </p:nvSpPr>
          <p:spPr bwMode="auto">
            <a:xfrm>
              <a:off x="385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2" name="Line 2300"/>
            <p:cNvSpPr>
              <a:spLocks noChangeShapeType="1"/>
            </p:cNvSpPr>
            <p:nvPr/>
          </p:nvSpPr>
          <p:spPr bwMode="auto">
            <a:xfrm>
              <a:off x="385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3" name="Line 2301"/>
            <p:cNvSpPr>
              <a:spLocks noChangeShapeType="1"/>
            </p:cNvSpPr>
            <p:nvPr/>
          </p:nvSpPr>
          <p:spPr bwMode="auto">
            <a:xfrm>
              <a:off x="385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4" name="Line 2302"/>
            <p:cNvSpPr>
              <a:spLocks noChangeShapeType="1"/>
            </p:cNvSpPr>
            <p:nvPr/>
          </p:nvSpPr>
          <p:spPr bwMode="auto">
            <a:xfrm>
              <a:off x="385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5" name="Line 2303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6" name="Line 2304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7" name="Line 2305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8" name="Line 2306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59" name="Line 2307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0" name="Line 2308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1" name="Line 2309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2" name="Line 2310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3" name="Line 2311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4" name="Line 2312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5" name="Line 2313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6" name="Line 2314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7" name="Line 2315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8" name="Line 2316"/>
            <p:cNvSpPr>
              <a:spLocks noChangeShapeType="1"/>
            </p:cNvSpPr>
            <p:nvPr/>
          </p:nvSpPr>
          <p:spPr bwMode="auto">
            <a:xfrm>
              <a:off x="385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69" name="Line 2317"/>
            <p:cNvSpPr>
              <a:spLocks noChangeShapeType="1"/>
            </p:cNvSpPr>
            <p:nvPr/>
          </p:nvSpPr>
          <p:spPr bwMode="auto">
            <a:xfrm>
              <a:off x="385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0" name="Line 2318"/>
            <p:cNvSpPr>
              <a:spLocks noChangeShapeType="1"/>
            </p:cNvSpPr>
            <p:nvPr/>
          </p:nvSpPr>
          <p:spPr bwMode="auto">
            <a:xfrm>
              <a:off x="385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1" name="Line 2319"/>
            <p:cNvSpPr>
              <a:spLocks noChangeShapeType="1"/>
            </p:cNvSpPr>
            <p:nvPr/>
          </p:nvSpPr>
          <p:spPr bwMode="auto">
            <a:xfrm>
              <a:off x="385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2" name="Line 2320"/>
            <p:cNvSpPr>
              <a:spLocks noChangeShapeType="1"/>
            </p:cNvSpPr>
            <p:nvPr/>
          </p:nvSpPr>
          <p:spPr bwMode="auto">
            <a:xfrm>
              <a:off x="385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3" name="Line 2321"/>
            <p:cNvSpPr>
              <a:spLocks noChangeShapeType="1"/>
            </p:cNvSpPr>
            <p:nvPr/>
          </p:nvSpPr>
          <p:spPr bwMode="auto">
            <a:xfrm>
              <a:off x="385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4" name="Line 2322"/>
            <p:cNvSpPr>
              <a:spLocks noChangeShapeType="1"/>
            </p:cNvSpPr>
            <p:nvPr/>
          </p:nvSpPr>
          <p:spPr bwMode="auto">
            <a:xfrm>
              <a:off x="385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5" name="Line 2323"/>
            <p:cNvSpPr>
              <a:spLocks noChangeShapeType="1"/>
            </p:cNvSpPr>
            <p:nvPr/>
          </p:nvSpPr>
          <p:spPr bwMode="auto">
            <a:xfrm>
              <a:off x="385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6" name="Line 2324"/>
            <p:cNvSpPr>
              <a:spLocks noChangeShapeType="1"/>
            </p:cNvSpPr>
            <p:nvPr/>
          </p:nvSpPr>
          <p:spPr bwMode="auto">
            <a:xfrm>
              <a:off x="385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7" name="Line 2325"/>
            <p:cNvSpPr>
              <a:spLocks noChangeShapeType="1"/>
            </p:cNvSpPr>
            <p:nvPr/>
          </p:nvSpPr>
          <p:spPr bwMode="auto">
            <a:xfrm>
              <a:off x="385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8" name="Line 2326"/>
            <p:cNvSpPr>
              <a:spLocks noChangeShapeType="1"/>
            </p:cNvSpPr>
            <p:nvPr/>
          </p:nvSpPr>
          <p:spPr bwMode="auto">
            <a:xfrm>
              <a:off x="385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79" name="Line 2327"/>
            <p:cNvSpPr>
              <a:spLocks noChangeShapeType="1"/>
            </p:cNvSpPr>
            <p:nvPr/>
          </p:nvSpPr>
          <p:spPr bwMode="auto">
            <a:xfrm>
              <a:off x="385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0" name="Line 2328"/>
            <p:cNvSpPr>
              <a:spLocks noChangeShapeType="1"/>
            </p:cNvSpPr>
            <p:nvPr/>
          </p:nvSpPr>
          <p:spPr bwMode="auto">
            <a:xfrm>
              <a:off x="385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1" name="Line 2329"/>
            <p:cNvSpPr>
              <a:spLocks noChangeShapeType="1"/>
            </p:cNvSpPr>
            <p:nvPr/>
          </p:nvSpPr>
          <p:spPr bwMode="auto">
            <a:xfrm>
              <a:off x="384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2" name="Line 2330"/>
            <p:cNvSpPr>
              <a:spLocks noChangeShapeType="1"/>
            </p:cNvSpPr>
            <p:nvPr/>
          </p:nvSpPr>
          <p:spPr bwMode="auto">
            <a:xfrm>
              <a:off x="384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3" name="Line 2331"/>
            <p:cNvSpPr>
              <a:spLocks noChangeShapeType="1"/>
            </p:cNvSpPr>
            <p:nvPr/>
          </p:nvSpPr>
          <p:spPr bwMode="auto">
            <a:xfrm>
              <a:off x="384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4" name="Line 2332"/>
            <p:cNvSpPr>
              <a:spLocks noChangeShapeType="1"/>
            </p:cNvSpPr>
            <p:nvPr/>
          </p:nvSpPr>
          <p:spPr bwMode="auto">
            <a:xfrm>
              <a:off x="384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5" name="Line 2333"/>
            <p:cNvSpPr>
              <a:spLocks noChangeShapeType="1"/>
            </p:cNvSpPr>
            <p:nvPr/>
          </p:nvSpPr>
          <p:spPr bwMode="auto">
            <a:xfrm>
              <a:off x="384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6" name="Line 2334"/>
            <p:cNvSpPr>
              <a:spLocks noChangeShapeType="1"/>
            </p:cNvSpPr>
            <p:nvPr/>
          </p:nvSpPr>
          <p:spPr bwMode="auto">
            <a:xfrm>
              <a:off x="384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7" name="Line 2335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8" name="Line 2336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89" name="Line 2337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0" name="Line 2338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1" name="Line 2339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2" name="Line 2340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3" name="Line 2341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4" name="Line 2342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5" name="Line 2343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6" name="Line 2344"/>
            <p:cNvSpPr>
              <a:spLocks noChangeShapeType="1"/>
            </p:cNvSpPr>
            <p:nvPr/>
          </p:nvSpPr>
          <p:spPr bwMode="auto">
            <a:xfrm>
              <a:off x="384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7" name="Line 2345"/>
            <p:cNvSpPr>
              <a:spLocks noChangeShapeType="1"/>
            </p:cNvSpPr>
            <p:nvPr/>
          </p:nvSpPr>
          <p:spPr bwMode="auto">
            <a:xfrm>
              <a:off x="383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8" name="Line 2346"/>
            <p:cNvSpPr>
              <a:spLocks noChangeShapeType="1"/>
            </p:cNvSpPr>
            <p:nvPr/>
          </p:nvSpPr>
          <p:spPr bwMode="auto">
            <a:xfrm>
              <a:off x="383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299" name="Line 2347"/>
            <p:cNvSpPr>
              <a:spLocks noChangeShapeType="1"/>
            </p:cNvSpPr>
            <p:nvPr/>
          </p:nvSpPr>
          <p:spPr bwMode="auto">
            <a:xfrm>
              <a:off x="383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0" name="Line 2348"/>
            <p:cNvSpPr>
              <a:spLocks noChangeShapeType="1"/>
            </p:cNvSpPr>
            <p:nvPr/>
          </p:nvSpPr>
          <p:spPr bwMode="auto">
            <a:xfrm>
              <a:off x="383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1" name="Line 2349"/>
            <p:cNvSpPr>
              <a:spLocks noChangeShapeType="1"/>
            </p:cNvSpPr>
            <p:nvPr/>
          </p:nvSpPr>
          <p:spPr bwMode="auto">
            <a:xfrm>
              <a:off x="383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2" name="Line 2350"/>
            <p:cNvSpPr>
              <a:spLocks noChangeShapeType="1"/>
            </p:cNvSpPr>
            <p:nvPr/>
          </p:nvSpPr>
          <p:spPr bwMode="auto">
            <a:xfrm>
              <a:off x="383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3" name="Line 2351"/>
            <p:cNvSpPr>
              <a:spLocks noChangeShapeType="1"/>
            </p:cNvSpPr>
            <p:nvPr/>
          </p:nvSpPr>
          <p:spPr bwMode="auto">
            <a:xfrm>
              <a:off x="383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4" name="Line 2352"/>
            <p:cNvSpPr>
              <a:spLocks noChangeShapeType="1"/>
            </p:cNvSpPr>
            <p:nvPr/>
          </p:nvSpPr>
          <p:spPr bwMode="auto">
            <a:xfrm>
              <a:off x="383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5" name="Line 2353"/>
            <p:cNvSpPr>
              <a:spLocks noChangeShapeType="1"/>
            </p:cNvSpPr>
            <p:nvPr/>
          </p:nvSpPr>
          <p:spPr bwMode="auto">
            <a:xfrm>
              <a:off x="383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6" name="Line 2354"/>
            <p:cNvSpPr>
              <a:spLocks noChangeShapeType="1"/>
            </p:cNvSpPr>
            <p:nvPr/>
          </p:nvSpPr>
          <p:spPr bwMode="auto">
            <a:xfrm>
              <a:off x="383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7" name="Line 2355"/>
            <p:cNvSpPr>
              <a:spLocks noChangeShapeType="1"/>
            </p:cNvSpPr>
            <p:nvPr/>
          </p:nvSpPr>
          <p:spPr bwMode="auto">
            <a:xfrm>
              <a:off x="383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8" name="Line 2356"/>
            <p:cNvSpPr>
              <a:spLocks noChangeShapeType="1"/>
            </p:cNvSpPr>
            <p:nvPr/>
          </p:nvSpPr>
          <p:spPr bwMode="auto">
            <a:xfrm>
              <a:off x="383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09" name="Line 2357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0" name="Line 2358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1" name="Line 2359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2" name="Line 2360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3" name="Line 2361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4" name="Line 2362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5" name="Line 2363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6" name="Line 2364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7" name="Line 2365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8" name="Line 2366"/>
            <p:cNvSpPr>
              <a:spLocks noChangeShapeType="1"/>
            </p:cNvSpPr>
            <p:nvPr/>
          </p:nvSpPr>
          <p:spPr bwMode="auto">
            <a:xfrm>
              <a:off x="383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19" name="Line 2367"/>
            <p:cNvSpPr>
              <a:spLocks noChangeShapeType="1"/>
            </p:cNvSpPr>
            <p:nvPr/>
          </p:nvSpPr>
          <p:spPr bwMode="auto">
            <a:xfrm>
              <a:off x="383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0" name="Line 2368"/>
            <p:cNvSpPr>
              <a:spLocks noChangeShapeType="1"/>
            </p:cNvSpPr>
            <p:nvPr/>
          </p:nvSpPr>
          <p:spPr bwMode="auto">
            <a:xfrm>
              <a:off x="383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1" name="Line 2369"/>
            <p:cNvSpPr>
              <a:spLocks noChangeShapeType="1"/>
            </p:cNvSpPr>
            <p:nvPr/>
          </p:nvSpPr>
          <p:spPr bwMode="auto">
            <a:xfrm>
              <a:off x="382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2" name="Line 2370"/>
            <p:cNvSpPr>
              <a:spLocks noChangeShapeType="1"/>
            </p:cNvSpPr>
            <p:nvPr/>
          </p:nvSpPr>
          <p:spPr bwMode="auto">
            <a:xfrm>
              <a:off x="382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3" name="Line 2371"/>
            <p:cNvSpPr>
              <a:spLocks noChangeShapeType="1"/>
            </p:cNvSpPr>
            <p:nvPr/>
          </p:nvSpPr>
          <p:spPr bwMode="auto">
            <a:xfrm>
              <a:off x="382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4" name="Line 2372"/>
            <p:cNvSpPr>
              <a:spLocks noChangeShapeType="1"/>
            </p:cNvSpPr>
            <p:nvPr/>
          </p:nvSpPr>
          <p:spPr bwMode="auto">
            <a:xfrm>
              <a:off x="382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5" name="Line 2373"/>
            <p:cNvSpPr>
              <a:spLocks noChangeShapeType="1"/>
            </p:cNvSpPr>
            <p:nvPr/>
          </p:nvSpPr>
          <p:spPr bwMode="auto">
            <a:xfrm>
              <a:off x="382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6" name="Line 2374"/>
            <p:cNvSpPr>
              <a:spLocks noChangeShapeType="1"/>
            </p:cNvSpPr>
            <p:nvPr/>
          </p:nvSpPr>
          <p:spPr bwMode="auto">
            <a:xfrm>
              <a:off x="382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7" name="Line 2375"/>
            <p:cNvSpPr>
              <a:spLocks noChangeShapeType="1"/>
            </p:cNvSpPr>
            <p:nvPr/>
          </p:nvSpPr>
          <p:spPr bwMode="auto">
            <a:xfrm>
              <a:off x="382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8" name="Line 2376"/>
            <p:cNvSpPr>
              <a:spLocks noChangeShapeType="1"/>
            </p:cNvSpPr>
            <p:nvPr/>
          </p:nvSpPr>
          <p:spPr bwMode="auto">
            <a:xfrm>
              <a:off x="382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29" name="Line 2377"/>
            <p:cNvSpPr>
              <a:spLocks noChangeShapeType="1"/>
            </p:cNvSpPr>
            <p:nvPr/>
          </p:nvSpPr>
          <p:spPr bwMode="auto">
            <a:xfrm>
              <a:off x="382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0" name="Line 2378"/>
            <p:cNvSpPr>
              <a:spLocks noChangeShapeType="1"/>
            </p:cNvSpPr>
            <p:nvPr/>
          </p:nvSpPr>
          <p:spPr bwMode="auto">
            <a:xfrm>
              <a:off x="382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1" name="Line 2379"/>
            <p:cNvSpPr>
              <a:spLocks noChangeShapeType="1"/>
            </p:cNvSpPr>
            <p:nvPr/>
          </p:nvSpPr>
          <p:spPr bwMode="auto">
            <a:xfrm>
              <a:off x="382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2" name="Line 2380"/>
            <p:cNvSpPr>
              <a:spLocks noChangeShapeType="1"/>
            </p:cNvSpPr>
            <p:nvPr/>
          </p:nvSpPr>
          <p:spPr bwMode="auto">
            <a:xfrm>
              <a:off x="382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3" name="Line 2381"/>
            <p:cNvSpPr>
              <a:spLocks noChangeShapeType="1"/>
            </p:cNvSpPr>
            <p:nvPr/>
          </p:nvSpPr>
          <p:spPr bwMode="auto">
            <a:xfrm>
              <a:off x="382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4" name="Line 2382"/>
            <p:cNvSpPr>
              <a:spLocks noChangeShapeType="1"/>
            </p:cNvSpPr>
            <p:nvPr/>
          </p:nvSpPr>
          <p:spPr bwMode="auto">
            <a:xfrm>
              <a:off x="382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5" name="Line 2383"/>
            <p:cNvSpPr>
              <a:spLocks noChangeShapeType="1"/>
            </p:cNvSpPr>
            <p:nvPr/>
          </p:nvSpPr>
          <p:spPr bwMode="auto">
            <a:xfrm>
              <a:off x="382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6" name="Line 2384"/>
            <p:cNvSpPr>
              <a:spLocks noChangeShapeType="1"/>
            </p:cNvSpPr>
            <p:nvPr/>
          </p:nvSpPr>
          <p:spPr bwMode="auto">
            <a:xfrm>
              <a:off x="382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7" name="Line 2385"/>
            <p:cNvSpPr>
              <a:spLocks noChangeShapeType="1"/>
            </p:cNvSpPr>
            <p:nvPr/>
          </p:nvSpPr>
          <p:spPr bwMode="auto">
            <a:xfrm>
              <a:off x="382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8" name="Line 2386"/>
            <p:cNvSpPr>
              <a:spLocks noChangeShapeType="1"/>
            </p:cNvSpPr>
            <p:nvPr/>
          </p:nvSpPr>
          <p:spPr bwMode="auto">
            <a:xfrm>
              <a:off x="382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39" name="Line 2387"/>
            <p:cNvSpPr>
              <a:spLocks noChangeShapeType="1"/>
            </p:cNvSpPr>
            <p:nvPr/>
          </p:nvSpPr>
          <p:spPr bwMode="auto">
            <a:xfrm>
              <a:off x="381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0" name="Line 2388"/>
            <p:cNvSpPr>
              <a:spLocks noChangeShapeType="1"/>
            </p:cNvSpPr>
            <p:nvPr/>
          </p:nvSpPr>
          <p:spPr bwMode="auto">
            <a:xfrm>
              <a:off x="381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1" name="Line 2389"/>
            <p:cNvSpPr>
              <a:spLocks noChangeShapeType="1"/>
            </p:cNvSpPr>
            <p:nvPr/>
          </p:nvSpPr>
          <p:spPr bwMode="auto">
            <a:xfrm>
              <a:off x="381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2" name="Line 2390"/>
            <p:cNvSpPr>
              <a:spLocks noChangeShapeType="1"/>
            </p:cNvSpPr>
            <p:nvPr/>
          </p:nvSpPr>
          <p:spPr bwMode="auto">
            <a:xfrm>
              <a:off x="381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3" name="Line 2391"/>
            <p:cNvSpPr>
              <a:spLocks noChangeShapeType="1"/>
            </p:cNvSpPr>
            <p:nvPr/>
          </p:nvSpPr>
          <p:spPr bwMode="auto">
            <a:xfrm>
              <a:off x="381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4" name="Line 2392"/>
            <p:cNvSpPr>
              <a:spLocks noChangeShapeType="1"/>
            </p:cNvSpPr>
            <p:nvPr/>
          </p:nvSpPr>
          <p:spPr bwMode="auto">
            <a:xfrm>
              <a:off x="381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5" name="Line 2393"/>
            <p:cNvSpPr>
              <a:spLocks noChangeShapeType="1"/>
            </p:cNvSpPr>
            <p:nvPr/>
          </p:nvSpPr>
          <p:spPr bwMode="auto">
            <a:xfrm>
              <a:off x="381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6" name="Line 2394"/>
            <p:cNvSpPr>
              <a:spLocks noChangeShapeType="1"/>
            </p:cNvSpPr>
            <p:nvPr/>
          </p:nvSpPr>
          <p:spPr bwMode="auto">
            <a:xfrm>
              <a:off x="3818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7" name="Line 2395"/>
            <p:cNvSpPr>
              <a:spLocks noChangeShapeType="1"/>
            </p:cNvSpPr>
            <p:nvPr/>
          </p:nvSpPr>
          <p:spPr bwMode="auto">
            <a:xfrm>
              <a:off x="381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8" name="Line 2396"/>
            <p:cNvSpPr>
              <a:spLocks noChangeShapeType="1"/>
            </p:cNvSpPr>
            <p:nvPr/>
          </p:nvSpPr>
          <p:spPr bwMode="auto">
            <a:xfrm>
              <a:off x="381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49" name="Line 2397"/>
            <p:cNvSpPr>
              <a:spLocks noChangeShapeType="1"/>
            </p:cNvSpPr>
            <p:nvPr/>
          </p:nvSpPr>
          <p:spPr bwMode="auto">
            <a:xfrm>
              <a:off x="381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0" name="Line 2398"/>
            <p:cNvSpPr>
              <a:spLocks noChangeShapeType="1"/>
            </p:cNvSpPr>
            <p:nvPr/>
          </p:nvSpPr>
          <p:spPr bwMode="auto">
            <a:xfrm>
              <a:off x="381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1" name="Line 2399"/>
            <p:cNvSpPr>
              <a:spLocks noChangeShapeType="1"/>
            </p:cNvSpPr>
            <p:nvPr/>
          </p:nvSpPr>
          <p:spPr bwMode="auto">
            <a:xfrm>
              <a:off x="381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2" name="Line 2400"/>
            <p:cNvSpPr>
              <a:spLocks noChangeShapeType="1"/>
            </p:cNvSpPr>
            <p:nvPr/>
          </p:nvSpPr>
          <p:spPr bwMode="auto">
            <a:xfrm>
              <a:off x="381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3" name="Line 2401"/>
            <p:cNvSpPr>
              <a:spLocks noChangeShapeType="1"/>
            </p:cNvSpPr>
            <p:nvPr/>
          </p:nvSpPr>
          <p:spPr bwMode="auto">
            <a:xfrm>
              <a:off x="380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4" name="Line 2402"/>
            <p:cNvSpPr>
              <a:spLocks noChangeShapeType="1"/>
            </p:cNvSpPr>
            <p:nvPr/>
          </p:nvSpPr>
          <p:spPr bwMode="auto">
            <a:xfrm>
              <a:off x="380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5" name="Line 2403"/>
            <p:cNvSpPr>
              <a:spLocks noChangeShapeType="1"/>
            </p:cNvSpPr>
            <p:nvPr/>
          </p:nvSpPr>
          <p:spPr bwMode="auto">
            <a:xfrm>
              <a:off x="380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6" name="Line 2404"/>
            <p:cNvSpPr>
              <a:spLocks noChangeShapeType="1"/>
            </p:cNvSpPr>
            <p:nvPr/>
          </p:nvSpPr>
          <p:spPr bwMode="auto">
            <a:xfrm>
              <a:off x="3807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7" name="Line 2405"/>
            <p:cNvSpPr>
              <a:spLocks noChangeShapeType="1"/>
            </p:cNvSpPr>
            <p:nvPr/>
          </p:nvSpPr>
          <p:spPr bwMode="auto">
            <a:xfrm>
              <a:off x="380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8" name="Line 2406"/>
            <p:cNvSpPr>
              <a:spLocks noChangeShapeType="1"/>
            </p:cNvSpPr>
            <p:nvPr/>
          </p:nvSpPr>
          <p:spPr bwMode="auto">
            <a:xfrm>
              <a:off x="380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59" name="Line 2407"/>
            <p:cNvSpPr>
              <a:spLocks noChangeShapeType="1"/>
            </p:cNvSpPr>
            <p:nvPr/>
          </p:nvSpPr>
          <p:spPr bwMode="auto">
            <a:xfrm>
              <a:off x="380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0" name="Line 2408"/>
            <p:cNvSpPr>
              <a:spLocks noChangeShapeType="1"/>
            </p:cNvSpPr>
            <p:nvPr/>
          </p:nvSpPr>
          <p:spPr bwMode="auto">
            <a:xfrm>
              <a:off x="3804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1" name="Line 2409"/>
            <p:cNvSpPr>
              <a:spLocks noChangeShapeType="1"/>
            </p:cNvSpPr>
            <p:nvPr/>
          </p:nvSpPr>
          <p:spPr bwMode="auto">
            <a:xfrm>
              <a:off x="380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2" name="Line 2410"/>
            <p:cNvSpPr>
              <a:spLocks noChangeShapeType="1"/>
            </p:cNvSpPr>
            <p:nvPr/>
          </p:nvSpPr>
          <p:spPr bwMode="auto">
            <a:xfrm>
              <a:off x="380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3" name="Line 2411"/>
            <p:cNvSpPr>
              <a:spLocks noChangeShapeType="1"/>
            </p:cNvSpPr>
            <p:nvPr/>
          </p:nvSpPr>
          <p:spPr bwMode="auto">
            <a:xfrm>
              <a:off x="380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4" name="Line 2412"/>
            <p:cNvSpPr>
              <a:spLocks noChangeShapeType="1"/>
            </p:cNvSpPr>
            <p:nvPr/>
          </p:nvSpPr>
          <p:spPr bwMode="auto">
            <a:xfrm>
              <a:off x="380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5" name="Line 2413"/>
            <p:cNvSpPr>
              <a:spLocks noChangeShapeType="1"/>
            </p:cNvSpPr>
            <p:nvPr/>
          </p:nvSpPr>
          <p:spPr bwMode="auto">
            <a:xfrm>
              <a:off x="380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6" name="Line 2414"/>
            <p:cNvSpPr>
              <a:spLocks noChangeShapeType="1"/>
            </p:cNvSpPr>
            <p:nvPr/>
          </p:nvSpPr>
          <p:spPr bwMode="auto">
            <a:xfrm>
              <a:off x="380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7" name="Line 2415"/>
            <p:cNvSpPr>
              <a:spLocks noChangeShapeType="1"/>
            </p:cNvSpPr>
            <p:nvPr/>
          </p:nvSpPr>
          <p:spPr bwMode="auto">
            <a:xfrm>
              <a:off x="380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8" name="Line 2416"/>
            <p:cNvSpPr>
              <a:spLocks noChangeShapeType="1"/>
            </p:cNvSpPr>
            <p:nvPr/>
          </p:nvSpPr>
          <p:spPr bwMode="auto">
            <a:xfrm>
              <a:off x="380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69" name="Line 2417"/>
            <p:cNvSpPr>
              <a:spLocks noChangeShapeType="1"/>
            </p:cNvSpPr>
            <p:nvPr/>
          </p:nvSpPr>
          <p:spPr bwMode="auto">
            <a:xfrm>
              <a:off x="379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70" name="Line 2418"/>
            <p:cNvSpPr>
              <a:spLocks noChangeShapeType="1"/>
            </p:cNvSpPr>
            <p:nvPr/>
          </p:nvSpPr>
          <p:spPr bwMode="auto">
            <a:xfrm>
              <a:off x="3799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71" name="Line 2419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72" name="Line 2420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73" name="Line 2421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74" name="Line 2422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2423"/>
          <p:cNvGrpSpPr>
            <a:grpSpLocks/>
          </p:cNvGrpSpPr>
          <p:nvPr/>
        </p:nvGrpSpPr>
        <p:grpSpPr bwMode="auto">
          <a:xfrm>
            <a:off x="5106988" y="3313112"/>
            <a:ext cx="1854200" cy="412750"/>
            <a:chOff x="2941" y="1854"/>
            <a:chExt cx="1168" cy="260"/>
          </a:xfrm>
        </p:grpSpPr>
        <p:sp>
          <p:nvSpPr>
            <p:cNvPr id="640376" name="Line 2424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77" name="Line 2425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78" name="Line 2426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79" name="Line 2427"/>
            <p:cNvSpPr>
              <a:spLocks noChangeShapeType="1"/>
            </p:cNvSpPr>
            <p:nvPr/>
          </p:nvSpPr>
          <p:spPr bwMode="auto">
            <a:xfrm>
              <a:off x="379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0" name="Line 2428"/>
            <p:cNvSpPr>
              <a:spLocks noChangeShapeType="1"/>
            </p:cNvSpPr>
            <p:nvPr/>
          </p:nvSpPr>
          <p:spPr bwMode="auto">
            <a:xfrm>
              <a:off x="379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1" name="Line 2429"/>
            <p:cNvSpPr>
              <a:spLocks noChangeShapeType="1"/>
            </p:cNvSpPr>
            <p:nvPr/>
          </p:nvSpPr>
          <p:spPr bwMode="auto">
            <a:xfrm>
              <a:off x="379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2" name="Line 2430"/>
            <p:cNvSpPr>
              <a:spLocks noChangeShapeType="1"/>
            </p:cNvSpPr>
            <p:nvPr/>
          </p:nvSpPr>
          <p:spPr bwMode="auto">
            <a:xfrm>
              <a:off x="379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3" name="Line 2431"/>
            <p:cNvSpPr>
              <a:spLocks noChangeShapeType="1"/>
            </p:cNvSpPr>
            <p:nvPr/>
          </p:nvSpPr>
          <p:spPr bwMode="auto">
            <a:xfrm>
              <a:off x="379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4" name="Line 2432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5" name="Line 2433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6" name="Line 2434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7" name="Line 2435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8" name="Line 2436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89" name="Line 2437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0" name="Line 2438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1" name="Line 2439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2" name="Line 2440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3" name="Line 2441"/>
            <p:cNvSpPr>
              <a:spLocks noChangeShapeType="1"/>
            </p:cNvSpPr>
            <p:nvPr/>
          </p:nvSpPr>
          <p:spPr bwMode="auto">
            <a:xfrm>
              <a:off x="378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4" name="Line 2442"/>
            <p:cNvSpPr>
              <a:spLocks noChangeShapeType="1"/>
            </p:cNvSpPr>
            <p:nvPr/>
          </p:nvSpPr>
          <p:spPr bwMode="auto">
            <a:xfrm>
              <a:off x="378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5" name="Line 2443"/>
            <p:cNvSpPr>
              <a:spLocks noChangeShapeType="1"/>
            </p:cNvSpPr>
            <p:nvPr/>
          </p:nvSpPr>
          <p:spPr bwMode="auto">
            <a:xfrm>
              <a:off x="378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6" name="Line 2444"/>
            <p:cNvSpPr>
              <a:spLocks noChangeShapeType="1"/>
            </p:cNvSpPr>
            <p:nvPr/>
          </p:nvSpPr>
          <p:spPr bwMode="auto">
            <a:xfrm>
              <a:off x="378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7" name="Line 2445"/>
            <p:cNvSpPr>
              <a:spLocks noChangeShapeType="1"/>
            </p:cNvSpPr>
            <p:nvPr/>
          </p:nvSpPr>
          <p:spPr bwMode="auto">
            <a:xfrm>
              <a:off x="378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8" name="Line 2446"/>
            <p:cNvSpPr>
              <a:spLocks noChangeShapeType="1"/>
            </p:cNvSpPr>
            <p:nvPr/>
          </p:nvSpPr>
          <p:spPr bwMode="auto">
            <a:xfrm>
              <a:off x="378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399" name="Line 2447"/>
            <p:cNvSpPr>
              <a:spLocks noChangeShapeType="1"/>
            </p:cNvSpPr>
            <p:nvPr/>
          </p:nvSpPr>
          <p:spPr bwMode="auto">
            <a:xfrm>
              <a:off x="378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0" name="Line 2448"/>
            <p:cNvSpPr>
              <a:spLocks noChangeShapeType="1"/>
            </p:cNvSpPr>
            <p:nvPr/>
          </p:nvSpPr>
          <p:spPr bwMode="auto">
            <a:xfrm>
              <a:off x="378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1" name="Line 2449"/>
            <p:cNvSpPr>
              <a:spLocks noChangeShapeType="1"/>
            </p:cNvSpPr>
            <p:nvPr/>
          </p:nvSpPr>
          <p:spPr bwMode="auto">
            <a:xfrm>
              <a:off x="378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2" name="Line 2450"/>
            <p:cNvSpPr>
              <a:spLocks noChangeShapeType="1"/>
            </p:cNvSpPr>
            <p:nvPr/>
          </p:nvSpPr>
          <p:spPr bwMode="auto">
            <a:xfrm>
              <a:off x="377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3" name="Line 2451"/>
            <p:cNvSpPr>
              <a:spLocks noChangeShapeType="1"/>
            </p:cNvSpPr>
            <p:nvPr/>
          </p:nvSpPr>
          <p:spPr bwMode="auto">
            <a:xfrm>
              <a:off x="3775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4" name="Line 2452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5" name="Line 2453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6" name="Line 2454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7" name="Line 2455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8" name="Line 2456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09" name="Line 2457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0" name="Line 2458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1" name="Line 2459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2" name="Line 2460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3" name="Line 2461"/>
            <p:cNvSpPr>
              <a:spLocks noChangeShapeType="1"/>
            </p:cNvSpPr>
            <p:nvPr/>
          </p:nvSpPr>
          <p:spPr bwMode="auto">
            <a:xfrm>
              <a:off x="3772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4" name="Line 2462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5" name="Line 2463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6" name="Line 2464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7" name="Line 2465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8" name="Line 2466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19" name="Line 2467"/>
            <p:cNvSpPr>
              <a:spLocks noChangeShapeType="1"/>
            </p:cNvSpPr>
            <p:nvPr/>
          </p:nvSpPr>
          <p:spPr bwMode="auto">
            <a:xfrm>
              <a:off x="3766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0" name="Line 2468"/>
            <p:cNvSpPr>
              <a:spLocks noChangeShapeType="1"/>
            </p:cNvSpPr>
            <p:nvPr/>
          </p:nvSpPr>
          <p:spPr bwMode="auto">
            <a:xfrm>
              <a:off x="376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1" name="Line 2469"/>
            <p:cNvSpPr>
              <a:spLocks noChangeShapeType="1"/>
            </p:cNvSpPr>
            <p:nvPr/>
          </p:nvSpPr>
          <p:spPr bwMode="auto">
            <a:xfrm>
              <a:off x="3763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2" name="Line 2470"/>
            <p:cNvSpPr>
              <a:spLocks noChangeShapeType="1"/>
            </p:cNvSpPr>
            <p:nvPr/>
          </p:nvSpPr>
          <p:spPr bwMode="auto">
            <a:xfrm>
              <a:off x="376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3" name="Line 2471"/>
            <p:cNvSpPr>
              <a:spLocks noChangeShapeType="1"/>
            </p:cNvSpPr>
            <p:nvPr/>
          </p:nvSpPr>
          <p:spPr bwMode="auto">
            <a:xfrm>
              <a:off x="376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4" name="Line 2472"/>
            <p:cNvSpPr>
              <a:spLocks noChangeShapeType="1"/>
            </p:cNvSpPr>
            <p:nvPr/>
          </p:nvSpPr>
          <p:spPr bwMode="auto">
            <a:xfrm>
              <a:off x="376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5" name="Line 2473"/>
            <p:cNvSpPr>
              <a:spLocks noChangeShapeType="1"/>
            </p:cNvSpPr>
            <p:nvPr/>
          </p:nvSpPr>
          <p:spPr bwMode="auto">
            <a:xfrm>
              <a:off x="3760" y="1955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6" name="Line 2474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7" name="Line 2475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8" name="Line 2476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29" name="Line 2477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0" name="Line 2478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1" name="Line 2479"/>
            <p:cNvSpPr>
              <a:spLocks noChangeShapeType="1"/>
            </p:cNvSpPr>
            <p:nvPr/>
          </p:nvSpPr>
          <p:spPr bwMode="auto">
            <a:xfrm>
              <a:off x="374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2" name="Line 2480"/>
            <p:cNvSpPr>
              <a:spLocks noChangeShapeType="1"/>
            </p:cNvSpPr>
            <p:nvPr/>
          </p:nvSpPr>
          <p:spPr bwMode="auto">
            <a:xfrm>
              <a:off x="374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3" name="Line 2481"/>
            <p:cNvSpPr>
              <a:spLocks noChangeShapeType="1"/>
            </p:cNvSpPr>
            <p:nvPr/>
          </p:nvSpPr>
          <p:spPr bwMode="auto">
            <a:xfrm>
              <a:off x="374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4" name="Line 2482"/>
            <p:cNvSpPr>
              <a:spLocks noChangeShapeType="1"/>
            </p:cNvSpPr>
            <p:nvPr/>
          </p:nvSpPr>
          <p:spPr bwMode="auto">
            <a:xfrm>
              <a:off x="374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5" name="Line 2483"/>
            <p:cNvSpPr>
              <a:spLocks noChangeShapeType="1"/>
            </p:cNvSpPr>
            <p:nvPr/>
          </p:nvSpPr>
          <p:spPr bwMode="auto">
            <a:xfrm>
              <a:off x="374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6" name="Line 2484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7" name="Line 2485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8" name="Line 2486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39" name="Line 2487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0" name="Line 2488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1" name="Line 2489"/>
            <p:cNvSpPr>
              <a:spLocks noChangeShapeType="1"/>
            </p:cNvSpPr>
            <p:nvPr/>
          </p:nvSpPr>
          <p:spPr bwMode="auto">
            <a:xfrm>
              <a:off x="373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2" name="Line 2490"/>
            <p:cNvSpPr>
              <a:spLocks noChangeShapeType="1"/>
            </p:cNvSpPr>
            <p:nvPr/>
          </p:nvSpPr>
          <p:spPr bwMode="auto">
            <a:xfrm>
              <a:off x="373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3" name="Line 2491"/>
            <p:cNvSpPr>
              <a:spLocks noChangeShapeType="1"/>
            </p:cNvSpPr>
            <p:nvPr/>
          </p:nvSpPr>
          <p:spPr bwMode="auto">
            <a:xfrm>
              <a:off x="373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4" name="Line 2492"/>
            <p:cNvSpPr>
              <a:spLocks noChangeShapeType="1"/>
            </p:cNvSpPr>
            <p:nvPr/>
          </p:nvSpPr>
          <p:spPr bwMode="auto">
            <a:xfrm>
              <a:off x="373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5" name="Line 2493"/>
            <p:cNvSpPr>
              <a:spLocks noChangeShapeType="1"/>
            </p:cNvSpPr>
            <p:nvPr/>
          </p:nvSpPr>
          <p:spPr bwMode="auto">
            <a:xfrm>
              <a:off x="373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6" name="Line 2494"/>
            <p:cNvSpPr>
              <a:spLocks noChangeShapeType="1"/>
            </p:cNvSpPr>
            <p:nvPr/>
          </p:nvSpPr>
          <p:spPr bwMode="auto">
            <a:xfrm>
              <a:off x="372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7" name="Line 2495"/>
            <p:cNvSpPr>
              <a:spLocks noChangeShapeType="1"/>
            </p:cNvSpPr>
            <p:nvPr/>
          </p:nvSpPr>
          <p:spPr bwMode="auto">
            <a:xfrm>
              <a:off x="372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8" name="Line 2496"/>
            <p:cNvSpPr>
              <a:spLocks noChangeShapeType="1"/>
            </p:cNvSpPr>
            <p:nvPr/>
          </p:nvSpPr>
          <p:spPr bwMode="auto">
            <a:xfrm>
              <a:off x="372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49" name="Line 2497"/>
            <p:cNvSpPr>
              <a:spLocks noChangeShapeType="1"/>
            </p:cNvSpPr>
            <p:nvPr/>
          </p:nvSpPr>
          <p:spPr bwMode="auto">
            <a:xfrm>
              <a:off x="372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0" name="Line 2498"/>
            <p:cNvSpPr>
              <a:spLocks noChangeShapeType="1"/>
            </p:cNvSpPr>
            <p:nvPr/>
          </p:nvSpPr>
          <p:spPr bwMode="auto">
            <a:xfrm>
              <a:off x="371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1" name="Line 2499"/>
            <p:cNvSpPr>
              <a:spLocks noChangeShapeType="1"/>
            </p:cNvSpPr>
            <p:nvPr/>
          </p:nvSpPr>
          <p:spPr bwMode="auto">
            <a:xfrm>
              <a:off x="371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2" name="Line 2500"/>
            <p:cNvSpPr>
              <a:spLocks noChangeShapeType="1"/>
            </p:cNvSpPr>
            <p:nvPr/>
          </p:nvSpPr>
          <p:spPr bwMode="auto">
            <a:xfrm>
              <a:off x="370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3" name="Line 2501"/>
            <p:cNvSpPr>
              <a:spLocks noChangeShapeType="1"/>
            </p:cNvSpPr>
            <p:nvPr/>
          </p:nvSpPr>
          <p:spPr bwMode="auto">
            <a:xfrm>
              <a:off x="370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4" name="Line 2502"/>
            <p:cNvSpPr>
              <a:spLocks noChangeShapeType="1"/>
            </p:cNvSpPr>
            <p:nvPr/>
          </p:nvSpPr>
          <p:spPr bwMode="auto">
            <a:xfrm>
              <a:off x="3706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5" name="Line 2503"/>
            <p:cNvSpPr>
              <a:spLocks noChangeShapeType="1"/>
            </p:cNvSpPr>
            <p:nvPr/>
          </p:nvSpPr>
          <p:spPr bwMode="auto">
            <a:xfrm>
              <a:off x="3706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6" name="Line 2504"/>
            <p:cNvSpPr>
              <a:spLocks noChangeShapeType="1"/>
            </p:cNvSpPr>
            <p:nvPr/>
          </p:nvSpPr>
          <p:spPr bwMode="auto">
            <a:xfrm>
              <a:off x="369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7" name="Line 2505"/>
            <p:cNvSpPr>
              <a:spLocks noChangeShapeType="1"/>
            </p:cNvSpPr>
            <p:nvPr/>
          </p:nvSpPr>
          <p:spPr bwMode="auto">
            <a:xfrm>
              <a:off x="3698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8" name="Line 2506"/>
            <p:cNvSpPr>
              <a:spLocks noChangeShapeType="1"/>
            </p:cNvSpPr>
            <p:nvPr/>
          </p:nvSpPr>
          <p:spPr bwMode="auto">
            <a:xfrm>
              <a:off x="3695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59" name="Line 2507"/>
            <p:cNvSpPr>
              <a:spLocks noChangeShapeType="1"/>
            </p:cNvSpPr>
            <p:nvPr/>
          </p:nvSpPr>
          <p:spPr bwMode="auto">
            <a:xfrm>
              <a:off x="3695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0" name="Line 2508"/>
            <p:cNvSpPr>
              <a:spLocks noChangeShapeType="1"/>
            </p:cNvSpPr>
            <p:nvPr/>
          </p:nvSpPr>
          <p:spPr bwMode="auto">
            <a:xfrm>
              <a:off x="3690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1" name="Line 2509"/>
            <p:cNvSpPr>
              <a:spLocks noChangeShapeType="1"/>
            </p:cNvSpPr>
            <p:nvPr/>
          </p:nvSpPr>
          <p:spPr bwMode="auto">
            <a:xfrm>
              <a:off x="3690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2" name="Line 2510"/>
            <p:cNvSpPr>
              <a:spLocks noChangeShapeType="1"/>
            </p:cNvSpPr>
            <p:nvPr/>
          </p:nvSpPr>
          <p:spPr bwMode="auto">
            <a:xfrm>
              <a:off x="368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3" name="Line 2511"/>
            <p:cNvSpPr>
              <a:spLocks noChangeShapeType="1"/>
            </p:cNvSpPr>
            <p:nvPr/>
          </p:nvSpPr>
          <p:spPr bwMode="auto">
            <a:xfrm>
              <a:off x="3687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4" name="Line 2512"/>
            <p:cNvSpPr>
              <a:spLocks noChangeShapeType="1"/>
            </p:cNvSpPr>
            <p:nvPr/>
          </p:nvSpPr>
          <p:spPr bwMode="auto">
            <a:xfrm>
              <a:off x="367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5" name="Line 2513"/>
            <p:cNvSpPr>
              <a:spLocks noChangeShapeType="1"/>
            </p:cNvSpPr>
            <p:nvPr/>
          </p:nvSpPr>
          <p:spPr bwMode="auto">
            <a:xfrm>
              <a:off x="3679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6" name="Line 2514"/>
            <p:cNvSpPr>
              <a:spLocks noChangeShapeType="1"/>
            </p:cNvSpPr>
            <p:nvPr/>
          </p:nvSpPr>
          <p:spPr bwMode="auto">
            <a:xfrm>
              <a:off x="3676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7" name="Line 2515"/>
            <p:cNvSpPr>
              <a:spLocks noChangeShapeType="1"/>
            </p:cNvSpPr>
            <p:nvPr/>
          </p:nvSpPr>
          <p:spPr bwMode="auto">
            <a:xfrm>
              <a:off x="3676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8" name="Line 2516"/>
            <p:cNvSpPr>
              <a:spLocks noChangeShapeType="1"/>
            </p:cNvSpPr>
            <p:nvPr/>
          </p:nvSpPr>
          <p:spPr bwMode="auto">
            <a:xfrm>
              <a:off x="367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69" name="Line 2517"/>
            <p:cNvSpPr>
              <a:spLocks noChangeShapeType="1"/>
            </p:cNvSpPr>
            <p:nvPr/>
          </p:nvSpPr>
          <p:spPr bwMode="auto">
            <a:xfrm>
              <a:off x="3673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0" name="Line 2518"/>
            <p:cNvSpPr>
              <a:spLocks noChangeShapeType="1"/>
            </p:cNvSpPr>
            <p:nvPr/>
          </p:nvSpPr>
          <p:spPr bwMode="auto">
            <a:xfrm>
              <a:off x="3671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1" name="Line 2519"/>
            <p:cNvSpPr>
              <a:spLocks noChangeShapeType="1"/>
            </p:cNvSpPr>
            <p:nvPr/>
          </p:nvSpPr>
          <p:spPr bwMode="auto">
            <a:xfrm>
              <a:off x="3671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2" name="Line 2520"/>
            <p:cNvSpPr>
              <a:spLocks noChangeShapeType="1"/>
            </p:cNvSpPr>
            <p:nvPr/>
          </p:nvSpPr>
          <p:spPr bwMode="auto">
            <a:xfrm>
              <a:off x="365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3" name="Line 2521"/>
            <p:cNvSpPr>
              <a:spLocks noChangeShapeType="1"/>
            </p:cNvSpPr>
            <p:nvPr/>
          </p:nvSpPr>
          <p:spPr bwMode="auto">
            <a:xfrm>
              <a:off x="365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4" name="Line 2522"/>
            <p:cNvSpPr>
              <a:spLocks noChangeShapeType="1"/>
            </p:cNvSpPr>
            <p:nvPr/>
          </p:nvSpPr>
          <p:spPr bwMode="auto">
            <a:xfrm>
              <a:off x="365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5" name="Line 2523"/>
            <p:cNvSpPr>
              <a:spLocks noChangeShapeType="1"/>
            </p:cNvSpPr>
            <p:nvPr/>
          </p:nvSpPr>
          <p:spPr bwMode="auto">
            <a:xfrm>
              <a:off x="3652" y="1983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6" name="Line 2524"/>
            <p:cNvSpPr>
              <a:spLocks noChangeShapeType="1"/>
            </p:cNvSpPr>
            <p:nvPr/>
          </p:nvSpPr>
          <p:spPr bwMode="auto">
            <a:xfrm>
              <a:off x="3549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7" name="Line 2525"/>
            <p:cNvSpPr>
              <a:spLocks noChangeShapeType="1"/>
            </p:cNvSpPr>
            <p:nvPr/>
          </p:nvSpPr>
          <p:spPr bwMode="auto">
            <a:xfrm>
              <a:off x="3549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8" name="Line 2526"/>
            <p:cNvSpPr>
              <a:spLocks noChangeShapeType="1"/>
            </p:cNvSpPr>
            <p:nvPr/>
          </p:nvSpPr>
          <p:spPr bwMode="auto">
            <a:xfrm>
              <a:off x="3404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79" name="Line 2527"/>
            <p:cNvSpPr>
              <a:spLocks noChangeShapeType="1"/>
            </p:cNvSpPr>
            <p:nvPr/>
          </p:nvSpPr>
          <p:spPr bwMode="auto">
            <a:xfrm>
              <a:off x="3404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0" name="Line 2528"/>
            <p:cNvSpPr>
              <a:spLocks noChangeShapeType="1"/>
            </p:cNvSpPr>
            <p:nvPr/>
          </p:nvSpPr>
          <p:spPr bwMode="auto">
            <a:xfrm>
              <a:off x="3396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1" name="Line 2529"/>
            <p:cNvSpPr>
              <a:spLocks noChangeShapeType="1"/>
            </p:cNvSpPr>
            <p:nvPr/>
          </p:nvSpPr>
          <p:spPr bwMode="auto">
            <a:xfrm>
              <a:off x="3396" y="203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2" name="Line 2530"/>
            <p:cNvSpPr>
              <a:spLocks noChangeShapeType="1"/>
            </p:cNvSpPr>
            <p:nvPr/>
          </p:nvSpPr>
          <p:spPr bwMode="auto">
            <a:xfrm>
              <a:off x="3184" y="206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3" name="Line 2531"/>
            <p:cNvSpPr>
              <a:spLocks noChangeShapeType="1"/>
            </p:cNvSpPr>
            <p:nvPr/>
          </p:nvSpPr>
          <p:spPr bwMode="auto">
            <a:xfrm>
              <a:off x="3184" y="206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4" name="Line 2532"/>
            <p:cNvSpPr>
              <a:spLocks noChangeShapeType="1"/>
            </p:cNvSpPr>
            <p:nvPr/>
          </p:nvSpPr>
          <p:spPr bwMode="auto">
            <a:xfrm>
              <a:off x="2941" y="211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5" name="Line 2533"/>
            <p:cNvSpPr>
              <a:spLocks noChangeShapeType="1"/>
            </p:cNvSpPr>
            <p:nvPr/>
          </p:nvSpPr>
          <p:spPr bwMode="auto">
            <a:xfrm>
              <a:off x="2941" y="211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6" name="Line 2534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7" name="Line 2535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8" name="Line 2536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89" name="Line 2537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0" name="Line 2538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1" name="Line 2539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2" name="Line 2540"/>
            <p:cNvSpPr>
              <a:spLocks noChangeShapeType="1"/>
            </p:cNvSpPr>
            <p:nvPr/>
          </p:nvSpPr>
          <p:spPr bwMode="auto">
            <a:xfrm>
              <a:off x="410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3" name="Line 2541"/>
            <p:cNvSpPr>
              <a:spLocks noChangeShapeType="1"/>
            </p:cNvSpPr>
            <p:nvPr/>
          </p:nvSpPr>
          <p:spPr bwMode="auto">
            <a:xfrm>
              <a:off x="410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4" name="Line 2542"/>
            <p:cNvSpPr>
              <a:spLocks noChangeShapeType="1"/>
            </p:cNvSpPr>
            <p:nvPr/>
          </p:nvSpPr>
          <p:spPr bwMode="auto">
            <a:xfrm>
              <a:off x="410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5" name="Line 2543"/>
            <p:cNvSpPr>
              <a:spLocks noChangeShapeType="1"/>
            </p:cNvSpPr>
            <p:nvPr/>
          </p:nvSpPr>
          <p:spPr bwMode="auto">
            <a:xfrm>
              <a:off x="410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6" name="Line 2544"/>
            <p:cNvSpPr>
              <a:spLocks noChangeShapeType="1"/>
            </p:cNvSpPr>
            <p:nvPr/>
          </p:nvSpPr>
          <p:spPr bwMode="auto">
            <a:xfrm>
              <a:off x="410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7" name="Line 2545"/>
            <p:cNvSpPr>
              <a:spLocks noChangeShapeType="1"/>
            </p:cNvSpPr>
            <p:nvPr/>
          </p:nvSpPr>
          <p:spPr bwMode="auto">
            <a:xfrm>
              <a:off x="410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8" name="Line 2546"/>
            <p:cNvSpPr>
              <a:spLocks noChangeShapeType="1"/>
            </p:cNvSpPr>
            <p:nvPr/>
          </p:nvSpPr>
          <p:spPr bwMode="auto">
            <a:xfrm>
              <a:off x="409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499" name="Line 2547"/>
            <p:cNvSpPr>
              <a:spLocks noChangeShapeType="1"/>
            </p:cNvSpPr>
            <p:nvPr/>
          </p:nvSpPr>
          <p:spPr bwMode="auto">
            <a:xfrm>
              <a:off x="409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0" name="Line 2548"/>
            <p:cNvSpPr>
              <a:spLocks noChangeShapeType="1"/>
            </p:cNvSpPr>
            <p:nvPr/>
          </p:nvSpPr>
          <p:spPr bwMode="auto">
            <a:xfrm>
              <a:off x="40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1" name="Line 2549"/>
            <p:cNvSpPr>
              <a:spLocks noChangeShapeType="1"/>
            </p:cNvSpPr>
            <p:nvPr/>
          </p:nvSpPr>
          <p:spPr bwMode="auto">
            <a:xfrm>
              <a:off x="40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2" name="Line 2550"/>
            <p:cNvSpPr>
              <a:spLocks noChangeShapeType="1"/>
            </p:cNvSpPr>
            <p:nvPr/>
          </p:nvSpPr>
          <p:spPr bwMode="auto">
            <a:xfrm>
              <a:off x="40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3" name="Line 2551"/>
            <p:cNvSpPr>
              <a:spLocks noChangeShapeType="1"/>
            </p:cNvSpPr>
            <p:nvPr/>
          </p:nvSpPr>
          <p:spPr bwMode="auto">
            <a:xfrm>
              <a:off x="40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4" name="Line 2552"/>
            <p:cNvSpPr>
              <a:spLocks noChangeShapeType="1"/>
            </p:cNvSpPr>
            <p:nvPr/>
          </p:nvSpPr>
          <p:spPr bwMode="auto">
            <a:xfrm>
              <a:off x="409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5" name="Line 2553"/>
            <p:cNvSpPr>
              <a:spLocks noChangeShapeType="1"/>
            </p:cNvSpPr>
            <p:nvPr/>
          </p:nvSpPr>
          <p:spPr bwMode="auto">
            <a:xfrm>
              <a:off x="409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6" name="Line 2554"/>
            <p:cNvSpPr>
              <a:spLocks noChangeShapeType="1"/>
            </p:cNvSpPr>
            <p:nvPr/>
          </p:nvSpPr>
          <p:spPr bwMode="auto">
            <a:xfrm>
              <a:off x="409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7" name="Line 2555"/>
            <p:cNvSpPr>
              <a:spLocks noChangeShapeType="1"/>
            </p:cNvSpPr>
            <p:nvPr/>
          </p:nvSpPr>
          <p:spPr bwMode="auto">
            <a:xfrm>
              <a:off x="409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8" name="Line 2556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09" name="Line 2557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0" name="Line 2558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1" name="Line 2559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2" name="Line 2560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3" name="Line 2561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4" name="Line 2562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5" name="Line 2563"/>
            <p:cNvSpPr>
              <a:spLocks noChangeShapeType="1"/>
            </p:cNvSpPr>
            <p:nvPr/>
          </p:nvSpPr>
          <p:spPr bwMode="auto">
            <a:xfrm>
              <a:off x="408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6" name="Line 2564"/>
            <p:cNvSpPr>
              <a:spLocks noChangeShapeType="1"/>
            </p:cNvSpPr>
            <p:nvPr/>
          </p:nvSpPr>
          <p:spPr bwMode="auto">
            <a:xfrm>
              <a:off x="408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7" name="Line 2565"/>
            <p:cNvSpPr>
              <a:spLocks noChangeShapeType="1"/>
            </p:cNvSpPr>
            <p:nvPr/>
          </p:nvSpPr>
          <p:spPr bwMode="auto">
            <a:xfrm>
              <a:off x="408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8" name="Line 2566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19" name="Line 2567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0" name="Line 2568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1" name="Line 2569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2" name="Line 2570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3" name="Line 2571"/>
            <p:cNvSpPr>
              <a:spLocks noChangeShapeType="1"/>
            </p:cNvSpPr>
            <p:nvPr/>
          </p:nvSpPr>
          <p:spPr bwMode="auto">
            <a:xfrm>
              <a:off x="40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4" name="Line 2572"/>
            <p:cNvSpPr>
              <a:spLocks noChangeShapeType="1"/>
            </p:cNvSpPr>
            <p:nvPr/>
          </p:nvSpPr>
          <p:spPr bwMode="auto">
            <a:xfrm>
              <a:off x="40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5" name="Line 2573"/>
            <p:cNvSpPr>
              <a:spLocks noChangeShapeType="1"/>
            </p:cNvSpPr>
            <p:nvPr/>
          </p:nvSpPr>
          <p:spPr bwMode="auto">
            <a:xfrm>
              <a:off x="40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6" name="Line 2574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7" name="Line 2575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8" name="Line 2576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29" name="Line 2577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0" name="Line 2578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1" name="Line 2579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2" name="Line 2580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3" name="Line 2581"/>
            <p:cNvSpPr>
              <a:spLocks noChangeShapeType="1"/>
            </p:cNvSpPr>
            <p:nvPr/>
          </p:nvSpPr>
          <p:spPr bwMode="auto">
            <a:xfrm>
              <a:off x="407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4" name="Line 2582"/>
            <p:cNvSpPr>
              <a:spLocks noChangeShapeType="1"/>
            </p:cNvSpPr>
            <p:nvPr/>
          </p:nvSpPr>
          <p:spPr bwMode="auto">
            <a:xfrm>
              <a:off x="406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5" name="Line 2583"/>
            <p:cNvSpPr>
              <a:spLocks noChangeShapeType="1"/>
            </p:cNvSpPr>
            <p:nvPr/>
          </p:nvSpPr>
          <p:spPr bwMode="auto">
            <a:xfrm>
              <a:off x="406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6" name="Line 2584"/>
            <p:cNvSpPr>
              <a:spLocks noChangeShapeType="1"/>
            </p:cNvSpPr>
            <p:nvPr/>
          </p:nvSpPr>
          <p:spPr bwMode="auto">
            <a:xfrm>
              <a:off x="406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7" name="Line 2585"/>
            <p:cNvSpPr>
              <a:spLocks noChangeShapeType="1"/>
            </p:cNvSpPr>
            <p:nvPr/>
          </p:nvSpPr>
          <p:spPr bwMode="auto">
            <a:xfrm>
              <a:off x="406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8" name="Line 2586"/>
            <p:cNvSpPr>
              <a:spLocks noChangeShapeType="1"/>
            </p:cNvSpPr>
            <p:nvPr/>
          </p:nvSpPr>
          <p:spPr bwMode="auto">
            <a:xfrm>
              <a:off x="406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39" name="Line 2587"/>
            <p:cNvSpPr>
              <a:spLocks noChangeShapeType="1"/>
            </p:cNvSpPr>
            <p:nvPr/>
          </p:nvSpPr>
          <p:spPr bwMode="auto">
            <a:xfrm>
              <a:off x="406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0" name="Line 2588"/>
            <p:cNvSpPr>
              <a:spLocks noChangeShapeType="1"/>
            </p:cNvSpPr>
            <p:nvPr/>
          </p:nvSpPr>
          <p:spPr bwMode="auto">
            <a:xfrm>
              <a:off x="405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1" name="Line 2589"/>
            <p:cNvSpPr>
              <a:spLocks noChangeShapeType="1"/>
            </p:cNvSpPr>
            <p:nvPr/>
          </p:nvSpPr>
          <p:spPr bwMode="auto">
            <a:xfrm>
              <a:off x="405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2" name="Line 2590"/>
            <p:cNvSpPr>
              <a:spLocks noChangeShapeType="1"/>
            </p:cNvSpPr>
            <p:nvPr/>
          </p:nvSpPr>
          <p:spPr bwMode="auto">
            <a:xfrm>
              <a:off x="405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3" name="Line 2591"/>
            <p:cNvSpPr>
              <a:spLocks noChangeShapeType="1"/>
            </p:cNvSpPr>
            <p:nvPr/>
          </p:nvSpPr>
          <p:spPr bwMode="auto">
            <a:xfrm>
              <a:off x="405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4" name="Line 2592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5" name="Line 2593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6" name="Line 2594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7" name="Line 2595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8" name="Line 2596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49" name="Line 2597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0" name="Line 2598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1" name="Line 2599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2" name="Line 2600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3" name="Line 2601"/>
            <p:cNvSpPr>
              <a:spLocks noChangeShapeType="1"/>
            </p:cNvSpPr>
            <p:nvPr/>
          </p:nvSpPr>
          <p:spPr bwMode="auto">
            <a:xfrm>
              <a:off x="405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4" name="Line 2602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5" name="Line 2603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6" name="Line 2604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7" name="Line 2605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8" name="Line 2606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59" name="Line 2607"/>
            <p:cNvSpPr>
              <a:spLocks noChangeShapeType="1"/>
            </p:cNvSpPr>
            <p:nvPr/>
          </p:nvSpPr>
          <p:spPr bwMode="auto">
            <a:xfrm>
              <a:off x="404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0" name="Line 2608"/>
            <p:cNvSpPr>
              <a:spLocks noChangeShapeType="1"/>
            </p:cNvSpPr>
            <p:nvPr/>
          </p:nvSpPr>
          <p:spPr bwMode="auto">
            <a:xfrm>
              <a:off x="404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1" name="Line 2609"/>
            <p:cNvSpPr>
              <a:spLocks noChangeShapeType="1"/>
            </p:cNvSpPr>
            <p:nvPr/>
          </p:nvSpPr>
          <p:spPr bwMode="auto">
            <a:xfrm>
              <a:off x="404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2" name="Line 2610"/>
            <p:cNvSpPr>
              <a:spLocks noChangeShapeType="1"/>
            </p:cNvSpPr>
            <p:nvPr/>
          </p:nvSpPr>
          <p:spPr bwMode="auto">
            <a:xfrm>
              <a:off x="403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3" name="Line 2611"/>
            <p:cNvSpPr>
              <a:spLocks noChangeShapeType="1"/>
            </p:cNvSpPr>
            <p:nvPr/>
          </p:nvSpPr>
          <p:spPr bwMode="auto">
            <a:xfrm>
              <a:off x="403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4" name="Line 2612"/>
            <p:cNvSpPr>
              <a:spLocks noChangeShapeType="1"/>
            </p:cNvSpPr>
            <p:nvPr/>
          </p:nvSpPr>
          <p:spPr bwMode="auto">
            <a:xfrm>
              <a:off x="403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5" name="Line 2613"/>
            <p:cNvSpPr>
              <a:spLocks noChangeShapeType="1"/>
            </p:cNvSpPr>
            <p:nvPr/>
          </p:nvSpPr>
          <p:spPr bwMode="auto">
            <a:xfrm>
              <a:off x="403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6" name="Line 2614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7" name="Line 2615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8" name="Line 2616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69" name="Line 2617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70" name="Line 2618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71" name="Line 2619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72" name="Line 2620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73" name="Line 2621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74" name="Line 2622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75" name="Line 2623"/>
            <p:cNvSpPr>
              <a:spLocks noChangeShapeType="1"/>
            </p:cNvSpPr>
            <p:nvPr/>
          </p:nvSpPr>
          <p:spPr bwMode="auto">
            <a:xfrm>
              <a:off x="403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2624"/>
          <p:cNvGrpSpPr>
            <a:grpSpLocks/>
          </p:cNvGrpSpPr>
          <p:nvPr/>
        </p:nvGrpSpPr>
        <p:grpSpPr bwMode="auto">
          <a:xfrm>
            <a:off x="6680200" y="3373437"/>
            <a:ext cx="155575" cy="53975"/>
            <a:chOff x="3932" y="1892"/>
            <a:chExt cx="98" cy="34"/>
          </a:xfrm>
        </p:grpSpPr>
        <p:sp>
          <p:nvSpPr>
            <p:cNvPr id="640577" name="Line 2625"/>
            <p:cNvSpPr>
              <a:spLocks noChangeShapeType="1"/>
            </p:cNvSpPr>
            <p:nvPr/>
          </p:nvSpPr>
          <p:spPr bwMode="auto">
            <a:xfrm>
              <a:off x="403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78" name="Line 2626"/>
            <p:cNvSpPr>
              <a:spLocks noChangeShapeType="1"/>
            </p:cNvSpPr>
            <p:nvPr/>
          </p:nvSpPr>
          <p:spPr bwMode="auto">
            <a:xfrm>
              <a:off x="403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79" name="Line 2627"/>
            <p:cNvSpPr>
              <a:spLocks noChangeShapeType="1"/>
            </p:cNvSpPr>
            <p:nvPr/>
          </p:nvSpPr>
          <p:spPr bwMode="auto">
            <a:xfrm>
              <a:off x="402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0" name="Line 2628"/>
            <p:cNvSpPr>
              <a:spLocks noChangeShapeType="1"/>
            </p:cNvSpPr>
            <p:nvPr/>
          </p:nvSpPr>
          <p:spPr bwMode="auto">
            <a:xfrm>
              <a:off x="402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1" name="Line 2629"/>
            <p:cNvSpPr>
              <a:spLocks noChangeShapeType="1"/>
            </p:cNvSpPr>
            <p:nvPr/>
          </p:nvSpPr>
          <p:spPr bwMode="auto">
            <a:xfrm>
              <a:off x="402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2" name="Line 2630"/>
            <p:cNvSpPr>
              <a:spLocks noChangeShapeType="1"/>
            </p:cNvSpPr>
            <p:nvPr/>
          </p:nvSpPr>
          <p:spPr bwMode="auto">
            <a:xfrm>
              <a:off x="402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3" name="Line 2631"/>
            <p:cNvSpPr>
              <a:spLocks noChangeShapeType="1"/>
            </p:cNvSpPr>
            <p:nvPr/>
          </p:nvSpPr>
          <p:spPr bwMode="auto">
            <a:xfrm>
              <a:off x="402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4" name="Line 2632"/>
            <p:cNvSpPr>
              <a:spLocks noChangeShapeType="1"/>
            </p:cNvSpPr>
            <p:nvPr/>
          </p:nvSpPr>
          <p:spPr bwMode="auto">
            <a:xfrm>
              <a:off x="402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5" name="Line 2633"/>
            <p:cNvSpPr>
              <a:spLocks noChangeShapeType="1"/>
            </p:cNvSpPr>
            <p:nvPr/>
          </p:nvSpPr>
          <p:spPr bwMode="auto">
            <a:xfrm>
              <a:off x="402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6" name="Line 2634"/>
            <p:cNvSpPr>
              <a:spLocks noChangeShapeType="1"/>
            </p:cNvSpPr>
            <p:nvPr/>
          </p:nvSpPr>
          <p:spPr bwMode="auto">
            <a:xfrm>
              <a:off x="402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7" name="Line 2635"/>
            <p:cNvSpPr>
              <a:spLocks noChangeShapeType="1"/>
            </p:cNvSpPr>
            <p:nvPr/>
          </p:nvSpPr>
          <p:spPr bwMode="auto">
            <a:xfrm>
              <a:off x="402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8" name="Line 2636"/>
            <p:cNvSpPr>
              <a:spLocks noChangeShapeType="1"/>
            </p:cNvSpPr>
            <p:nvPr/>
          </p:nvSpPr>
          <p:spPr bwMode="auto">
            <a:xfrm>
              <a:off x="4024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89" name="Line 2637"/>
            <p:cNvSpPr>
              <a:spLocks noChangeShapeType="1"/>
            </p:cNvSpPr>
            <p:nvPr/>
          </p:nvSpPr>
          <p:spPr bwMode="auto">
            <a:xfrm>
              <a:off x="402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0" name="Line 2638"/>
            <p:cNvSpPr>
              <a:spLocks noChangeShapeType="1"/>
            </p:cNvSpPr>
            <p:nvPr/>
          </p:nvSpPr>
          <p:spPr bwMode="auto">
            <a:xfrm>
              <a:off x="402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1" name="Line 2639"/>
            <p:cNvSpPr>
              <a:spLocks noChangeShapeType="1"/>
            </p:cNvSpPr>
            <p:nvPr/>
          </p:nvSpPr>
          <p:spPr bwMode="auto">
            <a:xfrm>
              <a:off x="402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2" name="Line 2640"/>
            <p:cNvSpPr>
              <a:spLocks noChangeShapeType="1"/>
            </p:cNvSpPr>
            <p:nvPr/>
          </p:nvSpPr>
          <p:spPr bwMode="auto">
            <a:xfrm>
              <a:off x="402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3" name="Line 2641"/>
            <p:cNvSpPr>
              <a:spLocks noChangeShapeType="1"/>
            </p:cNvSpPr>
            <p:nvPr/>
          </p:nvSpPr>
          <p:spPr bwMode="auto">
            <a:xfrm>
              <a:off x="401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4" name="Line 2642"/>
            <p:cNvSpPr>
              <a:spLocks noChangeShapeType="1"/>
            </p:cNvSpPr>
            <p:nvPr/>
          </p:nvSpPr>
          <p:spPr bwMode="auto">
            <a:xfrm>
              <a:off x="401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5" name="Line 2643"/>
            <p:cNvSpPr>
              <a:spLocks noChangeShapeType="1"/>
            </p:cNvSpPr>
            <p:nvPr/>
          </p:nvSpPr>
          <p:spPr bwMode="auto">
            <a:xfrm>
              <a:off x="401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6" name="Line 2644"/>
            <p:cNvSpPr>
              <a:spLocks noChangeShapeType="1"/>
            </p:cNvSpPr>
            <p:nvPr/>
          </p:nvSpPr>
          <p:spPr bwMode="auto">
            <a:xfrm>
              <a:off x="401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7" name="Line 2645"/>
            <p:cNvSpPr>
              <a:spLocks noChangeShapeType="1"/>
            </p:cNvSpPr>
            <p:nvPr/>
          </p:nvSpPr>
          <p:spPr bwMode="auto">
            <a:xfrm>
              <a:off x="401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8" name="Line 2646"/>
            <p:cNvSpPr>
              <a:spLocks noChangeShapeType="1"/>
            </p:cNvSpPr>
            <p:nvPr/>
          </p:nvSpPr>
          <p:spPr bwMode="auto">
            <a:xfrm>
              <a:off x="401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599" name="Line 2647"/>
            <p:cNvSpPr>
              <a:spLocks noChangeShapeType="1"/>
            </p:cNvSpPr>
            <p:nvPr/>
          </p:nvSpPr>
          <p:spPr bwMode="auto">
            <a:xfrm>
              <a:off x="401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0" name="Line 2648"/>
            <p:cNvSpPr>
              <a:spLocks noChangeShapeType="1"/>
            </p:cNvSpPr>
            <p:nvPr/>
          </p:nvSpPr>
          <p:spPr bwMode="auto">
            <a:xfrm>
              <a:off x="401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1" name="Line 2649"/>
            <p:cNvSpPr>
              <a:spLocks noChangeShapeType="1"/>
            </p:cNvSpPr>
            <p:nvPr/>
          </p:nvSpPr>
          <p:spPr bwMode="auto">
            <a:xfrm>
              <a:off x="401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2" name="Line 2650"/>
            <p:cNvSpPr>
              <a:spLocks noChangeShapeType="1"/>
            </p:cNvSpPr>
            <p:nvPr/>
          </p:nvSpPr>
          <p:spPr bwMode="auto">
            <a:xfrm>
              <a:off x="401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3" name="Line 2651"/>
            <p:cNvSpPr>
              <a:spLocks noChangeShapeType="1"/>
            </p:cNvSpPr>
            <p:nvPr/>
          </p:nvSpPr>
          <p:spPr bwMode="auto">
            <a:xfrm>
              <a:off x="401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4" name="Line 2652"/>
            <p:cNvSpPr>
              <a:spLocks noChangeShapeType="1"/>
            </p:cNvSpPr>
            <p:nvPr/>
          </p:nvSpPr>
          <p:spPr bwMode="auto">
            <a:xfrm>
              <a:off x="401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5" name="Line 2653"/>
            <p:cNvSpPr>
              <a:spLocks noChangeShapeType="1"/>
            </p:cNvSpPr>
            <p:nvPr/>
          </p:nvSpPr>
          <p:spPr bwMode="auto">
            <a:xfrm>
              <a:off x="401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6" name="Line 2654"/>
            <p:cNvSpPr>
              <a:spLocks noChangeShapeType="1"/>
            </p:cNvSpPr>
            <p:nvPr/>
          </p:nvSpPr>
          <p:spPr bwMode="auto">
            <a:xfrm>
              <a:off x="401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7" name="Line 2655"/>
            <p:cNvSpPr>
              <a:spLocks noChangeShapeType="1"/>
            </p:cNvSpPr>
            <p:nvPr/>
          </p:nvSpPr>
          <p:spPr bwMode="auto">
            <a:xfrm>
              <a:off x="400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8" name="Line 2656"/>
            <p:cNvSpPr>
              <a:spLocks noChangeShapeType="1"/>
            </p:cNvSpPr>
            <p:nvPr/>
          </p:nvSpPr>
          <p:spPr bwMode="auto">
            <a:xfrm>
              <a:off x="400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09" name="Line 2657"/>
            <p:cNvSpPr>
              <a:spLocks noChangeShapeType="1"/>
            </p:cNvSpPr>
            <p:nvPr/>
          </p:nvSpPr>
          <p:spPr bwMode="auto">
            <a:xfrm>
              <a:off x="400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0" name="Line 2658"/>
            <p:cNvSpPr>
              <a:spLocks noChangeShapeType="1"/>
            </p:cNvSpPr>
            <p:nvPr/>
          </p:nvSpPr>
          <p:spPr bwMode="auto">
            <a:xfrm>
              <a:off x="400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1" name="Line 2659"/>
            <p:cNvSpPr>
              <a:spLocks noChangeShapeType="1"/>
            </p:cNvSpPr>
            <p:nvPr/>
          </p:nvSpPr>
          <p:spPr bwMode="auto">
            <a:xfrm>
              <a:off x="400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2" name="Line 2660"/>
            <p:cNvSpPr>
              <a:spLocks noChangeShapeType="1"/>
            </p:cNvSpPr>
            <p:nvPr/>
          </p:nvSpPr>
          <p:spPr bwMode="auto">
            <a:xfrm>
              <a:off x="400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3" name="Line 2661"/>
            <p:cNvSpPr>
              <a:spLocks noChangeShapeType="1"/>
            </p:cNvSpPr>
            <p:nvPr/>
          </p:nvSpPr>
          <p:spPr bwMode="auto">
            <a:xfrm>
              <a:off x="400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4" name="Line 2662"/>
            <p:cNvSpPr>
              <a:spLocks noChangeShapeType="1"/>
            </p:cNvSpPr>
            <p:nvPr/>
          </p:nvSpPr>
          <p:spPr bwMode="auto">
            <a:xfrm>
              <a:off x="400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5" name="Line 2663"/>
            <p:cNvSpPr>
              <a:spLocks noChangeShapeType="1"/>
            </p:cNvSpPr>
            <p:nvPr/>
          </p:nvSpPr>
          <p:spPr bwMode="auto">
            <a:xfrm>
              <a:off x="400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6" name="Line 2664"/>
            <p:cNvSpPr>
              <a:spLocks noChangeShapeType="1"/>
            </p:cNvSpPr>
            <p:nvPr/>
          </p:nvSpPr>
          <p:spPr bwMode="auto">
            <a:xfrm>
              <a:off x="4000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7" name="Line 2665"/>
            <p:cNvSpPr>
              <a:spLocks noChangeShapeType="1"/>
            </p:cNvSpPr>
            <p:nvPr/>
          </p:nvSpPr>
          <p:spPr bwMode="auto">
            <a:xfrm>
              <a:off x="399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8" name="Line 2666"/>
            <p:cNvSpPr>
              <a:spLocks noChangeShapeType="1"/>
            </p:cNvSpPr>
            <p:nvPr/>
          </p:nvSpPr>
          <p:spPr bwMode="auto">
            <a:xfrm>
              <a:off x="399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19" name="Line 2667"/>
            <p:cNvSpPr>
              <a:spLocks noChangeShapeType="1"/>
            </p:cNvSpPr>
            <p:nvPr/>
          </p:nvSpPr>
          <p:spPr bwMode="auto">
            <a:xfrm>
              <a:off x="399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0" name="Line 2668"/>
            <p:cNvSpPr>
              <a:spLocks noChangeShapeType="1"/>
            </p:cNvSpPr>
            <p:nvPr/>
          </p:nvSpPr>
          <p:spPr bwMode="auto">
            <a:xfrm>
              <a:off x="399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1" name="Line 2669"/>
            <p:cNvSpPr>
              <a:spLocks noChangeShapeType="1"/>
            </p:cNvSpPr>
            <p:nvPr/>
          </p:nvSpPr>
          <p:spPr bwMode="auto">
            <a:xfrm>
              <a:off x="399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2" name="Line 2670"/>
            <p:cNvSpPr>
              <a:spLocks noChangeShapeType="1"/>
            </p:cNvSpPr>
            <p:nvPr/>
          </p:nvSpPr>
          <p:spPr bwMode="auto">
            <a:xfrm>
              <a:off x="3997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3" name="Line 2671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4" name="Line 2672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5" name="Line 2673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6" name="Line 2674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7" name="Line 2675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8" name="Line 2676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29" name="Line 2677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0" name="Line 2678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1" name="Line 2679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2" name="Line 2680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3" name="Line 2681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4" name="Line 2682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5" name="Line 2683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6" name="Line 2684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7" name="Line 2685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8" name="Line 2686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39" name="Line 2687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0" name="Line 2688"/>
            <p:cNvSpPr>
              <a:spLocks noChangeShapeType="1"/>
            </p:cNvSpPr>
            <p:nvPr/>
          </p:nvSpPr>
          <p:spPr bwMode="auto">
            <a:xfrm>
              <a:off x="3995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1" name="Line 2689"/>
            <p:cNvSpPr>
              <a:spLocks noChangeShapeType="1"/>
            </p:cNvSpPr>
            <p:nvPr/>
          </p:nvSpPr>
          <p:spPr bwMode="auto">
            <a:xfrm>
              <a:off x="399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2" name="Line 2690"/>
            <p:cNvSpPr>
              <a:spLocks noChangeShapeType="1"/>
            </p:cNvSpPr>
            <p:nvPr/>
          </p:nvSpPr>
          <p:spPr bwMode="auto">
            <a:xfrm>
              <a:off x="399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3" name="Line 2691"/>
            <p:cNvSpPr>
              <a:spLocks noChangeShapeType="1"/>
            </p:cNvSpPr>
            <p:nvPr/>
          </p:nvSpPr>
          <p:spPr bwMode="auto">
            <a:xfrm>
              <a:off x="399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4" name="Line 2692"/>
            <p:cNvSpPr>
              <a:spLocks noChangeShapeType="1"/>
            </p:cNvSpPr>
            <p:nvPr/>
          </p:nvSpPr>
          <p:spPr bwMode="auto">
            <a:xfrm>
              <a:off x="3992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5" name="Line 2693"/>
            <p:cNvSpPr>
              <a:spLocks noChangeShapeType="1"/>
            </p:cNvSpPr>
            <p:nvPr/>
          </p:nvSpPr>
          <p:spPr bwMode="auto">
            <a:xfrm>
              <a:off x="398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6" name="Line 2694"/>
            <p:cNvSpPr>
              <a:spLocks noChangeShapeType="1"/>
            </p:cNvSpPr>
            <p:nvPr/>
          </p:nvSpPr>
          <p:spPr bwMode="auto">
            <a:xfrm>
              <a:off x="3989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7" name="Line 2695"/>
            <p:cNvSpPr>
              <a:spLocks noChangeShapeType="1"/>
            </p:cNvSpPr>
            <p:nvPr/>
          </p:nvSpPr>
          <p:spPr bwMode="auto">
            <a:xfrm>
              <a:off x="398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8" name="Line 2696"/>
            <p:cNvSpPr>
              <a:spLocks noChangeShapeType="1"/>
            </p:cNvSpPr>
            <p:nvPr/>
          </p:nvSpPr>
          <p:spPr bwMode="auto">
            <a:xfrm>
              <a:off x="398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49" name="Line 2697"/>
            <p:cNvSpPr>
              <a:spLocks noChangeShapeType="1"/>
            </p:cNvSpPr>
            <p:nvPr/>
          </p:nvSpPr>
          <p:spPr bwMode="auto">
            <a:xfrm>
              <a:off x="398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0" name="Line 2698"/>
            <p:cNvSpPr>
              <a:spLocks noChangeShapeType="1"/>
            </p:cNvSpPr>
            <p:nvPr/>
          </p:nvSpPr>
          <p:spPr bwMode="auto">
            <a:xfrm>
              <a:off x="398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1" name="Line 2699"/>
            <p:cNvSpPr>
              <a:spLocks noChangeShapeType="1"/>
            </p:cNvSpPr>
            <p:nvPr/>
          </p:nvSpPr>
          <p:spPr bwMode="auto">
            <a:xfrm>
              <a:off x="3981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2" name="Line 2700"/>
            <p:cNvSpPr>
              <a:spLocks noChangeShapeType="1"/>
            </p:cNvSpPr>
            <p:nvPr/>
          </p:nvSpPr>
          <p:spPr bwMode="auto">
            <a:xfrm>
              <a:off x="3981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3" name="Line 2701"/>
            <p:cNvSpPr>
              <a:spLocks noChangeShapeType="1"/>
            </p:cNvSpPr>
            <p:nvPr/>
          </p:nvSpPr>
          <p:spPr bwMode="auto">
            <a:xfrm>
              <a:off x="397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4" name="Line 2702"/>
            <p:cNvSpPr>
              <a:spLocks noChangeShapeType="1"/>
            </p:cNvSpPr>
            <p:nvPr/>
          </p:nvSpPr>
          <p:spPr bwMode="auto">
            <a:xfrm>
              <a:off x="397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5" name="Line 2703"/>
            <p:cNvSpPr>
              <a:spLocks noChangeShapeType="1"/>
            </p:cNvSpPr>
            <p:nvPr/>
          </p:nvSpPr>
          <p:spPr bwMode="auto">
            <a:xfrm>
              <a:off x="397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6" name="Line 2704"/>
            <p:cNvSpPr>
              <a:spLocks noChangeShapeType="1"/>
            </p:cNvSpPr>
            <p:nvPr/>
          </p:nvSpPr>
          <p:spPr bwMode="auto">
            <a:xfrm>
              <a:off x="397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7" name="Line 2705"/>
            <p:cNvSpPr>
              <a:spLocks noChangeShapeType="1"/>
            </p:cNvSpPr>
            <p:nvPr/>
          </p:nvSpPr>
          <p:spPr bwMode="auto">
            <a:xfrm>
              <a:off x="397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8" name="Line 2706"/>
            <p:cNvSpPr>
              <a:spLocks noChangeShapeType="1"/>
            </p:cNvSpPr>
            <p:nvPr/>
          </p:nvSpPr>
          <p:spPr bwMode="auto">
            <a:xfrm>
              <a:off x="397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59" name="Line 2707"/>
            <p:cNvSpPr>
              <a:spLocks noChangeShapeType="1"/>
            </p:cNvSpPr>
            <p:nvPr/>
          </p:nvSpPr>
          <p:spPr bwMode="auto">
            <a:xfrm>
              <a:off x="397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0" name="Line 2708"/>
            <p:cNvSpPr>
              <a:spLocks noChangeShapeType="1"/>
            </p:cNvSpPr>
            <p:nvPr/>
          </p:nvSpPr>
          <p:spPr bwMode="auto">
            <a:xfrm>
              <a:off x="3978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1" name="Line 2709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2" name="Line 2710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3" name="Line 2711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4" name="Line 2712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5" name="Line 2713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6" name="Line 2714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7" name="Line 2715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8" name="Line 2716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69" name="Line 2717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0" name="Line 2718"/>
            <p:cNvSpPr>
              <a:spLocks noChangeShapeType="1"/>
            </p:cNvSpPr>
            <p:nvPr/>
          </p:nvSpPr>
          <p:spPr bwMode="auto">
            <a:xfrm>
              <a:off x="3976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1" name="Line 2719"/>
            <p:cNvSpPr>
              <a:spLocks noChangeShapeType="1"/>
            </p:cNvSpPr>
            <p:nvPr/>
          </p:nvSpPr>
          <p:spPr bwMode="auto">
            <a:xfrm>
              <a:off x="39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2" name="Line 2720"/>
            <p:cNvSpPr>
              <a:spLocks noChangeShapeType="1"/>
            </p:cNvSpPr>
            <p:nvPr/>
          </p:nvSpPr>
          <p:spPr bwMode="auto">
            <a:xfrm>
              <a:off x="39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3" name="Line 2721"/>
            <p:cNvSpPr>
              <a:spLocks noChangeShapeType="1"/>
            </p:cNvSpPr>
            <p:nvPr/>
          </p:nvSpPr>
          <p:spPr bwMode="auto">
            <a:xfrm>
              <a:off x="39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4" name="Line 2722"/>
            <p:cNvSpPr>
              <a:spLocks noChangeShapeType="1"/>
            </p:cNvSpPr>
            <p:nvPr/>
          </p:nvSpPr>
          <p:spPr bwMode="auto">
            <a:xfrm>
              <a:off x="39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5" name="Line 2723"/>
            <p:cNvSpPr>
              <a:spLocks noChangeShapeType="1"/>
            </p:cNvSpPr>
            <p:nvPr/>
          </p:nvSpPr>
          <p:spPr bwMode="auto">
            <a:xfrm>
              <a:off x="39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6" name="Line 2724"/>
            <p:cNvSpPr>
              <a:spLocks noChangeShapeType="1"/>
            </p:cNvSpPr>
            <p:nvPr/>
          </p:nvSpPr>
          <p:spPr bwMode="auto">
            <a:xfrm>
              <a:off x="3973" y="1892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7" name="Line 2725"/>
            <p:cNvSpPr>
              <a:spLocks noChangeShapeType="1"/>
            </p:cNvSpPr>
            <p:nvPr/>
          </p:nvSpPr>
          <p:spPr bwMode="auto">
            <a:xfrm>
              <a:off x="397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8" name="Line 2726"/>
            <p:cNvSpPr>
              <a:spLocks noChangeShapeType="1"/>
            </p:cNvSpPr>
            <p:nvPr/>
          </p:nvSpPr>
          <p:spPr bwMode="auto">
            <a:xfrm>
              <a:off x="397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79" name="Line 2727"/>
            <p:cNvSpPr>
              <a:spLocks noChangeShapeType="1"/>
            </p:cNvSpPr>
            <p:nvPr/>
          </p:nvSpPr>
          <p:spPr bwMode="auto">
            <a:xfrm>
              <a:off x="397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0" name="Line 2728"/>
            <p:cNvSpPr>
              <a:spLocks noChangeShapeType="1"/>
            </p:cNvSpPr>
            <p:nvPr/>
          </p:nvSpPr>
          <p:spPr bwMode="auto">
            <a:xfrm>
              <a:off x="397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1" name="Line 2729"/>
            <p:cNvSpPr>
              <a:spLocks noChangeShapeType="1"/>
            </p:cNvSpPr>
            <p:nvPr/>
          </p:nvSpPr>
          <p:spPr bwMode="auto">
            <a:xfrm>
              <a:off x="396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2" name="Line 2730"/>
            <p:cNvSpPr>
              <a:spLocks noChangeShapeType="1"/>
            </p:cNvSpPr>
            <p:nvPr/>
          </p:nvSpPr>
          <p:spPr bwMode="auto">
            <a:xfrm>
              <a:off x="396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3" name="Line 2731"/>
            <p:cNvSpPr>
              <a:spLocks noChangeShapeType="1"/>
            </p:cNvSpPr>
            <p:nvPr/>
          </p:nvSpPr>
          <p:spPr bwMode="auto">
            <a:xfrm>
              <a:off x="396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4" name="Line 2732"/>
            <p:cNvSpPr>
              <a:spLocks noChangeShapeType="1"/>
            </p:cNvSpPr>
            <p:nvPr/>
          </p:nvSpPr>
          <p:spPr bwMode="auto">
            <a:xfrm>
              <a:off x="396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5" name="Line 2733"/>
            <p:cNvSpPr>
              <a:spLocks noChangeShapeType="1"/>
            </p:cNvSpPr>
            <p:nvPr/>
          </p:nvSpPr>
          <p:spPr bwMode="auto">
            <a:xfrm>
              <a:off x="396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6" name="Line 2734"/>
            <p:cNvSpPr>
              <a:spLocks noChangeShapeType="1"/>
            </p:cNvSpPr>
            <p:nvPr/>
          </p:nvSpPr>
          <p:spPr bwMode="auto">
            <a:xfrm>
              <a:off x="396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7" name="Line 2735"/>
            <p:cNvSpPr>
              <a:spLocks noChangeShapeType="1"/>
            </p:cNvSpPr>
            <p:nvPr/>
          </p:nvSpPr>
          <p:spPr bwMode="auto">
            <a:xfrm>
              <a:off x="396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8" name="Line 2736"/>
            <p:cNvSpPr>
              <a:spLocks noChangeShapeType="1"/>
            </p:cNvSpPr>
            <p:nvPr/>
          </p:nvSpPr>
          <p:spPr bwMode="auto">
            <a:xfrm>
              <a:off x="396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89" name="Line 2737"/>
            <p:cNvSpPr>
              <a:spLocks noChangeShapeType="1"/>
            </p:cNvSpPr>
            <p:nvPr/>
          </p:nvSpPr>
          <p:spPr bwMode="auto">
            <a:xfrm>
              <a:off x="395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0" name="Line 2738"/>
            <p:cNvSpPr>
              <a:spLocks noChangeShapeType="1"/>
            </p:cNvSpPr>
            <p:nvPr/>
          </p:nvSpPr>
          <p:spPr bwMode="auto">
            <a:xfrm>
              <a:off x="395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1" name="Line 2739"/>
            <p:cNvSpPr>
              <a:spLocks noChangeShapeType="1"/>
            </p:cNvSpPr>
            <p:nvPr/>
          </p:nvSpPr>
          <p:spPr bwMode="auto">
            <a:xfrm>
              <a:off x="395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2" name="Line 2740"/>
            <p:cNvSpPr>
              <a:spLocks noChangeShapeType="1"/>
            </p:cNvSpPr>
            <p:nvPr/>
          </p:nvSpPr>
          <p:spPr bwMode="auto">
            <a:xfrm>
              <a:off x="395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3" name="Line 2741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4" name="Line 2742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5" name="Line 2743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6" name="Line 2744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7" name="Line 2745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8" name="Line 2746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699" name="Line 2747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0" name="Line 2748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1" name="Line 2749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2" name="Line 2750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3" name="Line 2751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4" name="Line 2752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5" name="Line 2753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6" name="Line 2754"/>
            <p:cNvSpPr>
              <a:spLocks noChangeShapeType="1"/>
            </p:cNvSpPr>
            <p:nvPr/>
          </p:nvSpPr>
          <p:spPr bwMode="auto">
            <a:xfrm>
              <a:off x="395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7" name="Line 2755"/>
            <p:cNvSpPr>
              <a:spLocks noChangeShapeType="1"/>
            </p:cNvSpPr>
            <p:nvPr/>
          </p:nvSpPr>
          <p:spPr bwMode="auto">
            <a:xfrm>
              <a:off x="395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8" name="Line 2756"/>
            <p:cNvSpPr>
              <a:spLocks noChangeShapeType="1"/>
            </p:cNvSpPr>
            <p:nvPr/>
          </p:nvSpPr>
          <p:spPr bwMode="auto">
            <a:xfrm>
              <a:off x="395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09" name="Line 2757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0" name="Line 2758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1" name="Line 2759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2" name="Line 2760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3" name="Line 2761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4" name="Line 2762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5" name="Line 2763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6" name="Line 2764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7" name="Line 2765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8" name="Line 2766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19" name="Line 2767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0" name="Line 2768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1" name="Line 2769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2" name="Line 2770"/>
            <p:cNvSpPr>
              <a:spLocks noChangeShapeType="1"/>
            </p:cNvSpPr>
            <p:nvPr/>
          </p:nvSpPr>
          <p:spPr bwMode="auto">
            <a:xfrm>
              <a:off x="3948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3" name="Line 2771"/>
            <p:cNvSpPr>
              <a:spLocks noChangeShapeType="1"/>
            </p:cNvSpPr>
            <p:nvPr/>
          </p:nvSpPr>
          <p:spPr bwMode="auto">
            <a:xfrm>
              <a:off x="394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4" name="Line 2772"/>
            <p:cNvSpPr>
              <a:spLocks noChangeShapeType="1"/>
            </p:cNvSpPr>
            <p:nvPr/>
          </p:nvSpPr>
          <p:spPr bwMode="auto">
            <a:xfrm>
              <a:off x="394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5" name="Line 2773"/>
            <p:cNvSpPr>
              <a:spLocks noChangeShapeType="1"/>
            </p:cNvSpPr>
            <p:nvPr/>
          </p:nvSpPr>
          <p:spPr bwMode="auto">
            <a:xfrm>
              <a:off x="394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6" name="Line 2774"/>
            <p:cNvSpPr>
              <a:spLocks noChangeShapeType="1"/>
            </p:cNvSpPr>
            <p:nvPr/>
          </p:nvSpPr>
          <p:spPr bwMode="auto">
            <a:xfrm>
              <a:off x="394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7" name="Line 2775"/>
            <p:cNvSpPr>
              <a:spLocks noChangeShapeType="1"/>
            </p:cNvSpPr>
            <p:nvPr/>
          </p:nvSpPr>
          <p:spPr bwMode="auto">
            <a:xfrm>
              <a:off x="394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8" name="Line 2776"/>
            <p:cNvSpPr>
              <a:spLocks noChangeShapeType="1"/>
            </p:cNvSpPr>
            <p:nvPr/>
          </p:nvSpPr>
          <p:spPr bwMode="auto">
            <a:xfrm>
              <a:off x="394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29" name="Line 2777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0" name="Line 2778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1" name="Line 2779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2" name="Line 2780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3" name="Line 2781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4" name="Line 2782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5" name="Line 2783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6" name="Line 2784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7" name="Line 2785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8" name="Line 2786"/>
            <p:cNvSpPr>
              <a:spLocks noChangeShapeType="1"/>
            </p:cNvSpPr>
            <p:nvPr/>
          </p:nvSpPr>
          <p:spPr bwMode="auto">
            <a:xfrm>
              <a:off x="394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39" name="Line 2787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0" name="Line 2788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1" name="Line 2789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2" name="Line 2790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3" name="Line 2791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4" name="Line 2792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5" name="Line 2793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6" name="Line 2794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7" name="Line 2795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8" name="Line 2796"/>
            <p:cNvSpPr>
              <a:spLocks noChangeShapeType="1"/>
            </p:cNvSpPr>
            <p:nvPr/>
          </p:nvSpPr>
          <p:spPr bwMode="auto">
            <a:xfrm>
              <a:off x="394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49" name="Line 2797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0" name="Line 2798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1" name="Line 2799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2" name="Line 2800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3" name="Line 2801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4" name="Line 2802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5" name="Line 2803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6" name="Line 2804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7" name="Line 2805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8" name="Line 2806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59" name="Line 2807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0" name="Line 2808"/>
            <p:cNvSpPr>
              <a:spLocks noChangeShapeType="1"/>
            </p:cNvSpPr>
            <p:nvPr/>
          </p:nvSpPr>
          <p:spPr bwMode="auto">
            <a:xfrm>
              <a:off x="393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1" name="Line 2809"/>
            <p:cNvSpPr>
              <a:spLocks noChangeShapeType="1"/>
            </p:cNvSpPr>
            <p:nvPr/>
          </p:nvSpPr>
          <p:spPr bwMode="auto">
            <a:xfrm>
              <a:off x="393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2" name="Line 2810"/>
            <p:cNvSpPr>
              <a:spLocks noChangeShapeType="1"/>
            </p:cNvSpPr>
            <p:nvPr/>
          </p:nvSpPr>
          <p:spPr bwMode="auto">
            <a:xfrm>
              <a:off x="393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3" name="Line 2811"/>
            <p:cNvSpPr>
              <a:spLocks noChangeShapeType="1"/>
            </p:cNvSpPr>
            <p:nvPr/>
          </p:nvSpPr>
          <p:spPr bwMode="auto">
            <a:xfrm>
              <a:off x="393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4" name="Line 2812"/>
            <p:cNvSpPr>
              <a:spLocks noChangeShapeType="1"/>
            </p:cNvSpPr>
            <p:nvPr/>
          </p:nvSpPr>
          <p:spPr bwMode="auto">
            <a:xfrm>
              <a:off x="393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5" name="Line 2813"/>
            <p:cNvSpPr>
              <a:spLocks noChangeShapeType="1"/>
            </p:cNvSpPr>
            <p:nvPr/>
          </p:nvSpPr>
          <p:spPr bwMode="auto">
            <a:xfrm>
              <a:off x="393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6" name="Line 2814"/>
            <p:cNvSpPr>
              <a:spLocks noChangeShapeType="1"/>
            </p:cNvSpPr>
            <p:nvPr/>
          </p:nvSpPr>
          <p:spPr bwMode="auto">
            <a:xfrm>
              <a:off x="393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7" name="Line 2815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8" name="Line 2816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69" name="Line 2817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70" name="Line 2818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71" name="Line 2819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72" name="Line 2820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73" name="Line 2821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74" name="Line 2822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75" name="Line 2823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76" name="Line 2824"/>
            <p:cNvSpPr>
              <a:spLocks noChangeShapeType="1"/>
            </p:cNvSpPr>
            <p:nvPr/>
          </p:nvSpPr>
          <p:spPr bwMode="auto">
            <a:xfrm>
              <a:off x="393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825"/>
          <p:cNvGrpSpPr>
            <a:grpSpLocks/>
          </p:cNvGrpSpPr>
          <p:nvPr/>
        </p:nvGrpSpPr>
        <p:grpSpPr bwMode="auto">
          <a:xfrm>
            <a:off x="6632575" y="3244850"/>
            <a:ext cx="808038" cy="182562"/>
            <a:chOff x="3902" y="1811"/>
            <a:chExt cx="509" cy="115"/>
          </a:xfrm>
        </p:grpSpPr>
        <p:sp>
          <p:nvSpPr>
            <p:cNvPr id="640778" name="Line 2826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79" name="Line 2827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0" name="Line 2828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1" name="Line 2829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2" name="Line 2830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3" name="Line 2831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4" name="Line 2832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5" name="Line 2833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6" name="Line 2834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7" name="Line 2835"/>
            <p:cNvSpPr>
              <a:spLocks noChangeShapeType="1"/>
            </p:cNvSpPr>
            <p:nvPr/>
          </p:nvSpPr>
          <p:spPr bwMode="auto">
            <a:xfrm>
              <a:off x="392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8" name="Line 2836"/>
            <p:cNvSpPr>
              <a:spLocks noChangeShapeType="1"/>
            </p:cNvSpPr>
            <p:nvPr/>
          </p:nvSpPr>
          <p:spPr bwMode="auto">
            <a:xfrm>
              <a:off x="392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89" name="Line 2837"/>
            <p:cNvSpPr>
              <a:spLocks noChangeShapeType="1"/>
            </p:cNvSpPr>
            <p:nvPr/>
          </p:nvSpPr>
          <p:spPr bwMode="auto">
            <a:xfrm>
              <a:off x="392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0" name="Line 2838"/>
            <p:cNvSpPr>
              <a:spLocks noChangeShapeType="1"/>
            </p:cNvSpPr>
            <p:nvPr/>
          </p:nvSpPr>
          <p:spPr bwMode="auto">
            <a:xfrm>
              <a:off x="392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1" name="Line 2839"/>
            <p:cNvSpPr>
              <a:spLocks noChangeShapeType="1"/>
            </p:cNvSpPr>
            <p:nvPr/>
          </p:nvSpPr>
          <p:spPr bwMode="auto">
            <a:xfrm>
              <a:off x="392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2" name="Line 2840"/>
            <p:cNvSpPr>
              <a:spLocks noChangeShapeType="1"/>
            </p:cNvSpPr>
            <p:nvPr/>
          </p:nvSpPr>
          <p:spPr bwMode="auto">
            <a:xfrm>
              <a:off x="392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3" name="Line 2841"/>
            <p:cNvSpPr>
              <a:spLocks noChangeShapeType="1"/>
            </p:cNvSpPr>
            <p:nvPr/>
          </p:nvSpPr>
          <p:spPr bwMode="auto">
            <a:xfrm>
              <a:off x="392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4" name="Line 2842"/>
            <p:cNvSpPr>
              <a:spLocks noChangeShapeType="1"/>
            </p:cNvSpPr>
            <p:nvPr/>
          </p:nvSpPr>
          <p:spPr bwMode="auto">
            <a:xfrm>
              <a:off x="392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5" name="Line 2843"/>
            <p:cNvSpPr>
              <a:spLocks noChangeShapeType="1"/>
            </p:cNvSpPr>
            <p:nvPr/>
          </p:nvSpPr>
          <p:spPr bwMode="auto">
            <a:xfrm>
              <a:off x="392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6" name="Line 2844"/>
            <p:cNvSpPr>
              <a:spLocks noChangeShapeType="1"/>
            </p:cNvSpPr>
            <p:nvPr/>
          </p:nvSpPr>
          <p:spPr bwMode="auto">
            <a:xfrm>
              <a:off x="392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7" name="Line 2845"/>
            <p:cNvSpPr>
              <a:spLocks noChangeShapeType="1"/>
            </p:cNvSpPr>
            <p:nvPr/>
          </p:nvSpPr>
          <p:spPr bwMode="auto">
            <a:xfrm>
              <a:off x="392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8" name="Line 2846"/>
            <p:cNvSpPr>
              <a:spLocks noChangeShapeType="1"/>
            </p:cNvSpPr>
            <p:nvPr/>
          </p:nvSpPr>
          <p:spPr bwMode="auto">
            <a:xfrm>
              <a:off x="392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799" name="Line 2847"/>
            <p:cNvSpPr>
              <a:spLocks noChangeShapeType="1"/>
            </p:cNvSpPr>
            <p:nvPr/>
          </p:nvSpPr>
          <p:spPr bwMode="auto">
            <a:xfrm>
              <a:off x="392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0" name="Line 2848"/>
            <p:cNvSpPr>
              <a:spLocks noChangeShapeType="1"/>
            </p:cNvSpPr>
            <p:nvPr/>
          </p:nvSpPr>
          <p:spPr bwMode="auto">
            <a:xfrm>
              <a:off x="392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1" name="Line 2849"/>
            <p:cNvSpPr>
              <a:spLocks noChangeShapeType="1"/>
            </p:cNvSpPr>
            <p:nvPr/>
          </p:nvSpPr>
          <p:spPr bwMode="auto">
            <a:xfrm>
              <a:off x="3924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2" name="Line 2850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3" name="Line 2851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4" name="Line 2852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5" name="Line 2853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6" name="Line 2854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7" name="Line 2855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8" name="Line 2856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09" name="Line 2857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0" name="Line 2858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1" name="Line 2859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2" name="Line 2860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3" name="Line 2861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4" name="Line 2862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5" name="Line 2863"/>
            <p:cNvSpPr>
              <a:spLocks noChangeShapeType="1"/>
            </p:cNvSpPr>
            <p:nvPr/>
          </p:nvSpPr>
          <p:spPr bwMode="auto">
            <a:xfrm>
              <a:off x="3921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6" name="Line 2864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7" name="Line 2865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8" name="Line 2866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19" name="Line 2867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0" name="Line 2868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1" name="Line 2869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2" name="Line 2870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3" name="Line 2871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4" name="Line 2872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5" name="Line 2873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6" name="Line 2874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7" name="Line 2875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8" name="Line 2876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29" name="Line 2877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0" name="Line 2878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1" name="Line 2879"/>
            <p:cNvSpPr>
              <a:spLocks noChangeShapeType="1"/>
            </p:cNvSpPr>
            <p:nvPr/>
          </p:nvSpPr>
          <p:spPr bwMode="auto">
            <a:xfrm>
              <a:off x="3919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2" name="Line 2880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3" name="Line 2881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4" name="Line 2882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5" name="Line 2883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6" name="Line 2884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7" name="Line 2885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8" name="Line 2886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39" name="Line 2887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0" name="Line 2888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1" name="Line 2889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2" name="Line 2890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3" name="Line 2891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4" name="Line 2892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5" name="Line 2893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6" name="Line 2894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7" name="Line 2895"/>
            <p:cNvSpPr>
              <a:spLocks noChangeShapeType="1"/>
            </p:cNvSpPr>
            <p:nvPr/>
          </p:nvSpPr>
          <p:spPr bwMode="auto">
            <a:xfrm>
              <a:off x="3916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8" name="Line 2896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49" name="Line 2897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0" name="Line 2898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1" name="Line 2899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2" name="Line 2900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3" name="Line 2901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4" name="Line 2902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5" name="Line 2903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6" name="Line 2904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7" name="Line 2905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8" name="Line 2906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59" name="Line 2907"/>
            <p:cNvSpPr>
              <a:spLocks noChangeShapeType="1"/>
            </p:cNvSpPr>
            <p:nvPr/>
          </p:nvSpPr>
          <p:spPr bwMode="auto">
            <a:xfrm>
              <a:off x="3913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0" name="Line 2908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1" name="Line 2909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2" name="Line 2910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3" name="Line 2911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4" name="Line 2912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5" name="Line 2913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6" name="Line 2914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7" name="Line 2915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8" name="Line 2916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69" name="Line 2917"/>
            <p:cNvSpPr>
              <a:spLocks noChangeShapeType="1"/>
            </p:cNvSpPr>
            <p:nvPr/>
          </p:nvSpPr>
          <p:spPr bwMode="auto">
            <a:xfrm>
              <a:off x="3910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0" name="Line 2918"/>
            <p:cNvSpPr>
              <a:spLocks noChangeShapeType="1"/>
            </p:cNvSpPr>
            <p:nvPr/>
          </p:nvSpPr>
          <p:spPr bwMode="auto">
            <a:xfrm>
              <a:off x="390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1" name="Line 2919"/>
            <p:cNvSpPr>
              <a:spLocks noChangeShapeType="1"/>
            </p:cNvSpPr>
            <p:nvPr/>
          </p:nvSpPr>
          <p:spPr bwMode="auto">
            <a:xfrm>
              <a:off x="390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2" name="Line 2920"/>
            <p:cNvSpPr>
              <a:spLocks noChangeShapeType="1"/>
            </p:cNvSpPr>
            <p:nvPr/>
          </p:nvSpPr>
          <p:spPr bwMode="auto">
            <a:xfrm>
              <a:off x="390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3" name="Line 2921"/>
            <p:cNvSpPr>
              <a:spLocks noChangeShapeType="1"/>
            </p:cNvSpPr>
            <p:nvPr/>
          </p:nvSpPr>
          <p:spPr bwMode="auto">
            <a:xfrm>
              <a:off x="390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4" name="Line 2922"/>
            <p:cNvSpPr>
              <a:spLocks noChangeShapeType="1"/>
            </p:cNvSpPr>
            <p:nvPr/>
          </p:nvSpPr>
          <p:spPr bwMode="auto">
            <a:xfrm>
              <a:off x="390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5" name="Line 2923"/>
            <p:cNvSpPr>
              <a:spLocks noChangeShapeType="1"/>
            </p:cNvSpPr>
            <p:nvPr/>
          </p:nvSpPr>
          <p:spPr bwMode="auto">
            <a:xfrm>
              <a:off x="3907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6" name="Line 2924"/>
            <p:cNvSpPr>
              <a:spLocks noChangeShapeType="1"/>
            </p:cNvSpPr>
            <p:nvPr/>
          </p:nvSpPr>
          <p:spPr bwMode="auto">
            <a:xfrm>
              <a:off x="390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7" name="Line 2925"/>
            <p:cNvSpPr>
              <a:spLocks noChangeShapeType="1"/>
            </p:cNvSpPr>
            <p:nvPr/>
          </p:nvSpPr>
          <p:spPr bwMode="auto">
            <a:xfrm>
              <a:off x="390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8" name="Line 2926"/>
            <p:cNvSpPr>
              <a:spLocks noChangeShapeType="1"/>
            </p:cNvSpPr>
            <p:nvPr/>
          </p:nvSpPr>
          <p:spPr bwMode="auto">
            <a:xfrm>
              <a:off x="390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79" name="Line 2927"/>
            <p:cNvSpPr>
              <a:spLocks noChangeShapeType="1"/>
            </p:cNvSpPr>
            <p:nvPr/>
          </p:nvSpPr>
          <p:spPr bwMode="auto">
            <a:xfrm>
              <a:off x="390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0" name="Line 2928"/>
            <p:cNvSpPr>
              <a:spLocks noChangeShapeType="1"/>
            </p:cNvSpPr>
            <p:nvPr/>
          </p:nvSpPr>
          <p:spPr bwMode="auto">
            <a:xfrm>
              <a:off x="390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1" name="Line 2929"/>
            <p:cNvSpPr>
              <a:spLocks noChangeShapeType="1"/>
            </p:cNvSpPr>
            <p:nvPr/>
          </p:nvSpPr>
          <p:spPr bwMode="auto">
            <a:xfrm>
              <a:off x="3905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2" name="Line 2930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3" name="Line 2931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4" name="Line 2932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5" name="Line 2933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6" name="Line 2934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7" name="Line 2935"/>
            <p:cNvSpPr>
              <a:spLocks noChangeShapeType="1"/>
            </p:cNvSpPr>
            <p:nvPr/>
          </p:nvSpPr>
          <p:spPr bwMode="auto">
            <a:xfrm>
              <a:off x="3902" y="192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8" name="Line 2936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89" name="Line 2937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0" name="Line 2938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1" name="Line 2939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2" name="Line 2940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3" name="Line 2941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4" name="Line 2942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5" name="Line 2943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6" name="Line 2944"/>
            <p:cNvSpPr>
              <a:spLocks noChangeShapeType="1"/>
            </p:cNvSpPr>
            <p:nvPr/>
          </p:nvSpPr>
          <p:spPr bwMode="auto">
            <a:xfrm>
              <a:off x="440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7" name="Line 2945"/>
            <p:cNvSpPr>
              <a:spLocks noChangeShapeType="1"/>
            </p:cNvSpPr>
            <p:nvPr/>
          </p:nvSpPr>
          <p:spPr bwMode="auto">
            <a:xfrm>
              <a:off x="440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8" name="Line 2946"/>
            <p:cNvSpPr>
              <a:spLocks noChangeShapeType="1"/>
            </p:cNvSpPr>
            <p:nvPr/>
          </p:nvSpPr>
          <p:spPr bwMode="auto">
            <a:xfrm>
              <a:off x="440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899" name="Line 2947"/>
            <p:cNvSpPr>
              <a:spLocks noChangeShapeType="1"/>
            </p:cNvSpPr>
            <p:nvPr/>
          </p:nvSpPr>
          <p:spPr bwMode="auto">
            <a:xfrm>
              <a:off x="440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0" name="Line 2948"/>
            <p:cNvSpPr>
              <a:spLocks noChangeShapeType="1"/>
            </p:cNvSpPr>
            <p:nvPr/>
          </p:nvSpPr>
          <p:spPr bwMode="auto">
            <a:xfrm>
              <a:off x="440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1" name="Line 2949"/>
            <p:cNvSpPr>
              <a:spLocks noChangeShapeType="1"/>
            </p:cNvSpPr>
            <p:nvPr/>
          </p:nvSpPr>
          <p:spPr bwMode="auto">
            <a:xfrm>
              <a:off x="440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2" name="Line 2950"/>
            <p:cNvSpPr>
              <a:spLocks noChangeShapeType="1"/>
            </p:cNvSpPr>
            <p:nvPr/>
          </p:nvSpPr>
          <p:spPr bwMode="auto">
            <a:xfrm>
              <a:off x="440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3" name="Line 2951"/>
            <p:cNvSpPr>
              <a:spLocks noChangeShapeType="1"/>
            </p:cNvSpPr>
            <p:nvPr/>
          </p:nvSpPr>
          <p:spPr bwMode="auto">
            <a:xfrm>
              <a:off x="440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4" name="Line 2952"/>
            <p:cNvSpPr>
              <a:spLocks noChangeShapeType="1"/>
            </p:cNvSpPr>
            <p:nvPr/>
          </p:nvSpPr>
          <p:spPr bwMode="auto">
            <a:xfrm>
              <a:off x="44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5" name="Line 2953"/>
            <p:cNvSpPr>
              <a:spLocks noChangeShapeType="1"/>
            </p:cNvSpPr>
            <p:nvPr/>
          </p:nvSpPr>
          <p:spPr bwMode="auto">
            <a:xfrm>
              <a:off x="44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6" name="Line 2954"/>
            <p:cNvSpPr>
              <a:spLocks noChangeShapeType="1"/>
            </p:cNvSpPr>
            <p:nvPr/>
          </p:nvSpPr>
          <p:spPr bwMode="auto">
            <a:xfrm>
              <a:off x="44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7" name="Line 2955"/>
            <p:cNvSpPr>
              <a:spLocks noChangeShapeType="1"/>
            </p:cNvSpPr>
            <p:nvPr/>
          </p:nvSpPr>
          <p:spPr bwMode="auto">
            <a:xfrm>
              <a:off x="44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8" name="Line 2956"/>
            <p:cNvSpPr>
              <a:spLocks noChangeShapeType="1"/>
            </p:cNvSpPr>
            <p:nvPr/>
          </p:nvSpPr>
          <p:spPr bwMode="auto">
            <a:xfrm>
              <a:off x="44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09" name="Line 2957"/>
            <p:cNvSpPr>
              <a:spLocks noChangeShapeType="1"/>
            </p:cNvSpPr>
            <p:nvPr/>
          </p:nvSpPr>
          <p:spPr bwMode="auto">
            <a:xfrm>
              <a:off x="44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0" name="Line 2958"/>
            <p:cNvSpPr>
              <a:spLocks noChangeShapeType="1"/>
            </p:cNvSpPr>
            <p:nvPr/>
          </p:nvSpPr>
          <p:spPr bwMode="auto">
            <a:xfrm>
              <a:off x="44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1" name="Line 2959"/>
            <p:cNvSpPr>
              <a:spLocks noChangeShapeType="1"/>
            </p:cNvSpPr>
            <p:nvPr/>
          </p:nvSpPr>
          <p:spPr bwMode="auto">
            <a:xfrm>
              <a:off x="44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2" name="Line 2960"/>
            <p:cNvSpPr>
              <a:spLocks noChangeShapeType="1"/>
            </p:cNvSpPr>
            <p:nvPr/>
          </p:nvSpPr>
          <p:spPr bwMode="auto">
            <a:xfrm>
              <a:off x="440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3" name="Line 2961"/>
            <p:cNvSpPr>
              <a:spLocks noChangeShapeType="1"/>
            </p:cNvSpPr>
            <p:nvPr/>
          </p:nvSpPr>
          <p:spPr bwMode="auto">
            <a:xfrm>
              <a:off x="440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4" name="Line 2962"/>
            <p:cNvSpPr>
              <a:spLocks noChangeShapeType="1"/>
            </p:cNvSpPr>
            <p:nvPr/>
          </p:nvSpPr>
          <p:spPr bwMode="auto">
            <a:xfrm>
              <a:off x="440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5" name="Line 2963"/>
            <p:cNvSpPr>
              <a:spLocks noChangeShapeType="1"/>
            </p:cNvSpPr>
            <p:nvPr/>
          </p:nvSpPr>
          <p:spPr bwMode="auto">
            <a:xfrm>
              <a:off x="440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6" name="Line 2964"/>
            <p:cNvSpPr>
              <a:spLocks noChangeShapeType="1"/>
            </p:cNvSpPr>
            <p:nvPr/>
          </p:nvSpPr>
          <p:spPr bwMode="auto">
            <a:xfrm>
              <a:off x="439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7" name="Line 2965"/>
            <p:cNvSpPr>
              <a:spLocks noChangeShapeType="1"/>
            </p:cNvSpPr>
            <p:nvPr/>
          </p:nvSpPr>
          <p:spPr bwMode="auto">
            <a:xfrm>
              <a:off x="439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8" name="Line 2966"/>
            <p:cNvSpPr>
              <a:spLocks noChangeShapeType="1"/>
            </p:cNvSpPr>
            <p:nvPr/>
          </p:nvSpPr>
          <p:spPr bwMode="auto">
            <a:xfrm>
              <a:off x="439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19" name="Line 2967"/>
            <p:cNvSpPr>
              <a:spLocks noChangeShapeType="1"/>
            </p:cNvSpPr>
            <p:nvPr/>
          </p:nvSpPr>
          <p:spPr bwMode="auto">
            <a:xfrm>
              <a:off x="439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0" name="Line 2968"/>
            <p:cNvSpPr>
              <a:spLocks noChangeShapeType="1"/>
            </p:cNvSpPr>
            <p:nvPr/>
          </p:nvSpPr>
          <p:spPr bwMode="auto">
            <a:xfrm>
              <a:off x="43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1" name="Line 2969"/>
            <p:cNvSpPr>
              <a:spLocks noChangeShapeType="1"/>
            </p:cNvSpPr>
            <p:nvPr/>
          </p:nvSpPr>
          <p:spPr bwMode="auto">
            <a:xfrm>
              <a:off x="43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2" name="Line 2970"/>
            <p:cNvSpPr>
              <a:spLocks noChangeShapeType="1"/>
            </p:cNvSpPr>
            <p:nvPr/>
          </p:nvSpPr>
          <p:spPr bwMode="auto">
            <a:xfrm>
              <a:off x="43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3" name="Line 2971"/>
            <p:cNvSpPr>
              <a:spLocks noChangeShapeType="1"/>
            </p:cNvSpPr>
            <p:nvPr/>
          </p:nvSpPr>
          <p:spPr bwMode="auto">
            <a:xfrm>
              <a:off x="43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4" name="Line 2972"/>
            <p:cNvSpPr>
              <a:spLocks noChangeShapeType="1"/>
            </p:cNvSpPr>
            <p:nvPr/>
          </p:nvSpPr>
          <p:spPr bwMode="auto">
            <a:xfrm>
              <a:off x="43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5" name="Line 2973"/>
            <p:cNvSpPr>
              <a:spLocks noChangeShapeType="1"/>
            </p:cNvSpPr>
            <p:nvPr/>
          </p:nvSpPr>
          <p:spPr bwMode="auto">
            <a:xfrm>
              <a:off x="43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6" name="Line 2974"/>
            <p:cNvSpPr>
              <a:spLocks noChangeShapeType="1"/>
            </p:cNvSpPr>
            <p:nvPr/>
          </p:nvSpPr>
          <p:spPr bwMode="auto">
            <a:xfrm>
              <a:off x="439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7" name="Line 2975"/>
            <p:cNvSpPr>
              <a:spLocks noChangeShapeType="1"/>
            </p:cNvSpPr>
            <p:nvPr/>
          </p:nvSpPr>
          <p:spPr bwMode="auto">
            <a:xfrm>
              <a:off x="439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8" name="Line 2976"/>
            <p:cNvSpPr>
              <a:spLocks noChangeShapeType="1"/>
            </p:cNvSpPr>
            <p:nvPr/>
          </p:nvSpPr>
          <p:spPr bwMode="auto">
            <a:xfrm>
              <a:off x="439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29" name="Line 2977"/>
            <p:cNvSpPr>
              <a:spLocks noChangeShapeType="1"/>
            </p:cNvSpPr>
            <p:nvPr/>
          </p:nvSpPr>
          <p:spPr bwMode="auto">
            <a:xfrm>
              <a:off x="439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0" name="Line 2978"/>
            <p:cNvSpPr>
              <a:spLocks noChangeShapeType="1"/>
            </p:cNvSpPr>
            <p:nvPr/>
          </p:nvSpPr>
          <p:spPr bwMode="auto">
            <a:xfrm>
              <a:off x="439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1" name="Line 2979"/>
            <p:cNvSpPr>
              <a:spLocks noChangeShapeType="1"/>
            </p:cNvSpPr>
            <p:nvPr/>
          </p:nvSpPr>
          <p:spPr bwMode="auto">
            <a:xfrm>
              <a:off x="439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2" name="Line 2980"/>
            <p:cNvSpPr>
              <a:spLocks noChangeShapeType="1"/>
            </p:cNvSpPr>
            <p:nvPr/>
          </p:nvSpPr>
          <p:spPr bwMode="auto">
            <a:xfrm>
              <a:off x="438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3" name="Line 2981"/>
            <p:cNvSpPr>
              <a:spLocks noChangeShapeType="1"/>
            </p:cNvSpPr>
            <p:nvPr/>
          </p:nvSpPr>
          <p:spPr bwMode="auto">
            <a:xfrm>
              <a:off x="438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4" name="Line 2982"/>
            <p:cNvSpPr>
              <a:spLocks noChangeShapeType="1"/>
            </p:cNvSpPr>
            <p:nvPr/>
          </p:nvSpPr>
          <p:spPr bwMode="auto">
            <a:xfrm>
              <a:off x="438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5" name="Line 2983"/>
            <p:cNvSpPr>
              <a:spLocks noChangeShapeType="1"/>
            </p:cNvSpPr>
            <p:nvPr/>
          </p:nvSpPr>
          <p:spPr bwMode="auto">
            <a:xfrm>
              <a:off x="438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6" name="Line 2984"/>
            <p:cNvSpPr>
              <a:spLocks noChangeShapeType="1"/>
            </p:cNvSpPr>
            <p:nvPr/>
          </p:nvSpPr>
          <p:spPr bwMode="auto">
            <a:xfrm>
              <a:off x="438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7" name="Line 2985"/>
            <p:cNvSpPr>
              <a:spLocks noChangeShapeType="1"/>
            </p:cNvSpPr>
            <p:nvPr/>
          </p:nvSpPr>
          <p:spPr bwMode="auto">
            <a:xfrm>
              <a:off x="438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8" name="Line 2986"/>
            <p:cNvSpPr>
              <a:spLocks noChangeShapeType="1"/>
            </p:cNvSpPr>
            <p:nvPr/>
          </p:nvSpPr>
          <p:spPr bwMode="auto">
            <a:xfrm>
              <a:off x="438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39" name="Line 2987"/>
            <p:cNvSpPr>
              <a:spLocks noChangeShapeType="1"/>
            </p:cNvSpPr>
            <p:nvPr/>
          </p:nvSpPr>
          <p:spPr bwMode="auto">
            <a:xfrm>
              <a:off x="438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0" name="Line 2988"/>
            <p:cNvSpPr>
              <a:spLocks noChangeShapeType="1"/>
            </p:cNvSpPr>
            <p:nvPr/>
          </p:nvSpPr>
          <p:spPr bwMode="auto">
            <a:xfrm>
              <a:off x="438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1" name="Line 2989"/>
            <p:cNvSpPr>
              <a:spLocks noChangeShapeType="1"/>
            </p:cNvSpPr>
            <p:nvPr/>
          </p:nvSpPr>
          <p:spPr bwMode="auto">
            <a:xfrm>
              <a:off x="438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2" name="Line 2990"/>
            <p:cNvSpPr>
              <a:spLocks noChangeShapeType="1"/>
            </p:cNvSpPr>
            <p:nvPr/>
          </p:nvSpPr>
          <p:spPr bwMode="auto">
            <a:xfrm>
              <a:off x="438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3" name="Line 2991"/>
            <p:cNvSpPr>
              <a:spLocks noChangeShapeType="1"/>
            </p:cNvSpPr>
            <p:nvPr/>
          </p:nvSpPr>
          <p:spPr bwMode="auto">
            <a:xfrm>
              <a:off x="438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4" name="Line 2992"/>
            <p:cNvSpPr>
              <a:spLocks noChangeShapeType="1"/>
            </p:cNvSpPr>
            <p:nvPr/>
          </p:nvSpPr>
          <p:spPr bwMode="auto">
            <a:xfrm>
              <a:off x="438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5" name="Line 2993"/>
            <p:cNvSpPr>
              <a:spLocks noChangeShapeType="1"/>
            </p:cNvSpPr>
            <p:nvPr/>
          </p:nvSpPr>
          <p:spPr bwMode="auto">
            <a:xfrm>
              <a:off x="438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6" name="Line 2994"/>
            <p:cNvSpPr>
              <a:spLocks noChangeShapeType="1"/>
            </p:cNvSpPr>
            <p:nvPr/>
          </p:nvSpPr>
          <p:spPr bwMode="auto">
            <a:xfrm>
              <a:off x="437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7" name="Line 2995"/>
            <p:cNvSpPr>
              <a:spLocks noChangeShapeType="1"/>
            </p:cNvSpPr>
            <p:nvPr/>
          </p:nvSpPr>
          <p:spPr bwMode="auto">
            <a:xfrm>
              <a:off x="437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8" name="Line 2996"/>
            <p:cNvSpPr>
              <a:spLocks noChangeShapeType="1"/>
            </p:cNvSpPr>
            <p:nvPr/>
          </p:nvSpPr>
          <p:spPr bwMode="auto">
            <a:xfrm>
              <a:off x="437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49" name="Line 2997"/>
            <p:cNvSpPr>
              <a:spLocks noChangeShapeType="1"/>
            </p:cNvSpPr>
            <p:nvPr/>
          </p:nvSpPr>
          <p:spPr bwMode="auto">
            <a:xfrm>
              <a:off x="437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0" name="Line 2998"/>
            <p:cNvSpPr>
              <a:spLocks noChangeShapeType="1"/>
            </p:cNvSpPr>
            <p:nvPr/>
          </p:nvSpPr>
          <p:spPr bwMode="auto">
            <a:xfrm>
              <a:off x="437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1" name="Line 2999"/>
            <p:cNvSpPr>
              <a:spLocks noChangeShapeType="1"/>
            </p:cNvSpPr>
            <p:nvPr/>
          </p:nvSpPr>
          <p:spPr bwMode="auto">
            <a:xfrm>
              <a:off x="437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2" name="Line 3000"/>
            <p:cNvSpPr>
              <a:spLocks noChangeShapeType="1"/>
            </p:cNvSpPr>
            <p:nvPr/>
          </p:nvSpPr>
          <p:spPr bwMode="auto">
            <a:xfrm>
              <a:off x="437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3" name="Line 3001"/>
            <p:cNvSpPr>
              <a:spLocks noChangeShapeType="1"/>
            </p:cNvSpPr>
            <p:nvPr/>
          </p:nvSpPr>
          <p:spPr bwMode="auto">
            <a:xfrm>
              <a:off x="437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4" name="Line 3002"/>
            <p:cNvSpPr>
              <a:spLocks noChangeShapeType="1"/>
            </p:cNvSpPr>
            <p:nvPr/>
          </p:nvSpPr>
          <p:spPr bwMode="auto">
            <a:xfrm>
              <a:off x="437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5" name="Line 3003"/>
            <p:cNvSpPr>
              <a:spLocks noChangeShapeType="1"/>
            </p:cNvSpPr>
            <p:nvPr/>
          </p:nvSpPr>
          <p:spPr bwMode="auto">
            <a:xfrm>
              <a:off x="437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6" name="Line 3004"/>
            <p:cNvSpPr>
              <a:spLocks noChangeShapeType="1"/>
            </p:cNvSpPr>
            <p:nvPr/>
          </p:nvSpPr>
          <p:spPr bwMode="auto">
            <a:xfrm>
              <a:off x="437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7" name="Line 3005"/>
            <p:cNvSpPr>
              <a:spLocks noChangeShapeType="1"/>
            </p:cNvSpPr>
            <p:nvPr/>
          </p:nvSpPr>
          <p:spPr bwMode="auto">
            <a:xfrm>
              <a:off x="437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8" name="Line 3006"/>
            <p:cNvSpPr>
              <a:spLocks noChangeShapeType="1"/>
            </p:cNvSpPr>
            <p:nvPr/>
          </p:nvSpPr>
          <p:spPr bwMode="auto">
            <a:xfrm>
              <a:off x="4373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59" name="Line 3007"/>
            <p:cNvSpPr>
              <a:spLocks noChangeShapeType="1"/>
            </p:cNvSpPr>
            <p:nvPr/>
          </p:nvSpPr>
          <p:spPr bwMode="auto">
            <a:xfrm>
              <a:off x="4373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0" name="Line 3008"/>
            <p:cNvSpPr>
              <a:spLocks noChangeShapeType="1"/>
            </p:cNvSpPr>
            <p:nvPr/>
          </p:nvSpPr>
          <p:spPr bwMode="auto">
            <a:xfrm>
              <a:off x="4373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1" name="Line 3009"/>
            <p:cNvSpPr>
              <a:spLocks noChangeShapeType="1"/>
            </p:cNvSpPr>
            <p:nvPr/>
          </p:nvSpPr>
          <p:spPr bwMode="auto">
            <a:xfrm>
              <a:off x="4373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2" name="Line 3010"/>
            <p:cNvSpPr>
              <a:spLocks noChangeShapeType="1"/>
            </p:cNvSpPr>
            <p:nvPr/>
          </p:nvSpPr>
          <p:spPr bwMode="auto">
            <a:xfrm>
              <a:off x="437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3" name="Line 3011"/>
            <p:cNvSpPr>
              <a:spLocks noChangeShapeType="1"/>
            </p:cNvSpPr>
            <p:nvPr/>
          </p:nvSpPr>
          <p:spPr bwMode="auto">
            <a:xfrm>
              <a:off x="437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4" name="Line 3012"/>
            <p:cNvSpPr>
              <a:spLocks noChangeShapeType="1"/>
            </p:cNvSpPr>
            <p:nvPr/>
          </p:nvSpPr>
          <p:spPr bwMode="auto">
            <a:xfrm>
              <a:off x="437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5" name="Line 3013"/>
            <p:cNvSpPr>
              <a:spLocks noChangeShapeType="1"/>
            </p:cNvSpPr>
            <p:nvPr/>
          </p:nvSpPr>
          <p:spPr bwMode="auto">
            <a:xfrm>
              <a:off x="437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6" name="Line 3014"/>
            <p:cNvSpPr>
              <a:spLocks noChangeShapeType="1"/>
            </p:cNvSpPr>
            <p:nvPr/>
          </p:nvSpPr>
          <p:spPr bwMode="auto">
            <a:xfrm>
              <a:off x="436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7" name="Line 3015"/>
            <p:cNvSpPr>
              <a:spLocks noChangeShapeType="1"/>
            </p:cNvSpPr>
            <p:nvPr/>
          </p:nvSpPr>
          <p:spPr bwMode="auto">
            <a:xfrm>
              <a:off x="436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8" name="Line 3016"/>
            <p:cNvSpPr>
              <a:spLocks noChangeShapeType="1"/>
            </p:cNvSpPr>
            <p:nvPr/>
          </p:nvSpPr>
          <p:spPr bwMode="auto">
            <a:xfrm>
              <a:off x="436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69" name="Line 3017"/>
            <p:cNvSpPr>
              <a:spLocks noChangeShapeType="1"/>
            </p:cNvSpPr>
            <p:nvPr/>
          </p:nvSpPr>
          <p:spPr bwMode="auto">
            <a:xfrm>
              <a:off x="436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70" name="Line 3018"/>
            <p:cNvSpPr>
              <a:spLocks noChangeShapeType="1"/>
            </p:cNvSpPr>
            <p:nvPr/>
          </p:nvSpPr>
          <p:spPr bwMode="auto">
            <a:xfrm>
              <a:off x="436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71" name="Line 3019"/>
            <p:cNvSpPr>
              <a:spLocks noChangeShapeType="1"/>
            </p:cNvSpPr>
            <p:nvPr/>
          </p:nvSpPr>
          <p:spPr bwMode="auto">
            <a:xfrm>
              <a:off x="436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72" name="Line 3020"/>
            <p:cNvSpPr>
              <a:spLocks noChangeShapeType="1"/>
            </p:cNvSpPr>
            <p:nvPr/>
          </p:nvSpPr>
          <p:spPr bwMode="auto">
            <a:xfrm>
              <a:off x="436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73" name="Line 3021"/>
            <p:cNvSpPr>
              <a:spLocks noChangeShapeType="1"/>
            </p:cNvSpPr>
            <p:nvPr/>
          </p:nvSpPr>
          <p:spPr bwMode="auto">
            <a:xfrm>
              <a:off x="436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74" name="Line 3022"/>
            <p:cNvSpPr>
              <a:spLocks noChangeShapeType="1"/>
            </p:cNvSpPr>
            <p:nvPr/>
          </p:nvSpPr>
          <p:spPr bwMode="auto">
            <a:xfrm>
              <a:off x="436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75" name="Line 3023"/>
            <p:cNvSpPr>
              <a:spLocks noChangeShapeType="1"/>
            </p:cNvSpPr>
            <p:nvPr/>
          </p:nvSpPr>
          <p:spPr bwMode="auto">
            <a:xfrm>
              <a:off x="436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76" name="Line 3024"/>
            <p:cNvSpPr>
              <a:spLocks noChangeShapeType="1"/>
            </p:cNvSpPr>
            <p:nvPr/>
          </p:nvSpPr>
          <p:spPr bwMode="auto">
            <a:xfrm>
              <a:off x="435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77" name="Line 3025"/>
            <p:cNvSpPr>
              <a:spLocks noChangeShapeType="1"/>
            </p:cNvSpPr>
            <p:nvPr/>
          </p:nvSpPr>
          <p:spPr bwMode="auto">
            <a:xfrm>
              <a:off x="435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026"/>
          <p:cNvGrpSpPr>
            <a:grpSpLocks/>
          </p:cNvGrpSpPr>
          <p:nvPr/>
        </p:nvGrpSpPr>
        <p:grpSpPr bwMode="auto">
          <a:xfrm>
            <a:off x="7107238" y="3244850"/>
            <a:ext cx="250825" cy="68262"/>
            <a:chOff x="4201" y="1811"/>
            <a:chExt cx="158" cy="43"/>
          </a:xfrm>
        </p:grpSpPr>
        <p:sp>
          <p:nvSpPr>
            <p:cNvPr id="640979" name="Line 3027"/>
            <p:cNvSpPr>
              <a:spLocks noChangeShapeType="1"/>
            </p:cNvSpPr>
            <p:nvPr/>
          </p:nvSpPr>
          <p:spPr bwMode="auto">
            <a:xfrm>
              <a:off x="435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0" name="Line 3028"/>
            <p:cNvSpPr>
              <a:spLocks noChangeShapeType="1"/>
            </p:cNvSpPr>
            <p:nvPr/>
          </p:nvSpPr>
          <p:spPr bwMode="auto">
            <a:xfrm>
              <a:off x="435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1" name="Line 3029"/>
            <p:cNvSpPr>
              <a:spLocks noChangeShapeType="1"/>
            </p:cNvSpPr>
            <p:nvPr/>
          </p:nvSpPr>
          <p:spPr bwMode="auto">
            <a:xfrm>
              <a:off x="435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2" name="Line 3030"/>
            <p:cNvSpPr>
              <a:spLocks noChangeShapeType="1"/>
            </p:cNvSpPr>
            <p:nvPr/>
          </p:nvSpPr>
          <p:spPr bwMode="auto">
            <a:xfrm>
              <a:off x="435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3" name="Line 3031"/>
            <p:cNvSpPr>
              <a:spLocks noChangeShapeType="1"/>
            </p:cNvSpPr>
            <p:nvPr/>
          </p:nvSpPr>
          <p:spPr bwMode="auto">
            <a:xfrm>
              <a:off x="435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4" name="Line 3032"/>
            <p:cNvSpPr>
              <a:spLocks noChangeShapeType="1"/>
            </p:cNvSpPr>
            <p:nvPr/>
          </p:nvSpPr>
          <p:spPr bwMode="auto">
            <a:xfrm>
              <a:off x="435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5" name="Line 3033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6" name="Line 3034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7" name="Line 3035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8" name="Line 3036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89" name="Line 3037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0" name="Line 3038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1" name="Line 3039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2" name="Line 3040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3" name="Line 3041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4" name="Line 3042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5" name="Line 3043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6" name="Line 3044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7" name="Line 3045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8" name="Line 3046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999" name="Line 3047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0" name="Line 3048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1" name="Line 3049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2" name="Line 3050"/>
            <p:cNvSpPr>
              <a:spLocks noChangeShapeType="1"/>
            </p:cNvSpPr>
            <p:nvPr/>
          </p:nvSpPr>
          <p:spPr bwMode="auto">
            <a:xfrm>
              <a:off x="435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3" name="Line 3051"/>
            <p:cNvSpPr>
              <a:spLocks noChangeShapeType="1"/>
            </p:cNvSpPr>
            <p:nvPr/>
          </p:nvSpPr>
          <p:spPr bwMode="auto">
            <a:xfrm>
              <a:off x="434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4" name="Line 3052"/>
            <p:cNvSpPr>
              <a:spLocks noChangeShapeType="1"/>
            </p:cNvSpPr>
            <p:nvPr/>
          </p:nvSpPr>
          <p:spPr bwMode="auto">
            <a:xfrm>
              <a:off x="434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5" name="Line 3053"/>
            <p:cNvSpPr>
              <a:spLocks noChangeShapeType="1"/>
            </p:cNvSpPr>
            <p:nvPr/>
          </p:nvSpPr>
          <p:spPr bwMode="auto">
            <a:xfrm>
              <a:off x="4343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6" name="Line 3054"/>
            <p:cNvSpPr>
              <a:spLocks noChangeShapeType="1"/>
            </p:cNvSpPr>
            <p:nvPr/>
          </p:nvSpPr>
          <p:spPr bwMode="auto">
            <a:xfrm>
              <a:off x="4343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7" name="Line 3055"/>
            <p:cNvSpPr>
              <a:spLocks noChangeShapeType="1"/>
            </p:cNvSpPr>
            <p:nvPr/>
          </p:nvSpPr>
          <p:spPr bwMode="auto">
            <a:xfrm>
              <a:off x="434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8" name="Line 3056"/>
            <p:cNvSpPr>
              <a:spLocks noChangeShapeType="1"/>
            </p:cNvSpPr>
            <p:nvPr/>
          </p:nvSpPr>
          <p:spPr bwMode="auto">
            <a:xfrm>
              <a:off x="434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09" name="Line 3057"/>
            <p:cNvSpPr>
              <a:spLocks noChangeShapeType="1"/>
            </p:cNvSpPr>
            <p:nvPr/>
          </p:nvSpPr>
          <p:spPr bwMode="auto">
            <a:xfrm>
              <a:off x="433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0" name="Line 3058"/>
            <p:cNvSpPr>
              <a:spLocks noChangeShapeType="1"/>
            </p:cNvSpPr>
            <p:nvPr/>
          </p:nvSpPr>
          <p:spPr bwMode="auto">
            <a:xfrm>
              <a:off x="433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1" name="Line 3059"/>
            <p:cNvSpPr>
              <a:spLocks noChangeShapeType="1"/>
            </p:cNvSpPr>
            <p:nvPr/>
          </p:nvSpPr>
          <p:spPr bwMode="auto">
            <a:xfrm>
              <a:off x="433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2" name="Line 3060"/>
            <p:cNvSpPr>
              <a:spLocks noChangeShapeType="1"/>
            </p:cNvSpPr>
            <p:nvPr/>
          </p:nvSpPr>
          <p:spPr bwMode="auto">
            <a:xfrm>
              <a:off x="433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3" name="Line 3061"/>
            <p:cNvSpPr>
              <a:spLocks noChangeShapeType="1"/>
            </p:cNvSpPr>
            <p:nvPr/>
          </p:nvSpPr>
          <p:spPr bwMode="auto">
            <a:xfrm>
              <a:off x="433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4" name="Line 3062"/>
            <p:cNvSpPr>
              <a:spLocks noChangeShapeType="1"/>
            </p:cNvSpPr>
            <p:nvPr/>
          </p:nvSpPr>
          <p:spPr bwMode="auto">
            <a:xfrm>
              <a:off x="433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5" name="Line 3063"/>
            <p:cNvSpPr>
              <a:spLocks noChangeShapeType="1"/>
            </p:cNvSpPr>
            <p:nvPr/>
          </p:nvSpPr>
          <p:spPr bwMode="auto">
            <a:xfrm>
              <a:off x="43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6" name="Line 3064"/>
            <p:cNvSpPr>
              <a:spLocks noChangeShapeType="1"/>
            </p:cNvSpPr>
            <p:nvPr/>
          </p:nvSpPr>
          <p:spPr bwMode="auto">
            <a:xfrm>
              <a:off x="43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7" name="Line 3065"/>
            <p:cNvSpPr>
              <a:spLocks noChangeShapeType="1"/>
            </p:cNvSpPr>
            <p:nvPr/>
          </p:nvSpPr>
          <p:spPr bwMode="auto">
            <a:xfrm>
              <a:off x="432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8" name="Line 3066"/>
            <p:cNvSpPr>
              <a:spLocks noChangeShapeType="1"/>
            </p:cNvSpPr>
            <p:nvPr/>
          </p:nvSpPr>
          <p:spPr bwMode="auto">
            <a:xfrm>
              <a:off x="432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19" name="Line 3067"/>
            <p:cNvSpPr>
              <a:spLocks noChangeShapeType="1"/>
            </p:cNvSpPr>
            <p:nvPr/>
          </p:nvSpPr>
          <p:spPr bwMode="auto">
            <a:xfrm>
              <a:off x="432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0" name="Line 3068"/>
            <p:cNvSpPr>
              <a:spLocks noChangeShapeType="1"/>
            </p:cNvSpPr>
            <p:nvPr/>
          </p:nvSpPr>
          <p:spPr bwMode="auto">
            <a:xfrm>
              <a:off x="432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1" name="Line 3069"/>
            <p:cNvSpPr>
              <a:spLocks noChangeShapeType="1"/>
            </p:cNvSpPr>
            <p:nvPr/>
          </p:nvSpPr>
          <p:spPr bwMode="auto">
            <a:xfrm>
              <a:off x="432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2" name="Line 3070"/>
            <p:cNvSpPr>
              <a:spLocks noChangeShapeType="1"/>
            </p:cNvSpPr>
            <p:nvPr/>
          </p:nvSpPr>
          <p:spPr bwMode="auto">
            <a:xfrm>
              <a:off x="432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3" name="Line 3071"/>
            <p:cNvSpPr>
              <a:spLocks noChangeShapeType="1"/>
            </p:cNvSpPr>
            <p:nvPr/>
          </p:nvSpPr>
          <p:spPr bwMode="auto">
            <a:xfrm>
              <a:off x="432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4" name="Line 3072"/>
            <p:cNvSpPr>
              <a:spLocks noChangeShapeType="1"/>
            </p:cNvSpPr>
            <p:nvPr/>
          </p:nvSpPr>
          <p:spPr bwMode="auto">
            <a:xfrm>
              <a:off x="432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5" name="Line 3073"/>
            <p:cNvSpPr>
              <a:spLocks noChangeShapeType="1"/>
            </p:cNvSpPr>
            <p:nvPr/>
          </p:nvSpPr>
          <p:spPr bwMode="auto">
            <a:xfrm>
              <a:off x="431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6" name="Line 3074"/>
            <p:cNvSpPr>
              <a:spLocks noChangeShapeType="1"/>
            </p:cNvSpPr>
            <p:nvPr/>
          </p:nvSpPr>
          <p:spPr bwMode="auto">
            <a:xfrm>
              <a:off x="431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7" name="Line 3075"/>
            <p:cNvSpPr>
              <a:spLocks noChangeShapeType="1"/>
            </p:cNvSpPr>
            <p:nvPr/>
          </p:nvSpPr>
          <p:spPr bwMode="auto">
            <a:xfrm>
              <a:off x="431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8" name="Line 3076"/>
            <p:cNvSpPr>
              <a:spLocks noChangeShapeType="1"/>
            </p:cNvSpPr>
            <p:nvPr/>
          </p:nvSpPr>
          <p:spPr bwMode="auto">
            <a:xfrm>
              <a:off x="431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29" name="Line 3077"/>
            <p:cNvSpPr>
              <a:spLocks noChangeShapeType="1"/>
            </p:cNvSpPr>
            <p:nvPr/>
          </p:nvSpPr>
          <p:spPr bwMode="auto">
            <a:xfrm>
              <a:off x="43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0" name="Line 3078"/>
            <p:cNvSpPr>
              <a:spLocks noChangeShapeType="1"/>
            </p:cNvSpPr>
            <p:nvPr/>
          </p:nvSpPr>
          <p:spPr bwMode="auto">
            <a:xfrm>
              <a:off x="43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1" name="Line 3079"/>
            <p:cNvSpPr>
              <a:spLocks noChangeShapeType="1"/>
            </p:cNvSpPr>
            <p:nvPr/>
          </p:nvSpPr>
          <p:spPr bwMode="auto">
            <a:xfrm>
              <a:off x="43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2" name="Line 3080"/>
            <p:cNvSpPr>
              <a:spLocks noChangeShapeType="1"/>
            </p:cNvSpPr>
            <p:nvPr/>
          </p:nvSpPr>
          <p:spPr bwMode="auto">
            <a:xfrm>
              <a:off x="43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3" name="Line 3081"/>
            <p:cNvSpPr>
              <a:spLocks noChangeShapeType="1"/>
            </p:cNvSpPr>
            <p:nvPr/>
          </p:nvSpPr>
          <p:spPr bwMode="auto">
            <a:xfrm>
              <a:off x="4313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4" name="Line 3082"/>
            <p:cNvSpPr>
              <a:spLocks noChangeShapeType="1"/>
            </p:cNvSpPr>
            <p:nvPr/>
          </p:nvSpPr>
          <p:spPr bwMode="auto">
            <a:xfrm>
              <a:off x="4313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5" name="Line 3083"/>
            <p:cNvSpPr>
              <a:spLocks noChangeShapeType="1"/>
            </p:cNvSpPr>
            <p:nvPr/>
          </p:nvSpPr>
          <p:spPr bwMode="auto">
            <a:xfrm>
              <a:off x="430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6" name="Line 3084"/>
            <p:cNvSpPr>
              <a:spLocks noChangeShapeType="1"/>
            </p:cNvSpPr>
            <p:nvPr/>
          </p:nvSpPr>
          <p:spPr bwMode="auto">
            <a:xfrm>
              <a:off x="430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7" name="Line 3085"/>
            <p:cNvSpPr>
              <a:spLocks noChangeShapeType="1"/>
            </p:cNvSpPr>
            <p:nvPr/>
          </p:nvSpPr>
          <p:spPr bwMode="auto">
            <a:xfrm>
              <a:off x="430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8" name="Line 3086"/>
            <p:cNvSpPr>
              <a:spLocks noChangeShapeType="1"/>
            </p:cNvSpPr>
            <p:nvPr/>
          </p:nvSpPr>
          <p:spPr bwMode="auto">
            <a:xfrm>
              <a:off x="430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39" name="Line 3087"/>
            <p:cNvSpPr>
              <a:spLocks noChangeShapeType="1"/>
            </p:cNvSpPr>
            <p:nvPr/>
          </p:nvSpPr>
          <p:spPr bwMode="auto">
            <a:xfrm>
              <a:off x="43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0" name="Line 3088"/>
            <p:cNvSpPr>
              <a:spLocks noChangeShapeType="1"/>
            </p:cNvSpPr>
            <p:nvPr/>
          </p:nvSpPr>
          <p:spPr bwMode="auto">
            <a:xfrm>
              <a:off x="430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1" name="Line 3089"/>
            <p:cNvSpPr>
              <a:spLocks noChangeShapeType="1"/>
            </p:cNvSpPr>
            <p:nvPr/>
          </p:nvSpPr>
          <p:spPr bwMode="auto">
            <a:xfrm>
              <a:off x="429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2" name="Line 3090"/>
            <p:cNvSpPr>
              <a:spLocks noChangeShapeType="1"/>
            </p:cNvSpPr>
            <p:nvPr/>
          </p:nvSpPr>
          <p:spPr bwMode="auto">
            <a:xfrm>
              <a:off x="429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3" name="Line 3091"/>
            <p:cNvSpPr>
              <a:spLocks noChangeShapeType="1"/>
            </p:cNvSpPr>
            <p:nvPr/>
          </p:nvSpPr>
          <p:spPr bwMode="auto">
            <a:xfrm>
              <a:off x="429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4" name="Line 3092"/>
            <p:cNvSpPr>
              <a:spLocks noChangeShapeType="1"/>
            </p:cNvSpPr>
            <p:nvPr/>
          </p:nvSpPr>
          <p:spPr bwMode="auto">
            <a:xfrm>
              <a:off x="429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5" name="Line 3093"/>
            <p:cNvSpPr>
              <a:spLocks noChangeShapeType="1"/>
            </p:cNvSpPr>
            <p:nvPr/>
          </p:nvSpPr>
          <p:spPr bwMode="auto">
            <a:xfrm>
              <a:off x="429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6" name="Line 3094"/>
            <p:cNvSpPr>
              <a:spLocks noChangeShapeType="1"/>
            </p:cNvSpPr>
            <p:nvPr/>
          </p:nvSpPr>
          <p:spPr bwMode="auto">
            <a:xfrm>
              <a:off x="429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7" name="Line 3095"/>
            <p:cNvSpPr>
              <a:spLocks noChangeShapeType="1"/>
            </p:cNvSpPr>
            <p:nvPr/>
          </p:nvSpPr>
          <p:spPr bwMode="auto">
            <a:xfrm>
              <a:off x="429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8" name="Line 3096"/>
            <p:cNvSpPr>
              <a:spLocks noChangeShapeType="1"/>
            </p:cNvSpPr>
            <p:nvPr/>
          </p:nvSpPr>
          <p:spPr bwMode="auto">
            <a:xfrm>
              <a:off x="429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49" name="Line 3097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0" name="Line 3098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1" name="Line 3099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2" name="Line 3100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3" name="Line 3101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4" name="Line 3102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5" name="Line 3103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6" name="Line 3104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7" name="Line 3105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8" name="Line 3106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59" name="Line 3107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0" name="Line 3108"/>
            <p:cNvSpPr>
              <a:spLocks noChangeShapeType="1"/>
            </p:cNvSpPr>
            <p:nvPr/>
          </p:nvSpPr>
          <p:spPr bwMode="auto">
            <a:xfrm>
              <a:off x="429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1" name="Line 3109"/>
            <p:cNvSpPr>
              <a:spLocks noChangeShapeType="1"/>
            </p:cNvSpPr>
            <p:nvPr/>
          </p:nvSpPr>
          <p:spPr bwMode="auto">
            <a:xfrm>
              <a:off x="429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2" name="Line 3110"/>
            <p:cNvSpPr>
              <a:spLocks noChangeShapeType="1"/>
            </p:cNvSpPr>
            <p:nvPr/>
          </p:nvSpPr>
          <p:spPr bwMode="auto">
            <a:xfrm>
              <a:off x="429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3" name="Line 3111"/>
            <p:cNvSpPr>
              <a:spLocks noChangeShapeType="1"/>
            </p:cNvSpPr>
            <p:nvPr/>
          </p:nvSpPr>
          <p:spPr bwMode="auto">
            <a:xfrm>
              <a:off x="429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4" name="Line 3112"/>
            <p:cNvSpPr>
              <a:spLocks noChangeShapeType="1"/>
            </p:cNvSpPr>
            <p:nvPr/>
          </p:nvSpPr>
          <p:spPr bwMode="auto">
            <a:xfrm>
              <a:off x="429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5" name="Line 3113"/>
            <p:cNvSpPr>
              <a:spLocks noChangeShapeType="1"/>
            </p:cNvSpPr>
            <p:nvPr/>
          </p:nvSpPr>
          <p:spPr bwMode="auto">
            <a:xfrm>
              <a:off x="42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6" name="Line 3114"/>
            <p:cNvSpPr>
              <a:spLocks noChangeShapeType="1"/>
            </p:cNvSpPr>
            <p:nvPr/>
          </p:nvSpPr>
          <p:spPr bwMode="auto">
            <a:xfrm>
              <a:off x="42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7" name="Line 3115"/>
            <p:cNvSpPr>
              <a:spLocks noChangeShapeType="1"/>
            </p:cNvSpPr>
            <p:nvPr/>
          </p:nvSpPr>
          <p:spPr bwMode="auto">
            <a:xfrm>
              <a:off x="428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8" name="Line 3116"/>
            <p:cNvSpPr>
              <a:spLocks noChangeShapeType="1"/>
            </p:cNvSpPr>
            <p:nvPr/>
          </p:nvSpPr>
          <p:spPr bwMode="auto">
            <a:xfrm>
              <a:off x="428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69" name="Line 3117"/>
            <p:cNvSpPr>
              <a:spLocks noChangeShapeType="1"/>
            </p:cNvSpPr>
            <p:nvPr/>
          </p:nvSpPr>
          <p:spPr bwMode="auto">
            <a:xfrm>
              <a:off x="428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0" name="Line 3118"/>
            <p:cNvSpPr>
              <a:spLocks noChangeShapeType="1"/>
            </p:cNvSpPr>
            <p:nvPr/>
          </p:nvSpPr>
          <p:spPr bwMode="auto">
            <a:xfrm>
              <a:off x="428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1" name="Line 3119"/>
            <p:cNvSpPr>
              <a:spLocks noChangeShapeType="1"/>
            </p:cNvSpPr>
            <p:nvPr/>
          </p:nvSpPr>
          <p:spPr bwMode="auto">
            <a:xfrm>
              <a:off x="428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2" name="Line 3120"/>
            <p:cNvSpPr>
              <a:spLocks noChangeShapeType="1"/>
            </p:cNvSpPr>
            <p:nvPr/>
          </p:nvSpPr>
          <p:spPr bwMode="auto">
            <a:xfrm>
              <a:off x="428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3" name="Line 3121"/>
            <p:cNvSpPr>
              <a:spLocks noChangeShapeType="1"/>
            </p:cNvSpPr>
            <p:nvPr/>
          </p:nvSpPr>
          <p:spPr bwMode="auto">
            <a:xfrm>
              <a:off x="427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4" name="Line 3122"/>
            <p:cNvSpPr>
              <a:spLocks noChangeShapeType="1"/>
            </p:cNvSpPr>
            <p:nvPr/>
          </p:nvSpPr>
          <p:spPr bwMode="auto">
            <a:xfrm>
              <a:off x="427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5" name="Line 3123"/>
            <p:cNvSpPr>
              <a:spLocks noChangeShapeType="1"/>
            </p:cNvSpPr>
            <p:nvPr/>
          </p:nvSpPr>
          <p:spPr bwMode="auto">
            <a:xfrm>
              <a:off x="427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6" name="Line 3124"/>
            <p:cNvSpPr>
              <a:spLocks noChangeShapeType="1"/>
            </p:cNvSpPr>
            <p:nvPr/>
          </p:nvSpPr>
          <p:spPr bwMode="auto">
            <a:xfrm>
              <a:off x="427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7" name="Line 3125"/>
            <p:cNvSpPr>
              <a:spLocks noChangeShapeType="1"/>
            </p:cNvSpPr>
            <p:nvPr/>
          </p:nvSpPr>
          <p:spPr bwMode="auto">
            <a:xfrm>
              <a:off x="427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8" name="Line 3126"/>
            <p:cNvSpPr>
              <a:spLocks noChangeShapeType="1"/>
            </p:cNvSpPr>
            <p:nvPr/>
          </p:nvSpPr>
          <p:spPr bwMode="auto">
            <a:xfrm>
              <a:off x="427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79" name="Line 3127"/>
            <p:cNvSpPr>
              <a:spLocks noChangeShapeType="1"/>
            </p:cNvSpPr>
            <p:nvPr/>
          </p:nvSpPr>
          <p:spPr bwMode="auto">
            <a:xfrm>
              <a:off x="42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0" name="Line 3128"/>
            <p:cNvSpPr>
              <a:spLocks noChangeShapeType="1"/>
            </p:cNvSpPr>
            <p:nvPr/>
          </p:nvSpPr>
          <p:spPr bwMode="auto">
            <a:xfrm>
              <a:off x="42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1" name="Line 3129"/>
            <p:cNvSpPr>
              <a:spLocks noChangeShapeType="1"/>
            </p:cNvSpPr>
            <p:nvPr/>
          </p:nvSpPr>
          <p:spPr bwMode="auto">
            <a:xfrm>
              <a:off x="42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2" name="Line 3130"/>
            <p:cNvSpPr>
              <a:spLocks noChangeShapeType="1"/>
            </p:cNvSpPr>
            <p:nvPr/>
          </p:nvSpPr>
          <p:spPr bwMode="auto">
            <a:xfrm>
              <a:off x="42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3" name="Line 3131"/>
            <p:cNvSpPr>
              <a:spLocks noChangeShapeType="1"/>
            </p:cNvSpPr>
            <p:nvPr/>
          </p:nvSpPr>
          <p:spPr bwMode="auto">
            <a:xfrm>
              <a:off x="426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4" name="Line 3132"/>
            <p:cNvSpPr>
              <a:spLocks noChangeShapeType="1"/>
            </p:cNvSpPr>
            <p:nvPr/>
          </p:nvSpPr>
          <p:spPr bwMode="auto">
            <a:xfrm>
              <a:off x="426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5" name="Line 3133"/>
            <p:cNvSpPr>
              <a:spLocks noChangeShapeType="1"/>
            </p:cNvSpPr>
            <p:nvPr/>
          </p:nvSpPr>
          <p:spPr bwMode="auto">
            <a:xfrm>
              <a:off x="426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6" name="Line 3134"/>
            <p:cNvSpPr>
              <a:spLocks noChangeShapeType="1"/>
            </p:cNvSpPr>
            <p:nvPr/>
          </p:nvSpPr>
          <p:spPr bwMode="auto">
            <a:xfrm>
              <a:off x="426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7" name="Line 3135"/>
            <p:cNvSpPr>
              <a:spLocks noChangeShapeType="1"/>
            </p:cNvSpPr>
            <p:nvPr/>
          </p:nvSpPr>
          <p:spPr bwMode="auto">
            <a:xfrm>
              <a:off x="426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8" name="Line 3136"/>
            <p:cNvSpPr>
              <a:spLocks noChangeShapeType="1"/>
            </p:cNvSpPr>
            <p:nvPr/>
          </p:nvSpPr>
          <p:spPr bwMode="auto">
            <a:xfrm>
              <a:off x="426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89" name="Line 3137"/>
            <p:cNvSpPr>
              <a:spLocks noChangeShapeType="1"/>
            </p:cNvSpPr>
            <p:nvPr/>
          </p:nvSpPr>
          <p:spPr bwMode="auto">
            <a:xfrm>
              <a:off x="426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0" name="Line 3138"/>
            <p:cNvSpPr>
              <a:spLocks noChangeShapeType="1"/>
            </p:cNvSpPr>
            <p:nvPr/>
          </p:nvSpPr>
          <p:spPr bwMode="auto">
            <a:xfrm>
              <a:off x="426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1" name="Line 3139"/>
            <p:cNvSpPr>
              <a:spLocks noChangeShapeType="1"/>
            </p:cNvSpPr>
            <p:nvPr/>
          </p:nvSpPr>
          <p:spPr bwMode="auto">
            <a:xfrm>
              <a:off x="426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2" name="Line 3140"/>
            <p:cNvSpPr>
              <a:spLocks noChangeShapeType="1"/>
            </p:cNvSpPr>
            <p:nvPr/>
          </p:nvSpPr>
          <p:spPr bwMode="auto">
            <a:xfrm>
              <a:off x="426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3" name="Line 3141"/>
            <p:cNvSpPr>
              <a:spLocks noChangeShapeType="1"/>
            </p:cNvSpPr>
            <p:nvPr/>
          </p:nvSpPr>
          <p:spPr bwMode="auto">
            <a:xfrm>
              <a:off x="426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4" name="Line 3142"/>
            <p:cNvSpPr>
              <a:spLocks noChangeShapeType="1"/>
            </p:cNvSpPr>
            <p:nvPr/>
          </p:nvSpPr>
          <p:spPr bwMode="auto">
            <a:xfrm>
              <a:off x="426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5" name="Line 3143"/>
            <p:cNvSpPr>
              <a:spLocks noChangeShapeType="1"/>
            </p:cNvSpPr>
            <p:nvPr/>
          </p:nvSpPr>
          <p:spPr bwMode="auto">
            <a:xfrm>
              <a:off x="426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6" name="Line 3144"/>
            <p:cNvSpPr>
              <a:spLocks noChangeShapeType="1"/>
            </p:cNvSpPr>
            <p:nvPr/>
          </p:nvSpPr>
          <p:spPr bwMode="auto">
            <a:xfrm>
              <a:off x="426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7" name="Line 3145"/>
            <p:cNvSpPr>
              <a:spLocks noChangeShapeType="1"/>
            </p:cNvSpPr>
            <p:nvPr/>
          </p:nvSpPr>
          <p:spPr bwMode="auto">
            <a:xfrm>
              <a:off x="425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8" name="Line 3146"/>
            <p:cNvSpPr>
              <a:spLocks noChangeShapeType="1"/>
            </p:cNvSpPr>
            <p:nvPr/>
          </p:nvSpPr>
          <p:spPr bwMode="auto">
            <a:xfrm>
              <a:off x="425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099" name="Line 3147"/>
            <p:cNvSpPr>
              <a:spLocks noChangeShapeType="1"/>
            </p:cNvSpPr>
            <p:nvPr/>
          </p:nvSpPr>
          <p:spPr bwMode="auto">
            <a:xfrm>
              <a:off x="425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0" name="Line 3148"/>
            <p:cNvSpPr>
              <a:spLocks noChangeShapeType="1"/>
            </p:cNvSpPr>
            <p:nvPr/>
          </p:nvSpPr>
          <p:spPr bwMode="auto">
            <a:xfrm>
              <a:off x="425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1" name="Line 3149"/>
            <p:cNvSpPr>
              <a:spLocks noChangeShapeType="1"/>
            </p:cNvSpPr>
            <p:nvPr/>
          </p:nvSpPr>
          <p:spPr bwMode="auto">
            <a:xfrm>
              <a:off x="425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2" name="Line 3150"/>
            <p:cNvSpPr>
              <a:spLocks noChangeShapeType="1"/>
            </p:cNvSpPr>
            <p:nvPr/>
          </p:nvSpPr>
          <p:spPr bwMode="auto">
            <a:xfrm>
              <a:off x="425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3" name="Line 3151"/>
            <p:cNvSpPr>
              <a:spLocks noChangeShapeType="1"/>
            </p:cNvSpPr>
            <p:nvPr/>
          </p:nvSpPr>
          <p:spPr bwMode="auto">
            <a:xfrm>
              <a:off x="425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4" name="Line 3152"/>
            <p:cNvSpPr>
              <a:spLocks noChangeShapeType="1"/>
            </p:cNvSpPr>
            <p:nvPr/>
          </p:nvSpPr>
          <p:spPr bwMode="auto">
            <a:xfrm>
              <a:off x="425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5" name="Line 3153"/>
            <p:cNvSpPr>
              <a:spLocks noChangeShapeType="1"/>
            </p:cNvSpPr>
            <p:nvPr/>
          </p:nvSpPr>
          <p:spPr bwMode="auto">
            <a:xfrm>
              <a:off x="425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6" name="Line 3154"/>
            <p:cNvSpPr>
              <a:spLocks noChangeShapeType="1"/>
            </p:cNvSpPr>
            <p:nvPr/>
          </p:nvSpPr>
          <p:spPr bwMode="auto">
            <a:xfrm>
              <a:off x="425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7" name="Line 3155"/>
            <p:cNvSpPr>
              <a:spLocks noChangeShapeType="1"/>
            </p:cNvSpPr>
            <p:nvPr/>
          </p:nvSpPr>
          <p:spPr bwMode="auto">
            <a:xfrm>
              <a:off x="425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8" name="Line 3156"/>
            <p:cNvSpPr>
              <a:spLocks noChangeShapeType="1"/>
            </p:cNvSpPr>
            <p:nvPr/>
          </p:nvSpPr>
          <p:spPr bwMode="auto">
            <a:xfrm>
              <a:off x="425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09" name="Line 3157"/>
            <p:cNvSpPr>
              <a:spLocks noChangeShapeType="1"/>
            </p:cNvSpPr>
            <p:nvPr/>
          </p:nvSpPr>
          <p:spPr bwMode="auto">
            <a:xfrm>
              <a:off x="425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0" name="Line 3158"/>
            <p:cNvSpPr>
              <a:spLocks noChangeShapeType="1"/>
            </p:cNvSpPr>
            <p:nvPr/>
          </p:nvSpPr>
          <p:spPr bwMode="auto">
            <a:xfrm>
              <a:off x="425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1" name="Line 3159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2" name="Line 3160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3" name="Line 3161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4" name="Line 3162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5" name="Line 3163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6" name="Line 3164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7" name="Line 3165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8" name="Line 3166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19" name="Line 3167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0" name="Line 3168"/>
            <p:cNvSpPr>
              <a:spLocks noChangeShapeType="1"/>
            </p:cNvSpPr>
            <p:nvPr/>
          </p:nvSpPr>
          <p:spPr bwMode="auto">
            <a:xfrm>
              <a:off x="424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1" name="Line 3169"/>
            <p:cNvSpPr>
              <a:spLocks noChangeShapeType="1"/>
            </p:cNvSpPr>
            <p:nvPr/>
          </p:nvSpPr>
          <p:spPr bwMode="auto">
            <a:xfrm>
              <a:off x="424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2" name="Line 3170"/>
            <p:cNvSpPr>
              <a:spLocks noChangeShapeType="1"/>
            </p:cNvSpPr>
            <p:nvPr/>
          </p:nvSpPr>
          <p:spPr bwMode="auto">
            <a:xfrm>
              <a:off x="424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3" name="Line 3171"/>
            <p:cNvSpPr>
              <a:spLocks noChangeShapeType="1"/>
            </p:cNvSpPr>
            <p:nvPr/>
          </p:nvSpPr>
          <p:spPr bwMode="auto">
            <a:xfrm>
              <a:off x="424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4" name="Line 3172"/>
            <p:cNvSpPr>
              <a:spLocks noChangeShapeType="1"/>
            </p:cNvSpPr>
            <p:nvPr/>
          </p:nvSpPr>
          <p:spPr bwMode="auto">
            <a:xfrm>
              <a:off x="424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5" name="Line 3173"/>
            <p:cNvSpPr>
              <a:spLocks noChangeShapeType="1"/>
            </p:cNvSpPr>
            <p:nvPr/>
          </p:nvSpPr>
          <p:spPr bwMode="auto">
            <a:xfrm>
              <a:off x="424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6" name="Line 3174"/>
            <p:cNvSpPr>
              <a:spLocks noChangeShapeType="1"/>
            </p:cNvSpPr>
            <p:nvPr/>
          </p:nvSpPr>
          <p:spPr bwMode="auto">
            <a:xfrm>
              <a:off x="424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7" name="Line 3175"/>
            <p:cNvSpPr>
              <a:spLocks noChangeShapeType="1"/>
            </p:cNvSpPr>
            <p:nvPr/>
          </p:nvSpPr>
          <p:spPr bwMode="auto">
            <a:xfrm>
              <a:off x="424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8" name="Line 3176"/>
            <p:cNvSpPr>
              <a:spLocks noChangeShapeType="1"/>
            </p:cNvSpPr>
            <p:nvPr/>
          </p:nvSpPr>
          <p:spPr bwMode="auto">
            <a:xfrm>
              <a:off x="424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29" name="Line 3177"/>
            <p:cNvSpPr>
              <a:spLocks noChangeShapeType="1"/>
            </p:cNvSpPr>
            <p:nvPr/>
          </p:nvSpPr>
          <p:spPr bwMode="auto">
            <a:xfrm>
              <a:off x="424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0" name="Line 3178"/>
            <p:cNvSpPr>
              <a:spLocks noChangeShapeType="1"/>
            </p:cNvSpPr>
            <p:nvPr/>
          </p:nvSpPr>
          <p:spPr bwMode="auto">
            <a:xfrm>
              <a:off x="424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1" name="Line 3179"/>
            <p:cNvSpPr>
              <a:spLocks noChangeShapeType="1"/>
            </p:cNvSpPr>
            <p:nvPr/>
          </p:nvSpPr>
          <p:spPr bwMode="auto">
            <a:xfrm>
              <a:off x="423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2" name="Line 3180"/>
            <p:cNvSpPr>
              <a:spLocks noChangeShapeType="1"/>
            </p:cNvSpPr>
            <p:nvPr/>
          </p:nvSpPr>
          <p:spPr bwMode="auto">
            <a:xfrm>
              <a:off x="423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3" name="Line 3181"/>
            <p:cNvSpPr>
              <a:spLocks noChangeShapeType="1"/>
            </p:cNvSpPr>
            <p:nvPr/>
          </p:nvSpPr>
          <p:spPr bwMode="auto">
            <a:xfrm>
              <a:off x="423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4" name="Line 3182"/>
            <p:cNvSpPr>
              <a:spLocks noChangeShapeType="1"/>
            </p:cNvSpPr>
            <p:nvPr/>
          </p:nvSpPr>
          <p:spPr bwMode="auto">
            <a:xfrm>
              <a:off x="423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5" name="Line 3183"/>
            <p:cNvSpPr>
              <a:spLocks noChangeShapeType="1"/>
            </p:cNvSpPr>
            <p:nvPr/>
          </p:nvSpPr>
          <p:spPr bwMode="auto">
            <a:xfrm>
              <a:off x="423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6" name="Line 3184"/>
            <p:cNvSpPr>
              <a:spLocks noChangeShapeType="1"/>
            </p:cNvSpPr>
            <p:nvPr/>
          </p:nvSpPr>
          <p:spPr bwMode="auto">
            <a:xfrm>
              <a:off x="423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7" name="Line 3185"/>
            <p:cNvSpPr>
              <a:spLocks noChangeShapeType="1"/>
            </p:cNvSpPr>
            <p:nvPr/>
          </p:nvSpPr>
          <p:spPr bwMode="auto">
            <a:xfrm>
              <a:off x="423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8" name="Line 3186"/>
            <p:cNvSpPr>
              <a:spLocks noChangeShapeType="1"/>
            </p:cNvSpPr>
            <p:nvPr/>
          </p:nvSpPr>
          <p:spPr bwMode="auto">
            <a:xfrm>
              <a:off x="423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39" name="Line 3187"/>
            <p:cNvSpPr>
              <a:spLocks noChangeShapeType="1"/>
            </p:cNvSpPr>
            <p:nvPr/>
          </p:nvSpPr>
          <p:spPr bwMode="auto">
            <a:xfrm>
              <a:off x="423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0" name="Line 3188"/>
            <p:cNvSpPr>
              <a:spLocks noChangeShapeType="1"/>
            </p:cNvSpPr>
            <p:nvPr/>
          </p:nvSpPr>
          <p:spPr bwMode="auto">
            <a:xfrm>
              <a:off x="423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1" name="Line 3189"/>
            <p:cNvSpPr>
              <a:spLocks noChangeShapeType="1"/>
            </p:cNvSpPr>
            <p:nvPr/>
          </p:nvSpPr>
          <p:spPr bwMode="auto">
            <a:xfrm>
              <a:off x="423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2" name="Line 3190"/>
            <p:cNvSpPr>
              <a:spLocks noChangeShapeType="1"/>
            </p:cNvSpPr>
            <p:nvPr/>
          </p:nvSpPr>
          <p:spPr bwMode="auto">
            <a:xfrm>
              <a:off x="423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3" name="Line 3191"/>
            <p:cNvSpPr>
              <a:spLocks noChangeShapeType="1"/>
            </p:cNvSpPr>
            <p:nvPr/>
          </p:nvSpPr>
          <p:spPr bwMode="auto">
            <a:xfrm>
              <a:off x="423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4" name="Line 3192"/>
            <p:cNvSpPr>
              <a:spLocks noChangeShapeType="1"/>
            </p:cNvSpPr>
            <p:nvPr/>
          </p:nvSpPr>
          <p:spPr bwMode="auto">
            <a:xfrm>
              <a:off x="423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5" name="Line 3193"/>
            <p:cNvSpPr>
              <a:spLocks noChangeShapeType="1"/>
            </p:cNvSpPr>
            <p:nvPr/>
          </p:nvSpPr>
          <p:spPr bwMode="auto">
            <a:xfrm>
              <a:off x="423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6" name="Line 3194"/>
            <p:cNvSpPr>
              <a:spLocks noChangeShapeType="1"/>
            </p:cNvSpPr>
            <p:nvPr/>
          </p:nvSpPr>
          <p:spPr bwMode="auto">
            <a:xfrm>
              <a:off x="423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7" name="Line 3195"/>
            <p:cNvSpPr>
              <a:spLocks noChangeShapeType="1"/>
            </p:cNvSpPr>
            <p:nvPr/>
          </p:nvSpPr>
          <p:spPr bwMode="auto">
            <a:xfrm>
              <a:off x="422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8" name="Line 3196"/>
            <p:cNvSpPr>
              <a:spLocks noChangeShapeType="1"/>
            </p:cNvSpPr>
            <p:nvPr/>
          </p:nvSpPr>
          <p:spPr bwMode="auto">
            <a:xfrm>
              <a:off x="422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49" name="Line 3197"/>
            <p:cNvSpPr>
              <a:spLocks noChangeShapeType="1"/>
            </p:cNvSpPr>
            <p:nvPr/>
          </p:nvSpPr>
          <p:spPr bwMode="auto">
            <a:xfrm>
              <a:off x="422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0" name="Line 3198"/>
            <p:cNvSpPr>
              <a:spLocks noChangeShapeType="1"/>
            </p:cNvSpPr>
            <p:nvPr/>
          </p:nvSpPr>
          <p:spPr bwMode="auto">
            <a:xfrm>
              <a:off x="422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1" name="Line 3199"/>
            <p:cNvSpPr>
              <a:spLocks noChangeShapeType="1"/>
            </p:cNvSpPr>
            <p:nvPr/>
          </p:nvSpPr>
          <p:spPr bwMode="auto">
            <a:xfrm>
              <a:off x="422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2" name="Line 3200"/>
            <p:cNvSpPr>
              <a:spLocks noChangeShapeType="1"/>
            </p:cNvSpPr>
            <p:nvPr/>
          </p:nvSpPr>
          <p:spPr bwMode="auto">
            <a:xfrm>
              <a:off x="422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3" name="Line 3201"/>
            <p:cNvSpPr>
              <a:spLocks noChangeShapeType="1"/>
            </p:cNvSpPr>
            <p:nvPr/>
          </p:nvSpPr>
          <p:spPr bwMode="auto">
            <a:xfrm>
              <a:off x="422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4" name="Line 3202"/>
            <p:cNvSpPr>
              <a:spLocks noChangeShapeType="1"/>
            </p:cNvSpPr>
            <p:nvPr/>
          </p:nvSpPr>
          <p:spPr bwMode="auto">
            <a:xfrm>
              <a:off x="422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5" name="Line 3203"/>
            <p:cNvSpPr>
              <a:spLocks noChangeShapeType="1"/>
            </p:cNvSpPr>
            <p:nvPr/>
          </p:nvSpPr>
          <p:spPr bwMode="auto">
            <a:xfrm>
              <a:off x="422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6" name="Line 3204"/>
            <p:cNvSpPr>
              <a:spLocks noChangeShapeType="1"/>
            </p:cNvSpPr>
            <p:nvPr/>
          </p:nvSpPr>
          <p:spPr bwMode="auto">
            <a:xfrm>
              <a:off x="422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7" name="Line 3205"/>
            <p:cNvSpPr>
              <a:spLocks noChangeShapeType="1"/>
            </p:cNvSpPr>
            <p:nvPr/>
          </p:nvSpPr>
          <p:spPr bwMode="auto">
            <a:xfrm>
              <a:off x="422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8" name="Line 3206"/>
            <p:cNvSpPr>
              <a:spLocks noChangeShapeType="1"/>
            </p:cNvSpPr>
            <p:nvPr/>
          </p:nvSpPr>
          <p:spPr bwMode="auto">
            <a:xfrm>
              <a:off x="422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59" name="Line 3207"/>
            <p:cNvSpPr>
              <a:spLocks noChangeShapeType="1"/>
            </p:cNvSpPr>
            <p:nvPr/>
          </p:nvSpPr>
          <p:spPr bwMode="auto">
            <a:xfrm>
              <a:off x="421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0" name="Line 3208"/>
            <p:cNvSpPr>
              <a:spLocks noChangeShapeType="1"/>
            </p:cNvSpPr>
            <p:nvPr/>
          </p:nvSpPr>
          <p:spPr bwMode="auto">
            <a:xfrm>
              <a:off x="421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1" name="Line 3209"/>
            <p:cNvSpPr>
              <a:spLocks noChangeShapeType="1"/>
            </p:cNvSpPr>
            <p:nvPr/>
          </p:nvSpPr>
          <p:spPr bwMode="auto">
            <a:xfrm>
              <a:off x="421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2" name="Line 3210"/>
            <p:cNvSpPr>
              <a:spLocks noChangeShapeType="1"/>
            </p:cNvSpPr>
            <p:nvPr/>
          </p:nvSpPr>
          <p:spPr bwMode="auto">
            <a:xfrm>
              <a:off x="421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3" name="Line 3211"/>
            <p:cNvSpPr>
              <a:spLocks noChangeShapeType="1"/>
            </p:cNvSpPr>
            <p:nvPr/>
          </p:nvSpPr>
          <p:spPr bwMode="auto">
            <a:xfrm>
              <a:off x="421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4" name="Line 3212"/>
            <p:cNvSpPr>
              <a:spLocks noChangeShapeType="1"/>
            </p:cNvSpPr>
            <p:nvPr/>
          </p:nvSpPr>
          <p:spPr bwMode="auto">
            <a:xfrm>
              <a:off x="421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5" name="Line 3213"/>
            <p:cNvSpPr>
              <a:spLocks noChangeShapeType="1"/>
            </p:cNvSpPr>
            <p:nvPr/>
          </p:nvSpPr>
          <p:spPr bwMode="auto">
            <a:xfrm>
              <a:off x="421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6" name="Line 3214"/>
            <p:cNvSpPr>
              <a:spLocks noChangeShapeType="1"/>
            </p:cNvSpPr>
            <p:nvPr/>
          </p:nvSpPr>
          <p:spPr bwMode="auto">
            <a:xfrm>
              <a:off x="421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7" name="Line 3215"/>
            <p:cNvSpPr>
              <a:spLocks noChangeShapeType="1"/>
            </p:cNvSpPr>
            <p:nvPr/>
          </p:nvSpPr>
          <p:spPr bwMode="auto">
            <a:xfrm>
              <a:off x="42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8" name="Line 3216"/>
            <p:cNvSpPr>
              <a:spLocks noChangeShapeType="1"/>
            </p:cNvSpPr>
            <p:nvPr/>
          </p:nvSpPr>
          <p:spPr bwMode="auto">
            <a:xfrm>
              <a:off x="42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69" name="Line 3217"/>
            <p:cNvSpPr>
              <a:spLocks noChangeShapeType="1"/>
            </p:cNvSpPr>
            <p:nvPr/>
          </p:nvSpPr>
          <p:spPr bwMode="auto">
            <a:xfrm>
              <a:off x="42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70" name="Line 3218"/>
            <p:cNvSpPr>
              <a:spLocks noChangeShapeType="1"/>
            </p:cNvSpPr>
            <p:nvPr/>
          </p:nvSpPr>
          <p:spPr bwMode="auto">
            <a:xfrm>
              <a:off x="42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71" name="Line 3219"/>
            <p:cNvSpPr>
              <a:spLocks noChangeShapeType="1"/>
            </p:cNvSpPr>
            <p:nvPr/>
          </p:nvSpPr>
          <p:spPr bwMode="auto">
            <a:xfrm>
              <a:off x="420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72" name="Line 3220"/>
            <p:cNvSpPr>
              <a:spLocks noChangeShapeType="1"/>
            </p:cNvSpPr>
            <p:nvPr/>
          </p:nvSpPr>
          <p:spPr bwMode="auto">
            <a:xfrm>
              <a:off x="420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73" name="Line 3221"/>
            <p:cNvSpPr>
              <a:spLocks noChangeShapeType="1"/>
            </p:cNvSpPr>
            <p:nvPr/>
          </p:nvSpPr>
          <p:spPr bwMode="auto">
            <a:xfrm>
              <a:off x="420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74" name="Line 3222"/>
            <p:cNvSpPr>
              <a:spLocks noChangeShapeType="1"/>
            </p:cNvSpPr>
            <p:nvPr/>
          </p:nvSpPr>
          <p:spPr bwMode="auto">
            <a:xfrm>
              <a:off x="420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75" name="Line 3223"/>
            <p:cNvSpPr>
              <a:spLocks noChangeShapeType="1"/>
            </p:cNvSpPr>
            <p:nvPr/>
          </p:nvSpPr>
          <p:spPr bwMode="auto">
            <a:xfrm>
              <a:off x="420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76" name="Line 3224"/>
            <p:cNvSpPr>
              <a:spLocks noChangeShapeType="1"/>
            </p:cNvSpPr>
            <p:nvPr/>
          </p:nvSpPr>
          <p:spPr bwMode="auto">
            <a:xfrm>
              <a:off x="420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77" name="Line 3225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78" name="Line 3226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3227"/>
          <p:cNvGrpSpPr>
            <a:grpSpLocks/>
          </p:cNvGrpSpPr>
          <p:nvPr/>
        </p:nvGrpSpPr>
        <p:grpSpPr bwMode="auto">
          <a:xfrm>
            <a:off x="6961188" y="3157537"/>
            <a:ext cx="890587" cy="155575"/>
            <a:chOff x="4109" y="1756"/>
            <a:chExt cx="561" cy="98"/>
          </a:xfrm>
        </p:grpSpPr>
        <p:sp>
          <p:nvSpPr>
            <p:cNvPr id="641180" name="Line 3228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81" name="Line 3229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82" name="Line 3230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83" name="Line 3231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84" name="Line 3232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85" name="Line 3233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86" name="Line 3234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87" name="Line 3235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88" name="Line 3236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89" name="Line 3237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0" name="Line 3238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1" name="Line 3239"/>
            <p:cNvSpPr>
              <a:spLocks noChangeShapeType="1"/>
            </p:cNvSpPr>
            <p:nvPr/>
          </p:nvSpPr>
          <p:spPr bwMode="auto">
            <a:xfrm>
              <a:off x="4201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2" name="Line 3240"/>
            <p:cNvSpPr>
              <a:spLocks noChangeShapeType="1"/>
            </p:cNvSpPr>
            <p:nvPr/>
          </p:nvSpPr>
          <p:spPr bwMode="auto">
            <a:xfrm>
              <a:off x="419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3" name="Line 3241"/>
            <p:cNvSpPr>
              <a:spLocks noChangeShapeType="1"/>
            </p:cNvSpPr>
            <p:nvPr/>
          </p:nvSpPr>
          <p:spPr bwMode="auto">
            <a:xfrm>
              <a:off x="419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4" name="Line 3242"/>
            <p:cNvSpPr>
              <a:spLocks noChangeShapeType="1"/>
            </p:cNvSpPr>
            <p:nvPr/>
          </p:nvSpPr>
          <p:spPr bwMode="auto">
            <a:xfrm>
              <a:off x="419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5" name="Line 3243"/>
            <p:cNvSpPr>
              <a:spLocks noChangeShapeType="1"/>
            </p:cNvSpPr>
            <p:nvPr/>
          </p:nvSpPr>
          <p:spPr bwMode="auto">
            <a:xfrm>
              <a:off x="419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6" name="Line 3244"/>
            <p:cNvSpPr>
              <a:spLocks noChangeShapeType="1"/>
            </p:cNvSpPr>
            <p:nvPr/>
          </p:nvSpPr>
          <p:spPr bwMode="auto">
            <a:xfrm>
              <a:off x="419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7" name="Line 3245"/>
            <p:cNvSpPr>
              <a:spLocks noChangeShapeType="1"/>
            </p:cNvSpPr>
            <p:nvPr/>
          </p:nvSpPr>
          <p:spPr bwMode="auto">
            <a:xfrm>
              <a:off x="419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8" name="Line 3246"/>
            <p:cNvSpPr>
              <a:spLocks noChangeShapeType="1"/>
            </p:cNvSpPr>
            <p:nvPr/>
          </p:nvSpPr>
          <p:spPr bwMode="auto">
            <a:xfrm>
              <a:off x="419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199" name="Line 3247"/>
            <p:cNvSpPr>
              <a:spLocks noChangeShapeType="1"/>
            </p:cNvSpPr>
            <p:nvPr/>
          </p:nvSpPr>
          <p:spPr bwMode="auto">
            <a:xfrm>
              <a:off x="419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0" name="Line 3248"/>
            <p:cNvSpPr>
              <a:spLocks noChangeShapeType="1"/>
            </p:cNvSpPr>
            <p:nvPr/>
          </p:nvSpPr>
          <p:spPr bwMode="auto">
            <a:xfrm>
              <a:off x="41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1" name="Line 3249"/>
            <p:cNvSpPr>
              <a:spLocks noChangeShapeType="1"/>
            </p:cNvSpPr>
            <p:nvPr/>
          </p:nvSpPr>
          <p:spPr bwMode="auto">
            <a:xfrm>
              <a:off x="41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2" name="Line 3250"/>
            <p:cNvSpPr>
              <a:spLocks noChangeShapeType="1"/>
            </p:cNvSpPr>
            <p:nvPr/>
          </p:nvSpPr>
          <p:spPr bwMode="auto">
            <a:xfrm>
              <a:off x="41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3" name="Line 3251"/>
            <p:cNvSpPr>
              <a:spLocks noChangeShapeType="1"/>
            </p:cNvSpPr>
            <p:nvPr/>
          </p:nvSpPr>
          <p:spPr bwMode="auto">
            <a:xfrm>
              <a:off x="41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4" name="Line 3252"/>
            <p:cNvSpPr>
              <a:spLocks noChangeShapeType="1"/>
            </p:cNvSpPr>
            <p:nvPr/>
          </p:nvSpPr>
          <p:spPr bwMode="auto">
            <a:xfrm>
              <a:off x="41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5" name="Line 3253"/>
            <p:cNvSpPr>
              <a:spLocks noChangeShapeType="1"/>
            </p:cNvSpPr>
            <p:nvPr/>
          </p:nvSpPr>
          <p:spPr bwMode="auto">
            <a:xfrm>
              <a:off x="41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6" name="Line 3254"/>
            <p:cNvSpPr>
              <a:spLocks noChangeShapeType="1"/>
            </p:cNvSpPr>
            <p:nvPr/>
          </p:nvSpPr>
          <p:spPr bwMode="auto">
            <a:xfrm>
              <a:off x="41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7" name="Line 3255"/>
            <p:cNvSpPr>
              <a:spLocks noChangeShapeType="1"/>
            </p:cNvSpPr>
            <p:nvPr/>
          </p:nvSpPr>
          <p:spPr bwMode="auto">
            <a:xfrm>
              <a:off x="418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8" name="Line 3256"/>
            <p:cNvSpPr>
              <a:spLocks noChangeShapeType="1"/>
            </p:cNvSpPr>
            <p:nvPr/>
          </p:nvSpPr>
          <p:spPr bwMode="auto">
            <a:xfrm>
              <a:off x="418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09" name="Line 3257"/>
            <p:cNvSpPr>
              <a:spLocks noChangeShapeType="1"/>
            </p:cNvSpPr>
            <p:nvPr/>
          </p:nvSpPr>
          <p:spPr bwMode="auto">
            <a:xfrm>
              <a:off x="418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0" name="Line 3258"/>
            <p:cNvSpPr>
              <a:spLocks noChangeShapeType="1"/>
            </p:cNvSpPr>
            <p:nvPr/>
          </p:nvSpPr>
          <p:spPr bwMode="auto">
            <a:xfrm>
              <a:off x="418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1" name="Line 3259"/>
            <p:cNvSpPr>
              <a:spLocks noChangeShapeType="1"/>
            </p:cNvSpPr>
            <p:nvPr/>
          </p:nvSpPr>
          <p:spPr bwMode="auto">
            <a:xfrm>
              <a:off x="418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2" name="Line 3260"/>
            <p:cNvSpPr>
              <a:spLocks noChangeShapeType="1"/>
            </p:cNvSpPr>
            <p:nvPr/>
          </p:nvSpPr>
          <p:spPr bwMode="auto">
            <a:xfrm>
              <a:off x="418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3" name="Line 3261"/>
            <p:cNvSpPr>
              <a:spLocks noChangeShapeType="1"/>
            </p:cNvSpPr>
            <p:nvPr/>
          </p:nvSpPr>
          <p:spPr bwMode="auto">
            <a:xfrm>
              <a:off x="418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4" name="Line 3262"/>
            <p:cNvSpPr>
              <a:spLocks noChangeShapeType="1"/>
            </p:cNvSpPr>
            <p:nvPr/>
          </p:nvSpPr>
          <p:spPr bwMode="auto">
            <a:xfrm>
              <a:off x="418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5" name="Line 3263"/>
            <p:cNvSpPr>
              <a:spLocks noChangeShapeType="1"/>
            </p:cNvSpPr>
            <p:nvPr/>
          </p:nvSpPr>
          <p:spPr bwMode="auto">
            <a:xfrm>
              <a:off x="418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6" name="Line 3264"/>
            <p:cNvSpPr>
              <a:spLocks noChangeShapeType="1"/>
            </p:cNvSpPr>
            <p:nvPr/>
          </p:nvSpPr>
          <p:spPr bwMode="auto">
            <a:xfrm>
              <a:off x="417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7" name="Line 3265"/>
            <p:cNvSpPr>
              <a:spLocks noChangeShapeType="1"/>
            </p:cNvSpPr>
            <p:nvPr/>
          </p:nvSpPr>
          <p:spPr bwMode="auto">
            <a:xfrm>
              <a:off x="417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8" name="Line 3266"/>
            <p:cNvSpPr>
              <a:spLocks noChangeShapeType="1"/>
            </p:cNvSpPr>
            <p:nvPr/>
          </p:nvSpPr>
          <p:spPr bwMode="auto">
            <a:xfrm>
              <a:off x="417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19" name="Line 3267"/>
            <p:cNvSpPr>
              <a:spLocks noChangeShapeType="1"/>
            </p:cNvSpPr>
            <p:nvPr/>
          </p:nvSpPr>
          <p:spPr bwMode="auto">
            <a:xfrm>
              <a:off x="417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0" name="Line 3268"/>
            <p:cNvSpPr>
              <a:spLocks noChangeShapeType="1"/>
            </p:cNvSpPr>
            <p:nvPr/>
          </p:nvSpPr>
          <p:spPr bwMode="auto">
            <a:xfrm>
              <a:off x="417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1" name="Line 3269"/>
            <p:cNvSpPr>
              <a:spLocks noChangeShapeType="1"/>
            </p:cNvSpPr>
            <p:nvPr/>
          </p:nvSpPr>
          <p:spPr bwMode="auto">
            <a:xfrm>
              <a:off x="417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2" name="Line 3270"/>
            <p:cNvSpPr>
              <a:spLocks noChangeShapeType="1"/>
            </p:cNvSpPr>
            <p:nvPr/>
          </p:nvSpPr>
          <p:spPr bwMode="auto">
            <a:xfrm>
              <a:off x="417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3" name="Line 3271"/>
            <p:cNvSpPr>
              <a:spLocks noChangeShapeType="1"/>
            </p:cNvSpPr>
            <p:nvPr/>
          </p:nvSpPr>
          <p:spPr bwMode="auto">
            <a:xfrm>
              <a:off x="417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4" name="Line 3272"/>
            <p:cNvSpPr>
              <a:spLocks noChangeShapeType="1"/>
            </p:cNvSpPr>
            <p:nvPr/>
          </p:nvSpPr>
          <p:spPr bwMode="auto">
            <a:xfrm>
              <a:off x="417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5" name="Line 3273"/>
            <p:cNvSpPr>
              <a:spLocks noChangeShapeType="1"/>
            </p:cNvSpPr>
            <p:nvPr/>
          </p:nvSpPr>
          <p:spPr bwMode="auto">
            <a:xfrm>
              <a:off x="417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6" name="Line 3274"/>
            <p:cNvSpPr>
              <a:spLocks noChangeShapeType="1"/>
            </p:cNvSpPr>
            <p:nvPr/>
          </p:nvSpPr>
          <p:spPr bwMode="auto">
            <a:xfrm>
              <a:off x="417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7" name="Line 3275"/>
            <p:cNvSpPr>
              <a:spLocks noChangeShapeType="1"/>
            </p:cNvSpPr>
            <p:nvPr/>
          </p:nvSpPr>
          <p:spPr bwMode="auto">
            <a:xfrm>
              <a:off x="417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8" name="Line 3276"/>
            <p:cNvSpPr>
              <a:spLocks noChangeShapeType="1"/>
            </p:cNvSpPr>
            <p:nvPr/>
          </p:nvSpPr>
          <p:spPr bwMode="auto">
            <a:xfrm>
              <a:off x="417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29" name="Line 3277"/>
            <p:cNvSpPr>
              <a:spLocks noChangeShapeType="1"/>
            </p:cNvSpPr>
            <p:nvPr/>
          </p:nvSpPr>
          <p:spPr bwMode="auto">
            <a:xfrm>
              <a:off x="417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0" name="Line 3278"/>
            <p:cNvSpPr>
              <a:spLocks noChangeShapeType="1"/>
            </p:cNvSpPr>
            <p:nvPr/>
          </p:nvSpPr>
          <p:spPr bwMode="auto">
            <a:xfrm>
              <a:off x="417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1" name="Line 3279"/>
            <p:cNvSpPr>
              <a:spLocks noChangeShapeType="1"/>
            </p:cNvSpPr>
            <p:nvPr/>
          </p:nvSpPr>
          <p:spPr bwMode="auto">
            <a:xfrm>
              <a:off x="417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2" name="Line 3280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3" name="Line 3281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4" name="Line 3282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5" name="Line 3283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6" name="Line 3284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7" name="Line 3285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8" name="Line 3286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39" name="Line 3287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0" name="Line 3288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1" name="Line 3289"/>
            <p:cNvSpPr>
              <a:spLocks noChangeShapeType="1"/>
            </p:cNvSpPr>
            <p:nvPr/>
          </p:nvSpPr>
          <p:spPr bwMode="auto">
            <a:xfrm>
              <a:off x="4166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2" name="Line 3290"/>
            <p:cNvSpPr>
              <a:spLocks noChangeShapeType="1"/>
            </p:cNvSpPr>
            <p:nvPr/>
          </p:nvSpPr>
          <p:spPr bwMode="auto">
            <a:xfrm>
              <a:off x="416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3" name="Line 3291"/>
            <p:cNvSpPr>
              <a:spLocks noChangeShapeType="1"/>
            </p:cNvSpPr>
            <p:nvPr/>
          </p:nvSpPr>
          <p:spPr bwMode="auto">
            <a:xfrm>
              <a:off x="416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4" name="Line 3292"/>
            <p:cNvSpPr>
              <a:spLocks noChangeShapeType="1"/>
            </p:cNvSpPr>
            <p:nvPr/>
          </p:nvSpPr>
          <p:spPr bwMode="auto">
            <a:xfrm>
              <a:off x="416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5" name="Line 3293"/>
            <p:cNvSpPr>
              <a:spLocks noChangeShapeType="1"/>
            </p:cNvSpPr>
            <p:nvPr/>
          </p:nvSpPr>
          <p:spPr bwMode="auto">
            <a:xfrm>
              <a:off x="416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6" name="Line 3294"/>
            <p:cNvSpPr>
              <a:spLocks noChangeShapeType="1"/>
            </p:cNvSpPr>
            <p:nvPr/>
          </p:nvSpPr>
          <p:spPr bwMode="auto">
            <a:xfrm>
              <a:off x="416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7" name="Line 3295"/>
            <p:cNvSpPr>
              <a:spLocks noChangeShapeType="1"/>
            </p:cNvSpPr>
            <p:nvPr/>
          </p:nvSpPr>
          <p:spPr bwMode="auto">
            <a:xfrm>
              <a:off x="416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8" name="Line 3296"/>
            <p:cNvSpPr>
              <a:spLocks noChangeShapeType="1"/>
            </p:cNvSpPr>
            <p:nvPr/>
          </p:nvSpPr>
          <p:spPr bwMode="auto">
            <a:xfrm>
              <a:off x="416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49" name="Line 3297"/>
            <p:cNvSpPr>
              <a:spLocks noChangeShapeType="1"/>
            </p:cNvSpPr>
            <p:nvPr/>
          </p:nvSpPr>
          <p:spPr bwMode="auto">
            <a:xfrm>
              <a:off x="416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0" name="Line 3298"/>
            <p:cNvSpPr>
              <a:spLocks noChangeShapeType="1"/>
            </p:cNvSpPr>
            <p:nvPr/>
          </p:nvSpPr>
          <p:spPr bwMode="auto">
            <a:xfrm>
              <a:off x="415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1" name="Line 3299"/>
            <p:cNvSpPr>
              <a:spLocks noChangeShapeType="1"/>
            </p:cNvSpPr>
            <p:nvPr/>
          </p:nvSpPr>
          <p:spPr bwMode="auto">
            <a:xfrm>
              <a:off x="415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2" name="Line 3300"/>
            <p:cNvSpPr>
              <a:spLocks noChangeShapeType="1"/>
            </p:cNvSpPr>
            <p:nvPr/>
          </p:nvSpPr>
          <p:spPr bwMode="auto">
            <a:xfrm>
              <a:off x="415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3" name="Line 3301"/>
            <p:cNvSpPr>
              <a:spLocks noChangeShapeType="1"/>
            </p:cNvSpPr>
            <p:nvPr/>
          </p:nvSpPr>
          <p:spPr bwMode="auto">
            <a:xfrm>
              <a:off x="415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4" name="Line 3302"/>
            <p:cNvSpPr>
              <a:spLocks noChangeShapeType="1"/>
            </p:cNvSpPr>
            <p:nvPr/>
          </p:nvSpPr>
          <p:spPr bwMode="auto">
            <a:xfrm>
              <a:off x="415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5" name="Line 3303"/>
            <p:cNvSpPr>
              <a:spLocks noChangeShapeType="1"/>
            </p:cNvSpPr>
            <p:nvPr/>
          </p:nvSpPr>
          <p:spPr bwMode="auto">
            <a:xfrm>
              <a:off x="415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6" name="Line 3304"/>
            <p:cNvSpPr>
              <a:spLocks noChangeShapeType="1"/>
            </p:cNvSpPr>
            <p:nvPr/>
          </p:nvSpPr>
          <p:spPr bwMode="auto">
            <a:xfrm>
              <a:off x="415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7" name="Line 3305"/>
            <p:cNvSpPr>
              <a:spLocks noChangeShapeType="1"/>
            </p:cNvSpPr>
            <p:nvPr/>
          </p:nvSpPr>
          <p:spPr bwMode="auto">
            <a:xfrm>
              <a:off x="415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8" name="Line 3306"/>
            <p:cNvSpPr>
              <a:spLocks noChangeShapeType="1"/>
            </p:cNvSpPr>
            <p:nvPr/>
          </p:nvSpPr>
          <p:spPr bwMode="auto">
            <a:xfrm>
              <a:off x="414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59" name="Line 3307"/>
            <p:cNvSpPr>
              <a:spLocks noChangeShapeType="1"/>
            </p:cNvSpPr>
            <p:nvPr/>
          </p:nvSpPr>
          <p:spPr bwMode="auto">
            <a:xfrm>
              <a:off x="414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0" name="Line 3308"/>
            <p:cNvSpPr>
              <a:spLocks noChangeShapeType="1"/>
            </p:cNvSpPr>
            <p:nvPr/>
          </p:nvSpPr>
          <p:spPr bwMode="auto">
            <a:xfrm>
              <a:off x="414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1" name="Line 3309"/>
            <p:cNvSpPr>
              <a:spLocks noChangeShapeType="1"/>
            </p:cNvSpPr>
            <p:nvPr/>
          </p:nvSpPr>
          <p:spPr bwMode="auto">
            <a:xfrm>
              <a:off x="414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2" name="Line 3310"/>
            <p:cNvSpPr>
              <a:spLocks noChangeShapeType="1"/>
            </p:cNvSpPr>
            <p:nvPr/>
          </p:nvSpPr>
          <p:spPr bwMode="auto">
            <a:xfrm>
              <a:off x="414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3" name="Line 3311"/>
            <p:cNvSpPr>
              <a:spLocks noChangeShapeType="1"/>
            </p:cNvSpPr>
            <p:nvPr/>
          </p:nvSpPr>
          <p:spPr bwMode="auto">
            <a:xfrm>
              <a:off x="4147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4" name="Line 3312"/>
            <p:cNvSpPr>
              <a:spLocks noChangeShapeType="1"/>
            </p:cNvSpPr>
            <p:nvPr/>
          </p:nvSpPr>
          <p:spPr bwMode="auto">
            <a:xfrm>
              <a:off x="414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5" name="Line 3313"/>
            <p:cNvSpPr>
              <a:spLocks noChangeShapeType="1"/>
            </p:cNvSpPr>
            <p:nvPr/>
          </p:nvSpPr>
          <p:spPr bwMode="auto">
            <a:xfrm>
              <a:off x="414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6" name="Line 3314"/>
            <p:cNvSpPr>
              <a:spLocks noChangeShapeType="1"/>
            </p:cNvSpPr>
            <p:nvPr/>
          </p:nvSpPr>
          <p:spPr bwMode="auto">
            <a:xfrm>
              <a:off x="414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7" name="Line 3315"/>
            <p:cNvSpPr>
              <a:spLocks noChangeShapeType="1"/>
            </p:cNvSpPr>
            <p:nvPr/>
          </p:nvSpPr>
          <p:spPr bwMode="auto">
            <a:xfrm>
              <a:off x="4144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8" name="Line 3316"/>
            <p:cNvSpPr>
              <a:spLocks noChangeShapeType="1"/>
            </p:cNvSpPr>
            <p:nvPr/>
          </p:nvSpPr>
          <p:spPr bwMode="auto">
            <a:xfrm>
              <a:off x="413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69" name="Line 3317"/>
            <p:cNvSpPr>
              <a:spLocks noChangeShapeType="1"/>
            </p:cNvSpPr>
            <p:nvPr/>
          </p:nvSpPr>
          <p:spPr bwMode="auto">
            <a:xfrm>
              <a:off x="4133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0" name="Line 3318"/>
            <p:cNvSpPr>
              <a:spLocks noChangeShapeType="1"/>
            </p:cNvSpPr>
            <p:nvPr/>
          </p:nvSpPr>
          <p:spPr bwMode="auto">
            <a:xfrm>
              <a:off x="413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1" name="Line 3319"/>
            <p:cNvSpPr>
              <a:spLocks noChangeShapeType="1"/>
            </p:cNvSpPr>
            <p:nvPr/>
          </p:nvSpPr>
          <p:spPr bwMode="auto">
            <a:xfrm>
              <a:off x="4130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2" name="Line 3320"/>
            <p:cNvSpPr>
              <a:spLocks noChangeShapeType="1"/>
            </p:cNvSpPr>
            <p:nvPr/>
          </p:nvSpPr>
          <p:spPr bwMode="auto">
            <a:xfrm>
              <a:off x="412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3" name="Line 3321"/>
            <p:cNvSpPr>
              <a:spLocks noChangeShapeType="1"/>
            </p:cNvSpPr>
            <p:nvPr/>
          </p:nvSpPr>
          <p:spPr bwMode="auto">
            <a:xfrm>
              <a:off x="412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4" name="Line 3322"/>
            <p:cNvSpPr>
              <a:spLocks noChangeShapeType="1"/>
            </p:cNvSpPr>
            <p:nvPr/>
          </p:nvSpPr>
          <p:spPr bwMode="auto">
            <a:xfrm>
              <a:off x="412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5" name="Line 3323"/>
            <p:cNvSpPr>
              <a:spLocks noChangeShapeType="1"/>
            </p:cNvSpPr>
            <p:nvPr/>
          </p:nvSpPr>
          <p:spPr bwMode="auto">
            <a:xfrm>
              <a:off x="412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6" name="Line 3324"/>
            <p:cNvSpPr>
              <a:spLocks noChangeShapeType="1"/>
            </p:cNvSpPr>
            <p:nvPr/>
          </p:nvSpPr>
          <p:spPr bwMode="auto">
            <a:xfrm>
              <a:off x="412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7" name="Line 3325"/>
            <p:cNvSpPr>
              <a:spLocks noChangeShapeType="1"/>
            </p:cNvSpPr>
            <p:nvPr/>
          </p:nvSpPr>
          <p:spPr bwMode="auto">
            <a:xfrm>
              <a:off x="4128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8" name="Line 3326"/>
            <p:cNvSpPr>
              <a:spLocks noChangeShapeType="1"/>
            </p:cNvSpPr>
            <p:nvPr/>
          </p:nvSpPr>
          <p:spPr bwMode="auto">
            <a:xfrm>
              <a:off x="412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79" name="Line 3327"/>
            <p:cNvSpPr>
              <a:spLocks noChangeShapeType="1"/>
            </p:cNvSpPr>
            <p:nvPr/>
          </p:nvSpPr>
          <p:spPr bwMode="auto">
            <a:xfrm>
              <a:off x="412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0" name="Line 3328"/>
            <p:cNvSpPr>
              <a:spLocks noChangeShapeType="1"/>
            </p:cNvSpPr>
            <p:nvPr/>
          </p:nvSpPr>
          <p:spPr bwMode="auto">
            <a:xfrm>
              <a:off x="412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1" name="Line 3329"/>
            <p:cNvSpPr>
              <a:spLocks noChangeShapeType="1"/>
            </p:cNvSpPr>
            <p:nvPr/>
          </p:nvSpPr>
          <p:spPr bwMode="auto">
            <a:xfrm>
              <a:off x="4125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2" name="Line 3330"/>
            <p:cNvSpPr>
              <a:spLocks noChangeShapeType="1"/>
            </p:cNvSpPr>
            <p:nvPr/>
          </p:nvSpPr>
          <p:spPr bwMode="auto">
            <a:xfrm>
              <a:off x="412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3" name="Line 3331"/>
            <p:cNvSpPr>
              <a:spLocks noChangeShapeType="1"/>
            </p:cNvSpPr>
            <p:nvPr/>
          </p:nvSpPr>
          <p:spPr bwMode="auto">
            <a:xfrm>
              <a:off x="412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4" name="Line 3332"/>
            <p:cNvSpPr>
              <a:spLocks noChangeShapeType="1"/>
            </p:cNvSpPr>
            <p:nvPr/>
          </p:nvSpPr>
          <p:spPr bwMode="auto">
            <a:xfrm>
              <a:off x="411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5" name="Line 3333"/>
            <p:cNvSpPr>
              <a:spLocks noChangeShapeType="1"/>
            </p:cNvSpPr>
            <p:nvPr/>
          </p:nvSpPr>
          <p:spPr bwMode="auto">
            <a:xfrm>
              <a:off x="4112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6" name="Line 3334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7" name="Line 3335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8" name="Line 3336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89" name="Line 3337"/>
            <p:cNvSpPr>
              <a:spLocks noChangeShapeType="1"/>
            </p:cNvSpPr>
            <p:nvPr/>
          </p:nvSpPr>
          <p:spPr bwMode="auto">
            <a:xfrm>
              <a:off x="4109" y="1854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0" name="Line 3338"/>
            <p:cNvSpPr>
              <a:spLocks noChangeShapeType="1"/>
            </p:cNvSpPr>
            <p:nvPr/>
          </p:nvSpPr>
          <p:spPr bwMode="auto">
            <a:xfrm>
              <a:off x="4670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1" name="Line 3339"/>
            <p:cNvSpPr>
              <a:spLocks noChangeShapeType="1"/>
            </p:cNvSpPr>
            <p:nvPr/>
          </p:nvSpPr>
          <p:spPr bwMode="auto">
            <a:xfrm>
              <a:off x="4670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2" name="Line 3340"/>
            <p:cNvSpPr>
              <a:spLocks noChangeShapeType="1"/>
            </p:cNvSpPr>
            <p:nvPr/>
          </p:nvSpPr>
          <p:spPr bwMode="auto">
            <a:xfrm>
              <a:off x="466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3" name="Line 3341"/>
            <p:cNvSpPr>
              <a:spLocks noChangeShapeType="1"/>
            </p:cNvSpPr>
            <p:nvPr/>
          </p:nvSpPr>
          <p:spPr bwMode="auto">
            <a:xfrm>
              <a:off x="466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4" name="Line 3342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5" name="Line 3343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6" name="Line 3344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7" name="Line 3345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8" name="Line 3346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299" name="Line 3347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0" name="Line 3348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1" name="Line 3349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2" name="Line 3350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3" name="Line 3351"/>
            <p:cNvSpPr>
              <a:spLocks noChangeShapeType="1"/>
            </p:cNvSpPr>
            <p:nvPr/>
          </p:nvSpPr>
          <p:spPr bwMode="auto">
            <a:xfrm>
              <a:off x="46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4" name="Line 3352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5" name="Line 3353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6" name="Line 3354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7" name="Line 3355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8" name="Line 3356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09" name="Line 3357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0" name="Line 3358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1" name="Line 3359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2" name="Line 3360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3" name="Line 3361"/>
            <p:cNvSpPr>
              <a:spLocks noChangeShapeType="1"/>
            </p:cNvSpPr>
            <p:nvPr/>
          </p:nvSpPr>
          <p:spPr bwMode="auto">
            <a:xfrm>
              <a:off x="46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4" name="Line 3362"/>
            <p:cNvSpPr>
              <a:spLocks noChangeShapeType="1"/>
            </p:cNvSpPr>
            <p:nvPr/>
          </p:nvSpPr>
          <p:spPr bwMode="auto">
            <a:xfrm>
              <a:off x="465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5" name="Line 3363"/>
            <p:cNvSpPr>
              <a:spLocks noChangeShapeType="1"/>
            </p:cNvSpPr>
            <p:nvPr/>
          </p:nvSpPr>
          <p:spPr bwMode="auto">
            <a:xfrm>
              <a:off x="465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6" name="Line 3364"/>
            <p:cNvSpPr>
              <a:spLocks noChangeShapeType="1"/>
            </p:cNvSpPr>
            <p:nvPr/>
          </p:nvSpPr>
          <p:spPr bwMode="auto">
            <a:xfrm>
              <a:off x="465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7" name="Line 3365"/>
            <p:cNvSpPr>
              <a:spLocks noChangeShapeType="1"/>
            </p:cNvSpPr>
            <p:nvPr/>
          </p:nvSpPr>
          <p:spPr bwMode="auto">
            <a:xfrm>
              <a:off x="465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8" name="Line 3366"/>
            <p:cNvSpPr>
              <a:spLocks noChangeShapeType="1"/>
            </p:cNvSpPr>
            <p:nvPr/>
          </p:nvSpPr>
          <p:spPr bwMode="auto">
            <a:xfrm>
              <a:off x="465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19" name="Line 3367"/>
            <p:cNvSpPr>
              <a:spLocks noChangeShapeType="1"/>
            </p:cNvSpPr>
            <p:nvPr/>
          </p:nvSpPr>
          <p:spPr bwMode="auto">
            <a:xfrm>
              <a:off x="465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0" name="Line 3368"/>
            <p:cNvSpPr>
              <a:spLocks noChangeShapeType="1"/>
            </p:cNvSpPr>
            <p:nvPr/>
          </p:nvSpPr>
          <p:spPr bwMode="auto">
            <a:xfrm>
              <a:off x="465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1" name="Line 3369"/>
            <p:cNvSpPr>
              <a:spLocks noChangeShapeType="1"/>
            </p:cNvSpPr>
            <p:nvPr/>
          </p:nvSpPr>
          <p:spPr bwMode="auto">
            <a:xfrm>
              <a:off x="465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2" name="Line 3370"/>
            <p:cNvSpPr>
              <a:spLocks noChangeShapeType="1"/>
            </p:cNvSpPr>
            <p:nvPr/>
          </p:nvSpPr>
          <p:spPr bwMode="auto">
            <a:xfrm>
              <a:off x="465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3" name="Line 3371"/>
            <p:cNvSpPr>
              <a:spLocks noChangeShapeType="1"/>
            </p:cNvSpPr>
            <p:nvPr/>
          </p:nvSpPr>
          <p:spPr bwMode="auto">
            <a:xfrm>
              <a:off x="465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4" name="Line 3372"/>
            <p:cNvSpPr>
              <a:spLocks noChangeShapeType="1"/>
            </p:cNvSpPr>
            <p:nvPr/>
          </p:nvSpPr>
          <p:spPr bwMode="auto">
            <a:xfrm>
              <a:off x="465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5" name="Line 3373"/>
            <p:cNvSpPr>
              <a:spLocks noChangeShapeType="1"/>
            </p:cNvSpPr>
            <p:nvPr/>
          </p:nvSpPr>
          <p:spPr bwMode="auto">
            <a:xfrm>
              <a:off x="465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6" name="Line 3374"/>
            <p:cNvSpPr>
              <a:spLocks noChangeShapeType="1"/>
            </p:cNvSpPr>
            <p:nvPr/>
          </p:nvSpPr>
          <p:spPr bwMode="auto">
            <a:xfrm>
              <a:off x="465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7" name="Line 3375"/>
            <p:cNvSpPr>
              <a:spLocks noChangeShapeType="1"/>
            </p:cNvSpPr>
            <p:nvPr/>
          </p:nvSpPr>
          <p:spPr bwMode="auto">
            <a:xfrm>
              <a:off x="465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8" name="Line 3376"/>
            <p:cNvSpPr>
              <a:spLocks noChangeShapeType="1"/>
            </p:cNvSpPr>
            <p:nvPr/>
          </p:nvSpPr>
          <p:spPr bwMode="auto">
            <a:xfrm>
              <a:off x="464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29" name="Line 3377"/>
            <p:cNvSpPr>
              <a:spLocks noChangeShapeType="1"/>
            </p:cNvSpPr>
            <p:nvPr/>
          </p:nvSpPr>
          <p:spPr bwMode="auto">
            <a:xfrm>
              <a:off x="464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0" name="Line 3378"/>
            <p:cNvSpPr>
              <a:spLocks noChangeShapeType="1"/>
            </p:cNvSpPr>
            <p:nvPr/>
          </p:nvSpPr>
          <p:spPr bwMode="auto">
            <a:xfrm>
              <a:off x="464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1" name="Line 3379"/>
            <p:cNvSpPr>
              <a:spLocks noChangeShapeType="1"/>
            </p:cNvSpPr>
            <p:nvPr/>
          </p:nvSpPr>
          <p:spPr bwMode="auto">
            <a:xfrm>
              <a:off x="464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2" name="Line 3380"/>
            <p:cNvSpPr>
              <a:spLocks noChangeShapeType="1"/>
            </p:cNvSpPr>
            <p:nvPr/>
          </p:nvSpPr>
          <p:spPr bwMode="auto">
            <a:xfrm>
              <a:off x="464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3" name="Line 3381"/>
            <p:cNvSpPr>
              <a:spLocks noChangeShapeType="1"/>
            </p:cNvSpPr>
            <p:nvPr/>
          </p:nvSpPr>
          <p:spPr bwMode="auto">
            <a:xfrm>
              <a:off x="464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4" name="Line 3382"/>
            <p:cNvSpPr>
              <a:spLocks noChangeShapeType="1"/>
            </p:cNvSpPr>
            <p:nvPr/>
          </p:nvSpPr>
          <p:spPr bwMode="auto">
            <a:xfrm>
              <a:off x="464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5" name="Line 3383"/>
            <p:cNvSpPr>
              <a:spLocks noChangeShapeType="1"/>
            </p:cNvSpPr>
            <p:nvPr/>
          </p:nvSpPr>
          <p:spPr bwMode="auto">
            <a:xfrm>
              <a:off x="464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6" name="Line 3384"/>
            <p:cNvSpPr>
              <a:spLocks noChangeShapeType="1"/>
            </p:cNvSpPr>
            <p:nvPr/>
          </p:nvSpPr>
          <p:spPr bwMode="auto">
            <a:xfrm>
              <a:off x="464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7" name="Line 3385"/>
            <p:cNvSpPr>
              <a:spLocks noChangeShapeType="1"/>
            </p:cNvSpPr>
            <p:nvPr/>
          </p:nvSpPr>
          <p:spPr bwMode="auto">
            <a:xfrm>
              <a:off x="464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8" name="Line 3386"/>
            <p:cNvSpPr>
              <a:spLocks noChangeShapeType="1"/>
            </p:cNvSpPr>
            <p:nvPr/>
          </p:nvSpPr>
          <p:spPr bwMode="auto">
            <a:xfrm>
              <a:off x="464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39" name="Line 3387"/>
            <p:cNvSpPr>
              <a:spLocks noChangeShapeType="1"/>
            </p:cNvSpPr>
            <p:nvPr/>
          </p:nvSpPr>
          <p:spPr bwMode="auto">
            <a:xfrm>
              <a:off x="464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0" name="Line 3388"/>
            <p:cNvSpPr>
              <a:spLocks noChangeShapeType="1"/>
            </p:cNvSpPr>
            <p:nvPr/>
          </p:nvSpPr>
          <p:spPr bwMode="auto">
            <a:xfrm>
              <a:off x="464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1" name="Line 3389"/>
            <p:cNvSpPr>
              <a:spLocks noChangeShapeType="1"/>
            </p:cNvSpPr>
            <p:nvPr/>
          </p:nvSpPr>
          <p:spPr bwMode="auto">
            <a:xfrm>
              <a:off x="464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2" name="Line 3390"/>
            <p:cNvSpPr>
              <a:spLocks noChangeShapeType="1"/>
            </p:cNvSpPr>
            <p:nvPr/>
          </p:nvSpPr>
          <p:spPr bwMode="auto">
            <a:xfrm>
              <a:off x="464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3" name="Line 3391"/>
            <p:cNvSpPr>
              <a:spLocks noChangeShapeType="1"/>
            </p:cNvSpPr>
            <p:nvPr/>
          </p:nvSpPr>
          <p:spPr bwMode="auto">
            <a:xfrm>
              <a:off x="464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4" name="Line 3392"/>
            <p:cNvSpPr>
              <a:spLocks noChangeShapeType="1"/>
            </p:cNvSpPr>
            <p:nvPr/>
          </p:nvSpPr>
          <p:spPr bwMode="auto">
            <a:xfrm>
              <a:off x="4640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5" name="Line 3393"/>
            <p:cNvSpPr>
              <a:spLocks noChangeShapeType="1"/>
            </p:cNvSpPr>
            <p:nvPr/>
          </p:nvSpPr>
          <p:spPr bwMode="auto">
            <a:xfrm>
              <a:off x="4640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6" name="Line 3394"/>
            <p:cNvSpPr>
              <a:spLocks noChangeShapeType="1"/>
            </p:cNvSpPr>
            <p:nvPr/>
          </p:nvSpPr>
          <p:spPr bwMode="auto">
            <a:xfrm>
              <a:off x="4640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7" name="Line 3395"/>
            <p:cNvSpPr>
              <a:spLocks noChangeShapeType="1"/>
            </p:cNvSpPr>
            <p:nvPr/>
          </p:nvSpPr>
          <p:spPr bwMode="auto">
            <a:xfrm>
              <a:off x="4640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8" name="Line 3396"/>
            <p:cNvSpPr>
              <a:spLocks noChangeShapeType="1"/>
            </p:cNvSpPr>
            <p:nvPr/>
          </p:nvSpPr>
          <p:spPr bwMode="auto">
            <a:xfrm>
              <a:off x="463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49" name="Line 3397"/>
            <p:cNvSpPr>
              <a:spLocks noChangeShapeType="1"/>
            </p:cNvSpPr>
            <p:nvPr/>
          </p:nvSpPr>
          <p:spPr bwMode="auto">
            <a:xfrm>
              <a:off x="463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0" name="Line 3398"/>
            <p:cNvSpPr>
              <a:spLocks noChangeShapeType="1"/>
            </p:cNvSpPr>
            <p:nvPr/>
          </p:nvSpPr>
          <p:spPr bwMode="auto">
            <a:xfrm>
              <a:off x="463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1" name="Line 3399"/>
            <p:cNvSpPr>
              <a:spLocks noChangeShapeType="1"/>
            </p:cNvSpPr>
            <p:nvPr/>
          </p:nvSpPr>
          <p:spPr bwMode="auto">
            <a:xfrm>
              <a:off x="463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2" name="Line 3400"/>
            <p:cNvSpPr>
              <a:spLocks noChangeShapeType="1"/>
            </p:cNvSpPr>
            <p:nvPr/>
          </p:nvSpPr>
          <p:spPr bwMode="auto">
            <a:xfrm>
              <a:off x="463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3" name="Line 3401"/>
            <p:cNvSpPr>
              <a:spLocks noChangeShapeType="1"/>
            </p:cNvSpPr>
            <p:nvPr/>
          </p:nvSpPr>
          <p:spPr bwMode="auto">
            <a:xfrm>
              <a:off x="463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4" name="Line 3402"/>
            <p:cNvSpPr>
              <a:spLocks noChangeShapeType="1"/>
            </p:cNvSpPr>
            <p:nvPr/>
          </p:nvSpPr>
          <p:spPr bwMode="auto">
            <a:xfrm>
              <a:off x="463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5" name="Line 3403"/>
            <p:cNvSpPr>
              <a:spLocks noChangeShapeType="1"/>
            </p:cNvSpPr>
            <p:nvPr/>
          </p:nvSpPr>
          <p:spPr bwMode="auto">
            <a:xfrm>
              <a:off x="463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6" name="Line 3404"/>
            <p:cNvSpPr>
              <a:spLocks noChangeShapeType="1"/>
            </p:cNvSpPr>
            <p:nvPr/>
          </p:nvSpPr>
          <p:spPr bwMode="auto">
            <a:xfrm>
              <a:off x="463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7" name="Line 3405"/>
            <p:cNvSpPr>
              <a:spLocks noChangeShapeType="1"/>
            </p:cNvSpPr>
            <p:nvPr/>
          </p:nvSpPr>
          <p:spPr bwMode="auto">
            <a:xfrm>
              <a:off x="463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8" name="Line 3406"/>
            <p:cNvSpPr>
              <a:spLocks noChangeShapeType="1"/>
            </p:cNvSpPr>
            <p:nvPr/>
          </p:nvSpPr>
          <p:spPr bwMode="auto">
            <a:xfrm>
              <a:off x="463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59" name="Line 3407"/>
            <p:cNvSpPr>
              <a:spLocks noChangeShapeType="1"/>
            </p:cNvSpPr>
            <p:nvPr/>
          </p:nvSpPr>
          <p:spPr bwMode="auto">
            <a:xfrm>
              <a:off x="463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0" name="Line 3408"/>
            <p:cNvSpPr>
              <a:spLocks noChangeShapeType="1"/>
            </p:cNvSpPr>
            <p:nvPr/>
          </p:nvSpPr>
          <p:spPr bwMode="auto">
            <a:xfrm>
              <a:off x="463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1" name="Line 3409"/>
            <p:cNvSpPr>
              <a:spLocks noChangeShapeType="1"/>
            </p:cNvSpPr>
            <p:nvPr/>
          </p:nvSpPr>
          <p:spPr bwMode="auto">
            <a:xfrm>
              <a:off x="463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2" name="Line 3410"/>
            <p:cNvSpPr>
              <a:spLocks noChangeShapeType="1"/>
            </p:cNvSpPr>
            <p:nvPr/>
          </p:nvSpPr>
          <p:spPr bwMode="auto">
            <a:xfrm>
              <a:off x="462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3" name="Line 3411"/>
            <p:cNvSpPr>
              <a:spLocks noChangeShapeType="1"/>
            </p:cNvSpPr>
            <p:nvPr/>
          </p:nvSpPr>
          <p:spPr bwMode="auto">
            <a:xfrm>
              <a:off x="462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4" name="Line 3412"/>
            <p:cNvSpPr>
              <a:spLocks noChangeShapeType="1"/>
            </p:cNvSpPr>
            <p:nvPr/>
          </p:nvSpPr>
          <p:spPr bwMode="auto">
            <a:xfrm>
              <a:off x="462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5" name="Line 3413"/>
            <p:cNvSpPr>
              <a:spLocks noChangeShapeType="1"/>
            </p:cNvSpPr>
            <p:nvPr/>
          </p:nvSpPr>
          <p:spPr bwMode="auto">
            <a:xfrm>
              <a:off x="462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6" name="Line 3414"/>
            <p:cNvSpPr>
              <a:spLocks noChangeShapeType="1"/>
            </p:cNvSpPr>
            <p:nvPr/>
          </p:nvSpPr>
          <p:spPr bwMode="auto">
            <a:xfrm>
              <a:off x="462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7" name="Line 3415"/>
            <p:cNvSpPr>
              <a:spLocks noChangeShapeType="1"/>
            </p:cNvSpPr>
            <p:nvPr/>
          </p:nvSpPr>
          <p:spPr bwMode="auto">
            <a:xfrm>
              <a:off x="462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8" name="Line 3416"/>
            <p:cNvSpPr>
              <a:spLocks noChangeShapeType="1"/>
            </p:cNvSpPr>
            <p:nvPr/>
          </p:nvSpPr>
          <p:spPr bwMode="auto">
            <a:xfrm>
              <a:off x="462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69" name="Line 3417"/>
            <p:cNvSpPr>
              <a:spLocks noChangeShapeType="1"/>
            </p:cNvSpPr>
            <p:nvPr/>
          </p:nvSpPr>
          <p:spPr bwMode="auto">
            <a:xfrm>
              <a:off x="462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0" name="Line 3418"/>
            <p:cNvSpPr>
              <a:spLocks noChangeShapeType="1"/>
            </p:cNvSpPr>
            <p:nvPr/>
          </p:nvSpPr>
          <p:spPr bwMode="auto">
            <a:xfrm>
              <a:off x="462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1" name="Line 3419"/>
            <p:cNvSpPr>
              <a:spLocks noChangeShapeType="1"/>
            </p:cNvSpPr>
            <p:nvPr/>
          </p:nvSpPr>
          <p:spPr bwMode="auto">
            <a:xfrm>
              <a:off x="462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2" name="Line 3420"/>
            <p:cNvSpPr>
              <a:spLocks noChangeShapeType="1"/>
            </p:cNvSpPr>
            <p:nvPr/>
          </p:nvSpPr>
          <p:spPr bwMode="auto">
            <a:xfrm>
              <a:off x="462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3" name="Line 3421"/>
            <p:cNvSpPr>
              <a:spLocks noChangeShapeType="1"/>
            </p:cNvSpPr>
            <p:nvPr/>
          </p:nvSpPr>
          <p:spPr bwMode="auto">
            <a:xfrm>
              <a:off x="462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4" name="Line 3422"/>
            <p:cNvSpPr>
              <a:spLocks noChangeShapeType="1"/>
            </p:cNvSpPr>
            <p:nvPr/>
          </p:nvSpPr>
          <p:spPr bwMode="auto">
            <a:xfrm>
              <a:off x="461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5" name="Line 3423"/>
            <p:cNvSpPr>
              <a:spLocks noChangeShapeType="1"/>
            </p:cNvSpPr>
            <p:nvPr/>
          </p:nvSpPr>
          <p:spPr bwMode="auto">
            <a:xfrm>
              <a:off x="461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6" name="Line 3424"/>
            <p:cNvSpPr>
              <a:spLocks noChangeShapeType="1"/>
            </p:cNvSpPr>
            <p:nvPr/>
          </p:nvSpPr>
          <p:spPr bwMode="auto">
            <a:xfrm>
              <a:off x="461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7" name="Line 3425"/>
            <p:cNvSpPr>
              <a:spLocks noChangeShapeType="1"/>
            </p:cNvSpPr>
            <p:nvPr/>
          </p:nvSpPr>
          <p:spPr bwMode="auto">
            <a:xfrm>
              <a:off x="461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8" name="Line 3426"/>
            <p:cNvSpPr>
              <a:spLocks noChangeShapeType="1"/>
            </p:cNvSpPr>
            <p:nvPr/>
          </p:nvSpPr>
          <p:spPr bwMode="auto">
            <a:xfrm>
              <a:off x="461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79" name="Line 3427"/>
            <p:cNvSpPr>
              <a:spLocks noChangeShapeType="1"/>
            </p:cNvSpPr>
            <p:nvPr/>
          </p:nvSpPr>
          <p:spPr bwMode="auto">
            <a:xfrm>
              <a:off x="461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428"/>
          <p:cNvGrpSpPr>
            <a:grpSpLocks/>
          </p:cNvGrpSpPr>
          <p:nvPr/>
        </p:nvGrpSpPr>
        <p:grpSpPr bwMode="auto">
          <a:xfrm>
            <a:off x="7556500" y="3157537"/>
            <a:ext cx="212725" cy="87313"/>
            <a:chOff x="4484" y="1756"/>
            <a:chExt cx="134" cy="55"/>
          </a:xfrm>
        </p:grpSpPr>
        <p:sp>
          <p:nvSpPr>
            <p:cNvPr id="641381" name="Line 3429"/>
            <p:cNvSpPr>
              <a:spLocks noChangeShapeType="1"/>
            </p:cNvSpPr>
            <p:nvPr/>
          </p:nvSpPr>
          <p:spPr bwMode="auto">
            <a:xfrm>
              <a:off x="461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82" name="Line 3430"/>
            <p:cNvSpPr>
              <a:spLocks noChangeShapeType="1"/>
            </p:cNvSpPr>
            <p:nvPr/>
          </p:nvSpPr>
          <p:spPr bwMode="auto">
            <a:xfrm>
              <a:off x="461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83" name="Line 3431"/>
            <p:cNvSpPr>
              <a:spLocks noChangeShapeType="1"/>
            </p:cNvSpPr>
            <p:nvPr/>
          </p:nvSpPr>
          <p:spPr bwMode="auto">
            <a:xfrm>
              <a:off x="461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84" name="Line 3432"/>
            <p:cNvSpPr>
              <a:spLocks noChangeShapeType="1"/>
            </p:cNvSpPr>
            <p:nvPr/>
          </p:nvSpPr>
          <p:spPr bwMode="auto">
            <a:xfrm>
              <a:off x="461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85" name="Line 3433"/>
            <p:cNvSpPr>
              <a:spLocks noChangeShapeType="1"/>
            </p:cNvSpPr>
            <p:nvPr/>
          </p:nvSpPr>
          <p:spPr bwMode="auto">
            <a:xfrm>
              <a:off x="461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86" name="Line 3434"/>
            <p:cNvSpPr>
              <a:spLocks noChangeShapeType="1"/>
            </p:cNvSpPr>
            <p:nvPr/>
          </p:nvSpPr>
          <p:spPr bwMode="auto">
            <a:xfrm>
              <a:off x="461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87" name="Line 3435"/>
            <p:cNvSpPr>
              <a:spLocks noChangeShapeType="1"/>
            </p:cNvSpPr>
            <p:nvPr/>
          </p:nvSpPr>
          <p:spPr bwMode="auto">
            <a:xfrm>
              <a:off x="461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88" name="Line 3436"/>
            <p:cNvSpPr>
              <a:spLocks noChangeShapeType="1"/>
            </p:cNvSpPr>
            <p:nvPr/>
          </p:nvSpPr>
          <p:spPr bwMode="auto">
            <a:xfrm>
              <a:off x="461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89" name="Line 3437"/>
            <p:cNvSpPr>
              <a:spLocks noChangeShapeType="1"/>
            </p:cNvSpPr>
            <p:nvPr/>
          </p:nvSpPr>
          <p:spPr bwMode="auto">
            <a:xfrm>
              <a:off x="461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0" name="Line 3438"/>
            <p:cNvSpPr>
              <a:spLocks noChangeShapeType="1"/>
            </p:cNvSpPr>
            <p:nvPr/>
          </p:nvSpPr>
          <p:spPr bwMode="auto">
            <a:xfrm>
              <a:off x="4612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1" name="Line 3439"/>
            <p:cNvSpPr>
              <a:spLocks noChangeShapeType="1"/>
            </p:cNvSpPr>
            <p:nvPr/>
          </p:nvSpPr>
          <p:spPr bwMode="auto">
            <a:xfrm>
              <a:off x="4610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2" name="Line 3440"/>
            <p:cNvSpPr>
              <a:spLocks noChangeShapeType="1"/>
            </p:cNvSpPr>
            <p:nvPr/>
          </p:nvSpPr>
          <p:spPr bwMode="auto">
            <a:xfrm>
              <a:off x="4610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3" name="Line 3441"/>
            <p:cNvSpPr>
              <a:spLocks noChangeShapeType="1"/>
            </p:cNvSpPr>
            <p:nvPr/>
          </p:nvSpPr>
          <p:spPr bwMode="auto">
            <a:xfrm>
              <a:off x="460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4" name="Line 3442"/>
            <p:cNvSpPr>
              <a:spLocks noChangeShapeType="1"/>
            </p:cNvSpPr>
            <p:nvPr/>
          </p:nvSpPr>
          <p:spPr bwMode="auto">
            <a:xfrm>
              <a:off x="460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5" name="Line 3443"/>
            <p:cNvSpPr>
              <a:spLocks noChangeShapeType="1"/>
            </p:cNvSpPr>
            <p:nvPr/>
          </p:nvSpPr>
          <p:spPr bwMode="auto">
            <a:xfrm>
              <a:off x="460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6" name="Line 3444"/>
            <p:cNvSpPr>
              <a:spLocks noChangeShapeType="1"/>
            </p:cNvSpPr>
            <p:nvPr/>
          </p:nvSpPr>
          <p:spPr bwMode="auto">
            <a:xfrm>
              <a:off x="460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7" name="Line 3445"/>
            <p:cNvSpPr>
              <a:spLocks noChangeShapeType="1"/>
            </p:cNvSpPr>
            <p:nvPr/>
          </p:nvSpPr>
          <p:spPr bwMode="auto">
            <a:xfrm>
              <a:off x="460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8" name="Line 3446"/>
            <p:cNvSpPr>
              <a:spLocks noChangeShapeType="1"/>
            </p:cNvSpPr>
            <p:nvPr/>
          </p:nvSpPr>
          <p:spPr bwMode="auto">
            <a:xfrm>
              <a:off x="460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399" name="Line 3447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0" name="Line 3448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1" name="Line 3449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2" name="Line 3450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3" name="Line 3451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4" name="Line 3452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5" name="Line 3453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6" name="Line 3454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7" name="Line 3455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8" name="Line 3456"/>
            <p:cNvSpPr>
              <a:spLocks noChangeShapeType="1"/>
            </p:cNvSpPr>
            <p:nvPr/>
          </p:nvSpPr>
          <p:spPr bwMode="auto">
            <a:xfrm>
              <a:off x="460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09" name="Line 3457"/>
            <p:cNvSpPr>
              <a:spLocks noChangeShapeType="1"/>
            </p:cNvSpPr>
            <p:nvPr/>
          </p:nvSpPr>
          <p:spPr bwMode="auto">
            <a:xfrm>
              <a:off x="459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0" name="Line 3458"/>
            <p:cNvSpPr>
              <a:spLocks noChangeShapeType="1"/>
            </p:cNvSpPr>
            <p:nvPr/>
          </p:nvSpPr>
          <p:spPr bwMode="auto">
            <a:xfrm>
              <a:off x="459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1" name="Line 3459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2" name="Line 3460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3" name="Line 3461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4" name="Line 3462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5" name="Line 3463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6" name="Line 3464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7" name="Line 3465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8" name="Line 3466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19" name="Line 3467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0" name="Line 3468"/>
            <p:cNvSpPr>
              <a:spLocks noChangeShapeType="1"/>
            </p:cNvSpPr>
            <p:nvPr/>
          </p:nvSpPr>
          <p:spPr bwMode="auto">
            <a:xfrm>
              <a:off x="459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1" name="Line 3469"/>
            <p:cNvSpPr>
              <a:spLocks noChangeShapeType="1"/>
            </p:cNvSpPr>
            <p:nvPr/>
          </p:nvSpPr>
          <p:spPr bwMode="auto">
            <a:xfrm>
              <a:off x="459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2" name="Line 3470"/>
            <p:cNvSpPr>
              <a:spLocks noChangeShapeType="1"/>
            </p:cNvSpPr>
            <p:nvPr/>
          </p:nvSpPr>
          <p:spPr bwMode="auto">
            <a:xfrm>
              <a:off x="459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3" name="Line 3471"/>
            <p:cNvSpPr>
              <a:spLocks noChangeShapeType="1"/>
            </p:cNvSpPr>
            <p:nvPr/>
          </p:nvSpPr>
          <p:spPr bwMode="auto">
            <a:xfrm>
              <a:off x="459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4" name="Line 3472"/>
            <p:cNvSpPr>
              <a:spLocks noChangeShapeType="1"/>
            </p:cNvSpPr>
            <p:nvPr/>
          </p:nvSpPr>
          <p:spPr bwMode="auto">
            <a:xfrm>
              <a:off x="459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5" name="Line 3473"/>
            <p:cNvSpPr>
              <a:spLocks noChangeShapeType="1"/>
            </p:cNvSpPr>
            <p:nvPr/>
          </p:nvSpPr>
          <p:spPr bwMode="auto">
            <a:xfrm>
              <a:off x="458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6" name="Line 3474"/>
            <p:cNvSpPr>
              <a:spLocks noChangeShapeType="1"/>
            </p:cNvSpPr>
            <p:nvPr/>
          </p:nvSpPr>
          <p:spPr bwMode="auto">
            <a:xfrm>
              <a:off x="458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7" name="Line 3475"/>
            <p:cNvSpPr>
              <a:spLocks noChangeShapeType="1"/>
            </p:cNvSpPr>
            <p:nvPr/>
          </p:nvSpPr>
          <p:spPr bwMode="auto">
            <a:xfrm>
              <a:off x="458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8" name="Line 3476"/>
            <p:cNvSpPr>
              <a:spLocks noChangeShapeType="1"/>
            </p:cNvSpPr>
            <p:nvPr/>
          </p:nvSpPr>
          <p:spPr bwMode="auto">
            <a:xfrm>
              <a:off x="458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29" name="Line 3477"/>
            <p:cNvSpPr>
              <a:spLocks noChangeShapeType="1"/>
            </p:cNvSpPr>
            <p:nvPr/>
          </p:nvSpPr>
          <p:spPr bwMode="auto">
            <a:xfrm>
              <a:off x="458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0" name="Line 3478"/>
            <p:cNvSpPr>
              <a:spLocks noChangeShapeType="1"/>
            </p:cNvSpPr>
            <p:nvPr/>
          </p:nvSpPr>
          <p:spPr bwMode="auto">
            <a:xfrm>
              <a:off x="458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1" name="Line 3479"/>
            <p:cNvSpPr>
              <a:spLocks noChangeShapeType="1"/>
            </p:cNvSpPr>
            <p:nvPr/>
          </p:nvSpPr>
          <p:spPr bwMode="auto">
            <a:xfrm>
              <a:off x="458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2" name="Line 3480"/>
            <p:cNvSpPr>
              <a:spLocks noChangeShapeType="1"/>
            </p:cNvSpPr>
            <p:nvPr/>
          </p:nvSpPr>
          <p:spPr bwMode="auto">
            <a:xfrm>
              <a:off x="4585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3" name="Line 3481"/>
            <p:cNvSpPr>
              <a:spLocks noChangeShapeType="1"/>
            </p:cNvSpPr>
            <p:nvPr/>
          </p:nvSpPr>
          <p:spPr bwMode="auto">
            <a:xfrm>
              <a:off x="458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4" name="Line 3482"/>
            <p:cNvSpPr>
              <a:spLocks noChangeShapeType="1"/>
            </p:cNvSpPr>
            <p:nvPr/>
          </p:nvSpPr>
          <p:spPr bwMode="auto">
            <a:xfrm>
              <a:off x="458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5" name="Line 3483"/>
            <p:cNvSpPr>
              <a:spLocks noChangeShapeType="1"/>
            </p:cNvSpPr>
            <p:nvPr/>
          </p:nvSpPr>
          <p:spPr bwMode="auto">
            <a:xfrm>
              <a:off x="458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6" name="Line 3484"/>
            <p:cNvSpPr>
              <a:spLocks noChangeShapeType="1"/>
            </p:cNvSpPr>
            <p:nvPr/>
          </p:nvSpPr>
          <p:spPr bwMode="auto">
            <a:xfrm>
              <a:off x="458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7" name="Line 3485"/>
            <p:cNvSpPr>
              <a:spLocks noChangeShapeType="1"/>
            </p:cNvSpPr>
            <p:nvPr/>
          </p:nvSpPr>
          <p:spPr bwMode="auto">
            <a:xfrm>
              <a:off x="458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8" name="Line 3486"/>
            <p:cNvSpPr>
              <a:spLocks noChangeShapeType="1"/>
            </p:cNvSpPr>
            <p:nvPr/>
          </p:nvSpPr>
          <p:spPr bwMode="auto">
            <a:xfrm>
              <a:off x="458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39" name="Line 3487"/>
            <p:cNvSpPr>
              <a:spLocks noChangeShapeType="1"/>
            </p:cNvSpPr>
            <p:nvPr/>
          </p:nvSpPr>
          <p:spPr bwMode="auto">
            <a:xfrm>
              <a:off x="458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0" name="Line 3488"/>
            <p:cNvSpPr>
              <a:spLocks noChangeShapeType="1"/>
            </p:cNvSpPr>
            <p:nvPr/>
          </p:nvSpPr>
          <p:spPr bwMode="auto">
            <a:xfrm>
              <a:off x="4583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1" name="Line 3489"/>
            <p:cNvSpPr>
              <a:spLocks noChangeShapeType="1"/>
            </p:cNvSpPr>
            <p:nvPr/>
          </p:nvSpPr>
          <p:spPr bwMode="auto">
            <a:xfrm>
              <a:off x="457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2" name="Line 3490"/>
            <p:cNvSpPr>
              <a:spLocks noChangeShapeType="1"/>
            </p:cNvSpPr>
            <p:nvPr/>
          </p:nvSpPr>
          <p:spPr bwMode="auto">
            <a:xfrm>
              <a:off x="457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3" name="Line 3491"/>
            <p:cNvSpPr>
              <a:spLocks noChangeShapeType="1"/>
            </p:cNvSpPr>
            <p:nvPr/>
          </p:nvSpPr>
          <p:spPr bwMode="auto">
            <a:xfrm>
              <a:off x="457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4" name="Line 3492"/>
            <p:cNvSpPr>
              <a:spLocks noChangeShapeType="1"/>
            </p:cNvSpPr>
            <p:nvPr/>
          </p:nvSpPr>
          <p:spPr bwMode="auto">
            <a:xfrm>
              <a:off x="4577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5" name="Line 3493"/>
            <p:cNvSpPr>
              <a:spLocks noChangeShapeType="1"/>
            </p:cNvSpPr>
            <p:nvPr/>
          </p:nvSpPr>
          <p:spPr bwMode="auto">
            <a:xfrm>
              <a:off x="457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6" name="Line 3494"/>
            <p:cNvSpPr>
              <a:spLocks noChangeShapeType="1"/>
            </p:cNvSpPr>
            <p:nvPr/>
          </p:nvSpPr>
          <p:spPr bwMode="auto">
            <a:xfrm>
              <a:off x="457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7" name="Line 3495"/>
            <p:cNvSpPr>
              <a:spLocks noChangeShapeType="1"/>
            </p:cNvSpPr>
            <p:nvPr/>
          </p:nvSpPr>
          <p:spPr bwMode="auto">
            <a:xfrm>
              <a:off x="457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8" name="Line 3496"/>
            <p:cNvSpPr>
              <a:spLocks noChangeShapeType="1"/>
            </p:cNvSpPr>
            <p:nvPr/>
          </p:nvSpPr>
          <p:spPr bwMode="auto">
            <a:xfrm>
              <a:off x="457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49" name="Line 3497"/>
            <p:cNvSpPr>
              <a:spLocks noChangeShapeType="1"/>
            </p:cNvSpPr>
            <p:nvPr/>
          </p:nvSpPr>
          <p:spPr bwMode="auto">
            <a:xfrm>
              <a:off x="457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0" name="Line 3498"/>
            <p:cNvSpPr>
              <a:spLocks noChangeShapeType="1"/>
            </p:cNvSpPr>
            <p:nvPr/>
          </p:nvSpPr>
          <p:spPr bwMode="auto">
            <a:xfrm>
              <a:off x="457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1" name="Line 3499"/>
            <p:cNvSpPr>
              <a:spLocks noChangeShapeType="1"/>
            </p:cNvSpPr>
            <p:nvPr/>
          </p:nvSpPr>
          <p:spPr bwMode="auto">
            <a:xfrm>
              <a:off x="4569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2" name="Line 3500"/>
            <p:cNvSpPr>
              <a:spLocks noChangeShapeType="1"/>
            </p:cNvSpPr>
            <p:nvPr/>
          </p:nvSpPr>
          <p:spPr bwMode="auto">
            <a:xfrm>
              <a:off x="4569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3" name="Line 3501"/>
            <p:cNvSpPr>
              <a:spLocks noChangeShapeType="1"/>
            </p:cNvSpPr>
            <p:nvPr/>
          </p:nvSpPr>
          <p:spPr bwMode="auto">
            <a:xfrm>
              <a:off x="4569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4" name="Line 3502"/>
            <p:cNvSpPr>
              <a:spLocks noChangeShapeType="1"/>
            </p:cNvSpPr>
            <p:nvPr/>
          </p:nvSpPr>
          <p:spPr bwMode="auto">
            <a:xfrm>
              <a:off x="4569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5" name="Line 3503"/>
            <p:cNvSpPr>
              <a:spLocks noChangeShapeType="1"/>
            </p:cNvSpPr>
            <p:nvPr/>
          </p:nvSpPr>
          <p:spPr bwMode="auto">
            <a:xfrm>
              <a:off x="456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6" name="Line 3504"/>
            <p:cNvSpPr>
              <a:spLocks noChangeShapeType="1"/>
            </p:cNvSpPr>
            <p:nvPr/>
          </p:nvSpPr>
          <p:spPr bwMode="auto">
            <a:xfrm>
              <a:off x="456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7" name="Line 3505"/>
            <p:cNvSpPr>
              <a:spLocks noChangeShapeType="1"/>
            </p:cNvSpPr>
            <p:nvPr/>
          </p:nvSpPr>
          <p:spPr bwMode="auto">
            <a:xfrm>
              <a:off x="456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8" name="Line 3506"/>
            <p:cNvSpPr>
              <a:spLocks noChangeShapeType="1"/>
            </p:cNvSpPr>
            <p:nvPr/>
          </p:nvSpPr>
          <p:spPr bwMode="auto">
            <a:xfrm>
              <a:off x="456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59" name="Line 3507"/>
            <p:cNvSpPr>
              <a:spLocks noChangeShapeType="1"/>
            </p:cNvSpPr>
            <p:nvPr/>
          </p:nvSpPr>
          <p:spPr bwMode="auto">
            <a:xfrm>
              <a:off x="456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0" name="Line 3508"/>
            <p:cNvSpPr>
              <a:spLocks noChangeShapeType="1"/>
            </p:cNvSpPr>
            <p:nvPr/>
          </p:nvSpPr>
          <p:spPr bwMode="auto">
            <a:xfrm>
              <a:off x="456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1" name="Line 3509"/>
            <p:cNvSpPr>
              <a:spLocks noChangeShapeType="1"/>
            </p:cNvSpPr>
            <p:nvPr/>
          </p:nvSpPr>
          <p:spPr bwMode="auto">
            <a:xfrm>
              <a:off x="456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2" name="Line 3510"/>
            <p:cNvSpPr>
              <a:spLocks noChangeShapeType="1"/>
            </p:cNvSpPr>
            <p:nvPr/>
          </p:nvSpPr>
          <p:spPr bwMode="auto">
            <a:xfrm>
              <a:off x="4566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3" name="Line 3511"/>
            <p:cNvSpPr>
              <a:spLocks noChangeShapeType="1"/>
            </p:cNvSpPr>
            <p:nvPr/>
          </p:nvSpPr>
          <p:spPr bwMode="auto">
            <a:xfrm>
              <a:off x="45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4" name="Line 3512"/>
            <p:cNvSpPr>
              <a:spLocks noChangeShapeType="1"/>
            </p:cNvSpPr>
            <p:nvPr/>
          </p:nvSpPr>
          <p:spPr bwMode="auto">
            <a:xfrm>
              <a:off x="4564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5" name="Line 3513"/>
            <p:cNvSpPr>
              <a:spLocks noChangeShapeType="1"/>
            </p:cNvSpPr>
            <p:nvPr/>
          </p:nvSpPr>
          <p:spPr bwMode="auto">
            <a:xfrm>
              <a:off x="45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6" name="Line 3514"/>
            <p:cNvSpPr>
              <a:spLocks noChangeShapeType="1"/>
            </p:cNvSpPr>
            <p:nvPr/>
          </p:nvSpPr>
          <p:spPr bwMode="auto">
            <a:xfrm>
              <a:off x="45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7" name="Line 3515"/>
            <p:cNvSpPr>
              <a:spLocks noChangeShapeType="1"/>
            </p:cNvSpPr>
            <p:nvPr/>
          </p:nvSpPr>
          <p:spPr bwMode="auto">
            <a:xfrm>
              <a:off x="45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8" name="Line 3516"/>
            <p:cNvSpPr>
              <a:spLocks noChangeShapeType="1"/>
            </p:cNvSpPr>
            <p:nvPr/>
          </p:nvSpPr>
          <p:spPr bwMode="auto">
            <a:xfrm>
              <a:off x="4561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69" name="Line 3517"/>
            <p:cNvSpPr>
              <a:spLocks noChangeShapeType="1"/>
            </p:cNvSpPr>
            <p:nvPr/>
          </p:nvSpPr>
          <p:spPr bwMode="auto">
            <a:xfrm>
              <a:off x="455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0" name="Line 3518"/>
            <p:cNvSpPr>
              <a:spLocks noChangeShapeType="1"/>
            </p:cNvSpPr>
            <p:nvPr/>
          </p:nvSpPr>
          <p:spPr bwMode="auto">
            <a:xfrm>
              <a:off x="4558" y="1756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1" name="Line 3519"/>
            <p:cNvSpPr>
              <a:spLocks noChangeShapeType="1"/>
            </p:cNvSpPr>
            <p:nvPr/>
          </p:nvSpPr>
          <p:spPr bwMode="auto">
            <a:xfrm>
              <a:off x="455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2" name="Line 3520"/>
            <p:cNvSpPr>
              <a:spLocks noChangeShapeType="1"/>
            </p:cNvSpPr>
            <p:nvPr/>
          </p:nvSpPr>
          <p:spPr bwMode="auto">
            <a:xfrm>
              <a:off x="4552" y="1811"/>
              <a:ext cx="1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3" name="Line 3521"/>
            <p:cNvSpPr>
              <a:spLocks noChangeShapeType="1"/>
            </p:cNvSpPr>
            <p:nvPr/>
          </p:nvSpPr>
          <p:spPr bwMode="auto">
            <a:xfrm>
              <a:off x="455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4" name="Line 3522"/>
            <p:cNvSpPr>
              <a:spLocks noChangeShapeType="1"/>
            </p:cNvSpPr>
            <p:nvPr/>
          </p:nvSpPr>
          <p:spPr bwMode="auto">
            <a:xfrm>
              <a:off x="455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5" name="Line 3523"/>
            <p:cNvSpPr>
              <a:spLocks noChangeShapeType="1"/>
            </p:cNvSpPr>
            <p:nvPr/>
          </p:nvSpPr>
          <p:spPr bwMode="auto">
            <a:xfrm>
              <a:off x="455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6" name="Line 3524"/>
            <p:cNvSpPr>
              <a:spLocks noChangeShapeType="1"/>
            </p:cNvSpPr>
            <p:nvPr/>
          </p:nvSpPr>
          <p:spPr bwMode="auto">
            <a:xfrm>
              <a:off x="455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7" name="Line 3525"/>
            <p:cNvSpPr>
              <a:spLocks noChangeShapeType="1"/>
            </p:cNvSpPr>
            <p:nvPr/>
          </p:nvSpPr>
          <p:spPr bwMode="auto">
            <a:xfrm>
              <a:off x="454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8" name="Line 3526"/>
            <p:cNvSpPr>
              <a:spLocks noChangeShapeType="1"/>
            </p:cNvSpPr>
            <p:nvPr/>
          </p:nvSpPr>
          <p:spPr bwMode="auto">
            <a:xfrm>
              <a:off x="454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79" name="Line 3527"/>
            <p:cNvSpPr>
              <a:spLocks noChangeShapeType="1"/>
            </p:cNvSpPr>
            <p:nvPr/>
          </p:nvSpPr>
          <p:spPr bwMode="auto">
            <a:xfrm>
              <a:off x="454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0" name="Line 3528"/>
            <p:cNvSpPr>
              <a:spLocks noChangeShapeType="1"/>
            </p:cNvSpPr>
            <p:nvPr/>
          </p:nvSpPr>
          <p:spPr bwMode="auto">
            <a:xfrm>
              <a:off x="454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1" name="Line 3529"/>
            <p:cNvSpPr>
              <a:spLocks noChangeShapeType="1"/>
            </p:cNvSpPr>
            <p:nvPr/>
          </p:nvSpPr>
          <p:spPr bwMode="auto">
            <a:xfrm>
              <a:off x="454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2" name="Line 3530"/>
            <p:cNvSpPr>
              <a:spLocks noChangeShapeType="1"/>
            </p:cNvSpPr>
            <p:nvPr/>
          </p:nvSpPr>
          <p:spPr bwMode="auto">
            <a:xfrm>
              <a:off x="454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3" name="Line 3531"/>
            <p:cNvSpPr>
              <a:spLocks noChangeShapeType="1"/>
            </p:cNvSpPr>
            <p:nvPr/>
          </p:nvSpPr>
          <p:spPr bwMode="auto">
            <a:xfrm>
              <a:off x="454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4" name="Line 3532"/>
            <p:cNvSpPr>
              <a:spLocks noChangeShapeType="1"/>
            </p:cNvSpPr>
            <p:nvPr/>
          </p:nvSpPr>
          <p:spPr bwMode="auto">
            <a:xfrm>
              <a:off x="454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5" name="Line 3533"/>
            <p:cNvSpPr>
              <a:spLocks noChangeShapeType="1"/>
            </p:cNvSpPr>
            <p:nvPr/>
          </p:nvSpPr>
          <p:spPr bwMode="auto">
            <a:xfrm>
              <a:off x="45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6" name="Line 3534"/>
            <p:cNvSpPr>
              <a:spLocks noChangeShapeType="1"/>
            </p:cNvSpPr>
            <p:nvPr/>
          </p:nvSpPr>
          <p:spPr bwMode="auto">
            <a:xfrm>
              <a:off x="45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7" name="Line 3535"/>
            <p:cNvSpPr>
              <a:spLocks noChangeShapeType="1"/>
            </p:cNvSpPr>
            <p:nvPr/>
          </p:nvSpPr>
          <p:spPr bwMode="auto">
            <a:xfrm>
              <a:off x="45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8" name="Line 3536"/>
            <p:cNvSpPr>
              <a:spLocks noChangeShapeType="1"/>
            </p:cNvSpPr>
            <p:nvPr/>
          </p:nvSpPr>
          <p:spPr bwMode="auto">
            <a:xfrm>
              <a:off x="45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89" name="Line 3537"/>
            <p:cNvSpPr>
              <a:spLocks noChangeShapeType="1"/>
            </p:cNvSpPr>
            <p:nvPr/>
          </p:nvSpPr>
          <p:spPr bwMode="auto">
            <a:xfrm>
              <a:off x="45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0" name="Line 3538"/>
            <p:cNvSpPr>
              <a:spLocks noChangeShapeType="1"/>
            </p:cNvSpPr>
            <p:nvPr/>
          </p:nvSpPr>
          <p:spPr bwMode="auto">
            <a:xfrm>
              <a:off x="45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1" name="Line 3539"/>
            <p:cNvSpPr>
              <a:spLocks noChangeShapeType="1"/>
            </p:cNvSpPr>
            <p:nvPr/>
          </p:nvSpPr>
          <p:spPr bwMode="auto">
            <a:xfrm>
              <a:off x="453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2" name="Line 3540"/>
            <p:cNvSpPr>
              <a:spLocks noChangeShapeType="1"/>
            </p:cNvSpPr>
            <p:nvPr/>
          </p:nvSpPr>
          <p:spPr bwMode="auto">
            <a:xfrm>
              <a:off x="453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3" name="Line 3541"/>
            <p:cNvSpPr>
              <a:spLocks noChangeShapeType="1"/>
            </p:cNvSpPr>
            <p:nvPr/>
          </p:nvSpPr>
          <p:spPr bwMode="auto">
            <a:xfrm>
              <a:off x="453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4" name="Line 3542"/>
            <p:cNvSpPr>
              <a:spLocks noChangeShapeType="1"/>
            </p:cNvSpPr>
            <p:nvPr/>
          </p:nvSpPr>
          <p:spPr bwMode="auto">
            <a:xfrm>
              <a:off x="453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5" name="Line 3543"/>
            <p:cNvSpPr>
              <a:spLocks noChangeShapeType="1"/>
            </p:cNvSpPr>
            <p:nvPr/>
          </p:nvSpPr>
          <p:spPr bwMode="auto">
            <a:xfrm>
              <a:off x="453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6" name="Line 3544"/>
            <p:cNvSpPr>
              <a:spLocks noChangeShapeType="1"/>
            </p:cNvSpPr>
            <p:nvPr/>
          </p:nvSpPr>
          <p:spPr bwMode="auto">
            <a:xfrm>
              <a:off x="453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7" name="Line 3545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8" name="Line 3546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99" name="Line 3547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0" name="Line 3548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1" name="Line 3549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2" name="Line 3550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3" name="Line 3551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4" name="Line 3552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5" name="Line 3553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6" name="Line 3554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7" name="Line 3555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8" name="Line 3556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09" name="Line 3557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0" name="Line 3558"/>
            <p:cNvSpPr>
              <a:spLocks noChangeShapeType="1"/>
            </p:cNvSpPr>
            <p:nvPr/>
          </p:nvSpPr>
          <p:spPr bwMode="auto">
            <a:xfrm>
              <a:off x="452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1" name="Line 3559"/>
            <p:cNvSpPr>
              <a:spLocks noChangeShapeType="1"/>
            </p:cNvSpPr>
            <p:nvPr/>
          </p:nvSpPr>
          <p:spPr bwMode="auto">
            <a:xfrm>
              <a:off x="452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2" name="Line 3560"/>
            <p:cNvSpPr>
              <a:spLocks noChangeShapeType="1"/>
            </p:cNvSpPr>
            <p:nvPr/>
          </p:nvSpPr>
          <p:spPr bwMode="auto">
            <a:xfrm>
              <a:off x="452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3" name="Line 3561"/>
            <p:cNvSpPr>
              <a:spLocks noChangeShapeType="1"/>
            </p:cNvSpPr>
            <p:nvPr/>
          </p:nvSpPr>
          <p:spPr bwMode="auto">
            <a:xfrm>
              <a:off x="452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4" name="Line 3562"/>
            <p:cNvSpPr>
              <a:spLocks noChangeShapeType="1"/>
            </p:cNvSpPr>
            <p:nvPr/>
          </p:nvSpPr>
          <p:spPr bwMode="auto">
            <a:xfrm>
              <a:off x="452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5" name="Line 3563"/>
            <p:cNvSpPr>
              <a:spLocks noChangeShapeType="1"/>
            </p:cNvSpPr>
            <p:nvPr/>
          </p:nvSpPr>
          <p:spPr bwMode="auto">
            <a:xfrm>
              <a:off x="45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6" name="Line 3564"/>
            <p:cNvSpPr>
              <a:spLocks noChangeShapeType="1"/>
            </p:cNvSpPr>
            <p:nvPr/>
          </p:nvSpPr>
          <p:spPr bwMode="auto">
            <a:xfrm>
              <a:off x="45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7" name="Line 3565"/>
            <p:cNvSpPr>
              <a:spLocks noChangeShapeType="1"/>
            </p:cNvSpPr>
            <p:nvPr/>
          </p:nvSpPr>
          <p:spPr bwMode="auto">
            <a:xfrm>
              <a:off x="45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8" name="Line 3566"/>
            <p:cNvSpPr>
              <a:spLocks noChangeShapeType="1"/>
            </p:cNvSpPr>
            <p:nvPr/>
          </p:nvSpPr>
          <p:spPr bwMode="auto">
            <a:xfrm>
              <a:off x="45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19" name="Line 3567"/>
            <p:cNvSpPr>
              <a:spLocks noChangeShapeType="1"/>
            </p:cNvSpPr>
            <p:nvPr/>
          </p:nvSpPr>
          <p:spPr bwMode="auto">
            <a:xfrm>
              <a:off x="451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0" name="Line 3568"/>
            <p:cNvSpPr>
              <a:spLocks noChangeShapeType="1"/>
            </p:cNvSpPr>
            <p:nvPr/>
          </p:nvSpPr>
          <p:spPr bwMode="auto">
            <a:xfrm>
              <a:off x="451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1" name="Line 3569"/>
            <p:cNvSpPr>
              <a:spLocks noChangeShapeType="1"/>
            </p:cNvSpPr>
            <p:nvPr/>
          </p:nvSpPr>
          <p:spPr bwMode="auto">
            <a:xfrm>
              <a:off x="45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2" name="Line 3570"/>
            <p:cNvSpPr>
              <a:spLocks noChangeShapeType="1"/>
            </p:cNvSpPr>
            <p:nvPr/>
          </p:nvSpPr>
          <p:spPr bwMode="auto">
            <a:xfrm>
              <a:off x="45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3" name="Line 3571"/>
            <p:cNvSpPr>
              <a:spLocks noChangeShapeType="1"/>
            </p:cNvSpPr>
            <p:nvPr/>
          </p:nvSpPr>
          <p:spPr bwMode="auto">
            <a:xfrm>
              <a:off x="451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4" name="Line 3572"/>
            <p:cNvSpPr>
              <a:spLocks noChangeShapeType="1"/>
            </p:cNvSpPr>
            <p:nvPr/>
          </p:nvSpPr>
          <p:spPr bwMode="auto">
            <a:xfrm>
              <a:off x="451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5" name="Line 3573"/>
            <p:cNvSpPr>
              <a:spLocks noChangeShapeType="1"/>
            </p:cNvSpPr>
            <p:nvPr/>
          </p:nvSpPr>
          <p:spPr bwMode="auto">
            <a:xfrm>
              <a:off x="451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6" name="Line 3574"/>
            <p:cNvSpPr>
              <a:spLocks noChangeShapeType="1"/>
            </p:cNvSpPr>
            <p:nvPr/>
          </p:nvSpPr>
          <p:spPr bwMode="auto">
            <a:xfrm>
              <a:off x="451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7" name="Line 3575"/>
            <p:cNvSpPr>
              <a:spLocks noChangeShapeType="1"/>
            </p:cNvSpPr>
            <p:nvPr/>
          </p:nvSpPr>
          <p:spPr bwMode="auto">
            <a:xfrm>
              <a:off x="451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8" name="Line 3576"/>
            <p:cNvSpPr>
              <a:spLocks noChangeShapeType="1"/>
            </p:cNvSpPr>
            <p:nvPr/>
          </p:nvSpPr>
          <p:spPr bwMode="auto">
            <a:xfrm>
              <a:off x="451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29" name="Line 3577"/>
            <p:cNvSpPr>
              <a:spLocks noChangeShapeType="1"/>
            </p:cNvSpPr>
            <p:nvPr/>
          </p:nvSpPr>
          <p:spPr bwMode="auto">
            <a:xfrm>
              <a:off x="450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0" name="Line 3578"/>
            <p:cNvSpPr>
              <a:spLocks noChangeShapeType="1"/>
            </p:cNvSpPr>
            <p:nvPr/>
          </p:nvSpPr>
          <p:spPr bwMode="auto">
            <a:xfrm>
              <a:off x="450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1" name="Line 3579"/>
            <p:cNvSpPr>
              <a:spLocks noChangeShapeType="1"/>
            </p:cNvSpPr>
            <p:nvPr/>
          </p:nvSpPr>
          <p:spPr bwMode="auto">
            <a:xfrm>
              <a:off x="450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2" name="Line 3580"/>
            <p:cNvSpPr>
              <a:spLocks noChangeShapeType="1"/>
            </p:cNvSpPr>
            <p:nvPr/>
          </p:nvSpPr>
          <p:spPr bwMode="auto">
            <a:xfrm>
              <a:off x="450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3" name="Line 3581"/>
            <p:cNvSpPr>
              <a:spLocks noChangeShapeType="1"/>
            </p:cNvSpPr>
            <p:nvPr/>
          </p:nvSpPr>
          <p:spPr bwMode="auto">
            <a:xfrm>
              <a:off x="450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4" name="Line 3582"/>
            <p:cNvSpPr>
              <a:spLocks noChangeShapeType="1"/>
            </p:cNvSpPr>
            <p:nvPr/>
          </p:nvSpPr>
          <p:spPr bwMode="auto">
            <a:xfrm>
              <a:off x="450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5" name="Line 3583"/>
            <p:cNvSpPr>
              <a:spLocks noChangeShapeType="1"/>
            </p:cNvSpPr>
            <p:nvPr/>
          </p:nvSpPr>
          <p:spPr bwMode="auto">
            <a:xfrm>
              <a:off x="450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6" name="Line 3584"/>
            <p:cNvSpPr>
              <a:spLocks noChangeShapeType="1"/>
            </p:cNvSpPr>
            <p:nvPr/>
          </p:nvSpPr>
          <p:spPr bwMode="auto">
            <a:xfrm>
              <a:off x="450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7" name="Line 3585"/>
            <p:cNvSpPr>
              <a:spLocks noChangeShapeType="1"/>
            </p:cNvSpPr>
            <p:nvPr/>
          </p:nvSpPr>
          <p:spPr bwMode="auto">
            <a:xfrm>
              <a:off x="450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8" name="Line 3586"/>
            <p:cNvSpPr>
              <a:spLocks noChangeShapeType="1"/>
            </p:cNvSpPr>
            <p:nvPr/>
          </p:nvSpPr>
          <p:spPr bwMode="auto">
            <a:xfrm>
              <a:off x="450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39" name="Line 3587"/>
            <p:cNvSpPr>
              <a:spLocks noChangeShapeType="1"/>
            </p:cNvSpPr>
            <p:nvPr/>
          </p:nvSpPr>
          <p:spPr bwMode="auto">
            <a:xfrm>
              <a:off x="450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0" name="Line 3588"/>
            <p:cNvSpPr>
              <a:spLocks noChangeShapeType="1"/>
            </p:cNvSpPr>
            <p:nvPr/>
          </p:nvSpPr>
          <p:spPr bwMode="auto">
            <a:xfrm>
              <a:off x="450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1" name="Line 3589"/>
            <p:cNvSpPr>
              <a:spLocks noChangeShapeType="1"/>
            </p:cNvSpPr>
            <p:nvPr/>
          </p:nvSpPr>
          <p:spPr bwMode="auto">
            <a:xfrm>
              <a:off x="450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2" name="Line 3590"/>
            <p:cNvSpPr>
              <a:spLocks noChangeShapeType="1"/>
            </p:cNvSpPr>
            <p:nvPr/>
          </p:nvSpPr>
          <p:spPr bwMode="auto">
            <a:xfrm>
              <a:off x="450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3" name="Line 3591"/>
            <p:cNvSpPr>
              <a:spLocks noChangeShapeType="1"/>
            </p:cNvSpPr>
            <p:nvPr/>
          </p:nvSpPr>
          <p:spPr bwMode="auto">
            <a:xfrm>
              <a:off x="450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4" name="Line 3592"/>
            <p:cNvSpPr>
              <a:spLocks noChangeShapeType="1"/>
            </p:cNvSpPr>
            <p:nvPr/>
          </p:nvSpPr>
          <p:spPr bwMode="auto">
            <a:xfrm>
              <a:off x="450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5" name="Line 3593"/>
            <p:cNvSpPr>
              <a:spLocks noChangeShapeType="1"/>
            </p:cNvSpPr>
            <p:nvPr/>
          </p:nvSpPr>
          <p:spPr bwMode="auto">
            <a:xfrm>
              <a:off x="449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6" name="Line 3594"/>
            <p:cNvSpPr>
              <a:spLocks noChangeShapeType="1"/>
            </p:cNvSpPr>
            <p:nvPr/>
          </p:nvSpPr>
          <p:spPr bwMode="auto">
            <a:xfrm>
              <a:off x="449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7" name="Line 3595"/>
            <p:cNvSpPr>
              <a:spLocks noChangeShapeType="1"/>
            </p:cNvSpPr>
            <p:nvPr/>
          </p:nvSpPr>
          <p:spPr bwMode="auto">
            <a:xfrm>
              <a:off x="449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8" name="Line 3596"/>
            <p:cNvSpPr>
              <a:spLocks noChangeShapeType="1"/>
            </p:cNvSpPr>
            <p:nvPr/>
          </p:nvSpPr>
          <p:spPr bwMode="auto">
            <a:xfrm>
              <a:off x="449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49" name="Line 3597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0" name="Line 3598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1" name="Line 3599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2" name="Line 3600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3" name="Line 3601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4" name="Line 3602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5" name="Line 3603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6" name="Line 3604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7" name="Line 3605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8" name="Line 3606"/>
            <p:cNvSpPr>
              <a:spLocks noChangeShapeType="1"/>
            </p:cNvSpPr>
            <p:nvPr/>
          </p:nvSpPr>
          <p:spPr bwMode="auto">
            <a:xfrm>
              <a:off x="449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59" name="Line 3607"/>
            <p:cNvSpPr>
              <a:spLocks noChangeShapeType="1"/>
            </p:cNvSpPr>
            <p:nvPr/>
          </p:nvSpPr>
          <p:spPr bwMode="auto">
            <a:xfrm>
              <a:off x="449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0" name="Line 3608"/>
            <p:cNvSpPr>
              <a:spLocks noChangeShapeType="1"/>
            </p:cNvSpPr>
            <p:nvPr/>
          </p:nvSpPr>
          <p:spPr bwMode="auto">
            <a:xfrm>
              <a:off x="449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1" name="Line 3609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2" name="Line 3610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3" name="Line 3611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4" name="Line 3612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5" name="Line 3613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6" name="Line 3614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7" name="Line 3615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8" name="Line 3616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69" name="Line 3617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0" name="Line 3618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1" name="Line 3619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2" name="Line 3620"/>
            <p:cNvSpPr>
              <a:spLocks noChangeShapeType="1"/>
            </p:cNvSpPr>
            <p:nvPr/>
          </p:nvSpPr>
          <p:spPr bwMode="auto">
            <a:xfrm>
              <a:off x="449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3" name="Line 3621"/>
            <p:cNvSpPr>
              <a:spLocks noChangeShapeType="1"/>
            </p:cNvSpPr>
            <p:nvPr/>
          </p:nvSpPr>
          <p:spPr bwMode="auto">
            <a:xfrm>
              <a:off x="448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4" name="Line 3622"/>
            <p:cNvSpPr>
              <a:spLocks noChangeShapeType="1"/>
            </p:cNvSpPr>
            <p:nvPr/>
          </p:nvSpPr>
          <p:spPr bwMode="auto">
            <a:xfrm>
              <a:off x="448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5" name="Line 3623"/>
            <p:cNvSpPr>
              <a:spLocks noChangeShapeType="1"/>
            </p:cNvSpPr>
            <p:nvPr/>
          </p:nvSpPr>
          <p:spPr bwMode="auto">
            <a:xfrm>
              <a:off x="448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6" name="Line 3624"/>
            <p:cNvSpPr>
              <a:spLocks noChangeShapeType="1"/>
            </p:cNvSpPr>
            <p:nvPr/>
          </p:nvSpPr>
          <p:spPr bwMode="auto">
            <a:xfrm>
              <a:off x="448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7" name="Line 3625"/>
            <p:cNvSpPr>
              <a:spLocks noChangeShapeType="1"/>
            </p:cNvSpPr>
            <p:nvPr/>
          </p:nvSpPr>
          <p:spPr bwMode="auto">
            <a:xfrm>
              <a:off x="448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8" name="Line 3626"/>
            <p:cNvSpPr>
              <a:spLocks noChangeShapeType="1"/>
            </p:cNvSpPr>
            <p:nvPr/>
          </p:nvSpPr>
          <p:spPr bwMode="auto">
            <a:xfrm>
              <a:off x="448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79" name="Line 3627"/>
            <p:cNvSpPr>
              <a:spLocks noChangeShapeType="1"/>
            </p:cNvSpPr>
            <p:nvPr/>
          </p:nvSpPr>
          <p:spPr bwMode="auto">
            <a:xfrm>
              <a:off x="448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80" name="Line 3628"/>
            <p:cNvSpPr>
              <a:spLocks noChangeShapeType="1"/>
            </p:cNvSpPr>
            <p:nvPr/>
          </p:nvSpPr>
          <p:spPr bwMode="auto">
            <a:xfrm>
              <a:off x="448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3629"/>
          <p:cNvGrpSpPr>
            <a:grpSpLocks/>
          </p:cNvGrpSpPr>
          <p:nvPr/>
        </p:nvGrpSpPr>
        <p:grpSpPr bwMode="auto">
          <a:xfrm>
            <a:off x="7440613" y="3051175"/>
            <a:ext cx="768350" cy="193675"/>
            <a:chOff x="4411" y="1689"/>
            <a:chExt cx="484" cy="122"/>
          </a:xfrm>
        </p:grpSpPr>
        <p:sp>
          <p:nvSpPr>
            <p:cNvPr id="641582" name="Line 3630"/>
            <p:cNvSpPr>
              <a:spLocks noChangeShapeType="1"/>
            </p:cNvSpPr>
            <p:nvPr/>
          </p:nvSpPr>
          <p:spPr bwMode="auto">
            <a:xfrm>
              <a:off x="448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83" name="Line 3631"/>
            <p:cNvSpPr>
              <a:spLocks noChangeShapeType="1"/>
            </p:cNvSpPr>
            <p:nvPr/>
          </p:nvSpPr>
          <p:spPr bwMode="auto">
            <a:xfrm>
              <a:off x="448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84" name="Line 3632"/>
            <p:cNvSpPr>
              <a:spLocks noChangeShapeType="1"/>
            </p:cNvSpPr>
            <p:nvPr/>
          </p:nvSpPr>
          <p:spPr bwMode="auto">
            <a:xfrm>
              <a:off x="448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85" name="Line 3633"/>
            <p:cNvSpPr>
              <a:spLocks noChangeShapeType="1"/>
            </p:cNvSpPr>
            <p:nvPr/>
          </p:nvSpPr>
          <p:spPr bwMode="auto">
            <a:xfrm>
              <a:off x="448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86" name="Line 3634"/>
            <p:cNvSpPr>
              <a:spLocks noChangeShapeType="1"/>
            </p:cNvSpPr>
            <p:nvPr/>
          </p:nvSpPr>
          <p:spPr bwMode="auto">
            <a:xfrm>
              <a:off x="447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87" name="Line 3635"/>
            <p:cNvSpPr>
              <a:spLocks noChangeShapeType="1"/>
            </p:cNvSpPr>
            <p:nvPr/>
          </p:nvSpPr>
          <p:spPr bwMode="auto">
            <a:xfrm>
              <a:off x="447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88" name="Line 3636"/>
            <p:cNvSpPr>
              <a:spLocks noChangeShapeType="1"/>
            </p:cNvSpPr>
            <p:nvPr/>
          </p:nvSpPr>
          <p:spPr bwMode="auto">
            <a:xfrm>
              <a:off x="447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89" name="Line 3637"/>
            <p:cNvSpPr>
              <a:spLocks noChangeShapeType="1"/>
            </p:cNvSpPr>
            <p:nvPr/>
          </p:nvSpPr>
          <p:spPr bwMode="auto">
            <a:xfrm>
              <a:off x="447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0" name="Line 3638"/>
            <p:cNvSpPr>
              <a:spLocks noChangeShapeType="1"/>
            </p:cNvSpPr>
            <p:nvPr/>
          </p:nvSpPr>
          <p:spPr bwMode="auto">
            <a:xfrm>
              <a:off x="447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1" name="Line 3639"/>
            <p:cNvSpPr>
              <a:spLocks noChangeShapeType="1"/>
            </p:cNvSpPr>
            <p:nvPr/>
          </p:nvSpPr>
          <p:spPr bwMode="auto">
            <a:xfrm>
              <a:off x="447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2" name="Line 3640"/>
            <p:cNvSpPr>
              <a:spLocks noChangeShapeType="1"/>
            </p:cNvSpPr>
            <p:nvPr/>
          </p:nvSpPr>
          <p:spPr bwMode="auto">
            <a:xfrm>
              <a:off x="447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3" name="Line 3641"/>
            <p:cNvSpPr>
              <a:spLocks noChangeShapeType="1"/>
            </p:cNvSpPr>
            <p:nvPr/>
          </p:nvSpPr>
          <p:spPr bwMode="auto">
            <a:xfrm>
              <a:off x="447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4" name="Line 3642"/>
            <p:cNvSpPr>
              <a:spLocks noChangeShapeType="1"/>
            </p:cNvSpPr>
            <p:nvPr/>
          </p:nvSpPr>
          <p:spPr bwMode="auto">
            <a:xfrm>
              <a:off x="446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5" name="Line 3643"/>
            <p:cNvSpPr>
              <a:spLocks noChangeShapeType="1"/>
            </p:cNvSpPr>
            <p:nvPr/>
          </p:nvSpPr>
          <p:spPr bwMode="auto">
            <a:xfrm>
              <a:off x="446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6" name="Line 3644"/>
            <p:cNvSpPr>
              <a:spLocks noChangeShapeType="1"/>
            </p:cNvSpPr>
            <p:nvPr/>
          </p:nvSpPr>
          <p:spPr bwMode="auto">
            <a:xfrm>
              <a:off x="446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7" name="Line 3645"/>
            <p:cNvSpPr>
              <a:spLocks noChangeShapeType="1"/>
            </p:cNvSpPr>
            <p:nvPr/>
          </p:nvSpPr>
          <p:spPr bwMode="auto">
            <a:xfrm>
              <a:off x="446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8" name="Line 3646"/>
            <p:cNvSpPr>
              <a:spLocks noChangeShapeType="1"/>
            </p:cNvSpPr>
            <p:nvPr/>
          </p:nvSpPr>
          <p:spPr bwMode="auto">
            <a:xfrm>
              <a:off x="446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99" name="Line 3647"/>
            <p:cNvSpPr>
              <a:spLocks noChangeShapeType="1"/>
            </p:cNvSpPr>
            <p:nvPr/>
          </p:nvSpPr>
          <p:spPr bwMode="auto">
            <a:xfrm>
              <a:off x="446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0" name="Line 3648"/>
            <p:cNvSpPr>
              <a:spLocks noChangeShapeType="1"/>
            </p:cNvSpPr>
            <p:nvPr/>
          </p:nvSpPr>
          <p:spPr bwMode="auto">
            <a:xfrm>
              <a:off x="446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1" name="Line 3649"/>
            <p:cNvSpPr>
              <a:spLocks noChangeShapeType="1"/>
            </p:cNvSpPr>
            <p:nvPr/>
          </p:nvSpPr>
          <p:spPr bwMode="auto">
            <a:xfrm>
              <a:off x="446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2" name="Line 3650"/>
            <p:cNvSpPr>
              <a:spLocks noChangeShapeType="1"/>
            </p:cNvSpPr>
            <p:nvPr/>
          </p:nvSpPr>
          <p:spPr bwMode="auto">
            <a:xfrm>
              <a:off x="446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3" name="Line 3651"/>
            <p:cNvSpPr>
              <a:spLocks noChangeShapeType="1"/>
            </p:cNvSpPr>
            <p:nvPr/>
          </p:nvSpPr>
          <p:spPr bwMode="auto">
            <a:xfrm>
              <a:off x="446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4" name="Line 3652"/>
            <p:cNvSpPr>
              <a:spLocks noChangeShapeType="1"/>
            </p:cNvSpPr>
            <p:nvPr/>
          </p:nvSpPr>
          <p:spPr bwMode="auto">
            <a:xfrm>
              <a:off x="446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5" name="Line 3653"/>
            <p:cNvSpPr>
              <a:spLocks noChangeShapeType="1"/>
            </p:cNvSpPr>
            <p:nvPr/>
          </p:nvSpPr>
          <p:spPr bwMode="auto">
            <a:xfrm>
              <a:off x="446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6" name="Line 3654"/>
            <p:cNvSpPr>
              <a:spLocks noChangeShapeType="1"/>
            </p:cNvSpPr>
            <p:nvPr/>
          </p:nvSpPr>
          <p:spPr bwMode="auto">
            <a:xfrm>
              <a:off x="445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7" name="Line 3655"/>
            <p:cNvSpPr>
              <a:spLocks noChangeShapeType="1"/>
            </p:cNvSpPr>
            <p:nvPr/>
          </p:nvSpPr>
          <p:spPr bwMode="auto">
            <a:xfrm>
              <a:off x="445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8" name="Line 3656"/>
            <p:cNvSpPr>
              <a:spLocks noChangeShapeType="1"/>
            </p:cNvSpPr>
            <p:nvPr/>
          </p:nvSpPr>
          <p:spPr bwMode="auto">
            <a:xfrm>
              <a:off x="445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09" name="Line 3657"/>
            <p:cNvSpPr>
              <a:spLocks noChangeShapeType="1"/>
            </p:cNvSpPr>
            <p:nvPr/>
          </p:nvSpPr>
          <p:spPr bwMode="auto">
            <a:xfrm>
              <a:off x="445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0" name="Line 3658"/>
            <p:cNvSpPr>
              <a:spLocks noChangeShapeType="1"/>
            </p:cNvSpPr>
            <p:nvPr/>
          </p:nvSpPr>
          <p:spPr bwMode="auto">
            <a:xfrm>
              <a:off x="445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1" name="Line 3659"/>
            <p:cNvSpPr>
              <a:spLocks noChangeShapeType="1"/>
            </p:cNvSpPr>
            <p:nvPr/>
          </p:nvSpPr>
          <p:spPr bwMode="auto">
            <a:xfrm>
              <a:off x="445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2" name="Line 3660"/>
            <p:cNvSpPr>
              <a:spLocks noChangeShapeType="1"/>
            </p:cNvSpPr>
            <p:nvPr/>
          </p:nvSpPr>
          <p:spPr bwMode="auto">
            <a:xfrm>
              <a:off x="445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3" name="Line 3661"/>
            <p:cNvSpPr>
              <a:spLocks noChangeShapeType="1"/>
            </p:cNvSpPr>
            <p:nvPr/>
          </p:nvSpPr>
          <p:spPr bwMode="auto">
            <a:xfrm>
              <a:off x="445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4" name="Line 3662"/>
            <p:cNvSpPr>
              <a:spLocks noChangeShapeType="1"/>
            </p:cNvSpPr>
            <p:nvPr/>
          </p:nvSpPr>
          <p:spPr bwMode="auto">
            <a:xfrm>
              <a:off x="445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5" name="Line 3663"/>
            <p:cNvSpPr>
              <a:spLocks noChangeShapeType="1"/>
            </p:cNvSpPr>
            <p:nvPr/>
          </p:nvSpPr>
          <p:spPr bwMode="auto">
            <a:xfrm>
              <a:off x="445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6" name="Line 3664"/>
            <p:cNvSpPr>
              <a:spLocks noChangeShapeType="1"/>
            </p:cNvSpPr>
            <p:nvPr/>
          </p:nvSpPr>
          <p:spPr bwMode="auto">
            <a:xfrm>
              <a:off x="445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7" name="Line 3665"/>
            <p:cNvSpPr>
              <a:spLocks noChangeShapeType="1"/>
            </p:cNvSpPr>
            <p:nvPr/>
          </p:nvSpPr>
          <p:spPr bwMode="auto">
            <a:xfrm>
              <a:off x="445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8" name="Line 3666"/>
            <p:cNvSpPr>
              <a:spLocks noChangeShapeType="1"/>
            </p:cNvSpPr>
            <p:nvPr/>
          </p:nvSpPr>
          <p:spPr bwMode="auto">
            <a:xfrm>
              <a:off x="445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19" name="Line 3667"/>
            <p:cNvSpPr>
              <a:spLocks noChangeShapeType="1"/>
            </p:cNvSpPr>
            <p:nvPr/>
          </p:nvSpPr>
          <p:spPr bwMode="auto">
            <a:xfrm>
              <a:off x="445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0" name="Line 3668"/>
            <p:cNvSpPr>
              <a:spLocks noChangeShapeType="1"/>
            </p:cNvSpPr>
            <p:nvPr/>
          </p:nvSpPr>
          <p:spPr bwMode="auto">
            <a:xfrm>
              <a:off x="445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1" name="Line 3669"/>
            <p:cNvSpPr>
              <a:spLocks noChangeShapeType="1"/>
            </p:cNvSpPr>
            <p:nvPr/>
          </p:nvSpPr>
          <p:spPr bwMode="auto">
            <a:xfrm>
              <a:off x="445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2" name="Line 3670"/>
            <p:cNvSpPr>
              <a:spLocks noChangeShapeType="1"/>
            </p:cNvSpPr>
            <p:nvPr/>
          </p:nvSpPr>
          <p:spPr bwMode="auto">
            <a:xfrm>
              <a:off x="444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3" name="Line 3671"/>
            <p:cNvSpPr>
              <a:spLocks noChangeShapeType="1"/>
            </p:cNvSpPr>
            <p:nvPr/>
          </p:nvSpPr>
          <p:spPr bwMode="auto">
            <a:xfrm>
              <a:off x="444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4" name="Line 3672"/>
            <p:cNvSpPr>
              <a:spLocks noChangeShapeType="1"/>
            </p:cNvSpPr>
            <p:nvPr/>
          </p:nvSpPr>
          <p:spPr bwMode="auto">
            <a:xfrm>
              <a:off x="444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5" name="Line 3673"/>
            <p:cNvSpPr>
              <a:spLocks noChangeShapeType="1"/>
            </p:cNvSpPr>
            <p:nvPr/>
          </p:nvSpPr>
          <p:spPr bwMode="auto">
            <a:xfrm>
              <a:off x="444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6" name="Line 3674"/>
            <p:cNvSpPr>
              <a:spLocks noChangeShapeType="1"/>
            </p:cNvSpPr>
            <p:nvPr/>
          </p:nvSpPr>
          <p:spPr bwMode="auto">
            <a:xfrm>
              <a:off x="444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7" name="Line 3675"/>
            <p:cNvSpPr>
              <a:spLocks noChangeShapeType="1"/>
            </p:cNvSpPr>
            <p:nvPr/>
          </p:nvSpPr>
          <p:spPr bwMode="auto">
            <a:xfrm>
              <a:off x="444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8" name="Line 3676"/>
            <p:cNvSpPr>
              <a:spLocks noChangeShapeType="1"/>
            </p:cNvSpPr>
            <p:nvPr/>
          </p:nvSpPr>
          <p:spPr bwMode="auto">
            <a:xfrm>
              <a:off x="444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29" name="Line 3677"/>
            <p:cNvSpPr>
              <a:spLocks noChangeShapeType="1"/>
            </p:cNvSpPr>
            <p:nvPr/>
          </p:nvSpPr>
          <p:spPr bwMode="auto">
            <a:xfrm>
              <a:off x="444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0" name="Line 3678"/>
            <p:cNvSpPr>
              <a:spLocks noChangeShapeType="1"/>
            </p:cNvSpPr>
            <p:nvPr/>
          </p:nvSpPr>
          <p:spPr bwMode="auto">
            <a:xfrm>
              <a:off x="444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1" name="Line 3679"/>
            <p:cNvSpPr>
              <a:spLocks noChangeShapeType="1"/>
            </p:cNvSpPr>
            <p:nvPr/>
          </p:nvSpPr>
          <p:spPr bwMode="auto">
            <a:xfrm>
              <a:off x="444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2" name="Line 3680"/>
            <p:cNvSpPr>
              <a:spLocks noChangeShapeType="1"/>
            </p:cNvSpPr>
            <p:nvPr/>
          </p:nvSpPr>
          <p:spPr bwMode="auto">
            <a:xfrm>
              <a:off x="44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3" name="Line 3681"/>
            <p:cNvSpPr>
              <a:spLocks noChangeShapeType="1"/>
            </p:cNvSpPr>
            <p:nvPr/>
          </p:nvSpPr>
          <p:spPr bwMode="auto">
            <a:xfrm>
              <a:off x="44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4" name="Line 3682"/>
            <p:cNvSpPr>
              <a:spLocks noChangeShapeType="1"/>
            </p:cNvSpPr>
            <p:nvPr/>
          </p:nvSpPr>
          <p:spPr bwMode="auto">
            <a:xfrm>
              <a:off x="44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5" name="Line 3683"/>
            <p:cNvSpPr>
              <a:spLocks noChangeShapeType="1"/>
            </p:cNvSpPr>
            <p:nvPr/>
          </p:nvSpPr>
          <p:spPr bwMode="auto">
            <a:xfrm>
              <a:off x="444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6" name="Line 3684"/>
            <p:cNvSpPr>
              <a:spLocks noChangeShapeType="1"/>
            </p:cNvSpPr>
            <p:nvPr/>
          </p:nvSpPr>
          <p:spPr bwMode="auto">
            <a:xfrm>
              <a:off x="443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7" name="Line 3685"/>
            <p:cNvSpPr>
              <a:spLocks noChangeShapeType="1"/>
            </p:cNvSpPr>
            <p:nvPr/>
          </p:nvSpPr>
          <p:spPr bwMode="auto">
            <a:xfrm>
              <a:off x="443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8" name="Line 3686"/>
            <p:cNvSpPr>
              <a:spLocks noChangeShapeType="1"/>
            </p:cNvSpPr>
            <p:nvPr/>
          </p:nvSpPr>
          <p:spPr bwMode="auto">
            <a:xfrm>
              <a:off x="443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39" name="Line 3687"/>
            <p:cNvSpPr>
              <a:spLocks noChangeShapeType="1"/>
            </p:cNvSpPr>
            <p:nvPr/>
          </p:nvSpPr>
          <p:spPr bwMode="auto">
            <a:xfrm>
              <a:off x="443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0" name="Line 3688"/>
            <p:cNvSpPr>
              <a:spLocks noChangeShapeType="1"/>
            </p:cNvSpPr>
            <p:nvPr/>
          </p:nvSpPr>
          <p:spPr bwMode="auto">
            <a:xfrm>
              <a:off x="443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1" name="Line 3689"/>
            <p:cNvSpPr>
              <a:spLocks noChangeShapeType="1"/>
            </p:cNvSpPr>
            <p:nvPr/>
          </p:nvSpPr>
          <p:spPr bwMode="auto">
            <a:xfrm>
              <a:off x="4438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2" name="Line 3690"/>
            <p:cNvSpPr>
              <a:spLocks noChangeShapeType="1"/>
            </p:cNvSpPr>
            <p:nvPr/>
          </p:nvSpPr>
          <p:spPr bwMode="auto">
            <a:xfrm>
              <a:off x="443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3" name="Line 3691"/>
            <p:cNvSpPr>
              <a:spLocks noChangeShapeType="1"/>
            </p:cNvSpPr>
            <p:nvPr/>
          </p:nvSpPr>
          <p:spPr bwMode="auto">
            <a:xfrm>
              <a:off x="443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4" name="Line 3692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5" name="Line 3693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6" name="Line 3694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7" name="Line 3695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8" name="Line 3696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49" name="Line 3697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0" name="Line 3698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1" name="Line 3699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2" name="Line 3700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3" name="Line 3701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4" name="Line 3702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5" name="Line 3703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6" name="Line 3704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7" name="Line 3705"/>
            <p:cNvSpPr>
              <a:spLocks noChangeShapeType="1"/>
            </p:cNvSpPr>
            <p:nvPr/>
          </p:nvSpPr>
          <p:spPr bwMode="auto">
            <a:xfrm>
              <a:off x="443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8" name="Line 3706"/>
            <p:cNvSpPr>
              <a:spLocks noChangeShapeType="1"/>
            </p:cNvSpPr>
            <p:nvPr/>
          </p:nvSpPr>
          <p:spPr bwMode="auto">
            <a:xfrm>
              <a:off x="443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59" name="Line 3707"/>
            <p:cNvSpPr>
              <a:spLocks noChangeShapeType="1"/>
            </p:cNvSpPr>
            <p:nvPr/>
          </p:nvSpPr>
          <p:spPr bwMode="auto">
            <a:xfrm>
              <a:off x="4430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0" name="Line 3708"/>
            <p:cNvSpPr>
              <a:spLocks noChangeShapeType="1"/>
            </p:cNvSpPr>
            <p:nvPr/>
          </p:nvSpPr>
          <p:spPr bwMode="auto">
            <a:xfrm>
              <a:off x="442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1" name="Line 3709"/>
            <p:cNvSpPr>
              <a:spLocks noChangeShapeType="1"/>
            </p:cNvSpPr>
            <p:nvPr/>
          </p:nvSpPr>
          <p:spPr bwMode="auto">
            <a:xfrm>
              <a:off x="4427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2" name="Line 3710"/>
            <p:cNvSpPr>
              <a:spLocks noChangeShapeType="1"/>
            </p:cNvSpPr>
            <p:nvPr/>
          </p:nvSpPr>
          <p:spPr bwMode="auto">
            <a:xfrm>
              <a:off x="442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3" name="Line 3711"/>
            <p:cNvSpPr>
              <a:spLocks noChangeShapeType="1"/>
            </p:cNvSpPr>
            <p:nvPr/>
          </p:nvSpPr>
          <p:spPr bwMode="auto">
            <a:xfrm>
              <a:off x="4425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4" name="Line 3712"/>
            <p:cNvSpPr>
              <a:spLocks noChangeShapeType="1"/>
            </p:cNvSpPr>
            <p:nvPr/>
          </p:nvSpPr>
          <p:spPr bwMode="auto">
            <a:xfrm>
              <a:off x="44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5" name="Line 3713"/>
            <p:cNvSpPr>
              <a:spLocks noChangeShapeType="1"/>
            </p:cNvSpPr>
            <p:nvPr/>
          </p:nvSpPr>
          <p:spPr bwMode="auto">
            <a:xfrm>
              <a:off x="44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6" name="Line 3714"/>
            <p:cNvSpPr>
              <a:spLocks noChangeShapeType="1"/>
            </p:cNvSpPr>
            <p:nvPr/>
          </p:nvSpPr>
          <p:spPr bwMode="auto">
            <a:xfrm>
              <a:off x="44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7" name="Line 3715"/>
            <p:cNvSpPr>
              <a:spLocks noChangeShapeType="1"/>
            </p:cNvSpPr>
            <p:nvPr/>
          </p:nvSpPr>
          <p:spPr bwMode="auto">
            <a:xfrm>
              <a:off x="44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8" name="Line 3716"/>
            <p:cNvSpPr>
              <a:spLocks noChangeShapeType="1"/>
            </p:cNvSpPr>
            <p:nvPr/>
          </p:nvSpPr>
          <p:spPr bwMode="auto">
            <a:xfrm>
              <a:off x="44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69" name="Line 3717"/>
            <p:cNvSpPr>
              <a:spLocks noChangeShapeType="1"/>
            </p:cNvSpPr>
            <p:nvPr/>
          </p:nvSpPr>
          <p:spPr bwMode="auto">
            <a:xfrm>
              <a:off x="4422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0" name="Line 3718"/>
            <p:cNvSpPr>
              <a:spLocks noChangeShapeType="1"/>
            </p:cNvSpPr>
            <p:nvPr/>
          </p:nvSpPr>
          <p:spPr bwMode="auto">
            <a:xfrm>
              <a:off x="441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1" name="Line 3719"/>
            <p:cNvSpPr>
              <a:spLocks noChangeShapeType="1"/>
            </p:cNvSpPr>
            <p:nvPr/>
          </p:nvSpPr>
          <p:spPr bwMode="auto">
            <a:xfrm>
              <a:off x="441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2" name="Line 3720"/>
            <p:cNvSpPr>
              <a:spLocks noChangeShapeType="1"/>
            </p:cNvSpPr>
            <p:nvPr/>
          </p:nvSpPr>
          <p:spPr bwMode="auto">
            <a:xfrm>
              <a:off x="441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3" name="Line 3721"/>
            <p:cNvSpPr>
              <a:spLocks noChangeShapeType="1"/>
            </p:cNvSpPr>
            <p:nvPr/>
          </p:nvSpPr>
          <p:spPr bwMode="auto">
            <a:xfrm>
              <a:off x="4419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4" name="Line 3722"/>
            <p:cNvSpPr>
              <a:spLocks noChangeShapeType="1"/>
            </p:cNvSpPr>
            <p:nvPr/>
          </p:nvSpPr>
          <p:spPr bwMode="auto">
            <a:xfrm>
              <a:off x="44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5" name="Line 3723"/>
            <p:cNvSpPr>
              <a:spLocks noChangeShapeType="1"/>
            </p:cNvSpPr>
            <p:nvPr/>
          </p:nvSpPr>
          <p:spPr bwMode="auto">
            <a:xfrm>
              <a:off x="44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6" name="Line 3724"/>
            <p:cNvSpPr>
              <a:spLocks noChangeShapeType="1"/>
            </p:cNvSpPr>
            <p:nvPr/>
          </p:nvSpPr>
          <p:spPr bwMode="auto">
            <a:xfrm>
              <a:off x="44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7" name="Line 3725"/>
            <p:cNvSpPr>
              <a:spLocks noChangeShapeType="1"/>
            </p:cNvSpPr>
            <p:nvPr/>
          </p:nvSpPr>
          <p:spPr bwMode="auto">
            <a:xfrm>
              <a:off x="44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8" name="Line 3726"/>
            <p:cNvSpPr>
              <a:spLocks noChangeShapeType="1"/>
            </p:cNvSpPr>
            <p:nvPr/>
          </p:nvSpPr>
          <p:spPr bwMode="auto">
            <a:xfrm>
              <a:off x="44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79" name="Line 3727"/>
            <p:cNvSpPr>
              <a:spLocks noChangeShapeType="1"/>
            </p:cNvSpPr>
            <p:nvPr/>
          </p:nvSpPr>
          <p:spPr bwMode="auto">
            <a:xfrm>
              <a:off x="4416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0" name="Line 3728"/>
            <p:cNvSpPr>
              <a:spLocks noChangeShapeType="1"/>
            </p:cNvSpPr>
            <p:nvPr/>
          </p:nvSpPr>
          <p:spPr bwMode="auto">
            <a:xfrm>
              <a:off x="44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1" name="Line 3729"/>
            <p:cNvSpPr>
              <a:spLocks noChangeShapeType="1"/>
            </p:cNvSpPr>
            <p:nvPr/>
          </p:nvSpPr>
          <p:spPr bwMode="auto">
            <a:xfrm>
              <a:off x="44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2" name="Line 3730"/>
            <p:cNvSpPr>
              <a:spLocks noChangeShapeType="1"/>
            </p:cNvSpPr>
            <p:nvPr/>
          </p:nvSpPr>
          <p:spPr bwMode="auto">
            <a:xfrm>
              <a:off x="44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3" name="Line 3731"/>
            <p:cNvSpPr>
              <a:spLocks noChangeShapeType="1"/>
            </p:cNvSpPr>
            <p:nvPr/>
          </p:nvSpPr>
          <p:spPr bwMode="auto">
            <a:xfrm>
              <a:off x="44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4" name="Line 3732"/>
            <p:cNvSpPr>
              <a:spLocks noChangeShapeType="1"/>
            </p:cNvSpPr>
            <p:nvPr/>
          </p:nvSpPr>
          <p:spPr bwMode="auto">
            <a:xfrm>
              <a:off x="44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5" name="Line 3733"/>
            <p:cNvSpPr>
              <a:spLocks noChangeShapeType="1"/>
            </p:cNvSpPr>
            <p:nvPr/>
          </p:nvSpPr>
          <p:spPr bwMode="auto">
            <a:xfrm>
              <a:off x="44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6" name="Line 3734"/>
            <p:cNvSpPr>
              <a:spLocks noChangeShapeType="1"/>
            </p:cNvSpPr>
            <p:nvPr/>
          </p:nvSpPr>
          <p:spPr bwMode="auto">
            <a:xfrm>
              <a:off x="44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7" name="Line 3735"/>
            <p:cNvSpPr>
              <a:spLocks noChangeShapeType="1"/>
            </p:cNvSpPr>
            <p:nvPr/>
          </p:nvSpPr>
          <p:spPr bwMode="auto">
            <a:xfrm>
              <a:off x="4414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8" name="Line 3736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89" name="Line 3737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0" name="Line 3738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1" name="Line 3739"/>
            <p:cNvSpPr>
              <a:spLocks noChangeShapeType="1"/>
            </p:cNvSpPr>
            <p:nvPr/>
          </p:nvSpPr>
          <p:spPr bwMode="auto">
            <a:xfrm>
              <a:off x="4411" y="1811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2" name="Line 3740"/>
            <p:cNvSpPr>
              <a:spLocks noChangeShapeType="1"/>
            </p:cNvSpPr>
            <p:nvPr/>
          </p:nvSpPr>
          <p:spPr bwMode="auto">
            <a:xfrm>
              <a:off x="489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3" name="Line 3741"/>
            <p:cNvSpPr>
              <a:spLocks noChangeShapeType="1"/>
            </p:cNvSpPr>
            <p:nvPr/>
          </p:nvSpPr>
          <p:spPr bwMode="auto">
            <a:xfrm>
              <a:off x="489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4" name="Line 3742"/>
            <p:cNvSpPr>
              <a:spLocks noChangeShapeType="1"/>
            </p:cNvSpPr>
            <p:nvPr/>
          </p:nvSpPr>
          <p:spPr bwMode="auto">
            <a:xfrm>
              <a:off x="489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5" name="Line 3743"/>
            <p:cNvSpPr>
              <a:spLocks noChangeShapeType="1"/>
            </p:cNvSpPr>
            <p:nvPr/>
          </p:nvSpPr>
          <p:spPr bwMode="auto">
            <a:xfrm>
              <a:off x="489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6" name="Line 3744"/>
            <p:cNvSpPr>
              <a:spLocks noChangeShapeType="1"/>
            </p:cNvSpPr>
            <p:nvPr/>
          </p:nvSpPr>
          <p:spPr bwMode="auto">
            <a:xfrm>
              <a:off x="489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7" name="Line 3745"/>
            <p:cNvSpPr>
              <a:spLocks noChangeShapeType="1"/>
            </p:cNvSpPr>
            <p:nvPr/>
          </p:nvSpPr>
          <p:spPr bwMode="auto">
            <a:xfrm>
              <a:off x="489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8" name="Line 3746"/>
            <p:cNvSpPr>
              <a:spLocks noChangeShapeType="1"/>
            </p:cNvSpPr>
            <p:nvPr/>
          </p:nvSpPr>
          <p:spPr bwMode="auto">
            <a:xfrm>
              <a:off x="489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99" name="Line 3747"/>
            <p:cNvSpPr>
              <a:spLocks noChangeShapeType="1"/>
            </p:cNvSpPr>
            <p:nvPr/>
          </p:nvSpPr>
          <p:spPr bwMode="auto">
            <a:xfrm>
              <a:off x="489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0" name="Line 3748"/>
            <p:cNvSpPr>
              <a:spLocks noChangeShapeType="1"/>
            </p:cNvSpPr>
            <p:nvPr/>
          </p:nvSpPr>
          <p:spPr bwMode="auto">
            <a:xfrm>
              <a:off x="489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1" name="Line 3749"/>
            <p:cNvSpPr>
              <a:spLocks noChangeShapeType="1"/>
            </p:cNvSpPr>
            <p:nvPr/>
          </p:nvSpPr>
          <p:spPr bwMode="auto">
            <a:xfrm>
              <a:off x="489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2" name="Line 3750"/>
            <p:cNvSpPr>
              <a:spLocks noChangeShapeType="1"/>
            </p:cNvSpPr>
            <p:nvPr/>
          </p:nvSpPr>
          <p:spPr bwMode="auto">
            <a:xfrm>
              <a:off x="489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3" name="Line 3751"/>
            <p:cNvSpPr>
              <a:spLocks noChangeShapeType="1"/>
            </p:cNvSpPr>
            <p:nvPr/>
          </p:nvSpPr>
          <p:spPr bwMode="auto">
            <a:xfrm>
              <a:off x="489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4" name="Line 3752"/>
            <p:cNvSpPr>
              <a:spLocks noChangeShapeType="1"/>
            </p:cNvSpPr>
            <p:nvPr/>
          </p:nvSpPr>
          <p:spPr bwMode="auto">
            <a:xfrm>
              <a:off x="488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5" name="Line 3753"/>
            <p:cNvSpPr>
              <a:spLocks noChangeShapeType="1"/>
            </p:cNvSpPr>
            <p:nvPr/>
          </p:nvSpPr>
          <p:spPr bwMode="auto">
            <a:xfrm>
              <a:off x="488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6" name="Line 3754"/>
            <p:cNvSpPr>
              <a:spLocks noChangeShapeType="1"/>
            </p:cNvSpPr>
            <p:nvPr/>
          </p:nvSpPr>
          <p:spPr bwMode="auto">
            <a:xfrm>
              <a:off x="488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7" name="Line 3755"/>
            <p:cNvSpPr>
              <a:spLocks noChangeShapeType="1"/>
            </p:cNvSpPr>
            <p:nvPr/>
          </p:nvSpPr>
          <p:spPr bwMode="auto">
            <a:xfrm>
              <a:off x="488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8" name="Line 3756"/>
            <p:cNvSpPr>
              <a:spLocks noChangeShapeType="1"/>
            </p:cNvSpPr>
            <p:nvPr/>
          </p:nvSpPr>
          <p:spPr bwMode="auto">
            <a:xfrm>
              <a:off x="488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09" name="Line 3757"/>
            <p:cNvSpPr>
              <a:spLocks noChangeShapeType="1"/>
            </p:cNvSpPr>
            <p:nvPr/>
          </p:nvSpPr>
          <p:spPr bwMode="auto">
            <a:xfrm>
              <a:off x="488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0" name="Line 3758"/>
            <p:cNvSpPr>
              <a:spLocks noChangeShapeType="1"/>
            </p:cNvSpPr>
            <p:nvPr/>
          </p:nvSpPr>
          <p:spPr bwMode="auto">
            <a:xfrm>
              <a:off x="488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1" name="Line 3759"/>
            <p:cNvSpPr>
              <a:spLocks noChangeShapeType="1"/>
            </p:cNvSpPr>
            <p:nvPr/>
          </p:nvSpPr>
          <p:spPr bwMode="auto">
            <a:xfrm>
              <a:off x="488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2" name="Line 3760"/>
            <p:cNvSpPr>
              <a:spLocks noChangeShapeType="1"/>
            </p:cNvSpPr>
            <p:nvPr/>
          </p:nvSpPr>
          <p:spPr bwMode="auto">
            <a:xfrm>
              <a:off x="488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3" name="Line 3761"/>
            <p:cNvSpPr>
              <a:spLocks noChangeShapeType="1"/>
            </p:cNvSpPr>
            <p:nvPr/>
          </p:nvSpPr>
          <p:spPr bwMode="auto">
            <a:xfrm>
              <a:off x="488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4" name="Line 3762"/>
            <p:cNvSpPr>
              <a:spLocks noChangeShapeType="1"/>
            </p:cNvSpPr>
            <p:nvPr/>
          </p:nvSpPr>
          <p:spPr bwMode="auto">
            <a:xfrm>
              <a:off x="488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5" name="Line 3763"/>
            <p:cNvSpPr>
              <a:spLocks noChangeShapeType="1"/>
            </p:cNvSpPr>
            <p:nvPr/>
          </p:nvSpPr>
          <p:spPr bwMode="auto">
            <a:xfrm>
              <a:off x="488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6" name="Line 3764"/>
            <p:cNvSpPr>
              <a:spLocks noChangeShapeType="1"/>
            </p:cNvSpPr>
            <p:nvPr/>
          </p:nvSpPr>
          <p:spPr bwMode="auto">
            <a:xfrm>
              <a:off x="487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7" name="Line 3765"/>
            <p:cNvSpPr>
              <a:spLocks noChangeShapeType="1"/>
            </p:cNvSpPr>
            <p:nvPr/>
          </p:nvSpPr>
          <p:spPr bwMode="auto">
            <a:xfrm>
              <a:off x="487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8" name="Line 3766"/>
            <p:cNvSpPr>
              <a:spLocks noChangeShapeType="1"/>
            </p:cNvSpPr>
            <p:nvPr/>
          </p:nvSpPr>
          <p:spPr bwMode="auto">
            <a:xfrm>
              <a:off x="4876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19" name="Line 3767"/>
            <p:cNvSpPr>
              <a:spLocks noChangeShapeType="1"/>
            </p:cNvSpPr>
            <p:nvPr/>
          </p:nvSpPr>
          <p:spPr bwMode="auto">
            <a:xfrm>
              <a:off x="4876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0" name="Line 3768"/>
            <p:cNvSpPr>
              <a:spLocks noChangeShapeType="1"/>
            </p:cNvSpPr>
            <p:nvPr/>
          </p:nvSpPr>
          <p:spPr bwMode="auto">
            <a:xfrm>
              <a:off x="4876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1" name="Line 3769"/>
            <p:cNvSpPr>
              <a:spLocks noChangeShapeType="1"/>
            </p:cNvSpPr>
            <p:nvPr/>
          </p:nvSpPr>
          <p:spPr bwMode="auto">
            <a:xfrm>
              <a:off x="4876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2" name="Line 3770"/>
            <p:cNvSpPr>
              <a:spLocks noChangeShapeType="1"/>
            </p:cNvSpPr>
            <p:nvPr/>
          </p:nvSpPr>
          <p:spPr bwMode="auto">
            <a:xfrm>
              <a:off x="487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3" name="Line 3771"/>
            <p:cNvSpPr>
              <a:spLocks noChangeShapeType="1"/>
            </p:cNvSpPr>
            <p:nvPr/>
          </p:nvSpPr>
          <p:spPr bwMode="auto">
            <a:xfrm>
              <a:off x="487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4" name="Line 3772"/>
            <p:cNvSpPr>
              <a:spLocks noChangeShapeType="1"/>
            </p:cNvSpPr>
            <p:nvPr/>
          </p:nvSpPr>
          <p:spPr bwMode="auto">
            <a:xfrm>
              <a:off x="487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5" name="Line 3773"/>
            <p:cNvSpPr>
              <a:spLocks noChangeShapeType="1"/>
            </p:cNvSpPr>
            <p:nvPr/>
          </p:nvSpPr>
          <p:spPr bwMode="auto">
            <a:xfrm>
              <a:off x="487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6" name="Line 3774"/>
            <p:cNvSpPr>
              <a:spLocks noChangeShapeType="1"/>
            </p:cNvSpPr>
            <p:nvPr/>
          </p:nvSpPr>
          <p:spPr bwMode="auto">
            <a:xfrm>
              <a:off x="487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7" name="Line 3775"/>
            <p:cNvSpPr>
              <a:spLocks noChangeShapeType="1"/>
            </p:cNvSpPr>
            <p:nvPr/>
          </p:nvSpPr>
          <p:spPr bwMode="auto">
            <a:xfrm>
              <a:off x="487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8" name="Line 3776"/>
            <p:cNvSpPr>
              <a:spLocks noChangeShapeType="1"/>
            </p:cNvSpPr>
            <p:nvPr/>
          </p:nvSpPr>
          <p:spPr bwMode="auto">
            <a:xfrm>
              <a:off x="487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29" name="Line 3777"/>
            <p:cNvSpPr>
              <a:spLocks noChangeShapeType="1"/>
            </p:cNvSpPr>
            <p:nvPr/>
          </p:nvSpPr>
          <p:spPr bwMode="auto">
            <a:xfrm>
              <a:off x="487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0" name="Line 3778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1" name="Line 3779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2" name="Line 3780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3" name="Line 3781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4" name="Line 3782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5" name="Line 3783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6" name="Line 3784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7" name="Line 3785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8" name="Line 3786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39" name="Line 3787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0" name="Line 3788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1" name="Line 3789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2" name="Line 3790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3" name="Line 3791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4" name="Line 3792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5" name="Line 3793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6" name="Line 3794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7" name="Line 3795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8" name="Line 3796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49" name="Line 3797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0" name="Line 3798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1" name="Line 3799"/>
            <p:cNvSpPr>
              <a:spLocks noChangeShapeType="1"/>
            </p:cNvSpPr>
            <p:nvPr/>
          </p:nvSpPr>
          <p:spPr bwMode="auto">
            <a:xfrm>
              <a:off x="487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2" name="Line 3800"/>
            <p:cNvSpPr>
              <a:spLocks noChangeShapeType="1"/>
            </p:cNvSpPr>
            <p:nvPr/>
          </p:nvSpPr>
          <p:spPr bwMode="auto">
            <a:xfrm>
              <a:off x="486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3" name="Line 3801"/>
            <p:cNvSpPr>
              <a:spLocks noChangeShapeType="1"/>
            </p:cNvSpPr>
            <p:nvPr/>
          </p:nvSpPr>
          <p:spPr bwMode="auto">
            <a:xfrm>
              <a:off x="486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4" name="Line 3802"/>
            <p:cNvSpPr>
              <a:spLocks noChangeShapeType="1"/>
            </p:cNvSpPr>
            <p:nvPr/>
          </p:nvSpPr>
          <p:spPr bwMode="auto">
            <a:xfrm>
              <a:off x="486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5" name="Line 3803"/>
            <p:cNvSpPr>
              <a:spLocks noChangeShapeType="1"/>
            </p:cNvSpPr>
            <p:nvPr/>
          </p:nvSpPr>
          <p:spPr bwMode="auto">
            <a:xfrm>
              <a:off x="486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6" name="Line 3804"/>
            <p:cNvSpPr>
              <a:spLocks noChangeShapeType="1"/>
            </p:cNvSpPr>
            <p:nvPr/>
          </p:nvSpPr>
          <p:spPr bwMode="auto">
            <a:xfrm>
              <a:off x="486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7" name="Line 3805"/>
            <p:cNvSpPr>
              <a:spLocks noChangeShapeType="1"/>
            </p:cNvSpPr>
            <p:nvPr/>
          </p:nvSpPr>
          <p:spPr bwMode="auto">
            <a:xfrm>
              <a:off x="486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8" name="Line 3806"/>
            <p:cNvSpPr>
              <a:spLocks noChangeShapeType="1"/>
            </p:cNvSpPr>
            <p:nvPr/>
          </p:nvSpPr>
          <p:spPr bwMode="auto">
            <a:xfrm>
              <a:off x="486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59" name="Line 3807"/>
            <p:cNvSpPr>
              <a:spLocks noChangeShapeType="1"/>
            </p:cNvSpPr>
            <p:nvPr/>
          </p:nvSpPr>
          <p:spPr bwMode="auto">
            <a:xfrm>
              <a:off x="486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0" name="Line 3808"/>
            <p:cNvSpPr>
              <a:spLocks noChangeShapeType="1"/>
            </p:cNvSpPr>
            <p:nvPr/>
          </p:nvSpPr>
          <p:spPr bwMode="auto">
            <a:xfrm>
              <a:off x="48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1" name="Line 3809"/>
            <p:cNvSpPr>
              <a:spLocks noChangeShapeType="1"/>
            </p:cNvSpPr>
            <p:nvPr/>
          </p:nvSpPr>
          <p:spPr bwMode="auto">
            <a:xfrm>
              <a:off x="48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2" name="Line 3810"/>
            <p:cNvSpPr>
              <a:spLocks noChangeShapeType="1"/>
            </p:cNvSpPr>
            <p:nvPr/>
          </p:nvSpPr>
          <p:spPr bwMode="auto">
            <a:xfrm>
              <a:off x="48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3" name="Line 3811"/>
            <p:cNvSpPr>
              <a:spLocks noChangeShapeType="1"/>
            </p:cNvSpPr>
            <p:nvPr/>
          </p:nvSpPr>
          <p:spPr bwMode="auto">
            <a:xfrm>
              <a:off x="48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4" name="Line 3812"/>
            <p:cNvSpPr>
              <a:spLocks noChangeShapeType="1"/>
            </p:cNvSpPr>
            <p:nvPr/>
          </p:nvSpPr>
          <p:spPr bwMode="auto">
            <a:xfrm>
              <a:off x="48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5" name="Line 3813"/>
            <p:cNvSpPr>
              <a:spLocks noChangeShapeType="1"/>
            </p:cNvSpPr>
            <p:nvPr/>
          </p:nvSpPr>
          <p:spPr bwMode="auto">
            <a:xfrm>
              <a:off x="48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6" name="Line 3814"/>
            <p:cNvSpPr>
              <a:spLocks noChangeShapeType="1"/>
            </p:cNvSpPr>
            <p:nvPr/>
          </p:nvSpPr>
          <p:spPr bwMode="auto">
            <a:xfrm>
              <a:off x="48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7" name="Line 3815"/>
            <p:cNvSpPr>
              <a:spLocks noChangeShapeType="1"/>
            </p:cNvSpPr>
            <p:nvPr/>
          </p:nvSpPr>
          <p:spPr bwMode="auto">
            <a:xfrm>
              <a:off x="48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8" name="Line 3816"/>
            <p:cNvSpPr>
              <a:spLocks noChangeShapeType="1"/>
            </p:cNvSpPr>
            <p:nvPr/>
          </p:nvSpPr>
          <p:spPr bwMode="auto">
            <a:xfrm>
              <a:off x="486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69" name="Line 3817"/>
            <p:cNvSpPr>
              <a:spLocks noChangeShapeType="1"/>
            </p:cNvSpPr>
            <p:nvPr/>
          </p:nvSpPr>
          <p:spPr bwMode="auto">
            <a:xfrm>
              <a:off x="486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0" name="Line 3818"/>
            <p:cNvSpPr>
              <a:spLocks noChangeShapeType="1"/>
            </p:cNvSpPr>
            <p:nvPr/>
          </p:nvSpPr>
          <p:spPr bwMode="auto">
            <a:xfrm>
              <a:off x="48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1" name="Line 3819"/>
            <p:cNvSpPr>
              <a:spLocks noChangeShapeType="1"/>
            </p:cNvSpPr>
            <p:nvPr/>
          </p:nvSpPr>
          <p:spPr bwMode="auto">
            <a:xfrm>
              <a:off x="48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2" name="Line 3820"/>
            <p:cNvSpPr>
              <a:spLocks noChangeShapeType="1"/>
            </p:cNvSpPr>
            <p:nvPr/>
          </p:nvSpPr>
          <p:spPr bwMode="auto">
            <a:xfrm>
              <a:off x="48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3" name="Line 3821"/>
            <p:cNvSpPr>
              <a:spLocks noChangeShapeType="1"/>
            </p:cNvSpPr>
            <p:nvPr/>
          </p:nvSpPr>
          <p:spPr bwMode="auto">
            <a:xfrm>
              <a:off x="48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4" name="Line 3822"/>
            <p:cNvSpPr>
              <a:spLocks noChangeShapeType="1"/>
            </p:cNvSpPr>
            <p:nvPr/>
          </p:nvSpPr>
          <p:spPr bwMode="auto">
            <a:xfrm>
              <a:off x="48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5" name="Line 3823"/>
            <p:cNvSpPr>
              <a:spLocks noChangeShapeType="1"/>
            </p:cNvSpPr>
            <p:nvPr/>
          </p:nvSpPr>
          <p:spPr bwMode="auto">
            <a:xfrm>
              <a:off x="48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6" name="Line 3824"/>
            <p:cNvSpPr>
              <a:spLocks noChangeShapeType="1"/>
            </p:cNvSpPr>
            <p:nvPr/>
          </p:nvSpPr>
          <p:spPr bwMode="auto">
            <a:xfrm>
              <a:off x="48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7" name="Line 3825"/>
            <p:cNvSpPr>
              <a:spLocks noChangeShapeType="1"/>
            </p:cNvSpPr>
            <p:nvPr/>
          </p:nvSpPr>
          <p:spPr bwMode="auto">
            <a:xfrm>
              <a:off x="48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8" name="Line 3826"/>
            <p:cNvSpPr>
              <a:spLocks noChangeShapeType="1"/>
            </p:cNvSpPr>
            <p:nvPr/>
          </p:nvSpPr>
          <p:spPr bwMode="auto">
            <a:xfrm>
              <a:off x="48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79" name="Line 3827"/>
            <p:cNvSpPr>
              <a:spLocks noChangeShapeType="1"/>
            </p:cNvSpPr>
            <p:nvPr/>
          </p:nvSpPr>
          <p:spPr bwMode="auto">
            <a:xfrm>
              <a:off x="48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80" name="Line 3828"/>
            <p:cNvSpPr>
              <a:spLocks noChangeShapeType="1"/>
            </p:cNvSpPr>
            <p:nvPr/>
          </p:nvSpPr>
          <p:spPr bwMode="auto">
            <a:xfrm>
              <a:off x="48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81" name="Line 3829"/>
            <p:cNvSpPr>
              <a:spLocks noChangeShapeType="1"/>
            </p:cNvSpPr>
            <p:nvPr/>
          </p:nvSpPr>
          <p:spPr bwMode="auto">
            <a:xfrm>
              <a:off x="48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3830"/>
          <p:cNvGrpSpPr>
            <a:grpSpLocks/>
          </p:cNvGrpSpPr>
          <p:nvPr/>
        </p:nvGrpSpPr>
        <p:grpSpPr bwMode="auto">
          <a:xfrm>
            <a:off x="7950200" y="3051175"/>
            <a:ext cx="188913" cy="0"/>
            <a:chOff x="4732" y="1689"/>
            <a:chExt cx="119" cy="0"/>
          </a:xfrm>
        </p:grpSpPr>
        <p:sp>
          <p:nvSpPr>
            <p:cNvPr id="641783" name="Line 3831"/>
            <p:cNvSpPr>
              <a:spLocks noChangeShapeType="1"/>
            </p:cNvSpPr>
            <p:nvPr/>
          </p:nvSpPr>
          <p:spPr bwMode="auto">
            <a:xfrm>
              <a:off x="48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84" name="Line 3832"/>
            <p:cNvSpPr>
              <a:spLocks noChangeShapeType="1"/>
            </p:cNvSpPr>
            <p:nvPr/>
          </p:nvSpPr>
          <p:spPr bwMode="auto">
            <a:xfrm>
              <a:off x="48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85" name="Line 3833"/>
            <p:cNvSpPr>
              <a:spLocks noChangeShapeType="1"/>
            </p:cNvSpPr>
            <p:nvPr/>
          </p:nvSpPr>
          <p:spPr bwMode="auto">
            <a:xfrm>
              <a:off x="48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86" name="Line 3834"/>
            <p:cNvSpPr>
              <a:spLocks noChangeShapeType="1"/>
            </p:cNvSpPr>
            <p:nvPr/>
          </p:nvSpPr>
          <p:spPr bwMode="auto">
            <a:xfrm>
              <a:off x="48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87" name="Line 3835"/>
            <p:cNvSpPr>
              <a:spLocks noChangeShapeType="1"/>
            </p:cNvSpPr>
            <p:nvPr/>
          </p:nvSpPr>
          <p:spPr bwMode="auto">
            <a:xfrm>
              <a:off x="48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88" name="Line 3836"/>
            <p:cNvSpPr>
              <a:spLocks noChangeShapeType="1"/>
            </p:cNvSpPr>
            <p:nvPr/>
          </p:nvSpPr>
          <p:spPr bwMode="auto">
            <a:xfrm>
              <a:off x="48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89" name="Line 3837"/>
            <p:cNvSpPr>
              <a:spLocks noChangeShapeType="1"/>
            </p:cNvSpPr>
            <p:nvPr/>
          </p:nvSpPr>
          <p:spPr bwMode="auto">
            <a:xfrm>
              <a:off x="48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0" name="Line 3838"/>
            <p:cNvSpPr>
              <a:spLocks noChangeShapeType="1"/>
            </p:cNvSpPr>
            <p:nvPr/>
          </p:nvSpPr>
          <p:spPr bwMode="auto">
            <a:xfrm>
              <a:off x="48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1" name="Line 3839"/>
            <p:cNvSpPr>
              <a:spLocks noChangeShapeType="1"/>
            </p:cNvSpPr>
            <p:nvPr/>
          </p:nvSpPr>
          <p:spPr bwMode="auto">
            <a:xfrm>
              <a:off x="484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2" name="Line 3840"/>
            <p:cNvSpPr>
              <a:spLocks noChangeShapeType="1"/>
            </p:cNvSpPr>
            <p:nvPr/>
          </p:nvSpPr>
          <p:spPr bwMode="auto">
            <a:xfrm>
              <a:off x="484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3" name="Line 3841"/>
            <p:cNvSpPr>
              <a:spLocks noChangeShapeType="1"/>
            </p:cNvSpPr>
            <p:nvPr/>
          </p:nvSpPr>
          <p:spPr bwMode="auto">
            <a:xfrm>
              <a:off x="484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4" name="Line 3842"/>
            <p:cNvSpPr>
              <a:spLocks noChangeShapeType="1"/>
            </p:cNvSpPr>
            <p:nvPr/>
          </p:nvSpPr>
          <p:spPr bwMode="auto">
            <a:xfrm>
              <a:off x="484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5" name="Line 3843"/>
            <p:cNvSpPr>
              <a:spLocks noChangeShapeType="1"/>
            </p:cNvSpPr>
            <p:nvPr/>
          </p:nvSpPr>
          <p:spPr bwMode="auto">
            <a:xfrm>
              <a:off x="484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6" name="Line 3844"/>
            <p:cNvSpPr>
              <a:spLocks noChangeShapeType="1"/>
            </p:cNvSpPr>
            <p:nvPr/>
          </p:nvSpPr>
          <p:spPr bwMode="auto">
            <a:xfrm>
              <a:off x="484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7" name="Line 3845"/>
            <p:cNvSpPr>
              <a:spLocks noChangeShapeType="1"/>
            </p:cNvSpPr>
            <p:nvPr/>
          </p:nvSpPr>
          <p:spPr bwMode="auto">
            <a:xfrm>
              <a:off x="484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8" name="Line 3846"/>
            <p:cNvSpPr>
              <a:spLocks noChangeShapeType="1"/>
            </p:cNvSpPr>
            <p:nvPr/>
          </p:nvSpPr>
          <p:spPr bwMode="auto">
            <a:xfrm>
              <a:off x="484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99" name="Line 3847"/>
            <p:cNvSpPr>
              <a:spLocks noChangeShapeType="1"/>
            </p:cNvSpPr>
            <p:nvPr/>
          </p:nvSpPr>
          <p:spPr bwMode="auto">
            <a:xfrm>
              <a:off x="4846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0" name="Line 3848"/>
            <p:cNvSpPr>
              <a:spLocks noChangeShapeType="1"/>
            </p:cNvSpPr>
            <p:nvPr/>
          </p:nvSpPr>
          <p:spPr bwMode="auto">
            <a:xfrm>
              <a:off x="4846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1" name="Line 3849"/>
            <p:cNvSpPr>
              <a:spLocks noChangeShapeType="1"/>
            </p:cNvSpPr>
            <p:nvPr/>
          </p:nvSpPr>
          <p:spPr bwMode="auto">
            <a:xfrm>
              <a:off x="484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2" name="Line 3850"/>
            <p:cNvSpPr>
              <a:spLocks noChangeShapeType="1"/>
            </p:cNvSpPr>
            <p:nvPr/>
          </p:nvSpPr>
          <p:spPr bwMode="auto">
            <a:xfrm>
              <a:off x="484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3" name="Line 3851"/>
            <p:cNvSpPr>
              <a:spLocks noChangeShapeType="1"/>
            </p:cNvSpPr>
            <p:nvPr/>
          </p:nvSpPr>
          <p:spPr bwMode="auto">
            <a:xfrm>
              <a:off x="484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4" name="Line 3852"/>
            <p:cNvSpPr>
              <a:spLocks noChangeShapeType="1"/>
            </p:cNvSpPr>
            <p:nvPr/>
          </p:nvSpPr>
          <p:spPr bwMode="auto">
            <a:xfrm>
              <a:off x="484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5" name="Line 3853"/>
            <p:cNvSpPr>
              <a:spLocks noChangeShapeType="1"/>
            </p:cNvSpPr>
            <p:nvPr/>
          </p:nvSpPr>
          <p:spPr bwMode="auto">
            <a:xfrm>
              <a:off x="484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6" name="Line 3854"/>
            <p:cNvSpPr>
              <a:spLocks noChangeShapeType="1"/>
            </p:cNvSpPr>
            <p:nvPr/>
          </p:nvSpPr>
          <p:spPr bwMode="auto">
            <a:xfrm>
              <a:off x="484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7" name="Line 3855"/>
            <p:cNvSpPr>
              <a:spLocks noChangeShapeType="1"/>
            </p:cNvSpPr>
            <p:nvPr/>
          </p:nvSpPr>
          <p:spPr bwMode="auto">
            <a:xfrm>
              <a:off x="483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8" name="Line 3856"/>
            <p:cNvSpPr>
              <a:spLocks noChangeShapeType="1"/>
            </p:cNvSpPr>
            <p:nvPr/>
          </p:nvSpPr>
          <p:spPr bwMode="auto">
            <a:xfrm>
              <a:off x="483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09" name="Line 3857"/>
            <p:cNvSpPr>
              <a:spLocks noChangeShapeType="1"/>
            </p:cNvSpPr>
            <p:nvPr/>
          </p:nvSpPr>
          <p:spPr bwMode="auto">
            <a:xfrm>
              <a:off x="483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0" name="Line 3858"/>
            <p:cNvSpPr>
              <a:spLocks noChangeShapeType="1"/>
            </p:cNvSpPr>
            <p:nvPr/>
          </p:nvSpPr>
          <p:spPr bwMode="auto">
            <a:xfrm>
              <a:off x="483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1" name="Line 3859"/>
            <p:cNvSpPr>
              <a:spLocks noChangeShapeType="1"/>
            </p:cNvSpPr>
            <p:nvPr/>
          </p:nvSpPr>
          <p:spPr bwMode="auto">
            <a:xfrm>
              <a:off x="483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2" name="Line 3860"/>
            <p:cNvSpPr>
              <a:spLocks noChangeShapeType="1"/>
            </p:cNvSpPr>
            <p:nvPr/>
          </p:nvSpPr>
          <p:spPr bwMode="auto">
            <a:xfrm>
              <a:off x="483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3" name="Line 3861"/>
            <p:cNvSpPr>
              <a:spLocks noChangeShapeType="1"/>
            </p:cNvSpPr>
            <p:nvPr/>
          </p:nvSpPr>
          <p:spPr bwMode="auto">
            <a:xfrm>
              <a:off x="483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4" name="Line 3862"/>
            <p:cNvSpPr>
              <a:spLocks noChangeShapeType="1"/>
            </p:cNvSpPr>
            <p:nvPr/>
          </p:nvSpPr>
          <p:spPr bwMode="auto">
            <a:xfrm>
              <a:off x="483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5" name="Line 3863"/>
            <p:cNvSpPr>
              <a:spLocks noChangeShapeType="1"/>
            </p:cNvSpPr>
            <p:nvPr/>
          </p:nvSpPr>
          <p:spPr bwMode="auto">
            <a:xfrm>
              <a:off x="483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6" name="Line 3864"/>
            <p:cNvSpPr>
              <a:spLocks noChangeShapeType="1"/>
            </p:cNvSpPr>
            <p:nvPr/>
          </p:nvSpPr>
          <p:spPr bwMode="auto">
            <a:xfrm>
              <a:off x="483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7" name="Line 3865"/>
            <p:cNvSpPr>
              <a:spLocks noChangeShapeType="1"/>
            </p:cNvSpPr>
            <p:nvPr/>
          </p:nvSpPr>
          <p:spPr bwMode="auto">
            <a:xfrm>
              <a:off x="483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8" name="Line 3866"/>
            <p:cNvSpPr>
              <a:spLocks noChangeShapeType="1"/>
            </p:cNvSpPr>
            <p:nvPr/>
          </p:nvSpPr>
          <p:spPr bwMode="auto">
            <a:xfrm>
              <a:off x="483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19" name="Line 3867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0" name="Line 3868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1" name="Line 3869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2" name="Line 3870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3" name="Line 3871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4" name="Line 3872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5" name="Line 3873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6" name="Line 3874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7" name="Line 3875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8" name="Line 3876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29" name="Line 3877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0" name="Line 3878"/>
            <p:cNvSpPr>
              <a:spLocks noChangeShapeType="1"/>
            </p:cNvSpPr>
            <p:nvPr/>
          </p:nvSpPr>
          <p:spPr bwMode="auto">
            <a:xfrm>
              <a:off x="483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1" name="Line 3879"/>
            <p:cNvSpPr>
              <a:spLocks noChangeShapeType="1"/>
            </p:cNvSpPr>
            <p:nvPr/>
          </p:nvSpPr>
          <p:spPr bwMode="auto">
            <a:xfrm>
              <a:off x="482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2" name="Line 3880"/>
            <p:cNvSpPr>
              <a:spLocks noChangeShapeType="1"/>
            </p:cNvSpPr>
            <p:nvPr/>
          </p:nvSpPr>
          <p:spPr bwMode="auto">
            <a:xfrm>
              <a:off x="482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3" name="Line 3881"/>
            <p:cNvSpPr>
              <a:spLocks noChangeShapeType="1"/>
            </p:cNvSpPr>
            <p:nvPr/>
          </p:nvSpPr>
          <p:spPr bwMode="auto">
            <a:xfrm>
              <a:off x="482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4" name="Line 3882"/>
            <p:cNvSpPr>
              <a:spLocks noChangeShapeType="1"/>
            </p:cNvSpPr>
            <p:nvPr/>
          </p:nvSpPr>
          <p:spPr bwMode="auto">
            <a:xfrm>
              <a:off x="482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5" name="Line 3883"/>
            <p:cNvSpPr>
              <a:spLocks noChangeShapeType="1"/>
            </p:cNvSpPr>
            <p:nvPr/>
          </p:nvSpPr>
          <p:spPr bwMode="auto">
            <a:xfrm>
              <a:off x="482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6" name="Line 3884"/>
            <p:cNvSpPr>
              <a:spLocks noChangeShapeType="1"/>
            </p:cNvSpPr>
            <p:nvPr/>
          </p:nvSpPr>
          <p:spPr bwMode="auto">
            <a:xfrm>
              <a:off x="482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7" name="Line 3885"/>
            <p:cNvSpPr>
              <a:spLocks noChangeShapeType="1"/>
            </p:cNvSpPr>
            <p:nvPr/>
          </p:nvSpPr>
          <p:spPr bwMode="auto">
            <a:xfrm>
              <a:off x="482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8" name="Line 3886"/>
            <p:cNvSpPr>
              <a:spLocks noChangeShapeType="1"/>
            </p:cNvSpPr>
            <p:nvPr/>
          </p:nvSpPr>
          <p:spPr bwMode="auto">
            <a:xfrm>
              <a:off x="482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39" name="Line 3887"/>
            <p:cNvSpPr>
              <a:spLocks noChangeShapeType="1"/>
            </p:cNvSpPr>
            <p:nvPr/>
          </p:nvSpPr>
          <p:spPr bwMode="auto">
            <a:xfrm>
              <a:off x="482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0" name="Line 3888"/>
            <p:cNvSpPr>
              <a:spLocks noChangeShapeType="1"/>
            </p:cNvSpPr>
            <p:nvPr/>
          </p:nvSpPr>
          <p:spPr bwMode="auto">
            <a:xfrm>
              <a:off x="482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1" name="Line 3889"/>
            <p:cNvSpPr>
              <a:spLocks noChangeShapeType="1"/>
            </p:cNvSpPr>
            <p:nvPr/>
          </p:nvSpPr>
          <p:spPr bwMode="auto">
            <a:xfrm>
              <a:off x="481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2" name="Line 3890"/>
            <p:cNvSpPr>
              <a:spLocks noChangeShapeType="1"/>
            </p:cNvSpPr>
            <p:nvPr/>
          </p:nvSpPr>
          <p:spPr bwMode="auto">
            <a:xfrm>
              <a:off x="481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3" name="Line 3891"/>
            <p:cNvSpPr>
              <a:spLocks noChangeShapeType="1"/>
            </p:cNvSpPr>
            <p:nvPr/>
          </p:nvSpPr>
          <p:spPr bwMode="auto">
            <a:xfrm>
              <a:off x="481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4" name="Line 3892"/>
            <p:cNvSpPr>
              <a:spLocks noChangeShapeType="1"/>
            </p:cNvSpPr>
            <p:nvPr/>
          </p:nvSpPr>
          <p:spPr bwMode="auto">
            <a:xfrm>
              <a:off x="481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5" name="Line 3893"/>
            <p:cNvSpPr>
              <a:spLocks noChangeShapeType="1"/>
            </p:cNvSpPr>
            <p:nvPr/>
          </p:nvSpPr>
          <p:spPr bwMode="auto">
            <a:xfrm>
              <a:off x="481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6" name="Line 3894"/>
            <p:cNvSpPr>
              <a:spLocks noChangeShapeType="1"/>
            </p:cNvSpPr>
            <p:nvPr/>
          </p:nvSpPr>
          <p:spPr bwMode="auto">
            <a:xfrm>
              <a:off x="481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7" name="Line 3895"/>
            <p:cNvSpPr>
              <a:spLocks noChangeShapeType="1"/>
            </p:cNvSpPr>
            <p:nvPr/>
          </p:nvSpPr>
          <p:spPr bwMode="auto">
            <a:xfrm>
              <a:off x="481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8" name="Line 3896"/>
            <p:cNvSpPr>
              <a:spLocks noChangeShapeType="1"/>
            </p:cNvSpPr>
            <p:nvPr/>
          </p:nvSpPr>
          <p:spPr bwMode="auto">
            <a:xfrm>
              <a:off x="481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49" name="Line 3897"/>
            <p:cNvSpPr>
              <a:spLocks noChangeShapeType="1"/>
            </p:cNvSpPr>
            <p:nvPr/>
          </p:nvSpPr>
          <p:spPr bwMode="auto">
            <a:xfrm>
              <a:off x="481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0" name="Line 3898"/>
            <p:cNvSpPr>
              <a:spLocks noChangeShapeType="1"/>
            </p:cNvSpPr>
            <p:nvPr/>
          </p:nvSpPr>
          <p:spPr bwMode="auto">
            <a:xfrm>
              <a:off x="481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1" name="Line 3899"/>
            <p:cNvSpPr>
              <a:spLocks noChangeShapeType="1"/>
            </p:cNvSpPr>
            <p:nvPr/>
          </p:nvSpPr>
          <p:spPr bwMode="auto">
            <a:xfrm>
              <a:off x="481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2" name="Line 3900"/>
            <p:cNvSpPr>
              <a:spLocks noChangeShapeType="1"/>
            </p:cNvSpPr>
            <p:nvPr/>
          </p:nvSpPr>
          <p:spPr bwMode="auto">
            <a:xfrm>
              <a:off x="481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3" name="Line 3901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4" name="Line 3902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5" name="Line 3903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6" name="Line 3904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7" name="Line 3905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8" name="Line 3906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59" name="Line 3907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0" name="Line 3908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1" name="Line 3909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2" name="Line 3910"/>
            <p:cNvSpPr>
              <a:spLocks noChangeShapeType="1"/>
            </p:cNvSpPr>
            <p:nvPr/>
          </p:nvSpPr>
          <p:spPr bwMode="auto">
            <a:xfrm>
              <a:off x="481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3" name="Line 3911"/>
            <p:cNvSpPr>
              <a:spLocks noChangeShapeType="1"/>
            </p:cNvSpPr>
            <p:nvPr/>
          </p:nvSpPr>
          <p:spPr bwMode="auto">
            <a:xfrm>
              <a:off x="480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4" name="Line 3912"/>
            <p:cNvSpPr>
              <a:spLocks noChangeShapeType="1"/>
            </p:cNvSpPr>
            <p:nvPr/>
          </p:nvSpPr>
          <p:spPr bwMode="auto">
            <a:xfrm>
              <a:off x="480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5" name="Line 3913"/>
            <p:cNvSpPr>
              <a:spLocks noChangeShapeType="1"/>
            </p:cNvSpPr>
            <p:nvPr/>
          </p:nvSpPr>
          <p:spPr bwMode="auto">
            <a:xfrm>
              <a:off x="480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6" name="Line 3914"/>
            <p:cNvSpPr>
              <a:spLocks noChangeShapeType="1"/>
            </p:cNvSpPr>
            <p:nvPr/>
          </p:nvSpPr>
          <p:spPr bwMode="auto">
            <a:xfrm>
              <a:off x="480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7" name="Line 3915"/>
            <p:cNvSpPr>
              <a:spLocks noChangeShapeType="1"/>
            </p:cNvSpPr>
            <p:nvPr/>
          </p:nvSpPr>
          <p:spPr bwMode="auto">
            <a:xfrm>
              <a:off x="480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8" name="Line 3916"/>
            <p:cNvSpPr>
              <a:spLocks noChangeShapeType="1"/>
            </p:cNvSpPr>
            <p:nvPr/>
          </p:nvSpPr>
          <p:spPr bwMode="auto">
            <a:xfrm>
              <a:off x="480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69" name="Line 3917"/>
            <p:cNvSpPr>
              <a:spLocks noChangeShapeType="1"/>
            </p:cNvSpPr>
            <p:nvPr/>
          </p:nvSpPr>
          <p:spPr bwMode="auto">
            <a:xfrm>
              <a:off x="480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0" name="Line 3918"/>
            <p:cNvSpPr>
              <a:spLocks noChangeShapeType="1"/>
            </p:cNvSpPr>
            <p:nvPr/>
          </p:nvSpPr>
          <p:spPr bwMode="auto">
            <a:xfrm>
              <a:off x="480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1" name="Line 3919"/>
            <p:cNvSpPr>
              <a:spLocks noChangeShapeType="1"/>
            </p:cNvSpPr>
            <p:nvPr/>
          </p:nvSpPr>
          <p:spPr bwMode="auto">
            <a:xfrm>
              <a:off x="480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2" name="Line 3920"/>
            <p:cNvSpPr>
              <a:spLocks noChangeShapeType="1"/>
            </p:cNvSpPr>
            <p:nvPr/>
          </p:nvSpPr>
          <p:spPr bwMode="auto">
            <a:xfrm>
              <a:off x="480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3" name="Line 3921"/>
            <p:cNvSpPr>
              <a:spLocks noChangeShapeType="1"/>
            </p:cNvSpPr>
            <p:nvPr/>
          </p:nvSpPr>
          <p:spPr bwMode="auto">
            <a:xfrm>
              <a:off x="479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4" name="Line 3922"/>
            <p:cNvSpPr>
              <a:spLocks noChangeShapeType="1"/>
            </p:cNvSpPr>
            <p:nvPr/>
          </p:nvSpPr>
          <p:spPr bwMode="auto">
            <a:xfrm>
              <a:off x="479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5" name="Line 3923"/>
            <p:cNvSpPr>
              <a:spLocks noChangeShapeType="1"/>
            </p:cNvSpPr>
            <p:nvPr/>
          </p:nvSpPr>
          <p:spPr bwMode="auto">
            <a:xfrm>
              <a:off x="479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6" name="Line 3924"/>
            <p:cNvSpPr>
              <a:spLocks noChangeShapeType="1"/>
            </p:cNvSpPr>
            <p:nvPr/>
          </p:nvSpPr>
          <p:spPr bwMode="auto">
            <a:xfrm>
              <a:off x="479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7" name="Line 3925"/>
            <p:cNvSpPr>
              <a:spLocks noChangeShapeType="1"/>
            </p:cNvSpPr>
            <p:nvPr/>
          </p:nvSpPr>
          <p:spPr bwMode="auto">
            <a:xfrm>
              <a:off x="479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8" name="Line 3926"/>
            <p:cNvSpPr>
              <a:spLocks noChangeShapeType="1"/>
            </p:cNvSpPr>
            <p:nvPr/>
          </p:nvSpPr>
          <p:spPr bwMode="auto">
            <a:xfrm>
              <a:off x="479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79" name="Line 3927"/>
            <p:cNvSpPr>
              <a:spLocks noChangeShapeType="1"/>
            </p:cNvSpPr>
            <p:nvPr/>
          </p:nvSpPr>
          <p:spPr bwMode="auto">
            <a:xfrm>
              <a:off x="479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0" name="Line 3928"/>
            <p:cNvSpPr>
              <a:spLocks noChangeShapeType="1"/>
            </p:cNvSpPr>
            <p:nvPr/>
          </p:nvSpPr>
          <p:spPr bwMode="auto">
            <a:xfrm>
              <a:off x="479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1" name="Line 3929"/>
            <p:cNvSpPr>
              <a:spLocks noChangeShapeType="1"/>
            </p:cNvSpPr>
            <p:nvPr/>
          </p:nvSpPr>
          <p:spPr bwMode="auto">
            <a:xfrm>
              <a:off x="479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2" name="Line 3930"/>
            <p:cNvSpPr>
              <a:spLocks noChangeShapeType="1"/>
            </p:cNvSpPr>
            <p:nvPr/>
          </p:nvSpPr>
          <p:spPr bwMode="auto">
            <a:xfrm>
              <a:off x="479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3" name="Line 3931"/>
            <p:cNvSpPr>
              <a:spLocks noChangeShapeType="1"/>
            </p:cNvSpPr>
            <p:nvPr/>
          </p:nvSpPr>
          <p:spPr bwMode="auto">
            <a:xfrm>
              <a:off x="479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4" name="Line 3932"/>
            <p:cNvSpPr>
              <a:spLocks noChangeShapeType="1"/>
            </p:cNvSpPr>
            <p:nvPr/>
          </p:nvSpPr>
          <p:spPr bwMode="auto">
            <a:xfrm>
              <a:off x="479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5" name="Line 3933"/>
            <p:cNvSpPr>
              <a:spLocks noChangeShapeType="1"/>
            </p:cNvSpPr>
            <p:nvPr/>
          </p:nvSpPr>
          <p:spPr bwMode="auto">
            <a:xfrm>
              <a:off x="478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6" name="Line 3934"/>
            <p:cNvSpPr>
              <a:spLocks noChangeShapeType="1"/>
            </p:cNvSpPr>
            <p:nvPr/>
          </p:nvSpPr>
          <p:spPr bwMode="auto">
            <a:xfrm>
              <a:off x="478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7" name="Line 3935"/>
            <p:cNvSpPr>
              <a:spLocks noChangeShapeType="1"/>
            </p:cNvSpPr>
            <p:nvPr/>
          </p:nvSpPr>
          <p:spPr bwMode="auto">
            <a:xfrm>
              <a:off x="478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8" name="Line 3936"/>
            <p:cNvSpPr>
              <a:spLocks noChangeShapeType="1"/>
            </p:cNvSpPr>
            <p:nvPr/>
          </p:nvSpPr>
          <p:spPr bwMode="auto">
            <a:xfrm>
              <a:off x="478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89" name="Line 3937"/>
            <p:cNvSpPr>
              <a:spLocks noChangeShapeType="1"/>
            </p:cNvSpPr>
            <p:nvPr/>
          </p:nvSpPr>
          <p:spPr bwMode="auto">
            <a:xfrm>
              <a:off x="478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0" name="Line 3938"/>
            <p:cNvSpPr>
              <a:spLocks noChangeShapeType="1"/>
            </p:cNvSpPr>
            <p:nvPr/>
          </p:nvSpPr>
          <p:spPr bwMode="auto">
            <a:xfrm>
              <a:off x="478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1" name="Line 3939"/>
            <p:cNvSpPr>
              <a:spLocks noChangeShapeType="1"/>
            </p:cNvSpPr>
            <p:nvPr/>
          </p:nvSpPr>
          <p:spPr bwMode="auto">
            <a:xfrm>
              <a:off x="477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2" name="Line 3940"/>
            <p:cNvSpPr>
              <a:spLocks noChangeShapeType="1"/>
            </p:cNvSpPr>
            <p:nvPr/>
          </p:nvSpPr>
          <p:spPr bwMode="auto">
            <a:xfrm>
              <a:off x="477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3" name="Line 3941"/>
            <p:cNvSpPr>
              <a:spLocks noChangeShapeType="1"/>
            </p:cNvSpPr>
            <p:nvPr/>
          </p:nvSpPr>
          <p:spPr bwMode="auto">
            <a:xfrm>
              <a:off x="477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4" name="Line 3942"/>
            <p:cNvSpPr>
              <a:spLocks noChangeShapeType="1"/>
            </p:cNvSpPr>
            <p:nvPr/>
          </p:nvSpPr>
          <p:spPr bwMode="auto">
            <a:xfrm>
              <a:off x="477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5" name="Line 3943"/>
            <p:cNvSpPr>
              <a:spLocks noChangeShapeType="1"/>
            </p:cNvSpPr>
            <p:nvPr/>
          </p:nvSpPr>
          <p:spPr bwMode="auto">
            <a:xfrm>
              <a:off x="477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6" name="Line 3944"/>
            <p:cNvSpPr>
              <a:spLocks noChangeShapeType="1"/>
            </p:cNvSpPr>
            <p:nvPr/>
          </p:nvSpPr>
          <p:spPr bwMode="auto">
            <a:xfrm>
              <a:off x="477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7" name="Line 3945"/>
            <p:cNvSpPr>
              <a:spLocks noChangeShapeType="1"/>
            </p:cNvSpPr>
            <p:nvPr/>
          </p:nvSpPr>
          <p:spPr bwMode="auto">
            <a:xfrm>
              <a:off x="477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8" name="Line 3946"/>
            <p:cNvSpPr>
              <a:spLocks noChangeShapeType="1"/>
            </p:cNvSpPr>
            <p:nvPr/>
          </p:nvSpPr>
          <p:spPr bwMode="auto">
            <a:xfrm>
              <a:off x="477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99" name="Line 3947"/>
            <p:cNvSpPr>
              <a:spLocks noChangeShapeType="1"/>
            </p:cNvSpPr>
            <p:nvPr/>
          </p:nvSpPr>
          <p:spPr bwMode="auto">
            <a:xfrm>
              <a:off x="477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0" name="Line 3948"/>
            <p:cNvSpPr>
              <a:spLocks noChangeShapeType="1"/>
            </p:cNvSpPr>
            <p:nvPr/>
          </p:nvSpPr>
          <p:spPr bwMode="auto">
            <a:xfrm>
              <a:off x="477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1" name="Line 3949"/>
            <p:cNvSpPr>
              <a:spLocks noChangeShapeType="1"/>
            </p:cNvSpPr>
            <p:nvPr/>
          </p:nvSpPr>
          <p:spPr bwMode="auto">
            <a:xfrm>
              <a:off x="477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2" name="Line 3950"/>
            <p:cNvSpPr>
              <a:spLocks noChangeShapeType="1"/>
            </p:cNvSpPr>
            <p:nvPr/>
          </p:nvSpPr>
          <p:spPr bwMode="auto">
            <a:xfrm>
              <a:off x="477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3" name="Line 3951"/>
            <p:cNvSpPr>
              <a:spLocks noChangeShapeType="1"/>
            </p:cNvSpPr>
            <p:nvPr/>
          </p:nvSpPr>
          <p:spPr bwMode="auto">
            <a:xfrm>
              <a:off x="477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4" name="Line 3952"/>
            <p:cNvSpPr>
              <a:spLocks noChangeShapeType="1"/>
            </p:cNvSpPr>
            <p:nvPr/>
          </p:nvSpPr>
          <p:spPr bwMode="auto">
            <a:xfrm>
              <a:off x="477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5" name="Line 3953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6" name="Line 3954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7" name="Line 3955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8" name="Line 3956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09" name="Line 3957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0" name="Line 3958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1" name="Line 3959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2" name="Line 3960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3" name="Line 3961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4" name="Line 3962"/>
            <p:cNvSpPr>
              <a:spLocks noChangeShapeType="1"/>
            </p:cNvSpPr>
            <p:nvPr/>
          </p:nvSpPr>
          <p:spPr bwMode="auto">
            <a:xfrm>
              <a:off x="477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5" name="Line 3963"/>
            <p:cNvSpPr>
              <a:spLocks noChangeShapeType="1"/>
            </p:cNvSpPr>
            <p:nvPr/>
          </p:nvSpPr>
          <p:spPr bwMode="auto">
            <a:xfrm>
              <a:off x="476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6" name="Line 3964"/>
            <p:cNvSpPr>
              <a:spLocks noChangeShapeType="1"/>
            </p:cNvSpPr>
            <p:nvPr/>
          </p:nvSpPr>
          <p:spPr bwMode="auto">
            <a:xfrm>
              <a:off x="476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7" name="Line 3965"/>
            <p:cNvSpPr>
              <a:spLocks noChangeShapeType="1"/>
            </p:cNvSpPr>
            <p:nvPr/>
          </p:nvSpPr>
          <p:spPr bwMode="auto">
            <a:xfrm>
              <a:off x="476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8" name="Line 3966"/>
            <p:cNvSpPr>
              <a:spLocks noChangeShapeType="1"/>
            </p:cNvSpPr>
            <p:nvPr/>
          </p:nvSpPr>
          <p:spPr bwMode="auto">
            <a:xfrm>
              <a:off x="476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19" name="Line 3967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0" name="Line 3968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1" name="Line 3969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2" name="Line 3970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3" name="Line 3971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4" name="Line 3972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5" name="Line 3973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6" name="Line 3974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7" name="Line 3975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8" name="Line 3976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29" name="Line 3977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0" name="Line 3978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1" name="Line 3979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2" name="Line 3980"/>
            <p:cNvSpPr>
              <a:spLocks noChangeShapeType="1"/>
            </p:cNvSpPr>
            <p:nvPr/>
          </p:nvSpPr>
          <p:spPr bwMode="auto">
            <a:xfrm>
              <a:off x="476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3" name="Line 3981"/>
            <p:cNvSpPr>
              <a:spLocks noChangeShapeType="1"/>
            </p:cNvSpPr>
            <p:nvPr/>
          </p:nvSpPr>
          <p:spPr bwMode="auto">
            <a:xfrm>
              <a:off x="475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4" name="Line 3982"/>
            <p:cNvSpPr>
              <a:spLocks noChangeShapeType="1"/>
            </p:cNvSpPr>
            <p:nvPr/>
          </p:nvSpPr>
          <p:spPr bwMode="auto">
            <a:xfrm>
              <a:off x="475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5" name="Line 3983"/>
            <p:cNvSpPr>
              <a:spLocks noChangeShapeType="1"/>
            </p:cNvSpPr>
            <p:nvPr/>
          </p:nvSpPr>
          <p:spPr bwMode="auto">
            <a:xfrm>
              <a:off x="475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6" name="Line 3984"/>
            <p:cNvSpPr>
              <a:spLocks noChangeShapeType="1"/>
            </p:cNvSpPr>
            <p:nvPr/>
          </p:nvSpPr>
          <p:spPr bwMode="auto">
            <a:xfrm>
              <a:off x="4759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7" name="Line 3985"/>
            <p:cNvSpPr>
              <a:spLocks noChangeShapeType="1"/>
            </p:cNvSpPr>
            <p:nvPr/>
          </p:nvSpPr>
          <p:spPr bwMode="auto">
            <a:xfrm>
              <a:off x="47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8" name="Line 3986"/>
            <p:cNvSpPr>
              <a:spLocks noChangeShapeType="1"/>
            </p:cNvSpPr>
            <p:nvPr/>
          </p:nvSpPr>
          <p:spPr bwMode="auto">
            <a:xfrm>
              <a:off x="47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39" name="Line 3987"/>
            <p:cNvSpPr>
              <a:spLocks noChangeShapeType="1"/>
            </p:cNvSpPr>
            <p:nvPr/>
          </p:nvSpPr>
          <p:spPr bwMode="auto">
            <a:xfrm>
              <a:off x="47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0" name="Line 3988"/>
            <p:cNvSpPr>
              <a:spLocks noChangeShapeType="1"/>
            </p:cNvSpPr>
            <p:nvPr/>
          </p:nvSpPr>
          <p:spPr bwMode="auto">
            <a:xfrm>
              <a:off x="47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1" name="Line 3989"/>
            <p:cNvSpPr>
              <a:spLocks noChangeShapeType="1"/>
            </p:cNvSpPr>
            <p:nvPr/>
          </p:nvSpPr>
          <p:spPr bwMode="auto">
            <a:xfrm>
              <a:off x="47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2" name="Line 3990"/>
            <p:cNvSpPr>
              <a:spLocks noChangeShapeType="1"/>
            </p:cNvSpPr>
            <p:nvPr/>
          </p:nvSpPr>
          <p:spPr bwMode="auto">
            <a:xfrm>
              <a:off x="475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3" name="Line 3991"/>
            <p:cNvSpPr>
              <a:spLocks noChangeShapeType="1"/>
            </p:cNvSpPr>
            <p:nvPr/>
          </p:nvSpPr>
          <p:spPr bwMode="auto">
            <a:xfrm>
              <a:off x="47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4" name="Line 3992"/>
            <p:cNvSpPr>
              <a:spLocks noChangeShapeType="1"/>
            </p:cNvSpPr>
            <p:nvPr/>
          </p:nvSpPr>
          <p:spPr bwMode="auto">
            <a:xfrm>
              <a:off x="47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5" name="Line 3993"/>
            <p:cNvSpPr>
              <a:spLocks noChangeShapeType="1"/>
            </p:cNvSpPr>
            <p:nvPr/>
          </p:nvSpPr>
          <p:spPr bwMode="auto">
            <a:xfrm>
              <a:off x="47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6" name="Line 3994"/>
            <p:cNvSpPr>
              <a:spLocks noChangeShapeType="1"/>
            </p:cNvSpPr>
            <p:nvPr/>
          </p:nvSpPr>
          <p:spPr bwMode="auto">
            <a:xfrm>
              <a:off x="4754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7" name="Line 3995"/>
            <p:cNvSpPr>
              <a:spLocks noChangeShapeType="1"/>
            </p:cNvSpPr>
            <p:nvPr/>
          </p:nvSpPr>
          <p:spPr bwMode="auto">
            <a:xfrm>
              <a:off x="47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8" name="Line 3996"/>
            <p:cNvSpPr>
              <a:spLocks noChangeShapeType="1"/>
            </p:cNvSpPr>
            <p:nvPr/>
          </p:nvSpPr>
          <p:spPr bwMode="auto">
            <a:xfrm>
              <a:off x="4751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49" name="Line 3997"/>
            <p:cNvSpPr>
              <a:spLocks noChangeShapeType="1"/>
            </p:cNvSpPr>
            <p:nvPr/>
          </p:nvSpPr>
          <p:spPr bwMode="auto">
            <a:xfrm>
              <a:off x="474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0" name="Line 3998"/>
            <p:cNvSpPr>
              <a:spLocks noChangeShapeType="1"/>
            </p:cNvSpPr>
            <p:nvPr/>
          </p:nvSpPr>
          <p:spPr bwMode="auto">
            <a:xfrm>
              <a:off x="474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1" name="Line 3999"/>
            <p:cNvSpPr>
              <a:spLocks noChangeShapeType="1"/>
            </p:cNvSpPr>
            <p:nvPr/>
          </p:nvSpPr>
          <p:spPr bwMode="auto">
            <a:xfrm>
              <a:off x="474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2" name="Line 4000"/>
            <p:cNvSpPr>
              <a:spLocks noChangeShapeType="1"/>
            </p:cNvSpPr>
            <p:nvPr/>
          </p:nvSpPr>
          <p:spPr bwMode="auto">
            <a:xfrm>
              <a:off x="4748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3" name="Line 4001"/>
            <p:cNvSpPr>
              <a:spLocks noChangeShapeType="1"/>
            </p:cNvSpPr>
            <p:nvPr/>
          </p:nvSpPr>
          <p:spPr bwMode="auto">
            <a:xfrm>
              <a:off x="474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4" name="Line 4002"/>
            <p:cNvSpPr>
              <a:spLocks noChangeShapeType="1"/>
            </p:cNvSpPr>
            <p:nvPr/>
          </p:nvSpPr>
          <p:spPr bwMode="auto">
            <a:xfrm>
              <a:off x="474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5" name="Line 4003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6" name="Line 4004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7" name="Line 4005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8" name="Line 4006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59" name="Line 4007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0" name="Line 4008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1" name="Line 4009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2" name="Line 4010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3" name="Line 4011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4" name="Line 4012"/>
            <p:cNvSpPr>
              <a:spLocks noChangeShapeType="1"/>
            </p:cNvSpPr>
            <p:nvPr/>
          </p:nvSpPr>
          <p:spPr bwMode="auto">
            <a:xfrm>
              <a:off x="4743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5" name="Line 4013"/>
            <p:cNvSpPr>
              <a:spLocks noChangeShapeType="1"/>
            </p:cNvSpPr>
            <p:nvPr/>
          </p:nvSpPr>
          <p:spPr bwMode="auto">
            <a:xfrm>
              <a:off x="474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6" name="Line 4014"/>
            <p:cNvSpPr>
              <a:spLocks noChangeShapeType="1"/>
            </p:cNvSpPr>
            <p:nvPr/>
          </p:nvSpPr>
          <p:spPr bwMode="auto">
            <a:xfrm>
              <a:off x="474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7" name="Line 4015"/>
            <p:cNvSpPr>
              <a:spLocks noChangeShapeType="1"/>
            </p:cNvSpPr>
            <p:nvPr/>
          </p:nvSpPr>
          <p:spPr bwMode="auto">
            <a:xfrm>
              <a:off x="474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8" name="Line 4016"/>
            <p:cNvSpPr>
              <a:spLocks noChangeShapeType="1"/>
            </p:cNvSpPr>
            <p:nvPr/>
          </p:nvSpPr>
          <p:spPr bwMode="auto">
            <a:xfrm>
              <a:off x="4740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69" name="Line 4017"/>
            <p:cNvSpPr>
              <a:spLocks noChangeShapeType="1"/>
            </p:cNvSpPr>
            <p:nvPr/>
          </p:nvSpPr>
          <p:spPr bwMode="auto">
            <a:xfrm>
              <a:off x="473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0" name="Line 4018"/>
            <p:cNvSpPr>
              <a:spLocks noChangeShapeType="1"/>
            </p:cNvSpPr>
            <p:nvPr/>
          </p:nvSpPr>
          <p:spPr bwMode="auto">
            <a:xfrm>
              <a:off x="473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1" name="Line 4019"/>
            <p:cNvSpPr>
              <a:spLocks noChangeShapeType="1"/>
            </p:cNvSpPr>
            <p:nvPr/>
          </p:nvSpPr>
          <p:spPr bwMode="auto">
            <a:xfrm>
              <a:off x="473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2" name="Line 4020"/>
            <p:cNvSpPr>
              <a:spLocks noChangeShapeType="1"/>
            </p:cNvSpPr>
            <p:nvPr/>
          </p:nvSpPr>
          <p:spPr bwMode="auto">
            <a:xfrm>
              <a:off x="473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3" name="Line 4021"/>
            <p:cNvSpPr>
              <a:spLocks noChangeShapeType="1"/>
            </p:cNvSpPr>
            <p:nvPr/>
          </p:nvSpPr>
          <p:spPr bwMode="auto">
            <a:xfrm>
              <a:off x="473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4" name="Line 4022"/>
            <p:cNvSpPr>
              <a:spLocks noChangeShapeType="1"/>
            </p:cNvSpPr>
            <p:nvPr/>
          </p:nvSpPr>
          <p:spPr bwMode="auto">
            <a:xfrm>
              <a:off x="4737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5" name="Line 4023"/>
            <p:cNvSpPr>
              <a:spLocks noChangeShapeType="1"/>
            </p:cNvSpPr>
            <p:nvPr/>
          </p:nvSpPr>
          <p:spPr bwMode="auto">
            <a:xfrm>
              <a:off x="473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6" name="Line 4024"/>
            <p:cNvSpPr>
              <a:spLocks noChangeShapeType="1"/>
            </p:cNvSpPr>
            <p:nvPr/>
          </p:nvSpPr>
          <p:spPr bwMode="auto">
            <a:xfrm>
              <a:off x="4735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7" name="Line 4025"/>
            <p:cNvSpPr>
              <a:spLocks noChangeShapeType="1"/>
            </p:cNvSpPr>
            <p:nvPr/>
          </p:nvSpPr>
          <p:spPr bwMode="auto">
            <a:xfrm>
              <a:off x="473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8" name="Line 4026"/>
            <p:cNvSpPr>
              <a:spLocks noChangeShapeType="1"/>
            </p:cNvSpPr>
            <p:nvPr/>
          </p:nvSpPr>
          <p:spPr bwMode="auto">
            <a:xfrm>
              <a:off x="473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79" name="Line 4027"/>
            <p:cNvSpPr>
              <a:spLocks noChangeShapeType="1"/>
            </p:cNvSpPr>
            <p:nvPr/>
          </p:nvSpPr>
          <p:spPr bwMode="auto">
            <a:xfrm>
              <a:off x="473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80" name="Line 4028"/>
            <p:cNvSpPr>
              <a:spLocks noChangeShapeType="1"/>
            </p:cNvSpPr>
            <p:nvPr/>
          </p:nvSpPr>
          <p:spPr bwMode="auto">
            <a:xfrm>
              <a:off x="473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81" name="Line 4029"/>
            <p:cNvSpPr>
              <a:spLocks noChangeShapeType="1"/>
            </p:cNvSpPr>
            <p:nvPr/>
          </p:nvSpPr>
          <p:spPr bwMode="auto">
            <a:xfrm>
              <a:off x="473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82" name="Line 4030"/>
            <p:cNvSpPr>
              <a:spLocks noChangeShapeType="1"/>
            </p:cNvSpPr>
            <p:nvPr/>
          </p:nvSpPr>
          <p:spPr bwMode="auto">
            <a:xfrm>
              <a:off x="4732" y="1689"/>
              <a:ext cx="0" cy="0"/>
            </a:xfrm>
            <a:prstGeom prst="line">
              <a:avLst/>
            </a:prstGeom>
            <a:noFill/>
            <a:ln w="6350">
              <a:solidFill>
                <a:srgbClr val="2144D7"/>
              </a:solidFill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1983" name="Line 4031"/>
          <p:cNvSpPr>
            <a:spLocks noChangeShapeType="1"/>
          </p:cNvSpPr>
          <p:nvPr/>
        </p:nvSpPr>
        <p:spPr bwMode="auto">
          <a:xfrm>
            <a:off x="79502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84" name="Line 4032"/>
          <p:cNvSpPr>
            <a:spLocks noChangeShapeType="1"/>
          </p:cNvSpPr>
          <p:nvPr/>
        </p:nvSpPr>
        <p:spPr bwMode="auto">
          <a:xfrm>
            <a:off x="79502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85" name="Line 4033"/>
          <p:cNvSpPr>
            <a:spLocks noChangeShapeType="1"/>
          </p:cNvSpPr>
          <p:nvPr/>
        </p:nvSpPr>
        <p:spPr bwMode="auto">
          <a:xfrm>
            <a:off x="79470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86" name="Line 4034"/>
          <p:cNvSpPr>
            <a:spLocks noChangeShapeType="1"/>
          </p:cNvSpPr>
          <p:nvPr/>
        </p:nvSpPr>
        <p:spPr bwMode="auto">
          <a:xfrm>
            <a:off x="79470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87" name="Line 4035"/>
          <p:cNvSpPr>
            <a:spLocks noChangeShapeType="1"/>
          </p:cNvSpPr>
          <p:nvPr/>
        </p:nvSpPr>
        <p:spPr bwMode="auto">
          <a:xfrm>
            <a:off x="79422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88" name="Line 4036"/>
          <p:cNvSpPr>
            <a:spLocks noChangeShapeType="1"/>
          </p:cNvSpPr>
          <p:nvPr/>
        </p:nvSpPr>
        <p:spPr bwMode="auto">
          <a:xfrm>
            <a:off x="79422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89" name="Line 4037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0" name="Line 4038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1" name="Line 4039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2" name="Line 4040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3" name="Line 4041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4" name="Line 4042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5" name="Line 4043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6" name="Line 4044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7" name="Line 4045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8" name="Line 4046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1999" name="Line 4047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0" name="Line 4048"/>
          <p:cNvSpPr>
            <a:spLocks noChangeShapeType="1"/>
          </p:cNvSpPr>
          <p:nvPr/>
        </p:nvSpPr>
        <p:spPr bwMode="auto">
          <a:xfrm>
            <a:off x="79279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1" name="Line 4049"/>
          <p:cNvSpPr>
            <a:spLocks noChangeShapeType="1"/>
          </p:cNvSpPr>
          <p:nvPr/>
        </p:nvSpPr>
        <p:spPr bwMode="auto">
          <a:xfrm>
            <a:off x="79232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2" name="Line 4050"/>
          <p:cNvSpPr>
            <a:spLocks noChangeShapeType="1"/>
          </p:cNvSpPr>
          <p:nvPr/>
        </p:nvSpPr>
        <p:spPr bwMode="auto">
          <a:xfrm>
            <a:off x="79232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3" name="Line 4051"/>
          <p:cNvSpPr>
            <a:spLocks noChangeShapeType="1"/>
          </p:cNvSpPr>
          <p:nvPr/>
        </p:nvSpPr>
        <p:spPr bwMode="auto">
          <a:xfrm>
            <a:off x="79232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4" name="Line 4052"/>
          <p:cNvSpPr>
            <a:spLocks noChangeShapeType="1"/>
          </p:cNvSpPr>
          <p:nvPr/>
        </p:nvSpPr>
        <p:spPr bwMode="auto">
          <a:xfrm>
            <a:off x="79232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5" name="Line 4053"/>
          <p:cNvSpPr>
            <a:spLocks noChangeShapeType="1"/>
          </p:cNvSpPr>
          <p:nvPr/>
        </p:nvSpPr>
        <p:spPr bwMode="auto">
          <a:xfrm>
            <a:off x="79232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6" name="Line 4054"/>
          <p:cNvSpPr>
            <a:spLocks noChangeShapeType="1"/>
          </p:cNvSpPr>
          <p:nvPr/>
        </p:nvSpPr>
        <p:spPr bwMode="auto">
          <a:xfrm>
            <a:off x="79232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7" name="Line 4055"/>
          <p:cNvSpPr>
            <a:spLocks noChangeShapeType="1"/>
          </p:cNvSpPr>
          <p:nvPr/>
        </p:nvSpPr>
        <p:spPr bwMode="auto">
          <a:xfrm>
            <a:off x="79200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8" name="Line 4056"/>
          <p:cNvSpPr>
            <a:spLocks noChangeShapeType="1"/>
          </p:cNvSpPr>
          <p:nvPr/>
        </p:nvSpPr>
        <p:spPr bwMode="auto">
          <a:xfrm>
            <a:off x="79200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09" name="Line 4057"/>
          <p:cNvSpPr>
            <a:spLocks noChangeShapeType="1"/>
          </p:cNvSpPr>
          <p:nvPr/>
        </p:nvSpPr>
        <p:spPr bwMode="auto">
          <a:xfrm>
            <a:off x="79200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0" name="Line 4058"/>
          <p:cNvSpPr>
            <a:spLocks noChangeShapeType="1"/>
          </p:cNvSpPr>
          <p:nvPr/>
        </p:nvSpPr>
        <p:spPr bwMode="auto">
          <a:xfrm>
            <a:off x="79200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1" name="Line 4059"/>
          <p:cNvSpPr>
            <a:spLocks noChangeShapeType="1"/>
          </p:cNvSpPr>
          <p:nvPr/>
        </p:nvSpPr>
        <p:spPr bwMode="auto">
          <a:xfrm>
            <a:off x="79200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2" name="Line 4060"/>
          <p:cNvSpPr>
            <a:spLocks noChangeShapeType="1"/>
          </p:cNvSpPr>
          <p:nvPr/>
        </p:nvSpPr>
        <p:spPr bwMode="auto">
          <a:xfrm>
            <a:off x="79200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3" name="Line 4061"/>
          <p:cNvSpPr>
            <a:spLocks noChangeShapeType="1"/>
          </p:cNvSpPr>
          <p:nvPr/>
        </p:nvSpPr>
        <p:spPr bwMode="auto">
          <a:xfrm>
            <a:off x="79152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4" name="Line 4062"/>
          <p:cNvSpPr>
            <a:spLocks noChangeShapeType="1"/>
          </p:cNvSpPr>
          <p:nvPr/>
        </p:nvSpPr>
        <p:spPr bwMode="auto">
          <a:xfrm>
            <a:off x="79152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5" name="Line 4063"/>
          <p:cNvSpPr>
            <a:spLocks noChangeShapeType="1"/>
          </p:cNvSpPr>
          <p:nvPr/>
        </p:nvSpPr>
        <p:spPr bwMode="auto">
          <a:xfrm>
            <a:off x="79152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6" name="Line 4064"/>
          <p:cNvSpPr>
            <a:spLocks noChangeShapeType="1"/>
          </p:cNvSpPr>
          <p:nvPr/>
        </p:nvSpPr>
        <p:spPr bwMode="auto">
          <a:xfrm>
            <a:off x="79152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7" name="Line 4065"/>
          <p:cNvSpPr>
            <a:spLocks noChangeShapeType="1"/>
          </p:cNvSpPr>
          <p:nvPr/>
        </p:nvSpPr>
        <p:spPr bwMode="auto">
          <a:xfrm>
            <a:off x="79073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8" name="Line 4066"/>
          <p:cNvSpPr>
            <a:spLocks noChangeShapeType="1"/>
          </p:cNvSpPr>
          <p:nvPr/>
        </p:nvSpPr>
        <p:spPr bwMode="auto">
          <a:xfrm>
            <a:off x="79073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19" name="Line 4067"/>
          <p:cNvSpPr>
            <a:spLocks noChangeShapeType="1"/>
          </p:cNvSpPr>
          <p:nvPr/>
        </p:nvSpPr>
        <p:spPr bwMode="auto">
          <a:xfrm>
            <a:off x="79073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0" name="Line 4068"/>
          <p:cNvSpPr>
            <a:spLocks noChangeShapeType="1"/>
          </p:cNvSpPr>
          <p:nvPr/>
        </p:nvSpPr>
        <p:spPr bwMode="auto">
          <a:xfrm>
            <a:off x="79073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1" name="Line 4069"/>
          <p:cNvSpPr>
            <a:spLocks noChangeShapeType="1"/>
          </p:cNvSpPr>
          <p:nvPr/>
        </p:nvSpPr>
        <p:spPr bwMode="auto">
          <a:xfrm>
            <a:off x="79025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2" name="Line 4070"/>
          <p:cNvSpPr>
            <a:spLocks noChangeShapeType="1"/>
          </p:cNvSpPr>
          <p:nvPr/>
        </p:nvSpPr>
        <p:spPr bwMode="auto">
          <a:xfrm>
            <a:off x="79025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3" name="Line 4071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4" name="Line 4072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5" name="Line 4073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6" name="Line 4074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7" name="Line 4075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8" name="Line 4076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29" name="Line 4077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0" name="Line 4078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1" name="Line 4079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2" name="Line 4080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3" name="Line 4081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4" name="Line 4082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5" name="Line 4083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6" name="Line 4084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7" name="Line 4085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8" name="Line 4086"/>
          <p:cNvSpPr>
            <a:spLocks noChangeShapeType="1"/>
          </p:cNvSpPr>
          <p:nvPr/>
        </p:nvSpPr>
        <p:spPr bwMode="auto">
          <a:xfrm>
            <a:off x="789940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39" name="Line 4087"/>
          <p:cNvSpPr>
            <a:spLocks noChangeShapeType="1"/>
          </p:cNvSpPr>
          <p:nvPr/>
        </p:nvSpPr>
        <p:spPr bwMode="auto">
          <a:xfrm>
            <a:off x="78946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0" name="Line 4088"/>
          <p:cNvSpPr>
            <a:spLocks noChangeShapeType="1"/>
          </p:cNvSpPr>
          <p:nvPr/>
        </p:nvSpPr>
        <p:spPr bwMode="auto">
          <a:xfrm>
            <a:off x="78946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1" name="Line 4089"/>
          <p:cNvSpPr>
            <a:spLocks noChangeShapeType="1"/>
          </p:cNvSpPr>
          <p:nvPr/>
        </p:nvSpPr>
        <p:spPr bwMode="auto">
          <a:xfrm>
            <a:off x="78946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2" name="Line 4090"/>
          <p:cNvSpPr>
            <a:spLocks noChangeShapeType="1"/>
          </p:cNvSpPr>
          <p:nvPr/>
        </p:nvSpPr>
        <p:spPr bwMode="auto">
          <a:xfrm>
            <a:off x="78946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3" name="Line 4091"/>
          <p:cNvSpPr>
            <a:spLocks noChangeShapeType="1"/>
          </p:cNvSpPr>
          <p:nvPr/>
        </p:nvSpPr>
        <p:spPr bwMode="auto">
          <a:xfrm>
            <a:off x="78946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4" name="Line 4092"/>
          <p:cNvSpPr>
            <a:spLocks noChangeShapeType="1"/>
          </p:cNvSpPr>
          <p:nvPr/>
        </p:nvSpPr>
        <p:spPr bwMode="auto">
          <a:xfrm>
            <a:off x="78946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5" name="Line 4093"/>
          <p:cNvSpPr>
            <a:spLocks noChangeShapeType="1"/>
          </p:cNvSpPr>
          <p:nvPr/>
        </p:nvSpPr>
        <p:spPr bwMode="auto">
          <a:xfrm>
            <a:off x="78946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6" name="Line 4094"/>
          <p:cNvSpPr>
            <a:spLocks noChangeShapeType="1"/>
          </p:cNvSpPr>
          <p:nvPr/>
        </p:nvSpPr>
        <p:spPr bwMode="auto">
          <a:xfrm>
            <a:off x="789463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7" name="Line 4095"/>
          <p:cNvSpPr>
            <a:spLocks noChangeShapeType="1"/>
          </p:cNvSpPr>
          <p:nvPr/>
        </p:nvSpPr>
        <p:spPr bwMode="auto">
          <a:xfrm>
            <a:off x="78898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8" name="Line 4096"/>
          <p:cNvSpPr>
            <a:spLocks noChangeShapeType="1"/>
          </p:cNvSpPr>
          <p:nvPr/>
        </p:nvSpPr>
        <p:spPr bwMode="auto">
          <a:xfrm>
            <a:off x="78898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49" name="Line 4097"/>
          <p:cNvSpPr>
            <a:spLocks noChangeShapeType="1"/>
          </p:cNvSpPr>
          <p:nvPr/>
        </p:nvSpPr>
        <p:spPr bwMode="auto">
          <a:xfrm>
            <a:off x="78851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0" name="Line 4098"/>
          <p:cNvSpPr>
            <a:spLocks noChangeShapeType="1"/>
          </p:cNvSpPr>
          <p:nvPr/>
        </p:nvSpPr>
        <p:spPr bwMode="auto">
          <a:xfrm>
            <a:off x="78851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1" name="Line 4099"/>
          <p:cNvSpPr>
            <a:spLocks noChangeShapeType="1"/>
          </p:cNvSpPr>
          <p:nvPr/>
        </p:nvSpPr>
        <p:spPr bwMode="auto">
          <a:xfrm>
            <a:off x="78851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2" name="Line 4100"/>
          <p:cNvSpPr>
            <a:spLocks noChangeShapeType="1"/>
          </p:cNvSpPr>
          <p:nvPr/>
        </p:nvSpPr>
        <p:spPr bwMode="auto">
          <a:xfrm>
            <a:off x="78851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3" name="Line 4101"/>
          <p:cNvSpPr>
            <a:spLocks noChangeShapeType="1"/>
          </p:cNvSpPr>
          <p:nvPr/>
        </p:nvSpPr>
        <p:spPr bwMode="auto">
          <a:xfrm>
            <a:off x="78803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4" name="Line 4102"/>
          <p:cNvSpPr>
            <a:spLocks noChangeShapeType="1"/>
          </p:cNvSpPr>
          <p:nvPr/>
        </p:nvSpPr>
        <p:spPr bwMode="auto">
          <a:xfrm>
            <a:off x="78803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5" name="Line 4103"/>
          <p:cNvSpPr>
            <a:spLocks noChangeShapeType="1"/>
          </p:cNvSpPr>
          <p:nvPr/>
        </p:nvSpPr>
        <p:spPr bwMode="auto">
          <a:xfrm>
            <a:off x="78803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6" name="Line 4104"/>
          <p:cNvSpPr>
            <a:spLocks noChangeShapeType="1"/>
          </p:cNvSpPr>
          <p:nvPr/>
        </p:nvSpPr>
        <p:spPr bwMode="auto">
          <a:xfrm>
            <a:off x="78803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7" name="Line 4105"/>
          <p:cNvSpPr>
            <a:spLocks noChangeShapeType="1"/>
          </p:cNvSpPr>
          <p:nvPr/>
        </p:nvSpPr>
        <p:spPr bwMode="auto">
          <a:xfrm>
            <a:off x="78803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8" name="Line 4106"/>
          <p:cNvSpPr>
            <a:spLocks noChangeShapeType="1"/>
          </p:cNvSpPr>
          <p:nvPr/>
        </p:nvSpPr>
        <p:spPr bwMode="auto">
          <a:xfrm>
            <a:off x="78803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59" name="Line 4107"/>
          <p:cNvSpPr>
            <a:spLocks noChangeShapeType="1"/>
          </p:cNvSpPr>
          <p:nvPr/>
        </p:nvSpPr>
        <p:spPr bwMode="auto">
          <a:xfrm>
            <a:off x="78803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0" name="Line 4108"/>
          <p:cNvSpPr>
            <a:spLocks noChangeShapeType="1"/>
          </p:cNvSpPr>
          <p:nvPr/>
        </p:nvSpPr>
        <p:spPr bwMode="auto">
          <a:xfrm>
            <a:off x="78803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1" name="Line 4109"/>
          <p:cNvSpPr>
            <a:spLocks noChangeShapeType="1"/>
          </p:cNvSpPr>
          <p:nvPr/>
        </p:nvSpPr>
        <p:spPr bwMode="auto">
          <a:xfrm>
            <a:off x="78755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2" name="Line 4110"/>
          <p:cNvSpPr>
            <a:spLocks noChangeShapeType="1"/>
          </p:cNvSpPr>
          <p:nvPr/>
        </p:nvSpPr>
        <p:spPr bwMode="auto">
          <a:xfrm>
            <a:off x="78755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3" name="Line 4111"/>
          <p:cNvSpPr>
            <a:spLocks noChangeShapeType="1"/>
          </p:cNvSpPr>
          <p:nvPr/>
        </p:nvSpPr>
        <p:spPr bwMode="auto">
          <a:xfrm>
            <a:off x="78755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4" name="Line 4112"/>
          <p:cNvSpPr>
            <a:spLocks noChangeShapeType="1"/>
          </p:cNvSpPr>
          <p:nvPr/>
        </p:nvSpPr>
        <p:spPr bwMode="auto">
          <a:xfrm>
            <a:off x="78755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5" name="Line 4113"/>
          <p:cNvSpPr>
            <a:spLocks noChangeShapeType="1"/>
          </p:cNvSpPr>
          <p:nvPr/>
        </p:nvSpPr>
        <p:spPr bwMode="auto">
          <a:xfrm>
            <a:off x="78755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6" name="Line 4114"/>
          <p:cNvSpPr>
            <a:spLocks noChangeShapeType="1"/>
          </p:cNvSpPr>
          <p:nvPr/>
        </p:nvSpPr>
        <p:spPr bwMode="auto">
          <a:xfrm>
            <a:off x="78755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7" name="Line 4115"/>
          <p:cNvSpPr>
            <a:spLocks noChangeShapeType="1"/>
          </p:cNvSpPr>
          <p:nvPr/>
        </p:nvSpPr>
        <p:spPr bwMode="auto">
          <a:xfrm>
            <a:off x="78724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8" name="Line 4116"/>
          <p:cNvSpPr>
            <a:spLocks noChangeShapeType="1"/>
          </p:cNvSpPr>
          <p:nvPr/>
        </p:nvSpPr>
        <p:spPr bwMode="auto">
          <a:xfrm>
            <a:off x="78724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69" name="Line 4117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0" name="Line 4118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1" name="Line 4119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2" name="Line 4120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3" name="Line 4121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4" name="Line 4122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5" name="Line 4123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6" name="Line 4124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7" name="Line 4125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8" name="Line 4126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79" name="Line 4127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0" name="Line 4128"/>
          <p:cNvSpPr>
            <a:spLocks noChangeShapeType="1"/>
          </p:cNvSpPr>
          <p:nvPr/>
        </p:nvSpPr>
        <p:spPr bwMode="auto">
          <a:xfrm>
            <a:off x="78676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1" name="Line 4129"/>
          <p:cNvSpPr>
            <a:spLocks noChangeShapeType="1"/>
          </p:cNvSpPr>
          <p:nvPr/>
        </p:nvSpPr>
        <p:spPr bwMode="auto">
          <a:xfrm>
            <a:off x="78644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2" name="Line 4130"/>
          <p:cNvSpPr>
            <a:spLocks noChangeShapeType="1"/>
          </p:cNvSpPr>
          <p:nvPr/>
        </p:nvSpPr>
        <p:spPr bwMode="auto">
          <a:xfrm>
            <a:off x="78644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3" name="Line 4131"/>
          <p:cNvSpPr>
            <a:spLocks noChangeShapeType="1"/>
          </p:cNvSpPr>
          <p:nvPr/>
        </p:nvSpPr>
        <p:spPr bwMode="auto">
          <a:xfrm>
            <a:off x="78644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4" name="Line 4132"/>
          <p:cNvSpPr>
            <a:spLocks noChangeShapeType="1"/>
          </p:cNvSpPr>
          <p:nvPr/>
        </p:nvSpPr>
        <p:spPr bwMode="auto">
          <a:xfrm>
            <a:off x="786447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5" name="Line 4133"/>
          <p:cNvSpPr>
            <a:spLocks noChangeShapeType="1"/>
          </p:cNvSpPr>
          <p:nvPr/>
        </p:nvSpPr>
        <p:spPr bwMode="auto">
          <a:xfrm>
            <a:off x="78597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6" name="Line 4134"/>
          <p:cNvSpPr>
            <a:spLocks noChangeShapeType="1"/>
          </p:cNvSpPr>
          <p:nvPr/>
        </p:nvSpPr>
        <p:spPr bwMode="auto">
          <a:xfrm>
            <a:off x="785971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7" name="Line 4135"/>
          <p:cNvSpPr>
            <a:spLocks noChangeShapeType="1"/>
          </p:cNvSpPr>
          <p:nvPr/>
        </p:nvSpPr>
        <p:spPr bwMode="auto">
          <a:xfrm>
            <a:off x="7854950" y="3157537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8" name="Line 4136"/>
          <p:cNvSpPr>
            <a:spLocks noChangeShapeType="1"/>
          </p:cNvSpPr>
          <p:nvPr/>
        </p:nvSpPr>
        <p:spPr bwMode="auto">
          <a:xfrm>
            <a:off x="7854950" y="3157537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89" name="Line 4137"/>
          <p:cNvSpPr>
            <a:spLocks noChangeShapeType="1"/>
          </p:cNvSpPr>
          <p:nvPr/>
        </p:nvSpPr>
        <p:spPr bwMode="auto">
          <a:xfrm>
            <a:off x="7854950" y="3157537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0" name="Line 4138"/>
          <p:cNvSpPr>
            <a:spLocks noChangeShapeType="1"/>
          </p:cNvSpPr>
          <p:nvPr/>
        </p:nvSpPr>
        <p:spPr bwMode="auto">
          <a:xfrm>
            <a:off x="7854950" y="3157537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1" name="Line 4139"/>
          <p:cNvSpPr>
            <a:spLocks noChangeShapeType="1"/>
          </p:cNvSpPr>
          <p:nvPr/>
        </p:nvSpPr>
        <p:spPr bwMode="auto">
          <a:xfrm>
            <a:off x="7854950" y="3157537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2" name="Line 4140"/>
          <p:cNvSpPr>
            <a:spLocks noChangeShapeType="1"/>
          </p:cNvSpPr>
          <p:nvPr/>
        </p:nvSpPr>
        <p:spPr bwMode="auto">
          <a:xfrm>
            <a:off x="7854950" y="3157537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3" name="Line 4141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4" name="Line 4142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5" name="Line 4143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6" name="Line 4144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7" name="Line 4145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8" name="Line 4146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099" name="Line 4147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0" name="Line 4148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1" name="Line 4149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2" name="Line 4150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3" name="Line 4151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4" name="Line 4152"/>
          <p:cNvSpPr>
            <a:spLocks noChangeShapeType="1"/>
          </p:cNvSpPr>
          <p:nvPr/>
        </p:nvSpPr>
        <p:spPr bwMode="auto">
          <a:xfrm>
            <a:off x="82438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5" name="Line 4153"/>
          <p:cNvSpPr>
            <a:spLocks noChangeShapeType="1"/>
          </p:cNvSpPr>
          <p:nvPr/>
        </p:nvSpPr>
        <p:spPr bwMode="auto">
          <a:xfrm>
            <a:off x="82391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6" name="Line 4154"/>
          <p:cNvSpPr>
            <a:spLocks noChangeShapeType="1"/>
          </p:cNvSpPr>
          <p:nvPr/>
        </p:nvSpPr>
        <p:spPr bwMode="auto">
          <a:xfrm>
            <a:off x="82391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7" name="Line 4155"/>
          <p:cNvSpPr>
            <a:spLocks noChangeShapeType="1"/>
          </p:cNvSpPr>
          <p:nvPr/>
        </p:nvSpPr>
        <p:spPr bwMode="auto">
          <a:xfrm>
            <a:off x="82391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8" name="Line 4156"/>
          <p:cNvSpPr>
            <a:spLocks noChangeShapeType="1"/>
          </p:cNvSpPr>
          <p:nvPr/>
        </p:nvSpPr>
        <p:spPr bwMode="auto">
          <a:xfrm>
            <a:off x="82391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09" name="Line 4157"/>
          <p:cNvSpPr>
            <a:spLocks noChangeShapeType="1"/>
          </p:cNvSpPr>
          <p:nvPr/>
        </p:nvSpPr>
        <p:spPr bwMode="auto">
          <a:xfrm>
            <a:off x="82343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0" name="Line 4158"/>
          <p:cNvSpPr>
            <a:spLocks noChangeShapeType="1"/>
          </p:cNvSpPr>
          <p:nvPr/>
        </p:nvSpPr>
        <p:spPr bwMode="auto">
          <a:xfrm>
            <a:off x="82343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1" name="Line 4159"/>
          <p:cNvSpPr>
            <a:spLocks noChangeShapeType="1"/>
          </p:cNvSpPr>
          <p:nvPr/>
        </p:nvSpPr>
        <p:spPr bwMode="auto">
          <a:xfrm>
            <a:off x="82343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2" name="Line 4160"/>
          <p:cNvSpPr>
            <a:spLocks noChangeShapeType="1"/>
          </p:cNvSpPr>
          <p:nvPr/>
        </p:nvSpPr>
        <p:spPr bwMode="auto">
          <a:xfrm>
            <a:off x="82343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3" name="Line 4161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4" name="Line 4162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5" name="Line 4163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6" name="Line 4164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7" name="Line 4165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8" name="Line 4166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19" name="Line 4167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0" name="Line 4168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1" name="Line 4169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2" name="Line 4170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3" name="Line 4171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4" name="Line 4172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5" name="Line 4173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6" name="Line 4174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7" name="Line 4175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8" name="Line 4176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29" name="Line 4177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0" name="Line 4178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1" name="Line 4179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2" name="Line 4180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3" name="Line 4181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4" name="Line 4182"/>
          <p:cNvSpPr>
            <a:spLocks noChangeShapeType="1"/>
          </p:cNvSpPr>
          <p:nvPr/>
        </p:nvSpPr>
        <p:spPr bwMode="auto">
          <a:xfrm>
            <a:off x="82311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5" name="Line 4183"/>
          <p:cNvSpPr>
            <a:spLocks noChangeShapeType="1"/>
          </p:cNvSpPr>
          <p:nvPr/>
        </p:nvSpPr>
        <p:spPr bwMode="auto">
          <a:xfrm>
            <a:off x="82264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6" name="Line 4184"/>
          <p:cNvSpPr>
            <a:spLocks noChangeShapeType="1"/>
          </p:cNvSpPr>
          <p:nvPr/>
        </p:nvSpPr>
        <p:spPr bwMode="auto">
          <a:xfrm>
            <a:off x="82264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7" name="Line 4185"/>
          <p:cNvSpPr>
            <a:spLocks noChangeShapeType="1"/>
          </p:cNvSpPr>
          <p:nvPr/>
        </p:nvSpPr>
        <p:spPr bwMode="auto">
          <a:xfrm>
            <a:off x="82264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8" name="Line 4186"/>
          <p:cNvSpPr>
            <a:spLocks noChangeShapeType="1"/>
          </p:cNvSpPr>
          <p:nvPr/>
        </p:nvSpPr>
        <p:spPr bwMode="auto">
          <a:xfrm>
            <a:off x="82264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39" name="Line 4187"/>
          <p:cNvSpPr>
            <a:spLocks noChangeShapeType="1"/>
          </p:cNvSpPr>
          <p:nvPr/>
        </p:nvSpPr>
        <p:spPr bwMode="auto">
          <a:xfrm>
            <a:off x="82264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0" name="Line 4188"/>
          <p:cNvSpPr>
            <a:spLocks noChangeShapeType="1"/>
          </p:cNvSpPr>
          <p:nvPr/>
        </p:nvSpPr>
        <p:spPr bwMode="auto">
          <a:xfrm>
            <a:off x="82264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1" name="Line 4189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2" name="Line 4190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3" name="Line 4191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4" name="Line 4192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5" name="Line 4193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6" name="Line 4194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7" name="Line 4195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8" name="Line 4196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49" name="Line 4197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0" name="Line 4198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1" name="Line 4199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2" name="Line 4200"/>
          <p:cNvSpPr>
            <a:spLocks noChangeShapeType="1"/>
          </p:cNvSpPr>
          <p:nvPr/>
        </p:nvSpPr>
        <p:spPr bwMode="auto">
          <a:xfrm>
            <a:off x="8223250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3" name="Line 4201"/>
          <p:cNvSpPr>
            <a:spLocks noChangeShapeType="1"/>
          </p:cNvSpPr>
          <p:nvPr/>
        </p:nvSpPr>
        <p:spPr bwMode="auto">
          <a:xfrm>
            <a:off x="82184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4" name="Line 4202"/>
          <p:cNvSpPr>
            <a:spLocks noChangeShapeType="1"/>
          </p:cNvSpPr>
          <p:nvPr/>
        </p:nvSpPr>
        <p:spPr bwMode="auto">
          <a:xfrm>
            <a:off x="82184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5" name="Line 4203"/>
          <p:cNvSpPr>
            <a:spLocks noChangeShapeType="1"/>
          </p:cNvSpPr>
          <p:nvPr/>
        </p:nvSpPr>
        <p:spPr bwMode="auto">
          <a:xfrm>
            <a:off x="82184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6" name="Line 4204"/>
          <p:cNvSpPr>
            <a:spLocks noChangeShapeType="1"/>
          </p:cNvSpPr>
          <p:nvPr/>
        </p:nvSpPr>
        <p:spPr bwMode="auto">
          <a:xfrm>
            <a:off x="82184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7" name="Line 4205"/>
          <p:cNvSpPr>
            <a:spLocks noChangeShapeType="1"/>
          </p:cNvSpPr>
          <p:nvPr/>
        </p:nvSpPr>
        <p:spPr bwMode="auto">
          <a:xfrm>
            <a:off x="82184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8" name="Line 4206"/>
          <p:cNvSpPr>
            <a:spLocks noChangeShapeType="1"/>
          </p:cNvSpPr>
          <p:nvPr/>
        </p:nvSpPr>
        <p:spPr bwMode="auto">
          <a:xfrm>
            <a:off x="8218488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59" name="Line 4207"/>
          <p:cNvSpPr>
            <a:spLocks noChangeShapeType="1"/>
          </p:cNvSpPr>
          <p:nvPr/>
        </p:nvSpPr>
        <p:spPr bwMode="auto">
          <a:xfrm>
            <a:off x="82137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60" name="Line 4208"/>
          <p:cNvSpPr>
            <a:spLocks noChangeShapeType="1"/>
          </p:cNvSpPr>
          <p:nvPr/>
        </p:nvSpPr>
        <p:spPr bwMode="auto">
          <a:xfrm>
            <a:off x="82137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61" name="Line 4209"/>
          <p:cNvSpPr>
            <a:spLocks noChangeShapeType="1"/>
          </p:cNvSpPr>
          <p:nvPr/>
        </p:nvSpPr>
        <p:spPr bwMode="auto">
          <a:xfrm>
            <a:off x="82137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62" name="Line 4210"/>
          <p:cNvSpPr>
            <a:spLocks noChangeShapeType="1"/>
          </p:cNvSpPr>
          <p:nvPr/>
        </p:nvSpPr>
        <p:spPr bwMode="auto">
          <a:xfrm>
            <a:off x="82137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63" name="Line 4211"/>
          <p:cNvSpPr>
            <a:spLocks noChangeShapeType="1"/>
          </p:cNvSpPr>
          <p:nvPr/>
        </p:nvSpPr>
        <p:spPr bwMode="auto">
          <a:xfrm>
            <a:off x="82137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64" name="Line 4212"/>
          <p:cNvSpPr>
            <a:spLocks noChangeShapeType="1"/>
          </p:cNvSpPr>
          <p:nvPr/>
        </p:nvSpPr>
        <p:spPr bwMode="auto">
          <a:xfrm>
            <a:off x="8213725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65" name="Line 4213"/>
          <p:cNvSpPr>
            <a:spLocks noChangeShapeType="1"/>
          </p:cNvSpPr>
          <p:nvPr/>
        </p:nvSpPr>
        <p:spPr bwMode="auto">
          <a:xfrm>
            <a:off x="82089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66" name="Line 4214"/>
          <p:cNvSpPr>
            <a:spLocks noChangeShapeType="1"/>
          </p:cNvSpPr>
          <p:nvPr/>
        </p:nvSpPr>
        <p:spPr bwMode="auto">
          <a:xfrm>
            <a:off x="82089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67" name="Line 4215"/>
          <p:cNvSpPr>
            <a:spLocks noChangeShapeType="1"/>
          </p:cNvSpPr>
          <p:nvPr/>
        </p:nvSpPr>
        <p:spPr bwMode="auto">
          <a:xfrm>
            <a:off x="82089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68" name="Line 4216"/>
          <p:cNvSpPr>
            <a:spLocks noChangeShapeType="1"/>
          </p:cNvSpPr>
          <p:nvPr/>
        </p:nvSpPr>
        <p:spPr bwMode="auto">
          <a:xfrm>
            <a:off x="8208963" y="3051175"/>
            <a:ext cx="0" cy="0"/>
          </a:xfrm>
          <a:prstGeom prst="line">
            <a:avLst/>
          </a:prstGeom>
          <a:noFill/>
          <a:ln w="6350">
            <a:solidFill>
              <a:srgbClr val="2144D7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71" name="Text Box 4219"/>
          <p:cNvSpPr txBox="1">
            <a:spLocks noChangeArrowheads="1"/>
          </p:cNvSpPr>
          <p:nvPr/>
        </p:nvSpPr>
        <p:spPr bwMode="auto">
          <a:xfrm>
            <a:off x="2838450" y="5341937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42172" name="Text Box 4220"/>
          <p:cNvSpPr txBox="1">
            <a:spLocks noChangeArrowheads="1"/>
          </p:cNvSpPr>
          <p:nvPr/>
        </p:nvSpPr>
        <p:spPr bwMode="auto">
          <a:xfrm>
            <a:off x="5356225" y="5341937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365</a:t>
            </a:r>
          </a:p>
        </p:txBody>
      </p:sp>
      <p:sp>
        <p:nvSpPr>
          <p:cNvPr id="642173" name="Text Box 4221"/>
          <p:cNvSpPr txBox="1">
            <a:spLocks noChangeArrowheads="1"/>
          </p:cNvSpPr>
          <p:nvPr/>
        </p:nvSpPr>
        <p:spPr bwMode="auto">
          <a:xfrm>
            <a:off x="7986713" y="5341937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730</a:t>
            </a:r>
          </a:p>
        </p:txBody>
      </p:sp>
      <p:sp>
        <p:nvSpPr>
          <p:cNvPr id="642174" name="Text Box 4222"/>
          <p:cNvSpPr txBox="1">
            <a:spLocks noChangeArrowheads="1"/>
          </p:cNvSpPr>
          <p:nvPr/>
        </p:nvSpPr>
        <p:spPr bwMode="auto">
          <a:xfrm>
            <a:off x="2552700" y="5094287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42175" name="Text Box 4223"/>
          <p:cNvSpPr txBox="1">
            <a:spLocks noChangeArrowheads="1"/>
          </p:cNvSpPr>
          <p:nvPr/>
        </p:nvSpPr>
        <p:spPr bwMode="auto">
          <a:xfrm>
            <a:off x="2439988" y="4332287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642176" name="Text Box 4224"/>
          <p:cNvSpPr txBox="1">
            <a:spLocks noChangeArrowheads="1"/>
          </p:cNvSpPr>
          <p:nvPr/>
        </p:nvSpPr>
        <p:spPr bwMode="auto">
          <a:xfrm>
            <a:off x="2439988" y="3573462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642177" name="Text Box 4225"/>
          <p:cNvSpPr txBox="1">
            <a:spLocks noChangeArrowheads="1"/>
          </p:cNvSpPr>
          <p:nvPr/>
        </p:nvSpPr>
        <p:spPr bwMode="auto">
          <a:xfrm>
            <a:off x="2439988" y="2811462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642178" name="Text Box 4226"/>
          <p:cNvSpPr txBox="1">
            <a:spLocks noChangeArrowheads="1"/>
          </p:cNvSpPr>
          <p:nvPr/>
        </p:nvSpPr>
        <p:spPr bwMode="auto">
          <a:xfrm>
            <a:off x="2439988" y="2039937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642179" name="Text Box 4227"/>
          <p:cNvSpPr txBox="1">
            <a:spLocks noChangeArrowheads="1"/>
          </p:cNvSpPr>
          <p:nvPr/>
        </p:nvSpPr>
        <p:spPr bwMode="auto">
          <a:xfrm>
            <a:off x="2327275" y="126047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642180" name="Text Box 4228"/>
          <p:cNvSpPr txBox="1">
            <a:spLocks noChangeArrowheads="1"/>
          </p:cNvSpPr>
          <p:nvPr/>
        </p:nvSpPr>
        <p:spPr bwMode="auto">
          <a:xfrm>
            <a:off x="4648200" y="3557587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42181" name="Text Box 4229"/>
          <p:cNvSpPr txBox="1">
            <a:spLocks noChangeArrowheads="1"/>
          </p:cNvSpPr>
          <p:nvPr/>
        </p:nvSpPr>
        <p:spPr bwMode="auto">
          <a:xfrm>
            <a:off x="4927600" y="3903662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42182" name="Text Box 4230"/>
          <p:cNvSpPr txBox="1">
            <a:spLocks noChangeArrowheads="1"/>
          </p:cNvSpPr>
          <p:nvPr/>
        </p:nvSpPr>
        <p:spPr bwMode="auto">
          <a:xfrm>
            <a:off x="6397625" y="3903662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365</a:t>
            </a:r>
          </a:p>
        </p:txBody>
      </p:sp>
      <p:sp>
        <p:nvSpPr>
          <p:cNvPr id="642183" name="Text Box 4231"/>
          <p:cNvSpPr txBox="1">
            <a:spLocks noChangeArrowheads="1"/>
          </p:cNvSpPr>
          <p:nvPr/>
        </p:nvSpPr>
        <p:spPr bwMode="auto">
          <a:xfrm>
            <a:off x="7989888" y="3903662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730</a:t>
            </a:r>
          </a:p>
        </p:txBody>
      </p:sp>
      <p:sp>
        <p:nvSpPr>
          <p:cNvPr id="642184" name="Text Box 4232"/>
          <p:cNvSpPr txBox="1">
            <a:spLocks noChangeArrowheads="1"/>
          </p:cNvSpPr>
          <p:nvPr/>
        </p:nvSpPr>
        <p:spPr bwMode="auto">
          <a:xfrm>
            <a:off x="4648200" y="2986087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42185" name="Text Box 4233"/>
          <p:cNvSpPr txBox="1">
            <a:spLocks noChangeArrowheads="1"/>
          </p:cNvSpPr>
          <p:nvPr/>
        </p:nvSpPr>
        <p:spPr bwMode="auto">
          <a:xfrm>
            <a:off x="4648200" y="2414587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2186" name="Text Box 4234"/>
          <p:cNvSpPr txBox="1">
            <a:spLocks noChangeArrowheads="1"/>
          </p:cNvSpPr>
          <p:nvPr/>
        </p:nvSpPr>
        <p:spPr bwMode="auto">
          <a:xfrm>
            <a:off x="4648200" y="1843087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42187" name="Text Box 4235"/>
          <p:cNvSpPr txBox="1">
            <a:spLocks noChangeArrowheads="1"/>
          </p:cNvSpPr>
          <p:nvPr/>
        </p:nvSpPr>
        <p:spPr bwMode="auto">
          <a:xfrm>
            <a:off x="4648200" y="12636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42188" name="Line 11"/>
          <p:cNvSpPr>
            <a:spLocks noChangeShapeType="1"/>
          </p:cNvSpPr>
          <p:nvPr/>
        </p:nvSpPr>
        <p:spPr bwMode="auto">
          <a:xfrm>
            <a:off x="7603298" y="2391883"/>
            <a:ext cx="272289" cy="6450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2190" name="Freeform 4238"/>
          <p:cNvSpPr>
            <a:spLocks/>
          </p:cNvSpPr>
          <p:nvPr/>
        </p:nvSpPr>
        <p:spPr bwMode="auto">
          <a:xfrm>
            <a:off x="2981325" y="5180012"/>
            <a:ext cx="5267325" cy="74613"/>
          </a:xfrm>
          <a:custGeom>
            <a:avLst/>
            <a:gdLst/>
            <a:ahLst/>
            <a:cxnLst>
              <a:cxn ang="0">
                <a:pos x="3318" y="0"/>
              </a:cxn>
              <a:cxn ang="0">
                <a:pos x="2890" y="6"/>
              </a:cxn>
              <a:cxn ang="0">
                <a:pos x="2663" y="11"/>
              </a:cxn>
              <a:cxn ang="0">
                <a:pos x="2331" y="14"/>
              </a:cxn>
              <a:cxn ang="0">
                <a:pos x="2254" y="19"/>
              </a:cxn>
              <a:cxn ang="0">
                <a:pos x="2223" y="23"/>
              </a:cxn>
              <a:cxn ang="0">
                <a:pos x="1950" y="25"/>
              </a:cxn>
              <a:cxn ang="0">
                <a:pos x="1832" y="28"/>
              </a:cxn>
              <a:cxn ang="0">
                <a:pos x="1823" y="30"/>
              </a:cxn>
              <a:cxn ang="0">
                <a:pos x="1360" y="32"/>
              </a:cxn>
              <a:cxn ang="0">
                <a:pos x="1186" y="35"/>
              </a:cxn>
              <a:cxn ang="0">
                <a:pos x="982" y="36"/>
              </a:cxn>
              <a:cxn ang="0">
                <a:pos x="887" y="37"/>
              </a:cxn>
              <a:cxn ang="0">
                <a:pos x="722" y="40"/>
              </a:cxn>
              <a:cxn ang="0">
                <a:pos x="591" y="41"/>
              </a:cxn>
              <a:cxn ang="0">
                <a:pos x="318" y="43"/>
              </a:cxn>
              <a:cxn ang="0">
                <a:pos x="223" y="44"/>
              </a:cxn>
              <a:cxn ang="0">
                <a:pos x="2" y="47"/>
              </a:cxn>
              <a:cxn ang="0">
                <a:pos x="0" y="44"/>
              </a:cxn>
              <a:cxn ang="0">
                <a:pos x="217" y="41"/>
              </a:cxn>
              <a:cxn ang="0">
                <a:pos x="312" y="38"/>
              </a:cxn>
              <a:cxn ang="0">
                <a:pos x="585" y="37"/>
              </a:cxn>
              <a:cxn ang="0">
                <a:pos x="716" y="35"/>
              </a:cxn>
              <a:cxn ang="0">
                <a:pos x="881" y="34"/>
              </a:cxn>
              <a:cxn ang="0">
                <a:pos x="976" y="31"/>
              </a:cxn>
              <a:cxn ang="0">
                <a:pos x="1180" y="30"/>
              </a:cxn>
              <a:cxn ang="0">
                <a:pos x="1354" y="29"/>
              </a:cxn>
              <a:cxn ang="0">
                <a:pos x="1817" y="26"/>
              </a:cxn>
              <a:cxn ang="0">
                <a:pos x="1826" y="24"/>
              </a:cxn>
              <a:cxn ang="0">
                <a:pos x="1944" y="22"/>
              </a:cxn>
              <a:cxn ang="0">
                <a:pos x="2217" y="19"/>
              </a:cxn>
              <a:cxn ang="0">
                <a:pos x="2248" y="17"/>
              </a:cxn>
              <a:cxn ang="0">
                <a:pos x="2325" y="13"/>
              </a:cxn>
              <a:cxn ang="0">
                <a:pos x="2657" y="8"/>
              </a:cxn>
              <a:cxn ang="0">
                <a:pos x="2884" y="5"/>
              </a:cxn>
            </a:cxnLst>
            <a:rect l="0" t="0" r="r" b="b"/>
            <a:pathLst>
              <a:path w="3318" h="47">
                <a:moveTo>
                  <a:pt x="2884" y="0"/>
                </a:moveTo>
                <a:lnTo>
                  <a:pt x="3318" y="0"/>
                </a:lnTo>
                <a:lnTo>
                  <a:pt x="3318" y="6"/>
                </a:lnTo>
                <a:lnTo>
                  <a:pt x="2890" y="6"/>
                </a:lnTo>
                <a:lnTo>
                  <a:pt x="2890" y="11"/>
                </a:lnTo>
                <a:lnTo>
                  <a:pt x="2663" y="11"/>
                </a:lnTo>
                <a:lnTo>
                  <a:pt x="2663" y="14"/>
                </a:lnTo>
                <a:lnTo>
                  <a:pt x="2331" y="14"/>
                </a:lnTo>
                <a:lnTo>
                  <a:pt x="2331" y="19"/>
                </a:lnTo>
                <a:lnTo>
                  <a:pt x="2254" y="19"/>
                </a:lnTo>
                <a:lnTo>
                  <a:pt x="2254" y="23"/>
                </a:lnTo>
                <a:lnTo>
                  <a:pt x="2223" y="23"/>
                </a:lnTo>
                <a:lnTo>
                  <a:pt x="2223" y="25"/>
                </a:lnTo>
                <a:lnTo>
                  <a:pt x="1950" y="25"/>
                </a:lnTo>
                <a:lnTo>
                  <a:pt x="1950" y="28"/>
                </a:lnTo>
                <a:lnTo>
                  <a:pt x="1832" y="28"/>
                </a:lnTo>
                <a:lnTo>
                  <a:pt x="1832" y="30"/>
                </a:lnTo>
                <a:lnTo>
                  <a:pt x="1823" y="30"/>
                </a:lnTo>
                <a:lnTo>
                  <a:pt x="1823" y="32"/>
                </a:lnTo>
                <a:lnTo>
                  <a:pt x="1360" y="32"/>
                </a:lnTo>
                <a:lnTo>
                  <a:pt x="1360" y="35"/>
                </a:lnTo>
                <a:lnTo>
                  <a:pt x="1186" y="35"/>
                </a:lnTo>
                <a:lnTo>
                  <a:pt x="1186" y="36"/>
                </a:lnTo>
                <a:lnTo>
                  <a:pt x="982" y="36"/>
                </a:lnTo>
                <a:lnTo>
                  <a:pt x="982" y="37"/>
                </a:lnTo>
                <a:lnTo>
                  <a:pt x="887" y="37"/>
                </a:lnTo>
                <a:lnTo>
                  <a:pt x="887" y="40"/>
                </a:lnTo>
                <a:lnTo>
                  <a:pt x="722" y="40"/>
                </a:lnTo>
                <a:lnTo>
                  <a:pt x="722" y="41"/>
                </a:lnTo>
                <a:lnTo>
                  <a:pt x="591" y="41"/>
                </a:lnTo>
                <a:lnTo>
                  <a:pt x="591" y="43"/>
                </a:lnTo>
                <a:lnTo>
                  <a:pt x="318" y="43"/>
                </a:lnTo>
                <a:lnTo>
                  <a:pt x="318" y="44"/>
                </a:lnTo>
                <a:lnTo>
                  <a:pt x="223" y="44"/>
                </a:lnTo>
                <a:lnTo>
                  <a:pt x="223" y="47"/>
                </a:lnTo>
                <a:lnTo>
                  <a:pt x="2" y="47"/>
                </a:lnTo>
                <a:lnTo>
                  <a:pt x="2" y="44"/>
                </a:lnTo>
                <a:lnTo>
                  <a:pt x="0" y="44"/>
                </a:lnTo>
                <a:lnTo>
                  <a:pt x="0" y="41"/>
                </a:lnTo>
                <a:lnTo>
                  <a:pt x="217" y="41"/>
                </a:lnTo>
                <a:lnTo>
                  <a:pt x="217" y="38"/>
                </a:lnTo>
                <a:lnTo>
                  <a:pt x="312" y="38"/>
                </a:lnTo>
                <a:lnTo>
                  <a:pt x="312" y="37"/>
                </a:lnTo>
                <a:lnTo>
                  <a:pt x="585" y="37"/>
                </a:lnTo>
                <a:lnTo>
                  <a:pt x="585" y="35"/>
                </a:lnTo>
                <a:lnTo>
                  <a:pt x="716" y="35"/>
                </a:lnTo>
                <a:lnTo>
                  <a:pt x="716" y="34"/>
                </a:lnTo>
                <a:lnTo>
                  <a:pt x="881" y="34"/>
                </a:lnTo>
                <a:lnTo>
                  <a:pt x="881" y="31"/>
                </a:lnTo>
                <a:lnTo>
                  <a:pt x="976" y="31"/>
                </a:lnTo>
                <a:lnTo>
                  <a:pt x="976" y="30"/>
                </a:lnTo>
                <a:lnTo>
                  <a:pt x="1180" y="30"/>
                </a:lnTo>
                <a:lnTo>
                  <a:pt x="1180" y="29"/>
                </a:lnTo>
                <a:lnTo>
                  <a:pt x="1354" y="29"/>
                </a:lnTo>
                <a:lnTo>
                  <a:pt x="1354" y="26"/>
                </a:lnTo>
                <a:lnTo>
                  <a:pt x="1817" y="26"/>
                </a:lnTo>
                <a:lnTo>
                  <a:pt x="1817" y="24"/>
                </a:lnTo>
                <a:lnTo>
                  <a:pt x="1826" y="24"/>
                </a:lnTo>
                <a:lnTo>
                  <a:pt x="1826" y="22"/>
                </a:lnTo>
                <a:lnTo>
                  <a:pt x="1944" y="22"/>
                </a:lnTo>
                <a:lnTo>
                  <a:pt x="1944" y="19"/>
                </a:lnTo>
                <a:lnTo>
                  <a:pt x="2217" y="19"/>
                </a:lnTo>
                <a:lnTo>
                  <a:pt x="2217" y="17"/>
                </a:lnTo>
                <a:lnTo>
                  <a:pt x="2248" y="17"/>
                </a:lnTo>
                <a:lnTo>
                  <a:pt x="2248" y="13"/>
                </a:lnTo>
                <a:lnTo>
                  <a:pt x="2325" y="13"/>
                </a:lnTo>
                <a:lnTo>
                  <a:pt x="2325" y="8"/>
                </a:lnTo>
                <a:lnTo>
                  <a:pt x="2657" y="8"/>
                </a:lnTo>
                <a:lnTo>
                  <a:pt x="2657" y="5"/>
                </a:lnTo>
                <a:lnTo>
                  <a:pt x="2884" y="5"/>
                </a:lnTo>
                <a:lnTo>
                  <a:pt x="2884" y="0"/>
                </a:lnTo>
                <a:close/>
              </a:path>
            </a:pathLst>
          </a:custGeom>
          <a:solidFill>
            <a:srgbClr val="E53333"/>
          </a:solidFill>
          <a:ln w="19050">
            <a:solidFill>
              <a:srgbClr val="E53333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39" name="Text Box 431"/>
          <p:cNvSpPr txBox="1">
            <a:spLocks noChangeArrowheads="1"/>
          </p:cNvSpPr>
          <p:nvPr/>
        </p:nvSpPr>
        <p:spPr bwMode="auto">
          <a:xfrm>
            <a:off x="4261873" y="5565775"/>
            <a:ext cx="3048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Days After Randomization</a:t>
            </a:r>
          </a:p>
        </p:txBody>
      </p:sp>
      <p:sp>
        <p:nvSpPr>
          <p:cNvPr id="4240" name="Text Box 432"/>
          <p:cNvSpPr txBox="1">
            <a:spLocks noChangeArrowheads="1"/>
          </p:cNvSpPr>
          <p:nvPr/>
        </p:nvSpPr>
        <p:spPr bwMode="auto">
          <a:xfrm rot="16200000">
            <a:off x="794315" y="3209604"/>
            <a:ext cx="2749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Cardiac Death or MI (%)</a:t>
            </a:r>
          </a:p>
        </p:txBody>
      </p:sp>
      <p:sp>
        <p:nvSpPr>
          <p:cNvPr id="4241" name="TextBox 4240"/>
          <p:cNvSpPr txBox="1"/>
          <p:nvPr/>
        </p:nvSpPr>
        <p:spPr>
          <a:xfrm>
            <a:off x="2095952" y="6516861"/>
            <a:ext cx="4952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Park SJ, et al. 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600" i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Engl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J Med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2010;362:1374-1382.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42" name="Rectangle 451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REAL-LATE and ZEST-LATE RCT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Primary Endpoint: Cardiac Death or MI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9157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090" y="1194643"/>
            <a:ext cx="6619820" cy="755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5400" dirty="0" smtClean="0"/>
              <a:t>What about Newer Stents?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86319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Grp="1" noChangeAspect="1"/>
          </p:cNvGraphicFramePr>
          <p:nvPr>
            <p:ph/>
          </p:nvPr>
        </p:nvGraphicFramePr>
        <p:xfrm>
          <a:off x="2109788" y="1731963"/>
          <a:ext cx="4924425" cy="2676525"/>
        </p:xfrm>
        <a:graphic>
          <a:graphicData uri="http://schemas.openxmlformats.org/presentationml/2006/ole">
            <p:oleObj spid="_x0000_s98321" name="Worksheet" r:id="rId3" imgW="4924425" imgH="2676525" progId="Excel.Sheet.8">
              <p:embed/>
            </p:oleObj>
          </a:graphicData>
        </a:graphic>
      </p:graphicFrame>
      <p:sp>
        <p:nvSpPr>
          <p:cNvPr id="1306630" name="Rectangle 6"/>
          <p:cNvSpPr>
            <a:spLocks noChangeArrowheads="1"/>
          </p:cNvSpPr>
          <p:nvPr/>
        </p:nvSpPr>
        <p:spPr bwMode="white">
          <a:xfrm>
            <a:off x="446088" y="147638"/>
            <a:ext cx="8229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36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pitchFamily="112" charset="-128"/>
              </a:rPr>
              <a:t>E - Pooled: ARC Def/</a:t>
            </a:r>
            <a:r>
              <a:rPr lang="en-US" sz="360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pitchFamily="112" charset="-128"/>
              </a:rPr>
              <a:t>Prob</a:t>
            </a:r>
            <a:r>
              <a:rPr lang="en-US" sz="36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pitchFamily="112" charset="-128"/>
              </a:rPr>
              <a:t> ST at 1 yr</a:t>
            </a:r>
          </a:p>
        </p:txBody>
      </p:sp>
      <p:sp>
        <p:nvSpPr>
          <p:cNvPr id="1306631" name="Rectangle 7"/>
          <p:cNvSpPr>
            <a:spLocks noChangeArrowheads="1"/>
          </p:cNvSpPr>
          <p:nvPr/>
        </p:nvSpPr>
        <p:spPr bwMode="gray">
          <a:xfrm>
            <a:off x="1581150" y="703263"/>
            <a:ext cx="566420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pitchFamily="112" charset="-128"/>
              </a:rPr>
              <a:t>Low in Patients On or Off  DAPT</a:t>
            </a:r>
          </a:p>
        </p:txBody>
      </p:sp>
      <p:sp>
        <p:nvSpPr>
          <p:cNvPr id="1306634" name="Text Box 10"/>
          <p:cNvSpPr txBox="1">
            <a:spLocks noChangeArrowheads="1"/>
          </p:cNvSpPr>
          <p:nvPr/>
        </p:nvSpPr>
        <p:spPr bwMode="auto">
          <a:xfrm rot="-5400000">
            <a:off x="-882650" y="3478213"/>
            <a:ext cx="227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ARC Def/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Prob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 ST ( %)</a:t>
            </a:r>
          </a:p>
        </p:txBody>
      </p:sp>
      <p:sp>
        <p:nvSpPr>
          <p:cNvPr id="1306635" name="Rectangle 11"/>
          <p:cNvSpPr>
            <a:spLocks noChangeArrowheads="1"/>
          </p:cNvSpPr>
          <p:nvPr/>
        </p:nvSpPr>
        <p:spPr bwMode="auto">
          <a:xfrm>
            <a:off x="1535113" y="5788025"/>
            <a:ext cx="109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</a:rPr>
              <a:t>(N=2007) </a:t>
            </a:r>
          </a:p>
        </p:txBody>
      </p:sp>
      <p:sp>
        <p:nvSpPr>
          <p:cNvPr id="1306636" name="Rectangle 12"/>
          <p:cNvSpPr>
            <a:spLocks noChangeArrowheads="1"/>
          </p:cNvSpPr>
          <p:nvPr/>
        </p:nvSpPr>
        <p:spPr bwMode="auto">
          <a:xfrm>
            <a:off x="2501900" y="5788025"/>
            <a:ext cx="868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</a:rPr>
              <a:t>(N=73) </a:t>
            </a:r>
          </a:p>
        </p:txBody>
      </p:sp>
      <p:sp>
        <p:nvSpPr>
          <p:cNvPr id="1306637" name="Rectangle 13"/>
          <p:cNvSpPr>
            <a:spLocks noChangeArrowheads="1"/>
          </p:cNvSpPr>
          <p:nvPr/>
        </p:nvSpPr>
        <p:spPr bwMode="auto">
          <a:xfrm>
            <a:off x="3906838" y="5788025"/>
            <a:ext cx="109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</a:rPr>
              <a:t>(N=1499) </a:t>
            </a:r>
          </a:p>
        </p:txBody>
      </p:sp>
      <p:sp>
        <p:nvSpPr>
          <p:cNvPr id="1306638" name="Rectangle 14"/>
          <p:cNvSpPr>
            <a:spLocks noChangeArrowheads="1"/>
          </p:cNvSpPr>
          <p:nvPr/>
        </p:nvSpPr>
        <p:spPr bwMode="auto">
          <a:xfrm>
            <a:off x="4930775" y="5788025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</a:rPr>
              <a:t>(N=374) </a:t>
            </a:r>
          </a:p>
        </p:txBody>
      </p:sp>
      <p:sp>
        <p:nvSpPr>
          <p:cNvPr id="1306639" name="Rectangle 15"/>
          <p:cNvSpPr>
            <a:spLocks noChangeArrowheads="1"/>
          </p:cNvSpPr>
          <p:nvPr/>
        </p:nvSpPr>
        <p:spPr bwMode="auto">
          <a:xfrm>
            <a:off x="6110288" y="581025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</a:rPr>
              <a:t>(N=790) </a:t>
            </a:r>
          </a:p>
        </p:txBody>
      </p:sp>
      <p:sp>
        <p:nvSpPr>
          <p:cNvPr id="1306640" name="Rectangle 16"/>
          <p:cNvSpPr>
            <a:spLocks noChangeArrowheads="1"/>
          </p:cNvSpPr>
          <p:nvPr/>
        </p:nvSpPr>
        <p:spPr bwMode="auto">
          <a:xfrm>
            <a:off x="7042150" y="581025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</a:rPr>
              <a:t>(N=744) </a:t>
            </a:r>
          </a:p>
        </p:txBody>
      </p:sp>
    </p:spTree>
    <p:extLst>
      <p:ext uri="{BB962C8B-B14F-4D97-AF65-F5344CB8AC3E}">
        <p14:creationId xmlns="" xmlns:p14="http://schemas.microsoft.com/office/powerpoint/2010/main" val="221902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6850"/>
            <a:ext cx="8836025" cy="536575"/>
          </a:xfrm>
        </p:spPr>
        <p:txBody>
          <a:bodyPr tIns="45720" bIns="45720"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Clinical Variables to Consider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41400" y="1222375"/>
            <a:ext cx="8102600" cy="4114800"/>
          </a:xfrm>
        </p:spPr>
        <p:txBody>
          <a:bodyPr lIns="91440" tIns="45720" rIns="91440" bIns="45720"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600" dirty="0"/>
              <a:t>Timing of surgery relative to </a:t>
            </a:r>
            <a:r>
              <a:rPr lang="en-US" sz="3600" dirty="0" smtClean="0"/>
              <a:t>when the stent was placed</a:t>
            </a:r>
            <a:endParaRPr lang="en-US" sz="3600" dirty="0"/>
          </a:p>
          <a:p>
            <a:pPr lvl="1">
              <a:spcBef>
                <a:spcPct val="10000"/>
              </a:spcBef>
            </a:pPr>
            <a:r>
              <a:rPr lang="en-US" sz="3400" dirty="0"/>
              <a:t>Can </a:t>
            </a:r>
            <a:r>
              <a:rPr lang="en-US" sz="3400" dirty="0" smtClean="0"/>
              <a:t>surgery </a:t>
            </a:r>
            <a:r>
              <a:rPr lang="en-US" sz="3400" dirty="0"/>
              <a:t>be delayed?</a:t>
            </a:r>
          </a:p>
          <a:p>
            <a:pPr>
              <a:spcBef>
                <a:spcPct val="10000"/>
              </a:spcBef>
            </a:pPr>
            <a:r>
              <a:rPr lang="en-US" sz="3600" dirty="0"/>
              <a:t>What type of surgery is planned?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600" dirty="0" smtClean="0"/>
              <a:t>What </a:t>
            </a:r>
            <a:r>
              <a:rPr lang="en-US" sz="3600" dirty="0"/>
              <a:t>type of stent was previously placed?</a:t>
            </a:r>
          </a:p>
          <a:p>
            <a:pPr>
              <a:spcBef>
                <a:spcPct val="10000"/>
              </a:spcBef>
            </a:pPr>
            <a: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type of DAPT is the patient taking?</a:t>
            </a:r>
            <a:endParaRPr lang="en-US" sz="3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21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055687" y="1792928"/>
            <a:ext cx="6792913" cy="4791075"/>
            <a:chOff x="665" y="1089"/>
            <a:chExt cx="4279" cy="3018"/>
          </a:xfrm>
        </p:grpSpPr>
        <p:graphicFrame>
          <p:nvGraphicFramePr>
            <p:cNvPr id="2457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070960883"/>
                </p:ext>
              </p:extLst>
            </p:nvPr>
          </p:nvGraphicFramePr>
          <p:xfrm>
            <a:off x="665" y="1089"/>
            <a:ext cx="4279" cy="3018"/>
          </p:xfrm>
          <a:graphic>
            <a:graphicData uri="http://schemas.openxmlformats.org/presentationml/2006/ole">
              <p:oleObj spid="_x0000_s99345" name="Chart" r:id="rId3" imgW="7515225" imgH="5295900" progId="MSGraph.Chart.8">
                <p:embed followColorScheme="full"/>
              </p:oleObj>
            </a:graphicData>
          </a:graphic>
        </p:graphicFrame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3118" y="3460"/>
              <a:ext cx="14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Aft>
                  <a:spcPct val="25000"/>
                </a:spcAft>
              </a:pPr>
              <a:r>
                <a:rPr lang="en-US" i="0">
                  <a:solidFill>
                    <a:srgbClr val="FFFFFF"/>
                  </a:solidFill>
                </a:rPr>
                <a:t>Late Surgery Group</a:t>
              </a:r>
            </a:p>
          </p:txBody>
        </p:sp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1166" y="3460"/>
              <a:ext cx="15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Aft>
                  <a:spcPct val="25000"/>
                </a:spcAft>
              </a:pPr>
              <a:r>
                <a:rPr lang="en-US" i="0">
                  <a:solidFill>
                    <a:srgbClr val="FFFFFF"/>
                  </a:solidFill>
                </a:rPr>
                <a:t>Early Surgery Group</a:t>
              </a:r>
            </a:p>
          </p:txBody>
        </p:sp>
        <p:sp>
          <p:nvSpPr>
            <p:cNvPr id="24585" name="Text Box 7"/>
            <p:cNvSpPr txBox="1">
              <a:spLocks noChangeArrowheads="1"/>
            </p:cNvSpPr>
            <p:nvPr/>
          </p:nvSpPr>
          <p:spPr bwMode="gray">
            <a:xfrm>
              <a:off x="1612" y="1441"/>
              <a:ext cx="636" cy="6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i="0">
                  <a:solidFill>
                    <a:srgbClr val="FFFFFF"/>
                  </a:solidFill>
                </a:rPr>
                <a:t>3/34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i="0">
                  <a:solidFill>
                    <a:srgbClr val="FFFFFF"/>
                  </a:solidFill>
                </a:rPr>
                <a:t>8.9%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i="0">
                  <a:solidFill>
                    <a:srgbClr val="FFFFFF"/>
                  </a:solidFill>
                </a:rPr>
                <a:t>2 Death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i="0">
                  <a:solidFill>
                    <a:srgbClr val="FFFFFF"/>
                  </a:solidFill>
                </a:rPr>
                <a:t>1 MI</a:t>
              </a:r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3614" y="2677"/>
              <a:ext cx="476" cy="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i="0">
                  <a:solidFill>
                    <a:srgbClr val="FFFFFF"/>
                  </a:solidFill>
                </a:rPr>
                <a:t>1/159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i="0">
                  <a:solidFill>
                    <a:srgbClr val="FFFFFF"/>
                  </a:solidFill>
                </a:rPr>
                <a:t>0.6%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i="0">
                  <a:solidFill>
                    <a:srgbClr val="FFFFFF"/>
                  </a:solidFill>
                </a:rPr>
                <a:t>1 MI</a:t>
              </a:r>
            </a:p>
          </p:txBody>
        </p:sp>
      </p:grpSp>
      <p:sp>
        <p:nvSpPr>
          <p:cNvPr id="2458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SENS - </a:t>
            </a:r>
            <a:r>
              <a:rPr lang="en-US" i="1" smtClean="0">
                <a:solidFill>
                  <a:schemeClr val="tx2"/>
                </a:solidFill>
                <a:effectLst/>
              </a:rPr>
              <a:t>MACE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3377407" y="1540668"/>
            <a:ext cx="23891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25000"/>
              </a:spcAft>
            </a:pPr>
            <a:r>
              <a:rPr lang="en-US" dirty="0"/>
              <a:t>P</a:t>
            </a:r>
            <a:r>
              <a:rPr lang="en-US" i="0" dirty="0"/>
              <a:t> &lt; 0.001</a:t>
            </a:r>
            <a:endParaRPr lang="en-US" dirty="0"/>
          </a:p>
        </p:txBody>
      </p:sp>
      <p:sp>
        <p:nvSpPr>
          <p:cNvPr id="1225738" name="Rectangle 10"/>
          <p:cNvSpPr>
            <a:spLocks noChangeArrowheads="1"/>
          </p:cNvSpPr>
          <p:nvPr/>
        </p:nvSpPr>
        <p:spPr bwMode="gray">
          <a:xfrm>
            <a:off x="1908451" y="838559"/>
            <a:ext cx="5327099" cy="487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/>
                <a:cs typeface="ヒラギノ角ゴ Pro W3"/>
              </a:rPr>
              <a:t>Early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/>
                <a:cs typeface="ヒラギノ角ゴ Pro W3"/>
              </a:rPr>
              <a:t>Surgery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/>
                <a:cs typeface="ヒラギノ角ゴ Pro W3"/>
              </a:rPr>
              <a:t>vs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/>
                <a:cs typeface="ヒラギノ角ゴ Pro W3"/>
              </a:rPr>
              <a:t> Late Surgery</a:t>
            </a:r>
          </a:p>
        </p:txBody>
      </p:sp>
    </p:spTree>
    <p:extLst>
      <p:ext uri="{BB962C8B-B14F-4D97-AF65-F5344CB8AC3E}">
        <p14:creationId xmlns="" xmlns:p14="http://schemas.microsoft.com/office/powerpoint/2010/main" val="2284648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OPTIMIZE</a:t>
            </a:r>
          </a:p>
        </p:txBody>
      </p:sp>
      <p:grpSp>
        <p:nvGrpSpPr>
          <p:cNvPr id="134147" name="Group 2"/>
          <p:cNvGrpSpPr>
            <a:grpSpLocks/>
          </p:cNvGrpSpPr>
          <p:nvPr/>
        </p:nvGrpSpPr>
        <p:grpSpPr bwMode="auto">
          <a:xfrm>
            <a:off x="2078038" y="1368425"/>
            <a:ext cx="5292725" cy="752475"/>
            <a:chOff x="1205" y="1013"/>
            <a:chExt cx="3334" cy="630"/>
          </a:xfrm>
        </p:grpSpPr>
        <p:sp>
          <p:nvSpPr>
            <p:cNvPr id="997379" name="Rectangle 3"/>
            <p:cNvSpPr>
              <a:spLocks noChangeArrowheads="1"/>
            </p:cNvSpPr>
            <p:nvPr/>
          </p:nvSpPr>
          <p:spPr bwMode="blackWhite">
            <a:xfrm>
              <a:off x="1205" y="1013"/>
              <a:ext cx="3334" cy="630"/>
            </a:xfrm>
            <a:prstGeom prst="rect">
              <a:avLst/>
            </a:prstGeom>
            <a:solidFill>
              <a:srgbClr val="0033CC"/>
            </a:solidFill>
            <a:ln w="19050" algn="ctr">
              <a:solidFill>
                <a:srgbClr val="FFFF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anchor="ctr"/>
            <a:lstStyle/>
            <a:p>
              <a:pPr algn="l">
                <a:defRPr/>
              </a:pPr>
              <a:endParaRPr lang="en-US" b="0" i="0">
                <a:solidFill>
                  <a:srgbClr val="FFFFFF"/>
                </a:solidFill>
                <a:latin typeface="Arial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134173" name="Text Box 4"/>
            <p:cNvSpPr txBox="1">
              <a:spLocks noChangeArrowheads="1"/>
            </p:cNvSpPr>
            <p:nvPr/>
          </p:nvSpPr>
          <p:spPr bwMode="blackWhite">
            <a:xfrm>
              <a:off x="1312" y="1053"/>
              <a:ext cx="3120" cy="404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i="0">
                  <a:solidFill>
                    <a:srgbClr val="FFFFFF"/>
                  </a:solidFill>
                  <a:ea typeface="MS PGothic" pitchFamily="34" charset="-128"/>
                  <a:cs typeface="ヒラギノ角ゴ Pro W3" pitchFamily="-76" charset="-128"/>
                </a:rPr>
                <a:t>All comers (excluding STEMI)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i="0">
                  <a:solidFill>
                    <a:srgbClr val="FFFFFF"/>
                  </a:solidFill>
                  <a:ea typeface="MS PGothic" pitchFamily="34" charset="-128"/>
                  <a:cs typeface="ヒラギノ角ゴ Pro W3" pitchFamily="-76" charset="-128"/>
                </a:rPr>
                <a:t>Reference Vessel Diameter 2.25 mm-4.0 mm</a:t>
              </a:r>
            </a:p>
          </p:txBody>
        </p:sp>
      </p:grpSp>
      <p:sp>
        <p:nvSpPr>
          <p:cNvPr id="997381" name="Text Box 5"/>
          <p:cNvSpPr txBox="1">
            <a:spLocks noChangeArrowheads="1"/>
          </p:cNvSpPr>
          <p:nvPr/>
        </p:nvSpPr>
        <p:spPr bwMode="auto">
          <a:xfrm>
            <a:off x="3078163" y="2319338"/>
            <a:ext cx="3432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ヒラギノ角ゴ Pro W3"/>
              </a:rPr>
              <a:t>N = 3,200 patients</a:t>
            </a:r>
          </a:p>
          <a:p>
            <a:pPr algn="ctr">
              <a:defRPr/>
            </a:pPr>
            <a:r>
              <a:rPr lang="en-US" sz="16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ヒラギノ角ゴ Pro W3"/>
              </a:rPr>
              <a:t>15 sites</a:t>
            </a:r>
          </a:p>
          <a:p>
            <a:pPr algn="ctr">
              <a:defRPr/>
            </a:pPr>
            <a:r>
              <a:rPr lang="en-US" sz="16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ヒラギノ角ゴ Pro W3"/>
              </a:rPr>
              <a:t>Brazil</a:t>
            </a:r>
          </a:p>
        </p:txBody>
      </p:sp>
      <p:sp>
        <p:nvSpPr>
          <p:cNvPr id="997382" name="Rectangle 6"/>
          <p:cNvSpPr>
            <a:spLocks noChangeArrowheads="1"/>
          </p:cNvSpPr>
          <p:nvPr/>
        </p:nvSpPr>
        <p:spPr bwMode="blackWhite">
          <a:xfrm>
            <a:off x="633413" y="2451100"/>
            <a:ext cx="2462212" cy="804863"/>
          </a:xfrm>
          <a:prstGeom prst="rect">
            <a:avLst/>
          </a:prstGeom>
          <a:solidFill>
            <a:srgbClr val="0033CC"/>
          </a:solidFill>
          <a:ln w="19050" algn="ctr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51677E"/>
              </a:buClr>
              <a:buFontTx/>
              <a:buChar char="•"/>
              <a:defRPr/>
            </a:pPr>
            <a:endParaRPr lang="en-US" sz="2400" i="0">
              <a:solidFill>
                <a:srgbClr val="FFFFFF"/>
              </a:solidFill>
              <a:latin typeface="Arial" charset="0"/>
              <a:ea typeface="ヒラギノ角ゴ Pro W3" pitchFamily="112" charset="-128"/>
              <a:cs typeface="Arial" pitchFamily="34" charset="0"/>
            </a:endParaRPr>
          </a:p>
        </p:txBody>
      </p:sp>
      <p:sp>
        <p:nvSpPr>
          <p:cNvPr id="134150" name="Text Box 7"/>
          <p:cNvSpPr txBox="1">
            <a:spLocks noChangeArrowheads="1"/>
          </p:cNvSpPr>
          <p:nvPr/>
        </p:nvSpPr>
        <p:spPr bwMode="blackWhite">
          <a:xfrm>
            <a:off x="998538" y="2441575"/>
            <a:ext cx="173037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  <a:t>Endeavor Stent </a:t>
            </a:r>
          </a:p>
          <a:p>
            <a:pPr algn="ctr"/>
            <a:r>
              <a:rPr lang="en-US" sz="16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  <a:t>3 months DAPT</a:t>
            </a:r>
          </a:p>
          <a:p>
            <a:pPr algn="ctr"/>
            <a:r>
              <a:rPr lang="en-US" sz="16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  <a:t>n=1,600</a:t>
            </a:r>
          </a:p>
        </p:txBody>
      </p:sp>
      <p:sp>
        <p:nvSpPr>
          <p:cNvPr id="997384" name="Rectangle 8"/>
          <p:cNvSpPr>
            <a:spLocks noChangeArrowheads="1"/>
          </p:cNvSpPr>
          <p:nvPr/>
        </p:nvSpPr>
        <p:spPr bwMode="blackWhite">
          <a:xfrm>
            <a:off x="6376988" y="2451100"/>
            <a:ext cx="2462212" cy="804863"/>
          </a:xfrm>
          <a:prstGeom prst="rect">
            <a:avLst/>
          </a:prstGeom>
          <a:solidFill>
            <a:srgbClr val="0033CC"/>
          </a:solidFill>
          <a:ln w="19050" algn="ctr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51677E"/>
              </a:buClr>
              <a:buFontTx/>
              <a:buChar char="•"/>
              <a:defRPr/>
            </a:pPr>
            <a:endParaRPr lang="en-US" sz="2400" i="0">
              <a:solidFill>
                <a:srgbClr val="FFFFFF"/>
              </a:solidFill>
              <a:latin typeface="Arial" charset="0"/>
              <a:ea typeface="ヒラギノ角ゴ Pro W3" pitchFamily="112" charset="-128"/>
              <a:cs typeface="Arial" pitchFamily="34" charset="0"/>
            </a:endParaRPr>
          </a:p>
        </p:txBody>
      </p:sp>
      <p:sp>
        <p:nvSpPr>
          <p:cNvPr id="134152" name="Text Box 9"/>
          <p:cNvSpPr txBox="1">
            <a:spLocks noChangeArrowheads="1"/>
          </p:cNvSpPr>
          <p:nvPr/>
        </p:nvSpPr>
        <p:spPr bwMode="blackWhite">
          <a:xfrm>
            <a:off x="6705600" y="2441575"/>
            <a:ext cx="1808163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  <a:t>Endeavor Stent</a:t>
            </a:r>
          </a:p>
          <a:p>
            <a:pPr algn="ctr"/>
            <a:r>
              <a:rPr lang="en-US" sz="16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  <a:t>12 months DAPT</a:t>
            </a:r>
          </a:p>
          <a:p>
            <a:pPr algn="ctr"/>
            <a:r>
              <a:rPr lang="en-US" sz="16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  <a:t>n=1,600</a:t>
            </a:r>
          </a:p>
        </p:txBody>
      </p:sp>
      <p:sp>
        <p:nvSpPr>
          <p:cNvPr id="997386" name="Rectangle 10"/>
          <p:cNvSpPr>
            <a:spLocks noChangeArrowheads="1"/>
          </p:cNvSpPr>
          <p:nvPr/>
        </p:nvSpPr>
        <p:spPr bwMode="blackWhite">
          <a:xfrm>
            <a:off x="1201738" y="4718050"/>
            <a:ext cx="6721475" cy="1060450"/>
          </a:xfrm>
          <a:prstGeom prst="rect">
            <a:avLst/>
          </a:prstGeom>
          <a:solidFill>
            <a:srgbClr val="0033CC"/>
          </a:solidFill>
          <a:ln w="19050" algn="ctr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51677E"/>
              </a:buClr>
              <a:buFontTx/>
              <a:buChar char="•"/>
              <a:defRPr/>
            </a:pPr>
            <a:endParaRPr lang="en-US" sz="2400" i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4154" name="Rectangle 11"/>
          <p:cNvSpPr>
            <a:spLocks noChangeArrowheads="1"/>
          </p:cNvSpPr>
          <p:nvPr/>
        </p:nvSpPr>
        <p:spPr bwMode="auto">
          <a:xfrm>
            <a:off x="1273175" y="4787900"/>
            <a:ext cx="6613525" cy="942975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  <a:t>Primary Endpoint: Death/MI/stroke/major bleeding at 12 months</a:t>
            </a:r>
            <a:br>
              <a:rPr lang="en-US" sz="14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</a:br>
            <a:r>
              <a:rPr lang="en-US" sz="14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  <a:t>Secondary Endpoints: MI, Cardiac Death, ARC def/prob ST at 30 days, 6 months and 15 months</a:t>
            </a:r>
          </a:p>
          <a:p>
            <a:pPr algn="l"/>
            <a:r>
              <a:rPr lang="en-US" sz="1400" i="0">
                <a:solidFill>
                  <a:srgbClr val="FFFFFF"/>
                </a:solidFill>
                <a:ea typeface="MS PGothic" pitchFamily="34" charset="-128"/>
                <a:cs typeface="ヒラギノ角ゴ Pro W3" pitchFamily="-76" charset="-128"/>
              </a:rPr>
              <a:t>Drug Therapy: ASA and Clopidogrel  3  or 12 months</a:t>
            </a:r>
          </a:p>
        </p:txBody>
      </p:sp>
      <p:cxnSp>
        <p:nvCxnSpPr>
          <p:cNvPr id="134155" name="AutoShape 12"/>
          <p:cNvCxnSpPr>
            <a:cxnSpLocks noChangeShapeType="1"/>
            <a:stCxn id="997379" idx="3"/>
            <a:endCxn id="997384" idx="0"/>
          </p:cNvCxnSpPr>
          <p:nvPr/>
        </p:nvCxnSpPr>
        <p:spPr bwMode="auto">
          <a:xfrm>
            <a:off x="7380288" y="1744663"/>
            <a:ext cx="228600" cy="696912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134156" name="AutoShape 13"/>
          <p:cNvCxnSpPr>
            <a:cxnSpLocks noChangeShapeType="1"/>
            <a:stCxn id="997379" idx="1"/>
            <a:endCxn id="997382" idx="0"/>
          </p:cNvCxnSpPr>
          <p:nvPr/>
        </p:nvCxnSpPr>
        <p:spPr bwMode="auto">
          <a:xfrm rot="10800000" flipV="1">
            <a:off x="1865313" y="1744663"/>
            <a:ext cx="203200" cy="696912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134157" name="Line 7"/>
          <p:cNvSpPr>
            <a:spLocks noChangeShapeType="1"/>
          </p:cNvSpPr>
          <p:nvPr/>
        </p:nvSpPr>
        <p:spPr bwMode="auto">
          <a:xfrm>
            <a:off x="3403600" y="391953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8" name="Line 8"/>
          <p:cNvSpPr>
            <a:spLocks noChangeShapeType="1"/>
          </p:cNvSpPr>
          <p:nvPr/>
        </p:nvSpPr>
        <p:spPr bwMode="auto">
          <a:xfrm>
            <a:off x="4546600" y="391953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9" name="Line 9"/>
          <p:cNvSpPr>
            <a:spLocks noChangeShapeType="1"/>
          </p:cNvSpPr>
          <p:nvPr/>
        </p:nvSpPr>
        <p:spPr bwMode="auto">
          <a:xfrm>
            <a:off x="6769100" y="3919538"/>
            <a:ext cx="0" cy="32067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0" name="Line 10"/>
          <p:cNvSpPr>
            <a:spLocks noChangeShapeType="1"/>
          </p:cNvSpPr>
          <p:nvPr/>
        </p:nvSpPr>
        <p:spPr bwMode="auto">
          <a:xfrm>
            <a:off x="5613400" y="3919538"/>
            <a:ext cx="0" cy="320675"/>
          </a:xfrm>
          <a:prstGeom prst="line">
            <a:avLst/>
          </a:prstGeom>
          <a:noFill/>
          <a:ln w="76200">
            <a:solidFill>
              <a:srgbClr val="C4C4C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4795" name="Rectangle 11"/>
          <p:cNvSpPr>
            <a:spLocks noChangeArrowheads="1"/>
          </p:cNvSpPr>
          <p:nvPr/>
        </p:nvSpPr>
        <p:spPr bwMode="blackWhite">
          <a:xfrm>
            <a:off x="1211263" y="4208463"/>
            <a:ext cx="7023100" cy="29051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60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4162" name="Rectangle 12"/>
          <p:cNvSpPr>
            <a:spLocks noChangeArrowheads="1"/>
          </p:cNvSpPr>
          <p:nvPr/>
        </p:nvSpPr>
        <p:spPr bwMode="auto">
          <a:xfrm>
            <a:off x="1211263" y="3889375"/>
            <a:ext cx="154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CN" i="0">
                <a:solidFill>
                  <a:srgbClr val="FFFFFF"/>
                </a:solidFill>
                <a:ea typeface="SimSun" pitchFamily="2" charset="-122"/>
                <a:cs typeface="ヒラギノ角ゴ Pro W3" pitchFamily="-76" charset="-128"/>
              </a:rPr>
              <a:t>Clinical/MACE</a:t>
            </a:r>
          </a:p>
        </p:txBody>
      </p:sp>
      <p:sp>
        <p:nvSpPr>
          <p:cNvPr id="4214797" name="Rectangle 13"/>
          <p:cNvSpPr>
            <a:spLocks noChangeArrowheads="1"/>
          </p:cNvSpPr>
          <p:nvPr/>
        </p:nvSpPr>
        <p:spPr bwMode="auto">
          <a:xfrm>
            <a:off x="3222625" y="4237038"/>
            <a:ext cx="3492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zh-CN" sz="1600" i="0">
                <a:solidFill>
                  <a:srgbClr val="FFFFFF"/>
                </a:solidFill>
                <a:ea typeface="SimSun" pitchFamily="2" charset="-122"/>
                <a:cs typeface="ヒラギノ角ゴ Pro W3"/>
              </a:rPr>
              <a:t>30d</a:t>
            </a:r>
          </a:p>
        </p:txBody>
      </p:sp>
      <p:sp>
        <p:nvSpPr>
          <p:cNvPr id="4214798" name="Rectangle 14"/>
          <p:cNvSpPr>
            <a:spLocks noChangeArrowheads="1"/>
          </p:cNvSpPr>
          <p:nvPr/>
        </p:nvSpPr>
        <p:spPr bwMode="auto">
          <a:xfrm>
            <a:off x="4333875" y="4237038"/>
            <a:ext cx="4175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zh-CN" sz="1600" i="0">
                <a:solidFill>
                  <a:srgbClr val="FFFFFF"/>
                </a:solidFill>
                <a:ea typeface="SimSun" pitchFamily="2" charset="-122"/>
                <a:cs typeface="ヒラギノ角ゴ Pro W3"/>
              </a:rPr>
              <a:t>6mo</a:t>
            </a:r>
          </a:p>
        </p:txBody>
      </p:sp>
      <p:sp>
        <p:nvSpPr>
          <p:cNvPr id="4214799" name="Rectangle 15"/>
          <p:cNvSpPr>
            <a:spLocks noChangeArrowheads="1"/>
          </p:cNvSpPr>
          <p:nvPr/>
        </p:nvSpPr>
        <p:spPr bwMode="auto">
          <a:xfrm>
            <a:off x="6469063" y="4237038"/>
            <a:ext cx="5873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zh-CN" sz="1600" i="0">
                <a:solidFill>
                  <a:srgbClr val="FFFFFF"/>
                </a:solidFill>
                <a:ea typeface="SimSun" pitchFamily="2" charset="-122"/>
                <a:cs typeface="ヒラギノ角ゴ Pro W3"/>
              </a:rPr>
              <a:t>15 mo</a:t>
            </a:r>
          </a:p>
        </p:txBody>
      </p:sp>
      <p:sp>
        <p:nvSpPr>
          <p:cNvPr id="4214800" name="Rectangle 16"/>
          <p:cNvSpPr>
            <a:spLocks noChangeArrowheads="1"/>
          </p:cNvSpPr>
          <p:nvPr/>
        </p:nvSpPr>
        <p:spPr bwMode="auto">
          <a:xfrm>
            <a:off x="5341938" y="4237038"/>
            <a:ext cx="5302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zh-CN" sz="1600" i="0">
                <a:solidFill>
                  <a:srgbClr val="FFFFFF"/>
                </a:solidFill>
                <a:ea typeface="SimSun" pitchFamily="2" charset="-122"/>
                <a:cs typeface="ヒラギノ角ゴ Pro W3"/>
              </a:rPr>
              <a:t>12mo</a:t>
            </a:r>
          </a:p>
        </p:txBody>
      </p:sp>
      <p:sp>
        <p:nvSpPr>
          <p:cNvPr id="997400" name="Rectangle 24"/>
          <p:cNvSpPr>
            <a:spLocks noChangeArrowheads="1"/>
          </p:cNvSpPr>
          <p:nvPr/>
        </p:nvSpPr>
        <p:spPr bwMode="auto">
          <a:xfrm>
            <a:off x="228600" y="152400"/>
            <a:ext cx="776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endParaRPr lang="en-US" sz="3400" i="0">
              <a:solidFill>
                <a:srgbClr val="002E4B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角ゴ Pro W3"/>
              <a:cs typeface="ヒラギノ角ゴ Pro W3"/>
            </a:endParaRPr>
          </a:p>
        </p:txBody>
      </p:sp>
      <p:sp>
        <p:nvSpPr>
          <p:cNvPr id="134168" name="Text Box 26"/>
          <p:cNvSpPr txBox="1">
            <a:spLocks noChangeArrowheads="1"/>
          </p:cNvSpPr>
          <p:nvPr/>
        </p:nvSpPr>
        <p:spPr bwMode="auto">
          <a:xfrm>
            <a:off x="2730500" y="6392863"/>
            <a:ext cx="38100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1677E"/>
              </a:buClr>
            </a:pPr>
            <a:r>
              <a:rPr lang="en-US" sz="1400" i="0">
                <a:solidFill>
                  <a:srgbClr val="FFFFFF"/>
                </a:solidFill>
              </a:rPr>
              <a:t>PIs: F. Feres</a:t>
            </a:r>
          </a:p>
        </p:txBody>
      </p:sp>
      <p:cxnSp>
        <p:nvCxnSpPr>
          <p:cNvPr id="134169" name="AutoShape 27"/>
          <p:cNvCxnSpPr>
            <a:cxnSpLocks noChangeShapeType="1"/>
            <a:stCxn id="997379" idx="3"/>
            <a:endCxn id="134152" idx="0"/>
          </p:cNvCxnSpPr>
          <p:nvPr/>
        </p:nvCxnSpPr>
        <p:spPr bwMode="auto">
          <a:xfrm>
            <a:off x="7380288" y="1744663"/>
            <a:ext cx="230187" cy="696912"/>
          </a:xfrm>
          <a:prstGeom prst="bentConnector2">
            <a:avLst/>
          </a:prstGeom>
          <a:noFill/>
          <a:ln w="38100">
            <a:solidFill>
              <a:srgbClr val="3399FF"/>
            </a:solidFill>
            <a:miter lim="800000"/>
            <a:headEnd/>
            <a:tailEnd type="triangle" w="med" len="med"/>
          </a:ln>
        </p:spPr>
      </p:cxnSp>
      <p:cxnSp>
        <p:nvCxnSpPr>
          <p:cNvPr id="134170" name="AutoShape 28"/>
          <p:cNvCxnSpPr>
            <a:cxnSpLocks noChangeShapeType="1"/>
            <a:stCxn id="997379" idx="1"/>
            <a:endCxn id="134150" idx="0"/>
          </p:cNvCxnSpPr>
          <p:nvPr/>
        </p:nvCxnSpPr>
        <p:spPr bwMode="auto">
          <a:xfrm rot="10800000" flipV="1">
            <a:off x="1863725" y="1744663"/>
            <a:ext cx="204788" cy="696912"/>
          </a:xfrm>
          <a:prstGeom prst="bentConnector2">
            <a:avLst/>
          </a:prstGeom>
          <a:noFill/>
          <a:ln w="38100">
            <a:solidFill>
              <a:srgbClr val="3399FF"/>
            </a:solidFill>
            <a:miter lim="800000"/>
            <a:headEnd/>
            <a:tailEnd type="triangle" w="med" len="med"/>
          </a:ln>
        </p:spPr>
      </p:cxnSp>
      <p:sp>
        <p:nvSpPr>
          <p:cNvPr id="134171" name="Rectangle 6"/>
          <p:cNvSpPr>
            <a:spLocks noChangeArrowheads="1"/>
          </p:cNvSpPr>
          <p:nvPr/>
        </p:nvSpPr>
        <p:spPr bwMode="auto">
          <a:xfrm>
            <a:off x="1951038" y="796925"/>
            <a:ext cx="5445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>
                <a:solidFill>
                  <a:srgbClr val="FFCC00"/>
                </a:solidFill>
                <a:ea typeface="MS PGothic" pitchFamily="34" charset="-128"/>
                <a:cs typeface="Arial" pitchFamily="34" charset="0"/>
              </a:rPr>
              <a:t>RCT: Endeavor 3 months DAPT vs. 12 months</a:t>
            </a:r>
          </a:p>
        </p:txBody>
      </p:sp>
    </p:spTree>
    <p:extLst>
      <p:ext uri="{BB962C8B-B14F-4D97-AF65-F5344CB8AC3E}">
        <p14:creationId xmlns="" xmlns:p14="http://schemas.microsoft.com/office/powerpoint/2010/main" val="360816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96863" y="850900"/>
            <a:ext cx="8550275" cy="5357813"/>
          </a:xfrm>
          <a:prstGeom prst="rect">
            <a:avLst/>
          </a:prstGeom>
          <a:solidFill>
            <a:srgbClr val="092739">
              <a:alpha val="66667"/>
            </a:srgbClr>
          </a:solidFill>
          <a:ln w="19050" algn="ctr">
            <a:solidFill>
              <a:srgbClr val="00737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219075"/>
            <a:ext cx="8836025" cy="53657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FF99"/>
                </a:solidFill>
              </a:rPr>
              <a:t>14 Day Endothelialization: </a:t>
            </a:r>
            <a:r>
              <a:rPr lang="en-US" sz="3200" dirty="0" smtClean="0"/>
              <a:t>Rabbit Iliac Model</a:t>
            </a:r>
            <a:endParaRPr lang="en-US" sz="3200" dirty="0"/>
          </a:p>
        </p:txBody>
      </p:sp>
      <p:pic>
        <p:nvPicPr>
          <p:cNvPr id="26628" name="Picture 3" descr="Guid R13 R il-3 LEMANS 4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4237038"/>
            <a:ext cx="1898650" cy="1898650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26629" name="Picture 4" descr="Guid R13 L Il-1 LEM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1323975"/>
            <a:ext cx="1898650" cy="2824163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26630" name="Picture 6" descr="Guid R7 R Il-15 CYPHER 5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237038"/>
            <a:ext cx="1878013" cy="1878012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6631" name="Picture 7" descr="Guid R7 R Il-2 cyp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323975"/>
            <a:ext cx="1878013" cy="2824163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6632" name="Picture 9" descr="Guid R8 L il-10 TAXUS 50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7888" y="4237038"/>
            <a:ext cx="1884362" cy="18843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33" name="Picture 10" descr="Guid R8 L il-1 TAXUS 15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7888" y="1323975"/>
            <a:ext cx="1884362" cy="2824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4" name="Picture 12" descr="Guid R11 L il-12 ENDEAVOR 50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6250" y="4237038"/>
            <a:ext cx="1884363" cy="1884362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6635" name="Picture 13" descr="Guid R11 R il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6250" y="1323975"/>
            <a:ext cx="1884363" cy="2824163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3225" y="973138"/>
            <a:ext cx="1898650" cy="347662"/>
          </a:xfrm>
          <a:prstGeom prst="rect">
            <a:avLst/>
          </a:prstGeom>
          <a:solidFill>
            <a:srgbClr val="002322">
              <a:alpha val="64706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XIENCE™ V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55875" y="973138"/>
            <a:ext cx="1878013" cy="347662"/>
          </a:xfrm>
          <a:prstGeom prst="rect">
            <a:avLst/>
          </a:prstGeom>
          <a:solidFill>
            <a:srgbClr val="002322">
              <a:alpha val="64706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CYPHER</a:t>
            </a:r>
            <a:r>
              <a:rPr lang="en-US" sz="20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®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87888" y="973138"/>
            <a:ext cx="1884362" cy="347662"/>
          </a:xfrm>
          <a:prstGeom prst="rect">
            <a:avLst/>
          </a:prstGeom>
          <a:solidFill>
            <a:srgbClr val="002322">
              <a:alpha val="64706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TAXUS</a:t>
            </a:r>
            <a:r>
              <a:rPr lang="en-US" sz="20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®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26250" y="973138"/>
            <a:ext cx="1884363" cy="347662"/>
          </a:xfrm>
          <a:prstGeom prst="rect">
            <a:avLst/>
          </a:prstGeom>
          <a:solidFill>
            <a:srgbClr val="002322">
              <a:alpha val="64706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ENDEAVOR™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388" y="6461125"/>
            <a:ext cx="368722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Joner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 et al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JACC 2008;52:333-42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13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 idx="4294967295"/>
          </p:nvPr>
        </p:nvSpPr>
        <p:spPr>
          <a:xfrm>
            <a:off x="0" y="146050"/>
            <a:ext cx="8486775" cy="868363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Xience V USA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Registry (n=5,054):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/>
              <a:t>1 Year ST Rate (ARC </a:t>
            </a:r>
            <a:r>
              <a:rPr lang="en-US" sz="3200" dirty="0" err="1" smtClean="0"/>
              <a:t>Def</a:t>
            </a:r>
            <a:r>
              <a:rPr lang="en-US" sz="3200" dirty="0" smtClean="0"/>
              <a:t>/</a:t>
            </a:r>
            <a:r>
              <a:rPr lang="en-US" sz="3200" dirty="0" err="1" smtClean="0"/>
              <a:t>Prob</a:t>
            </a:r>
            <a:r>
              <a:rPr lang="en-US" sz="3200" dirty="0" smtClean="0"/>
              <a:t>)</a:t>
            </a:r>
          </a:p>
        </p:txBody>
      </p:sp>
      <p:graphicFrame>
        <p:nvGraphicFramePr>
          <p:cNvPr id="14339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245063873"/>
              </p:ext>
            </p:extLst>
          </p:nvPr>
        </p:nvGraphicFramePr>
        <p:xfrm>
          <a:off x="906463" y="1398588"/>
          <a:ext cx="8237537" cy="4305300"/>
        </p:xfrm>
        <a:graphic>
          <a:graphicData uri="http://schemas.openxmlformats.org/presentationml/2006/ole">
            <p:oleObj spid="_x0000_s97298" name="Worksheet" r:id="rId4" imgW="8258861" imgH="4315968" progId="Excel.Sheet.8">
              <p:embed/>
            </p:oleObj>
          </a:graphicData>
        </a:graphic>
      </p:graphicFrame>
      <p:sp>
        <p:nvSpPr>
          <p:cNvPr id="14340" name="Slide Number Placeholder 16"/>
          <p:cNvSpPr txBox="1">
            <a:spLocks noGrp="1"/>
          </p:cNvSpPr>
          <p:nvPr/>
        </p:nvSpPr>
        <p:spPr bwMode="auto">
          <a:xfrm>
            <a:off x="6967538" y="62626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2C1A2A8-6D15-4318-8D8B-0222A1D4660C}" type="slidenum">
              <a:rPr lang="en-US" sz="1000">
                <a:solidFill>
                  <a:srgbClr val="FFFFFF"/>
                </a:solidFill>
              </a:rPr>
              <a:pPr algn="r" eaLnBrk="1" hangingPunct="1"/>
              <a:t>32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2894457" y="6412521"/>
            <a:ext cx="3355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200" b="1" dirty="0">
                <a:solidFill>
                  <a:srgbClr val="FFFFFF"/>
                </a:solidFill>
                <a:latin typeface="Arial"/>
              </a:rPr>
              <a:t> Kedhi E. et al Lancet. 2010; 375 (9710):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174-6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Hermiller JE. EuroPCR 2010</a:t>
            </a:r>
            <a:endParaRPr lang="en-US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368026" y="5827446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  <a:ea typeface="MS PGothic" pitchFamily="34" charset="-128"/>
              </a:rPr>
              <a:t>COMPARE</a:t>
            </a:r>
            <a:r>
              <a:rPr lang="en-US" baseline="30000">
                <a:solidFill>
                  <a:srgbClr val="FFFFFF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667810" y="5827446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XIENCE V USA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2344329" y="5510923"/>
            <a:ext cx="1130300" cy="244475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XIENCE V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6786888" y="5510923"/>
            <a:ext cx="1143000" cy="247650"/>
          </a:xfrm>
          <a:prstGeom prst="rect">
            <a:avLst/>
          </a:prstGeom>
          <a:noFill/>
          <a:ln>
            <a:noFill/>
          </a:ln>
        </p:spPr>
        <p:txBody>
          <a:bodyPr wrap="none" t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TAXUS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4575622" y="5510923"/>
            <a:ext cx="1130300" cy="244475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XIENCE V</a:t>
            </a:r>
          </a:p>
        </p:txBody>
      </p:sp>
      <p:sp>
        <p:nvSpPr>
          <p:cNvPr id="14347" name="Text Box 8"/>
          <p:cNvSpPr txBox="1">
            <a:spLocks noChangeArrowheads="1"/>
          </p:cNvSpPr>
          <p:nvPr/>
        </p:nvSpPr>
        <p:spPr bwMode="auto">
          <a:xfrm>
            <a:off x="2410883" y="4108794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FF"/>
                </a:solidFill>
                <a:ea typeface="MS PGothic" pitchFamily="34" charset="-128"/>
              </a:rPr>
              <a:t>0.84%</a:t>
            </a:r>
          </a:p>
        </p:txBody>
      </p:sp>
      <p:sp>
        <p:nvSpPr>
          <p:cNvPr id="14348" name="Text Box 8"/>
          <p:cNvSpPr txBox="1">
            <a:spLocks noChangeArrowheads="1"/>
          </p:cNvSpPr>
          <p:nvPr/>
        </p:nvSpPr>
        <p:spPr bwMode="auto">
          <a:xfrm>
            <a:off x="4622026" y="4362427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FF"/>
                </a:solidFill>
                <a:ea typeface="MS PGothic" pitchFamily="34" charset="-128"/>
              </a:rPr>
              <a:t>0.7%</a:t>
            </a:r>
          </a:p>
        </p:txBody>
      </p:sp>
      <p:sp>
        <p:nvSpPr>
          <p:cNvPr id="14349" name="Text Box 8"/>
          <p:cNvSpPr txBox="1">
            <a:spLocks noChangeArrowheads="1"/>
          </p:cNvSpPr>
          <p:nvPr/>
        </p:nvSpPr>
        <p:spPr bwMode="auto">
          <a:xfrm>
            <a:off x="6864187" y="178274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FFFF"/>
                </a:solidFill>
                <a:ea typeface="MS PGothic" pitchFamily="34" charset="-128"/>
              </a:rPr>
              <a:t>3.0%</a:t>
            </a:r>
            <a:endParaRPr lang="en-US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351" name="Text Box 8"/>
          <p:cNvSpPr txBox="1">
            <a:spLocks noChangeArrowheads="1"/>
          </p:cNvSpPr>
          <p:nvPr/>
        </p:nvSpPr>
        <p:spPr bwMode="auto">
          <a:xfrm>
            <a:off x="5186688" y="3555855"/>
            <a:ext cx="1383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00"/>
                </a:solidFill>
                <a:ea typeface="MS PGothic" pitchFamily="34" charset="-128"/>
              </a:rPr>
              <a:t>p = 0.002</a:t>
            </a:r>
          </a:p>
        </p:txBody>
      </p:sp>
    </p:spTree>
    <p:extLst>
      <p:ext uri="{BB962C8B-B14F-4D97-AF65-F5344CB8AC3E}">
        <p14:creationId xmlns="" xmlns:p14="http://schemas.microsoft.com/office/powerpoint/2010/main" val="399777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657225" y="134938"/>
            <a:ext cx="8486775" cy="868362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Xience V USA Registry: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ST Rates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DAPT Interruption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110468228"/>
              </p:ext>
            </p:extLst>
          </p:nvPr>
        </p:nvGraphicFramePr>
        <p:xfrm>
          <a:off x="633413" y="1317625"/>
          <a:ext cx="8510587" cy="407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6" name="TextBox 24"/>
          <p:cNvSpPr txBox="1">
            <a:spLocks noChangeArrowheads="1"/>
          </p:cNvSpPr>
          <p:nvPr/>
        </p:nvSpPr>
        <p:spPr bwMode="auto">
          <a:xfrm rot="-5400000">
            <a:off x="-1227687" y="3199605"/>
            <a:ext cx="408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Subsequent Late ST (ARC </a:t>
            </a:r>
            <a:r>
              <a:rPr lang="en-US" sz="1600" b="1" dirty="0" err="1" smtClean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</a:t>
            </a:r>
            <a:r>
              <a:rPr lang="en-US" sz="1600" b="1" dirty="0" smtClean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1600" b="1" dirty="0" err="1" smtClean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</a:t>
            </a:r>
            <a:r>
              <a:rPr lang="en-US" sz="1600" b="1" dirty="0" smtClean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(%)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801813" y="5511922"/>
            <a:ext cx="148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Interruption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55988" y="5511922"/>
            <a:ext cx="1377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Interruption </a:t>
            </a:r>
          </a:p>
          <a:p>
            <a:pPr algn="ctr" eaLnBrk="1" hangingPunct="1"/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30 Days*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981200" y="5256334"/>
            <a:ext cx="554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13/3500</a:t>
            </a:r>
            <a:endParaRPr lang="en-US" sz="1200" b="1" baseline="30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6854825" y="5256334"/>
            <a:ext cx="382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0/292</a:t>
            </a: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6534809" y="5511922"/>
            <a:ext cx="15052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Interruption </a:t>
            </a:r>
          </a:p>
          <a:p>
            <a:pPr algn="ctr" eaLnBrk="1" hangingPunct="1"/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180 Days*</a:t>
            </a: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3656013" y="5256334"/>
            <a:ext cx="382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2/435</a:t>
            </a:r>
          </a:p>
        </p:txBody>
      </p:sp>
      <p:sp>
        <p:nvSpPr>
          <p:cNvPr id="23563" name="Text Box 15"/>
          <p:cNvSpPr txBox="1">
            <a:spLocks noChangeArrowheads="1"/>
          </p:cNvSpPr>
          <p:nvPr/>
        </p:nvSpPr>
        <p:spPr bwMode="auto">
          <a:xfrm>
            <a:off x="5048250" y="5524622"/>
            <a:ext cx="1377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Interruption </a:t>
            </a:r>
          </a:p>
          <a:p>
            <a:pPr algn="ctr" eaLnBrk="1" hangingPunct="1"/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90 Days*</a:t>
            </a:r>
          </a:p>
        </p:txBody>
      </p:sp>
      <p:sp>
        <p:nvSpPr>
          <p:cNvPr id="23564" name="Text Box 16"/>
          <p:cNvSpPr txBox="1">
            <a:spLocks noChangeArrowheads="1"/>
          </p:cNvSpPr>
          <p:nvPr/>
        </p:nvSpPr>
        <p:spPr bwMode="auto">
          <a:xfrm>
            <a:off x="5180013" y="5256334"/>
            <a:ext cx="382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1/378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2590800" y="5256334"/>
            <a:ext cx="468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2/1272</a:t>
            </a:r>
            <a:endParaRPr lang="en-US" sz="1200" b="1" baseline="30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4113213" y="5256334"/>
            <a:ext cx="382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0/157</a:t>
            </a:r>
          </a:p>
        </p:txBody>
      </p:sp>
      <p:sp>
        <p:nvSpPr>
          <p:cNvPr id="23567" name="Text Box 23"/>
          <p:cNvSpPr txBox="1">
            <a:spLocks noChangeArrowheads="1"/>
          </p:cNvSpPr>
          <p:nvPr/>
        </p:nvSpPr>
        <p:spPr bwMode="auto">
          <a:xfrm>
            <a:off x="5637213" y="5256334"/>
            <a:ext cx="382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0/147</a:t>
            </a:r>
          </a:p>
        </p:txBody>
      </p:sp>
      <p:sp>
        <p:nvSpPr>
          <p:cNvPr id="23568" name="Text Box 24"/>
          <p:cNvSpPr txBox="1">
            <a:spLocks noChangeArrowheads="1"/>
          </p:cNvSpPr>
          <p:nvPr/>
        </p:nvSpPr>
        <p:spPr bwMode="auto">
          <a:xfrm>
            <a:off x="7313613" y="5256334"/>
            <a:ext cx="382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0/120</a:t>
            </a:r>
          </a:p>
        </p:txBody>
      </p:sp>
      <p:sp>
        <p:nvSpPr>
          <p:cNvPr id="23572" name="Slide Number Placeholder 30"/>
          <p:cNvSpPr txBox="1">
            <a:spLocks noGrp="1"/>
          </p:cNvSpPr>
          <p:nvPr/>
        </p:nvSpPr>
        <p:spPr bwMode="auto">
          <a:xfrm>
            <a:off x="6967538" y="62626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2AA75C8-509F-4D2C-B3BA-1915EFBE20F3}" type="slidenum">
              <a:rPr lang="en-US" sz="1000" smtClean="0">
                <a:solidFill>
                  <a:srgbClr val="3B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 eaLnBrk="1" hangingPunct="1"/>
              <a:t>33</a:t>
            </a:fld>
            <a:endParaRPr lang="en-US" sz="1000" smtClean="0">
              <a:solidFill>
                <a:srgbClr val="3B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4" name="Text Box 24"/>
          <p:cNvSpPr txBox="1">
            <a:spLocks noChangeArrowheads="1"/>
          </p:cNvSpPr>
          <p:nvPr/>
        </p:nvSpPr>
        <p:spPr bwMode="auto">
          <a:xfrm>
            <a:off x="314325" y="5975472"/>
            <a:ext cx="1174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*Out to 1 year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98586" y="6399213"/>
            <a:ext cx="29674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Hermiller JE. EuroPCR 2010.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6553200" y="1789947"/>
            <a:ext cx="222738" cy="2194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FCF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570" name="Text Box 27"/>
          <p:cNvSpPr txBox="1">
            <a:spLocks noChangeArrowheads="1"/>
          </p:cNvSpPr>
          <p:nvPr/>
        </p:nvSpPr>
        <p:spPr bwMode="auto">
          <a:xfrm>
            <a:off x="6863861" y="1537676"/>
            <a:ext cx="520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</a:t>
            </a:r>
          </a:p>
        </p:txBody>
      </p:sp>
      <p:sp>
        <p:nvSpPr>
          <p:cNvPr id="23571" name="Text Box 28"/>
          <p:cNvSpPr txBox="1">
            <a:spLocks noChangeArrowheads="1"/>
          </p:cNvSpPr>
          <p:nvPr/>
        </p:nvSpPr>
        <p:spPr bwMode="auto">
          <a:xfrm>
            <a:off x="6863861" y="1817076"/>
            <a:ext cx="10334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Risk</a:t>
            </a:r>
          </a:p>
        </p:txBody>
      </p:sp>
      <p:sp>
        <p:nvSpPr>
          <p:cNvPr id="23573" name="Rectangle 25"/>
          <p:cNvSpPr>
            <a:spLocks noChangeArrowheads="1"/>
          </p:cNvSpPr>
          <p:nvPr/>
        </p:nvSpPr>
        <p:spPr bwMode="auto">
          <a:xfrm>
            <a:off x="6553200" y="1529597"/>
            <a:ext cx="222738" cy="219456"/>
          </a:xfrm>
          <a:prstGeom prst="rect">
            <a:avLst/>
          </a:prstGeom>
          <a:gradFill rotWithShape="1">
            <a:gsLst>
              <a:gs pos="0">
                <a:srgbClr val="4D004D"/>
              </a:gs>
              <a:gs pos="50000">
                <a:srgbClr val="730073"/>
              </a:gs>
              <a:gs pos="100000">
                <a:srgbClr val="8A008A"/>
              </a:gs>
            </a:gsLst>
            <a:lin ang="16200000" scaled="1"/>
          </a:gra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 sz="1800" smtClean="0">
              <a:solidFill>
                <a:srgbClr val="FCF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250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104900"/>
            <a:ext cx="9144000" cy="575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51677E"/>
              </a:buClr>
              <a:buFontTx/>
              <a:buChar char="•"/>
            </a:pPr>
            <a:endParaRPr lang="en-US" sz="2400" b="1">
              <a:solidFill>
                <a:srgbClr val="000000"/>
              </a:solidFill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28385" name="Rectangle 53"/>
          <p:cNvSpPr>
            <a:spLocks noChangeArrowheads="1"/>
          </p:cNvSpPr>
          <p:nvPr/>
        </p:nvSpPr>
        <p:spPr bwMode="auto">
          <a:xfrm>
            <a:off x="203200" y="649288"/>
            <a:ext cx="8512175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3 Year Outcomes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for 6-Month Event-Free Patients Relative to DAPT Duration:       6 Months vs. ≥12 Months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80975" y="309563"/>
            <a:ext cx="8839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latin typeface="Calibri" pitchFamily="34" charset="0"/>
              </a:rPr>
              <a:t>ENDEAVOR Pooled DAPT Analysis</a:t>
            </a:r>
          </a:p>
        </p:txBody>
      </p:sp>
      <p:graphicFrame>
        <p:nvGraphicFramePr>
          <p:cNvPr id="201767" name="Group 39"/>
          <p:cNvGraphicFramePr>
            <a:graphicFrameLocks noGrp="1"/>
          </p:cNvGraphicFramePr>
          <p:nvPr/>
        </p:nvGraphicFramePr>
        <p:xfrm>
          <a:off x="152400" y="1676400"/>
          <a:ext cx="8729663" cy="3916808"/>
        </p:xfrm>
        <a:graphic>
          <a:graphicData uri="http://schemas.openxmlformats.org/drawingml/2006/table">
            <a:tbl>
              <a:tblPr/>
              <a:tblGrid>
                <a:gridCol w="3370263"/>
                <a:gridCol w="2246312"/>
                <a:gridCol w="2016125"/>
                <a:gridCol w="1096963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/>
                        <a:cs typeface="Osak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DAPT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Off at 12 Months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N=700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DAPT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On at 12 Months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N=648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/>
                        <a:cs typeface="Osak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/>
                        <a:cs typeface="Osak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P Value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Death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2.7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2.2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   Cardiac Death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1.0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MI (all)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1.1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    Q wave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0.32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    Non Q wave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1.1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/>
                        <a:cs typeface="Osaka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 Def/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stent thrombosis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0.3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A47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4853" name="TextBox 6"/>
          <p:cNvSpPr txBox="1">
            <a:spLocks noChangeArrowheads="1"/>
          </p:cNvSpPr>
          <p:nvPr/>
        </p:nvSpPr>
        <p:spPr bwMode="auto">
          <a:xfrm>
            <a:off x="228600" y="5638800"/>
            <a:ext cx="525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*According to propensity score model. Values expressed as percent.</a:t>
            </a:r>
          </a:p>
        </p:txBody>
      </p:sp>
      <p:sp>
        <p:nvSpPr>
          <p:cNvPr id="34854" name="TextBox 5"/>
          <p:cNvSpPr txBox="1">
            <a:spLocks noChangeArrowheads="1"/>
          </p:cNvSpPr>
          <p:nvPr/>
        </p:nvSpPr>
        <p:spPr bwMode="auto">
          <a:xfrm>
            <a:off x="0" y="6629400"/>
            <a:ext cx="3505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51677E"/>
              </a:buClr>
            </a:pPr>
            <a:r>
              <a:rPr lang="en-US" sz="1100">
                <a:latin typeface="Calibri" pitchFamily="34" charset="0"/>
              </a:rPr>
              <a:t>Kandzari et al. JACC Intv 2011 </a:t>
            </a:r>
            <a:endParaRPr lang="en-US" sz="1100" i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668" name="Group 44"/>
          <p:cNvGraphicFramePr>
            <a:graphicFrameLocks noGrp="1"/>
          </p:cNvGraphicFramePr>
          <p:nvPr/>
        </p:nvGraphicFramePr>
        <p:xfrm>
          <a:off x="376238" y="1476375"/>
          <a:ext cx="8296275" cy="3402014"/>
        </p:xfrm>
        <a:graphic>
          <a:graphicData uri="http://schemas.openxmlformats.org/drawingml/2006/table">
            <a:tbl>
              <a:tblPr/>
              <a:tblGrid>
                <a:gridCol w="2962275"/>
                <a:gridCol w="2019300"/>
                <a:gridCol w="1985962"/>
                <a:gridCol w="1328738"/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% patients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on DAPT at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CH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Resolute ZES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CH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n = 1121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CH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Xience V EES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CH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n = 1128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P 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    30 days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628650" algn="l"/>
                          <a:tab pos="8001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  <a:sym typeface="Symbol" pitchFamily="18" charset="2"/>
                        </a:rPr>
                        <a:t>93.8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  <a:sym typeface="Symbol" pitchFamily="18" charset="2"/>
                        </a:rPr>
                        <a:t>94.6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0.42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   180 days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  <a:sym typeface="Symbol" pitchFamily="18" charset="2"/>
                        </a:rPr>
                        <a:t>93.1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  <a:sym typeface="Symbol" pitchFamily="18" charset="2"/>
                        </a:rPr>
                        <a:t>93.3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0.93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CH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   360 days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  <a:sym typeface="Symbol" pitchFamily="18" charset="2"/>
                        </a:rPr>
                        <a:t>84.1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  <a:sym typeface="Symbol" pitchFamily="18" charset="2"/>
                        </a:rPr>
                        <a:t>83.8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0.91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CH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   </a:t>
                      </a:r>
                      <a:r>
                        <a:rPr kumimoji="0" lang="de-CH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720 days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18.6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18.1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ヒラギノ角ゴ Pro W3" pitchFamily="-111" charset="-128"/>
                        </a:rPr>
                        <a:t>0.78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661" name="Rectangle 37"/>
          <p:cNvSpPr>
            <a:spLocks noChangeArrowheads="1"/>
          </p:cNvSpPr>
          <p:nvPr/>
        </p:nvSpPr>
        <p:spPr bwMode="white">
          <a:xfrm>
            <a:off x="457200" y="585788"/>
            <a:ext cx="3976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Dual Anti-Platelet Therapy</a:t>
            </a:r>
          </a:p>
        </p:txBody>
      </p:sp>
      <p:sp>
        <p:nvSpPr>
          <p:cNvPr id="922662" name="Rectangle 38"/>
          <p:cNvSpPr>
            <a:spLocks noChangeArrowheads="1"/>
          </p:cNvSpPr>
          <p:nvPr/>
        </p:nvSpPr>
        <p:spPr bwMode="white">
          <a:xfrm>
            <a:off x="457200" y="68263"/>
            <a:ext cx="8229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RESOLUTE All Comers</a:t>
            </a:r>
          </a:p>
        </p:txBody>
      </p:sp>
      <p:sp>
        <p:nvSpPr>
          <p:cNvPr id="60444" name="Text Box 39"/>
          <p:cNvSpPr txBox="1">
            <a:spLocks noChangeArrowheads="1"/>
          </p:cNvSpPr>
          <p:nvPr/>
        </p:nvSpPr>
        <p:spPr bwMode="auto">
          <a:xfrm>
            <a:off x="457200" y="5834063"/>
            <a:ext cx="82946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b="0" i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ヒラギノ角ゴ Pro W3"/>
              </a:rPr>
              <a:t>* Aspirin and (Clopidogrel or Ticlopidine)</a:t>
            </a:r>
          </a:p>
          <a:p>
            <a:pPr>
              <a:lnSpc>
                <a:spcPct val="90000"/>
              </a:lnSpc>
            </a:pPr>
            <a:r>
              <a:rPr lang="en-US" altLang="zh-CN" sz="1200" b="0" i="1" baseline="30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ヒラギノ角ゴ Pro W3"/>
              </a:rPr>
              <a:t>†</a:t>
            </a:r>
            <a:r>
              <a:rPr lang="en-US" altLang="zh-CN" sz="1200" b="0" i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ヒラギノ角ゴ Pro W3"/>
              </a:rPr>
              <a:t> Majority on DAPT considered complex or ACS at time of procedure.</a:t>
            </a:r>
          </a:p>
          <a:p>
            <a:pPr>
              <a:lnSpc>
                <a:spcPct val="90000"/>
              </a:lnSpc>
            </a:pPr>
            <a:endParaRPr lang="en-US" altLang="zh-CN" sz="1200" b="0" i="1" smtClean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ヒラギノ角ゴ Pro W3"/>
            </a:endParaRPr>
          </a:p>
          <a:p>
            <a:pPr>
              <a:lnSpc>
                <a:spcPct val="90000"/>
              </a:lnSpc>
            </a:pPr>
            <a:r>
              <a:rPr lang="en-US" sz="1200" b="0" i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ヒラギノ角ゴ Pro W3"/>
              </a:rPr>
              <a:t>Serruys PW. ACC 2011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7"/>
          <p:cNvSpPr>
            <a:spLocks noChangeShapeType="1"/>
          </p:cNvSpPr>
          <p:nvPr/>
        </p:nvSpPr>
        <p:spPr bwMode="auto">
          <a:xfrm flipH="1">
            <a:off x="1677988" y="1501775"/>
            <a:ext cx="857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43" name="Line 8"/>
          <p:cNvSpPr>
            <a:spLocks noChangeShapeType="1"/>
          </p:cNvSpPr>
          <p:nvPr/>
        </p:nvSpPr>
        <p:spPr bwMode="auto">
          <a:xfrm flipH="1">
            <a:off x="1677988" y="2787650"/>
            <a:ext cx="857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44" name="Line 9"/>
          <p:cNvSpPr>
            <a:spLocks noChangeShapeType="1"/>
          </p:cNvSpPr>
          <p:nvPr/>
        </p:nvSpPr>
        <p:spPr bwMode="auto">
          <a:xfrm flipH="1">
            <a:off x="1677988" y="4076700"/>
            <a:ext cx="857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45" name="Line 10"/>
          <p:cNvSpPr>
            <a:spLocks noChangeShapeType="1"/>
          </p:cNvSpPr>
          <p:nvPr/>
        </p:nvSpPr>
        <p:spPr bwMode="auto">
          <a:xfrm rot="16200000" flipH="1">
            <a:off x="4583906" y="5418932"/>
            <a:ext cx="1127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46" name="Line 11"/>
          <p:cNvSpPr>
            <a:spLocks noChangeShapeType="1"/>
          </p:cNvSpPr>
          <p:nvPr/>
        </p:nvSpPr>
        <p:spPr bwMode="auto">
          <a:xfrm rot="16200000" flipH="1">
            <a:off x="6023768" y="5418932"/>
            <a:ext cx="1127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47" name="Line 12"/>
          <p:cNvSpPr>
            <a:spLocks noChangeShapeType="1"/>
          </p:cNvSpPr>
          <p:nvPr/>
        </p:nvSpPr>
        <p:spPr bwMode="auto">
          <a:xfrm rot="16200000" flipH="1">
            <a:off x="7463631" y="5418932"/>
            <a:ext cx="1127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48" name="Line 13"/>
          <p:cNvSpPr>
            <a:spLocks noChangeShapeType="1"/>
          </p:cNvSpPr>
          <p:nvPr/>
        </p:nvSpPr>
        <p:spPr bwMode="auto">
          <a:xfrm rot="16200000" flipH="1">
            <a:off x="3144043" y="5418932"/>
            <a:ext cx="1127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49" name="Line 14"/>
          <p:cNvSpPr>
            <a:spLocks noChangeShapeType="1"/>
          </p:cNvSpPr>
          <p:nvPr/>
        </p:nvSpPr>
        <p:spPr bwMode="auto">
          <a:xfrm>
            <a:off x="1739900" y="5365750"/>
            <a:ext cx="5791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50" name="Line 15"/>
          <p:cNvSpPr>
            <a:spLocks noChangeShapeType="1"/>
          </p:cNvSpPr>
          <p:nvPr/>
        </p:nvSpPr>
        <p:spPr bwMode="auto">
          <a:xfrm flipH="1">
            <a:off x="1677988" y="5365750"/>
            <a:ext cx="857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51" name="Line 16"/>
          <p:cNvSpPr>
            <a:spLocks noChangeShapeType="1"/>
          </p:cNvSpPr>
          <p:nvPr/>
        </p:nvSpPr>
        <p:spPr bwMode="auto">
          <a:xfrm rot="16200000" flipH="1">
            <a:off x="1707356" y="5418932"/>
            <a:ext cx="1127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52" name="Line 17"/>
          <p:cNvSpPr>
            <a:spLocks noChangeShapeType="1"/>
          </p:cNvSpPr>
          <p:nvPr/>
        </p:nvSpPr>
        <p:spPr bwMode="auto">
          <a:xfrm>
            <a:off x="1763713" y="1489075"/>
            <a:ext cx="0" cy="38766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53" name="Text Box 20"/>
          <p:cNvSpPr txBox="1">
            <a:spLocks noChangeArrowheads="1"/>
          </p:cNvSpPr>
          <p:nvPr/>
        </p:nvSpPr>
        <p:spPr bwMode="auto">
          <a:xfrm>
            <a:off x="1130300" y="1319213"/>
            <a:ext cx="5905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15%</a:t>
            </a:r>
          </a:p>
        </p:txBody>
      </p:sp>
      <p:sp>
        <p:nvSpPr>
          <p:cNvPr id="61454" name="Text Box 21"/>
          <p:cNvSpPr txBox="1">
            <a:spLocks noChangeArrowheads="1"/>
          </p:cNvSpPr>
          <p:nvPr/>
        </p:nvSpPr>
        <p:spPr bwMode="auto">
          <a:xfrm>
            <a:off x="1243013" y="5183188"/>
            <a:ext cx="4778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0%</a:t>
            </a:r>
          </a:p>
        </p:txBody>
      </p:sp>
      <p:sp>
        <p:nvSpPr>
          <p:cNvPr id="61455" name="Text Box 23"/>
          <p:cNvSpPr txBox="1">
            <a:spLocks noChangeArrowheads="1"/>
          </p:cNvSpPr>
          <p:nvPr/>
        </p:nvSpPr>
        <p:spPr bwMode="auto">
          <a:xfrm rot="-5400000">
            <a:off x="-840581" y="3272631"/>
            <a:ext cx="32448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Cumulative Incidence of Events</a:t>
            </a:r>
          </a:p>
        </p:txBody>
      </p:sp>
      <p:sp>
        <p:nvSpPr>
          <p:cNvPr id="61456" name="Text Box 24"/>
          <p:cNvSpPr txBox="1">
            <a:spLocks noChangeArrowheads="1"/>
          </p:cNvSpPr>
          <p:nvPr/>
        </p:nvSpPr>
        <p:spPr bwMode="auto">
          <a:xfrm>
            <a:off x="1243013" y="3902075"/>
            <a:ext cx="4778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5%</a:t>
            </a:r>
          </a:p>
        </p:txBody>
      </p:sp>
      <p:sp>
        <p:nvSpPr>
          <p:cNvPr id="61457" name="Text Box 29"/>
          <p:cNvSpPr txBox="1">
            <a:spLocks noChangeArrowheads="1"/>
          </p:cNvSpPr>
          <p:nvPr/>
        </p:nvSpPr>
        <p:spPr bwMode="auto">
          <a:xfrm>
            <a:off x="1130300" y="2606675"/>
            <a:ext cx="5905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10%</a:t>
            </a:r>
          </a:p>
        </p:txBody>
      </p:sp>
      <p:sp>
        <p:nvSpPr>
          <p:cNvPr id="61458" name="Text Box 30"/>
          <p:cNvSpPr txBox="1">
            <a:spLocks noChangeArrowheads="1"/>
          </p:cNvSpPr>
          <p:nvPr/>
        </p:nvSpPr>
        <p:spPr bwMode="auto">
          <a:xfrm>
            <a:off x="1617663" y="5502275"/>
            <a:ext cx="2968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0</a:t>
            </a:r>
          </a:p>
        </p:txBody>
      </p:sp>
      <p:sp>
        <p:nvSpPr>
          <p:cNvPr id="61459" name="Text Box 31"/>
          <p:cNvSpPr txBox="1">
            <a:spLocks noChangeArrowheads="1"/>
          </p:cNvSpPr>
          <p:nvPr/>
        </p:nvSpPr>
        <p:spPr bwMode="auto">
          <a:xfrm>
            <a:off x="3052763" y="5502275"/>
            <a:ext cx="2968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6</a:t>
            </a:r>
          </a:p>
        </p:txBody>
      </p:sp>
      <p:sp>
        <p:nvSpPr>
          <p:cNvPr id="61460" name="Text Box 32"/>
          <p:cNvSpPr txBox="1">
            <a:spLocks noChangeArrowheads="1"/>
          </p:cNvSpPr>
          <p:nvPr/>
        </p:nvSpPr>
        <p:spPr bwMode="auto">
          <a:xfrm>
            <a:off x="4432300" y="5502275"/>
            <a:ext cx="409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12</a:t>
            </a:r>
          </a:p>
        </p:txBody>
      </p:sp>
      <p:sp>
        <p:nvSpPr>
          <p:cNvPr id="61461" name="Text Box 33"/>
          <p:cNvSpPr txBox="1">
            <a:spLocks noChangeArrowheads="1"/>
          </p:cNvSpPr>
          <p:nvPr/>
        </p:nvSpPr>
        <p:spPr bwMode="auto">
          <a:xfrm>
            <a:off x="5867400" y="5502275"/>
            <a:ext cx="409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18</a:t>
            </a:r>
          </a:p>
        </p:txBody>
      </p:sp>
      <p:sp>
        <p:nvSpPr>
          <p:cNvPr id="61462" name="Text Box 34"/>
          <p:cNvSpPr txBox="1">
            <a:spLocks noChangeArrowheads="1"/>
          </p:cNvSpPr>
          <p:nvPr/>
        </p:nvSpPr>
        <p:spPr bwMode="auto">
          <a:xfrm>
            <a:off x="7313613" y="5502275"/>
            <a:ext cx="409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24</a:t>
            </a:r>
          </a:p>
        </p:txBody>
      </p:sp>
      <p:pic>
        <p:nvPicPr>
          <p:cNvPr id="61463" name="Picture 141" descr="14 ZES"/>
          <p:cNvPicPr>
            <a:picLocks noChangeAspect="1" noChangeArrowheads="1"/>
          </p:cNvPicPr>
          <p:nvPr/>
        </p:nvPicPr>
        <p:blipFill>
          <a:blip r:embed="rId2" cstate="print"/>
          <a:srcRect l="50613"/>
          <a:stretch>
            <a:fillRect/>
          </a:stretch>
        </p:blipFill>
        <p:spPr bwMode="auto">
          <a:xfrm>
            <a:off x="4724400" y="4656138"/>
            <a:ext cx="28749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4" name="Picture 142" descr="14 ZES"/>
          <p:cNvPicPr>
            <a:picLocks noChangeAspect="1" noChangeArrowheads="1"/>
          </p:cNvPicPr>
          <p:nvPr/>
        </p:nvPicPr>
        <p:blipFill>
          <a:blip r:embed="rId2" cstate="print"/>
          <a:srcRect r="49387"/>
          <a:stretch>
            <a:fillRect/>
          </a:stretch>
        </p:blipFill>
        <p:spPr bwMode="auto">
          <a:xfrm>
            <a:off x="1778000" y="4656138"/>
            <a:ext cx="29464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5" name="Picture 143" descr="14 EES"/>
          <p:cNvPicPr>
            <a:picLocks noChangeAspect="1" noChangeArrowheads="1"/>
          </p:cNvPicPr>
          <p:nvPr/>
        </p:nvPicPr>
        <p:blipFill>
          <a:blip r:embed="rId3" cstate="print"/>
          <a:srcRect r="49222"/>
          <a:stretch>
            <a:fillRect/>
          </a:stretch>
        </p:blipFill>
        <p:spPr bwMode="auto">
          <a:xfrm>
            <a:off x="1774825" y="4946650"/>
            <a:ext cx="2949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6" name="Picture 144" descr="14 EES"/>
          <p:cNvPicPr>
            <a:picLocks noChangeAspect="1" noChangeArrowheads="1"/>
          </p:cNvPicPr>
          <p:nvPr/>
        </p:nvPicPr>
        <p:blipFill>
          <a:blip r:embed="rId3" cstate="print"/>
          <a:srcRect l="50778"/>
          <a:stretch>
            <a:fillRect/>
          </a:stretch>
        </p:blipFill>
        <p:spPr bwMode="auto">
          <a:xfrm>
            <a:off x="4724400" y="4946650"/>
            <a:ext cx="2859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7" name="Text Box 145"/>
          <p:cNvSpPr txBox="1">
            <a:spLocks noChangeArrowheads="1"/>
          </p:cNvSpPr>
          <p:nvPr/>
        </p:nvSpPr>
        <p:spPr bwMode="auto">
          <a:xfrm>
            <a:off x="7534275" y="4648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i="1" smtClean="0">
                <a:solidFill>
                  <a:srgbClr val="E37F1C"/>
                </a:solidFill>
                <a:latin typeface="Arial" pitchFamily="34" charset="0"/>
                <a:ea typeface="MS PGothic" pitchFamily="34" charset="-128"/>
                <a:cs typeface="ヒラギノ角ゴ Pro W3"/>
              </a:rPr>
              <a:t>1.9%</a:t>
            </a:r>
          </a:p>
        </p:txBody>
      </p:sp>
      <p:sp>
        <p:nvSpPr>
          <p:cNvPr id="61468" name="Text Box 146"/>
          <p:cNvSpPr txBox="1">
            <a:spLocks noChangeArrowheads="1"/>
          </p:cNvSpPr>
          <p:nvPr/>
        </p:nvSpPr>
        <p:spPr bwMode="auto">
          <a:xfrm>
            <a:off x="7534275" y="4953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i="1" smtClean="0">
                <a:solidFill>
                  <a:srgbClr val="6666FF"/>
                </a:solidFill>
                <a:latin typeface="Arial" pitchFamily="34" charset="0"/>
                <a:ea typeface="ヒラギノ角ゴ Pro W3"/>
                <a:cs typeface="ヒラギノ角ゴ Pro W3"/>
              </a:rPr>
              <a:t>1.0%</a:t>
            </a:r>
          </a:p>
        </p:txBody>
      </p:sp>
      <p:sp>
        <p:nvSpPr>
          <p:cNvPr id="61469" name="Text Box 912"/>
          <p:cNvSpPr txBox="1">
            <a:spLocks noChangeArrowheads="1"/>
          </p:cNvSpPr>
          <p:nvPr/>
        </p:nvSpPr>
        <p:spPr bwMode="auto">
          <a:xfrm>
            <a:off x="2609850" y="1485900"/>
            <a:ext cx="23320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ヒラギノ角ゴ Pro W3"/>
              </a:rPr>
              <a:t>Resolute ZES (N = 1140)</a:t>
            </a:r>
          </a:p>
        </p:txBody>
      </p:sp>
      <p:sp>
        <p:nvSpPr>
          <p:cNvPr id="61470" name="Text Box 913"/>
          <p:cNvSpPr txBox="1">
            <a:spLocks noChangeArrowheads="1"/>
          </p:cNvSpPr>
          <p:nvPr/>
        </p:nvSpPr>
        <p:spPr bwMode="auto">
          <a:xfrm>
            <a:off x="2609850" y="1851025"/>
            <a:ext cx="23320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ヒラギノ角ゴ Pro W3"/>
              </a:rPr>
              <a:t>Xience V EES (N = 1152)</a:t>
            </a:r>
          </a:p>
        </p:txBody>
      </p:sp>
      <p:sp>
        <p:nvSpPr>
          <p:cNvPr id="61471" name="Line 914"/>
          <p:cNvSpPr>
            <a:spLocks noChangeShapeType="1"/>
          </p:cNvSpPr>
          <p:nvPr/>
        </p:nvSpPr>
        <p:spPr bwMode="gray">
          <a:xfrm>
            <a:off x="2154238" y="1581150"/>
            <a:ext cx="339725" cy="0"/>
          </a:xfrm>
          <a:prstGeom prst="line">
            <a:avLst/>
          </a:prstGeom>
          <a:noFill/>
          <a:ln w="28575">
            <a:solidFill>
              <a:srgbClr val="E37F1C"/>
            </a:solidFill>
            <a:round/>
            <a:headEnd/>
            <a:tailEnd/>
          </a:ln>
        </p:spPr>
        <p:txBody>
          <a:bodyPr/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72" name="Line 915"/>
          <p:cNvSpPr>
            <a:spLocks noChangeShapeType="1"/>
          </p:cNvSpPr>
          <p:nvPr/>
        </p:nvSpPr>
        <p:spPr bwMode="gray">
          <a:xfrm>
            <a:off x="2154238" y="1946275"/>
            <a:ext cx="339725" cy="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sz="1800" i="1" smtClean="0">
              <a:solidFill>
                <a:srgbClr val="FFCC99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61473" name="Text Box 288"/>
          <p:cNvSpPr txBox="1">
            <a:spLocks noChangeArrowheads="1"/>
          </p:cNvSpPr>
          <p:nvPr/>
        </p:nvSpPr>
        <p:spPr bwMode="auto">
          <a:xfrm>
            <a:off x="457200" y="6054725"/>
            <a:ext cx="8396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b="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Silber S, et al. Lancet. 2011;377:1241-47</a:t>
            </a:r>
          </a:p>
          <a:p>
            <a:pPr>
              <a:lnSpc>
                <a:spcPct val="90000"/>
              </a:lnSpc>
            </a:pPr>
            <a:endParaRPr lang="fr-FR" sz="600" b="0" i="1" smtClean="0">
              <a:solidFill>
                <a:srgbClr val="FFFFFF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1100" b="0" i="1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Error bars indicate a point-wise two-sided 95% confidence interval (±1.96*SE). Standard Error based on the Greenwood Formula.</a:t>
            </a:r>
          </a:p>
          <a:p>
            <a:pPr>
              <a:lnSpc>
                <a:spcPct val="90000"/>
              </a:lnSpc>
            </a:pPr>
            <a:r>
              <a:rPr lang="en-US" sz="1100" b="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RESOLUTE All Comers was not specifically designed or powered to individually compare stent thrombosis.</a:t>
            </a:r>
          </a:p>
        </p:txBody>
      </p:sp>
      <p:sp>
        <p:nvSpPr>
          <p:cNvPr id="61474" name="Text Box 32"/>
          <p:cNvSpPr txBox="1">
            <a:spLocks noChangeArrowheads="1"/>
          </p:cNvSpPr>
          <p:nvPr/>
        </p:nvSpPr>
        <p:spPr bwMode="auto">
          <a:xfrm>
            <a:off x="2768600" y="5748338"/>
            <a:ext cx="37242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Time after Initial Procedure (Months)</a:t>
            </a:r>
          </a:p>
        </p:txBody>
      </p:sp>
      <p:sp>
        <p:nvSpPr>
          <p:cNvPr id="61475" name="Text Box 31"/>
          <p:cNvSpPr txBox="1">
            <a:spLocks noChangeArrowheads="1"/>
          </p:cNvSpPr>
          <p:nvPr/>
        </p:nvSpPr>
        <p:spPr bwMode="auto">
          <a:xfrm>
            <a:off x="6562725" y="1684338"/>
            <a:ext cx="1735138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i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ヒラギノ角ゴ Pro W3"/>
              </a:rPr>
              <a:t>Log rank P = 0.07 </a:t>
            </a:r>
          </a:p>
        </p:txBody>
      </p:sp>
      <p:sp>
        <p:nvSpPr>
          <p:cNvPr id="1121316" name="Rectangle 36"/>
          <p:cNvSpPr>
            <a:spLocks noChangeArrowheads="1"/>
          </p:cNvSpPr>
          <p:nvPr/>
        </p:nvSpPr>
        <p:spPr bwMode="white">
          <a:xfrm>
            <a:off x="457200" y="68263"/>
            <a:ext cx="8229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RESOLUTE All Comers</a:t>
            </a:r>
          </a:p>
        </p:txBody>
      </p:sp>
      <p:sp>
        <p:nvSpPr>
          <p:cNvPr id="1121317" name="Rectangle 37"/>
          <p:cNvSpPr>
            <a:spLocks noChangeArrowheads="1"/>
          </p:cNvSpPr>
          <p:nvPr/>
        </p:nvSpPr>
        <p:spPr bwMode="white">
          <a:xfrm>
            <a:off x="457200" y="600075"/>
            <a:ext cx="7277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Definite or Probable Stent Thrombosis at 2 Years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82675"/>
            <a:ext cx="9144000" cy="5753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51677E"/>
              </a:buClr>
              <a:buFontTx/>
              <a:buChar char="•"/>
              <a:defRPr/>
            </a:pPr>
            <a:endParaRPr lang="en-US" b="1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graphicFrame>
        <p:nvGraphicFramePr>
          <p:cNvPr id="8" name="Group 67"/>
          <p:cNvGraphicFramePr>
            <a:graphicFrameLocks noGrp="1"/>
          </p:cNvGraphicFramePr>
          <p:nvPr/>
        </p:nvGraphicFramePr>
        <p:xfrm>
          <a:off x="187325" y="1370013"/>
          <a:ext cx="8763000" cy="4960814"/>
        </p:xfrm>
        <a:graphic>
          <a:graphicData uri="http://schemas.openxmlformats.org/drawingml/2006/table">
            <a:tbl>
              <a:tblPr/>
              <a:tblGrid>
                <a:gridCol w="1416050"/>
                <a:gridCol w="1416050"/>
                <a:gridCol w="1206500"/>
                <a:gridCol w="1219200"/>
                <a:gridCol w="1905000"/>
                <a:gridCol w="160020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082"/>
                        </a:solidFill>
                        <a:effectLst/>
                        <a:latin typeface="Arial" charset="0"/>
                        <a:ea typeface="Osaka"/>
                        <a:cs typeface="Osak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08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Inclusion Group, 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8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DAPT Duration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8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DES Type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8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8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Endpoint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8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82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  Endpoint(s)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DAPT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20,645                  12-month event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12 vs 30 months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All DES, BMS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D/MI/Stroke at 33 mos</a:t>
                      </a: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Def/prob ST at 33 mos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GUSTO Bleeding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ISAR-SAFE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6,000                    6-month event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6 vs 12 months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All DES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D/MI/Stroke/TIMI major bleed at 15 mos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Individual component endpoints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DES-LATE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2,701                  12-month event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12 vs 24 months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SES, PES, ZES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2-yr D/MI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ARC ST, Bleeding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PRODIGY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1,700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6 vs 24 months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ZES, PES, EES, BMS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2y cardiac D/MI/stroke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D/MI, ST at 2 years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OPTIMIZE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3,120                non-STEMI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3 vs. 12 months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 ZES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1-yr D/MI/Stroke/TIMI major bleed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ARC ST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SEASIDE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900 non-ACS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6 months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ZES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1-yr D/MI/Stroke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GUSTO Bleeding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CYP2C19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823 non-ACS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3 months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ZES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ヒラギノ角ゴ Pro W3"/>
                        </a:rPr>
                        <a:t>1y cardiac D/MI/ST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/>
                          <a:cs typeface="Osaka"/>
                        </a:rPr>
                        <a:t>Individual component endpoints, TLR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7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" y="6596063"/>
            <a:ext cx="449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51677E"/>
              </a:buClr>
              <a:defRPr/>
            </a:pPr>
            <a:r>
              <a:rPr lang="en-US" sz="1200" kern="0">
                <a:solidFill>
                  <a:srgbClr val="000000"/>
                </a:solidFill>
                <a:latin typeface="Calibri"/>
                <a:cs typeface="+mn-cs"/>
              </a:rPr>
              <a:t>Kandzari et al. JACC Int 2009; www.clinicaltrials.gov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92088" y="290513"/>
            <a:ext cx="8458200" cy="914400"/>
          </a:xfrm>
        </p:spPr>
        <p:txBody>
          <a:bodyPr rtlCol="0">
            <a:normAutofit fontScale="9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effectLst/>
              </a:rPr>
              <a:t>What is the ‘Optimal’ Trial for the ‘Optimal’ DAPT Duration?</a:t>
            </a:r>
            <a:r>
              <a:rPr lang="en-US" sz="2400" i="1" u="sng" kern="0" dirty="0" smtClean="0">
                <a:effectLst/>
              </a:rPr>
              <a:t/>
            </a:r>
            <a:br>
              <a:rPr lang="en-US" sz="2400" i="1" u="sng" kern="0" dirty="0" smtClean="0">
                <a:effectLst/>
              </a:rPr>
            </a:br>
            <a:r>
              <a:rPr lang="en-US" sz="1800" i="1" kern="0" dirty="0" smtClean="0">
                <a:effectLst/>
              </a:rPr>
              <a:t>DAPT duration trials and inclusion of 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331913"/>
            <a:ext cx="8547100" cy="527685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sz="2400" b="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462275" name="Rectangle 3"/>
          <p:cNvSpPr>
            <a:spLocks noChangeArrowheads="1"/>
          </p:cNvSpPr>
          <p:nvPr/>
        </p:nvSpPr>
        <p:spPr bwMode="auto">
          <a:xfrm>
            <a:off x="0" y="34925"/>
            <a:ext cx="91440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4000" smtClean="0">
                <a:solidFill>
                  <a:srgbClr val="FFFFFF"/>
                </a:solidFill>
              </a:rPr>
              <a:t>Safety of Long-Term Clopidogrel</a:t>
            </a:r>
          </a:p>
        </p:txBody>
      </p:sp>
      <p:sp>
        <p:nvSpPr>
          <p:cNvPr id="1462276" name="Rectangle 4"/>
          <p:cNvSpPr>
            <a:spLocks noChangeArrowheads="1"/>
          </p:cNvSpPr>
          <p:nvPr/>
        </p:nvSpPr>
        <p:spPr bwMode="auto">
          <a:xfrm>
            <a:off x="2187575" y="665163"/>
            <a:ext cx="47720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Placebo Controlled Trials</a:t>
            </a:r>
            <a:endParaRPr lang="en-US" smtClean="0">
              <a:solidFill>
                <a:srgbClr val="FDE25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62277" name="Object 5"/>
          <p:cNvGraphicFramePr>
            <a:graphicFrameLocks noChangeAspect="1"/>
          </p:cNvGraphicFramePr>
          <p:nvPr/>
        </p:nvGraphicFramePr>
        <p:xfrm>
          <a:off x="306388" y="1284288"/>
          <a:ext cx="8423275" cy="4065587"/>
        </p:xfrm>
        <a:graphic>
          <a:graphicData uri="http://schemas.openxmlformats.org/presentationml/2006/ole">
            <p:oleObj spid="_x0000_s75869" name="Chart" r:id="rId4" imgW="8420100" imgH="4067175" progId="MSGraph.Chart.8">
              <p:embed followColorScheme="full"/>
            </p:oleObj>
          </a:graphicData>
        </a:graphic>
      </p:graphicFrame>
      <p:sp>
        <p:nvSpPr>
          <p:cNvPr id="1462278" name="Rectangle 6"/>
          <p:cNvSpPr>
            <a:spLocks noChangeArrowheads="1"/>
          </p:cNvSpPr>
          <p:nvPr/>
        </p:nvSpPr>
        <p:spPr bwMode="auto">
          <a:xfrm>
            <a:off x="2062163" y="2392363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P=0.001</a:t>
            </a:r>
          </a:p>
        </p:txBody>
      </p:sp>
      <p:sp>
        <p:nvSpPr>
          <p:cNvPr id="1462279" name="Text Box 7"/>
          <p:cNvSpPr txBox="1">
            <a:spLocks noChangeArrowheads="1"/>
          </p:cNvSpPr>
          <p:nvPr/>
        </p:nvSpPr>
        <p:spPr bwMode="auto">
          <a:xfrm>
            <a:off x="6389688" y="6337300"/>
            <a:ext cx="218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NEJM 2006;354:1706-17</a:t>
            </a:r>
          </a:p>
        </p:txBody>
      </p:sp>
      <p:sp>
        <p:nvSpPr>
          <p:cNvPr id="1462280" name="Text Box 8"/>
          <p:cNvSpPr txBox="1">
            <a:spLocks noChangeArrowheads="1"/>
          </p:cNvSpPr>
          <p:nvPr/>
        </p:nvSpPr>
        <p:spPr bwMode="auto">
          <a:xfrm>
            <a:off x="6342063" y="5103813"/>
            <a:ext cx="2278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N=15,603</a:t>
            </a:r>
          </a:p>
          <a:p>
            <a:pPr algn="ctr"/>
            <a:r>
              <a:rPr lang="en-US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2.5 year FU</a:t>
            </a:r>
          </a:p>
          <a:p>
            <a:pPr algn="ctr"/>
            <a:r>
              <a:rPr lang="en-US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GUSTO major </a:t>
            </a:r>
          </a:p>
          <a:p>
            <a:pPr algn="ctr"/>
            <a:r>
              <a:rPr lang="en-US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moderate bleed</a:t>
            </a:r>
          </a:p>
        </p:txBody>
      </p:sp>
      <p:grpSp>
        <p:nvGrpSpPr>
          <p:cNvPr id="1462281" name="Group 9"/>
          <p:cNvGrpSpPr>
            <a:grpSpLocks/>
          </p:cNvGrpSpPr>
          <p:nvPr/>
        </p:nvGrpSpPr>
        <p:grpSpPr bwMode="auto">
          <a:xfrm>
            <a:off x="1490663" y="5103813"/>
            <a:ext cx="2400300" cy="1249362"/>
            <a:chOff x="939" y="3215"/>
            <a:chExt cx="1512" cy="787"/>
          </a:xfrm>
        </p:grpSpPr>
        <p:sp>
          <p:nvSpPr>
            <p:cNvPr id="1462282" name="Text Box 10"/>
            <p:cNvSpPr txBox="1">
              <a:spLocks noChangeArrowheads="1"/>
            </p:cNvSpPr>
            <p:nvPr/>
          </p:nvSpPr>
          <p:spPr bwMode="auto">
            <a:xfrm>
              <a:off x="939" y="3215"/>
              <a:ext cx="151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mtClean="0">
                  <a:solidFill>
                    <a:srgbClr val="FDE25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N=12,563</a:t>
              </a:r>
            </a:p>
            <a:p>
              <a:pPr algn="ctr"/>
              <a:r>
                <a:rPr lang="en-US" smtClean="0">
                  <a:solidFill>
                    <a:srgbClr val="FDE25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year FU</a:t>
              </a:r>
            </a:p>
            <a:p>
              <a:pPr algn="ctr"/>
              <a:r>
                <a:rPr lang="en-US" smtClean="0">
                  <a:solidFill>
                    <a:srgbClr val="FDE25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CURE major bleed</a:t>
              </a:r>
            </a:p>
          </p:txBody>
        </p:sp>
        <p:sp>
          <p:nvSpPr>
            <p:cNvPr id="1462283" name="Text Box 11"/>
            <p:cNvSpPr txBox="1">
              <a:spLocks noChangeArrowheads="1"/>
            </p:cNvSpPr>
            <p:nvPr/>
          </p:nvSpPr>
          <p:spPr bwMode="auto">
            <a:xfrm>
              <a:off x="1007" y="3810"/>
              <a:ext cx="13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NEJM 2001;345;494-502</a:t>
              </a:r>
            </a:p>
          </p:txBody>
        </p:sp>
      </p:grpSp>
      <p:grpSp>
        <p:nvGrpSpPr>
          <p:cNvPr id="1462284" name="Group 12"/>
          <p:cNvGrpSpPr>
            <a:grpSpLocks/>
          </p:cNvGrpSpPr>
          <p:nvPr/>
        </p:nvGrpSpPr>
        <p:grpSpPr bwMode="auto">
          <a:xfrm>
            <a:off x="3989388" y="5103813"/>
            <a:ext cx="2192337" cy="1249362"/>
            <a:chOff x="2443" y="3215"/>
            <a:chExt cx="1381" cy="787"/>
          </a:xfrm>
        </p:grpSpPr>
        <p:sp>
          <p:nvSpPr>
            <p:cNvPr id="1462285" name="Text Box 13"/>
            <p:cNvSpPr txBox="1">
              <a:spLocks noChangeArrowheads="1"/>
            </p:cNvSpPr>
            <p:nvPr/>
          </p:nvSpPr>
          <p:spPr bwMode="auto">
            <a:xfrm>
              <a:off x="2446" y="3215"/>
              <a:ext cx="137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mtClean="0">
                  <a:solidFill>
                    <a:srgbClr val="FDE25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N=2,116</a:t>
              </a:r>
            </a:p>
            <a:p>
              <a:pPr algn="ctr"/>
              <a:r>
                <a:rPr lang="en-US" smtClean="0">
                  <a:solidFill>
                    <a:srgbClr val="FDE25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year FU</a:t>
              </a:r>
            </a:p>
            <a:p>
              <a:pPr algn="ctr"/>
              <a:r>
                <a:rPr lang="en-US" smtClean="0">
                  <a:solidFill>
                    <a:srgbClr val="FDE25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TIMI major bleed</a:t>
              </a:r>
            </a:p>
          </p:txBody>
        </p:sp>
        <p:sp>
          <p:nvSpPr>
            <p:cNvPr id="1462286" name="Text Box 14"/>
            <p:cNvSpPr txBox="1">
              <a:spLocks noChangeArrowheads="1"/>
            </p:cNvSpPr>
            <p:nvPr/>
          </p:nvSpPr>
          <p:spPr bwMode="auto">
            <a:xfrm>
              <a:off x="2443" y="3810"/>
              <a:ext cx="13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JAMA 2002;288:2411-20</a:t>
              </a:r>
            </a:p>
          </p:txBody>
        </p:sp>
      </p:grpSp>
      <p:sp>
        <p:nvSpPr>
          <p:cNvPr id="1462287" name="Rectangle 15"/>
          <p:cNvSpPr>
            <a:spLocks noChangeArrowheads="1"/>
          </p:cNvSpPr>
          <p:nvPr/>
        </p:nvSpPr>
        <p:spPr bwMode="auto">
          <a:xfrm>
            <a:off x="5240338" y="1501775"/>
            <a:ext cx="99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P=0.07</a:t>
            </a:r>
          </a:p>
        </p:txBody>
      </p:sp>
      <p:sp>
        <p:nvSpPr>
          <p:cNvPr id="1462288" name="Rectangle 16"/>
          <p:cNvSpPr>
            <a:spLocks noChangeArrowheads="1"/>
          </p:cNvSpPr>
          <p:nvPr/>
        </p:nvSpPr>
        <p:spPr bwMode="auto">
          <a:xfrm>
            <a:off x="6904038" y="2357438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P&lt;0.001</a:t>
            </a:r>
          </a:p>
        </p:txBody>
      </p:sp>
    </p:spTree>
    <p:extLst>
      <p:ext uri="{BB962C8B-B14F-4D97-AF65-F5344CB8AC3E}">
        <p14:creationId xmlns="" xmlns:p14="http://schemas.microsoft.com/office/powerpoint/2010/main" val="1681451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185738" y="1127025"/>
            <a:ext cx="8770937" cy="4964665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>
              <a:defRPr/>
            </a:pPr>
            <a:endParaRPr lang="en-US" sz="2400" b="1" i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6213"/>
            <a:ext cx="8836025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Impact of Therapies on Outcomes</a:t>
            </a:r>
            <a:endParaRPr lang="en-US" smtClean="0">
              <a:solidFill>
                <a:srgbClr val="FEEE9E"/>
              </a:solidFill>
              <a:ea typeface="+mj-ea"/>
            </a:endParaRPr>
          </a:p>
        </p:txBody>
      </p:sp>
      <p:grpSp>
        <p:nvGrpSpPr>
          <p:cNvPr id="37894" name="Group 7"/>
          <p:cNvGrpSpPr>
            <a:grpSpLocks/>
          </p:cNvGrpSpPr>
          <p:nvPr/>
        </p:nvGrpSpPr>
        <p:grpSpPr bwMode="auto">
          <a:xfrm flipH="1">
            <a:off x="2265363" y="2041321"/>
            <a:ext cx="4614862" cy="3857625"/>
            <a:chOff x="1446" y="1252"/>
            <a:chExt cx="2907" cy="2430"/>
          </a:xfrm>
        </p:grpSpPr>
        <p:sp>
          <p:nvSpPr>
            <p:cNvPr id="37900" name="Freeform 8"/>
            <p:cNvSpPr>
              <a:spLocks/>
            </p:cNvSpPr>
            <p:nvPr/>
          </p:nvSpPr>
          <p:spPr bwMode="auto">
            <a:xfrm>
              <a:off x="1774" y="3068"/>
              <a:ext cx="33" cy="226"/>
            </a:xfrm>
            <a:custGeom>
              <a:avLst/>
              <a:gdLst>
                <a:gd name="T0" fmla="*/ 27 w 33"/>
                <a:gd name="T1" fmla="*/ 0 h 226"/>
                <a:gd name="T2" fmla="*/ 0 w 33"/>
                <a:gd name="T3" fmla="*/ 226 h 226"/>
                <a:gd name="T4" fmla="*/ 4 w 33"/>
                <a:gd name="T5" fmla="*/ 226 h 226"/>
                <a:gd name="T6" fmla="*/ 9 w 33"/>
                <a:gd name="T7" fmla="*/ 226 h 226"/>
                <a:gd name="T8" fmla="*/ 12 w 33"/>
                <a:gd name="T9" fmla="*/ 226 h 226"/>
                <a:gd name="T10" fmla="*/ 15 w 33"/>
                <a:gd name="T11" fmla="*/ 226 h 226"/>
                <a:gd name="T12" fmla="*/ 33 w 33"/>
                <a:gd name="T13" fmla="*/ 0 h 226"/>
                <a:gd name="T14" fmla="*/ 27 w 33"/>
                <a:gd name="T15" fmla="*/ 0 h 2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226"/>
                <a:gd name="T26" fmla="*/ 33 w 33"/>
                <a:gd name="T27" fmla="*/ 226 h 2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226">
                  <a:moveTo>
                    <a:pt x="27" y="0"/>
                  </a:moveTo>
                  <a:lnTo>
                    <a:pt x="0" y="226"/>
                  </a:lnTo>
                  <a:lnTo>
                    <a:pt x="4" y="226"/>
                  </a:lnTo>
                  <a:lnTo>
                    <a:pt x="9" y="226"/>
                  </a:lnTo>
                  <a:lnTo>
                    <a:pt x="12" y="226"/>
                  </a:lnTo>
                  <a:lnTo>
                    <a:pt x="15" y="226"/>
                  </a:lnTo>
                  <a:lnTo>
                    <a:pt x="3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9"/>
            <p:cNvSpPr>
              <a:spLocks/>
            </p:cNvSpPr>
            <p:nvPr/>
          </p:nvSpPr>
          <p:spPr bwMode="auto">
            <a:xfrm>
              <a:off x="3858" y="3045"/>
              <a:ext cx="32" cy="228"/>
            </a:xfrm>
            <a:custGeom>
              <a:avLst/>
              <a:gdLst>
                <a:gd name="T0" fmla="*/ 10 w 32"/>
                <a:gd name="T1" fmla="*/ 0 h 228"/>
                <a:gd name="T2" fmla="*/ 0 w 32"/>
                <a:gd name="T3" fmla="*/ 228 h 228"/>
                <a:gd name="T4" fmla="*/ 9 w 32"/>
                <a:gd name="T5" fmla="*/ 228 h 228"/>
                <a:gd name="T6" fmla="*/ 15 w 32"/>
                <a:gd name="T7" fmla="*/ 228 h 228"/>
                <a:gd name="T8" fmla="*/ 23 w 32"/>
                <a:gd name="T9" fmla="*/ 228 h 228"/>
                <a:gd name="T10" fmla="*/ 32 w 32"/>
                <a:gd name="T11" fmla="*/ 228 h 228"/>
                <a:gd name="T12" fmla="*/ 25 w 32"/>
                <a:gd name="T13" fmla="*/ 0 h 228"/>
                <a:gd name="T14" fmla="*/ 10 w 32"/>
                <a:gd name="T15" fmla="*/ 0 h 2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28"/>
                <a:gd name="T26" fmla="*/ 32 w 32"/>
                <a:gd name="T27" fmla="*/ 228 h 2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28">
                  <a:moveTo>
                    <a:pt x="10" y="0"/>
                  </a:moveTo>
                  <a:lnTo>
                    <a:pt x="0" y="228"/>
                  </a:lnTo>
                  <a:lnTo>
                    <a:pt x="9" y="228"/>
                  </a:lnTo>
                  <a:lnTo>
                    <a:pt x="15" y="228"/>
                  </a:lnTo>
                  <a:lnTo>
                    <a:pt x="23" y="228"/>
                  </a:lnTo>
                  <a:lnTo>
                    <a:pt x="32" y="228"/>
                  </a:lnTo>
                  <a:lnTo>
                    <a:pt x="2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0"/>
            <p:cNvSpPr>
              <a:spLocks/>
            </p:cNvSpPr>
            <p:nvPr/>
          </p:nvSpPr>
          <p:spPr bwMode="auto">
            <a:xfrm>
              <a:off x="1761" y="1676"/>
              <a:ext cx="2242" cy="276"/>
            </a:xfrm>
            <a:custGeom>
              <a:avLst/>
              <a:gdLst>
                <a:gd name="T0" fmla="*/ 2831 w 1778"/>
                <a:gd name="T1" fmla="*/ 0 h 217"/>
                <a:gd name="T2" fmla="*/ 2656 w 1778"/>
                <a:gd name="T3" fmla="*/ 8 h 217"/>
                <a:gd name="T4" fmla="*/ 2454 w 1778"/>
                <a:gd name="T5" fmla="*/ 13 h 217"/>
                <a:gd name="T6" fmla="*/ 2231 w 1778"/>
                <a:gd name="T7" fmla="*/ 28 h 217"/>
                <a:gd name="T8" fmla="*/ 2004 w 1778"/>
                <a:gd name="T9" fmla="*/ 47 h 217"/>
                <a:gd name="T10" fmla="*/ 1754 w 1778"/>
                <a:gd name="T11" fmla="*/ 64 h 217"/>
                <a:gd name="T12" fmla="*/ 1504 w 1778"/>
                <a:gd name="T13" fmla="*/ 84 h 217"/>
                <a:gd name="T14" fmla="*/ 1261 w 1778"/>
                <a:gd name="T15" fmla="*/ 117 h 217"/>
                <a:gd name="T16" fmla="*/ 1028 w 1778"/>
                <a:gd name="T17" fmla="*/ 137 h 217"/>
                <a:gd name="T18" fmla="*/ 802 w 1778"/>
                <a:gd name="T19" fmla="*/ 181 h 217"/>
                <a:gd name="T20" fmla="*/ 590 w 1778"/>
                <a:gd name="T21" fmla="*/ 204 h 217"/>
                <a:gd name="T22" fmla="*/ 401 w 1778"/>
                <a:gd name="T23" fmla="*/ 243 h 217"/>
                <a:gd name="T24" fmla="*/ 243 w 1778"/>
                <a:gd name="T25" fmla="*/ 272 h 217"/>
                <a:gd name="T26" fmla="*/ 122 w 1778"/>
                <a:gd name="T27" fmla="*/ 315 h 217"/>
                <a:gd name="T28" fmla="*/ 38 w 1778"/>
                <a:gd name="T29" fmla="*/ 350 h 217"/>
                <a:gd name="T30" fmla="*/ 0 w 1778"/>
                <a:gd name="T31" fmla="*/ 415 h 217"/>
                <a:gd name="T32" fmla="*/ 74 w 1778"/>
                <a:gd name="T33" fmla="*/ 463 h 217"/>
                <a:gd name="T34" fmla="*/ 183 w 1778"/>
                <a:gd name="T35" fmla="*/ 499 h 217"/>
                <a:gd name="T36" fmla="*/ 340 w 1778"/>
                <a:gd name="T37" fmla="*/ 528 h 217"/>
                <a:gd name="T38" fmla="*/ 530 w 1778"/>
                <a:gd name="T39" fmla="*/ 552 h 217"/>
                <a:gd name="T40" fmla="*/ 745 w 1778"/>
                <a:gd name="T41" fmla="*/ 584 h 217"/>
                <a:gd name="T42" fmla="*/ 989 w 1778"/>
                <a:gd name="T43" fmla="*/ 608 h 217"/>
                <a:gd name="T44" fmla="*/ 1243 w 1778"/>
                <a:gd name="T45" fmla="*/ 627 h 217"/>
                <a:gd name="T46" fmla="*/ 1499 w 1778"/>
                <a:gd name="T47" fmla="*/ 652 h 217"/>
                <a:gd name="T48" fmla="*/ 1760 w 1778"/>
                <a:gd name="T49" fmla="*/ 673 h 217"/>
                <a:gd name="T50" fmla="*/ 2015 w 1778"/>
                <a:gd name="T51" fmla="*/ 686 h 217"/>
                <a:gd name="T52" fmla="*/ 2258 w 1778"/>
                <a:gd name="T53" fmla="*/ 698 h 217"/>
                <a:gd name="T54" fmla="*/ 2468 w 1778"/>
                <a:gd name="T55" fmla="*/ 710 h 217"/>
                <a:gd name="T56" fmla="*/ 2663 w 1778"/>
                <a:gd name="T57" fmla="*/ 714 h 217"/>
                <a:gd name="T58" fmla="*/ 2811 w 1778"/>
                <a:gd name="T59" fmla="*/ 721 h 217"/>
                <a:gd name="T60" fmla="*/ 2933 w 1778"/>
                <a:gd name="T61" fmla="*/ 721 h 217"/>
                <a:gd name="T62" fmla="*/ 3020 w 1778"/>
                <a:gd name="T63" fmla="*/ 714 h 217"/>
                <a:gd name="T64" fmla="*/ 3151 w 1778"/>
                <a:gd name="T65" fmla="*/ 710 h 217"/>
                <a:gd name="T66" fmla="*/ 3310 w 1778"/>
                <a:gd name="T67" fmla="*/ 698 h 217"/>
                <a:gd name="T68" fmla="*/ 3504 w 1778"/>
                <a:gd name="T69" fmla="*/ 698 h 217"/>
                <a:gd name="T70" fmla="*/ 3711 w 1778"/>
                <a:gd name="T71" fmla="*/ 686 h 217"/>
                <a:gd name="T72" fmla="*/ 3934 w 1778"/>
                <a:gd name="T73" fmla="*/ 673 h 217"/>
                <a:gd name="T74" fmla="*/ 4169 w 1778"/>
                <a:gd name="T75" fmla="*/ 665 h 217"/>
                <a:gd name="T76" fmla="*/ 4407 w 1778"/>
                <a:gd name="T77" fmla="*/ 652 h 217"/>
                <a:gd name="T78" fmla="*/ 4640 w 1778"/>
                <a:gd name="T79" fmla="*/ 627 h 217"/>
                <a:gd name="T80" fmla="*/ 4862 w 1778"/>
                <a:gd name="T81" fmla="*/ 608 h 217"/>
                <a:gd name="T82" fmla="*/ 5069 w 1778"/>
                <a:gd name="T83" fmla="*/ 589 h 217"/>
                <a:gd name="T84" fmla="*/ 5257 w 1778"/>
                <a:gd name="T85" fmla="*/ 575 h 217"/>
                <a:gd name="T86" fmla="*/ 5415 w 1778"/>
                <a:gd name="T87" fmla="*/ 547 h 217"/>
                <a:gd name="T88" fmla="*/ 5541 w 1778"/>
                <a:gd name="T89" fmla="*/ 513 h 217"/>
                <a:gd name="T90" fmla="*/ 5623 w 1778"/>
                <a:gd name="T91" fmla="*/ 490 h 217"/>
                <a:gd name="T92" fmla="*/ 5660 w 1778"/>
                <a:gd name="T93" fmla="*/ 426 h 217"/>
                <a:gd name="T94" fmla="*/ 5595 w 1778"/>
                <a:gd name="T95" fmla="*/ 383 h 217"/>
                <a:gd name="T96" fmla="*/ 5502 w 1778"/>
                <a:gd name="T97" fmla="*/ 343 h 217"/>
                <a:gd name="T98" fmla="*/ 5378 w 1778"/>
                <a:gd name="T99" fmla="*/ 308 h 217"/>
                <a:gd name="T100" fmla="*/ 5225 w 1778"/>
                <a:gd name="T101" fmla="*/ 267 h 217"/>
                <a:gd name="T102" fmla="*/ 5045 w 1778"/>
                <a:gd name="T103" fmla="*/ 234 h 217"/>
                <a:gd name="T104" fmla="*/ 4842 w 1778"/>
                <a:gd name="T105" fmla="*/ 196 h 217"/>
                <a:gd name="T106" fmla="*/ 4632 w 1778"/>
                <a:gd name="T107" fmla="*/ 167 h 217"/>
                <a:gd name="T108" fmla="*/ 4411 w 1778"/>
                <a:gd name="T109" fmla="*/ 135 h 217"/>
                <a:gd name="T110" fmla="*/ 4181 w 1778"/>
                <a:gd name="T111" fmla="*/ 103 h 217"/>
                <a:gd name="T112" fmla="*/ 3959 w 1778"/>
                <a:gd name="T113" fmla="*/ 70 h 217"/>
                <a:gd name="T114" fmla="*/ 3727 w 1778"/>
                <a:gd name="T115" fmla="*/ 52 h 217"/>
                <a:gd name="T116" fmla="*/ 3517 w 1778"/>
                <a:gd name="T117" fmla="*/ 36 h 217"/>
                <a:gd name="T118" fmla="*/ 3314 w 1778"/>
                <a:gd name="T119" fmla="*/ 13 h 217"/>
                <a:gd name="T120" fmla="*/ 3140 w 1778"/>
                <a:gd name="T121" fmla="*/ 0 h 217"/>
                <a:gd name="T122" fmla="*/ 2978 w 1778"/>
                <a:gd name="T123" fmla="*/ 0 h 2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78"/>
                <a:gd name="T187" fmla="*/ 0 h 217"/>
                <a:gd name="T188" fmla="*/ 1778 w 1778"/>
                <a:gd name="T189" fmla="*/ 217 h 2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78" h="217">
                  <a:moveTo>
                    <a:pt x="924" y="0"/>
                  </a:moveTo>
                  <a:lnTo>
                    <a:pt x="913" y="0"/>
                  </a:lnTo>
                  <a:lnTo>
                    <a:pt x="901" y="0"/>
                  </a:lnTo>
                  <a:lnTo>
                    <a:pt x="888" y="0"/>
                  </a:lnTo>
                  <a:lnTo>
                    <a:pt x="877" y="0"/>
                  </a:lnTo>
                  <a:lnTo>
                    <a:pt x="862" y="0"/>
                  </a:lnTo>
                  <a:lnTo>
                    <a:pt x="846" y="0"/>
                  </a:lnTo>
                  <a:lnTo>
                    <a:pt x="833" y="2"/>
                  </a:lnTo>
                  <a:lnTo>
                    <a:pt x="818" y="2"/>
                  </a:lnTo>
                  <a:lnTo>
                    <a:pt x="801" y="2"/>
                  </a:lnTo>
                  <a:lnTo>
                    <a:pt x="785" y="2"/>
                  </a:lnTo>
                  <a:lnTo>
                    <a:pt x="770" y="4"/>
                  </a:lnTo>
                  <a:lnTo>
                    <a:pt x="753" y="4"/>
                  </a:lnTo>
                  <a:lnTo>
                    <a:pt x="736" y="6"/>
                  </a:lnTo>
                  <a:lnTo>
                    <a:pt x="717" y="6"/>
                  </a:lnTo>
                  <a:lnTo>
                    <a:pt x="700" y="8"/>
                  </a:lnTo>
                  <a:lnTo>
                    <a:pt x="683" y="10"/>
                  </a:lnTo>
                  <a:lnTo>
                    <a:pt x="664" y="10"/>
                  </a:lnTo>
                  <a:lnTo>
                    <a:pt x="647" y="12"/>
                  </a:lnTo>
                  <a:lnTo>
                    <a:pt x="628" y="14"/>
                  </a:lnTo>
                  <a:lnTo>
                    <a:pt x="609" y="14"/>
                  </a:lnTo>
                  <a:lnTo>
                    <a:pt x="588" y="16"/>
                  </a:lnTo>
                  <a:lnTo>
                    <a:pt x="569" y="18"/>
                  </a:lnTo>
                  <a:lnTo>
                    <a:pt x="550" y="19"/>
                  </a:lnTo>
                  <a:lnTo>
                    <a:pt x="531" y="21"/>
                  </a:lnTo>
                  <a:lnTo>
                    <a:pt x="512" y="23"/>
                  </a:lnTo>
                  <a:lnTo>
                    <a:pt x="493" y="23"/>
                  </a:lnTo>
                  <a:lnTo>
                    <a:pt x="472" y="25"/>
                  </a:lnTo>
                  <a:lnTo>
                    <a:pt x="453" y="29"/>
                  </a:lnTo>
                  <a:lnTo>
                    <a:pt x="434" y="31"/>
                  </a:lnTo>
                  <a:lnTo>
                    <a:pt x="415" y="33"/>
                  </a:lnTo>
                  <a:lnTo>
                    <a:pt x="396" y="35"/>
                  </a:lnTo>
                  <a:lnTo>
                    <a:pt x="379" y="37"/>
                  </a:lnTo>
                  <a:lnTo>
                    <a:pt x="360" y="38"/>
                  </a:lnTo>
                  <a:lnTo>
                    <a:pt x="341" y="40"/>
                  </a:lnTo>
                  <a:lnTo>
                    <a:pt x="322" y="42"/>
                  </a:lnTo>
                  <a:lnTo>
                    <a:pt x="305" y="46"/>
                  </a:lnTo>
                  <a:lnTo>
                    <a:pt x="286" y="48"/>
                  </a:lnTo>
                  <a:lnTo>
                    <a:pt x="268" y="50"/>
                  </a:lnTo>
                  <a:lnTo>
                    <a:pt x="251" y="54"/>
                  </a:lnTo>
                  <a:lnTo>
                    <a:pt x="234" y="56"/>
                  </a:lnTo>
                  <a:lnTo>
                    <a:pt x="217" y="58"/>
                  </a:lnTo>
                  <a:lnTo>
                    <a:pt x="200" y="59"/>
                  </a:lnTo>
                  <a:lnTo>
                    <a:pt x="185" y="61"/>
                  </a:lnTo>
                  <a:lnTo>
                    <a:pt x="170" y="65"/>
                  </a:lnTo>
                  <a:lnTo>
                    <a:pt x="154" y="67"/>
                  </a:lnTo>
                  <a:lnTo>
                    <a:pt x="141" y="71"/>
                  </a:lnTo>
                  <a:lnTo>
                    <a:pt x="126" y="73"/>
                  </a:lnTo>
                  <a:lnTo>
                    <a:pt x="114" y="77"/>
                  </a:lnTo>
                  <a:lnTo>
                    <a:pt x="99" y="78"/>
                  </a:lnTo>
                  <a:lnTo>
                    <a:pt x="88" y="80"/>
                  </a:lnTo>
                  <a:lnTo>
                    <a:pt x="76" y="82"/>
                  </a:lnTo>
                  <a:lnTo>
                    <a:pt x="67" y="86"/>
                  </a:lnTo>
                  <a:lnTo>
                    <a:pt x="56" y="88"/>
                  </a:lnTo>
                  <a:lnTo>
                    <a:pt x="48" y="92"/>
                  </a:lnTo>
                  <a:lnTo>
                    <a:pt x="38" y="94"/>
                  </a:lnTo>
                  <a:lnTo>
                    <a:pt x="33" y="97"/>
                  </a:lnTo>
                  <a:lnTo>
                    <a:pt x="23" y="101"/>
                  </a:lnTo>
                  <a:lnTo>
                    <a:pt x="18" y="103"/>
                  </a:lnTo>
                  <a:lnTo>
                    <a:pt x="12" y="105"/>
                  </a:lnTo>
                  <a:lnTo>
                    <a:pt x="8" y="109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6" y="135"/>
                  </a:lnTo>
                  <a:lnTo>
                    <a:pt x="23" y="139"/>
                  </a:lnTo>
                  <a:lnTo>
                    <a:pt x="31" y="141"/>
                  </a:lnTo>
                  <a:lnTo>
                    <a:pt x="38" y="143"/>
                  </a:lnTo>
                  <a:lnTo>
                    <a:pt x="48" y="145"/>
                  </a:lnTo>
                  <a:lnTo>
                    <a:pt x="57" y="149"/>
                  </a:lnTo>
                  <a:lnTo>
                    <a:pt x="69" y="151"/>
                  </a:lnTo>
                  <a:lnTo>
                    <a:pt x="80" y="153"/>
                  </a:lnTo>
                  <a:lnTo>
                    <a:pt x="94" y="154"/>
                  </a:lnTo>
                  <a:lnTo>
                    <a:pt x="107" y="158"/>
                  </a:lnTo>
                  <a:lnTo>
                    <a:pt x="122" y="160"/>
                  </a:lnTo>
                  <a:lnTo>
                    <a:pt x="137" y="162"/>
                  </a:lnTo>
                  <a:lnTo>
                    <a:pt x="151" y="164"/>
                  </a:lnTo>
                  <a:lnTo>
                    <a:pt x="166" y="166"/>
                  </a:lnTo>
                  <a:lnTo>
                    <a:pt x="183" y="168"/>
                  </a:lnTo>
                  <a:lnTo>
                    <a:pt x="200" y="170"/>
                  </a:lnTo>
                  <a:lnTo>
                    <a:pt x="217" y="173"/>
                  </a:lnTo>
                  <a:lnTo>
                    <a:pt x="234" y="175"/>
                  </a:lnTo>
                  <a:lnTo>
                    <a:pt x="253" y="177"/>
                  </a:lnTo>
                  <a:lnTo>
                    <a:pt x="272" y="179"/>
                  </a:lnTo>
                  <a:lnTo>
                    <a:pt x="291" y="181"/>
                  </a:lnTo>
                  <a:lnTo>
                    <a:pt x="310" y="183"/>
                  </a:lnTo>
                  <a:lnTo>
                    <a:pt x="329" y="185"/>
                  </a:lnTo>
                  <a:lnTo>
                    <a:pt x="348" y="185"/>
                  </a:lnTo>
                  <a:lnTo>
                    <a:pt x="369" y="189"/>
                  </a:lnTo>
                  <a:lnTo>
                    <a:pt x="390" y="189"/>
                  </a:lnTo>
                  <a:lnTo>
                    <a:pt x="411" y="192"/>
                  </a:lnTo>
                  <a:lnTo>
                    <a:pt x="430" y="192"/>
                  </a:lnTo>
                  <a:lnTo>
                    <a:pt x="449" y="194"/>
                  </a:lnTo>
                  <a:lnTo>
                    <a:pt x="470" y="196"/>
                  </a:lnTo>
                  <a:lnTo>
                    <a:pt x="491" y="198"/>
                  </a:lnTo>
                  <a:lnTo>
                    <a:pt x="512" y="198"/>
                  </a:lnTo>
                  <a:lnTo>
                    <a:pt x="531" y="200"/>
                  </a:lnTo>
                  <a:lnTo>
                    <a:pt x="552" y="202"/>
                  </a:lnTo>
                  <a:lnTo>
                    <a:pt x="573" y="202"/>
                  </a:lnTo>
                  <a:lnTo>
                    <a:pt x="592" y="204"/>
                  </a:lnTo>
                  <a:lnTo>
                    <a:pt x="613" y="206"/>
                  </a:lnTo>
                  <a:lnTo>
                    <a:pt x="632" y="206"/>
                  </a:lnTo>
                  <a:lnTo>
                    <a:pt x="651" y="208"/>
                  </a:lnTo>
                  <a:lnTo>
                    <a:pt x="670" y="208"/>
                  </a:lnTo>
                  <a:lnTo>
                    <a:pt x="689" y="210"/>
                  </a:lnTo>
                  <a:lnTo>
                    <a:pt x="708" y="210"/>
                  </a:lnTo>
                  <a:lnTo>
                    <a:pt x="725" y="211"/>
                  </a:lnTo>
                  <a:lnTo>
                    <a:pt x="742" y="211"/>
                  </a:lnTo>
                  <a:lnTo>
                    <a:pt x="759" y="213"/>
                  </a:lnTo>
                  <a:lnTo>
                    <a:pt x="774" y="213"/>
                  </a:lnTo>
                  <a:lnTo>
                    <a:pt x="791" y="213"/>
                  </a:lnTo>
                  <a:lnTo>
                    <a:pt x="804" y="213"/>
                  </a:lnTo>
                  <a:lnTo>
                    <a:pt x="820" y="215"/>
                  </a:lnTo>
                  <a:lnTo>
                    <a:pt x="835" y="215"/>
                  </a:lnTo>
                  <a:lnTo>
                    <a:pt x="848" y="217"/>
                  </a:lnTo>
                  <a:lnTo>
                    <a:pt x="860" y="217"/>
                  </a:lnTo>
                  <a:lnTo>
                    <a:pt x="873" y="217"/>
                  </a:lnTo>
                  <a:lnTo>
                    <a:pt x="882" y="217"/>
                  </a:lnTo>
                  <a:lnTo>
                    <a:pt x="894" y="217"/>
                  </a:lnTo>
                  <a:lnTo>
                    <a:pt x="903" y="217"/>
                  </a:lnTo>
                  <a:lnTo>
                    <a:pt x="913" y="217"/>
                  </a:lnTo>
                  <a:lnTo>
                    <a:pt x="920" y="217"/>
                  </a:lnTo>
                  <a:lnTo>
                    <a:pt x="926" y="217"/>
                  </a:lnTo>
                  <a:lnTo>
                    <a:pt x="934" y="217"/>
                  </a:lnTo>
                  <a:lnTo>
                    <a:pt x="939" y="215"/>
                  </a:lnTo>
                  <a:lnTo>
                    <a:pt x="947" y="215"/>
                  </a:lnTo>
                  <a:lnTo>
                    <a:pt x="957" y="215"/>
                  </a:lnTo>
                  <a:lnTo>
                    <a:pt x="966" y="213"/>
                  </a:lnTo>
                  <a:lnTo>
                    <a:pt x="977" y="213"/>
                  </a:lnTo>
                  <a:lnTo>
                    <a:pt x="989" y="213"/>
                  </a:lnTo>
                  <a:lnTo>
                    <a:pt x="1000" y="213"/>
                  </a:lnTo>
                  <a:lnTo>
                    <a:pt x="1014" y="213"/>
                  </a:lnTo>
                  <a:lnTo>
                    <a:pt x="1025" y="211"/>
                  </a:lnTo>
                  <a:lnTo>
                    <a:pt x="1038" y="210"/>
                  </a:lnTo>
                  <a:lnTo>
                    <a:pt x="1052" y="210"/>
                  </a:lnTo>
                  <a:lnTo>
                    <a:pt x="1067" y="210"/>
                  </a:lnTo>
                  <a:lnTo>
                    <a:pt x="1082" y="210"/>
                  </a:lnTo>
                  <a:lnTo>
                    <a:pt x="1099" y="210"/>
                  </a:lnTo>
                  <a:lnTo>
                    <a:pt x="1116" y="210"/>
                  </a:lnTo>
                  <a:lnTo>
                    <a:pt x="1130" y="208"/>
                  </a:lnTo>
                  <a:lnTo>
                    <a:pt x="1147" y="206"/>
                  </a:lnTo>
                  <a:lnTo>
                    <a:pt x="1164" y="206"/>
                  </a:lnTo>
                  <a:lnTo>
                    <a:pt x="1181" y="206"/>
                  </a:lnTo>
                  <a:lnTo>
                    <a:pt x="1198" y="204"/>
                  </a:lnTo>
                  <a:lnTo>
                    <a:pt x="1217" y="204"/>
                  </a:lnTo>
                  <a:lnTo>
                    <a:pt x="1234" y="202"/>
                  </a:lnTo>
                  <a:lnTo>
                    <a:pt x="1253" y="202"/>
                  </a:lnTo>
                  <a:lnTo>
                    <a:pt x="1270" y="200"/>
                  </a:lnTo>
                  <a:lnTo>
                    <a:pt x="1289" y="200"/>
                  </a:lnTo>
                  <a:lnTo>
                    <a:pt x="1308" y="200"/>
                  </a:lnTo>
                  <a:lnTo>
                    <a:pt x="1325" y="198"/>
                  </a:lnTo>
                  <a:lnTo>
                    <a:pt x="1346" y="196"/>
                  </a:lnTo>
                  <a:lnTo>
                    <a:pt x="1363" y="196"/>
                  </a:lnTo>
                  <a:lnTo>
                    <a:pt x="1382" y="196"/>
                  </a:lnTo>
                  <a:lnTo>
                    <a:pt x="1401" y="194"/>
                  </a:lnTo>
                  <a:lnTo>
                    <a:pt x="1418" y="192"/>
                  </a:lnTo>
                  <a:lnTo>
                    <a:pt x="1436" y="192"/>
                  </a:lnTo>
                  <a:lnTo>
                    <a:pt x="1455" y="189"/>
                  </a:lnTo>
                  <a:lnTo>
                    <a:pt x="1474" y="189"/>
                  </a:lnTo>
                  <a:lnTo>
                    <a:pt x="1491" y="187"/>
                  </a:lnTo>
                  <a:lnTo>
                    <a:pt x="1508" y="185"/>
                  </a:lnTo>
                  <a:lnTo>
                    <a:pt x="1525" y="183"/>
                  </a:lnTo>
                  <a:lnTo>
                    <a:pt x="1542" y="183"/>
                  </a:lnTo>
                  <a:lnTo>
                    <a:pt x="1557" y="181"/>
                  </a:lnTo>
                  <a:lnTo>
                    <a:pt x="1574" y="179"/>
                  </a:lnTo>
                  <a:lnTo>
                    <a:pt x="1590" y="177"/>
                  </a:lnTo>
                  <a:lnTo>
                    <a:pt x="1607" y="175"/>
                  </a:lnTo>
                  <a:lnTo>
                    <a:pt x="1620" y="175"/>
                  </a:lnTo>
                  <a:lnTo>
                    <a:pt x="1635" y="173"/>
                  </a:lnTo>
                  <a:lnTo>
                    <a:pt x="1649" y="172"/>
                  </a:lnTo>
                  <a:lnTo>
                    <a:pt x="1662" y="170"/>
                  </a:lnTo>
                  <a:lnTo>
                    <a:pt x="1675" y="168"/>
                  </a:lnTo>
                  <a:lnTo>
                    <a:pt x="1687" y="166"/>
                  </a:lnTo>
                  <a:lnTo>
                    <a:pt x="1698" y="164"/>
                  </a:lnTo>
                  <a:lnTo>
                    <a:pt x="1711" y="162"/>
                  </a:lnTo>
                  <a:lnTo>
                    <a:pt x="1719" y="160"/>
                  </a:lnTo>
                  <a:lnTo>
                    <a:pt x="1730" y="158"/>
                  </a:lnTo>
                  <a:lnTo>
                    <a:pt x="1738" y="154"/>
                  </a:lnTo>
                  <a:lnTo>
                    <a:pt x="1745" y="154"/>
                  </a:lnTo>
                  <a:lnTo>
                    <a:pt x="1753" y="153"/>
                  </a:lnTo>
                  <a:lnTo>
                    <a:pt x="1759" y="149"/>
                  </a:lnTo>
                  <a:lnTo>
                    <a:pt x="1764" y="147"/>
                  </a:lnTo>
                  <a:lnTo>
                    <a:pt x="1770" y="145"/>
                  </a:lnTo>
                  <a:lnTo>
                    <a:pt x="1776" y="139"/>
                  </a:lnTo>
                  <a:lnTo>
                    <a:pt x="1778" y="135"/>
                  </a:lnTo>
                  <a:lnTo>
                    <a:pt x="1776" y="128"/>
                  </a:lnTo>
                  <a:lnTo>
                    <a:pt x="1770" y="124"/>
                  </a:lnTo>
                  <a:lnTo>
                    <a:pt x="1764" y="120"/>
                  </a:lnTo>
                  <a:lnTo>
                    <a:pt x="1761" y="118"/>
                  </a:lnTo>
                  <a:lnTo>
                    <a:pt x="1755" y="115"/>
                  </a:lnTo>
                  <a:lnTo>
                    <a:pt x="1751" y="113"/>
                  </a:lnTo>
                  <a:lnTo>
                    <a:pt x="1742" y="109"/>
                  </a:lnTo>
                  <a:lnTo>
                    <a:pt x="1734" y="107"/>
                  </a:lnTo>
                  <a:lnTo>
                    <a:pt x="1726" y="103"/>
                  </a:lnTo>
                  <a:lnTo>
                    <a:pt x="1717" y="101"/>
                  </a:lnTo>
                  <a:lnTo>
                    <a:pt x="1707" y="97"/>
                  </a:lnTo>
                  <a:lnTo>
                    <a:pt x="1698" y="96"/>
                  </a:lnTo>
                  <a:lnTo>
                    <a:pt x="1687" y="92"/>
                  </a:lnTo>
                  <a:lnTo>
                    <a:pt x="1675" y="90"/>
                  </a:lnTo>
                  <a:lnTo>
                    <a:pt x="1664" y="86"/>
                  </a:lnTo>
                  <a:lnTo>
                    <a:pt x="1652" y="84"/>
                  </a:lnTo>
                  <a:lnTo>
                    <a:pt x="1639" y="80"/>
                  </a:lnTo>
                  <a:lnTo>
                    <a:pt x="1626" y="78"/>
                  </a:lnTo>
                  <a:lnTo>
                    <a:pt x="1612" y="75"/>
                  </a:lnTo>
                  <a:lnTo>
                    <a:pt x="1597" y="73"/>
                  </a:lnTo>
                  <a:lnTo>
                    <a:pt x="1582" y="71"/>
                  </a:lnTo>
                  <a:lnTo>
                    <a:pt x="1569" y="67"/>
                  </a:lnTo>
                  <a:lnTo>
                    <a:pt x="1552" y="63"/>
                  </a:lnTo>
                  <a:lnTo>
                    <a:pt x="1536" y="61"/>
                  </a:lnTo>
                  <a:lnTo>
                    <a:pt x="1519" y="59"/>
                  </a:lnTo>
                  <a:lnTo>
                    <a:pt x="1504" y="58"/>
                  </a:lnTo>
                  <a:lnTo>
                    <a:pt x="1487" y="54"/>
                  </a:lnTo>
                  <a:lnTo>
                    <a:pt x="1470" y="52"/>
                  </a:lnTo>
                  <a:lnTo>
                    <a:pt x="1453" y="50"/>
                  </a:lnTo>
                  <a:lnTo>
                    <a:pt x="1436" y="46"/>
                  </a:lnTo>
                  <a:lnTo>
                    <a:pt x="1418" y="44"/>
                  </a:lnTo>
                  <a:lnTo>
                    <a:pt x="1401" y="42"/>
                  </a:lnTo>
                  <a:lnTo>
                    <a:pt x="1384" y="40"/>
                  </a:lnTo>
                  <a:lnTo>
                    <a:pt x="1365" y="37"/>
                  </a:lnTo>
                  <a:lnTo>
                    <a:pt x="1348" y="35"/>
                  </a:lnTo>
                  <a:lnTo>
                    <a:pt x="1329" y="33"/>
                  </a:lnTo>
                  <a:lnTo>
                    <a:pt x="1312" y="31"/>
                  </a:lnTo>
                  <a:lnTo>
                    <a:pt x="1293" y="29"/>
                  </a:lnTo>
                  <a:lnTo>
                    <a:pt x="1276" y="25"/>
                  </a:lnTo>
                  <a:lnTo>
                    <a:pt x="1259" y="23"/>
                  </a:lnTo>
                  <a:lnTo>
                    <a:pt x="1242" y="21"/>
                  </a:lnTo>
                  <a:lnTo>
                    <a:pt x="1225" y="19"/>
                  </a:lnTo>
                  <a:lnTo>
                    <a:pt x="1206" y="18"/>
                  </a:lnTo>
                  <a:lnTo>
                    <a:pt x="1188" y="16"/>
                  </a:lnTo>
                  <a:lnTo>
                    <a:pt x="1169" y="16"/>
                  </a:lnTo>
                  <a:lnTo>
                    <a:pt x="1154" y="14"/>
                  </a:lnTo>
                  <a:lnTo>
                    <a:pt x="1137" y="12"/>
                  </a:lnTo>
                  <a:lnTo>
                    <a:pt x="1120" y="12"/>
                  </a:lnTo>
                  <a:lnTo>
                    <a:pt x="1103" y="10"/>
                  </a:lnTo>
                  <a:lnTo>
                    <a:pt x="1088" y="8"/>
                  </a:lnTo>
                  <a:lnTo>
                    <a:pt x="1071" y="6"/>
                  </a:lnTo>
                  <a:lnTo>
                    <a:pt x="1055" y="6"/>
                  </a:lnTo>
                  <a:lnTo>
                    <a:pt x="1040" y="4"/>
                  </a:lnTo>
                  <a:lnTo>
                    <a:pt x="1027" y="4"/>
                  </a:lnTo>
                  <a:lnTo>
                    <a:pt x="1012" y="2"/>
                  </a:lnTo>
                  <a:lnTo>
                    <a:pt x="998" y="2"/>
                  </a:lnTo>
                  <a:lnTo>
                    <a:pt x="985" y="0"/>
                  </a:lnTo>
                  <a:lnTo>
                    <a:pt x="972" y="0"/>
                  </a:lnTo>
                  <a:lnTo>
                    <a:pt x="958" y="0"/>
                  </a:lnTo>
                  <a:lnTo>
                    <a:pt x="945" y="0"/>
                  </a:lnTo>
                  <a:lnTo>
                    <a:pt x="934" y="0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1"/>
            <p:cNvSpPr>
              <a:spLocks/>
            </p:cNvSpPr>
            <p:nvPr/>
          </p:nvSpPr>
          <p:spPr bwMode="auto">
            <a:xfrm>
              <a:off x="2778" y="1252"/>
              <a:ext cx="225" cy="407"/>
            </a:xfrm>
            <a:custGeom>
              <a:avLst/>
              <a:gdLst>
                <a:gd name="T0" fmla="*/ 45 w 179"/>
                <a:gd name="T1" fmla="*/ 1028 h 321"/>
                <a:gd name="T2" fmla="*/ 91 w 179"/>
                <a:gd name="T3" fmla="*/ 1036 h 321"/>
                <a:gd name="T4" fmla="*/ 148 w 179"/>
                <a:gd name="T5" fmla="*/ 1040 h 321"/>
                <a:gd name="T6" fmla="*/ 216 w 179"/>
                <a:gd name="T7" fmla="*/ 1043 h 321"/>
                <a:gd name="T8" fmla="*/ 282 w 179"/>
                <a:gd name="T9" fmla="*/ 1051 h 321"/>
                <a:gd name="T10" fmla="*/ 349 w 179"/>
                <a:gd name="T11" fmla="*/ 1051 h 321"/>
                <a:gd name="T12" fmla="*/ 417 w 179"/>
                <a:gd name="T13" fmla="*/ 1043 h 321"/>
                <a:gd name="T14" fmla="*/ 474 w 179"/>
                <a:gd name="T15" fmla="*/ 1043 h 321"/>
                <a:gd name="T16" fmla="*/ 527 w 179"/>
                <a:gd name="T17" fmla="*/ 1040 h 321"/>
                <a:gd name="T18" fmla="*/ 562 w 179"/>
                <a:gd name="T19" fmla="*/ 1022 h 321"/>
                <a:gd name="T20" fmla="*/ 562 w 179"/>
                <a:gd name="T21" fmla="*/ 974 h 321"/>
                <a:gd name="T22" fmla="*/ 562 w 179"/>
                <a:gd name="T23" fmla="*/ 934 h 321"/>
                <a:gd name="T24" fmla="*/ 554 w 179"/>
                <a:gd name="T25" fmla="*/ 884 h 321"/>
                <a:gd name="T26" fmla="*/ 549 w 179"/>
                <a:gd name="T27" fmla="*/ 836 h 321"/>
                <a:gd name="T28" fmla="*/ 535 w 179"/>
                <a:gd name="T29" fmla="*/ 781 h 321"/>
                <a:gd name="T30" fmla="*/ 527 w 179"/>
                <a:gd name="T31" fmla="*/ 716 h 321"/>
                <a:gd name="T32" fmla="*/ 509 w 179"/>
                <a:gd name="T33" fmla="*/ 648 h 321"/>
                <a:gd name="T34" fmla="*/ 488 w 179"/>
                <a:gd name="T35" fmla="*/ 578 h 321"/>
                <a:gd name="T36" fmla="*/ 478 w 179"/>
                <a:gd name="T37" fmla="*/ 517 h 321"/>
                <a:gd name="T38" fmla="*/ 463 w 179"/>
                <a:gd name="T39" fmla="*/ 443 h 321"/>
                <a:gd name="T40" fmla="*/ 441 w 179"/>
                <a:gd name="T41" fmla="*/ 374 h 321"/>
                <a:gd name="T42" fmla="*/ 425 w 179"/>
                <a:gd name="T43" fmla="*/ 311 h 321"/>
                <a:gd name="T44" fmla="*/ 407 w 179"/>
                <a:gd name="T45" fmla="*/ 250 h 321"/>
                <a:gd name="T46" fmla="*/ 381 w 179"/>
                <a:gd name="T47" fmla="*/ 193 h 321"/>
                <a:gd name="T48" fmla="*/ 365 w 179"/>
                <a:gd name="T49" fmla="*/ 137 h 321"/>
                <a:gd name="T50" fmla="*/ 342 w 179"/>
                <a:gd name="T51" fmla="*/ 84 h 321"/>
                <a:gd name="T52" fmla="*/ 303 w 179"/>
                <a:gd name="T53" fmla="*/ 20 h 321"/>
                <a:gd name="T54" fmla="*/ 278 w 179"/>
                <a:gd name="T55" fmla="*/ 0 h 321"/>
                <a:gd name="T56" fmla="*/ 240 w 179"/>
                <a:gd name="T57" fmla="*/ 25 h 321"/>
                <a:gd name="T58" fmla="*/ 210 w 179"/>
                <a:gd name="T59" fmla="*/ 84 h 321"/>
                <a:gd name="T60" fmla="*/ 192 w 179"/>
                <a:gd name="T61" fmla="*/ 132 h 321"/>
                <a:gd name="T62" fmla="*/ 168 w 179"/>
                <a:gd name="T63" fmla="*/ 181 h 321"/>
                <a:gd name="T64" fmla="*/ 148 w 179"/>
                <a:gd name="T65" fmla="*/ 242 h 321"/>
                <a:gd name="T66" fmla="*/ 124 w 179"/>
                <a:gd name="T67" fmla="*/ 306 h 321"/>
                <a:gd name="T68" fmla="*/ 109 w 179"/>
                <a:gd name="T69" fmla="*/ 374 h 321"/>
                <a:gd name="T70" fmla="*/ 98 w 179"/>
                <a:gd name="T71" fmla="*/ 450 h 321"/>
                <a:gd name="T72" fmla="*/ 78 w 179"/>
                <a:gd name="T73" fmla="*/ 517 h 321"/>
                <a:gd name="T74" fmla="*/ 57 w 179"/>
                <a:gd name="T75" fmla="*/ 592 h 321"/>
                <a:gd name="T76" fmla="*/ 49 w 179"/>
                <a:gd name="T77" fmla="*/ 664 h 321"/>
                <a:gd name="T78" fmla="*/ 31 w 179"/>
                <a:gd name="T79" fmla="*/ 733 h 321"/>
                <a:gd name="T80" fmla="*/ 25 w 179"/>
                <a:gd name="T81" fmla="*/ 798 h 321"/>
                <a:gd name="T82" fmla="*/ 13 w 179"/>
                <a:gd name="T83" fmla="*/ 852 h 321"/>
                <a:gd name="T84" fmla="*/ 8 w 179"/>
                <a:gd name="T85" fmla="*/ 905 h 321"/>
                <a:gd name="T86" fmla="*/ 0 w 179"/>
                <a:gd name="T87" fmla="*/ 946 h 321"/>
                <a:gd name="T88" fmla="*/ 0 w 179"/>
                <a:gd name="T89" fmla="*/ 995 h 321"/>
                <a:gd name="T90" fmla="*/ 13 w 179"/>
                <a:gd name="T91" fmla="*/ 1022 h 3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9"/>
                <a:gd name="T139" fmla="*/ 0 h 321"/>
                <a:gd name="T140" fmla="*/ 179 w 179"/>
                <a:gd name="T141" fmla="*/ 321 h 3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9" h="321">
                  <a:moveTo>
                    <a:pt x="4" y="312"/>
                  </a:moveTo>
                  <a:lnTo>
                    <a:pt x="8" y="312"/>
                  </a:lnTo>
                  <a:lnTo>
                    <a:pt x="14" y="314"/>
                  </a:lnTo>
                  <a:lnTo>
                    <a:pt x="18" y="316"/>
                  </a:lnTo>
                  <a:lnTo>
                    <a:pt x="23" y="316"/>
                  </a:lnTo>
                  <a:lnTo>
                    <a:pt x="29" y="316"/>
                  </a:lnTo>
                  <a:lnTo>
                    <a:pt x="35" y="317"/>
                  </a:lnTo>
                  <a:lnTo>
                    <a:pt x="38" y="317"/>
                  </a:lnTo>
                  <a:lnTo>
                    <a:pt x="48" y="317"/>
                  </a:lnTo>
                  <a:lnTo>
                    <a:pt x="54" y="317"/>
                  </a:lnTo>
                  <a:lnTo>
                    <a:pt x="61" y="319"/>
                  </a:lnTo>
                  <a:lnTo>
                    <a:pt x="69" y="319"/>
                  </a:lnTo>
                  <a:lnTo>
                    <a:pt x="75" y="319"/>
                  </a:lnTo>
                  <a:lnTo>
                    <a:pt x="82" y="319"/>
                  </a:lnTo>
                  <a:lnTo>
                    <a:pt x="90" y="321"/>
                  </a:lnTo>
                  <a:lnTo>
                    <a:pt x="97" y="321"/>
                  </a:lnTo>
                  <a:lnTo>
                    <a:pt x="105" y="321"/>
                  </a:lnTo>
                  <a:lnTo>
                    <a:pt x="111" y="321"/>
                  </a:lnTo>
                  <a:lnTo>
                    <a:pt x="118" y="321"/>
                  </a:lnTo>
                  <a:lnTo>
                    <a:pt x="126" y="319"/>
                  </a:lnTo>
                  <a:lnTo>
                    <a:pt x="133" y="319"/>
                  </a:lnTo>
                  <a:lnTo>
                    <a:pt x="139" y="319"/>
                  </a:lnTo>
                  <a:lnTo>
                    <a:pt x="147" y="319"/>
                  </a:lnTo>
                  <a:lnTo>
                    <a:pt x="151" y="319"/>
                  </a:lnTo>
                  <a:lnTo>
                    <a:pt x="156" y="317"/>
                  </a:lnTo>
                  <a:lnTo>
                    <a:pt x="160" y="317"/>
                  </a:lnTo>
                  <a:lnTo>
                    <a:pt x="168" y="317"/>
                  </a:lnTo>
                  <a:lnTo>
                    <a:pt x="173" y="316"/>
                  </a:lnTo>
                  <a:lnTo>
                    <a:pt x="179" y="316"/>
                  </a:lnTo>
                  <a:lnTo>
                    <a:pt x="179" y="312"/>
                  </a:lnTo>
                  <a:lnTo>
                    <a:pt x="179" y="308"/>
                  </a:lnTo>
                  <a:lnTo>
                    <a:pt x="179" y="302"/>
                  </a:lnTo>
                  <a:lnTo>
                    <a:pt x="179" y="297"/>
                  </a:lnTo>
                  <a:lnTo>
                    <a:pt x="179" y="293"/>
                  </a:lnTo>
                  <a:lnTo>
                    <a:pt x="179" y="289"/>
                  </a:lnTo>
                  <a:lnTo>
                    <a:pt x="179" y="285"/>
                  </a:lnTo>
                  <a:lnTo>
                    <a:pt x="179" y="279"/>
                  </a:lnTo>
                  <a:lnTo>
                    <a:pt x="177" y="276"/>
                  </a:lnTo>
                  <a:lnTo>
                    <a:pt x="177" y="270"/>
                  </a:lnTo>
                  <a:lnTo>
                    <a:pt x="175" y="266"/>
                  </a:lnTo>
                  <a:lnTo>
                    <a:pt x="175" y="260"/>
                  </a:lnTo>
                  <a:lnTo>
                    <a:pt x="175" y="255"/>
                  </a:lnTo>
                  <a:lnTo>
                    <a:pt x="173" y="249"/>
                  </a:lnTo>
                  <a:lnTo>
                    <a:pt x="171" y="243"/>
                  </a:lnTo>
                  <a:lnTo>
                    <a:pt x="171" y="238"/>
                  </a:lnTo>
                  <a:lnTo>
                    <a:pt x="170" y="230"/>
                  </a:lnTo>
                  <a:lnTo>
                    <a:pt x="168" y="224"/>
                  </a:lnTo>
                  <a:lnTo>
                    <a:pt x="168" y="219"/>
                  </a:lnTo>
                  <a:lnTo>
                    <a:pt x="166" y="213"/>
                  </a:lnTo>
                  <a:lnTo>
                    <a:pt x="162" y="205"/>
                  </a:lnTo>
                  <a:lnTo>
                    <a:pt x="162" y="198"/>
                  </a:lnTo>
                  <a:lnTo>
                    <a:pt x="160" y="192"/>
                  </a:lnTo>
                  <a:lnTo>
                    <a:pt x="158" y="184"/>
                  </a:lnTo>
                  <a:lnTo>
                    <a:pt x="156" y="177"/>
                  </a:lnTo>
                  <a:lnTo>
                    <a:pt x="156" y="171"/>
                  </a:lnTo>
                  <a:lnTo>
                    <a:pt x="154" y="163"/>
                  </a:lnTo>
                  <a:lnTo>
                    <a:pt x="152" y="158"/>
                  </a:lnTo>
                  <a:lnTo>
                    <a:pt x="151" y="150"/>
                  </a:lnTo>
                  <a:lnTo>
                    <a:pt x="149" y="143"/>
                  </a:lnTo>
                  <a:lnTo>
                    <a:pt x="147" y="135"/>
                  </a:lnTo>
                  <a:lnTo>
                    <a:pt x="145" y="129"/>
                  </a:lnTo>
                  <a:lnTo>
                    <a:pt x="143" y="122"/>
                  </a:lnTo>
                  <a:lnTo>
                    <a:pt x="141" y="114"/>
                  </a:lnTo>
                  <a:lnTo>
                    <a:pt x="139" y="108"/>
                  </a:lnTo>
                  <a:lnTo>
                    <a:pt x="137" y="103"/>
                  </a:lnTo>
                  <a:lnTo>
                    <a:pt x="135" y="95"/>
                  </a:lnTo>
                  <a:lnTo>
                    <a:pt x="133" y="89"/>
                  </a:lnTo>
                  <a:lnTo>
                    <a:pt x="130" y="84"/>
                  </a:lnTo>
                  <a:lnTo>
                    <a:pt x="130" y="76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22" y="59"/>
                  </a:lnTo>
                  <a:lnTo>
                    <a:pt x="120" y="53"/>
                  </a:lnTo>
                  <a:lnTo>
                    <a:pt x="118" y="48"/>
                  </a:lnTo>
                  <a:lnTo>
                    <a:pt x="116" y="42"/>
                  </a:lnTo>
                  <a:lnTo>
                    <a:pt x="114" y="38"/>
                  </a:lnTo>
                  <a:lnTo>
                    <a:pt x="113" y="32"/>
                  </a:lnTo>
                  <a:lnTo>
                    <a:pt x="109" y="25"/>
                  </a:lnTo>
                  <a:lnTo>
                    <a:pt x="105" y="17"/>
                  </a:lnTo>
                  <a:lnTo>
                    <a:pt x="101" y="10"/>
                  </a:lnTo>
                  <a:lnTo>
                    <a:pt x="97" y="6"/>
                  </a:lnTo>
                  <a:lnTo>
                    <a:pt x="94" y="2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0" y="2"/>
                  </a:lnTo>
                  <a:lnTo>
                    <a:pt x="76" y="8"/>
                  </a:lnTo>
                  <a:lnTo>
                    <a:pt x="73" y="13"/>
                  </a:lnTo>
                  <a:lnTo>
                    <a:pt x="69" y="21"/>
                  </a:lnTo>
                  <a:lnTo>
                    <a:pt x="67" y="25"/>
                  </a:lnTo>
                  <a:lnTo>
                    <a:pt x="65" y="29"/>
                  </a:lnTo>
                  <a:lnTo>
                    <a:pt x="63" y="34"/>
                  </a:lnTo>
                  <a:lnTo>
                    <a:pt x="61" y="40"/>
                  </a:lnTo>
                  <a:lnTo>
                    <a:pt x="59" y="44"/>
                  </a:lnTo>
                  <a:lnTo>
                    <a:pt x="57" y="49"/>
                  </a:lnTo>
                  <a:lnTo>
                    <a:pt x="54" y="55"/>
                  </a:lnTo>
                  <a:lnTo>
                    <a:pt x="54" y="63"/>
                  </a:lnTo>
                  <a:lnTo>
                    <a:pt x="50" y="68"/>
                  </a:lnTo>
                  <a:lnTo>
                    <a:pt x="48" y="74"/>
                  </a:lnTo>
                  <a:lnTo>
                    <a:pt x="46" y="82"/>
                  </a:lnTo>
                  <a:lnTo>
                    <a:pt x="44" y="87"/>
                  </a:lnTo>
                  <a:lnTo>
                    <a:pt x="40" y="93"/>
                  </a:lnTo>
                  <a:lnTo>
                    <a:pt x="38" y="101"/>
                  </a:lnTo>
                  <a:lnTo>
                    <a:pt x="37" y="108"/>
                  </a:lnTo>
                  <a:lnTo>
                    <a:pt x="35" y="114"/>
                  </a:lnTo>
                  <a:lnTo>
                    <a:pt x="33" y="122"/>
                  </a:lnTo>
                  <a:lnTo>
                    <a:pt x="33" y="129"/>
                  </a:lnTo>
                  <a:lnTo>
                    <a:pt x="31" y="137"/>
                  </a:lnTo>
                  <a:lnTo>
                    <a:pt x="29" y="144"/>
                  </a:lnTo>
                  <a:lnTo>
                    <a:pt x="27" y="152"/>
                  </a:lnTo>
                  <a:lnTo>
                    <a:pt x="25" y="158"/>
                  </a:lnTo>
                  <a:lnTo>
                    <a:pt x="23" y="165"/>
                  </a:lnTo>
                  <a:lnTo>
                    <a:pt x="21" y="173"/>
                  </a:lnTo>
                  <a:lnTo>
                    <a:pt x="18" y="181"/>
                  </a:lnTo>
                  <a:lnTo>
                    <a:pt x="18" y="188"/>
                  </a:lnTo>
                  <a:lnTo>
                    <a:pt x="16" y="196"/>
                  </a:lnTo>
                  <a:lnTo>
                    <a:pt x="16" y="203"/>
                  </a:lnTo>
                  <a:lnTo>
                    <a:pt x="12" y="209"/>
                  </a:lnTo>
                  <a:lnTo>
                    <a:pt x="12" y="217"/>
                  </a:lnTo>
                  <a:lnTo>
                    <a:pt x="10" y="224"/>
                  </a:lnTo>
                  <a:lnTo>
                    <a:pt x="10" y="230"/>
                  </a:lnTo>
                  <a:lnTo>
                    <a:pt x="8" y="236"/>
                  </a:lnTo>
                  <a:lnTo>
                    <a:pt x="8" y="243"/>
                  </a:lnTo>
                  <a:lnTo>
                    <a:pt x="6" y="249"/>
                  </a:lnTo>
                  <a:lnTo>
                    <a:pt x="6" y="255"/>
                  </a:lnTo>
                  <a:lnTo>
                    <a:pt x="4" y="260"/>
                  </a:lnTo>
                  <a:lnTo>
                    <a:pt x="4" y="266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2" y="279"/>
                  </a:lnTo>
                  <a:lnTo>
                    <a:pt x="0" y="285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8"/>
                  </a:lnTo>
                  <a:lnTo>
                    <a:pt x="0" y="304"/>
                  </a:lnTo>
                  <a:lnTo>
                    <a:pt x="2" y="308"/>
                  </a:lnTo>
                  <a:lnTo>
                    <a:pt x="4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2"/>
            <p:cNvSpPr>
              <a:spLocks/>
            </p:cNvSpPr>
            <p:nvPr/>
          </p:nvSpPr>
          <p:spPr bwMode="auto">
            <a:xfrm>
              <a:off x="1446" y="2782"/>
              <a:ext cx="1056" cy="503"/>
            </a:xfrm>
            <a:custGeom>
              <a:avLst/>
              <a:gdLst>
                <a:gd name="T0" fmla="*/ 0 w 836"/>
                <a:gd name="T1" fmla="*/ 474 h 398"/>
                <a:gd name="T2" fmla="*/ 20 w 836"/>
                <a:gd name="T3" fmla="*/ 551 h 398"/>
                <a:gd name="T4" fmla="*/ 37 w 836"/>
                <a:gd name="T5" fmla="*/ 607 h 398"/>
                <a:gd name="T6" fmla="*/ 61 w 836"/>
                <a:gd name="T7" fmla="*/ 667 h 398"/>
                <a:gd name="T8" fmla="*/ 102 w 836"/>
                <a:gd name="T9" fmla="*/ 734 h 398"/>
                <a:gd name="T10" fmla="*/ 147 w 836"/>
                <a:gd name="T11" fmla="*/ 804 h 398"/>
                <a:gd name="T12" fmla="*/ 208 w 836"/>
                <a:gd name="T13" fmla="*/ 878 h 398"/>
                <a:gd name="T14" fmla="*/ 269 w 836"/>
                <a:gd name="T15" fmla="*/ 944 h 398"/>
                <a:gd name="T16" fmla="*/ 354 w 836"/>
                <a:gd name="T17" fmla="*/ 1012 h 398"/>
                <a:gd name="T18" fmla="*/ 447 w 836"/>
                <a:gd name="T19" fmla="*/ 1073 h 398"/>
                <a:gd name="T20" fmla="*/ 558 w 836"/>
                <a:gd name="T21" fmla="*/ 1134 h 398"/>
                <a:gd name="T22" fmla="*/ 672 w 836"/>
                <a:gd name="T23" fmla="*/ 1177 h 398"/>
                <a:gd name="T24" fmla="*/ 813 w 836"/>
                <a:gd name="T25" fmla="*/ 1218 h 398"/>
                <a:gd name="T26" fmla="*/ 965 w 836"/>
                <a:gd name="T27" fmla="*/ 1249 h 398"/>
                <a:gd name="T28" fmla="*/ 1125 w 836"/>
                <a:gd name="T29" fmla="*/ 1276 h 398"/>
                <a:gd name="T30" fmla="*/ 1290 w 836"/>
                <a:gd name="T31" fmla="*/ 1284 h 398"/>
                <a:gd name="T32" fmla="*/ 1439 w 836"/>
                <a:gd name="T33" fmla="*/ 1284 h 398"/>
                <a:gd name="T34" fmla="*/ 1576 w 836"/>
                <a:gd name="T35" fmla="*/ 1270 h 398"/>
                <a:gd name="T36" fmla="*/ 1699 w 836"/>
                <a:gd name="T37" fmla="*/ 1249 h 398"/>
                <a:gd name="T38" fmla="*/ 1809 w 836"/>
                <a:gd name="T39" fmla="*/ 1225 h 398"/>
                <a:gd name="T40" fmla="*/ 1915 w 836"/>
                <a:gd name="T41" fmla="*/ 1188 h 398"/>
                <a:gd name="T42" fmla="*/ 2008 w 836"/>
                <a:gd name="T43" fmla="*/ 1158 h 398"/>
                <a:gd name="T44" fmla="*/ 2091 w 836"/>
                <a:gd name="T45" fmla="*/ 1122 h 398"/>
                <a:gd name="T46" fmla="*/ 2165 w 836"/>
                <a:gd name="T47" fmla="*/ 1073 h 398"/>
                <a:gd name="T48" fmla="*/ 2233 w 836"/>
                <a:gd name="T49" fmla="*/ 1031 h 398"/>
                <a:gd name="T50" fmla="*/ 2285 w 836"/>
                <a:gd name="T51" fmla="*/ 987 h 398"/>
                <a:gd name="T52" fmla="*/ 2353 w 836"/>
                <a:gd name="T53" fmla="*/ 944 h 398"/>
                <a:gd name="T54" fmla="*/ 2435 w 836"/>
                <a:gd name="T55" fmla="*/ 864 h 398"/>
                <a:gd name="T56" fmla="*/ 2496 w 836"/>
                <a:gd name="T57" fmla="*/ 810 h 398"/>
                <a:gd name="T58" fmla="*/ 2536 w 836"/>
                <a:gd name="T59" fmla="*/ 747 h 398"/>
                <a:gd name="T60" fmla="*/ 2573 w 836"/>
                <a:gd name="T61" fmla="*/ 695 h 398"/>
                <a:gd name="T62" fmla="*/ 2620 w 836"/>
                <a:gd name="T63" fmla="*/ 626 h 398"/>
                <a:gd name="T64" fmla="*/ 2667 w 836"/>
                <a:gd name="T65" fmla="*/ 528 h 398"/>
                <a:gd name="T66" fmla="*/ 2680 w 836"/>
                <a:gd name="T67" fmla="*/ 461 h 398"/>
                <a:gd name="T68" fmla="*/ 2667 w 836"/>
                <a:gd name="T69" fmla="*/ 399 h 398"/>
                <a:gd name="T70" fmla="*/ 2619 w 836"/>
                <a:gd name="T71" fmla="*/ 345 h 398"/>
                <a:gd name="T72" fmla="*/ 2552 w 836"/>
                <a:gd name="T73" fmla="*/ 283 h 398"/>
                <a:gd name="T74" fmla="*/ 2496 w 836"/>
                <a:gd name="T75" fmla="*/ 240 h 398"/>
                <a:gd name="T76" fmla="*/ 2429 w 836"/>
                <a:gd name="T77" fmla="*/ 210 h 398"/>
                <a:gd name="T78" fmla="*/ 2353 w 836"/>
                <a:gd name="T79" fmla="*/ 168 h 398"/>
                <a:gd name="T80" fmla="*/ 2253 w 836"/>
                <a:gd name="T81" fmla="*/ 129 h 398"/>
                <a:gd name="T82" fmla="*/ 2151 w 836"/>
                <a:gd name="T83" fmla="*/ 99 h 398"/>
                <a:gd name="T84" fmla="*/ 2030 w 836"/>
                <a:gd name="T85" fmla="*/ 68 h 398"/>
                <a:gd name="T86" fmla="*/ 1893 w 836"/>
                <a:gd name="T87" fmla="*/ 40 h 398"/>
                <a:gd name="T88" fmla="*/ 1744 w 836"/>
                <a:gd name="T89" fmla="*/ 25 h 398"/>
                <a:gd name="T90" fmla="*/ 1575 w 836"/>
                <a:gd name="T91" fmla="*/ 8 h 398"/>
                <a:gd name="T92" fmla="*/ 1377 w 836"/>
                <a:gd name="T93" fmla="*/ 0 h 398"/>
                <a:gd name="T94" fmla="*/ 1200 w 836"/>
                <a:gd name="T95" fmla="*/ 0 h 398"/>
                <a:gd name="T96" fmla="*/ 1026 w 836"/>
                <a:gd name="T97" fmla="*/ 13 h 398"/>
                <a:gd name="T98" fmla="*/ 880 w 836"/>
                <a:gd name="T99" fmla="*/ 25 h 398"/>
                <a:gd name="T100" fmla="*/ 734 w 836"/>
                <a:gd name="T101" fmla="*/ 40 h 398"/>
                <a:gd name="T102" fmla="*/ 603 w 836"/>
                <a:gd name="T103" fmla="*/ 68 h 398"/>
                <a:gd name="T104" fmla="*/ 496 w 836"/>
                <a:gd name="T105" fmla="*/ 99 h 398"/>
                <a:gd name="T106" fmla="*/ 399 w 836"/>
                <a:gd name="T107" fmla="*/ 129 h 398"/>
                <a:gd name="T108" fmla="*/ 313 w 836"/>
                <a:gd name="T109" fmla="*/ 171 h 398"/>
                <a:gd name="T110" fmla="*/ 236 w 836"/>
                <a:gd name="T111" fmla="*/ 210 h 398"/>
                <a:gd name="T112" fmla="*/ 176 w 836"/>
                <a:gd name="T113" fmla="*/ 240 h 398"/>
                <a:gd name="T114" fmla="*/ 109 w 836"/>
                <a:gd name="T115" fmla="*/ 291 h 398"/>
                <a:gd name="T116" fmla="*/ 40 w 836"/>
                <a:gd name="T117" fmla="*/ 355 h 398"/>
                <a:gd name="T118" fmla="*/ 8 w 836"/>
                <a:gd name="T119" fmla="*/ 416 h 3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6"/>
                <a:gd name="T181" fmla="*/ 0 h 398"/>
                <a:gd name="T182" fmla="*/ 836 w 836"/>
                <a:gd name="T183" fmla="*/ 398 h 3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6" h="398">
                  <a:moveTo>
                    <a:pt x="2" y="133"/>
                  </a:moveTo>
                  <a:lnTo>
                    <a:pt x="0" y="137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4" y="167"/>
                  </a:lnTo>
                  <a:lnTo>
                    <a:pt x="6" y="171"/>
                  </a:lnTo>
                  <a:lnTo>
                    <a:pt x="6" y="175"/>
                  </a:lnTo>
                  <a:lnTo>
                    <a:pt x="10" y="179"/>
                  </a:lnTo>
                  <a:lnTo>
                    <a:pt x="11" y="183"/>
                  </a:lnTo>
                  <a:lnTo>
                    <a:pt x="11" y="188"/>
                  </a:lnTo>
                  <a:lnTo>
                    <a:pt x="13" y="192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9" y="207"/>
                  </a:lnTo>
                  <a:lnTo>
                    <a:pt x="23" y="211"/>
                  </a:lnTo>
                  <a:lnTo>
                    <a:pt x="25" y="217"/>
                  </a:lnTo>
                  <a:lnTo>
                    <a:pt x="30" y="223"/>
                  </a:lnTo>
                  <a:lnTo>
                    <a:pt x="32" y="228"/>
                  </a:lnTo>
                  <a:lnTo>
                    <a:pt x="36" y="234"/>
                  </a:lnTo>
                  <a:lnTo>
                    <a:pt x="38" y="240"/>
                  </a:lnTo>
                  <a:lnTo>
                    <a:pt x="42" y="244"/>
                  </a:lnTo>
                  <a:lnTo>
                    <a:pt x="46" y="249"/>
                  </a:lnTo>
                  <a:lnTo>
                    <a:pt x="51" y="255"/>
                  </a:lnTo>
                  <a:lnTo>
                    <a:pt x="55" y="261"/>
                  </a:lnTo>
                  <a:lnTo>
                    <a:pt x="59" y="266"/>
                  </a:lnTo>
                  <a:lnTo>
                    <a:pt x="65" y="272"/>
                  </a:lnTo>
                  <a:lnTo>
                    <a:pt x="70" y="276"/>
                  </a:lnTo>
                  <a:lnTo>
                    <a:pt x="74" y="282"/>
                  </a:lnTo>
                  <a:lnTo>
                    <a:pt x="80" y="287"/>
                  </a:lnTo>
                  <a:lnTo>
                    <a:pt x="84" y="293"/>
                  </a:lnTo>
                  <a:lnTo>
                    <a:pt x="91" y="297"/>
                  </a:lnTo>
                  <a:lnTo>
                    <a:pt x="97" y="302"/>
                  </a:lnTo>
                  <a:lnTo>
                    <a:pt x="103" y="308"/>
                  </a:lnTo>
                  <a:lnTo>
                    <a:pt x="110" y="314"/>
                  </a:lnTo>
                  <a:lnTo>
                    <a:pt x="116" y="318"/>
                  </a:lnTo>
                  <a:lnTo>
                    <a:pt x="124" y="323"/>
                  </a:lnTo>
                  <a:lnTo>
                    <a:pt x="133" y="327"/>
                  </a:lnTo>
                  <a:lnTo>
                    <a:pt x="139" y="333"/>
                  </a:lnTo>
                  <a:lnTo>
                    <a:pt x="146" y="337"/>
                  </a:lnTo>
                  <a:lnTo>
                    <a:pt x="156" y="342"/>
                  </a:lnTo>
                  <a:lnTo>
                    <a:pt x="163" y="348"/>
                  </a:lnTo>
                  <a:lnTo>
                    <a:pt x="173" y="352"/>
                  </a:lnTo>
                  <a:lnTo>
                    <a:pt x="181" y="356"/>
                  </a:lnTo>
                  <a:lnTo>
                    <a:pt x="192" y="359"/>
                  </a:lnTo>
                  <a:lnTo>
                    <a:pt x="200" y="363"/>
                  </a:lnTo>
                  <a:lnTo>
                    <a:pt x="209" y="365"/>
                  </a:lnTo>
                  <a:lnTo>
                    <a:pt x="221" y="369"/>
                  </a:lnTo>
                  <a:lnTo>
                    <a:pt x="230" y="373"/>
                  </a:lnTo>
                  <a:lnTo>
                    <a:pt x="241" y="377"/>
                  </a:lnTo>
                  <a:lnTo>
                    <a:pt x="253" y="378"/>
                  </a:lnTo>
                  <a:lnTo>
                    <a:pt x="264" y="380"/>
                  </a:lnTo>
                  <a:lnTo>
                    <a:pt x="276" y="384"/>
                  </a:lnTo>
                  <a:lnTo>
                    <a:pt x="287" y="386"/>
                  </a:lnTo>
                  <a:lnTo>
                    <a:pt x="300" y="388"/>
                  </a:lnTo>
                  <a:lnTo>
                    <a:pt x="312" y="392"/>
                  </a:lnTo>
                  <a:lnTo>
                    <a:pt x="325" y="392"/>
                  </a:lnTo>
                  <a:lnTo>
                    <a:pt x="338" y="396"/>
                  </a:lnTo>
                  <a:lnTo>
                    <a:pt x="350" y="396"/>
                  </a:lnTo>
                  <a:lnTo>
                    <a:pt x="365" y="396"/>
                  </a:lnTo>
                  <a:lnTo>
                    <a:pt x="376" y="396"/>
                  </a:lnTo>
                  <a:lnTo>
                    <a:pt x="390" y="398"/>
                  </a:lnTo>
                  <a:lnTo>
                    <a:pt x="401" y="398"/>
                  </a:lnTo>
                  <a:lnTo>
                    <a:pt x="412" y="398"/>
                  </a:lnTo>
                  <a:lnTo>
                    <a:pt x="424" y="398"/>
                  </a:lnTo>
                  <a:lnTo>
                    <a:pt x="437" y="398"/>
                  </a:lnTo>
                  <a:lnTo>
                    <a:pt x="447" y="398"/>
                  </a:lnTo>
                  <a:lnTo>
                    <a:pt x="458" y="396"/>
                  </a:lnTo>
                  <a:lnTo>
                    <a:pt x="468" y="396"/>
                  </a:lnTo>
                  <a:lnTo>
                    <a:pt x="479" y="396"/>
                  </a:lnTo>
                  <a:lnTo>
                    <a:pt x="490" y="394"/>
                  </a:lnTo>
                  <a:lnTo>
                    <a:pt x="500" y="392"/>
                  </a:lnTo>
                  <a:lnTo>
                    <a:pt x="509" y="392"/>
                  </a:lnTo>
                  <a:lnTo>
                    <a:pt x="521" y="390"/>
                  </a:lnTo>
                  <a:lnTo>
                    <a:pt x="528" y="388"/>
                  </a:lnTo>
                  <a:lnTo>
                    <a:pt x="538" y="386"/>
                  </a:lnTo>
                  <a:lnTo>
                    <a:pt x="546" y="384"/>
                  </a:lnTo>
                  <a:lnTo>
                    <a:pt x="555" y="382"/>
                  </a:lnTo>
                  <a:lnTo>
                    <a:pt x="563" y="380"/>
                  </a:lnTo>
                  <a:lnTo>
                    <a:pt x="572" y="378"/>
                  </a:lnTo>
                  <a:lnTo>
                    <a:pt x="580" y="375"/>
                  </a:lnTo>
                  <a:lnTo>
                    <a:pt x="587" y="373"/>
                  </a:lnTo>
                  <a:lnTo>
                    <a:pt x="595" y="369"/>
                  </a:lnTo>
                  <a:lnTo>
                    <a:pt x="603" y="367"/>
                  </a:lnTo>
                  <a:lnTo>
                    <a:pt x="610" y="365"/>
                  </a:lnTo>
                  <a:lnTo>
                    <a:pt x="618" y="361"/>
                  </a:lnTo>
                  <a:lnTo>
                    <a:pt x="625" y="359"/>
                  </a:lnTo>
                  <a:lnTo>
                    <a:pt x="631" y="358"/>
                  </a:lnTo>
                  <a:lnTo>
                    <a:pt x="639" y="354"/>
                  </a:lnTo>
                  <a:lnTo>
                    <a:pt x="646" y="352"/>
                  </a:lnTo>
                  <a:lnTo>
                    <a:pt x="650" y="348"/>
                  </a:lnTo>
                  <a:lnTo>
                    <a:pt x="658" y="342"/>
                  </a:lnTo>
                  <a:lnTo>
                    <a:pt x="663" y="340"/>
                  </a:lnTo>
                  <a:lnTo>
                    <a:pt x="669" y="337"/>
                  </a:lnTo>
                  <a:lnTo>
                    <a:pt x="673" y="333"/>
                  </a:lnTo>
                  <a:lnTo>
                    <a:pt x="679" y="331"/>
                  </a:lnTo>
                  <a:lnTo>
                    <a:pt x="684" y="327"/>
                  </a:lnTo>
                  <a:lnTo>
                    <a:pt x="690" y="323"/>
                  </a:lnTo>
                  <a:lnTo>
                    <a:pt x="694" y="320"/>
                  </a:lnTo>
                  <a:lnTo>
                    <a:pt x="698" y="318"/>
                  </a:lnTo>
                  <a:lnTo>
                    <a:pt x="703" y="314"/>
                  </a:lnTo>
                  <a:lnTo>
                    <a:pt x="707" y="312"/>
                  </a:lnTo>
                  <a:lnTo>
                    <a:pt x="711" y="306"/>
                  </a:lnTo>
                  <a:lnTo>
                    <a:pt x="717" y="304"/>
                  </a:lnTo>
                  <a:lnTo>
                    <a:pt x="720" y="301"/>
                  </a:lnTo>
                  <a:lnTo>
                    <a:pt x="724" y="299"/>
                  </a:lnTo>
                  <a:lnTo>
                    <a:pt x="732" y="293"/>
                  </a:lnTo>
                  <a:lnTo>
                    <a:pt x="739" y="285"/>
                  </a:lnTo>
                  <a:lnTo>
                    <a:pt x="745" y="280"/>
                  </a:lnTo>
                  <a:lnTo>
                    <a:pt x="753" y="274"/>
                  </a:lnTo>
                  <a:lnTo>
                    <a:pt x="757" y="268"/>
                  </a:lnTo>
                  <a:lnTo>
                    <a:pt x="762" y="263"/>
                  </a:lnTo>
                  <a:lnTo>
                    <a:pt x="768" y="259"/>
                  </a:lnTo>
                  <a:lnTo>
                    <a:pt x="772" y="255"/>
                  </a:lnTo>
                  <a:lnTo>
                    <a:pt x="776" y="251"/>
                  </a:lnTo>
                  <a:lnTo>
                    <a:pt x="779" y="245"/>
                  </a:lnTo>
                  <a:lnTo>
                    <a:pt x="781" y="242"/>
                  </a:lnTo>
                  <a:lnTo>
                    <a:pt x="787" y="238"/>
                  </a:lnTo>
                  <a:lnTo>
                    <a:pt x="789" y="232"/>
                  </a:lnTo>
                  <a:lnTo>
                    <a:pt x="793" y="230"/>
                  </a:lnTo>
                  <a:lnTo>
                    <a:pt x="795" y="223"/>
                  </a:lnTo>
                  <a:lnTo>
                    <a:pt x="798" y="219"/>
                  </a:lnTo>
                  <a:lnTo>
                    <a:pt x="800" y="215"/>
                  </a:lnTo>
                  <a:lnTo>
                    <a:pt x="804" y="211"/>
                  </a:lnTo>
                  <a:lnTo>
                    <a:pt x="808" y="205"/>
                  </a:lnTo>
                  <a:lnTo>
                    <a:pt x="810" y="202"/>
                  </a:lnTo>
                  <a:lnTo>
                    <a:pt x="815" y="194"/>
                  </a:lnTo>
                  <a:lnTo>
                    <a:pt x="819" y="186"/>
                  </a:lnTo>
                  <a:lnTo>
                    <a:pt x="823" y="177"/>
                  </a:lnTo>
                  <a:lnTo>
                    <a:pt x="827" y="171"/>
                  </a:lnTo>
                  <a:lnTo>
                    <a:pt x="829" y="164"/>
                  </a:lnTo>
                  <a:lnTo>
                    <a:pt x="831" y="158"/>
                  </a:lnTo>
                  <a:lnTo>
                    <a:pt x="833" y="152"/>
                  </a:lnTo>
                  <a:lnTo>
                    <a:pt x="834" y="147"/>
                  </a:lnTo>
                  <a:lnTo>
                    <a:pt x="834" y="143"/>
                  </a:lnTo>
                  <a:lnTo>
                    <a:pt x="836" y="139"/>
                  </a:lnTo>
                  <a:lnTo>
                    <a:pt x="834" y="135"/>
                  </a:lnTo>
                  <a:lnTo>
                    <a:pt x="833" y="129"/>
                  </a:lnTo>
                  <a:lnTo>
                    <a:pt x="829" y="124"/>
                  </a:lnTo>
                  <a:lnTo>
                    <a:pt x="827" y="120"/>
                  </a:lnTo>
                  <a:lnTo>
                    <a:pt x="823" y="116"/>
                  </a:lnTo>
                  <a:lnTo>
                    <a:pt x="819" y="112"/>
                  </a:lnTo>
                  <a:lnTo>
                    <a:pt x="814" y="107"/>
                  </a:lnTo>
                  <a:lnTo>
                    <a:pt x="810" y="99"/>
                  </a:lnTo>
                  <a:lnTo>
                    <a:pt x="802" y="95"/>
                  </a:lnTo>
                  <a:lnTo>
                    <a:pt x="796" y="90"/>
                  </a:lnTo>
                  <a:lnTo>
                    <a:pt x="793" y="88"/>
                  </a:lnTo>
                  <a:lnTo>
                    <a:pt x="789" y="84"/>
                  </a:lnTo>
                  <a:lnTo>
                    <a:pt x="785" y="80"/>
                  </a:lnTo>
                  <a:lnTo>
                    <a:pt x="779" y="78"/>
                  </a:lnTo>
                  <a:lnTo>
                    <a:pt x="776" y="74"/>
                  </a:lnTo>
                  <a:lnTo>
                    <a:pt x="772" y="72"/>
                  </a:lnTo>
                  <a:lnTo>
                    <a:pt x="766" y="69"/>
                  </a:lnTo>
                  <a:lnTo>
                    <a:pt x="762" y="67"/>
                  </a:lnTo>
                  <a:lnTo>
                    <a:pt x="755" y="65"/>
                  </a:lnTo>
                  <a:lnTo>
                    <a:pt x="749" y="61"/>
                  </a:lnTo>
                  <a:lnTo>
                    <a:pt x="743" y="57"/>
                  </a:lnTo>
                  <a:lnTo>
                    <a:pt x="738" y="55"/>
                  </a:lnTo>
                  <a:lnTo>
                    <a:pt x="732" y="52"/>
                  </a:lnTo>
                  <a:lnTo>
                    <a:pt x="724" y="50"/>
                  </a:lnTo>
                  <a:lnTo>
                    <a:pt x="717" y="46"/>
                  </a:lnTo>
                  <a:lnTo>
                    <a:pt x="711" y="44"/>
                  </a:lnTo>
                  <a:lnTo>
                    <a:pt x="701" y="40"/>
                  </a:lnTo>
                  <a:lnTo>
                    <a:pt x="694" y="38"/>
                  </a:lnTo>
                  <a:lnTo>
                    <a:pt x="686" y="34"/>
                  </a:lnTo>
                  <a:lnTo>
                    <a:pt x="677" y="33"/>
                  </a:lnTo>
                  <a:lnTo>
                    <a:pt x="669" y="31"/>
                  </a:lnTo>
                  <a:lnTo>
                    <a:pt x="662" y="29"/>
                  </a:lnTo>
                  <a:lnTo>
                    <a:pt x="650" y="27"/>
                  </a:lnTo>
                  <a:lnTo>
                    <a:pt x="643" y="25"/>
                  </a:lnTo>
                  <a:lnTo>
                    <a:pt x="631" y="21"/>
                  </a:lnTo>
                  <a:lnTo>
                    <a:pt x="622" y="19"/>
                  </a:lnTo>
                  <a:lnTo>
                    <a:pt x="610" y="17"/>
                  </a:lnTo>
                  <a:lnTo>
                    <a:pt x="601" y="15"/>
                  </a:lnTo>
                  <a:lnTo>
                    <a:pt x="589" y="13"/>
                  </a:lnTo>
                  <a:lnTo>
                    <a:pt x="576" y="12"/>
                  </a:lnTo>
                  <a:lnTo>
                    <a:pt x="566" y="10"/>
                  </a:lnTo>
                  <a:lnTo>
                    <a:pt x="553" y="10"/>
                  </a:lnTo>
                  <a:lnTo>
                    <a:pt x="542" y="8"/>
                  </a:lnTo>
                  <a:lnTo>
                    <a:pt x="528" y="6"/>
                  </a:lnTo>
                  <a:lnTo>
                    <a:pt x="515" y="4"/>
                  </a:lnTo>
                  <a:lnTo>
                    <a:pt x="502" y="4"/>
                  </a:lnTo>
                  <a:lnTo>
                    <a:pt x="489" y="2"/>
                  </a:lnTo>
                  <a:lnTo>
                    <a:pt x="473" y="0"/>
                  </a:lnTo>
                  <a:lnTo>
                    <a:pt x="458" y="0"/>
                  </a:lnTo>
                  <a:lnTo>
                    <a:pt x="445" y="0"/>
                  </a:lnTo>
                  <a:lnTo>
                    <a:pt x="428" y="0"/>
                  </a:lnTo>
                  <a:lnTo>
                    <a:pt x="414" y="0"/>
                  </a:lnTo>
                  <a:lnTo>
                    <a:pt x="401" y="0"/>
                  </a:lnTo>
                  <a:lnTo>
                    <a:pt x="386" y="0"/>
                  </a:lnTo>
                  <a:lnTo>
                    <a:pt x="373" y="0"/>
                  </a:lnTo>
                  <a:lnTo>
                    <a:pt x="357" y="0"/>
                  </a:lnTo>
                  <a:lnTo>
                    <a:pt x="344" y="0"/>
                  </a:lnTo>
                  <a:lnTo>
                    <a:pt x="333" y="4"/>
                  </a:lnTo>
                  <a:lnTo>
                    <a:pt x="319" y="4"/>
                  </a:lnTo>
                  <a:lnTo>
                    <a:pt x="306" y="4"/>
                  </a:lnTo>
                  <a:lnTo>
                    <a:pt x="297" y="6"/>
                  </a:lnTo>
                  <a:lnTo>
                    <a:pt x="283" y="8"/>
                  </a:lnTo>
                  <a:lnTo>
                    <a:pt x="274" y="8"/>
                  </a:lnTo>
                  <a:lnTo>
                    <a:pt x="260" y="10"/>
                  </a:lnTo>
                  <a:lnTo>
                    <a:pt x="249" y="12"/>
                  </a:lnTo>
                  <a:lnTo>
                    <a:pt x="240" y="13"/>
                  </a:lnTo>
                  <a:lnTo>
                    <a:pt x="228" y="13"/>
                  </a:lnTo>
                  <a:lnTo>
                    <a:pt x="219" y="15"/>
                  </a:lnTo>
                  <a:lnTo>
                    <a:pt x="207" y="17"/>
                  </a:lnTo>
                  <a:lnTo>
                    <a:pt x="200" y="19"/>
                  </a:lnTo>
                  <a:lnTo>
                    <a:pt x="188" y="21"/>
                  </a:lnTo>
                  <a:lnTo>
                    <a:pt x="181" y="25"/>
                  </a:lnTo>
                  <a:lnTo>
                    <a:pt x="171" y="27"/>
                  </a:lnTo>
                  <a:lnTo>
                    <a:pt x="163" y="29"/>
                  </a:lnTo>
                  <a:lnTo>
                    <a:pt x="154" y="31"/>
                  </a:lnTo>
                  <a:lnTo>
                    <a:pt x="146" y="34"/>
                  </a:lnTo>
                  <a:lnTo>
                    <a:pt x="139" y="36"/>
                  </a:lnTo>
                  <a:lnTo>
                    <a:pt x="133" y="38"/>
                  </a:lnTo>
                  <a:lnTo>
                    <a:pt x="124" y="40"/>
                  </a:lnTo>
                  <a:lnTo>
                    <a:pt x="116" y="46"/>
                  </a:lnTo>
                  <a:lnTo>
                    <a:pt x="110" y="48"/>
                  </a:lnTo>
                  <a:lnTo>
                    <a:pt x="105" y="52"/>
                  </a:lnTo>
                  <a:lnTo>
                    <a:pt x="97" y="53"/>
                  </a:lnTo>
                  <a:lnTo>
                    <a:pt x="91" y="55"/>
                  </a:lnTo>
                  <a:lnTo>
                    <a:pt x="86" y="57"/>
                  </a:lnTo>
                  <a:lnTo>
                    <a:pt x="80" y="61"/>
                  </a:lnTo>
                  <a:lnTo>
                    <a:pt x="74" y="65"/>
                  </a:lnTo>
                  <a:lnTo>
                    <a:pt x="70" y="67"/>
                  </a:lnTo>
                  <a:lnTo>
                    <a:pt x="65" y="71"/>
                  </a:lnTo>
                  <a:lnTo>
                    <a:pt x="59" y="72"/>
                  </a:lnTo>
                  <a:lnTo>
                    <a:pt x="55" y="74"/>
                  </a:lnTo>
                  <a:lnTo>
                    <a:pt x="49" y="78"/>
                  </a:lnTo>
                  <a:lnTo>
                    <a:pt x="46" y="80"/>
                  </a:lnTo>
                  <a:lnTo>
                    <a:pt x="42" y="84"/>
                  </a:lnTo>
                  <a:lnTo>
                    <a:pt x="34" y="90"/>
                  </a:lnTo>
                  <a:lnTo>
                    <a:pt x="30" y="95"/>
                  </a:lnTo>
                  <a:lnTo>
                    <a:pt x="23" y="99"/>
                  </a:lnTo>
                  <a:lnTo>
                    <a:pt x="17" y="107"/>
                  </a:lnTo>
                  <a:lnTo>
                    <a:pt x="13" y="110"/>
                  </a:lnTo>
                  <a:lnTo>
                    <a:pt x="10" y="116"/>
                  </a:lnTo>
                  <a:lnTo>
                    <a:pt x="6" y="120"/>
                  </a:lnTo>
                  <a:lnTo>
                    <a:pt x="4" y="124"/>
                  </a:lnTo>
                  <a:lnTo>
                    <a:pt x="2" y="129"/>
                  </a:lnTo>
                  <a:lnTo>
                    <a:pt x="2" y="13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3"/>
            <p:cNvSpPr>
              <a:spLocks/>
            </p:cNvSpPr>
            <p:nvPr/>
          </p:nvSpPr>
          <p:spPr bwMode="auto">
            <a:xfrm>
              <a:off x="3290" y="2779"/>
              <a:ext cx="1063" cy="498"/>
            </a:xfrm>
            <a:custGeom>
              <a:avLst/>
              <a:gdLst>
                <a:gd name="T0" fmla="*/ 0 w 842"/>
                <a:gd name="T1" fmla="*/ 478 h 396"/>
                <a:gd name="T2" fmla="*/ 20 w 842"/>
                <a:gd name="T3" fmla="*/ 551 h 396"/>
                <a:gd name="T4" fmla="*/ 40 w 842"/>
                <a:gd name="T5" fmla="*/ 602 h 396"/>
                <a:gd name="T6" fmla="*/ 74 w 842"/>
                <a:gd name="T7" fmla="*/ 670 h 396"/>
                <a:gd name="T8" fmla="*/ 109 w 842"/>
                <a:gd name="T9" fmla="*/ 736 h 396"/>
                <a:gd name="T10" fmla="*/ 157 w 842"/>
                <a:gd name="T11" fmla="*/ 804 h 396"/>
                <a:gd name="T12" fmla="*/ 220 w 842"/>
                <a:gd name="T13" fmla="*/ 874 h 396"/>
                <a:gd name="T14" fmla="*/ 284 w 842"/>
                <a:gd name="T15" fmla="*/ 941 h 396"/>
                <a:gd name="T16" fmla="*/ 366 w 842"/>
                <a:gd name="T17" fmla="*/ 1006 h 396"/>
                <a:gd name="T18" fmla="*/ 462 w 842"/>
                <a:gd name="T19" fmla="*/ 1066 h 396"/>
                <a:gd name="T20" fmla="*/ 567 w 842"/>
                <a:gd name="T21" fmla="*/ 1119 h 396"/>
                <a:gd name="T22" fmla="*/ 688 w 842"/>
                <a:gd name="T23" fmla="*/ 1167 h 396"/>
                <a:gd name="T24" fmla="*/ 828 w 842"/>
                <a:gd name="T25" fmla="*/ 1205 h 396"/>
                <a:gd name="T26" fmla="*/ 980 w 842"/>
                <a:gd name="T27" fmla="*/ 1226 h 396"/>
                <a:gd name="T28" fmla="*/ 1144 w 842"/>
                <a:gd name="T29" fmla="*/ 1236 h 396"/>
                <a:gd name="T30" fmla="*/ 1305 w 842"/>
                <a:gd name="T31" fmla="*/ 1236 h 396"/>
                <a:gd name="T32" fmla="*/ 1456 w 842"/>
                <a:gd name="T33" fmla="*/ 1234 h 396"/>
                <a:gd name="T34" fmla="*/ 1589 w 842"/>
                <a:gd name="T35" fmla="*/ 1221 h 396"/>
                <a:gd name="T36" fmla="*/ 1712 w 842"/>
                <a:gd name="T37" fmla="*/ 1205 h 396"/>
                <a:gd name="T38" fmla="*/ 1822 w 842"/>
                <a:gd name="T39" fmla="*/ 1173 h 396"/>
                <a:gd name="T40" fmla="*/ 1927 w 842"/>
                <a:gd name="T41" fmla="*/ 1148 h 396"/>
                <a:gd name="T42" fmla="*/ 2016 w 842"/>
                <a:gd name="T43" fmla="*/ 1113 h 396"/>
                <a:gd name="T44" fmla="*/ 2111 w 842"/>
                <a:gd name="T45" fmla="*/ 1079 h 396"/>
                <a:gd name="T46" fmla="*/ 2178 w 842"/>
                <a:gd name="T47" fmla="*/ 1036 h 396"/>
                <a:gd name="T48" fmla="*/ 2240 w 842"/>
                <a:gd name="T49" fmla="*/ 1001 h 396"/>
                <a:gd name="T50" fmla="*/ 2301 w 842"/>
                <a:gd name="T51" fmla="*/ 960 h 396"/>
                <a:gd name="T52" fmla="*/ 2370 w 842"/>
                <a:gd name="T53" fmla="*/ 914 h 396"/>
                <a:gd name="T54" fmla="*/ 2452 w 842"/>
                <a:gd name="T55" fmla="*/ 843 h 396"/>
                <a:gd name="T56" fmla="*/ 2506 w 842"/>
                <a:gd name="T57" fmla="*/ 790 h 396"/>
                <a:gd name="T58" fmla="*/ 2545 w 842"/>
                <a:gd name="T59" fmla="*/ 736 h 396"/>
                <a:gd name="T60" fmla="*/ 2592 w 842"/>
                <a:gd name="T61" fmla="*/ 682 h 396"/>
                <a:gd name="T62" fmla="*/ 2631 w 842"/>
                <a:gd name="T63" fmla="*/ 610 h 396"/>
                <a:gd name="T64" fmla="*/ 2674 w 842"/>
                <a:gd name="T65" fmla="*/ 516 h 396"/>
                <a:gd name="T66" fmla="*/ 2700 w 842"/>
                <a:gd name="T67" fmla="*/ 449 h 396"/>
                <a:gd name="T68" fmla="*/ 2680 w 842"/>
                <a:gd name="T69" fmla="*/ 389 h 396"/>
                <a:gd name="T70" fmla="*/ 2631 w 842"/>
                <a:gd name="T71" fmla="*/ 338 h 396"/>
                <a:gd name="T72" fmla="*/ 2558 w 842"/>
                <a:gd name="T73" fmla="*/ 270 h 396"/>
                <a:gd name="T74" fmla="*/ 2506 w 842"/>
                <a:gd name="T75" fmla="*/ 240 h 396"/>
                <a:gd name="T76" fmla="*/ 2443 w 842"/>
                <a:gd name="T77" fmla="*/ 197 h 396"/>
                <a:gd name="T78" fmla="*/ 2362 w 842"/>
                <a:gd name="T79" fmla="*/ 171 h 396"/>
                <a:gd name="T80" fmla="*/ 2267 w 842"/>
                <a:gd name="T81" fmla="*/ 124 h 396"/>
                <a:gd name="T82" fmla="*/ 2164 w 842"/>
                <a:gd name="T83" fmla="*/ 98 h 396"/>
                <a:gd name="T84" fmla="*/ 2050 w 842"/>
                <a:gd name="T85" fmla="*/ 72 h 396"/>
                <a:gd name="T86" fmla="*/ 1908 w 842"/>
                <a:gd name="T87" fmla="*/ 45 h 396"/>
                <a:gd name="T88" fmla="*/ 1755 w 842"/>
                <a:gd name="T89" fmla="*/ 25 h 396"/>
                <a:gd name="T90" fmla="*/ 1586 w 842"/>
                <a:gd name="T91" fmla="*/ 8 h 396"/>
                <a:gd name="T92" fmla="*/ 1395 w 842"/>
                <a:gd name="T93" fmla="*/ 8 h 396"/>
                <a:gd name="T94" fmla="*/ 1211 w 842"/>
                <a:gd name="T95" fmla="*/ 8 h 396"/>
                <a:gd name="T96" fmla="*/ 1043 w 842"/>
                <a:gd name="T97" fmla="*/ 13 h 396"/>
                <a:gd name="T98" fmla="*/ 889 w 842"/>
                <a:gd name="T99" fmla="*/ 31 h 396"/>
                <a:gd name="T100" fmla="*/ 745 w 842"/>
                <a:gd name="T101" fmla="*/ 57 h 396"/>
                <a:gd name="T102" fmla="*/ 621 w 842"/>
                <a:gd name="T103" fmla="*/ 78 h 396"/>
                <a:gd name="T104" fmla="*/ 505 w 842"/>
                <a:gd name="T105" fmla="*/ 117 h 396"/>
                <a:gd name="T106" fmla="*/ 407 w 842"/>
                <a:gd name="T107" fmla="*/ 146 h 396"/>
                <a:gd name="T108" fmla="*/ 317 w 842"/>
                <a:gd name="T109" fmla="*/ 185 h 396"/>
                <a:gd name="T110" fmla="*/ 236 w 842"/>
                <a:gd name="T111" fmla="*/ 223 h 396"/>
                <a:gd name="T112" fmla="*/ 175 w 842"/>
                <a:gd name="T113" fmla="*/ 258 h 396"/>
                <a:gd name="T114" fmla="*/ 109 w 842"/>
                <a:gd name="T115" fmla="*/ 312 h 396"/>
                <a:gd name="T116" fmla="*/ 37 w 842"/>
                <a:gd name="T117" fmla="*/ 379 h 396"/>
                <a:gd name="T118" fmla="*/ 8 w 842"/>
                <a:gd name="T119" fmla="*/ 430 h 3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2"/>
                <a:gd name="T181" fmla="*/ 0 h 396"/>
                <a:gd name="T182" fmla="*/ 842 w 842"/>
                <a:gd name="T183" fmla="*/ 396 h 3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2" h="396">
                  <a:moveTo>
                    <a:pt x="2" y="141"/>
                  </a:moveTo>
                  <a:lnTo>
                    <a:pt x="0" y="143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2" y="158"/>
                  </a:lnTo>
                  <a:lnTo>
                    <a:pt x="4" y="164"/>
                  </a:lnTo>
                  <a:lnTo>
                    <a:pt x="6" y="173"/>
                  </a:lnTo>
                  <a:lnTo>
                    <a:pt x="6" y="175"/>
                  </a:lnTo>
                  <a:lnTo>
                    <a:pt x="8" y="179"/>
                  </a:lnTo>
                  <a:lnTo>
                    <a:pt x="9" y="185"/>
                  </a:lnTo>
                  <a:lnTo>
                    <a:pt x="11" y="189"/>
                  </a:lnTo>
                  <a:lnTo>
                    <a:pt x="13" y="192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21" y="206"/>
                  </a:lnTo>
                  <a:lnTo>
                    <a:pt x="23" y="213"/>
                  </a:lnTo>
                  <a:lnTo>
                    <a:pt x="25" y="217"/>
                  </a:lnTo>
                  <a:lnTo>
                    <a:pt x="28" y="223"/>
                  </a:lnTo>
                  <a:lnTo>
                    <a:pt x="32" y="229"/>
                  </a:lnTo>
                  <a:lnTo>
                    <a:pt x="34" y="234"/>
                  </a:lnTo>
                  <a:lnTo>
                    <a:pt x="38" y="240"/>
                  </a:lnTo>
                  <a:lnTo>
                    <a:pt x="42" y="244"/>
                  </a:lnTo>
                  <a:lnTo>
                    <a:pt x="46" y="249"/>
                  </a:lnTo>
                  <a:lnTo>
                    <a:pt x="49" y="255"/>
                  </a:lnTo>
                  <a:lnTo>
                    <a:pt x="53" y="261"/>
                  </a:lnTo>
                  <a:lnTo>
                    <a:pt x="59" y="267"/>
                  </a:lnTo>
                  <a:lnTo>
                    <a:pt x="65" y="272"/>
                  </a:lnTo>
                  <a:lnTo>
                    <a:pt x="68" y="278"/>
                  </a:lnTo>
                  <a:lnTo>
                    <a:pt x="72" y="282"/>
                  </a:lnTo>
                  <a:lnTo>
                    <a:pt x="78" y="287"/>
                  </a:lnTo>
                  <a:lnTo>
                    <a:pt x="84" y="293"/>
                  </a:lnTo>
                  <a:lnTo>
                    <a:pt x="89" y="299"/>
                  </a:lnTo>
                  <a:lnTo>
                    <a:pt x="95" y="305"/>
                  </a:lnTo>
                  <a:lnTo>
                    <a:pt x="103" y="308"/>
                  </a:lnTo>
                  <a:lnTo>
                    <a:pt x="108" y="314"/>
                  </a:lnTo>
                  <a:lnTo>
                    <a:pt x="114" y="320"/>
                  </a:lnTo>
                  <a:lnTo>
                    <a:pt x="123" y="324"/>
                  </a:lnTo>
                  <a:lnTo>
                    <a:pt x="129" y="327"/>
                  </a:lnTo>
                  <a:lnTo>
                    <a:pt x="137" y="335"/>
                  </a:lnTo>
                  <a:lnTo>
                    <a:pt x="144" y="339"/>
                  </a:lnTo>
                  <a:lnTo>
                    <a:pt x="154" y="344"/>
                  </a:lnTo>
                  <a:lnTo>
                    <a:pt x="160" y="348"/>
                  </a:lnTo>
                  <a:lnTo>
                    <a:pt x="171" y="352"/>
                  </a:lnTo>
                  <a:lnTo>
                    <a:pt x="177" y="356"/>
                  </a:lnTo>
                  <a:lnTo>
                    <a:pt x="186" y="360"/>
                  </a:lnTo>
                  <a:lnTo>
                    <a:pt x="196" y="363"/>
                  </a:lnTo>
                  <a:lnTo>
                    <a:pt x="207" y="367"/>
                  </a:lnTo>
                  <a:lnTo>
                    <a:pt x="215" y="371"/>
                  </a:lnTo>
                  <a:lnTo>
                    <a:pt x="226" y="373"/>
                  </a:lnTo>
                  <a:lnTo>
                    <a:pt x="236" y="377"/>
                  </a:lnTo>
                  <a:lnTo>
                    <a:pt x="249" y="381"/>
                  </a:lnTo>
                  <a:lnTo>
                    <a:pt x="258" y="383"/>
                  </a:lnTo>
                  <a:lnTo>
                    <a:pt x="270" y="384"/>
                  </a:lnTo>
                  <a:lnTo>
                    <a:pt x="281" y="386"/>
                  </a:lnTo>
                  <a:lnTo>
                    <a:pt x="295" y="390"/>
                  </a:lnTo>
                  <a:lnTo>
                    <a:pt x="306" y="390"/>
                  </a:lnTo>
                  <a:lnTo>
                    <a:pt x="319" y="392"/>
                  </a:lnTo>
                  <a:lnTo>
                    <a:pt x="331" y="392"/>
                  </a:lnTo>
                  <a:lnTo>
                    <a:pt x="346" y="394"/>
                  </a:lnTo>
                  <a:lnTo>
                    <a:pt x="357" y="394"/>
                  </a:lnTo>
                  <a:lnTo>
                    <a:pt x="371" y="394"/>
                  </a:lnTo>
                  <a:lnTo>
                    <a:pt x="382" y="394"/>
                  </a:lnTo>
                  <a:lnTo>
                    <a:pt x="395" y="396"/>
                  </a:lnTo>
                  <a:lnTo>
                    <a:pt x="407" y="394"/>
                  </a:lnTo>
                  <a:lnTo>
                    <a:pt x="418" y="394"/>
                  </a:lnTo>
                  <a:lnTo>
                    <a:pt x="430" y="394"/>
                  </a:lnTo>
                  <a:lnTo>
                    <a:pt x="443" y="394"/>
                  </a:lnTo>
                  <a:lnTo>
                    <a:pt x="454" y="392"/>
                  </a:lnTo>
                  <a:lnTo>
                    <a:pt x="464" y="392"/>
                  </a:lnTo>
                  <a:lnTo>
                    <a:pt x="473" y="390"/>
                  </a:lnTo>
                  <a:lnTo>
                    <a:pt x="485" y="390"/>
                  </a:lnTo>
                  <a:lnTo>
                    <a:pt x="496" y="388"/>
                  </a:lnTo>
                  <a:lnTo>
                    <a:pt x="506" y="386"/>
                  </a:lnTo>
                  <a:lnTo>
                    <a:pt x="515" y="384"/>
                  </a:lnTo>
                  <a:lnTo>
                    <a:pt x="525" y="384"/>
                  </a:lnTo>
                  <a:lnTo>
                    <a:pt x="534" y="383"/>
                  </a:lnTo>
                  <a:lnTo>
                    <a:pt x="544" y="381"/>
                  </a:lnTo>
                  <a:lnTo>
                    <a:pt x="551" y="379"/>
                  </a:lnTo>
                  <a:lnTo>
                    <a:pt x="561" y="377"/>
                  </a:lnTo>
                  <a:lnTo>
                    <a:pt x="568" y="373"/>
                  </a:lnTo>
                  <a:lnTo>
                    <a:pt x="578" y="371"/>
                  </a:lnTo>
                  <a:lnTo>
                    <a:pt x="585" y="369"/>
                  </a:lnTo>
                  <a:lnTo>
                    <a:pt x="593" y="367"/>
                  </a:lnTo>
                  <a:lnTo>
                    <a:pt x="601" y="365"/>
                  </a:lnTo>
                  <a:lnTo>
                    <a:pt x="608" y="363"/>
                  </a:lnTo>
                  <a:lnTo>
                    <a:pt x="616" y="360"/>
                  </a:lnTo>
                  <a:lnTo>
                    <a:pt x="623" y="358"/>
                  </a:lnTo>
                  <a:lnTo>
                    <a:pt x="629" y="354"/>
                  </a:lnTo>
                  <a:lnTo>
                    <a:pt x="637" y="352"/>
                  </a:lnTo>
                  <a:lnTo>
                    <a:pt x="644" y="350"/>
                  </a:lnTo>
                  <a:lnTo>
                    <a:pt x="650" y="346"/>
                  </a:lnTo>
                  <a:lnTo>
                    <a:pt x="658" y="343"/>
                  </a:lnTo>
                  <a:lnTo>
                    <a:pt x="663" y="341"/>
                  </a:lnTo>
                  <a:lnTo>
                    <a:pt x="667" y="337"/>
                  </a:lnTo>
                  <a:lnTo>
                    <a:pt x="675" y="335"/>
                  </a:lnTo>
                  <a:lnTo>
                    <a:pt x="679" y="329"/>
                  </a:lnTo>
                  <a:lnTo>
                    <a:pt x="684" y="327"/>
                  </a:lnTo>
                  <a:lnTo>
                    <a:pt x="690" y="324"/>
                  </a:lnTo>
                  <a:lnTo>
                    <a:pt x="696" y="322"/>
                  </a:lnTo>
                  <a:lnTo>
                    <a:pt x="699" y="318"/>
                  </a:lnTo>
                  <a:lnTo>
                    <a:pt x="705" y="314"/>
                  </a:lnTo>
                  <a:lnTo>
                    <a:pt x="709" y="310"/>
                  </a:lnTo>
                  <a:lnTo>
                    <a:pt x="715" y="308"/>
                  </a:lnTo>
                  <a:lnTo>
                    <a:pt x="718" y="305"/>
                  </a:lnTo>
                  <a:lnTo>
                    <a:pt x="722" y="303"/>
                  </a:lnTo>
                  <a:lnTo>
                    <a:pt x="728" y="299"/>
                  </a:lnTo>
                  <a:lnTo>
                    <a:pt x="732" y="297"/>
                  </a:lnTo>
                  <a:lnTo>
                    <a:pt x="739" y="291"/>
                  </a:lnTo>
                  <a:lnTo>
                    <a:pt x="745" y="286"/>
                  </a:lnTo>
                  <a:lnTo>
                    <a:pt x="751" y="280"/>
                  </a:lnTo>
                  <a:lnTo>
                    <a:pt x="758" y="274"/>
                  </a:lnTo>
                  <a:lnTo>
                    <a:pt x="764" y="268"/>
                  </a:lnTo>
                  <a:lnTo>
                    <a:pt x="768" y="265"/>
                  </a:lnTo>
                  <a:lnTo>
                    <a:pt x="774" y="259"/>
                  </a:lnTo>
                  <a:lnTo>
                    <a:pt x="779" y="255"/>
                  </a:lnTo>
                  <a:lnTo>
                    <a:pt x="781" y="251"/>
                  </a:lnTo>
                  <a:lnTo>
                    <a:pt x="785" y="246"/>
                  </a:lnTo>
                  <a:lnTo>
                    <a:pt x="789" y="242"/>
                  </a:lnTo>
                  <a:lnTo>
                    <a:pt x="791" y="238"/>
                  </a:lnTo>
                  <a:lnTo>
                    <a:pt x="794" y="234"/>
                  </a:lnTo>
                  <a:lnTo>
                    <a:pt x="798" y="229"/>
                  </a:lnTo>
                  <a:lnTo>
                    <a:pt x="802" y="225"/>
                  </a:lnTo>
                  <a:lnTo>
                    <a:pt x="804" y="221"/>
                  </a:lnTo>
                  <a:lnTo>
                    <a:pt x="808" y="217"/>
                  </a:lnTo>
                  <a:lnTo>
                    <a:pt x="810" y="211"/>
                  </a:lnTo>
                  <a:lnTo>
                    <a:pt x="812" y="206"/>
                  </a:lnTo>
                  <a:lnTo>
                    <a:pt x="815" y="202"/>
                  </a:lnTo>
                  <a:lnTo>
                    <a:pt x="821" y="194"/>
                  </a:lnTo>
                  <a:lnTo>
                    <a:pt x="825" y="187"/>
                  </a:lnTo>
                  <a:lnTo>
                    <a:pt x="829" y="179"/>
                  </a:lnTo>
                  <a:lnTo>
                    <a:pt x="831" y="171"/>
                  </a:lnTo>
                  <a:lnTo>
                    <a:pt x="834" y="164"/>
                  </a:lnTo>
                  <a:lnTo>
                    <a:pt x="838" y="158"/>
                  </a:lnTo>
                  <a:lnTo>
                    <a:pt x="838" y="152"/>
                  </a:lnTo>
                  <a:lnTo>
                    <a:pt x="840" y="147"/>
                  </a:lnTo>
                  <a:lnTo>
                    <a:pt x="842" y="143"/>
                  </a:lnTo>
                  <a:lnTo>
                    <a:pt x="842" y="141"/>
                  </a:lnTo>
                  <a:lnTo>
                    <a:pt x="840" y="135"/>
                  </a:lnTo>
                  <a:lnTo>
                    <a:pt x="838" y="128"/>
                  </a:lnTo>
                  <a:lnTo>
                    <a:pt x="836" y="124"/>
                  </a:lnTo>
                  <a:lnTo>
                    <a:pt x="832" y="120"/>
                  </a:lnTo>
                  <a:lnTo>
                    <a:pt x="829" y="116"/>
                  </a:lnTo>
                  <a:lnTo>
                    <a:pt x="825" y="113"/>
                  </a:lnTo>
                  <a:lnTo>
                    <a:pt x="821" y="107"/>
                  </a:lnTo>
                  <a:lnTo>
                    <a:pt x="815" y="101"/>
                  </a:lnTo>
                  <a:lnTo>
                    <a:pt x="810" y="95"/>
                  </a:lnTo>
                  <a:lnTo>
                    <a:pt x="804" y="92"/>
                  </a:lnTo>
                  <a:lnTo>
                    <a:pt x="798" y="86"/>
                  </a:lnTo>
                  <a:lnTo>
                    <a:pt x="794" y="84"/>
                  </a:lnTo>
                  <a:lnTo>
                    <a:pt x="791" y="80"/>
                  </a:lnTo>
                  <a:lnTo>
                    <a:pt x="787" y="78"/>
                  </a:lnTo>
                  <a:lnTo>
                    <a:pt x="781" y="76"/>
                  </a:lnTo>
                  <a:lnTo>
                    <a:pt x="777" y="73"/>
                  </a:lnTo>
                  <a:lnTo>
                    <a:pt x="772" y="71"/>
                  </a:lnTo>
                  <a:lnTo>
                    <a:pt x="768" y="67"/>
                  </a:lnTo>
                  <a:lnTo>
                    <a:pt x="762" y="63"/>
                  </a:lnTo>
                  <a:lnTo>
                    <a:pt x="756" y="61"/>
                  </a:lnTo>
                  <a:lnTo>
                    <a:pt x="749" y="57"/>
                  </a:lnTo>
                  <a:lnTo>
                    <a:pt x="745" y="56"/>
                  </a:lnTo>
                  <a:lnTo>
                    <a:pt x="737" y="54"/>
                  </a:lnTo>
                  <a:lnTo>
                    <a:pt x="730" y="50"/>
                  </a:lnTo>
                  <a:lnTo>
                    <a:pt x="722" y="46"/>
                  </a:lnTo>
                  <a:lnTo>
                    <a:pt x="717" y="44"/>
                  </a:lnTo>
                  <a:lnTo>
                    <a:pt x="707" y="40"/>
                  </a:lnTo>
                  <a:lnTo>
                    <a:pt x="699" y="38"/>
                  </a:lnTo>
                  <a:lnTo>
                    <a:pt x="692" y="37"/>
                  </a:lnTo>
                  <a:lnTo>
                    <a:pt x="684" y="33"/>
                  </a:lnTo>
                  <a:lnTo>
                    <a:pt x="675" y="31"/>
                  </a:lnTo>
                  <a:lnTo>
                    <a:pt x="667" y="29"/>
                  </a:lnTo>
                  <a:lnTo>
                    <a:pt x="658" y="25"/>
                  </a:lnTo>
                  <a:lnTo>
                    <a:pt x="648" y="25"/>
                  </a:lnTo>
                  <a:lnTo>
                    <a:pt x="639" y="23"/>
                  </a:lnTo>
                  <a:lnTo>
                    <a:pt x="627" y="19"/>
                  </a:lnTo>
                  <a:lnTo>
                    <a:pt x="618" y="18"/>
                  </a:lnTo>
                  <a:lnTo>
                    <a:pt x="606" y="16"/>
                  </a:lnTo>
                  <a:lnTo>
                    <a:pt x="595" y="14"/>
                  </a:lnTo>
                  <a:lnTo>
                    <a:pt x="583" y="14"/>
                  </a:lnTo>
                  <a:lnTo>
                    <a:pt x="572" y="12"/>
                  </a:lnTo>
                  <a:lnTo>
                    <a:pt x="561" y="10"/>
                  </a:lnTo>
                  <a:lnTo>
                    <a:pt x="547" y="8"/>
                  </a:lnTo>
                  <a:lnTo>
                    <a:pt x="536" y="6"/>
                  </a:lnTo>
                  <a:lnTo>
                    <a:pt x="521" y="6"/>
                  </a:lnTo>
                  <a:lnTo>
                    <a:pt x="507" y="4"/>
                  </a:lnTo>
                  <a:lnTo>
                    <a:pt x="494" y="2"/>
                  </a:lnTo>
                  <a:lnTo>
                    <a:pt x="479" y="2"/>
                  </a:lnTo>
                  <a:lnTo>
                    <a:pt x="464" y="2"/>
                  </a:lnTo>
                  <a:lnTo>
                    <a:pt x="450" y="2"/>
                  </a:lnTo>
                  <a:lnTo>
                    <a:pt x="435" y="2"/>
                  </a:lnTo>
                  <a:lnTo>
                    <a:pt x="420" y="0"/>
                  </a:lnTo>
                  <a:lnTo>
                    <a:pt x="407" y="0"/>
                  </a:lnTo>
                  <a:lnTo>
                    <a:pt x="393" y="2"/>
                  </a:lnTo>
                  <a:lnTo>
                    <a:pt x="378" y="2"/>
                  </a:lnTo>
                  <a:lnTo>
                    <a:pt x="363" y="2"/>
                  </a:lnTo>
                  <a:lnTo>
                    <a:pt x="350" y="2"/>
                  </a:lnTo>
                  <a:lnTo>
                    <a:pt x="338" y="4"/>
                  </a:lnTo>
                  <a:lnTo>
                    <a:pt x="325" y="4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9" y="10"/>
                  </a:lnTo>
                  <a:lnTo>
                    <a:pt x="277" y="10"/>
                  </a:lnTo>
                  <a:lnTo>
                    <a:pt x="266" y="12"/>
                  </a:lnTo>
                  <a:lnTo>
                    <a:pt x="255" y="14"/>
                  </a:lnTo>
                  <a:lnTo>
                    <a:pt x="245" y="16"/>
                  </a:lnTo>
                  <a:lnTo>
                    <a:pt x="232" y="18"/>
                  </a:lnTo>
                  <a:lnTo>
                    <a:pt x="222" y="19"/>
                  </a:lnTo>
                  <a:lnTo>
                    <a:pt x="213" y="21"/>
                  </a:lnTo>
                  <a:lnTo>
                    <a:pt x="203" y="23"/>
                  </a:lnTo>
                  <a:lnTo>
                    <a:pt x="194" y="25"/>
                  </a:lnTo>
                  <a:lnTo>
                    <a:pt x="184" y="29"/>
                  </a:lnTo>
                  <a:lnTo>
                    <a:pt x="175" y="31"/>
                  </a:lnTo>
                  <a:lnTo>
                    <a:pt x="167" y="33"/>
                  </a:lnTo>
                  <a:lnTo>
                    <a:pt x="158" y="37"/>
                  </a:lnTo>
                  <a:lnTo>
                    <a:pt x="150" y="38"/>
                  </a:lnTo>
                  <a:lnTo>
                    <a:pt x="142" y="40"/>
                  </a:lnTo>
                  <a:lnTo>
                    <a:pt x="135" y="44"/>
                  </a:lnTo>
                  <a:lnTo>
                    <a:pt x="127" y="46"/>
                  </a:lnTo>
                  <a:lnTo>
                    <a:pt x="120" y="50"/>
                  </a:lnTo>
                  <a:lnTo>
                    <a:pt x="112" y="54"/>
                  </a:lnTo>
                  <a:lnTo>
                    <a:pt x="106" y="57"/>
                  </a:lnTo>
                  <a:lnTo>
                    <a:pt x="99" y="59"/>
                  </a:lnTo>
                  <a:lnTo>
                    <a:pt x="91" y="61"/>
                  </a:lnTo>
                  <a:lnTo>
                    <a:pt x="85" y="65"/>
                  </a:lnTo>
                  <a:lnTo>
                    <a:pt x="82" y="67"/>
                  </a:lnTo>
                  <a:lnTo>
                    <a:pt x="74" y="71"/>
                  </a:lnTo>
                  <a:lnTo>
                    <a:pt x="68" y="75"/>
                  </a:lnTo>
                  <a:lnTo>
                    <a:pt x="65" y="76"/>
                  </a:lnTo>
                  <a:lnTo>
                    <a:pt x="61" y="80"/>
                  </a:lnTo>
                  <a:lnTo>
                    <a:pt x="55" y="82"/>
                  </a:lnTo>
                  <a:lnTo>
                    <a:pt x="49" y="86"/>
                  </a:lnTo>
                  <a:lnTo>
                    <a:pt x="46" y="90"/>
                  </a:lnTo>
                  <a:lnTo>
                    <a:pt x="42" y="94"/>
                  </a:lnTo>
                  <a:lnTo>
                    <a:pt x="34" y="99"/>
                  </a:lnTo>
                  <a:lnTo>
                    <a:pt x="28" y="105"/>
                  </a:lnTo>
                  <a:lnTo>
                    <a:pt x="23" y="111"/>
                  </a:lnTo>
                  <a:lnTo>
                    <a:pt x="17" y="116"/>
                  </a:lnTo>
                  <a:lnTo>
                    <a:pt x="11" y="120"/>
                  </a:lnTo>
                  <a:lnTo>
                    <a:pt x="9" y="124"/>
                  </a:lnTo>
                  <a:lnTo>
                    <a:pt x="6" y="128"/>
                  </a:lnTo>
                  <a:lnTo>
                    <a:pt x="4" y="133"/>
                  </a:lnTo>
                  <a:lnTo>
                    <a:pt x="2" y="137"/>
                  </a:lnTo>
                  <a:lnTo>
                    <a:pt x="2" y="14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4"/>
            <p:cNvSpPr>
              <a:spLocks/>
            </p:cNvSpPr>
            <p:nvPr/>
          </p:nvSpPr>
          <p:spPr bwMode="auto">
            <a:xfrm>
              <a:off x="1484" y="1887"/>
              <a:ext cx="475" cy="968"/>
            </a:xfrm>
            <a:custGeom>
              <a:avLst/>
              <a:gdLst>
                <a:gd name="T0" fmla="*/ 1002 w 377"/>
                <a:gd name="T1" fmla="*/ 20 h 766"/>
                <a:gd name="T2" fmla="*/ 985 w 377"/>
                <a:gd name="T3" fmla="*/ 54 h 766"/>
                <a:gd name="T4" fmla="*/ 955 w 377"/>
                <a:gd name="T5" fmla="*/ 123 h 766"/>
                <a:gd name="T6" fmla="*/ 912 w 377"/>
                <a:gd name="T7" fmla="*/ 205 h 766"/>
                <a:gd name="T8" fmla="*/ 863 w 377"/>
                <a:gd name="T9" fmla="*/ 313 h 766"/>
                <a:gd name="T10" fmla="*/ 808 w 377"/>
                <a:gd name="T11" fmla="*/ 436 h 766"/>
                <a:gd name="T12" fmla="*/ 747 w 377"/>
                <a:gd name="T13" fmla="*/ 571 h 766"/>
                <a:gd name="T14" fmla="*/ 683 w 377"/>
                <a:gd name="T15" fmla="*/ 722 h 766"/>
                <a:gd name="T16" fmla="*/ 615 w 377"/>
                <a:gd name="T17" fmla="*/ 878 h 766"/>
                <a:gd name="T18" fmla="*/ 542 w 377"/>
                <a:gd name="T19" fmla="*/ 1041 h 766"/>
                <a:gd name="T20" fmla="*/ 478 w 377"/>
                <a:gd name="T21" fmla="*/ 1209 h 766"/>
                <a:gd name="T22" fmla="*/ 407 w 377"/>
                <a:gd name="T23" fmla="*/ 1367 h 766"/>
                <a:gd name="T24" fmla="*/ 340 w 377"/>
                <a:gd name="T25" fmla="*/ 1530 h 766"/>
                <a:gd name="T26" fmla="*/ 271 w 377"/>
                <a:gd name="T27" fmla="*/ 1685 h 766"/>
                <a:gd name="T28" fmla="*/ 213 w 377"/>
                <a:gd name="T29" fmla="*/ 1836 h 766"/>
                <a:gd name="T30" fmla="*/ 152 w 377"/>
                <a:gd name="T31" fmla="*/ 1973 h 766"/>
                <a:gd name="T32" fmla="*/ 106 w 377"/>
                <a:gd name="T33" fmla="*/ 2102 h 766"/>
                <a:gd name="T34" fmla="*/ 60 w 377"/>
                <a:gd name="T35" fmla="*/ 2204 h 766"/>
                <a:gd name="T36" fmla="*/ 31 w 377"/>
                <a:gd name="T37" fmla="*/ 2297 h 766"/>
                <a:gd name="T38" fmla="*/ 8 w 377"/>
                <a:gd name="T39" fmla="*/ 2367 h 766"/>
                <a:gd name="T40" fmla="*/ 0 w 377"/>
                <a:gd name="T41" fmla="*/ 2409 h 766"/>
                <a:gd name="T42" fmla="*/ 13 w 377"/>
                <a:gd name="T43" fmla="*/ 2440 h 766"/>
                <a:gd name="T44" fmla="*/ 59 w 377"/>
                <a:gd name="T45" fmla="*/ 2459 h 766"/>
                <a:gd name="T46" fmla="*/ 98 w 377"/>
                <a:gd name="T47" fmla="*/ 2459 h 766"/>
                <a:gd name="T48" fmla="*/ 139 w 377"/>
                <a:gd name="T49" fmla="*/ 2457 h 766"/>
                <a:gd name="T50" fmla="*/ 194 w 377"/>
                <a:gd name="T51" fmla="*/ 2416 h 766"/>
                <a:gd name="T52" fmla="*/ 220 w 377"/>
                <a:gd name="T53" fmla="*/ 2367 h 766"/>
                <a:gd name="T54" fmla="*/ 246 w 377"/>
                <a:gd name="T55" fmla="*/ 2297 h 766"/>
                <a:gd name="T56" fmla="*/ 292 w 377"/>
                <a:gd name="T57" fmla="*/ 2204 h 766"/>
                <a:gd name="T58" fmla="*/ 340 w 377"/>
                <a:gd name="T59" fmla="*/ 2102 h 766"/>
                <a:gd name="T60" fmla="*/ 393 w 377"/>
                <a:gd name="T61" fmla="*/ 1980 h 766"/>
                <a:gd name="T62" fmla="*/ 454 w 377"/>
                <a:gd name="T63" fmla="*/ 1845 h 766"/>
                <a:gd name="T64" fmla="*/ 523 w 377"/>
                <a:gd name="T65" fmla="*/ 1706 h 766"/>
                <a:gd name="T66" fmla="*/ 587 w 377"/>
                <a:gd name="T67" fmla="*/ 1551 h 766"/>
                <a:gd name="T68" fmla="*/ 655 w 377"/>
                <a:gd name="T69" fmla="*/ 1399 h 766"/>
                <a:gd name="T70" fmla="*/ 728 w 377"/>
                <a:gd name="T71" fmla="*/ 1237 h 766"/>
                <a:gd name="T72" fmla="*/ 793 w 377"/>
                <a:gd name="T73" fmla="*/ 1086 h 766"/>
                <a:gd name="T74" fmla="*/ 856 w 377"/>
                <a:gd name="T75" fmla="*/ 926 h 766"/>
                <a:gd name="T76" fmla="*/ 917 w 377"/>
                <a:gd name="T77" fmla="*/ 781 h 766"/>
                <a:gd name="T78" fmla="*/ 978 w 377"/>
                <a:gd name="T79" fmla="*/ 637 h 766"/>
                <a:gd name="T80" fmla="*/ 1038 w 377"/>
                <a:gd name="T81" fmla="*/ 514 h 766"/>
                <a:gd name="T82" fmla="*/ 1085 w 377"/>
                <a:gd name="T83" fmla="*/ 399 h 766"/>
                <a:gd name="T84" fmla="*/ 1124 w 377"/>
                <a:gd name="T85" fmla="*/ 301 h 766"/>
                <a:gd name="T86" fmla="*/ 1153 w 377"/>
                <a:gd name="T87" fmla="*/ 216 h 766"/>
                <a:gd name="T88" fmla="*/ 1177 w 377"/>
                <a:gd name="T89" fmla="*/ 162 h 766"/>
                <a:gd name="T90" fmla="*/ 1191 w 377"/>
                <a:gd name="T91" fmla="*/ 129 h 766"/>
                <a:gd name="T92" fmla="*/ 1191 w 377"/>
                <a:gd name="T93" fmla="*/ 95 h 766"/>
                <a:gd name="T94" fmla="*/ 1164 w 377"/>
                <a:gd name="T95" fmla="*/ 54 h 766"/>
                <a:gd name="T96" fmla="*/ 1124 w 377"/>
                <a:gd name="T97" fmla="*/ 25 h 766"/>
                <a:gd name="T98" fmla="*/ 1085 w 377"/>
                <a:gd name="T99" fmla="*/ 0 h 766"/>
                <a:gd name="T100" fmla="*/ 1038 w 377"/>
                <a:gd name="T101" fmla="*/ 0 h 766"/>
                <a:gd name="T102" fmla="*/ 1016 w 377"/>
                <a:gd name="T103" fmla="*/ 13 h 7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7"/>
                <a:gd name="T157" fmla="*/ 0 h 766"/>
                <a:gd name="T158" fmla="*/ 377 w 377"/>
                <a:gd name="T159" fmla="*/ 766 h 7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7" h="766">
                  <a:moveTo>
                    <a:pt x="320" y="4"/>
                  </a:moveTo>
                  <a:lnTo>
                    <a:pt x="318" y="4"/>
                  </a:lnTo>
                  <a:lnTo>
                    <a:pt x="316" y="6"/>
                  </a:lnTo>
                  <a:lnTo>
                    <a:pt x="314" y="10"/>
                  </a:lnTo>
                  <a:lnTo>
                    <a:pt x="312" y="13"/>
                  </a:lnTo>
                  <a:lnTo>
                    <a:pt x="310" y="17"/>
                  </a:lnTo>
                  <a:lnTo>
                    <a:pt x="308" y="25"/>
                  </a:lnTo>
                  <a:lnTo>
                    <a:pt x="305" y="31"/>
                  </a:lnTo>
                  <a:lnTo>
                    <a:pt x="301" y="38"/>
                  </a:lnTo>
                  <a:lnTo>
                    <a:pt x="297" y="44"/>
                  </a:lnTo>
                  <a:lnTo>
                    <a:pt x="293" y="53"/>
                  </a:lnTo>
                  <a:lnTo>
                    <a:pt x="287" y="63"/>
                  </a:lnTo>
                  <a:lnTo>
                    <a:pt x="284" y="74"/>
                  </a:lnTo>
                  <a:lnTo>
                    <a:pt x="278" y="86"/>
                  </a:lnTo>
                  <a:lnTo>
                    <a:pt x="272" y="97"/>
                  </a:lnTo>
                  <a:lnTo>
                    <a:pt x="268" y="108"/>
                  </a:lnTo>
                  <a:lnTo>
                    <a:pt x="263" y="124"/>
                  </a:lnTo>
                  <a:lnTo>
                    <a:pt x="255" y="135"/>
                  </a:lnTo>
                  <a:lnTo>
                    <a:pt x="249" y="148"/>
                  </a:lnTo>
                  <a:lnTo>
                    <a:pt x="244" y="164"/>
                  </a:lnTo>
                  <a:lnTo>
                    <a:pt x="236" y="177"/>
                  </a:lnTo>
                  <a:lnTo>
                    <a:pt x="230" y="190"/>
                  </a:lnTo>
                  <a:lnTo>
                    <a:pt x="223" y="207"/>
                  </a:lnTo>
                  <a:lnTo>
                    <a:pt x="215" y="224"/>
                  </a:lnTo>
                  <a:lnTo>
                    <a:pt x="208" y="240"/>
                  </a:lnTo>
                  <a:lnTo>
                    <a:pt x="202" y="255"/>
                  </a:lnTo>
                  <a:lnTo>
                    <a:pt x="194" y="272"/>
                  </a:lnTo>
                  <a:lnTo>
                    <a:pt x="187" y="289"/>
                  </a:lnTo>
                  <a:lnTo>
                    <a:pt x="179" y="306"/>
                  </a:lnTo>
                  <a:lnTo>
                    <a:pt x="171" y="323"/>
                  </a:lnTo>
                  <a:lnTo>
                    <a:pt x="166" y="340"/>
                  </a:lnTo>
                  <a:lnTo>
                    <a:pt x="158" y="358"/>
                  </a:lnTo>
                  <a:lnTo>
                    <a:pt x="151" y="375"/>
                  </a:lnTo>
                  <a:lnTo>
                    <a:pt x="143" y="392"/>
                  </a:lnTo>
                  <a:lnTo>
                    <a:pt x="135" y="407"/>
                  </a:lnTo>
                  <a:lnTo>
                    <a:pt x="128" y="424"/>
                  </a:lnTo>
                  <a:lnTo>
                    <a:pt x="122" y="441"/>
                  </a:lnTo>
                  <a:lnTo>
                    <a:pt x="114" y="458"/>
                  </a:lnTo>
                  <a:lnTo>
                    <a:pt x="107" y="475"/>
                  </a:lnTo>
                  <a:lnTo>
                    <a:pt x="101" y="491"/>
                  </a:lnTo>
                  <a:lnTo>
                    <a:pt x="94" y="508"/>
                  </a:lnTo>
                  <a:lnTo>
                    <a:pt x="86" y="523"/>
                  </a:lnTo>
                  <a:lnTo>
                    <a:pt x="78" y="540"/>
                  </a:lnTo>
                  <a:lnTo>
                    <a:pt x="71" y="553"/>
                  </a:lnTo>
                  <a:lnTo>
                    <a:pt x="67" y="570"/>
                  </a:lnTo>
                  <a:lnTo>
                    <a:pt x="59" y="584"/>
                  </a:lnTo>
                  <a:lnTo>
                    <a:pt x="54" y="599"/>
                  </a:lnTo>
                  <a:lnTo>
                    <a:pt x="48" y="612"/>
                  </a:lnTo>
                  <a:lnTo>
                    <a:pt x="44" y="626"/>
                  </a:lnTo>
                  <a:lnTo>
                    <a:pt x="37" y="639"/>
                  </a:lnTo>
                  <a:lnTo>
                    <a:pt x="33" y="652"/>
                  </a:lnTo>
                  <a:lnTo>
                    <a:pt x="29" y="662"/>
                  </a:lnTo>
                  <a:lnTo>
                    <a:pt x="23" y="675"/>
                  </a:lnTo>
                  <a:lnTo>
                    <a:pt x="19" y="684"/>
                  </a:lnTo>
                  <a:lnTo>
                    <a:pt x="16" y="696"/>
                  </a:lnTo>
                  <a:lnTo>
                    <a:pt x="12" y="703"/>
                  </a:lnTo>
                  <a:lnTo>
                    <a:pt x="10" y="713"/>
                  </a:lnTo>
                  <a:lnTo>
                    <a:pt x="6" y="721"/>
                  </a:lnTo>
                  <a:lnTo>
                    <a:pt x="4" y="726"/>
                  </a:lnTo>
                  <a:lnTo>
                    <a:pt x="2" y="734"/>
                  </a:lnTo>
                  <a:lnTo>
                    <a:pt x="2" y="740"/>
                  </a:lnTo>
                  <a:lnTo>
                    <a:pt x="0" y="743"/>
                  </a:lnTo>
                  <a:lnTo>
                    <a:pt x="0" y="747"/>
                  </a:lnTo>
                  <a:lnTo>
                    <a:pt x="0" y="749"/>
                  </a:lnTo>
                  <a:lnTo>
                    <a:pt x="0" y="751"/>
                  </a:lnTo>
                  <a:lnTo>
                    <a:pt x="4" y="757"/>
                  </a:lnTo>
                  <a:lnTo>
                    <a:pt x="10" y="762"/>
                  </a:lnTo>
                  <a:lnTo>
                    <a:pt x="14" y="762"/>
                  </a:lnTo>
                  <a:lnTo>
                    <a:pt x="18" y="764"/>
                  </a:lnTo>
                  <a:lnTo>
                    <a:pt x="23" y="764"/>
                  </a:lnTo>
                  <a:lnTo>
                    <a:pt x="27" y="766"/>
                  </a:lnTo>
                  <a:lnTo>
                    <a:pt x="31" y="764"/>
                  </a:lnTo>
                  <a:lnTo>
                    <a:pt x="35" y="764"/>
                  </a:lnTo>
                  <a:lnTo>
                    <a:pt x="40" y="764"/>
                  </a:lnTo>
                  <a:lnTo>
                    <a:pt x="44" y="762"/>
                  </a:lnTo>
                  <a:lnTo>
                    <a:pt x="52" y="759"/>
                  </a:lnTo>
                  <a:lnTo>
                    <a:pt x="59" y="755"/>
                  </a:lnTo>
                  <a:lnTo>
                    <a:pt x="61" y="749"/>
                  </a:lnTo>
                  <a:lnTo>
                    <a:pt x="63" y="743"/>
                  </a:lnTo>
                  <a:lnTo>
                    <a:pt x="67" y="740"/>
                  </a:lnTo>
                  <a:lnTo>
                    <a:pt x="69" y="734"/>
                  </a:lnTo>
                  <a:lnTo>
                    <a:pt x="71" y="726"/>
                  </a:lnTo>
                  <a:lnTo>
                    <a:pt x="75" y="721"/>
                  </a:lnTo>
                  <a:lnTo>
                    <a:pt x="78" y="713"/>
                  </a:lnTo>
                  <a:lnTo>
                    <a:pt x="82" y="703"/>
                  </a:lnTo>
                  <a:lnTo>
                    <a:pt x="86" y="696"/>
                  </a:lnTo>
                  <a:lnTo>
                    <a:pt x="92" y="684"/>
                  </a:lnTo>
                  <a:lnTo>
                    <a:pt x="97" y="675"/>
                  </a:lnTo>
                  <a:lnTo>
                    <a:pt x="103" y="664"/>
                  </a:lnTo>
                  <a:lnTo>
                    <a:pt x="107" y="652"/>
                  </a:lnTo>
                  <a:lnTo>
                    <a:pt x="114" y="641"/>
                  </a:lnTo>
                  <a:lnTo>
                    <a:pt x="118" y="627"/>
                  </a:lnTo>
                  <a:lnTo>
                    <a:pt x="124" y="614"/>
                  </a:lnTo>
                  <a:lnTo>
                    <a:pt x="130" y="601"/>
                  </a:lnTo>
                  <a:lnTo>
                    <a:pt x="137" y="588"/>
                  </a:lnTo>
                  <a:lnTo>
                    <a:pt x="143" y="572"/>
                  </a:lnTo>
                  <a:lnTo>
                    <a:pt x="151" y="557"/>
                  </a:lnTo>
                  <a:lnTo>
                    <a:pt x="156" y="544"/>
                  </a:lnTo>
                  <a:lnTo>
                    <a:pt x="164" y="529"/>
                  </a:lnTo>
                  <a:lnTo>
                    <a:pt x="171" y="513"/>
                  </a:lnTo>
                  <a:lnTo>
                    <a:pt x="177" y="496"/>
                  </a:lnTo>
                  <a:lnTo>
                    <a:pt x="185" y="481"/>
                  </a:lnTo>
                  <a:lnTo>
                    <a:pt x="191" y="466"/>
                  </a:lnTo>
                  <a:lnTo>
                    <a:pt x="198" y="451"/>
                  </a:lnTo>
                  <a:lnTo>
                    <a:pt x="206" y="434"/>
                  </a:lnTo>
                  <a:lnTo>
                    <a:pt x="213" y="416"/>
                  </a:lnTo>
                  <a:lnTo>
                    <a:pt x="221" y="401"/>
                  </a:lnTo>
                  <a:lnTo>
                    <a:pt x="229" y="384"/>
                  </a:lnTo>
                  <a:lnTo>
                    <a:pt x="236" y="369"/>
                  </a:lnTo>
                  <a:lnTo>
                    <a:pt x="244" y="352"/>
                  </a:lnTo>
                  <a:lnTo>
                    <a:pt x="249" y="337"/>
                  </a:lnTo>
                  <a:lnTo>
                    <a:pt x="255" y="318"/>
                  </a:lnTo>
                  <a:lnTo>
                    <a:pt x="263" y="304"/>
                  </a:lnTo>
                  <a:lnTo>
                    <a:pt x="270" y="287"/>
                  </a:lnTo>
                  <a:lnTo>
                    <a:pt x="276" y="272"/>
                  </a:lnTo>
                  <a:lnTo>
                    <a:pt x="282" y="257"/>
                  </a:lnTo>
                  <a:lnTo>
                    <a:pt x="289" y="242"/>
                  </a:lnTo>
                  <a:lnTo>
                    <a:pt x="295" y="228"/>
                  </a:lnTo>
                  <a:lnTo>
                    <a:pt x="303" y="213"/>
                  </a:lnTo>
                  <a:lnTo>
                    <a:pt x="308" y="198"/>
                  </a:lnTo>
                  <a:lnTo>
                    <a:pt x="314" y="185"/>
                  </a:lnTo>
                  <a:lnTo>
                    <a:pt x="320" y="171"/>
                  </a:lnTo>
                  <a:lnTo>
                    <a:pt x="327" y="160"/>
                  </a:lnTo>
                  <a:lnTo>
                    <a:pt x="331" y="146"/>
                  </a:lnTo>
                  <a:lnTo>
                    <a:pt x="337" y="135"/>
                  </a:lnTo>
                  <a:lnTo>
                    <a:pt x="341" y="124"/>
                  </a:lnTo>
                  <a:lnTo>
                    <a:pt x="346" y="112"/>
                  </a:lnTo>
                  <a:lnTo>
                    <a:pt x="350" y="103"/>
                  </a:lnTo>
                  <a:lnTo>
                    <a:pt x="354" y="93"/>
                  </a:lnTo>
                  <a:lnTo>
                    <a:pt x="358" y="84"/>
                  </a:lnTo>
                  <a:lnTo>
                    <a:pt x="362" y="76"/>
                  </a:lnTo>
                  <a:lnTo>
                    <a:pt x="363" y="67"/>
                  </a:lnTo>
                  <a:lnTo>
                    <a:pt x="367" y="61"/>
                  </a:lnTo>
                  <a:lnTo>
                    <a:pt x="369" y="55"/>
                  </a:lnTo>
                  <a:lnTo>
                    <a:pt x="371" y="50"/>
                  </a:lnTo>
                  <a:lnTo>
                    <a:pt x="373" y="46"/>
                  </a:lnTo>
                  <a:lnTo>
                    <a:pt x="375" y="44"/>
                  </a:lnTo>
                  <a:lnTo>
                    <a:pt x="375" y="40"/>
                  </a:lnTo>
                  <a:lnTo>
                    <a:pt x="377" y="40"/>
                  </a:lnTo>
                  <a:lnTo>
                    <a:pt x="375" y="34"/>
                  </a:lnTo>
                  <a:lnTo>
                    <a:pt x="375" y="29"/>
                  </a:lnTo>
                  <a:lnTo>
                    <a:pt x="373" y="25"/>
                  </a:lnTo>
                  <a:lnTo>
                    <a:pt x="371" y="21"/>
                  </a:lnTo>
                  <a:lnTo>
                    <a:pt x="367" y="17"/>
                  </a:lnTo>
                  <a:lnTo>
                    <a:pt x="363" y="12"/>
                  </a:lnTo>
                  <a:lnTo>
                    <a:pt x="358" y="10"/>
                  </a:lnTo>
                  <a:lnTo>
                    <a:pt x="354" y="8"/>
                  </a:lnTo>
                  <a:lnTo>
                    <a:pt x="350" y="4"/>
                  </a:lnTo>
                  <a:lnTo>
                    <a:pt x="344" y="2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329" y="0"/>
                  </a:lnTo>
                  <a:lnTo>
                    <a:pt x="327" y="0"/>
                  </a:lnTo>
                  <a:lnTo>
                    <a:pt x="322" y="2"/>
                  </a:lnTo>
                  <a:lnTo>
                    <a:pt x="3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5"/>
            <p:cNvSpPr>
              <a:spLocks/>
            </p:cNvSpPr>
            <p:nvPr/>
          </p:nvSpPr>
          <p:spPr bwMode="auto">
            <a:xfrm>
              <a:off x="2047" y="1908"/>
              <a:ext cx="432" cy="934"/>
            </a:xfrm>
            <a:custGeom>
              <a:avLst/>
              <a:gdLst>
                <a:gd name="T0" fmla="*/ 8 w 342"/>
                <a:gd name="T1" fmla="*/ 109 h 740"/>
                <a:gd name="T2" fmla="*/ 25 w 342"/>
                <a:gd name="T3" fmla="*/ 160 h 740"/>
                <a:gd name="T4" fmla="*/ 54 w 342"/>
                <a:gd name="T5" fmla="*/ 231 h 740"/>
                <a:gd name="T6" fmla="*/ 86 w 342"/>
                <a:gd name="T7" fmla="*/ 317 h 740"/>
                <a:gd name="T8" fmla="*/ 129 w 342"/>
                <a:gd name="T9" fmla="*/ 432 h 740"/>
                <a:gd name="T10" fmla="*/ 176 w 342"/>
                <a:gd name="T11" fmla="*/ 553 h 740"/>
                <a:gd name="T12" fmla="*/ 231 w 342"/>
                <a:gd name="T13" fmla="*/ 688 h 740"/>
                <a:gd name="T14" fmla="*/ 291 w 342"/>
                <a:gd name="T15" fmla="*/ 834 h 740"/>
                <a:gd name="T16" fmla="*/ 351 w 342"/>
                <a:gd name="T17" fmla="*/ 995 h 740"/>
                <a:gd name="T18" fmla="*/ 413 w 342"/>
                <a:gd name="T19" fmla="*/ 1145 h 740"/>
                <a:gd name="T20" fmla="*/ 475 w 342"/>
                <a:gd name="T21" fmla="*/ 1296 h 740"/>
                <a:gd name="T22" fmla="*/ 541 w 342"/>
                <a:gd name="T23" fmla="*/ 1457 h 740"/>
                <a:gd name="T24" fmla="*/ 603 w 342"/>
                <a:gd name="T25" fmla="*/ 1609 h 740"/>
                <a:gd name="T26" fmla="*/ 661 w 342"/>
                <a:gd name="T27" fmla="*/ 1749 h 740"/>
                <a:gd name="T28" fmla="*/ 717 w 342"/>
                <a:gd name="T29" fmla="*/ 1884 h 740"/>
                <a:gd name="T30" fmla="*/ 772 w 342"/>
                <a:gd name="T31" fmla="*/ 2004 h 740"/>
                <a:gd name="T32" fmla="*/ 829 w 342"/>
                <a:gd name="T33" fmla="*/ 2114 h 740"/>
                <a:gd name="T34" fmla="*/ 863 w 342"/>
                <a:gd name="T35" fmla="*/ 2199 h 740"/>
                <a:gd name="T36" fmla="*/ 902 w 342"/>
                <a:gd name="T37" fmla="*/ 2272 h 740"/>
                <a:gd name="T38" fmla="*/ 936 w 342"/>
                <a:gd name="T39" fmla="*/ 2324 h 740"/>
                <a:gd name="T40" fmla="*/ 978 w 342"/>
                <a:gd name="T41" fmla="*/ 2345 h 740"/>
                <a:gd name="T42" fmla="*/ 1032 w 342"/>
                <a:gd name="T43" fmla="*/ 2363 h 740"/>
                <a:gd name="T44" fmla="*/ 1085 w 342"/>
                <a:gd name="T45" fmla="*/ 2345 h 740"/>
                <a:gd name="T46" fmla="*/ 1093 w 342"/>
                <a:gd name="T47" fmla="*/ 2287 h 740"/>
                <a:gd name="T48" fmla="*/ 1093 w 342"/>
                <a:gd name="T49" fmla="*/ 2248 h 740"/>
                <a:gd name="T50" fmla="*/ 1085 w 342"/>
                <a:gd name="T51" fmla="*/ 2199 h 740"/>
                <a:gd name="T52" fmla="*/ 1072 w 342"/>
                <a:gd name="T53" fmla="*/ 2127 h 740"/>
                <a:gd name="T54" fmla="*/ 1032 w 342"/>
                <a:gd name="T55" fmla="*/ 2041 h 740"/>
                <a:gd name="T56" fmla="*/ 1004 w 342"/>
                <a:gd name="T57" fmla="*/ 1939 h 740"/>
                <a:gd name="T58" fmla="*/ 956 w 342"/>
                <a:gd name="T59" fmla="*/ 1818 h 740"/>
                <a:gd name="T60" fmla="*/ 909 w 342"/>
                <a:gd name="T61" fmla="*/ 1688 h 740"/>
                <a:gd name="T62" fmla="*/ 855 w 342"/>
                <a:gd name="T63" fmla="*/ 1549 h 740"/>
                <a:gd name="T64" fmla="*/ 795 w 342"/>
                <a:gd name="T65" fmla="*/ 1405 h 740"/>
                <a:gd name="T66" fmla="*/ 741 w 342"/>
                <a:gd name="T67" fmla="*/ 1257 h 740"/>
                <a:gd name="T68" fmla="*/ 680 w 342"/>
                <a:gd name="T69" fmla="*/ 1111 h 740"/>
                <a:gd name="T70" fmla="*/ 619 w 342"/>
                <a:gd name="T71" fmla="*/ 958 h 740"/>
                <a:gd name="T72" fmla="*/ 558 w 342"/>
                <a:gd name="T73" fmla="*/ 804 h 740"/>
                <a:gd name="T74" fmla="*/ 490 w 342"/>
                <a:gd name="T75" fmla="*/ 661 h 740"/>
                <a:gd name="T76" fmla="*/ 436 w 342"/>
                <a:gd name="T77" fmla="*/ 533 h 740"/>
                <a:gd name="T78" fmla="*/ 378 w 342"/>
                <a:gd name="T79" fmla="*/ 409 h 740"/>
                <a:gd name="T80" fmla="*/ 327 w 342"/>
                <a:gd name="T81" fmla="*/ 298 h 740"/>
                <a:gd name="T82" fmla="*/ 283 w 342"/>
                <a:gd name="T83" fmla="*/ 194 h 740"/>
                <a:gd name="T84" fmla="*/ 244 w 342"/>
                <a:gd name="T85" fmla="*/ 122 h 740"/>
                <a:gd name="T86" fmla="*/ 208 w 342"/>
                <a:gd name="T87" fmla="*/ 61 h 740"/>
                <a:gd name="T88" fmla="*/ 176 w 342"/>
                <a:gd name="T89" fmla="*/ 20 h 740"/>
                <a:gd name="T90" fmla="*/ 123 w 342"/>
                <a:gd name="T91" fmla="*/ 0 h 740"/>
                <a:gd name="T92" fmla="*/ 81 w 342"/>
                <a:gd name="T93" fmla="*/ 13 h 740"/>
                <a:gd name="T94" fmla="*/ 32 w 342"/>
                <a:gd name="T95" fmla="*/ 47 h 740"/>
                <a:gd name="T96" fmla="*/ 0 w 342"/>
                <a:gd name="T97" fmla="*/ 86 h 7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2"/>
                <a:gd name="T148" fmla="*/ 0 h 740"/>
                <a:gd name="T149" fmla="*/ 342 w 342"/>
                <a:gd name="T150" fmla="*/ 740 h 7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2" h="740">
                  <a:moveTo>
                    <a:pt x="0" y="27"/>
                  </a:moveTo>
                  <a:lnTo>
                    <a:pt x="0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2" y="57"/>
                  </a:lnTo>
                  <a:lnTo>
                    <a:pt x="14" y="65"/>
                  </a:lnTo>
                  <a:lnTo>
                    <a:pt x="17" y="72"/>
                  </a:lnTo>
                  <a:lnTo>
                    <a:pt x="19" y="80"/>
                  </a:lnTo>
                  <a:lnTo>
                    <a:pt x="25" y="91"/>
                  </a:lnTo>
                  <a:lnTo>
                    <a:pt x="27" y="99"/>
                  </a:lnTo>
                  <a:lnTo>
                    <a:pt x="33" y="112"/>
                  </a:lnTo>
                  <a:lnTo>
                    <a:pt x="36" y="124"/>
                  </a:lnTo>
                  <a:lnTo>
                    <a:pt x="40" y="135"/>
                  </a:lnTo>
                  <a:lnTo>
                    <a:pt x="46" y="147"/>
                  </a:lnTo>
                  <a:lnTo>
                    <a:pt x="52" y="158"/>
                  </a:lnTo>
                  <a:lnTo>
                    <a:pt x="55" y="173"/>
                  </a:lnTo>
                  <a:lnTo>
                    <a:pt x="61" y="188"/>
                  </a:lnTo>
                  <a:lnTo>
                    <a:pt x="67" y="200"/>
                  </a:lnTo>
                  <a:lnTo>
                    <a:pt x="72" y="215"/>
                  </a:lnTo>
                  <a:lnTo>
                    <a:pt x="78" y="230"/>
                  </a:lnTo>
                  <a:lnTo>
                    <a:pt x="86" y="245"/>
                  </a:lnTo>
                  <a:lnTo>
                    <a:pt x="90" y="261"/>
                  </a:lnTo>
                  <a:lnTo>
                    <a:pt x="95" y="276"/>
                  </a:lnTo>
                  <a:lnTo>
                    <a:pt x="101" y="291"/>
                  </a:lnTo>
                  <a:lnTo>
                    <a:pt x="109" y="310"/>
                  </a:lnTo>
                  <a:lnTo>
                    <a:pt x="114" y="325"/>
                  </a:lnTo>
                  <a:lnTo>
                    <a:pt x="120" y="341"/>
                  </a:lnTo>
                  <a:lnTo>
                    <a:pt x="128" y="358"/>
                  </a:lnTo>
                  <a:lnTo>
                    <a:pt x="135" y="375"/>
                  </a:lnTo>
                  <a:lnTo>
                    <a:pt x="141" y="390"/>
                  </a:lnTo>
                  <a:lnTo>
                    <a:pt x="148" y="405"/>
                  </a:lnTo>
                  <a:lnTo>
                    <a:pt x="154" y="422"/>
                  </a:lnTo>
                  <a:lnTo>
                    <a:pt x="162" y="439"/>
                  </a:lnTo>
                  <a:lnTo>
                    <a:pt x="168" y="455"/>
                  </a:lnTo>
                  <a:lnTo>
                    <a:pt x="175" y="472"/>
                  </a:lnTo>
                  <a:lnTo>
                    <a:pt x="181" y="485"/>
                  </a:lnTo>
                  <a:lnTo>
                    <a:pt x="188" y="502"/>
                  </a:lnTo>
                  <a:lnTo>
                    <a:pt x="192" y="515"/>
                  </a:lnTo>
                  <a:lnTo>
                    <a:pt x="200" y="531"/>
                  </a:lnTo>
                  <a:lnTo>
                    <a:pt x="206" y="546"/>
                  </a:lnTo>
                  <a:lnTo>
                    <a:pt x="213" y="561"/>
                  </a:lnTo>
                  <a:lnTo>
                    <a:pt x="217" y="574"/>
                  </a:lnTo>
                  <a:lnTo>
                    <a:pt x="223" y="588"/>
                  </a:lnTo>
                  <a:lnTo>
                    <a:pt x="230" y="601"/>
                  </a:lnTo>
                  <a:lnTo>
                    <a:pt x="236" y="614"/>
                  </a:lnTo>
                  <a:lnTo>
                    <a:pt x="240" y="626"/>
                  </a:lnTo>
                  <a:lnTo>
                    <a:pt x="245" y="639"/>
                  </a:lnTo>
                  <a:lnTo>
                    <a:pt x="249" y="648"/>
                  </a:lnTo>
                  <a:lnTo>
                    <a:pt x="257" y="660"/>
                  </a:lnTo>
                  <a:lnTo>
                    <a:pt x="261" y="667"/>
                  </a:lnTo>
                  <a:lnTo>
                    <a:pt x="264" y="679"/>
                  </a:lnTo>
                  <a:lnTo>
                    <a:pt x="268" y="686"/>
                  </a:lnTo>
                  <a:lnTo>
                    <a:pt x="274" y="696"/>
                  </a:lnTo>
                  <a:lnTo>
                    <a:pt x="276" y="702"/>
                  </a:lnTo>
                  <a:lnTo>
                    <a:pt x="280" y="709"/>
                  </a:lnTo>
                  <a:lnTo>
                    <a:pt x="282" y="713"/>
                  </a:lnTo>
                  <a:lnTo>
                    <a:pt x="285" y="721"/>
                  </a:lnTo>
                  <a:lnTo>
                    <a:pt x="291" y="726"/>
                  </a:lnTo>
                  <a:lnTo>
                    <a:pt x="295" y="730"/>
                  </a:lnTo>
                  <a:lnTo>
                    <a:pt x="299" y="730"/>
                  </a:lnTo>
                  <a:lnTo>
                    <a:pt x="304" y="732"/>
                  </a:lnTo>
                  <a:lnTo>
                    <a:pt x="310" y="734"/>
                  </a:lnTo>
                  <a:lnTo>
                    <a:pt x="314" y="738"/>
                  </a:lnTo>
                  <a:lnTo>
                    <a:pt x="321" y="738"/>
                  </a:lnTo>
                  <a:lnTo>
                    <a:pt x="327" y="740"/>
                  </a:lnTo>
                  <a:lnTo>
                    <a:pt x="333" y="738"/>
                  </a:lnTo>
                  <a:lnTo>
                    <a:pt x="337" y="732"/>
                  </a:lnTo>
                  <a:lnTo>
                    <a:pt x="339" y="726"/>
                  </a:lnTo>
                  <a:lnTo>
                    <a:pt x="340" y="723"/>
                  </a:lnTo>
                  <a:lnTo>
                    <a:pt x="340" y="715"/>
                  </a:lnTo>
                  <a:lnTo>
                    <a:pt x="342" y="707"/>
                  </a:lnTo>
                  <a:lnTo>
                    <a:pt x="342" y="705"/>
                  </a:lnTo>
                  <a:lnTo>
                    <a:pt x="340" y="702"/>
                  </a:lnTo>
                  <a:lnTo>
                    <a:pt x="340" y="696"/>
                  </a:lnTo>
                  <a:lnTo>
                    <a:pt x="340" y="692"/>
                  </a:lnTo>
                  <a:lnTo>
                    <a:pt x="337" y="686"/>
                  </a:lnTo>
                  <a:lnTo>
                    <a:pt x="337" y="681"/>
                  </a:lnTo>
                  <a:lnTo>
                    <a:pt x="335" y="671"/>
                  </a:lnTo>
                  <a:lnTo>
                    <a:pt x="333" y="664"/>
                  </a:lnTo>
                  <a:lnTo>
                    <a:pt x="329" y="656"/>
                  </a:lnTo>
                  <a:lnTo>
                    <a:pt x="325" y="647"/>
                  </a:lnTo>
                  <a:lnTo>
                    <a:pt x="321" y="637"/>
                  </a:lnTo>
                  <a:lnTo>
                    <a:pt x="320" y="626"/>
                  </a:lnTo>
                  <a:lnTo>
                    <a:pt x="316" y="614"/>
                  </a:lnTo>
                  <a:lnTo>
                    <a:pt x="312" y="605"/>
                  </a:lnTo>
                  <a:lnTo>
                    <a:pt x="306" y="593"/>
                  </a:lnTo>
                  <a:lnTo>
                    <a:pt x="302" y="580"/>
                  </a:lnTo>
                  <a:lnTo>
                    <a:pt x="297" y="567"/>
                  </a:lnTo>
                  <a:lnTo>
                    <a:pt x="293" y="555"/>
                  </a:lnTo>
                  <a:lnTo>
                    <a:pt x="287" y="540"/>
                  </a:lnTo>
                  <a:lnTo>
                    <a:pt x="283" y="527"/>
                  </a:lnTo>
                  <a:lnTo>
                    <a:pt x="278" y="513"/>
                  </a:lnTo>
                  <a:lnTo>
                    <a:pt x="272" y="498"/>
                  </a:lnTo>
                  <a:lnTo>
                    <a:pt x="266" y="483"/>
                  </a:lnTo>
                  <a:lnTo>
                    <a:pt x="261" y="468"/>
                  </a:lnTo>
                  <a:lnTo>
                    <a:pt x="255" y="455"/>
                  </a:lnTo>
                  <a:lnTo>
                    <a:pt x="247" y="439"/>
                  </a:lnTo>
                  <a:lnTo>
                    <a:pt x="242" y="422"/>
                  </a:lnTo>
                  <a:lnTo>
                    <a:pt x="236" y="407"/>
                  </a:lnTo>
                  <a:lnTo>
                    <a:pt x="230" y="392"/>
                  </a:lnTo>
                  <a:lnTo>
                    <a:pt x="223" y="377"/>
                  </a:lnTo>
                  <a:lnTo>
                    <a:pt x="217" y="361"/>
                  </a:lnTo>
                  <a:lnTo>
                    <a:pt x="211" y="346"/>
                  </a:lnTo>
                  <a:lnTo>
                    <a:pt x="204" y="329"/>
                  </a:lnTo>
                  <a:lnTo>
                    <a:pt x="198" y="314"/>
                  </a:lnTo>
                  <a:lnTo>
                    <a:pt x="192" y="299"/>
                  </a:lnTo>
                  <a:lnTo>
                    <a:pt x="187" y="282"/>
                  </a:lnTo>
                  <a:lnTo>
                    <a:pt x="179" y="266"/>
                  </a:lnTo>
                  <a:lnTo>
                    <a:pt x="173" y="251"/>
                  </a:lnTo>
                  <a:lnTo>
                    <a:pt x="166" y="236"/>
                  </a:lnTo>
                  <a:lnTo>
                    <a:pt x="160" y="223"/>
                  </a:lnTo>
                  <a:lnTo>
                    <a:pt x="152" y="207"/>
                  </a:lnTo>
                  <a:lnTo>
                    <a:pt x="148" y="194"/>
                  </a:lnTo>
                  <a:lnTo>
                    <a:pt x="141" y="179"/>
                  </a:lnTo>
                  <a:lnTo>
                    <a:pt x="135" y="166"/>
                  </a:lnTo>
                  <a:lnTo>
                    <a:pt x="128" y="152"/>
                  </a:lnTo>
                  <a:lnTo>
                    <a:pt x="122" y="139"/>
                  </a:lnTo>
                  <a:lnTo>
                    <a:pt x="118" y="128"/>
                  </a:lnTo>
                  <a:lnTo>
                    <a:pt x="112" y="116"/>
                  </a:lnTo>
                  <a:lnTo>
                    <a:pt x="107" y="105"/>
                  </a:lnTo>
                  <a:lnTo>
                    <a:pt x="101" y="93"/>
                  </a:lnTo>
                  <a:lnTo>
                    <a:pt x="97" y="82"/>
                  </a:lnTo>
                  <a:lnTo>
                    <a:pt x="91" y="72"/>
                  </a:lnTo>
                  <a:lnTo>
                    <a:pt x="88" y="61"/>
                  </a:lnTo>
                  <a:lnTo>
                    <a:pt x="82" y="53"/>
                  </a:lnTo>
                  <a:lnTo>
                    <a:pt x="78" y="46"/>
                  </a:lnTo>
                  <a:lnTo>
                    <a:pt x="76" y="38"/>
                  </a:lnTo>
                  <a:lnTo>
                    <a:pt x="71" y="31"/>
                  </a:lnTo>
                  <a:lnTo>
                    <a:pt x="69" y="25"/>
                  </a:lnTo>
                  <a:lnTo>
                    <a:pt x="65" y="19"/>
                  </a:lnTo>
                  <a:lnTo>
                    <a:pt x="63" y="15"/>
                  </a:lnTo>
                  <a:lnTo>
                    <a:pt x="57" y="8"/>
                  </a:lnTo>
                  <a:lnTo>
                    <a:pt x="55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0" y="14"/>
                  </a:lnTo>
                  <a:lnTo>
                    <a:pt x="4" y="21"/>
                  </a:lnTo>
                  <a:lnTo>
                    <a:pt x="0" y="2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16"/>
            <p:cNvSpPr>
              <a:spLocks/>
            </p:cNvSpPr>
            <p:nvPr/>
          </p:nvSpPr>
          <p:spPr bwMode="auto">
            <a:xfrm>
              <a:off x="2384" y="3230"/>
              <a:ext cx="1006" cy="452"/>
            </a:xfrm>
            <a:custGeom>
              <a:avLst/>
              <a:gdLst>
                <a:gd name="T0" fmla="*/ 8 w 796"/>
                <a:gd name="T1" fmla="*/ 771 h 357"/>
                <a:gd name="T2" fmla="*/ 29 w 796"/>
                <a:gd name="T3" fmla="*/ 709 h 357"/>
                <a:gd name="T4" fmla="*/ 61 w 796"/>
                <a:gd name="T5" fmla="*/ 648 h 357"/>
                <a:gd name="T6" fmla="*/ 102 w 796"/>
                <a:gd name="T7" fmla="*/ 579 h 357"/>
                <a:gd name="T8" fmla="*/ 158 w 796"/>
                <a:gd name="T9" fmla="*/ 504 h 357"/>
                <a:gd name="T10" fmla="*/ 212 w 796"/>
                <a:gd name="T11" fmla="*/ 433 h 357"/>
                <a:gd name="T12" fmla="*/ 292 w 796"/>
                <a:gd name="T13" fmla="*/ 351 h 357"/>
                <a:gd name="T14" fmla="*/ 380 w 796"/>
                <a:gd name="T15" fmla="*/ 282 h 357"/>
                <a:gd name="T16" fmla="*/ 476 w 796"/>
                <a:gd name="T17" fmla="*/ 209 h 357"/>
                <a:gd name="T18" fmla="*/ 588 w 796"/>
                <a:gd name="T19" fmla="*/ 146 h 357"/>
                <a:gd name="T20" fmla="*/ 704 w 796"/>
                <a:gd name="T21" fmla="*/ 90 h 357"/>
                <a:gd name="T22" fmla="*/ 840 w 796"/>
                <a:gd name="T23" fmla="*/ 41 h 357"/>
                <a:gd name="T24" fmla="*/ 979 w 796"/>
                <a:gd name="T25" fmla="*/ 16 h 357"/>
                <a:gd name="T26" fmla="*/ 1132 w 796"/>
                <a:gd name="T27" fmla="*/ 0 h 357"/>
                <a:gd name="T28" fmla="*/ 1307 w 796"/>
                <a:gd name="T29" fmla="*/ 0 h 357"/>
                <a:gd name="T30" fmla="*/ 1470 w 796"/>
                <a:gd name="T31" fmla="*/ 16 h 357"/>
                <a:gd name="T32" fmla="*/ 1628 w 796"/>
                <a:gd name="T33" fmla="*/ 41 h 357"/>
                <a:gd name="T34" fmla="*/ 1769 w 796"/>
                <a:gd name="T35" fmla="*/ 85 h 357"/>
                <a:gd name="T36" fmla="*/ 1906 w 796"/>
                <a:gd name="T37" fmla="*/ 138 h 357"/>
                <a:gd name="T38" fmla="*/ 2021 w 796"/>
                <a:gd name="T39" fmla="*/ 200 h 357"/>
                <a:gd name="T40" fmla="*/ 2126 w 796"/>
                <a:gd name="T41" fmla="*/ 265 h 357"/>
                <a:gd name="T42" fmla="*/ 2221 w 796"/>
                <a:gd name="T43" fmla="*/ 330 h 357"/>
                <a:gd name="T44" fmla="*/ 2301 w 796"/>
                <a:gd name="T45" fmla="*/ 405 h 357"/>
                <a:gd name="T46" fmla="*/ 2371 w 796"/>
                <a:gd name="T47" fmla="*/ 475 h 357"/>
                <a:gd name="T48" fmla="*/ 2424 w 796"/>
                <a:gd name="T49" fmla="*/ 549 h 357"/>
                <a:gd name="T50" fmla="*/ 2477 w 796"/>
                <a:gd name="T51" fmla="*/ 619 h 357"/>
                <a:gd name="T52" fmla="*/ 2512 w 796"/>
                <a:gd name="T53" fmla="*/ 686 h 357"/>
                <a:gd name="T54" fmla="*/ 2543 w 796"/>
                <a:gd name="T55" fmla="*/ 747 h 357"/>
                <a:gd name="T56" fmla="*/ 2566 w 796"/>
                <a:gd name="T57" fmla="*/ 829 h 357"/>
                <a:gd name="T58" fmla="*/ 2560 w 796"/>
                <a:gd name="T59" fmla="*/ 894 h 357"/>
                <a:gd name="T60" fmla="*/ 2496 w 796"/>
                <a:gd name="T61" fmla="*/ 939 h 357"/>
                <a:gd name="T62" fmla="*/ 2432 w 796"/>
                <a:gd name="T63" fmla="*/ 976 h 357"/>
                <a:gd name="T64" fmla="*/ 2362 w 796"/>
                <a:gd name="T65" fmla="*/ 1001 h 357"/>
                <a:gd name="T66" fmla="*/ 2286 w 796"/>
                <a:gd name="T67" fmla="*/ 1024 h 357"/>
                <a:gd name="T68" fmla="*/ 2198 w 796"/>
                <a:gd name="T69" fmla="*/ 1052 h 357"/>
                <a:gd name="T70" fmla="*/ 2111 w 796"/>
                <a:gd name="T71" fmla="*/ 1074 h 357"/>
                <a:gd name="T72" fmla="*/ 2003 w 796"/>
                <a:gd name="T73" fmla="*/ 1091 h 357"/>
                <a:gd name="T74" fmla="*/ 1893 w 796"/>
                <a:gd name="T75" fmla="*/ 1113 h 357"/>
                <a:gd name="T76" fmla="*/ 1782 w 796"/>
                <a:gd name="T77" fmla="*/ 1128 h 357"/>
                <a:gd name="T78" fmla="*/ 1678 w 796"/>
                <a:gd name="T79" fmla="*/ 1141 h 357"/>
                <a:gd name="T80" fmla="*/ 1561 w 796"/>
                <a:gd name="T81" fmla="*/ 1152 h 357"/>
                <a:gd name="T82" fmla="*/ 1443 w 796"/>
                <a:gd name="T83" fmla="*/ 1161 h 357"/>
                <a:gd name="T84" fmla="*/ 1333 w 796"/>
                <a:gd name="T85" fmla="*/ 1161 h 357"/>
                <a:gd name="T86" fmla="*/ 1231 w 796"/>
                <a:gd name="T87" fmla="*/ 1161 h 357"/>
                <a:gd name="T88" fmla="*/ 1115 w 796"/>
                <a:gd name="T89" fmla="*/ 1150 h 357"/>
                <a:gd name="T90" fmla="*/ 1016 w 796"/>
                <a:gd name="T91" fmla="*/ 1141 h 357"/>
                <a:gd name="T92" fmla="*/ 906 w 796"/>
                <a:gd name="T93" fmla="*/ 1128 h 357"/>
                <a:gd name="T94" fmla="*/ 804 w 796"/>
                <a:gd name="T95" fmla="*/ 1113 h 357"/>
                <a:gd name="T96" fmla="*/ 696 w 796"/>
                <a:gd name="T97" fmla="*/ 1091 h 357"/>
                <a:gd name="T98" fmla="*/ 599 w 796"/>
                <a:gd name="T99" fmla="*/ 1074 h 357"/>
                <a:gd name="T100" fmla="*/ 504 w 796"/>
                <a:gd name="T101" fmla="*/ 1055 h 357"/>
                <a:gd name="T102" fmla="*/ 416 w 796"/>
                <a:gd name="T103" fmla="*/ 1038 h 357"/>
                <a:gd name="T104" fmla="*/ 329 w 796"/>
                <a:gd name="T105" fmla="*/ 1013 h 357"/>
                <a:gd name="T106" fmla="*/ 253 w 796"/>
                <a:gd name="T107" fmla="*/ 994 h 357"/>
                <a:gd name="T108" fmla="*/ 183 w 796"/>
                <a:gd name="T109" fmla="*/ 964 h 357"/>
                <a:gd name="T110" fmla="*/ 123 w 796"/>
                <a:gd name="T111" fmla="*/ 939 h 357"/>
                <a:gd name="T112" fmla="*/ 40 w 796"/>
                <a:gd name="T113" fmla="*/ 894 h 357"/>
                <a:gd name="T114" fmla="*/ 0 w 796"/>
                <a:gd name="T115" fmla="*/ 839 h 3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6"/>
                <a:gd name="T175" fmla="*/ 0 h 357"/>
                <a:gd name="T176" fmla="*/ 796 w 796"/>
                <a:gd name="T177" fmla="*/ 357 h 3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6" h="357">
                  <a:moveTo>
                    <a:pt x="0" y="256"/>
                  </a:moveTo>
                  <a:lnTo>
                    <a:pt x="0" y="251"/>
                  </a:lnTo>
                  <a:lnTo>
                    <a:pt x="0" y="245"/>
                  </a:lnTo>
                  <a:lnTo>
                    <a:pt x="2" y="237"/>
                  </a:lnTo>
                  <a:lnTo>
                    <a:pt x="3" y="232"/>
                  </a:lnTo>
                  <a:lnTo>
                    <a:pt x="3" y="228"/>
                  </a:lnTo>
                  <a:lnTo>
                    <a:pt x="5" y="224"/>
                  </a:lnTo>
                  <a:lnTo>
                    <a:pt x="9" y="218"/>
                  </a:lnTo>
                  <a:lnTo>
                    <a:pt x="11" y="214"/>
                  </a:lnTo>
                  <a:lnTo>
                    <a:pt x="13" y="209"/>
                  </a:lnTo>
                  <a:lnTo>
                    <a:pt x="15" y="205"/>
                  </a:lnTo>
                  <a:lnTo>
                    <a:pt x="19" y="199"/>
                  </a:lnTo>
                  <a:lnTo>
                    <a:pt x="22" y="195"/>
                  </a:lnTo>
                  <a:lnTo>
                    <a:pt x="24" y="190"/>
                  </a:lnTo>
                  <a:lnTo>
                    <a:pt x="28" y="184"/>
                  </a:lnTo>
                  <a:lnTo>
                    <a:pt x="32" y="178"/>
                  </a:lnTo>
                  <a:lnTo>
                    <a:pt x="36" y="173"/>
                  </a:lnTo>
                  <a:lnTo>
                    <a:pt x="40" y="167"/>
                  </a:lnTo>
                  <a:lnTo>
                    <a:pt x="43" y="161"/>
                  </a:lnTo>
                  <a:lnTo>
                    <a:pt x="49" y="155"/>
                  </a:lnTo>
                  <a:lnTo>
                    <a:pt x="53" y="150"/>
                  </a:lnTo>
                  <a:lnTo>
                    <a:pt x="57" y="144"/>
                  </a:lnTo>
                  <a:lnTo>
                    <a:pt x="62" y="138"/>
                  </a:lnTo>
                  <a:lnTo>
                    <a:pt x="66" y="133"/>
                  </a:lnTo>
                  <a:lnTo>
                    <a:pt x="74" y="127"/>
                  </a:lnTo>
                  <a:lnTo>
                    <a:pt x="79" y="121"/>
                  </a:lnTo>
                  <a:lnTo>
                    <a:pt x="85" y="116"/>
                  </a:lnTo>
                  <a:lnTo>
                    <a:pt x="91" y="108"/>
                  </a:lnTo>
                  <a:lnTo>
                    <a:pt x="98" y="104"/>
                  </a:lnTo>
                  <a:lnTo>
                    <a:pt x="104" y="98"/>
                  </a:lnTo>
                  <a:lnTo>
                    <a:pt x="110" y="93"/>
                  </a:lnTo>
                  <a:lnTo>
                    <a:pt x="118" y="87"/>
                  </a:lnTo>
                  <a:lnTo>
                    <a:pt x="125" y="81"/>
                  </a:lnTo>
                  <a:lnTo>
                    <a:pt x="133" y="74"/>
                  </a:lnTo>
                  <a:lnTo>
                    <a:pt x="140" y="70"/>
                  </a:lnTo>
                  <a:lnTo>
                    <a:pt x="148" y="64"/>
                  </a:lnTo>
                  <a:lnTo>
                    <a:pt x="157" y="60"/>
                  </a:lnTo>
                  <a:lnTo>
                    <a:pt x="165" y="55"/>
                  </a:lnTo>
                  <a:lnTo>
                    <a:pt x="173" y="49"/>
                  </a:lnTo>
                  <a:lnTo>
                    <a:pt x="182" y="45"/>
                  </a:lnTo>
                  <a:lnTo>
                    <a:pt x="192" y="41"/>
                  </a:lnTo>
                  <a:lnTo>
                    <a:pt x="199" y="36"/>
                  </a:lnTo>
                  <a:lnTo>
                    <a:pt x="209" y="32"/>
                  </a:lnTo>
                  <a:lnTo>
                    <a:pt x="218" y="28"/>
                  </a:lnTo>
                  <a:lnTo>
                    <a:pt x="228" y="24"/>
                  </a:lnTo>
                  <a:lnTo>
                    <a:pt x="239" y="21"/>
                  </a:lnTo>
                  <a:lnTo>
                    <a:pt x="249" y="17"/>
                  </a:lnTo>
                  <a:lnTo>
                    <a:pt x="260" y="13"/>
                  </a:lnTo>
                  <a:lnTo>
                    <a:pt x="270" y="11"/>
                  </a:lnTo>
                  <a:lnTo>
                    <a:pt x="281" y="9"/>
                  </a:lnTo>
                  <a:lnTo>
                    <a:pt x="294" y="7"/>
                  </a:lnTo>
                  <a:lnTo>
                    <a:pt x="304" y="5"/>
                  </a:lnTo>
                  <a:lnTo>
                    <a:pt x="317" y="3"/>
                  </a:lnTo>
                  <a:lnTo>
                    <a:pt x="327" y="2"/>
                  </a:lnTo>
                  <a:lnTo>
                    <a:pt x="340" y="0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1" y="0"/>
                  </a:lnTo>
                  <a:lnTo>
                    <a:pt x="405" y="0"/>
                  </a:lnTo>
                  <a:lnTo>
                    <a:pt x="418" y="2"/>
                  </a:lnTo>
                  <a:lnTo>
                    <a:pt x="431" y="2"/>
                  </a:lnTo>
                  <a:lnTo>
                    <a:pt x="444" y="3"/>
                  </a:lnTo>
                  <a:lnTo>
                    <a:pt x="456" y="5"/>
                  </a:lnTo>
                  <a:lnTo>
                    <a:pt x="469" y="7"/>
                  </a:lnTo>
                  <a:lnTo>
                    <a:pt x="482" y="9"/>
                  </a:lnTo>
                  <a:lnTo>
                    <a:pt x="494" y="11"/>
                  </a:lnTo>
                  <a:lnTo>
                    <a:pt x="505" y="13"/>
                  </a:lnTo>
                  <a:lnTo>
                    <a:pt x="519" y="17"/>
                  </a:lnTo>
                  <a:lnTo>
                    <a:pt x="528" y="21"/>
                  </a:lnTo>
                  <a:lnTo>
                    <a:pt x="540" y="24"/>
                  </a:lnTo>
                  <a:lnTo>
                    <a:pt x="549" y="26"/>
                  </a:lnTo>
                  <a:lnTo>
                    <a:pt x="560" y="30"/>
                  </a:lnTo>
                  <a:lnTo>
                    <a:pt x="570" y="34"/>
                  </a:lnTo>
                  <a:lnTo>
                    <a:pt x="581" y="38"/>
                  </a:lnTo>
                  <a:lnTo>
                    <a:pt x="591" y="43"/>
                  </a:lnTo>
                  <a:lnTo>
                    <a:pt x="602" y="47"/>
                  </a:lnTo>
                  <a:lnTo>
                    <a:pt x="610" y="51"/>
                  </a:lnTo>
                  <a:lnTo>
                    <a:pt x="619" y="57"/>
                  </a:lnTo>
                  <a:lnTo>
                    <a:pt x="627" y="62"/>
                  </a:lnTo>
                  <a:lnTo>
                    <a:pt x="636" y="66"/>
                  </a:lnTo>
                  <a:lnTo>
                    <a:pt x="644" y="70"/>
                  </a:lnTo>
                  <a:lnTo>
                    <a:pt x="652" y="76"/>
                  </a:lnTo>
                  <a:lnTo>
                    <a:pt x="659" y="81"/>
                  </a:lnTo>
                  <a:lnTo>
                    <a:pt x="669" y="87"/>
                  </a:lnTo>
                  <a:lnTo>
                    <a:pt x="674" y="91"/>
                  </a:lnTo>
                  <a:lnTo>
                    <a:pt x="682" y="97"/>
                  </a:lnTo>
                  <a:lnTo>
                    <a:pt x="688" y="102"/>
                  </a:lnTo>
                  <a:lnTo>
                    <a:pt x="695" y="108"/>
                  </a:lnTo>
                  <a:lnTo>
                    <a:pt x="701" y="112"/>
                  </a:lnTo>
                  <a:lnTo>
                    <a:pt x="709" y="119"/>
                  </a:lnTo>
                  <a:lnTo>
                    <a:pt x="714" y="125"/>
                  </a:lnTo>
                  <a:lnTo>
                    <a:pt x="720" y="131"/>
                  </a:lnTo>
                  <a:lnTo>
                    <a:pt x="726" y="135"/>
                  </a:lnTo>
                  <a:lnTo>
                    <a:pt x="732" y="142"/>
                  </a:lnTo>
                  <a:lnTo>
                    <a:pt x="735" y="146"/>
                  </a:lnTo>
                  <a:lnTo>
                    <a:pt x="741" y="152"/>
                  </a:lnTo>
                  <a:lnTo>
                    <a:pt x="745" y="157"/>
                  </a:lnTo>
                  <a:lnTo>
                    <a:pt x="749" y="163"/>
                  </a:lnTo>
                  <a:lnTo>
                    <a:pt x="752" y="169"/>
                  </a:lnTo>
                  <a:lnTo>
                    <a:pt x="758" y="175"/>
                  </a:lnTo>
                  <a:lnTo>
                    <a:pt x="760" y="180"/>
                  </a:lnTo>
                  <a:lnTo>
                    <a:pt x="766" y="186"/>
                  </a:lnTo>
                  <a:lnTo>
                    <a:pt x="768" y="190"/>
                  </a:lnTo>
                  <a:lnTo>
                    <a:pt x="771" y="195"/>
                  </a:lnTo>
                  <a:lnTo>
                    <a:pt x="775" y="199"/>
                  </a:lnTo>
                  <a:lnTo>
                    <a:pt x="777" y="207"/>
                  </a:lnTo>
                  <a:lnTo>
                    <a:pt x="779" y="211"/>
                  </a:lnTo>
                  <a:lnTo>
                    <a:pt x="783" y="216"/>
                  </a:lnTo>
                  <a:lnTo>
                    <a:pt x="785" y="220"/>
                  </a:lnTo>
                  <a:lnTo>
                    <a:pt x="787" y="224"/>
                  </a:lnTo>
                  <a:lnTo>
                    <a:pt x="789" y="230"/>
                  </a:lnTo>
                  <a:lnTo>
                    <a:pt x="790" y="233"/>
                  </a:lnTo>
                  <a:lnTo>
                    <a:pt x="792" y="241"/>
                  </a:lnTo>
                  <a:lnTo>
                    <a:pt x="796" y="249"/>
                  </a:lnTo>
                  <a:lnTo>
                    <a:pt x="796" y="254"/>
                  </a:lnTo>
                  <a:lnTo>
                    <a:pt x="796" y="260"/>
                  </a:lnTo>
                  <a:lnTo>
                    <a:pt x="796" y="266"/>
                  </a:lnTo>
                  <a:lnTo>
                    <a:pt x="796" y="271"/>
                  </a:lnTo>
                  <a:lnTo>
                    <a:pt x="794" y="275"/>
                  </a:lnTo>
                  <a:lnTo>
                    <a:pt x="792" y="277"/>
                  </a:lnTo>
                  <a:lnTo>
                    <a:pt x="787" y="283"/>
                  </a:lnTo>
                  <a:lnTo>
                    <a:pt x="783" y="285"/>
                  </a:lnTo>
                  <a:lnTo>
                    <a:pt x="775" y="289"/>
                  </a:lnTo>
                  <a:lnTo>
                    <a:pt x="768" y="292"/>
                  </a:lnTo>
                  <a:lnTo>
                    <a:pt x="764" y="294"/>
                  </a:lnTo>
                  <a:lnTo>
                    <a:pt x="758" y="298"/>
                  </a:lnTo>
                  <a:lnTo>
                    <a:pt x="754" y="300"/>
                  </a:lnTo>
                  <a:lnTo>
                    <a:pt x="751" y="304"/>
                  </a:lnTo>
                  <a:lnTo>
                    <a:pt x="745" y="304"/>
                  </a:lnTo>
                  <a:lnTo>
                    <a:pt x="739" y="306"/>
                  </a:lnTo>
                  <a:lnTo>
                    <a:pt x="733" y="308"/>
                  </a:lnTo>
                  <a:lnTo>
                    <a:pt x="728" y="309"/>
                  </a:lnTo>
                  <a:lnTo>
                    <a:pt x="722" y="311"/>
                  </a:lnTo>
                  <a:lnTo>
                    <a:pt x="714" y="313"/>
                  </a:lnTo>
                  <a:lnTo>
                    <a:pt x="709" y="315"/>
                  </a:lnTo>
                  <a:lnTo>
                    <a:pt x="703" y="317"/>
                  </a:lnTo>
                  <a:lnTo>
                    <a:pt x="695" y="319"/>
                  </a:lnTo>
                  <a:lnTo>
                    <a:pt x="690" y="321"/>
                  </a:lnTo>
                  <a:lnTo>
                    <a:pt x="682" y="323"/>
                  </a:lnTo>
                  <a:lnTo>
                    <a:pt x="674" y="325"/>
                  </a:lnTo>
                  <a:lnTo>
                    <a:pt x="669" y="327"/>
                  </a:lnTo>
                  <a:lnTo>
                    <a:pt x="661" y="328"/>
                  </a:lnTo>
                  <a:lnTo>
                    <a:pt x="654" y="330"/>
                  </a:lnTo>
                  <a:lnTo>
                    <a:pt x="646" y="332"/>
                  </a:lnTo>
                  <a:lnTo>
                    <a:pt x="636" y="332"/>
                  </a:lnTo>
                  <a:lnTo>
                    <a:pt x="631" y="334"/>
                  </a:lnTo>
                  <a:lnTo>
                    <a:pt x="621" y="336"/>
                  </a:lnTo>
                  <a:lnTo>
                    <a:pt x="614" y="338"/>
                  </a:lnTo>
                  <a:lnTo>
                    <a:pt x="606" y="338"/>
                  </a:lnTo>
                  <a:lnTo>
                    <a:pt x="597" y="340"/>
                  </a:lnTo>
                  <a:lnTo>
                    <a:pt x="587" y="342"/>
                  </a:lnTo>
                  <a:lnTo>
                    <a:pt x="579" y="344"/>
                  </a:lnTo>
                  <a:lnTo>
                    <a:pt x="570" y="346"/>
                  </a:lnTo>
                  <a:lnTo>
                    <a:pt x="562" y="347"/>
                  </a:lnTo>
                  <a:lnTo>
                    <a:pt x="553" y="347"/>
                  </a:lnTo>
                  <a:lnTo>
                    <a:pt x="545" y="349"/>
                  </a:lnTo>
                  <a:lnTo>
                    <a:pt x="536" y="349"/>
                  </a:lnTo>
                  <a:lnTo>
                    <a:pt x="528" y="351"/>
                  </a:lnTo>
                  <a:lnTo>
                    <a:pt x="521" y="351"/>
                  </a:lnTo>
                  <a:lnTo>
                    <a:pt x="511" y="353"/>
                  </a:lnTo>
                  <a:lnTo>
                    <a:pt x="501" y="353"/>
                  </a:lnTo>
                  <a:lnTo>
                    <a:pt x="492" y="353"/>
                  </a:lnTo>
                  <a:lnTo>
                    <a:pt x="484" y="355"/>
                  </a:lnTo>
                  <a:lnTo>
                    <a:pt x="475" y="355"/>
                  </a:lnTo>
                  <a:lnTo>
                    <a:pt x="465" y="355"/>
                  </a:lnTo>
                  <a:lnTo>
                    <a:pt x="458" y="357"/>
                  </a:lnTo>
                  <a:lnTo>
                    <a:pt x="448" y="357"/>
                  </a:lnTo>
                  <a:lnTo>
                    <a:pt x="441" y="357"/>
                  </a:lnTo>
                  <a:lnTo>
                    <a:pt x="431" y="357"/>
                  </a:lnTo>
                  <a:lnTo>
                    <a:pt x="424" y="357"/>
                  </a:lnTo>
                  <a:lnTo>
                    <a:pt x="414" y="357"/>
                  </a:lnTo>
                  <a:lnTo>
                    <a:pt x="406" y="357"/>
                  </a:lnTo>
                  <a:lnTo>
                    <a:pt x="399" y="357"/>
                  </a:lnTo>
                  <a:lnTo>
                    <a:pt x="389" y="357"/>
                  </a:lnTo>
                  <a:lnTo>
                    <a:pt x="382" y="357"/>
                  </a:lnTo>
                  <a:lnTo>
                    <a:pt x="374" y="357"/>
                  </a:lnTo>
                  <a:lnTo>
                    <a:pt x="365" y="355"/>
                  </a:lnTo>
                  <a:lnTo>
                    <a:pt x="357" y="355"/>
                  </a:lnTo>
                  <a:lnTo>
                    <a:pt x="346" y="353"/>
                  </a:lnTo>
                  <a:lnTo>
                    <a:pt x="340" y="353"/>
                  </a:lnTo>
                  <a:lnTo>
                    <a:pt x="330" y="353"/>
                  </a:lnTo>
                  <a:lnTo>
                    <a:pt x="323" y="351"/>
                  </a:lnTo>
                  <a:lnTo>
                    <a:pt x="315" y="351"/>
                  </a:lnTo>
                  <a:lnTo>
                    <a:pt x="306" y="349"/>
                  </a:lnTo>
                  <a:lnTo>
                    <a:pt x="298" y="349"/>
                  </a:lnTo>
                  <a:lnTo>
                    <a:pt x="289" y="347"/>
                  </a:lnTo>
                  <a:lnTo>
                    <a:pt x="281" y="347"/>
                  </a:lnTo>
                  <a:lnTo>
                    <a:pt x="273" y="346"/>
                  </a:lnTo>
                  <a:lnTo>
                    <a:pt x="266" y="344"/>
                  </a:lnTo>
                  <a:lnTo>
                    <a:pt x="258" y="342"/>
                  </a:lnTo>
                  <a:lnTo>
                    <a:pt x="249" y="342"/>
                  </a:lnTo>
                  <a:lnTo>
                    <a:pt x="243" y="342"/>
                  </a:lnTo>
                  <a:lnTo>
                    <a:pt x="233" y="340"/>
                  </a:lnTo>
                  <a:lnTo>
                    <a:pt x="224" y="338"/>
                  </a:lnTo>
                  <a:lnTo>
                    <a:pt x="216" y="336"/>
                  </a:lnTo>
                  <a:lnTo>
                    <a:pt x="209" y="336"/>
                  </a:lnTo>
                  <a:lnTo>
                    <a:pt x="201" y="334"/>
                  </a:lnTo>
                  <a:lnTo>
                    <a:pt x="194" y="332"/>
                  </a:lnTo>
                  <a:lnTo>
                    <a:pt x="186" y="330"/>
                  </a:lnTo>
                  <a:lnTo>
                    <a:pt x="178" y="330"/>
                  </a:lnTo>
                  <a:lnTo>
                    <a:pt x="173" y="328"/>
                  </a:lnTo>
                  <a:lnTo>
                    <a:pt x="163" y="327"/>
                  </a:lnTo>
                  <a:lnTo>
                    <a:pt x="157" y="325"/>
                  </a:lnTo>
                  <a:lnTo>
                    <a:pt x="150" y="325"/>
                  </a:lnTo>
                  <a:lnTo>
                    <a:pt x="142" y="321"/>
                  </a:lnTo>
                  <a:lnTo>
                    <a:pt x="137" y="321"/>
                  </a:lnTo>
                  <a:lnTo>
                    <a:pt x="129" y="319"/>
                  </a:lnTo>
                  <a:lnTo>
                    <a:pt x="123" y="317"/>
                  </a:lnTo>
                  <a:lnTo>
                    <a:pt x="116" y="315"/>
                  </a:lnTo>
                  <a:lnTo>
                    <a:pt x="108" y="313"/>
                  </a:lnTo>
                  <a:lnTo>
                    <a:pt x="102" y="311"/>
                  </a:lnTo>
                  <a:lnTo>
                    <a:pt x="97" y="309"/>
                  </a:lnTo>
                  <a:lnTo>
                    <a:pt x="89" y="308"/>
                  </a:lnTo>
                  <a:lnTo>
                    <a:pt x="83" y="306"/>
                  </a:lnTo>
                  <a:lnTo>
                    <a:pt x="78" y="306"/>
                  </a:lnTo>
                  <a:lnTo>
                    <a:pt x="74" y="304"/>
                  </a:lnTo>
                  <a:lnTo>
                    <a:pt x="66" y="300"/>
                  </a:lnTo>
                  <a:lnTo>
                    <a:pt x="60" y="298"/>
                  </a:lnTo>
                  <a:lnTo>
                    <a:pt x="57" y="296"/>
                  </a:lnTo>
                  <a:lnTo>
                    <a:pt x="53" y="294"/>
                  </a:lnTo>
                  <a:lnTo>
                    <a:pt x="45" y="292"/>
                  </a:lnTo>
                  <a:lnTo>
                    <a:pt x="41" y="290"/>
                  </a:lnTo>
                  <a:lnTo>
                    <a:pt x="38" y="289"/>
                  </a:lnTo>
                  <a:lnTo>
                    <a:pt x="34" y="287"/>
                  </a:lnTo>
                  <a:lnTo>
                    <a:pt x="26" y="283"/>
                  </a:lnTo>
                  <a:lnTo>
                    <a:pt x="19" y="277"/>
                  </a:lnTo>
                  <a:lnTo>
                    <a:pt x="13" y="275"/>
                  </a:lnTo>
                  <a:lnTo>
                    <a:pt x="9" y="271"/>
                  </a:lnTo>
                  <a:lnTo>
                    <a:pt x="3" y="268"/>
                  </a:lnTo>
                  <a:lnTo>
                    <a:pt x="2" y="264"/>
                  </a:lnTo>
                  <a:lnTo>
                    <a:pt x="0" y="258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17"/>
            <p:cNvSpPr>
              <a:spLocks/>
            </p:cNvSpPr>
            <p:nvPr/>
          </p:nvSpPr>
          <p:spPr bwMode="auto">
            <a:xfrm>
              <a:off x="2627" y="1870"/>
              <a:ext cx="548" cy="1435"/>
            </a:xfrm>
            <a:custGeom>
              <a:avLst/>
              <a:gdLst>
                <a:gd name="T0" fmla="*/ 145 w 435"/>
                <a:gd name="T1" fmla="*/ 98 h 1137"/>
                <a:gd name="T2" fmla="*/ 183 w 435"/>
                <a:gd name="T3" fmla="*/ 231 h 1137"/>
                <a:gd name="T4" fmla="*/ 241 w 435"/>
                <a:gd name="T5" fmla="*/ 414 h 1137"/>
                <a:gd name="T6" fmla="*/ 301 w 435"/>
                <a:gd name="T7" fmla="*/ 613 h 1137"/>
                <a:gd name="T8" fmla="*/ 355 w 435"/>
                <a:gd name="T9" fmla="*/ 834 h 1137"/>
                <a:gd name="T10" fmla="*/ 403 w 435"/>
                <a:gd name="T11" fmla="*/ 1035 h 1137"/>
                <a:gd name="T12" fmla="*/ 428 w 435"/>
                <a:gd name="T13" fmla="*/ 1219 h 1137"/>
                <a:gd name="T14" fmla="*/ 428 w 435"/>
                <a:gd name="T15" fmla="*/ 1357 h 1137"/>
                <a:gd name="T16" fmla="*/ 403 w 435"/>
                <a:gd name="T17" fmla="*/ 1540 h 1137"/>
                <a:gd name="T18" fmla="*/ 362 w 435"/>
                <a:gd name="T19" fmla="*/ 1756 h 1137"/>
                <a:gd name="T20" fmla="*/ 307 w 435"/>
                <a:gd name="T21" fmla="*/ 2004 h 1137"/>
                <a:gd name="T22" fmla="*/ 256 w 435"/>
                <a:gd name="T23" fmla="*/ 2255 h 1137"/>
                <a:gd name="T24" fmla="*/ 195 w 435"/>
                <a:gd name="T25" fmla="*/ 2498 h 1137"/>
                <a:gd name="T26" fmla="*/ 145 w 435"/>
                <a:gd name="T27" fmla="*/ 2710 h 1137"/>
                <a:gd name="T28" fmla="*/ 100 w 435"/>
                <a:gd name="T29" fmla="*/ 2885 h 1137"/>
                <a:gd name="T30" fmla="*/ 69 w 435"/>
                <a:gd name="T31" fmla="*/ 3039 h 1137"/>
                <a:gd name="T32" fmla="*/ 48 w 435"/>
                <a:gd name="T33" fmla="*/ 3148 h 1137"/>
                <a:gd name="T34" fmla="*/ 16 w 435"/>
                <a:gd name="T35" fmla="*/ 3312 h 1137"/>
                <a:gd name="T36" fmla="*/ 0 w 435"/>
                <a:gd name="T37" fmla="*/ 3477 h 1137"/>
                <a:gd name="T38" fmla="*/ 39 w 435"/>
                <a:gd name="T39" fmla="*/ 3592 h 1137"/>
                <a:gd name="T40" fmla="*/ 161 w 435"/>
                <a:gd name="T41" fmla="*/ 3568 h 1137"/>
                <a:gd name="T42" fmla="*/ 323 w 435"/>
                <a:gd name="T43" fmla="*/ 3531 h 1137"/>
                <a:gd name="T44" fmla="*/ 476 w 435"/>
                <a:gd name="T45" fmla="*/ 3499 h 1137"/>
                <a:gd name="T46" fmla="*/ 610 w 435"/>
                <a:gd name="T47" fmla="*/ 3495 h 1137"/>
                <a:gd name="T48" fmla="*/ 753 w 435"/>
                <a:gd name="T49" fmla="*/ 3499 h 1137"/>
                <a:gd name="T50" fmla="*/ 884 w 435"/>
                <a:gd name="T51" fmla="*/ 3514 h 1137"/>
                <a:gd name="T52" fmla="*/ 1018 w 435"/>
                <a:gd name="T53" fmla="*/ 3552 h 1137"/>
                <a:gd name="T54" fmla="*/ 1193 w 435"/>
                <a:gd name="T55" fmla="*/ 3605 h 1137"/>
                <a:gd name="T56" fmla="*/ 1315 w 435"/>
                <a:gd name="T57" fmla="*/ 3641 h 1137"/>
                <a:gd name="T58" fmla="*/ 1379 w 435"/>
                <a:gd name="T59" fmla="*/ 3568 h 1137"/>
                <a:gd name="T60" fmla="*/ 1373 w 435"/>
                <a:gd name="T61" fmla="*/ 3427 h 1137"/>
                <a:gd name="T62" fmla="*/ 1356 w 435"/>
                <a:gd name="T63" fmla="*/ 3270 h 1137"/>
                <a:gd name="T64" fmla="*/ 1339 w 435"/>
                <a:gd name="T65" fmla="*/ 3154 h 1137"/>
                <a:gd name="T66" fmla="*/ 1319 w 435"/>
                <a:gd name="T67" fmla="*/ 3032 h 1137"/>
                <a:gd name="T68" fmla="*/ 1295 w 435"/>
                <a:gd name="T69" fmla="*/ 2869 h 1137"/>
                <a:gd name="T70" fmla="*/ 1241 w 435"/>
                <a:gd name="T71" fmla="*/ 2625 h 1137"/>
                <a:gd name="T72" fmla="*/ 1185 w 435"/>
                <a:gd name="T73" fmla="*/ 2375 h 1137"/>
                <a:gd name="T74" fmla="*/ 1133 w 435"/>
                <a:gd name="T75" fmla="*/ 2127 h 1137"/>
                <a:gd name="T76" fmla="*/ 1086 w 435"/>
                <a:gd name="T77" fmla="*/ 1889 h 1137"/>
                <a:gd name="T78" fmla="*/ 1044 w 435"/>
                <a:gd name="T79" fmla="*/ 1674 h 1137"/>
                <a:gd name="T80" fmla="*/ 1000 w 435"/>
                <a:gd name="T81" fmla="*/ 1501 h 1137"/>
                <a:gd name="T82" fmla="*/ 978 w 435"/>
                <a:gd name="T83" fmla="*/ 1366 h 1137"/>
                <a:gd name="T84" fmla="*/ 978 w 435"/>
                <a:gd name="T85" fmla="*/ 1219 h 1137"/>
                <a:gd name="T86" fmla="*/ 988 w 435"/>
                <a:gd name="T87" fmla="*/ 1048 h 1137"/>
                <a:gd name="T88" fmla="*/ 1025 w 435"/>
                <a:gd name="T89" fmla="*/ 844 h 1137"/>
                <a:gd name="T90" fmla="*/ 1073 w 435"/>
                <a:gd name="T91" fmla="*/ 636 h 1137"/>
                <a:gd name="T92" fmla="*/ 1125 w 435"/>
                <a:gd name="T93" fmla="*/ 438 h 1137"/>
                <a:gd name="T94" fmla="*/ 1169 w 435"/>
                <a:gd name="T95" fmla="*/ 255 h 1137"/>
                <a:gd name="T96" fmla="*/ 1199 w 435"/>
                <a:gd name="T97" fmla="*/ 115 h 1137"/>
                <a:gd name="T98" fmla="*/ 1199 w 435"/>
                <a:gd name="T99" fmla="*/ 13 h 1137"/>
                <a:gd name="T100" fmla="*/ 1065 w 435"/>
                <a:gd name="T101" fmla="*/ 8 h 1137"/>
                <a:gd name="T102" fmla="*/ 899 w 435"/>
                <a:gd name="T103" fmla="*/ 25 h 1137"/>
                <a:gd name="T104" fmla="*/ 717 w 435"/>
                <a:gd name="T105" fmla="*/ 38 h 1137"/>
                <a:gd name="T106" fmla="*/ 610 w 435"/>
                <a:gd name="T107" fmla="*/ 32 h 1137"/>
                <a:gd name="T108" fmla="*/ 438 w 435"/>
                <a:gd name="T109" fmla="*/ 20 h 1137"/>
                <a:gd name="T110" fmla="*/ 291 w 435"/>
                <a:gd name="T111" fmla="*/ 8 h 1137"/>
                <a:gd name="T112" fmla="*/ 155 w 435"/>
                <a:gd name="T113" fmla="*/ 0 h 1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5"/>
                <a:gd name="T172" fmla="*/ 0 h 1137"/>
                <a:gd name="T173" fmla="*/ 435 w 435"/>
                <a:gd name="T174" fmla="*/ 1137 h 1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5" h="1137">
                  <a:moveTo>
                    <a:pt x="41" y="6"/>
                  </a:moveTo>
                  <a:lnTo>
                    <a:pt x="40" y="6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45" y="27"/>
                  </a:lnTo>
                  <a:lnTo>
                    <a:pt x="45" y="31"/>
                  </a:lnTo>
                  <a:lnTo>
                    <a:pt x="47" y="34"/>
                  </a:lnTo>
                  <a:lnTo>
                    <a:pt x="47" y="40"/>
                  </a:lnTo>
                  <a:lnTo>
                    <a:pt x="49" y="44"/>
                  </a:lnTo>
                  <a:lnTo>
                    <a:pt x="51" y="50"/>
                  </a:lnTo>
                  <a:lnTo>
                    <a:pt x="53" y="55"/>
                  </a:lnTo>
                  <a:lnTo>
                    <a:pt x="55" y="61"/>
                  </a:lnTo>
                  <a:lnTo>
                    <a:pt x="57" y="67"/>
                  </a:lnTo>
                  <a:lnTo>
                    <a:pt x="57" y="72"/>
                  </a:lnTo>
                  <a:lnTo>
                    <a:pt x="60" y="80"/>
                  </a:lnTo>
                  <a:lnTo>
                    <a:pt x="62" y="88"/>
                  </a:lnTo>
                  <a:lnTo>
                    <a:pt x="64" y="93"/>
                  </a:lnTo>
                  <a:lnTo>
                    <a:pt x="66" y="101"/>
                  </a:lnTo>
                  <a:lnTo>
                    <a:pt x="68" y="109"/>
                  </a:lnTo>
                  <a:lnTo>
                    <a:pt x="70" y="114"/>
                  </a:lnTo>
                  <a:lnTo>
                    <a:pt x="74" y="122"/>
                  </a:lnTo>
                  <a:lnTo>
                    <a:pt x="76" y="129"/>
                  </a:lnTo>
                  <a:lnTo>
                    <a:pt x="78" y="137"/>
                  </a:lnTo>
                  <a:lnTo>
                    <a:pt x="81" y="145"/>
                  </a:lnTo>
                  <a:lnTo>
                    <a:pt x="83" y="154"/>
                  </a:lnTo>
                  <a:lnTo>
                    <a:pt x="85" y="162"/>
                  </a:lnTo>
                  <a:lnTo>
                    <a:pt x="87" y="169"/>
                  </a:lnTo>
                  <a:lnTo>
                    <a:pt x="91" y="177"/>
                  </a:lnTo>
                  <a:lnTo>
                    <a:pt x="93" y="185"/>
                  </a:lnTo>
                  <a:lnTo>
                    <a:pt x="95" y="192"/>
                  </a:lnTo>
                  <a:lnTo>
                    <a:pt x="97" y="202"/>
                  </a:lnTo>
                  <a:lnTo>
                    <a:pt x="98" y="209"/>
                  </a:lnTo>
                  <a:lnTo>
                    <a:pt x="102" y="219"/>
                  </a:lnTo>
                  <a:lnTo>
                    <a:pt x="104" y="226"/>
                  </a:lnTo>
                  <a:lnTo>
                    <a:pt x="106" y="236"/>
                  </a:lnTo>
                  <a:lnTo>
                    <a:pt x="108" y="244"/>
                  </a:lnTo>
                  <a:lnTo>
                    <a:pt x="110" y="251"/>
                  </a:lnTo>
                  <a:lnTo>
                    <a:pt x="112" y="261"/>
                  </a:lnTo>
                  <a:lnTo>
                    <a:pt x="114" y="268"/>
                  </a:lnTo>
                  <a:lnTo>
                    <a:pt x="116" y="276"/>
                  </a:lnTo>
                  <a:lnTo>
                    <a:pt x="117" y="285"/>
                  </a:lnTo>
                  <a:lnTo>
                    <a:pt x="119" y="293"/>
                  </a:lnTo>
                  <a:lnTo>
                    <a:pt x="123" y="301"/>
                  </a:lnTo>
                  <a:lnTo>
                    <a:pt x="123" y="308"/>
                  </a:lnTo>
                  <a:lnTo>
                    <a:pt x="125" y="316"/>
                  </a:lnTo>
                  <a:lnTo>
                    <a:pt x="127" y="323"/>
                  </a:lnTo>
                  <a:lnTo>
                    <a:pt x="129" y="331"/>
                  </a:lnTo>
                  <a:lnTo>
                    <a:pt x="129" y="339"/>
                  </a:lnTo>
                  <a:lnTo>
                    <a:pt x="131" y="346"/>
                  </a:lnTo>
                  <a:lnTo>
                    <a:pt x="131" y="354"/>
                  </a:lnTo>
                  <a:lnTo>
                    <a:pt x="133" y="361"/>
                  </a:lnTo>
                  <a:lnTo>
                    <a:pt x="133" y="367"/>
                  </a:lnTo>
                  <a:lnTo>
                    <a:pt x="135" y="375"/>
                  </a:lnTo>
                  <a:lnTo>
                    <a:pt x="135" y="380"/>
                  </a:lnTo>
                  <a:lnTo>
                    <a:pt x="135" y="386"/>
                  </a:lnTo>
                  <a:lnTo>
                    <a:pt x="135" y="392"/>
                  </a:lnTo>
                  <a:lnTo>
                    <a:pt x="137" y="398"/>
                  </a:lnTo>
                  <a:lnTo>
                    <a:pt x="137" y="403"/>
                  </a:lnTo>
                  <a:lnTo>
                    <a:pt x="137" y="409"/>
                  </a:lnTo>
                  <a:lnTo>
                    <a:pt x="137" y="415"/>
                  </a:lnTo>
                  <a:lnTo>
                    <a:pt x="135" y="418"/>
                  </a:lnTo>
                  <a:lnTo>
                    <a:pt x="135" y="424"/>
                  </a:lnTo>
                  <a:lnTo>
                    <a:pt x="135" y="432"/>
                  </a:lnTo>
                  <a:lnTo>
                    <a:pt x="133" y="437"/>
                  </a:lnTo>
                  <a:lnTo>
                    <a:pt x="133" y="443"/>
                  </a:lnTo>
                  <a:lnTo>
                    <a:pt x="131" y="451"/>
                  </a:lnTo>
                  <a:lnTo>
                    <a:pt x="131" y="458"/>
                  </a:lnTo>
                  <a:lnTo>
                    <a:pt x="129" y="466"/>
                  </a:lnTo>
                  <a:lnTo>
                    <a:pt x="129" y="474"/>
                  </a:lnTo>
                  <a:lnTo>
                    <a:pt x="127" y="481"/>
                  </a:lnTo>
                  <a:lnTo>
                    <a:pt x="127" y="489"/>
                  </a:lnTo>
                  <a:lnTo>
                    <a:pt x="125" y="496"/>
                  </a:lnTo>
                  <a:lnTo>
                    <a:pt x="123" y="504"/>
                  </a:lnTo>
                  <a:lnTo>
                    <a:pt x="121" y="513"/>
                  </a:lnTo>
                  <a:lnTo>
                    <a:pt x="119" y="523"/>
                  </a:lnTo>
                  <a:lnTo>
                    <a:pt x="117" y="532"/>
                  </a:lnTo>
                  <a:lnTo>
                    <a:pt x="116" y="540"/>
                  </a:lnTo>
                  <a:lnTo>
                    <a:pt x="114" y="548"/>
                  </a:lnTo>
                  <a:lnTo>
                    <a:pt x="112" y="559"/>
                  </a:lnTo>
                  <a:lnTo>
                    <a:pt x="110" y="567"/>
                  </a:lnTo>
                  <a:lnTo>
                    <a:pt x="108" y="578"/>
                  </a:lnTo>
                  <a:lnTo>
                    <a:pt x="106" y="586"/>
                  </a:lnTo>
                  <a:lnTo>
                    <a:pt x="104" y="597"/>
                  </a:lnTo>
                  <a:lnTo>
                    <a:pt x="102" y="607"/>
                  </a:lnTo>
                  <a:lnTo>
                    <a:pt x="100" y="616"/>
                  </a:lnTo>
                  <a:lnTo>
                    <a:pt x="97" y="626"/>
                  </a:lnTo>
                  <a:lnTo>
                    <a:pt x="97" y="635"/>
                  </a:lnTo>
                  <a:lnTo>
                    <a:pt x="95" y="645"/>
                  </a:lnTo>
                  <a:lnTo>
                    <a:pt x="91" y="654"/>
                  </a:lnTo>
                  <a:lnTo>
                    <a:pt x="89" y="664"/>
                  </a:lnTo>
                  <a:lnTo>
                    <a:pt x="87" y="675"/>
                  </a:lnTo>
                  <a:lnTo>
                    <a:pt x="85" y="685"/>
                  </a:lnTo>
                  <a:lnTo>
                    <a:pt x="83" y="694"/>
                  </a:lnTo>
                  <a:lnTo>
                    <a:pt x="81" y="704"/>
                  </a:lnTo>
                  <a:lnTo>
                    <a:pt x="78" y="713"/>
                  </a:lnTo>
                  <a:lnTo>
                    <a:pt x="76" y="723"/>
                  </a:lnTo>
                  <a:lnTo>
                    <a:pt x="74" y="732"/>
                  </a:lnTo>
                  <a:lnTo>
                    <a:pt x="70" y="742"/>
                  </a:lnTo>
                  <a:lnTo>
                    <a:pt x="68" y="751"/>
                  </a:lnTo>
                  <a:lnTo>
                    <a:pt x="66" y="761"/>
                  </a:lnTo>
                  <a:lnTo>
                    <a:pt x="64" y="768"/>
                  </a:lnTo>
                  <a:lnTo>
                    <a:pt x="62" y="780"/>
                  </a:lnTo>
                  <a:lnTo>
                    <a:pt x="59" y="787"/>
                  </a:lnTo>
                  <a:lnTo>
                    <a:pt x="57" y="797"/>
                  </a:lnTo>
                  <a:lnTo>
                    <a:pt x="55" y="804"/>
                  </a:lnTo>
                  <a:lnTo>
                    <a:pt x="53" y="812"/>
                  </a:lnTo>
                  <a:lnTo>
                    <a:pt x="51" y="823"/>
                  </a:lnTo>
                  <a:lnTo>
                    <a:pt x="49" y="831"/>
                  </a:lnTo>
                  <a:lnTo>
                    <a:pt x="47" y="839"/>
                  </a:lnTo>
                  <a:lnTo>
                    <a:pt x="45" y="846"/>
                  </a:lnTo>
                  <a:lnTo>
                    <a:pt x="43" y="854"/>
                  </a:lnTo>
                  <a:lnTo>
                    <a:pt x="40" y="861"/>
                  </a:lnTo>
                  <a:lnTo>
                    <a:pt x="40" y="867"/>
                  </a:lnTo>
                  <a:lnTo>
                    <a:pt x="36" y="875"/>
                  </a:lnTo>
                  <a:lnTo>
                    <a:pt x="36" y="882"/>
                  </a:lnTo>
                  <a:lnTo>
                    <a:pt x="34" y="888"/>
                  </a:lnTo>
                  <a:lnTo>
                    <a:pt x="32" y="894"/>
                  </a:lnTo>
                  <a:lnTo>
                    <a:pt x="32" y="901"/>
                  </a:lnTo>
                  <a:lnTo>
                    <a:pt x="30" y="907"/>
                  </a:lnTo>
                  <a:lnTo>
                    <a:pt x="30" y="911"/>
                  </a:lnTo>
                  <a:lnTo>
                    <a:pt x="28" y="918"/>
                  </a:lnTo>
                  <a:lnTo>
                    <a:pt x="26" y="922"/>
                  </a:lnTo>
                  <a:lnTo>
                    <a:pt x="26" y="928"/>
                  </a:lnTo>
                  <a:lnTo>
                    <a:pt x="24" y="936"/>
                  </a:lnTo>
                  <a:lnTo>
                    <a:pt x="22" y="945"/>
                  </a:lnTo>
                  <a:lnTo>
                    <a:pt x="22" y="949"/>
                  </a:lnTo>
                  <a:lnTo>
                    <a:pt x="22" y="953"/>
                  </a:lnTo>
                  <a:lnTo>
                    <a:pt x="21" y="956"/>
                  </a:lnTo>
                  <a:lnTo>
                    <a:pt x="21" y="962"/>
                  </a:lnTo>
                  <a:lnTo>
                    <a:pt x="19" y="966"/>
                  </a:lnTo>
                  <a:lnTo>
                    <a:pt x="17" y="970"/>
                  </a:lnTo>
                  <a:lnTo>
                    <a:pt x="17" y="974"/>
                  </a:lnTo>
                  <a:lnTo>
                    <a:pt x="17" y="977"/>
                  </a:lnTo>
                  <a:lnTo>
                    <a:pt x="15" y="983"/>
                  </a:lnTo>
                  <a:lnTo>
                    <a:pt x="15" y="987"/>
                  </a:lnTo>
                  <a:lnTo>
                    <a:pt x="13" y="991"/>
                  </a:lnTo>
                  <a:lnTo>
                    <a:pt x="13" y="994"/>
                  </a:lnTo>
                  <a:lnTo>
                    <a:pt x="11" y="1004"/>
                  </a:lnTo>
                  <a:lnTo>
                    <a:pt x="9" y="1010"/>
                  </a:lnTo>
                  <a:lnTo>
                    <a:pt x="9" y="1017"/>
                  </a:lnTo>
                  <a:lnTo>
                    <a:pt x="7" y="1027"/>
                  </a:lnTo>
                  <a:lnTo>
                    <a:pt x="5" y="1034"/>
                  </a:lnTo>
                  <a:lnTo>
                    <a:pt x="5" y="1042"/>
                  </a:lnTo>
                  <a:lnTo>
                    <a:pt x="3" y="1048"/>
                  </a:lnTo>
                  <a:lnTo>
                    <a:pt x="3" y="1055"/>
                  </a:lnTo>
                  <a:lnTo>
                    <a:pt x="2" y="1063"/>
                  </a:lnTo>
                  <a:lnTo>
                    <a:pt x="2" y="1069"/>
                  </a:lnTo>
                  <a:lnTo>
                    <a:pt x="0" y="1076"/>
                  </a:lnTo>
                  <a:lnTo>
                    <a:pt x="0" y="1082"/>
                  </a:lnTo>
                  <a:lnTo>
                    <a:pt x="0" y="1086"/>
                  </a:lnTo>
                  <a:lnTo>
                    <a:pt x="0" y="1091"/>
                  </a:lnTo>
                  <a:lnTo>
                    <a:pt x="0" y="1095"/>
                  </a:lnTo>
                  <a:lnTo>
                    <a:pt x="0" y="1103"/>
                  </a:lnTo>
                  <a:lnTo>
                    <a:pt x="0" y="1109"/>
                  </a:lnTo>
                  <a:lnTo>
                    <a:pt x="3" y="1114"/>
                  </a:lnTo>
                  <a:lnTo>
                    <a:pt x="5" y="1118"/>
                  </a:lnTo>
                  <a:lnTo>
                    <a:pt x="9" y="1122"/>
                  </a:lnTo>
                  <a:lnTo>
                    <a:pt x="13" y="1122"/>
                  </a:lnTo>
                  <a:lnTo>
                    <a:pt x="21" y="1122"/>
                  </a:lnTo>
                  <a:lnTo>
                    <a:pt x="22" y="1120"/>
                  </a:lnTo>
                  <a:lnTo>
                    <a:pt x="26" y="1120"/>
                  </a:lnTo>
                  <a:lnTo>
                    <a:pt x="30" y="1118"/>
                  </a:lnTo>
                  <a:lnTo>
                    <a:pt x="36" y="1118"/>
                  </a:lnTo>
                  <a:lnTo>
                    <a:pt x="40" y="1116"/>
                  </a:lnTo>
                  <a:lnTo>
                    <a:pt x="45" y="1116"/>
                  </a:lnTo>
                  <a:lnTo>
                    <a:pt x="51" y="1114"/>
                  </a:lnTo>
                  <a:lnTo>
                    <a:pt x="57" y="1112"/>
                  </a:lnTo>
                  <a:lnTo>
                    <a:pt x="62" y="1110"/>
                  </a:lnTo>
                  <a:lnTo>
                    <a:pt x="68" y="1109"/>
                  </a:lnTo>
                  <a:lnTo>
                    <a:pt x="74" y="1109"/>
                  </a:lnTo>
                  <a:lnTo>
                    <a:pt x="81" y="1107"/>
                  </a:lnTo>
                  <a:lnTo>
                    <a:pt x="87" y="1105"/>
                  </a:lnTo>
                  <a:lnTo>
                    <a:pt x="95" y="1103"/>
                  </a:lnTo>
                  <a:lnTo>
                    <a:pt x="102" y="1103"/>
                  </a:lnTo>
                  <a:lnTo>
                    <a:pt x="112" y="1099"/>
                  </a:lnTo>
                  <a:lnTo>
                    <a:pt x="117" y="1097"/>
                  </a:lnTo>
                  <a:lnTo>
                    <a:pt x="127" y="1097"/>
                  </a:lnTo>
                  <a:lnTo>
                    <a:pt x="131" y="1095"/>
                  </a:lnTo>
                  <a:lnTo>
                    <a:pt x="137" y="1095"/>
                  </a:lnTo>
                  <a:lnTo>
                    <a:pt x="142" y="1095"/>
                  </a:lnTo>
                  <a:lnTo>
                    <a:pt x="146" y="1095"/>
                  </a:lnTo>
                  <a:lnTo>
                    <a:pt x="150" y="1093"/>
                  </a:lnTo>
                  <a:lnTo>
                    <a:pt x="154" y="1093"/>
                  </a:lnTo>
                  <a:lnTo>
                    <a:pt x="159" y="1091"/>
                  </a:lnTo>
                  <a:lnTo>
                    <a:pt x="165" y="1091"/>
                  </a:lnTo>
                  <a:lnTo>
                    <a:pt x="171" y="1091"/>
                  </a:lnTo>
                  <a:lnTo>
                    <a:pt x="176" y="1091"/>
                  </a:lnTo>
                  <a:lnTo>
                    <a:pt x="180" y="1091"/>
                  </a:lnTo>
                  <a:lnTo>
                    <a:pt x="186" y="1091"/>
                  </a:lnTo>
                  <a:lnTo>
                    <a:pt x="192" y="1091"/>
                  </a:lnTo>
                  <a:lnTo>
                    <a:pt x="197" y="1091"/>
                  </a:lnTo>
                  <a:lnTo>
                    <a:pt x="201" y="1091"/>
                  </a:lnTo>
                  <a:lnTo>
                    <a:pt x="209" y="1091"/>
                  </a:lnTo>
                  <a:lnTo>
                    <a:pt x="213" y="1091"/>
                  </a:lnTo>
                  <a:lnTo>
                    <a:pt x="218" y="1091"/>
                  </a:lnTo>
                  <a:lnTo>
                    <a:pt x="226" y="1091"/>
                  </a:lnTo>
                  <a:lnTo>
                    <a:pt x="232" y="1093"/>
                  </a:lnTo>
                  <a:lnTo>
                    <a:pt x="237" y="1093"/>
                  </a:lnTo>
                  <a:lnTo>
                    <a:pt x="243" y="1093"/>
                  </a:lnTo>
                  <a:lnTo>
                    <a:pt x="249" y="1093"/>
                  </a:lnTo>
                  <a:lnTo>
                    <a:pt x="254" y="1095"/>
                  </a:lnTo>
                  <a:lnTo>
                    <a:pt x="258" y="1095"/>
                  </a:lnTo>
                  <a:lnTo>
                    <a:pt x="264" y="1095"/>
                  </a:lnTo>
                  <a:lnTo>
                    <a:pt x="270" y="1095"/>
                  </a:lnTo>
                  <a:lnTo>
                    <a:pt x="275" y="1097"/>
                  </a:lnTo>
                  <a:lnTo>
                    <a:pt x="279" y="1097"/>
                  </a:lnTo>
                  <a:lnTo>
                    <a:pt x="285" y="1099"/>
                  </a:lnTo>
                  <a:lnTo>
                    <a:pt x="290" y="1099"/>
                  </a:lnTo>
                  <a:lnTo>
                    <a:pt x="294" y="1101"/>
                  </a:lnTo>
                  <a:lnTo>
                    <a:pt x="300" y="1103"/>
                  </a:lnTo>
                  <a:lnTo>
                    <a:pt x="304" y="1103"/>
                  </a:lnTo>
                  <a:lnTo>
                    <a:pt x="309" y="1105"/>
                  </a:lnTo>
                  <a:lnTo>
                    <a:pt x="313" y="1107"/>
                  </a:lnTo>
                  <a:lnTo>
                    <a:pt x="321" y="1109"/>
                  </a:lnTo>
                  <a:lnTo>
                    <a:pt x="329" y="1110"/>
                  </a:lnTo>
                  <a:lnTo>
                    <a:pt x="336" y="1112"/>
                  </a:lnTo>
                  <a:lnTo>
                    <a:pt x="344" y="1114"/>
                  </a:lnTo>
                  <a:lnTo>
                    <a:pt x="351" y="1116"/>
                  </a:lnTo>
                  <a:lnTo>
                    <a:pt x="357" y="1118"/>
                  </a:lnTo>
                  <a:lnTo>
                    <a:pt x="363" y="1122"/>
                  </a:lnTo>
                  <a:lnTo>
                    <a:pt x="370" y="1126"/>
                  </a:lnTo>
                  <a:lnTo>
                    <a:pt x="376" y="1126"/>
                  </a:lnTo>
                  <a:lnTo>
                    <a:pt x="382" y="1129"/>
                  </a:lnTo>
                  <a:lnTo>
                    <a:pt x="386" y="1129"/>
                  </a:lnTo>
                  <a:lnTo>
                    <a:pt x="391" y="1133"/>
                  </a:lnTo>
                  <a:lnTo>
                    <a:pt x="395" y="1133"/>
                  </a:lnTo>
                  <a:lnTo>
                    <a:pt x="399" y="1135"/>
                  </a:lnTo>
                  <a:lnTo>
                    <a:pt x="403" y="1135"/>
                  </a:lnTo>
                  <a:lnTo>
                    <a:pt x="408" y="1137"/>
                  </a:lnTo>
                  <a:lnTo>
                    <a:pt x="414" y="1137"/>
                  </a:lnTo>
                  <a:lnTo>
                    <a:pt x="422" y="1137"/>
                  </a:lnTo>
                  <a:lnTo>
                    <a:pt x="425" y="1135"/>
                  </a:lnTo>
                  <a:lnTo>
                    <a:pt x="433" y="1133"/>
                  </a:lnTo>
                  <a:lnTo>
                    <a:pt x="433" y="1129"/>
                  </a:lnTo>
                  <a:lnTo>
                    <a:pt x="435" y="1126"/>
                  </a:lnTo>
                  <a:lnTo>
                    <a:pt x="435" y="1122"/>
                  </a:lnTo>
                  <a:lnTo>
                    <a:pt x="435" y="1118"/>
                  </a:lnTo>
                  <a:lnTo>
                    <a:pt x="435" y="1114"/>
                  </a:lnTo>
                  <a:lnTo>
                    <a:pt x="435" y="1110"/>
                  </a:lnTo>
                  <a:lnTo>
                    <a:pt x="435" y="1107"/>
                  </a:lnTo>
                  <a:lnTo>
                    <a:pt x="435" y="1101"/>
                  </a:lnTo>
                  <a:lnTo>
                    <a:pt x="435" y="1095"/>
                  </a:lnTo>
                  <a:lnTo>
                    <a:pt x="435" y="1089"/>
                  </a:lnTo>
                  <a:lnTo>
                    <a:pt x="435" y="1084"/>
                  </a:lnTo>
                  <a:lnTo>
                    <a:pt x="435" y="1078"/>
                  </a:lnTo>
                  <a:lnTo>
                    <a:pt x="433" y="1070"/>
                  </a:lnTo>
                  <a:lnTo>
                    <a:pt x="433" y="1065"/>
                  </a:lnTo>
                  <a:lnTo>
                    <a:pt x="433" y="1055"/>
                  </a:lnTo>
                  <a:lnTo>
                    <a:pt x="431" y="1048"/>
                  </a:lnTo>
                  <a:lnTo>
                    <a:pt x="431" y="1040"/>
                  </a:lnTo>
                  <a:lnTo>
                    <a:pt x="429" y="1032"/>
                  </a:lnTo>
                  <a:lnTo>
                    <a:pt x="429" y="1029"/>
                  </a:lnTo>
                  <a:lnTo>
                    <a:pt x="429" y="1025"/>
                  </a:lnTo>
                  <a:lnTo>
                    <a:pt x="427" y="1021"/>
                  </a:lnTo>
                  <a:lnTo>
                    <a:pt x="427" y="1015"/>
                  </a:lnTo>
                  <a:lnTo>
                    <a:pt x="425" y="1012"/>
                  </a:lnTo>
                  <a:lnTo>
                    <a:pt x="425" y="1008"/>
                  </a:lnTo>
                  <a:lnTo>
                    <a:pt x="425" y="1004"/>
                  </a:lnTo>
                  <a:lnTo>
                    <a:pt x="425" y="1000"/>
                  </a:lnTo>
                  <a:lnTo>
                    <a:pt x="424" y="994"/>
                  </a:lnTo>
                  <a:lnTo>
                    <a:pt x="424" y="991"/>
                  </a:lnTo>
                  <a:lnTo>
                    <a:pt x="422" y="985"/>
                  </a:lnTo>
                  <a:lnTo>
                    <a:pt x="422" y="981"/>
                  </a:lnTo>
                  <a:lnTo>
                    <a:pt x="422" y="975"/>
                  </a:lnTo>
                  <a:lnTo>
                    <a:pt x="422" y="972"/>
                  </a:lnTo>
                  <a:lnTo>
                    <a:pt x="420" y="966"/>
                  </a:lnTo>
                  <a:lnTo>
                    <a:pt x="420" y="962"/>
                  </a:lnTo>
                  <a:lnTo>
                    <a:pt x="418" y="956"/>
                  </a:lnTo>
                  <a:lnTo>
                    <a:pt x="418" y="953"/>
                  </a:lnTo>
                  <a:lnTo>
                    <a:pt x="416" y="947"/>
                  </a:lnTo>
                  <a:lnTo>
                    <a:pt x="416" y="943"/>
                  </a:lnTo>
                  <a:lnTo>
                    <a:pt x="416" y="939"/>
                  </a:lnTo>
                  <a:lnTo>
                    <a:pt x="416" y="932"/>
                  </a:lnTo>
                  <a:lnTo>
                    <a:pt x="414" y="928"/>
                  </a:lnTo>
                  <a:lnTo>
                    <a:pt x="414" y="924"/>
                  </a:lnTo>
                  <a:lnTo>
                    <a:pt x="412" y="915"/>
                  </a:lnTo>
                  <a:lnTo>
                    <a:pt x="410" y="905"/>
                  </a:lnTo>
                  <a:lnTo>
                    <a:pt x="408" y="896"/>
                  </a:lnTo>
                  <a:lnTo>
                    <a:pt x="405" y="886"/>
                  </a:lnTo>
                  <a:lnTo>
                    <a:pt x="403" y="877"/>
                  </a:lnTo>
                  <a:lnTo>
                    <a:pt x="401" y="867"/>
                  </a:lnTo>
                  <a:lnTo>
                    <a:pt x="399" y="858"/>
                  </a:lnTo>
                  <a:lnTo>
                    <a:pt x="397" y="848"/>
                  </a:lnTo>
                  <a:lnTo>
                    <a:pt x="395" y="839"/>
                  </a:lnTo>
                  <a:lnTo>
                    <a:pt x="393" y="829"/>
                  </a:lnTo>
                  <a:lnTo>
                    <a:pt x="391" y="820"/>
                  </a:lnTo>
                  <a:lnTo>
                    <a:pt x="389" y="810"/>
                  </a:lnTo>
                  <a:lnTo>
                    <a:pt x="387" y="801"/>
                  </a:lnTo>
                  <a:lnTo>
                    <a:pt x="386" y="789"/>
                  </a:lnTo>
                  <a:lnTo>
                    <a:pt x="384" y="780"/>
                  </a:lnTo>
                  <a:lnTo>
                    <a:pt x="382" y="770"/>
                  </a:lnTo>
                  <a:lnTo>
                    <a:pt x="380" y="761"/>
                  </a:lnTo>
                  <a:lnTo>
                    <a:pt x="378" y="751"/>
                  </a:lnTo>
                  <a:lnTo>
                    <a:pt x="374" y="742"/>
                  </a:lnTo>
                  <a:lnTo>
                    <a:pt x="374" y="732"/>
                  </a:lnTo>
                  <a:lnTo>
                    <a:pt x="372" y="723"/>
                  </a:lnTo>
                  <a:lnTo>
                    <a:pt x="368" y="711"/>
                  </a:lnTo>
                  <a:lnTo>
                    <a:pt x="367" y="702"/>
                  </a:lnTo>
                  <a:lnTo>
                    <a:pt x="365" y="694"/>
                  </a:lnTo>
                  <a:lnTo>
                    <a:pt x="363" y="683"/>
                  </a:lnTo>
                  <a:lnTo>
                    <a:pt x="361" y="673"/>
                  </a:lnTo>
                  <a:lnTo>
                    <a:pt x="357" y="664"/>
                  </a:lnTo>
                  <a:lnTo>
                    <a:pt x="357" y="654"/>
                  </a:lnTo>
                  <a:lnTo>
                    <a:pt x="355" y="645"/>
                  </a:lnTo>
                  <a:lnTo>
                    <a:pt x="353" y="637"/>
                  </a:lnTo>
                  <a:lnTo>
                    <a:pt x="351" y="626"/>
                  </a:lnTo>
                  <a:lnTo>
                    <a:pt x="349" y="618"/>
                  </a:lnTo>
                  <a:lnTo>
                    <a:pt x="348" y="609"/>
                  </a:lnTo>
                  <a:lnTo>
                    <a:pt x="344" y="599"/>
                  </a:lnTo>
                  <a:lnTo>
                    <a:pt x="342" y="590"/>
                  </a:lnTo>
                  <a:lnTo>
                    <a:pt x="340" y="582"/>
                  </a:lnTo>
                  <a:lnTo>
                    <a:pt x="338" y="572"/>
                  </a:lnTo>
                  <a:lnTo>
                    <a:pt x="336" y="565"/>
                  </a:lnTo>
                  <a:lnTo>
                    <a:pt x="334" y="555"/>
                  </a:lnTo>
                  <a:lnTo>
                    <a:pt x="334" y="548"/>
                  </a:lnTo>
                  <a:lnTo>
                    <a:pt x="330" y="540"/>
                  </a:lnTo>
                  <a:lnTo>
                    <a:pt x="329" y="532"/>
                  </a:lnTo>
                  <a:lnTo>
                    <a:pt x="329" y="523"/>
                  </a:lnTo>
                  <a:lnTo>
                    <a:pt x="327" y="517"/>
                  </a:lnTo>
                  <a:lnTo>
                    <a:pt x="323" y="510"/>
                  </a:lnTo>
                  <a:lnTo>
                    <a:pt x="323" y="502"/>
                  </a:lnTo>
                  <a:lnTo>
                    <a:pt x="321" y="494"/>
                  </a:lnTo>
                  <a:lnTo>
                    <a:pt x="321" y="489"/>
                  </a:lnTo>
                  <a:lnTo>
                    <a:pt x="317" y="481"/>
                  </a:lnTo>
                  <a:lnTo>
                    <a:pt x="317" y="475"/>
                  </a:lnTo>
                  <a:lnTo>
                    <a:pt x="315" y="468"/>
                  </a:lnTo>
                  <a:lnTo>
                    <a:pt x="315" y="462"/>
                  </a:lnTo>
                  <a:lnTo>
                    <a:pt x="313" y="456"/>
                  </a:lnTo>
                  <a:lnTo>
                    <a:pt x="313" y="451"/>
                  </a:lnTo>
                  <a:lnTo>
                    <a:pt x="311" y="445"/>
                  </a:lnTo>
                  <a:lnTo>
                    <a:pt x="311" y="439"/>
                  </a:lnTo>
                  <a:lnTo>
                    <a:pt x="309" y="436"/>
                  </a:lnTo>
                  <a:lnTo>
                    <a:pt x="309" y="430"/>
                  </a:lnTo>
                  <a:lnTo>
                    <a:pt x="308" y="426"/>
                  </a:lnTo>
                  <a:lnTo>
                    <a:pt x="308" y="422"/>
                  </a:lnTo>
                  <a:lnTo>
                    <a:pt x="308" y="415"/>
                  </a:lnTo>
                  <a:lnTo>
                    <a:pt x="308" y="409"/>
                  </a:lnTo>
                  <a:lnTo>
                    <a:pt x="308" y="403"/>
                  </a:lnTo>
                  <a:lnTo>
                    <a:pt x="306" y="398"/>
                  </a:lnTo>
                  <a:lnTo>
                    <a:pt x="306" y="392"/>
                  </a:lnTo>
                  <a:lnTo>
                    <a:pt x="308" y="386"/>
                  </a:lnTo>
                  <a:lnTo>
                    <a:pt x="308" y="380"/>
                  </a:lnTo>
                  <a:lnTo>
                    <a:pt x="308" y="375"/>
                  </a:lnTo>
                  <a:lnTo>
                    <a:pt x="308" y="369"/>
                  </a:lnTo>
                  <a:lnTo>
                    <a:pt x="308" y="361"/>
                  </a:lnTo>
                  <a:lnTo>
                    <a:pt x="308" y="356"/>
                  </a:lnTo>
                  <a:lnTo>
                    <a:pt x="309" y="348"/>
                  </a:lnTo>
                  <a:lnTo>
                    <a:pt x="309" y="340"/>
                  </a:lnTo>
                  <a:lnTo>
                    <a:pt x="311" y="335"/>
                  </a:lnTo>
                  <a:lnTo>
                    <a:pt x="311" y="327"/>
                  </a:lnTo>
                  <a:lnTo>
                    <a:pt x="313" y="320"/>
                  </a:lnTo>
                  <a:lnTo>
                    <a:pt x="313" y="312"/>
                  </a:lnTo>
                  <a:lnTo>
                    <a:pt x="317" y="304"/>
                  </a:lnTo>
                  <a:lnTo>
                    <a:pt x="317" y="297"/>
                  </a:lnTo>
                  <a:lnTo>
                    <a:pt x="319" y="289"/>
                  </a:lnTo>
                  <a:lnTo>
                    <a:pt x="321" y="280"/>
                  </a:lnTo>
                  <a:lnTo>
                    <a:pt x="323" y="272"/>
                  </a:lnTo>
                  <a:lnTo>
                    <a:pt x="323" y="264"/>
                  </a:lnTo>
                  <a:lnTo>
                    <a:pt x="327" y="257"/>
                  </a:lnTo>
                  <a:lnTo>
                    <a:pt x="329" y="249"/>
                  </a:lnTo>
                  <a:lnTo>
                    <a:pt x="330" y="240"/>
                  </a:lnTo>
                  <a:lnTo>
                    <a:pt x="330" y="232"/>
                  </a:lnTo>
                  <a:lnTo>
                    <a:pt x="334" y="225"/>
                  </a:lnTo>
                  <a:lnTo>
                    <a:pt x="334" y="217"/>
                  </a:lnTo>
                  <a:lnTo>
                    <a:pt x="338" y="209"/>
                  </a:lnTo>
                  <a:lnTo>
                    <a:pt x="338" y="198"/>
                  </a:lnTo>
                  <a:lnTo>
                    <a:pt x="340" y="192"/>
                  </a:lnTo>
                  <a:lnTo>
                    <a:pt x="344" y="183"/>
                  </a:lnTo>
                  <a:lnTo>
                    <a:pt x="346" y="175"/>
                  </a:lnTo>
                  <a:lnTo>
                    <a:pt x="348" y="168"/>
                  </a:lnTo>
                  <a:lnTo>
                    <a:pt x="349" y="160"/>
                  </a:lnTo>
                  <a:lnTo>
                    <a:pt x="351" y="152"/>
                  </a:lnTo>
                  <a:lnTo>
                    <a:pt x="353" y="145"/>
                  </a:lnTo>
                  <a:lnTo>
                    <a:pt x="355" y="137"/>
                  </a:lnTo>
                  <a:lnTo>
                    <a:pt x="357" y="129"/>
                  </a:lnTo>
                  <a:lnTo>
                    <a:pt x="359" y="122"/>
                  </a:lnTo>
                  <a:lnTo>
                    <a:pt x="361" y="114"/>
                  </a:lnTo>
                  <a:lnTo>
                    <a:pt x="363" y="109"/>
                  </a:lnTo>
                  <a:lnTo>
                    <a:pt x="365" y="101"/>
                  </a:lnTo>
                  <a:lnTo>
                    <a:pt x="365" y="93"/>
                  </a:lnTo>
                  <a:lnTo>
                    <a:pt x="368" y="88"/>
                  </a:lnTo>
                  <a:lnTo>
                    <a:pt x="368" y="80"/>
                  </a:lnTo>
                  <a:lnTo>
                    <a:pt x="370" y="74"/>
                  </a:lnTo>
                  <a:lnTo>
                    <a:pt x="372" y="69"/>
                  </a:lnTo>
                  <a:lnTo>
                    <a:pt x="374" y="63"/>
                  </a:lnTo>
                  <a:lnTo>
                    <a:pt x="374" y="57"/>
                  </a:lnTo>
                  <a:lnTo>
                    <a:pt x="376" y="52"/>
                  </a:lnTo>
                  <a:lnTo>
                    <a:pt x="378" y="46"/>
                  </a:lnTo>
                  <a:lnTo>
                    <a:pt x="378" y="42"/>
                  </a:lnTo>
                  <a:lnTo>
                    <a:pt x="378" y="36"/>
                  </a:lnTo>
                  <a:lnTo>
                    <a:pt x="380" y="33"/>
                  </a:lnTo>
                  <a:lnTo>
                    <a:pt x="380" y="29"/>
                  </a:lnTo>
                  <a:lnTo>
                    <a:pt x="382" y="25"/>
                  </a:lnTo>
                  <a:lnTo>
                    <a:pt x="382" y="19"/>
                  </a:lnTo>
                  <a:lnTo>
                    <a:pt x="384" y="14"/>
                  </a:lnTo>
                  <a:lnTo>
                    <a:pt x="382" y="10"/>
                  </a:lnTo>
                  <a:lnTo>
                    <a:pt x="382" y="8"/>
                  </a:lnTo>
                  <a:lnTo>
                    <a:pt x="378" y="4"/>
                  </a:lnTo>
                  <a:lnTo>
                    <a:pt x="374" y="2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7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2" y="0"/>
                  </a:lnTo>
                  <a:lnTo>
                    <a:pt x="336" y="2"/>
                  </a:lnTo>
                  <a:lnTo>
                    <a:pt x="330" y="2"/>
                  </a:lnTo>
                  <a:lnTo>
                    <a:pt x="325" y="2"/>
                  </a:lnTo>
                  <a:lnTo>
                    <a:pt x="319" y="4"/>
                  </a:lnTo>
                  <a:lnTo>
                    <a:pt x="313" y="4"/>
                  </a:lnTo>
                  <a:lnTo>
                    <a:pt x="306" y="6"/>
                  </a:lnTo>
                  <a:lnTo>
                    <a:pt x="298" y="6"/>
                  </a:lnTo>
                  <a:lnTo>
                    <a:pt x="292" y="8"/>
                  </a:lnTo>
                  <a:lnTo>
                    <a:pt x="283" y="8"/>
                  </a:lnTo>
                  <a:lnTo>
                    <a:pt x="275" y="10"/>
                  </a:lnTo>
                  <a:lnTo>
                    <a:pt x="270" y="10"/>
                  </a:lnTo>
                  <a:lnTo>
                    <a:pt x="262" y="10"/>
                  </a:lnTo>
                  <a:lnTo>
                    <a:pt x="252" y="10"/>
                  </a:lnTo>
                  <a:lnTo>
                    <a:pt x="247" y="12"/>
                  </a:lnTo>
                  <a:lnTo>
                    <a:pt x="237" y="12"/>
                  </a:lnTo>
                  <a:lnTo>
                    <a:pt x="230" y="12"/>
                  </a:lnTo>
                  <a:lnTo>
                    <a:pt x="226" y="12"/>
                  </a:lnTo>
                  <a:lnTo>
                    <a:pt x="220" y="12"/>
                  </a:lnTo>
                  <a:lnTo>
                    <a:pt x="216" y="12"/>
                  </a:lnTo>
                  <a:lnTo>
                    <a:pt x="213" y="12"/>
                  </a:lnTo>
                  <a:lnTo>
                    <a:pt x="209" y="12"/>
                  </a:lnTo>
                  <a:lnTo>
                    <a:pt x="203" y="12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2" y="10"/>
                  </a:lnTo>
                  <a:lnTo>
                    <a:pt x="186" y="10"/>
                  </a:lnTo>
                  <a:lnTo>
                    <a:pt x="182" y="10"/>
                  </a:lnTo>
                  <a:lnTo>
                    <a:pt x="178" y="10"/>
                  </a:lnTo>
                  <a:lnTo>
                    <a:pt x="169" y="8"/>
                  </a:lnTo>
                  <a:lnTo>
                    <a:pt x="161" y="8"/>
                  </a:lnTo>
                  <a:lnTo>
                    <a:pt x="152" y="6"/>
                  </a:lnTo>
                  <a:lnTo>
                    <a:pt x="146" y="6"/>
                  </a:lnTo>
                  <a:lnTo>
                    <a:pt x="138" y="6"/>
                  </a:lnTo>
                  <a:lnTo>
                    <a:pt x="131" y="6"/>
                  </a:lnTo>
                  <a:lnTo>
                    <a:pt x="125" y="4"/>
                  </a:lnTo>
                  <a:lnTo>
                    <a:pt x="117" y="2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100" y="2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18"/>
            <p:cNvSpPr>
              <a:spLocks/>
            </p:cNvSpPr>
            <p:nvPr/>
          </p:nvSpPr>
          <p:spPr bwMode="auto">
            <a:xfrm>
              <a:off x="1598" y="3004"/>
              <a:ext cx="330" cy="99"/>
            </a:xfrm>
            <a:custGeom>
              <a:avLst/>
              <a:gdLst>
                <a:gd name="T0" fmla="*/ 121 w 262"/>
                <a:gd name="T1" fmla="*/ 8 h 78"/>
                <a:gd name="T2" fmla="*/ 147 w 262"/>
                <a:gd name="T3" fmla="*/ 20 h 78"/>
                <a:gd name="T4" fmla="*/ 194 w 262"/>
                <a:gd name="T5" fmla="*/ 37 h 78"/>
                <a:gd name="T6" fmla="*/ 215 w 262"/>
                <a:gd name="T7" fmla="*/ 41 h 78"/>
                <a:gd name="T8" fmla="*/ 246 w 262"/>
                <a:gd name="T9" fmla="*/ 58 h 78"/>
                <a:gd name="T10" fmla="*/ 277 w 262"/>
                <a:gd name="T11" fmla="*/ 70 h 78"/>
                <a:gd name="T12" fmla="*/ 307 w 262"/>
                <a:gd name="T13" fmla="*/ 76 h 78"/>
                <a:gd name="T14" fmla="*/ 338 w 262"/>
                <a:gd name="T15" fmla="*/ 89 h 78"/>
                <a:gd name="T16" fmla="*/ 377 w 262"/>
                <a:gd name="T17" fmla="*/ 98 h 78"/>
                <a:gd name="T18" fmla="*/ 416 w 262"/>
                <a:gd name="T19" fmla="*/ 107 h 78"/>
                <a:gd name="T20" fmla="*/ 448 w 262"/>
                <a:gd name="T21" fmla="*/ 113 h 78"/>
                <a:gd name="T22" fmla="*/ 487 w 262"/>
                <a:gd name="T23" fmla="*/ 119 h 78"/>
                <a:gd name="T24" fmla="*/ 524 w 262"/>
                <a:gd name="T25" fmla="*/ 124 h 78"/>
                <a:gd name="T26" fmla="*/ 562 w 262"/>
                <a:gd name="T27" fmla="*/ 124 h 78"/>
                <a:gd name="T28" fmla="*/ 591 w 262"/>
                <a:gd name="T29" fmla="*/ 124 h 78"/>
                <a:gd name="T30" fmla="*/ 622 w 262"/>
                <a:gd name="T31" fmla="*/ 124 h 78"/>
                <a:gd name="T32" fmla="*/ 644 w 262"/>
                <a:gd name="T33" fmla="*/ 124 h 78"/>
                <a:gd name="T34" fmla="*/ 698 w 262"/>
                <a:gd name="T35" fmla="*/ 119 h 78"/>
                <a:gd name="T36" fmla="*/ 736 w 262"/>
                <a:gd name="T37" fmla="*/ 113 h 78"/>
                <a:gd name="T38" fmla="*/ 777 w 262"/>
                <a:gd name="T39" fmla="*/ 113 h 78"/>
                <a:gd name="T40" fmla="*/ 802 w 262"/>
                <a:gd name="T41" fmla="*/ 119 h 78"/>
                <a:gd name="T42" fmla="*/ 831 w 262"/>
                <a:gd name="T43" fmla="*/ 145 h 78"/>
                <a:gd name="T44" fmla="*/ 824 w 262"/>
                <a:gd name="T45" fmla="*/ 169 h 78"/>
                <a:gd name="T46" fmla="*/ 795 w 262"/>
                <a:gd name="T47" fmla="*/ 195 h 78"/>
                <a:gd name="T48" fmla="*/ 746 w 262"/>
                <a:gd name="T49" fmla="*/ 214 h 78"/>
                <a:gd name="T50" fmla="*/ 717 w 262"/>
                <a:gd name="T51" fmla="*/ 221 h 78"/>
                <a:gd name="T52" fmla="*/ 685 w 262"/>
                <a:gd name="T53" fmla="*/ 231 h 78"/>
                <a:gd name="T54" fmla="*/ 649 w 262"/>
                <a:gd name="T55" fmla="*/ 235 h 78"/>
                <a:gd name="T56" fmla="*/ 622 w 262"/>
                <a:gd name="T57" fmla="*/ 244 h 78"/>
                <a:gd name="T58" fmla="*/ 576 w 262"/>
                <a:gd name="T59" fmla="*/ 250 h 78"/>
                <a:gd name="T60" fmla="*/ 542 w 262"/>
                <a:gd name="T61" fmla="*/ 258 h 78"/>
                <a:gd name="T62" fmla="*/ 503 w 262"/>
                <a:gd name="T63" fmla="*/ 258 h 78"/>
                <a:gd name="T64" fmla="*/ 464 w 262"/>
                <a:gd name="T65" fmla="*/ 258 h 78"/>
                <a:gd name="T66" fmla="*/ 428 w 262"/>
                <a:gd name="T67" fmla="*/ 258 h 78"/>
                <a:gd name="T68" fmla="*/ 390 w 262"/>
                <a:gd name="T69" fmla="*/ 258 h 78"/>
                <a:gd name="T70" fmla="*/ 349 w 262"/>
                <a:gd name="T71" fmla="*/ 250 h 78"/>
                <a:gd name="T72" fmla="*/ 314 w 262"/>
                <a:gd name="T73" fmla="*/ 244 h 78"/>
                <a:gd name="T74" fmla="*/ 277 w 262"/>
                <a:gd name="T75" fmla="*/ 235 h 78"/>
                <a:gd name="T76" fmla="*/ 254 w 262"/>
                <a:gd name="T77" fmla="*/ 231 h 78"/>
                <a:gd name="T78" fmla="*/ 222 w 262"/>
                <a:gd name="T79" fmla="*/ 222 h 78"/>
                <a:gd name="T80" fmla="*/ 194 w 262"/>
                <a:gd name="T81" fmla="*/ 214 h 78"/>
                <a:gd name="T82" fmla="*/ 169 w 262"/>
                <a:gd name="T83" fmla="*/ 208 h 78"/>
                <a:gd name="T84" fmla="*/ 145 w 262"/>
                <a:gd name="T85" fmla="*/ 199 h 78"/>
                <a:gd name="T86" fmla="*/ 100 w 262"/>
                <a:gd name="T87" fmla="*/ 182 h 78"/>
                <a:gd name="T88" fmla="*/ 67 w 262"/>
                <a:gd name="T89" fmla="*/ 151 h 78"/>
                <a:gd name="T90" fmla="*/ 37 w 262"/>
                <a:gd name="T91" fmla="*/ 119 h 78"/>
                <a:gd name="T92" fmla="*/ 13 w 262"/>
                <a:gd name="T93" fmla="*/ 84 h 78"/>
                <a:gd name="T94" fmla="*/ 0 w 262"/>
                <a:gd name="T95" fmla="*/ 48 h 78"/>
                <a:gd name="T96" fmla="*/ 8 w 262"/>
                <a:gd name="T97" fmla="*/ 25 h 78"/>
                <a:gd name="T98" fmla="*/ 39 w 262"/>
                <a:gd name="T99" fmla="*/ 8 h 78"/>
                <a:gd name="T100" fmla="*/ 67 w 262"/>
                <a:gd name="T101" fmla="*/ 0 h 78"/>
                <a:gd name="T102" fmla="*/ 84 w 262"/>
                <a:gd name="T103" fmla="*/ 0 h 78"/>
                <a:gd name="T104" fmla="*/ 115 w 262"/>
                <a:gd name="T105" fmla="*/ 0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2"/>
                <a:gd name="T160" fmla="*/ 0 h 78"/>
                <a:gd name="T161" fmla="*/ 262 w 262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2" h="78">
                  <a:moveTo>
                    <a:pt x="36" y="0"/>
                  </a:moveTo>
                  <a:lnTo>
                    <a:pt x="38" y="2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3" y="8"/>
                  </a:lnTo>
                  <a:lnTo>
                    <a:pt x="61" y="11"/>
                  </a:lnTo>
                  <a:lnTo>
                    <a:pt x="64" y="11"/>
                  </a:lnTo>
                  <a:lnTo>
                    <a:pt x="68" y="13"/>
                  </a:lnTo>
                  <a:lnTo>
                    <a:pt x="74" y="15"/>
                  </a:lnTo>
                  <a:lnTo>
                    <a:pt x="78" y="17"/>
                  </a:lnTo>
                  <a:lnTo>
                    <a:pt x="81" y="19"/>
                  </a:lnTo>
                  <a:lnTo>
                    <a:pt x="87" y="21"/>
                  </a:lnTo>
                  <a:lnTo>
                    <a:pt x="91" y="21"/>
                  </a:lnTo>
                  <a:lnTo>
                    <a:pt x="97" y="23"/>
                  </a:lnTo>
                  <a:lnTo>
                    <a:pt x="101" y="25"/>
                  </a:lnTo>
                  <a:lnTo>
                    <a:pt x="106" y="27"/>
                  </a:lnTo>
                  <a:lnTo>
                    <a:pt x="112" y="27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31" y="32"/>
                  </a:lnTo>
                  <a:lnTo>
                    <a:pt x="137" y="32"/>
                  </a:lnTo>
                  <a:lnTo>
                    <a:pt x="142" y="34"/>
                  </a:lnTo>
                  <a:lnTo>
                    <a:pt x="148" y="34"/>
                  </a:lnTo>
                  <a:lnTo>
                    <a:pt x="154" y="36"/>
                  </a:lnTo>
                  <a:lnTo>
                    <a:pt x="159" y="36"/>
                  </a:lnTo>
                  <a:lnTo>
                    <a:pt x="165" y="38"/>
                  </a:lnTo>
                  <a:lnTo>
                    <a:pt x="169" y="38"/>
                  </a:lnTo>
                  <a:lnTo>
                    <a:pt x="177" y="38"/>
                  </a:lnTo>
                  <a:lnTo>
                    <a:pt x="180" y="38"/>
                  </a:lnTo>
                  <a:lnTo>
                    <a:pt x="186" y="38"/>
                  </a:lnTo>
                  <a:lnTo>
                    <a:pt x="190" y="38"/>
                  </a:lnTo>
                  <a:lnTo>
                    <a:pt x="196" y="38"/>
                  </a:lnTo>
                  <a:lnTo>
                    <a:pt x="199" y="38"/>
                  </a:lnTo>
                  <a:lnTo>
                    <a:pt x="203" y="38"/>
                  </a:lnTo>
                  <a:lnTo>
                    <a:pt x="211" y="36"/>
                  </a:lnTo>
                  <a:lnTo>
                    <a:pt x="220" y="36"/>
                  </a:lnTo>
                  <a:lnTo>
                    <a:pt x="226" y="34"/>
                  </a:lnTo>
                  <a:lnTo>
                    <a:pt x="232" y="34"/>
                  </a:lnTo>
                  <a:lnTo>
                    <a:pt x="237" y="34"/>
                  </a:lnTo>
                  <a:lnTo>
                    <a:pt x="245" y="34"/>
                  </a:lnTo>
                  <a:lnTo>
                    <a:pt x="247" y="34"/>
                  </a:lnTo>
                  <a:lnTo>
                    <a:pt x="253" y="36"/>
                  </a:lnTo>
                  <a:lnTo>
                    <a:pt x="258" y="38"/>
                  </a:lnTo>
                  <a:lnTo>
                    <a:pt x="262" y="44"/>
                  </a:lnTo>
                  <a:lnTo>
                    <a:pt x="260" y="48"/>
                  </a:lnTo>
                  <a:lnTo>
                    <a:pt x="260" y="51"/>
                  </a:lnTo>
                  <a:lnTo>
                    <a:pt x="254" y="55"/>
                  </a:lnTo>
                  <a:lnTo>
                    <a:pt x="251" y="59"/>
                  </a:lnTo>
                  <a:lnTo>
                    <a:pt x="243" y="61"/>
                  </a:lnTo>
                  <a:lnTo>
                    <a:pt x="235" y="65"/>
                  </a:lnTo>
                  <a:lnTo>
                    <a:pt x="230" y="65"/>
                  </a:lnTo>
                  <a:lnTo>
                    <a:pt x="226" y="67"/>
                  </a:lnTo>
                  <a:lnTo>
                    <a:pt x="220" y="68"/>
                  </a:lnTo>
                  <a:lnTo>
                    <a:pt x="216" y="70"/>
                  </a:lnTo>
                  <a:lnTo>
                    <a:pt x="211" y="72"/>
                  </a:lnTo>
                  <a:lnTo>
                    <a:pt x="205" y="72"/>
                  </a:lnTo>
                  <a:lnTo>
                    <a:pt x="199" y="72"/>
                  </a:lnTo>
                  <a:lnTo>
                    <a:pt x="196" y="74"/>
                  </a:lnTo>
                  <a:lnTo>
                    <a:pt x="188" y="74"/>
                  </a:lnTo>
                  <a:lnTo>
                    <a:pt x="182" y="76"/>
                  </a:lnTo>
                  <a:lnTo>
                    <a:pt x="177" y="76"/>
                  </a:lnTo>
                  <a:lnTo>
                    <a:pt x="171" y="78"/>
                  </a:lnTo>
                  <a:lnTo>
                    <a:pt x="163" y="78"/>
                  </a:lnTo>
                  <a:lnTo>
                    <a:pt x="159" y="78"/>
                  </a:lnTo>
                  <a:lnTo>
                    <a:pt x="152" y="78"/>
                  </a:lnTo>
                  <a:lnTo>
                    <a:pt x="146" y="78"/>
                  </a:lnTo>
                  <a:lnTo>
                    <a:pt x="140" y="78"/>
                  </a:lnTo>
                  <a:lnTo>
                    <a:pt x="135" y="78"/>
                  </a:lnTo>
                  <a:lnTo>
                    <a:pt x="129" y="78"/>
                  </a:lnTo>
                  <a:lnTo>
                    <a:pt x="123" y="78"/>
                  </a:lnTo>
                  <a:lnTo>
                    <a:pt x="116" y="76"/>
                  </a:lnTo>
                  <a:lnTo>
                    <a:pt x="110" y="76"/>
                  </a:lnTo>
                  <a:lnTo>
                    <a:pt x="104" y="74"/>
                  </a:lnTo>
                  <a:lnTo>
                    <a:pt x="99" y="74"/>
                  </a:lnTo>
                  <a:lnTo>
                    <a:pt x="95" y="72"/>
                  </a:lnTo>
                  <a:lnTo>
                    <a:pt x="87" y="72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6" y="68"/>
                  </a:lnTo>
                  <a:lnTo>
                    <a:pt x="70" y="68"/>
                  </a:lnTo>
                  <a:lnTo>
                    <a:pt x="64" y="67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1"/>
                  </a:lnTo>
                  <a:lnTo>
                    <a:pt x="38" y="57"/>
                  </a:lnTo>
                  <a:lnTo>
                    <a:pt x="32" y="55"/>
                  </a:lnTo>
                  <a:lnTo>
                    <a:pt x="24" y="51"/>
                  </a:lnTo>
                  <a:lnTo>
                    <a:pt x="21" y="46"/>
                  </a:lnTo>
                  <a:lnTo>
                    <a:pt x="15" y="40"/>
                  </a:lnTo>
                  <a:lnTo>
                    <a:pt x="11" y="36"/>
                  </a:lnTo>
                  <a:lnTo>
                    <a:pt x="7" y="30"/>
                  </a:lnTo>
                  <a:lnTo>
                    <a:pt x="4" y="25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19"/>
            <p:cNvSpPr>
              <a:spLocks/>
            </p:cNvSpPr>
            <p:nvPr/>
          </p:nvSpPr>
          <p:spPr bwMode="auto">
            <a:xfrm>
              <a:off x="2110" y="2847"/>
              <a:ext cx="243" cy="96"/>
            </a:xfrm>
            <a:custGeom>
              <a:avLst/>
              <a:gdLst>
                <a:gd name="T0" fmla="*/ 125 w 192"/>
                <a:gd name="T1" fmla="*/ 0 h 76"/>
                <a:gd name="T2" fmla="*/ 158 w 192"/>
                <a:gd name="T3" fmla="*/ 0 h 76"/>
                <a:gd name="T4" fmla="*/ 200 w 192"/>
                <a:gd name="T5" fmla="*/ 1 h 76"/>
                <a:gd name="T6" fmla="*/ 229 w 192"/>
                <a:gd name="T7" fmla="*/ 10 h 76"/>
                <a:gd name="T8" fmla="*/ 265 w 192"/>
                <a:gd name="T9" fmla="*/ 16 h 76"/>
                <a:gd name="T10" fmla="*/ 290 w 192"/>
                <a:gd name="T11" fmla="*/ 23 h 76"/>
                <a:gd name="T12" fmla="*/ 327 w 192"/>
                <a:gd name="T13" fmla="*/ 29 h 76"/>
                <a:gd name="T14" fmla="*/ 357 w 192"/>
                <a:gd name="T15" fmla="*/ 40 h 76"/>
                <a:gd name="T16" fmla="*/ 394 w 192"/>
                <a:gd name="T17" fmla="*/ 54 h 76"/>
                <a:gd name="T18" fmla="*/ 418 w 192"/>
                <a:gd name="T19" fmla="*/ 61 h 76"/>
                <a:gd name="T20" fmla="*/ 448 w 192"/>
                <a:gd name="T21" fmla="*/ 71 h 76"/>
                <a:gd name="T22" fmla="*/ 475 w 192"/>
                <a:gd name="T23" fmla="*/ 85 h 76"/>
                <a:gd name="T24" fmla="*/ 502 w 192"/>
                <a:gd name="T25" fmla="*/ 109 h 76"/>
                <a:gd name="T26" fmla="*/ 542 w 192"/>
                <a:gd name="T27" fmla="*/ 125 h 76"/>
                <a:gd name="T28" fmla="*/ 572 w 192"/>
                <a:gd name="T29" fmla="*/ 152 h 76"/>
                <a:gd name="T30" fmla="*/ 597 w 192"/>
                <a:gd name="T31" fmla="*/ 176 h 76"/>
                <a:gd name="T32" fmla="*/ 610 w 192"/>
                <a:gd name="T33" fmla="*/ 193 h 76"/>
                <a:gd name="T34" fmla="*/ 625 w 192"/>
                <a:gd name="T35" fmla="*/ 220 h 76"/>
                <a:gd name="T36" fmla="*/ 602 w 192"/>
                <a:gd name="T37" fmla="*/ 244 h 76"/>
                <a:gd name="T38" fmla="*/ 572 w 192"/>
                <a:gd name="T39" fmla="*/ 244 h 76"/>
                <a:gd name="T40" fmla="*/ 549 w 192"/>
                <a:gd name="T41" fmla="*/ 236 h 76"/>
                <a:gd name="T42" fmla="*/ 514 w 192"/>
                <a:gd name="T43" fmla="*/ 224 h 76"/>
                <a:gd name="T44" fmla="*/ 481 w 192"/>
                <a:gd name="T45" fmla="*/ 206 h 76"/>
                <a:gd name="T46" fmla="*/ 438 w 192"/>
                <a:gd name="T47" fmla="*/ 193 h 76"/>
                <a:gd name="T48" fmla="*/ 387 w 192"/>
                <a:gd name="T49" fmla="*/ 176 h 76"/>
                <a:gd name="T50" fmla="*/ 357 w 192"/>
                <a:gd name="T51" fmla="*/ 158 h 76"/>
                <a:gd name="T52" fmla="*/ 330 w 192"/>
                <a:gd name="T53" fmla="*/ 152 h 76"/>
                <a:gd name="T54" fmla="*/ 296 w 192"/>
                <a:gd name="T55" fmla="*/ 138 h 76"/>
                <a:gd name="T56" fmla="*/ 265 w 192"/>
                <a:gd name="T57" fmla="*/ 133 h 76"/>
                <a:gd name="T58" fmla="*/ 234 w 192"/>
                <a:gd name="T59" fmla="*/ 125 h 76"/>
                <a:gd name="T60" fmla="*/ 200 w 192"/>
                <a:gd name="T61" fmla="*/ 125 h 76"/>
                <a:gd name="T62" fmla="*/ 181 w 192"/>
                <a:gd name="T63" fmla="*/ 123 h 76"/>
                <a:gd name="T64" fmla="*/ 152 w 192"/>
                <a:gd name="T65" fmla="*/ 123 h 76"/>
                <a:gd name="T66" fmla="*/ 109 w 192"/>
                <a:gd name="T67" fmla="*/ 115 h 76"/>
                <a:gd name="T68" fmla="*/ 66 w 192"/>
                <a:gd name="T69" fmla="*/ 109 h 76"/>
                <a:gd name="T70" fmla="*/ 37 w 192"/>
                <a:gd name="T71" fmla="*/ 97 h 76"/>
                <a:gd name="T72" fmla="*/ 1 w 192"/>
                <a:gd name="T73" fmla="*/ 64 h 76"/>
                <a:gd name="T74" fmla="*/ 10 w 192"/>
                <a:gd name="T75" fmla="*/ 29 h 76"/>
                <a:gd name="T76" fmla="*/ 56 w 192"/>
                <a:gd name="T77" fmla="*/ 1 h 76"/>
                <a:gd name="T78" fmla="*/ 90 w 192"/>
                <a:gd name="T79" fmla="*/ 0 h 76"/>
                <a:gd name="T80" fmla="*/ 116 w 192"/>
                <a:gd name="T81" fmla="*/ 0 h 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"/>
                <a:gd name="T124" fmla="*/ 0 h 76"/>
                <a:gd name="T125" fmla="*/ 192 w 192"/>
                <a:gd name="T126" fmla="*/ 76 h 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" h="76">
                  <a:moveTo>
                    <a:pt x="36" y="0"/>
                  </a:moveTo>
                  <a:lnTo>
                    <a:pt x="39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0" y="3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5" y="5"/>
                  </a:lnTo>
                  <a:lnTo>
                    <a:pt x="89" y="7"/>
                  </a:lnTo>
                  <a:lnTo>
                    <a:pt x="95" y="7"/>
                  </a:lnTo>
                  <a:lnTo>
                    <a:pt x="100" y="9"/>
                  </a:lnTo>
                  <a:lnTo>
                    <a:pt x="104" y="9"/>
                  </a:lnTo>
                  <a:lnTo>
                    <a:pt x="110" y="13"/>
                  </a:lnTo>
                  <a:lnTo>
                    <a:pt x="116" y="13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9" y="19"/>
                  </a:lnTo>
                  <a:lnTo>
                    <a:pt x="135" y="20"/>
                  </a:lnTo>
                  <a:lnTo>
                    <a:pt x="138" y="22"/>
                  </a:lnTo>
                  <a:lnTo>
                    <a:pt x="142" y="24"/>
                  </a:lnTo>
                  <a:lnTo>
                    <a:pt x="146" y="26"/>
                  </a:lnTo>
                  <a:lnTo>
                    <a:pt x="150" y="30"/>
                  </a:lnTo>
                  <a:lnTo>
                    <a:pt x="155" y="34"/>
                  </a:lnTo>
                  <a:lnTo>
                    <a:pt x="161" y="38"/>
                  </a:lnTo>
                  <a:lnTo>
                    <a:pt x="167" y="39"/>
                  </a:lnTo>
                  <a:lnTo>
                    <a:pt x="171" y="43"/>
                  </a:lnTo>
                  <a:lnTo>
                    <a:pt x="176" y="47"/>
                  </a:lnTo>
                  <a:lnTo>
                    <a:pt x="180" y="49"/>
                  </a:lnTo>
                  <a:lnTo>
                    <a:pt x="184" y="55"/>
                  </a:lnTo>
                  <a:lnTo>
                    <a:pt x="186" y="57"/>
                  </a:lnTo>
                  <a:lnTo>
                    <a:pt x="188" y="60"/>
                  </a:lnTo>
                  <a:lnTo>
                    <a:pt x="190" y="64"/>
                  </a:lnTo>
                  <a:lnTo>
                    <a:pt x="192" y="68"/>
                  </a:lnTo>
                  <a:lnTo>
                    <a:pt x="190" y="70"/>
                  </a:lnTo>
                  <a:lnTo>
                    <a:pt x="186" y="76"/>
                  </a:lnTo>
                  <a:lnTo>
                    <a:pt x="180" y="76"/>
                  </a:lnTo>
                  <a:lnTo>
                    <a:pt x="176" y="76"/>
                  </a:lnTo>
                  <a:lnTo>
                    <a:pt x="171" y="76"/>
                  </a:lnTo>
                  <a:lnTo>
                    <a:pt x="169" y="74"/>
                  </a:lnTo>
                  <a:lnTo>
                    <a:pt x="163" y="72"/>
                  </a:lnTo>
                  <a:lnTo>
                    <a:pt x="159" y="70"/>
                  </a:lnTo>
                  <a:lnTo>
                    <a:pt x="154" y="68"/>
                  </a:lnTo>
                  <a:lnTo>
                    <a:pt x="148" y="64"/>
                  </a:lnTo>
                  <a:lnTo>
                    <a:pt x="140" y="62"/>
                  </a:lnTo>
                  <a:lnTo>
                    <a:pt x="135" y="60"/>
                  </a:lnTo>
                  <a:lnTo>
                    <a:pt x="127" y="57"/>
                  </a:lnTo>
                  <a:lnTo>
                    <a:pt x="119" y="55"/>
                  </a:lnTo>
                  <a:lnTo>
                    <a:pt x="116" y="51"/>
                  </a:lnTo>
                  <a:lnTo>
                    <a:pt x="110" y="49"/>
                  </a:lnTo>
                  <a:lnTo>
                    <a:pt x="106" y="47"/>
                  </a:lnTo>
                  <a:lnTo>
                    <a:pt x="102" y="47"/>
                  </a:lnTo>
                  <a:lnTo>
                    <a:pt x="96" y="45"/>
                  </a:lnTo>
                  <a:lnTo>
                    <a:pt x="91" y="43"/>
                  </a:lnTo>
                  <a:lnTo>
                    <a:pt x="87" y="41"/>
                  </a:lnTo>
                  <a:lnTo>
                    <a:pt x="81" y="41"/>
                  </a:lnTo>
                  <a:lnTo>
                    <a:pt x="76" y="39"/>
                  </a:lnTo>
                  <a:lnTo>
                    <a:pt x="72" y="39"/>
                  </a:lnTo>
                  <a:lnTo>
                    <a:pt x="66" y="39"/>
                  </a:lnTo>
                  <a:lnTo>
                    <a:pt x="62" y="39"/>
                  </a:lnTo>
                  <a:lnTo>
                    <a:pt x="58" y="38"/>
                  </a:lnTo>
                  <a:lnTo>
                    <a:pt x="55" y="38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39" y="36"/>
                  </a:lnTo>
                  <a:lnTo>
                    <a:pt x="34" y="36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7" y="32"/>
                  </a:lnTo>
                  <a:lnTo>
                    <a:pt x="11" y="30"/>
                  </a:lnTo>
                  <a:lnTo>
                    <a:pt x="3" y="26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3" y="9"/>
                  </a:lnTo>
                  <a:lnTo>
                    <a:pt x="9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0"/>
            <p:cNvSpPr>
              <a:spLocks/>
            </p:cNvSpPr>
            <p:nvPr/>
          </p:nvSpPr>
          <p:spPr bwMode="auto">
            <a:xfrm>
              <a:off x="3472" y="3011"/>
              <a:ext cx="315" cy="109"/>
            </a:xfrm>
            <a:custGeom>
              <a:avLst/>
              <a:gdLst>
                <a:gd name="T0" fmla="*/ 132 w 249"/>
                <a:gd name="T1" fmla="*/ 8 h 85"/>
                <a:gd name="T2" fmla="*/ 156 w 249"/>
                <a:gd name="T3" fmla="*/ 13 h 85"/>
                <a:gd name="T4" fmla="*/ 197 w 249"/>
                <a:gd name="T5" fmla="*/ 24 h 85"/>
                <a:gd name="T6" fmla="*/ 223 w 249"/>
                <a:gd name="T7" fmla="*/ 31 h 85"/>
                <a:gd name="T8" fmla="*/ 253 w 249"/>
                <a:gd name="T9" fmla="*/ 37 h 85"/>
                <a:gd name="T10" fmla="*/ 283 w 249"/>
                <a:gd name="T11" fmla="*/ 46 h 85"/>
                <a:gd name="T12" fmla="*/ 315 w 249"/>
                <a:gd name="T13" fmla="*/ 51 h 85"/>
                <a:gd name="T14" fmla="*/ 354 w 249"/>
                <a:gd name="T15" fmla="*/ 59 h 85"/>
                <a:gd name="T16" fmla="*/ 388 w 249"/>
                <a:gd name="T17" fmla="*/ 65 h 85"/>
                <a:gd name="T18" fmla="*/ 428 w 249"/>
                <a:gd name="T19" fmla="*/ 74 h 85"/>
                <a:gd name="T20" fmla="*/ 464 w 249"/>
                <a:gd name="T21" fmla="*/ 74 h 85"/>
                <a:gd name="T22" fmla="*/ 500 w 249"/>
                <a:gd name="T23" fmla="*/ 77 h 85"/>
                <a:gd name="T24" fmla="*/ 539 w 249"/>
                <a:gd name="T25" fmla="*/ 87 h 85"/>
                <a:gd name="T26" fmla="*/ 567 w 249"/>
                <a:gd name="T27" fmla="*/ 87 h 85"/>
                <a:gd name="T28" fmla="*/ 598 w 249"/>
                <a:gd name="T29" fmla="*/ 88 h 85"/>
                <a:gd name="T30" fmla="*/ 627 w 249"/>
                <a:gd name="T31" fmla="*/ 97 h 85"/>
                <a:gd name="T32" fmla="*/ 657 w 249"/>
                <a:gd name="T33" fmla="*/ 97 h 85"/>
                <a:gd name="T34" fmla="*/ 696 w 249"/>
                <a:gd name="T35" fmla="*/ 104 h 85"/>
                <a:gd name="T36" fmla="*/ 736 w 249"/>
                <a:gd name="T37" fmla="*/ 112 h 85"/>
                <a:gd name="T38" fmla="*/ 765 w 249"/>
                <a:gd name="T39" fmla="*/ 118 h 85"/>
                <a:gd name="T40" fmla="*/ 792 w 249"/>
                <a:gd name="T41" fmla="*/ 136 h 85"/>
                <a:gd name="T42" fmla="*/ 805 w 249"/>
                <a:gd name="T43" fmla="*/ 174 h 85"/>
                <a:gd name="T44" fmla="*/ 801 w 249"/>
                <a:gd name="T45" fmla="*/ 199 h 85"/>
                <a:gd name="T46" fmla="*/ 779 w 249"/>
                <a:gd name="T47" fmla="*/ 222 h 85"/>
                <a:gd name="T48" fmla="*/ 735 w 249"/>
                <a:gd name="T49" fmla="*/ 242 h 85"/>
                <a:gd name="T50" fmla="*/ 708 w 249"/>
                <a:gd name="T51" fmla="*/ 256 h 85"/>
                <a:gd name="T52" fmla="*/ 677 w 249"/>
                <a:gd name="T53" fmla="*/ 269 h 85"/>
                <a:gd name="T54" fmla="*/ 640 w 249"/>
                <a:gd name="T55" fmla="*/ 278 h 85"/>
                <a:gd name="T56" fmla="*/ 611 w 249"/>
                <a:gd name="T57" fmla="*/ 285 h 85"/>
                <a:gd name="T58" fmla="*/ 573 w 249"/>
                <a:gd name="T59" fmla="*/ 285 h 85"/>
                <a:gd name="T60" fmla="*/ 539 w 249"/>
                <a:gd name="T61" fmla="*/ 296 h 85"/>
                <a:gd name="T62" fmla="*/ 500 w 249"/>
                <a:gd name="T63" fmla="*/ 296 h 85"/>
                <a:gd name="T64" fmla="*/ 457 w 249"/>
                <a:gd name="T65" fmla="*/ 296 h 85"/>
                <a:gd name="T66" fmla="*/ 419 w 249"/>
                <a:gd name="T67" fmla="*/ 296 h 85"/>
                <a:gd name="T68" fmla="*/ 381 w 249"/>
                <a:gd name="T69" fmla="*/ 296 h 85"/>
                <a:gd name="T70" fmla="*/ 345 w 249"/>
                <a:gd name="T71" fmla="*/ 285 h 85"/>
                <a:gd name="T72" fmla="*/ 307 w 249"/>
                <a:gd name="T73" fmla="*/ 285 h 85"/>
                <a:gd name="T74" fmla="*/ 280 w 249"/>
                <a:gd name="T75" fmla="*/ 278 h 85"/>
                <a:gd name="T76" fmla="*/ 245 w 249"/>
                <a:gd name="T77" fmla="*/ 262 h 85"/>
                <a:gd name="T78" fmla="*/ 219 w 249"/>
                <a:gd name="T79" fmla="*/ 256 h 85"/>
                <a:gd name="T80" fmla="*/ 192 w 249"/>
                <a:gd name="T81" fmla="*/ 249 h 85"/>
                <a:gd name="T82" fmla="*/ 147 w 249"/>
                <a:gd name="T83" fmla="*/ 222 h 85"/>
                <a:gd name="T84" fmla="*/ 108 w 249"/>
                <a:gd name="T85" fmla="*/ 199 h 85"/>
                <a:gd name="T86" fmla="*/ 68 w 249"/>
                <a:gd name="T87" fmla="*/ 171 h 85"/>
                <a:gd name="T88" fmla="*/ 38 w 249"/>
                <a:gd name="T89" fmla="*/ 136 h 85"/>
                <a:gd name="T90" fmla="*/ 20 w 249"/>
                <a:gd name="T91" fmla="*/ 104 h 85"/>
                <a:gd name="T92" fmla="*/ 0 w 249"/>
                <a:gd name="T93" fmla="*/ 59 h 85"/>
                <a:gd name="T94" fmla="*/ 8 w 249"/>
                <a:gd name="T95" fmla="*/ 37 h 85"/>
                <a:gd name="T96" fmla="*/ 47 w 249"/>
                <a:gd name="T97" fmla="*/ 8 h 85"/>
                <a:gd name="T98" fmla="*/ 68 w 249"/>
                <a:gd name="T99" fmla="*/ 0 h 85"/>
                <a:gd name="T100" fmla="*/ 95 w 249"/>
                <a:gd name="T101" fmla="*/ 0 h 85"/>
                <a:gd name="T102" fmla="*/ 116 w 249"/>
                <a:gd name="T103" fmla="*/ 8 h 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"/>
                <a:gd name="T157" fmla="*/ 0 h 85"/>
                <a:gd name="T158" fmla="*/ 249 w 249"/>
                <a:gd name="T159" fmla="*/ 85 h 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" h="85">
                  <a:moveTo>
                    <a:pt x="36" y="2"/>
                  </a:moveTo>
                  <a:lnTo>
                    <a:pt x="40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5"/>
                  </a:lnTo>
                  <a:lnTo>
                    <a:pt x="61" y="7"/>
                  </a:lnTo>
                  <a:lnTo>
                    <a:pt x="65" y="7"/>
                  </a:lnTo>
                  <a:lnTo>
                    <a:pt x="69" y="9"/>
                  </a:lnTo>
                  <a:lnTo>
                    <a:pt x="73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8" y="13"/>
                  </a:lnTo>
                  <a:lnTo>
                    <a:pt x="92" y="15"/>
                  </a:lnTo>
                  <a:lnTo>
                    <a:pt x="97" y="15"/>
                  </a:lnTo>
                  <a:lnTo>
                    <a:pt x="103" y="15"/>
                  </a:lnTo>
                  <a:lnTo>
                    <a:pt x="109" y="17"/>
                  </a:lnTo>
                  <a:lnTo>
                    <a:pt x="114" y="17"/>
                  </a:lnTo>
                  <a:lnTo>
                    <a:pt x="120" y="19"/>
                  </a:lnTo>
                  <a:lnTo>
                    <a:pt x="124" y="19"/>
                  </a:lnTo>
                  <a:lnTo>
                    <a:pt x="132" y="21"/>
                  </a:lnTo>
                  <a:lnTo>
                    <a:pt x="135" y="21"/>
                  </a:lnTo>
                  <a:lnTo>
                    <a:pt x="143" y="21"/>
                  </a:lnTo>
                  <a:lnTo>
                    <a:pt x="149" y="23"/>
                  </a:lnTo>
                  <a:lnTo>
                    <a:pt x="154" y="23"/>
                  </a:lnTo>
                  <a:lnTo>
                    <a:pt x="158" y="25"/>
                  </a:lnTo>
                  <a:lnTo>
                    <a:pt x="166" y="25"/>
                  </a:lnTo>
                  <a:lnTo>
                    <a:pt x="170" y="25"/>
                  </a:lnTo>
                  <a:lnTo>
                    <a:pt x="175" y="25"/>
                  </a:lnTo>
                  <a:lnTo>
                    <a:pt x="179" y="25"/>
                  </a:lnTo>
                  <a:lnTo>
                    <a:pt x="185" y="26"/>
                  </a:lnTo>
                  <a:lnTo>
                    <a:pt x="189" y="26"/>
                  </a:lnTo>
                  <a:lnTo>
                    <a:pt x="194" y="28"/>
                  </a:lnTo>
                  <a:lnTo>
                    <a:pt x="198" y="28"/>
                  </a:lnTo>
                  <a:lnTo>
                    <a:pt x="202" y="28"/>
                  </a:lnTo>
                  <a:lnTo>
                    <a:pt x="209" y="28"/>
                  </a:lnTo>
                  <a:lnTo>
                    <a:pt x="215" y="30"/>
                  </a:lnTo>
                  <a:lnTo>
                    <a:pt x="223" y="30"/>
                  </a:lnTo>
                  <a:lnTo>
                    <a:pt x="228" y="32"/>
                  </a:lnTo>
                  <a:lnTo>
                    <a:pt x="232" y="32"/>
                  </a:lnTo>
                  <a:lnTo>
                    <a:pt x="236" y="34"/>
                  </a:lnTo>
                  <a:lnTo>
                    <a:pt x="238" y="36"/>
                  </a:lnTo>
                  <a:lnTo>
                    <a:pt x="244" y="40"/>
                  </a:lnTo>
                  <a:lnTo>
                    <a:pt x="247" y="44"/>
                  </a:lnTo>
                  <a:lnTo>
                    <a:pt x="249" y="51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4" y="61"/>
                  </a:lnTo>
                  <a:lnTo>
                    <a:pt x="240" y="64"/>
                  </a:lnTo>
                  <a:lnTo>
                    <a:pt x="232" y="66"/>
                  </a:lnTo>
                  <a:lnTo>
                    <a:pt x="227" y="70"/>
                  </a:lnTo>
                  <a:lnTo>
                    <a:pt x="223" y="72"/>
                  </a:lnTo>
                  <a:lnTo>
                    <a:pt x="219" y="74"/>
                  </a:lnTo>
                  <a:lnTo>
                    <a:pt x="213" y="76"/>
                  </a:lnTo>
                  <a:lnTo>
                    <a:pt x="209" y="78"/>
                  </a:lnTo>
                  <a:lnTo>
                    <a:pt x="204" y="78"/>
                  </a:lnTo>
                  <a:lnTo>
                    <a:pt x="198" y="80"/>
                  </a:lnTo>
                  <a:lnTo>
                    <a:pt x="192" y="80"/>
                  </a:lnTo>
                  <a:lnTo>
                    <a:pt x="189" y="82"/>
                  </a:lnTo>
                  <a:lnTo>
                    <a:pt x="183" y="82"/>
                  </a:lnTo>
                  <a:lnTo>
                    <a:pt x="177" y="82"/>
                  </a:lnTo>
                  <a:lnTo>
                    <a:pt x="171" y="83"/>
                  </a:lnTo>
                  <a:lnTo>
                    <a:pt x="166" y="85"/>
                  </a:lnTo>
                  <a:lnTo>
                    <a:pt x="158" y="85"/>
                  </a:lnTo>
                  <a:lnTo>
                    <a:pt x="154" y="85"/>
                  </a:lnTo>
                  <a:lnTo>
                    <a:pt x="147" y="85"/>
                  </a:lnTo>
                  <a:lnTo>
                    <a:pt x="141" y="85"/>
                  </a:lnTo>
                  <a:lnTo>
                    <a:pt x="135" y="85"/>
                  </a:lnTo>
                  <a:lnTo>
                    <a:pt x="130" y="85"/>
                  </a:lnTo>
                  <a:lnTo>
                    <a:pt x="124" y="85"/>
                  </a:lnTo>
                  <a:lnTo>
                    <a:pt x="118" y="85"/>
                  </a:lnTo>
                  <a:lnTo>
                    <a:pt x="113" y="83"/>
                  </a:lnTo>
                  <a:lnTo>
                    <a:pt x="107" y="82"/>
                  </a:lnTo>
                  <a:lnTo>
                    <a:pt x="101" y="82"/>
                  </a:lnTo>
                  <a:lnTo>
                    <a:pt x="95" y="82"/>
                  </a:lnTo>
                  <a:lnTo>
                    <a:pt x="90" y="80"/>
                  </a:lnTo>
                  <a:lnTo>
                    <a:pt x="86" y="80"/>
                  </a:lnTo>
                  <a:lnTo>
                    <a:pt x="80" y="78"/>
                  </a:lnTo>
                  <a:lnTo>
                    <a:pt x="76" y="76"/>
                  </a:lnTo>
                  <a:lnTo>
                    <a:pt x="71" y="76"/>
                  </a:lnTo>
                  <a:lnTo>
                    <a:pt x="67" y="74"/>
                  </a:lnTo>
                  <a:lnTo>
                    <a:pt x="63" y="72"/>
                  </a:lnTo>
                  <a:lnTo>
                    <a:pt x="59" y="72"/>
                  </a:lnTo>
                  <a:lnTo>
                    <a:pt x="52" y="68"/>
                  </a:lnTo>
                  <a:lnTo>
                    <a:pt x="46" y="64"/>
                  </a:lnTo>
                  <a:lnTo>
                    <a:pt x="38" y="61"/>
                  </a:lnTo>
                  <a:lnTo>
                    <a:pt x="33" y="57"/>
                  </a:lnTo>
                  <a:lnTo>
                    <a:pt x="27" y="53"/>
                  </a:lnTo>
                  <a:lnTo>
                    <a:pt x="21" y="49"/>
                  </a:lnTo>
                  <a:lnTo>
                    <a:pt x="16" y="44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1"/>
            <p:cNvSpPr>
              <a:spLocks/>
            </p:cNvSpPr>
            <p:nvPr/>
          </p:nvSpPr>
          <p:spPr bwMode="auto">
            <a:xfrm>
              <a:off x="4058" y="2857"/>
              <a:ext cx="194" cy="104"/>
            </a:xfrm>
            <a:custGeom>
              <a:avLst/>
              <a:gdLst>
                <a:gd name="T0" fmla="*/ 108 w 154"/>
                <a:gd name="T1" fmla="*/ 0 h 82"/>
                <a:gd name="T2" fmla="*/ 115 w 154"/>
                <a:gd name="T3" fmla="*/ 0 h 82"/>
                <a:gd name="T4" fmla="*/ 121 w 154"/>
                <a:gd name="T5" fmla="*/ 8 h 82"/>
                <a:gd name="T6" fmla="*/ 146 w 154"/>
                <a:gd name="T7" fmla="*/ 13 h 82"/>
                <a:gd name="T8" fmla="*/ 159 w 154"/>
                <a:gd name="T9" fmla="*/ 20 h 82"/>
                <a:gd name="T10" fmla="*/ 175 w 154"/>
                <a:gd name="T11" fmla="*/ 25 h 82"/>
                <a:gd name="T12" fmla="*/ 200 w 154"/>
                <a:gd name="T13" fmla="*/ 38 h 82"/>
                <a:gd name="T14" fmla="*/ 231 w 154"/>
                <a:gd name="T15" fmla="*/ 41 h 82"/>
                <a:gd name="T16" fmla="*/ 246 w 154"/>
                <a:gd name="T17" fmla="*/ 58 h 82"/>
                <a:gd name="T18" fmla="*/ 280 w 154"/>
                <a:gd name="T19" fmla="*/ 70 h 82"/>
                <a:gd name="T20" fmla="*/ 291 w 154"/>
                <a:gd name="T21" fmla="*/ 70 h 82"/>
                <a:gd name="T22" fmla="*/ 301 w 154"/>
                <a:gd name="T23" fmla="*/ 76 h 82"/>
                <a:gd name="T24" fmla="*/ 314 w 154"/>
                <a:gd name="T25" fmla="*/ 96 h 82"/>
                <a:gd name="T26" fmla="*/ 331 w 154"/>
                <a:gd name="T27" fmla="*/ 100 h 82"/>
                <a:gd name="T28" fmla="*/ 355 w 154"/>
                <a:gd name="T29" fmla="*/ 113 h 82"/>
                <a:gd name="T30" fmla="*/ 379 w 154"/>
                <a:gd name="T31" fmla="*/ 124 h 82"/>
                <a:gd name="T32" fmla="*/ 406 w 154"/>
                <a:gd name="T33" fmla="*/ 145 h 82"/>
                <a:gd name="T34" fmla="*/ 423 w 154"/>
                <a:gd name="T35" fmla="*/ 162 h 82"/>
                <a:gd name="T36" fmla="*/ 436 w 154"/>
                <a:gd name="T37" fmla="*/ 174 h 82"/>
                <a:gd name="T38" fmla="*/ 454 w 154"/>
                <a:gd name="T39" fmla="*/ 193 h 82"/>
                <a:gd name="T40" fmla="*/ 466 w 154"/>
                <a:gd name="T41" fmla="*/ 199 h 82"/>
                <a:gd name="T42" fmla="*/ 476 w 154"/>
                <a:gd name="T43" fmla="*/ 212 h 82"/>
                <a:gd name="T44" fmla="*/ 482 w 154"/>
                <a:gd name="T45" fmla="*/ 230 h 82"/>
                <a:gd name="T46" fmla="*/ 488 w 154"/>
                <a:gd name="T47" fmla="*/ 235 h 82"/>
                <a:gd name="T48" fmla="*/ 482 w 154"/>
                <a:gd name="T49" fmla="*/ 250 h 82"/>
                <a:gd name="T50" fmla="*/ 462 w 154"/>
                <a:gd name="T51" fmla="*/ 269 h 82"/>
                <a:gd name="T52" fmla="*/ 447 w 154"/>
                <a:gd name="T53" fmla="*/ 269 h 82"/>
                <a:gd name="T54" fmla="*/ 436 w 154"/>
                <a:gd name="T55" fmla="*/ 269 h 82"/>
                <a:gd name="T56" fmla="*/ 416 w 154"/>
                <a:gd name="T57" fmla="*/ 260 h 82"/>
                <a:gd name="T58" fmla="*/ 406 w 154"/>
                <a:gd name="T59" fmla="*/ 257 h 82"/>
                <a:gd name="T60" fmla="*/ 387 w 154"/>
                <a:gd name="T61" fmla="*/ 250 h 82"/>
                <a:gd name="T62" fmla="*/ 379 w 154"/>
                <a:gd name="T63" fmla="*/ 244 h 82"/>
                <a:gd name="T64" fmla="*/ 362 w 154"/>
                <a:gd name="T65" fmla="*/ 230 h 82"/>
                <a:gd name="T66" fmla="*/ 346 w 154"/>
                <a:gd name="T67" fmla="*/ 228 h 82"/>
                <a:gd name="T68" fmla="*/ 329 w 154"/>
                <a:gd name="T69" fmla="*/ 212 h 82"/>
                <a:gd name="T70" fmla="*/ 307 w 154"/>
                <a:gd name="T71" fmla="*/ 199 h 82"/>
                <a:gd name="T72" fmla="*/ 291 w 154"/>
                <a:gd name="T73" fmla="*/ 185 h 82"/>
                <a:gd name="T74" fmla="*/ 268 w 154"/>
                <a:gd name="T75" fmla="*/ 181 h 82"/>
                <a:gd name="T76" fmla="*/ 246 w 154"/>
                <a:gd name="T77" fmla="*/ 167 h 82"/>
                <a:gd name="T78" fmla="*/ 233 w 154"/>
                <a:gd name="T79" fmla="*/ 162 h 82"/>
                <a:gd name="T80" fmla="*/ 224 w 154"/>
                <a:gd name="T81" fmla="*/ 157 h 82"/>
                <a:gd name="T82" fmla="*/ 213 w 154"/>
                <a:gd name="T83" fmla="*/ 151 h 82"/>
                <a:gd name="T84" fmla="*/ 185 w 154"/>
                <a:gd name="T85" fmla="*/ 145 h 82"/>
                <a:gd name="T86" fmla="*/ 166 w 154"/>
                <a:gd name="T87" fmla="*/ 137 h 82"/>
                <a:gd name="T88" fmla="*/ 139 w 154"/>
                <a:gd name="T89" fmla="*/ 124 h 82"/>
                <a:gd name="T90" fmla="*/ 115 w 154"/>
                <a:gd name="T91" fmla="*/ 119 h 82"/>
                <a:gd name="T92" fmla="*/ 98 w 154"/>
                <a:gd name="T93" fmla="*/ 119 h 82"/>
                <a:gd name="T94" fmla="*/ 78 w 154"/>
                <a:gd name="T95" fmla="*/ 113 h 82"/>
                <a:gd name="T96" fmla="*/ 60 w 154"/>
                <a:gd name="T97" fmla="*/ 107 h 82"/>
                <a:gd name="T98" fmla="*/ 48 w 154"/>
                <a:gd name="T99" fmla="*/ 100 h 82"/>
                <a:gd name="T100" fmla="*/ 31 w 154"/>
                <a:gd name="T101" fmla="*/ 96 h 82"/>
                <a:gd name="T102" fmla="*/ 25 w 154"/>
                <a:gd name="T103" fmla="*/ 89 h 82"/>
                <a:gd name="T104" fmla="*/ 8 w 154"/>
                <a:gd name="T105" fmla="*/ 70 h 82"/>
                <a:gd name="T106" fmla="*/ 0 w 154"/>
                <a:gd name="T107" fmla="*/ 48 h 82"/>
                <a:gd name="T108" fmla="*/ 0 w 154"/>
                <a:gd name="T109" fmla="*/ 32 h 82"/>
                <a:gd name="T110" fmla="*/ 13 w 154"/>
                <a:gd name="T111" fmla="*/ 13 h 82"/>
                <a:gd name="T112" fmla="*/ 25 w 154"/>
                <a:gd name="T113" fmla="*/ 8 h 82"/>
                <a:gd name="T114" fmla="*/ 48 w 154"/>
                <a:gd name="T115" fmla="*/ 0 h 82"/>
                <a:gd name="T116" fmla="*/ 67 w 154"/>
                <a:gd name="T117" fmla="*/ 0 h 82"/>
                <a:gd name="T118" fmla="*/ 93 w 154"/>
                <a:gd name="T119" fmla="*/ 0 h 82"/>
                <a:gd name="T120" fmla="*/ 106 w 154"/>
                <a:gd name="T121" fmla="*/ 0 h 82"/>
                <a:gd name="T122" fmla="*/ 108 w 154"/>
                <a:gd name="T123" fmla="*/ 0 h 82"/>
                <a:gd name="T124" fmla="*/ 108 w 154"/>
                <a:gd name="T125" fmla="*/ 0 h 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4"/>
                <a:gd name="T190" fmla="*/ 0 h 82"/>
                <a:gd name="T191" fmla="*/ 154 w 154"/>
                <a:gd name="T192" fmla="*/ 82 h 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4" h="82">
                  <a:moveTo>
                    <a:pt x="34" y="0"/>
                  </a:moveTo>
                  <a:lnTo>
                    <a:pt x="36" y="0"/>
                  </a:lnTo>
                  <a:lnTo>
                    <a:pt x="38" y="2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5" y="8"/>
                  </a:lnTo>
                  <a:lnTo>
                    <a:pt x="63" y="12"/>
                  </a:lnTo>
                  <a:lnTo>
                    <a:pt x="72" y="13"/>
                  </a:lnTo>
                  <a:lnTo>
                    <a:pt x="78" y="17"/>
                  </a:lnTo>
                  <a:lnTo>
                    <a:pt x="88" y="21"/>
                  </a:lnTo>
                  <a:lnTo>
                    <a:pt x="91" y="21"/>
                  </a:lnTo>
                  <a:lnTo>
                    <a:pt x="95" y="23"/>
                  </a:lnTo>
                  <a:lnTo>
                    <a:pt x="99" y="29"/>
                  </a:lnTo>
                  <a:lnTo>
                    <a:pt x="105" y="31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8" y="44"/>
                  </a:lnTo>
                  <a:lnTo>
                    <a:pt x="133" y="50"/>
                  </a:lnTo>
                  <a:lnTo>
                    <a:pt x="137" y="53"/>
                  </a:lnTo>
                  <a:lnTo>
                    <a:pt x="143" y="59"/>
                  </a:lnTo>
                  <a:lnTo>
                    <a:pt x="147" y="61"/>
                  </a:lnTo>
                  <a:lnTo>
                    <a:pt x="150" y="65"/>
                  </a:lnTo>
                  <a:lnTo>
                    <a:pt x="152" y="70"/>
                  </a:lnTo>
                  <a:lnTo>
                    <a:pt x="154" y="72"/>
                  </a:lnTo>
                  <a:lnTo>
                    <a:pt x="152" y="76"/>
                  </a:lnTo>
                  <a:lnTo>
                    <a:pt x="145" y="82"/>
                  </a:lnTo>
                  <a:lnTo>
                    <a:pt x="141" y="82"/>
                  </a:lnTo>
                  <a:lnTo>
                    <a:pt x="137" y="82"/>
                  </a:lnTo>
                  <a:lnTo>
                    <a:pt x="131" y="80"/>
                  </a:lnTo>
                  <a:lnTo>
                    <a:pt x="128" y="78"/>
                  </a:lnTo>
                  <a:lnTo>
                    <a:pt x="122" y="76"/>
                  </a:lnTo>
                  <a:lnTo>
                    <a:pt x="120" y="74"/>
                  </a:lnTo>
                  <a:lnTo>
                    <a:pt x="114" y="70"/>
                  </a:lnTo>
                  <a:lnTo>
                    <a:pt x="109" y="69"/>
                  </a:lnTo>
                  <a:lnTo>
                    <a:pt x="103" y="65"/>
                  </a:lnTo>
                  <a:lnTo>
                    <a:pt x="97" y="61"/>
                  </a:lnTo>
                  <a:lnTo>
                    <a:pt x="91" y="57"/>
                  </a:lnTo>
                  <a:lnTo>
                    <a:pt x="84" y="55"/>
                  </a:lnTo>
                  <a:lnTo>
                    <a:pt x="78" y="51"/>
                  </a:lnTo>
                  <a:lnTo>
                    <a:pt x="74" y="50"/>
                  </a:lnTo>
                  <a:lnTo>
                    <a:pt x="71" y="48"/>
                  </a:lnTo>
                  <a:lnTo>
                    <a:pt x="67" y="46"/>
                  </a:lnTo>
                  <a:lnTo>
                    <a:pt x="59" y="44"/>
                  </a:lnTo>
                  <a:lnTo>
                    <a:pt x="52" y="42"/>
                  </a:lnTo>
                  <a:lnTo>
                    <a:pt x="44" y="38"/>
                  </a:lnTo>
                  <a:lnTo>
                    <a:pt x="36" y="36"/>
                  </a:lnTo>
                  <a:lnTo>
                    <a:pt x="31" y="36"/>
                  </a:lnTo>
                  <a:lnTo>
                    <a:pt x="25" y="34"/>
                  </a:lnTo>
                  <a:lnTo>
                    <a:pt x="19" y="32"/>
                  </a:lnTo>
                  <a:lnTo>
                    <a:pt x="15" y="31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2"/>
            <p:cNvSpPr>
              <a:spLocks/>
            </p:cNvSpPr>
            <p:nvPr/>
          </p:nvSpPr>
          <p:spPr bwMode="auto">
            <a:xfrm>
              <a:off x="2536" y="3331"/>
              <a:ext cx="235" cy="257"/>
            </a:xfrm>
            <a:custGeom>
              <a:avLst/>
              <a:gdLst>
                <a:gd name="T0" fmla="*/ 65 w 187"/>
                <a:gd name="T1" fmla="*/ 329 h 203"/>
                <a:gd name="T2" fmla="*/ 98 w 187"/>
                <a:gd name="T3" fmla="*/ 282 h 203"/>
                <a:gd name="T4" fmla="*/ 124 w 187"/>
                <a:gd name="T5" fmla="*/ 242 h 203"/>
                <a:gd name="T6" fmla="*/ 148 w 187"/>
                <a:gd name="T7" fmla="*/ 209 h 203"/>
                <a:gd name="T8" fmla="*/ 185 w 187"/>
                <a:gd name="T9" fmla="*/ 185 h 203"/>
                <a:gd name="T10" fmla="*/ 216 w 187"/>
                <a:gd name="T11" fmla="*/ 154 h 203"/>
                <a:gd name="T12" fmla="*/ 245 w 187"/>
                <a:gd name="T13" fmla="*/ 132 h 203"/>
                <a:gd name="T14" fmla="*/ 281 w 187"/>
                <a:gd name="T15" fmla="*/ 97 h 203"/>
                <a:gd name="T16" fmla="*/ 318 w 187"/>
                <a:gd name="T17" fmla="*/ 68 h 203"/>
                <a:gd name="T18" fmla="*/ 353 w 187"/>
                <a:gd name="T19" fmla="*/ 48 h 203"/>
                <a:gd name="T20" fmla="*/ 388 w 187"/>
                <a:gd name="T21" fmla="*/ 29 h 203"/>
                <a:gd name="T22" fmla="*/ 429 w 187"/>
                <a:gd name="T23" fmla="*/ 13 h 203"/>
                <a:gd name="T24" fmla="*/ 466 w 187"/>
                <a:gd name="T25" fmla="*/ 0 h 203"/>
                <a:gd name="T26" fmla="*/ 503 w 187"/>
                <a:gd name="T27" fmla="*/ 0 h 203"/>
                <a:gd name="T28" fmla="*/ 534 w 187"/>
                <a:gd name="T29" fmla="*/ 0 h 203"/>
                <a:gd name="T30" fmla="*/ 562 w 187"/>
                <a:gd name="T31" fmla="*/ 0 h 203"/>
                <a:gd name="T32" fmla="*/ 586 w 187"/>
                <a:gd name="T33" fmla="*/ 8 h 203"/>
                <a:gd name="T34" fmla="*/ 586 w 187"/>
                <a:gd name="T35" fmla="*/ 23 h 203"/>
                <a:gd name="T36" fmla="*/ 566 w 187"/>
                <a:gd name="T37" fmla="*/ 48 h 203"/>
                <a:gd name="T38" fmla="*/ 525 w 187"/>
                <a:gd name="T39" fmla="*/ 85 h 203"/>
                <a:gd name="T40" fmla="*/ 488 w 187"/>
                <a:gd name="T41" fmla="*/ 116 h 203"/>
                <a:gd name="T42" fmla="*/ 461 w 187"/>
                <a:gd name="T43" fmla="*/ 144 h 203"/>
                <a:gd name="T44" fmla="*/ 436 w 187"/>
                <a:gd name="T45" fmla="*/ 173 h 203"/>
                <a:gd name="T46" fmla="*/ 407 w 187"/>
                <a:gd name="T47" fmla="*/ 197 h 203"/>
                <a:gd name="T48" fmla="*/ 388 w 187"/>
                <a:gd name="T49" fmla="*/ 234 h 203"/>
                <a:gd name="T50" fmla="*/ 363 w 187"/>
                <a:gd name="T51" fmla="*/ 267 h 203"/>
                <a:gd name="T52" fmla="*/ 341 w 187"/>
                <a:gd name="T53" fmla="*/ 303 h 203"/>
                <a:gd name="T54" fmla="*/ 322 w 187"/>
                <a:gd name="T55" fmla="*/ 335 h 203"/>
                <a:gd name="T56" fmla="*/ 309 w 187"/>
                <a:gd name="T57" fmla="*/ 368 h 203"/>
                <a:gd name="T58" fmla="*/ 299 w 187"/>
                <a:gd name="T59" fmla="*/ 399 h 203"/>
                <a:gd name="T60" fmla="*/ 289 w 187"/>
                <a:gd name="T61" fmla="*/ 433 h 203"/>
                <a:gd name="T62" fmla="*/ 281 w 187"/>
                <a:gd name="T63" fmla="*/ 463 h 203"/>
                <a:gd name="T64" fmla="*/ 270 w 187"/>
                <a:gd name="T65" fmla="*/ 494 h 203"/>
                <a:gd name="T66" fmla="*/ 264 w 187"/>
                <a:gd name="T67" fmla="*/ 520 h 203"/>
                <a:gd name="T68" fmla="*/ 256 w 187"/>
                <a:gd name="T69" fmla="*/ 555 h 203"/>
                <a:gd name="T70" fmla="*/ 240 w 187"/>
                <a:gd name="T71" fmla="*/ 590 h 203"/>
                <a:gd name="T72" fmla="*/ 222 w 187"/>
                <a:gd name="T73" fmla="*/ 632 h 203"/>
                <a:gd name="T74" fmla="*/ 196 w 187"/>
                <a:gd name="T75" fmla="*/ 647 h 203"/>
                <a:gd name="T76" fmla="*/ 168 w 187"/>
                <a:gd name="T77" fmla="*/ 655 h 203"/>
                <a:gd name="T78" fmla="*/ 124 w 187"/>
                <a:gd name="T79" fmla="*/ 658 h 203"/>
                <a:gd name="T80" fmla="*/ 98 w 187"/>
                <a:gd name="T81" fmla="*/ 658 h 203"/>
                <a:gd name="T82" fmla="*/ 65 w 187"/>
                <a:gd name="T83" fmla="*/ 658 h 203"/>
                <a:gd name="T84" fmla="*/ 31 w 187"/>
                <a:gd name="T85" fmla="*/ 647 h 203"/>
                <a:gd name="T86" fmla="*/ 8 w 187"/>
                <a:gd name="T87" fmla="*/ 625 h 203"/>
                <a:gd name="T88" fmla="*/ 0 w 187"/>
                <a:gd name="T89" fmla="*/ 590 h 203"/>
                <a:gd name="T90" fmla="*/ 0 w 187"/>
                <a:gd name="T91" fmla="*/ 562 h 203"/>
                <a:gd name="T92" fmla="*/ 0 w 187"/>
                <a:gd name="T93" fmla="*/ 524 h 203"/>
                <a:gd name="T94" fmla="*/ 8 w 187"/>
                <a:gd name="T95" fmla="*/ 494 h 203"/>
                <a:gd name="T96" fmla="*/ 13 w 187"/>
                <a:gd name="T97" fmla="*/ 463 h 203"/>
                <a:gd name="T98" fmla="*/ 20 w 187"/>
                <a:gd name="T99" fmla="*/ 438 h 203"/>
                <a:gd name="T100" fmla="*/ 25 w 187"/>
                <a:gd name="T101" fmla="*/ 405 h 203"/>
                <a:gd name="T102" fmla="*/ 49 w 187"/>
                <a:gd name="T103" fmla="*/ 377 h 203"/>
                <a:gd name="T104" fmla="*/ 60 w 187"/>
                <a:gd name="T105" fmla="*/ 344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7"/>
                <a:gd name="T160" fmla="*/ 0 h 203"/>
                <a:gd name="T161" fmla="*/ 187 w 187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7" h="203">
                  <a:moveTo>
                    <a:pt x="19" y="106"/>
                  </a:moveTo>
                  <a:lnTo>
                    <a:pt x="21" y="101"/>
                  </a:lnTo>
                  <a:lnTo>
                    <a:pt x="25" y="95"/>
                  </a:lnTo>
                  <a:lnTo>
                    <a:pt x="31" y="87"/>
                  </a:lnTo>
                  <a:lnTo>
                    <a:pt x="38" y="80"/>
                  </a:lnTo>
                  <a:lnTo>
                    <a:pt x="40" y="74"/>
                  </a:lnTo>
                  <a:lnTo>
                    <a:pt x="44" y="70"/>
                  </a:lnTo>
                  <a:lnTo>
                    <a:pt x="48" y="64"/>
                  </a:lnTo>
                  <a:lnTo>
                    <a:pt x="54" y="61"/>
                  </a:lnTo>
                  <a:lnTo>
                    <a:pt x="59" y="57"/>
                  </a:lnTo>
                  <a:lnTo>
                    <a:pt x="63" y="53"/>
                  </a:lnTo>
                  <a:lnTo>
                    <a:pt x="69" y="47"/>
                  </a:lnTo>
                  <a:lnTo>
                    <a:pt x="75" y="44"/>
                  </a:lnTo>
                  <a:lnTo>
                    <a:pt x="78" y="40"/>
                  </a:lnTo>
                  <a:lnTo>
                    <a:pt x="84" y="34"/>
                  </a:lnTo>
                  <a:lnTo>
                    <a:pt x="90" y="30"/>
                  </a:lnTo>
                  <a:lnTo>
                    <a:pt x="95" y="26"/>
                  </a:lnTo>
                  <a:lnTo>
                    <a:pt x="101" y="21"/>
                  </a:lnTo>
                  <a:lnTo>
                    <a:pt x="107" y="19"/>
                  </a:lnTo>
                  <a:lnTo>
                    <a:pt x="113" y="15"/>
                  </a:lnTo>
                  <a:lnTo>
                    <a:pt x="120" y="13"/>
                  </a:lnTo>
                  <a:lnTo>
                    <a:pt x="124" y="9"/>
                  </a:lnTo>
                  <a:lnTo>
                    <a:pt x="130" y="7"/>
                  </a:lnTo>
                  <a:lnTo>
                    <a:pt x="137" y="4"/>
                  </a:lnTo>
                  <a:lnTo>
                    <a:pt x="143" y="2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87" y="2"/>
                  </a:lnTo>
                  <a:lnTo>
                    <a:pt x="187" y="4"/>
                  </a:lnTo>
                  <a:lnTo>
                    <a:pt x="187" y="7"/>
                  </a:lnTo>
                  <a:lnTo>
                    <a:pt x="185" y="11"/>
                  </a:lnTo>
                  <a:lnTo>
                    <a:pt x="181" y="15"/>
                  </a:lnTo>
                  <a:lnTo>
                    <a:pt x="175" y="21"/>
                  </a:lnTo>
                  <a:lnTo>
                    <a:pt x="168" y="26"/>
                  </a:lnTo>
                  <a:lnTo>
                    <a:pt x="160" y="34"/>
                  </a:lnTo>
                  <a:lnTo>
                    <a:pt x="156" y="36"/>
                  </a:lnTo>
                  <a:lnTo>
                    <a:pt x="151" y="40"/>
                  </a:lnTo>
                  <a:lnTo>
                    <a:pt x="147" y="44"/>
                  </a:lnTo>
                  <a:lnTo>
                    <a:pt x="143" y="49"/>
                  </a:lnTo>
                  <a:lnTo>
                    <a:pt x="139" y="53"/>
                  </a:lnTo>
                  <a:lnTo>
                    <a:pt x="135" y="57"/>
                  </a:lnTo>
                  <a:lnTo>
                    <a:pt x="130" y="61"/>
                  </a:lnTo>
                  <a:lnTo>
                    <a:pt x="126" y="68"/>
                  </a:lnTo>
                  <a:lnTo>
                    <a:pt x="124" y="72"/>
                  </a:lnTo>
                  <a:lnTo>
                    <a:pt x="120" y="76"/>
                  </a:lnTo>
                  <a:lnTo>
                    <a:pt x="116" y="82"/>
                  </a:lnTo>
                  <a:lnTo>
                    <a:pt x="113" y="87"/>
                  </a:lnTo>
                  <a:lnTo>
                    <a:pt x="109" y="93"/>
                  </a:lnTo>
                  <a:lnTo>
                    <a:pt x="105" y="97"/>
                  </a:lnTo>
                  <a:lnTo>
                    <a:pt x="103" y="103"/>
                  </a:lnTo>
                  <a:lnTo>
                    <a:pt x="101" y="108"/>
                  </a:lnTo>
                  <a:lnTo>
                    <a:pt x="99" y="114"/>
                  </a:lnTo>
                  <a:lnTo>
                    <a:pt x="97" y="118"/>
                  </a:lnTo>
                  <a:lnTo>
                    <a:pt x="95" y="123"/>
                  </a:lnTo>
                  <a:lnTo>
                    <a:pt x="94" y="129"/>
                  </a:lnTo>
                  <a:lnTo>
                    <a:pt x="92" y="133"/>
                  </a:lnTo>
                  <a:lnTo>
                    <a:pt x="90" y="139"/>
                  </a:lnTo>
                  <a:lnTo>
                    <a:pt x="90" y="142"/>
                  </a:lnTo>
                  <a:lnTo>
                    <a:pt x="88" y="146"/>
                  </a:lnTo>
                  <a:lnTo>
                    <a:pt x="86" y="152"/>
                  </a:lnTo>
                  <a:lnTo>
                    <a:pt x="86" y="156"/>
                  </a:lnTo>
                  <a:lnTo>
                    <a:pt x="84" y="160"/>
                  </a:lnTo>
                  <a:lnTo>
                    <a:pt x="84" y="163"/>
                  </a:lnTo>
                  <a:lnTo>
                    <a:pt x="82" y="171"/>
                  </a:lnTo>
                  <a:lnTo>
                    <a:pt x="80" y="179"/>
                  </a:lnTo>
                  <a:lnTo>
                    <a:pt x="76" y="182"/>
                  </a:lnTo>
                  <a:lnTo>
                    <a:pt x="75" y="188"/>
                  </a:lnTo>
                  <a:lnTo>
                    <a:pt x="71" y="194"/>
                  </a:lnTo>
                  <a:lnTo>
                    <a:pt x="67" y="198"/>
                  </a:lnTo>
                  <a:lnTo>
                    <a:pt x="63" y="199"/>
                  </a:lnTo>
                  <a:lnTo>
                    <a:pt x="59" y="201"/>
                  </a:lnTo>
                  <a:lnTo>
                    <a:pt x="54" y="201"/>
                  </a:lnTo>
                  <a:lnTo>
                    <a:pt x="46" y="203"/>
                  </a:lnTo>
                  <a:lnTo>
                    <a:pt x="40" y="203"/>
                  </a:lnTo>
                  <a:lnTo>
                    <a:pt x="37" y="203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1" y="203"/>
                  </a:lnTo>
                  <a:lnTo>
                    <a:pt x="18" y="203"/>
                  </a:lnTo>
                  <a:lnTo>
                    <a:pt x="10" y="199"/>
                  </a:lnTo>
                  <a:lnTo>
                    <a:pt x="6" y="196"/>
                  </a:lnTo>
                  <a:lnTo>
                    <a:pt x="2" y="192"/>
                  </a:lnTo>
                  <a:lnTo>
                    <a:pt x="2" y="188"/>
                  </a:lnTo>
                  <a:lnTo>
                    <a:pt x="0" y="182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2" y="158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4" y="142"/>
                  </a:lnTo>
                  <a:lnTo>
                    <a:pt x="6" y="139"/>
                  </a:lnTo>
                  <a:lnTo>
                    <a:pt x="6" y="135"/>
                  </a:lnTo>
                  <a:lnTo>
                    <a:pt x="8" y="131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6" y="116"/>
                  </a:lnTo>
                  <a:lnTo>
                    <a:pt x="1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3"/>
            <p:cNvSpPr>
              <a:spLocks/>
            </p:cNvSpPr>
            <p:nvPr/>
          </p:nvSpPr>
          <p:spPr bwMode="auto">
            <a:xfrm>
              <a:off x="1891" y="1834"/>
              <a:ext cx="257" cy="131"/>
            </a:xfrm>
            <a:custGeom>
              <a:avLst/>
              <a:gdLst>
                <a:gd name="T0" fmla="*/ 8 w 203"/>
                <a:gd name="T1" fmla="*/ 0 h 105"/>
                <a:gd name="T2" fmla="*/ 41 w 203"/>
                <a:gd name="T3" fmla="*/ 0 h 105"/>
                <a:gd name="T4" fmla="*/ 85 w 203"/>
                <a:gd name="T5" fmla="*/ 0 h 105"/>
                <a:gd name="T6" fmla="*/ 132 w 203"/>
                <a:gd name="T7" fmla="*/ 0 h 105"/>
                <a:gd name="T8" fmla="*/ 167 w 203"/>
                <a:gd name="T9" fmla="*/ 2 h 105"/>
                <a:gd name="T10" fmla="*/ 192 w 203"/>
                <a:gd name="T11" fmla="*/ 2 h 105"/>
                <a:gd name="T12" fmla="*/ 222 w 203"/>
                <a:gd name="T13" fmla="*/ 11 h 105"/>
                <a:gd name="T14" fmla="*/ 253 w 203"/>
                <a:gd name="T15" fmla="*/ 11 h 105"/>
                <a:gd name="T16" fmla="*/ 282 w 203"/>
                <a:gd name="T17" fmla="*/ 17 h 105"/>
                <a:gd name="T18" fmla="*/ 315 w 203"/>
                <a:gd name="T19" fmla="*/ 24 h 105"/>
                <a:gd name="T20" fmla="*/ 344 w 203"/>
                <a:gd name="T21" fmla="*/ 24 h 105"/>
                <a:gd name="T22" fmla="*/ 368 w 203"/>
                <a:gd name="T23" fmla="*/ 30 h 105"/>
                <a:gd name="T24" fmla="*/ 399 w 203"/>
                <a:gd name="T25" fmla="*/ 30 h 105"/>
                <a:gd name="T26" fmla="*/ 438 w 203"/>
                <a:gd name="T27" fmla="*/ 37 h 105"/>
                <a:gd name="T28" fmla="*/ 463 w 203"/>
                <a:gd name="T29" fmla="*/ 37 h 105"/>
                <a:gd name="T30" fmla="*/ 489 w 203"/>
                <a:gd name="T31" fmla="*/ 40 h 105"/>
                <a:gd name="T32" fmla="*/ 529 w 203"/>
                <a:gd name="T33" fmla="*/ 50 h 105"/>
                <a:gd name="T34" fmla="*/ 572 w 203"/>
                <a:gd name="T35" fmla="*/ 62 h 105"/>
                <a:gd name="T36" fmla="*/ 619 w 203"/>
                <a:gd name="T37" fmla="*/ 76 h 105"/>
                <a:gd name="T38" fmla="*/ 639 w 203"/>
                <a:gd name="T39" fmla="*/ 81 h 105"/>
                <a:gd name="T40" fmla="*/ 658 w 203"/>
                <a:gd name="T41" fmla="*/ 100 h 105"/>
                <a:gd name="T42" fmla="*/ 658 w 203"/>
                <a:gd name="T43" fmla="*/ 115 h 105"/>
                <a:gd name="T44" fmla="*/ 647 w 203"/>
                <a:gd name="T45" fmla="*/ 146 h 105"/>
                <a:gd name="T46" fmla="*/ 632 w 203"/>
                <a:gd name="T47" fmla="*/ 178 h 105"/>
                <a:gd name="T48" fmla="*/ 598 w 203"/>
                <a:gd name="T49" fmla="*/ 215 h 105"/>
                <a:gd name="T50" fmla="*/ 562 w 203"/>
                <a:gd name="T51" fmla="*/ 243 h 105"/>
                <a:gd name="T52" fmla="*/ 517 w 203"/>
                <a:gd name="T53" fmla="*/ 272 h 105"/>
                <a:gd name="T54" fmla="*/ 466 w 203"/>
                <a:gd name="T55" fmla="*/ 288 h 105"/>
                <a:gd name="T56" fmla="*/ 418 w 203"/>
                <a:gd name="T57" fmla="*/ 313 h 105"/>
                <a:gd name="T58" fmla="*/ 368 w 203"/>
                <a:gd name="T59" fmla="*/ 316 h 105"/>
                <a:gd name="T60" fmla="*/ 315 w 203"/>
                <a:gd name="T61" fmla="*/ 316 h 105"/>
                <a:gd name="T62" fmla="*/ 265 w 203"/>
                <a:gd name="T63" fmla="*/ 313 h 105"/>
                <a:gd name="T64" fmla="*/ 222 w 203"/>
                <a:gd name="T65" fmla="*/ 301 h 105"/>
                <a:gd name="T66" fmla="*/ 181 w 203"/>
                <a:gd name="T67" fmla="*/ 283 h 105"/>
                <a:gd name="T68" fmla="*/ 134 w 203"/>
                <a:gd name="T69" fmla="*/ 266 h 105"/>
                <a:gd name="T70" fmla="*/ 106 w 203"/>
                <a:gd name="T71" fmla="*/ 243 h 105"/>
                <a:gd name="T72" fmla="*/ 77 w 203"/>
                <a:gd name="T73" fmla="*/ 215 h 105"/>
                <a:gd name="T74" fmla="*/ 48 w 203"/>
                <a:gd name="T75" fmla="*/ 178 h 105"/>
                <a:gd name="T76" fmla="*/ 23 w 203"/>
                <a:gd name="T77" fmla="*/ 146 h 105"/>
                <a:gd name="T78" fmla="*/ 10 w 203"/>
                <a:gd name="T79" fmla="*/ 115 h 105"/>
                <a:gd name="T80" fmla="*/ 0 w 203"/>
                <a:gd name="T81" fmla="*/ 81 h 105"/>
                <a:gd name="T82" fmla="*/ 0 w 203"/>
                <a:gd name="T83" fmla="*/ 57 h 105"/>
                <a:gd name="T84" fmla="*/ 0 w 203"/>
                <a:gd name="T85" fmla="*/ 37 h 105"/>
                <a:gd name="T86" fmla="*/ 0 w 203"/>
                <a:gd name="T87" fmla="*/ 11 h 105"/>
                <a:gd name="T88" fmla="*/ 0 w 203"/>
                <a:gd name="T89" fmla="*/ 2 h 1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3"/>
                <a:gd name="T136" fmla="*/ 0 h 105"/>
                <a:gd name="T137" fmla="*/ 203 w 203"/>
                <a:gd name="T138" fmla="*/ 105 h 1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3" h="105">
                  <a:moveTo>
                    <a:pt x="0" y="2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1" y="6"/>
                  </a:lnTo>
                  <a:lnTo>
                    <a:pt x="87" y="6"/>
                  </a:lnTo>
                  <a:lnTo>
                    <a:pt x="91" y="6"/>
                  </a:lnTo>
                  <a:lnTo>
                    <a:pt x="97" y="8"/>
                  </a:lnTo>
                  <a:lnTo>
                    <a:pt x="100" y="8"/>
                  </a:lnTo>
                  <a:lnTo>
                    <a:pt x="106" y="8"/>
                  </a:lnTo>
                  <a:lnTo>
                    <a:pt x="110" y="8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9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2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6" y="16"/>
                  </a:lnTo>
                  <a:lnTo>
                    <a:pt x="163" y="17"/>
                  </a:lnTo>
                  <a:lnTo>
                    <a:pt x="171" y="19"/>
                  </a:lnTo>
                  <a:lnTo>
                    <a:pt x="176" y="21"/>
                  </a:lnTo>
                  <a:lnTo>
                    <a:pt x="184" y="23"/>
                  </a:lnTo>
                  <a:lnTo>
                    <a:pt x="190" y="25"/>
                  </a:lnTo>
                  <a:lnTo>
                    <a:pt x="194" y="27"/>
                  </a:lnTo>
                  <a:lnTo>
                    <a:pt x="197" y="27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3" y="35"/>
                  </a:lnTo>
                  <a:lnTo>
                    <a:pt x="203" y="38"/>
                  </a:lnTo>
                  <a:lnTo>
                    <a:pt x="201" y="44"/>
                  </a:lnTo>
                  <a:lnTo>
                    <a:pt x="199" y="48"/>
                  </a:lnTo>
                  <a:lnTo>
                    <a:pt x="197" y="54"/>
                  </a:lnTo>
                  <a:lnTo>
                    <a:pt x="194" y="59"/>
                  </a:lnTo>
                  <a:lnTo>
                    <a:pt x="190" y="65"/>
                  </a:lnTo>
                  <a:lnTo>
                    <a:pt x="184" y="71"/>
                  </a:lnTo>
                  <a:lnTo>
                    <a:pt x="178" y="75"/>
                  </a:lnTo>
                  <a:lnTo>
                    <a:pt x="173" y="80"/>
                  </a:lnTo>
                  <a:lnTo>
                    <a:pt x="167" y="86"/>
                  </a:lnTo>
                  <a:lnTo>
                    <a:pt x="159" y="90"/>
                  </a:lnTo>
                  <a:lnTo>
                    <a:pt x="152" y="94"/>
                  </a:lnTo>
                  <a:lnTo>
                    <a:pt x="144" y="95"/>
                  </a:lnTo>
                  <a:lnTo>
                    <a:pt x="137" y="99"/>
                  </a:lnTo>
                  <a:lnTo>
                    <a:pt x="129" y="103"/>
                  </a:lnTo>
                  <a:lnTo>
                    <a:pt x="121" y="105"/>
                  </a:lnTo>
                  <a:lnTo>
                    <a:pt x="114" y="105"/>
                  </a:lnTo>
                  <a:lnTo>
                    <a:pt x="106" y="105"/>
                  </a:lnTo>
                  <a:lnTo>
                    <a:pt x="97" y="105"/>
                  </a:lnTo>
                  <a:lnTo>
                    <a:pt x="89" y="105"/>
                  </a:lnTo>
                  <a:lnTo>
                    <a:pt x="81" y="103"/>
                  </a:lnTo>
                  <a:lnTo>
                    <a:pt x="76" y="101"/>
                  </a:lnTo>
                  <a:lnTo>
                    <a:pt x="68" y="99"/>
                  </a:lnTo>
                  <a:lnTo>
                    <a:pt x="62" y="97"/>
                  </a:lnTo>
                  <a:lnTo>
                    <a:pt x="55" y="94"/>
                  </a:lnTo>
                  <a:lnTo>
                    <a:pt x="49" y="92"/>
                  </a:lnTo>
                  <a:lnTo>
                    <a:pt x="41" y="88"/>
                  </a:lnTo>
                  <a:lnTo>
                    <a:pt x="38" y="84"/>
                  </a:lnTo>
                  <a:lnTo>
                    <a:pt x="32" y="80"/>
                  </a:lnTo>
                  <a:lnTo>
                    <a:pt x="28" y="75"/>
                  </a:lnTo>
                  <a:lnTo>
                    <a:pt x="24" y="71"/>
                  </a:lnTo>
                  <a:lnTo>
                    <a:pt x="19" y="65"/>
                  </a:lnTo>
                  <a:lnTo>
                    <a:pt x="15" y="59"/>
                  </a:lnTo>
                  <a:lnTo>
                    <a:pt x="13" y="54"/>
                  </a:lnTo>
                  <a:lnTo>
                    <a:pt x="7" y="48"/>
                  </a:lnTo>
                  <a:lnTo>
                    <a:pt x="5" y="44"/>
                  </a:lnTo>
                  <a:lnTo>
                    <a:pt x="3" y="38"/>
                  </a:lnTo>
                  <a:lnTo>
                    <a:pt x="3" y="33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4"/>
            <p:cNvSpPr>
              <a:spLocks/>
            </p:cNvSpPr>
            <p:nvPr/>
          </p:nvSpPr>
          <p:spPr bwMode="auto">
            <a:xfrm>
              <a:off x="3807" y="1874"/>
              <a:ext cx="516" cy="956"/>
            </a:xfrm>
            <a:custGeom>
              <a:avLst/>
              <a:gdLst>
                <a:gd name="T0" fmla="*/ 199 w 407"/>
                <a:gd name="T1" fmla="*/ 48 h 754"/>
                <a:gd name="T2" fmla="*/ 223 w 407"/>
                <a:gd name="T3" fmla="*/ 98 h 754"/>
                <a:gd name="T4" fmla="*/ 274 w 407"/>
                <a:gd name="T5" fmla="*/ 181 h 754"/>
                <a:gd name="T6" fmla="*/ 318 w 407"/>
                <a:gd name="T7" fmla="*/ 280 h 754"/>
                <a:gd name="T8" fmla="*/ 379 w 407"/>
                <a:gd name="T9" fmla="*/ 396 h 754"/>
                <a:gd name="T10" fmla="*/ 450 w 407"/>
                <a:gd name="T11" fmla="*/ 522 h 754"/>
                <a:gd name="T12" fmla="*/ 517 w 407"/>
                <a:gd name="T13" fmla="*/ 672 h 754"/>
                <a:gd name="T14" fmla="*/ 592 w 407"/>
                <a:gd name="T15" fmla="*/ 828 h 754"/>
                <a:gd name="T16" fmla="*/ 674 w 407"/>
                <a:gd name="T17" fmla="*/ 983 h 754"/>
                <a:gd name="T18" fmla="*/ 756 w 407"/>
                <a:gd name="T19" fmla="*/ 1141 h 754"/>
                <a:gd name="T20" fmla="*/ 835 w 407"/>
                <a:gd name="T21" fmla="*/ 1314 h 754"/>
                <a:gd name="T22" fmla="*/ 908 w 407"/>
                <a:gd name="T23" fmla="*/ 1476 h 754"/>
                <a:gd name="T24" fmla="*/ 991 w 407"/>
                <a:gd name="T25" fmla="*/ 1638 h 754"/>
                <a:gd name="T26" fmla="*/ 1067 w 407"/>
                <a:gd name="T27" fmla="*/ 1778 h 754"/>
                <a:gd name="T28" fmla="*/ 1128 w 407"/>
                <a:gd name="T29" fmla="*/ 1922 h 754"/>
                <a:gd name="T30" fmla="*/ 1187 w 407"/>
                <a:gd name="T31" fmla="*/ 2054 h 754"/>
                <a:gd name="T32" fmla="*/ 1242 w 407"/>
                <a:gd name="T33" fmla="*/ 2173 h 754"/>
                <a:gd name="T34" fmla="*/ 1277 w 407"/>
                <a:gd name="T35" fmla="*/ 2267 h 754"/>
                <a:gd name="T36" fmla="*/ 1310 w 407"/>
                <a:gd name="T37" fmla="*/ 2338 h 754"/>
                <a:gd name="T38" fmla="*/ 1321 w 407"/>
                <a:gd name="T39" fmla="*/ 2394 h 754"/>
                <a:gd name="T40" fmla="*/ 1332 w 407"/>
                <a:gd name="T41" fmla="*/ 2413 h 754"/>
                <a:gd name="T42" fmla="*/ 1272 w 407"/>
                <a:gd name="T43" fmla="*/ 2460 h 754"/>
                <a:gd name="T44" fmla="*/ 1215 w 407"/>
                <a:gd name="T45" fmla="*/ 2462 h 754"/>
                <a:gd name="T46" fmla="*/ 1165 w 407"/>
                <a:gd name="T47" fmla="*/ 2448 h 754"/>
                <a:gd name="T48" fmla="*/ 1135 w 407"/>
                <a:gd name="T49" fmla="*/ 2420 h 754"/>
                <a:gd name="T50" fmla="*/ 1111 w 407"/>
                <a:gd name="T51" fmla="*/ 2384 h 754"/>
                <a:gd name="T52" fmla="*/ 1079 w 407"/>
                <a:gd name="T53" fmla="*/ 2328 h 754"/>
                <a:gd name="T54" fmla="*/ 1028 w 407"/>
                <a:gd name="T55" fmla="*/ 2239 h 754"/>
                <a:gd name="T56" fmla="*/ 980 w 407"/>
                <a:gd name="T57" fmla="*/ 2143 h 754"/>
                <a:gd name="T58" fmla="*/ 926 w 407"/>
                <a:gd name="T59" fmla="*/ 2022 h 754"/>
                <a:gd name="T60" fmla="*/ 860 w 407"/>
                <a:gd name="T61" fmla="*/ 1894 h 754"/>
                <a:gd name="T62" fmla="*/ 785 w 407"/>
                <a:gd name="T63" fmla="*/ 1757 h 754"/>
                <a:gd name="T64" fmla="*/ 710 w 407"/>
                <a:gd name="T65" fmla="*/ 1604 h 754"/>
                <a:gd name="T66" fmla="*/ 626 w 407"/>
                <a:gd name="T67" fmla="*/ 1454 h 754"/>
                <a:gd name="T68" fmla="*/ 563 w 407"/>
                <a:gd name="T69" fmla="*/ 1301 h 754"/>
                <a:gd name="T70" fmla="*/ 481 w 407"/>
                <a:gd name="T71" fmla="*/ 1140 h 754"/>
                <a:gd name="T72" fmla="*/ 404 w 407"/>
                <a:gd name="T73" fmla="*/ 990 h 754"/>
                <a:gd name="T74" fmla="*/ 330 w 407"/>
                <a:gd name="T75" fmla="*/ 839 h 754"/>
                <a:gd name="T76" fmla="*/ 260 w 407"/>
                <a:gd name="T77" fmla="*/ 697 h 754"/>
                <a:gd name="T78" fmla="*/ 199 w 407"/>
                <a:gd name="T79" fmla="*/ 565 h 754"/>
                <a:gd name="T80" fmla="*/ 137 w 407"/>
                <a:gd name="T81" fmla="*/ 444 h 754"/>
                <a:gd name="T82" fmla="*/ 89 w 407"/>
                <a:gd name="T83" fmla="*/ 341 h 754"/>
                <a:gd name="T84" fmla="*/ 60 w 407"/>
                <a:gd name="T85" fmla="*/ 259 h 754"/>
                <a:gd name="T86" fmla="*/ 20 w 407"/>
                <a:gd name="T87" fmla="*/ 185 h 754"/>
                <a:gd name="T88" fmla="*/ 8 w 407"/>
                <a:gd name="T89" fmla="*/ 136 h 754"/>
                <a:gd name="T90" fmla="*/ 8 w 407"/>
                <a:gd name="T91" fmla="*/ 94 h 754"/>
                <a:gd name="T92" fmla="*/ 38 w 407"/>
                <a:gd name="T93" fmla="*/ 48 h 754"/>
                <a:gd name="T94" fmla="*/ 84 w 407"/>
                <a:gd name="T95" fmla="*/ 16 h 754"/>
                <a:gd name="T96" fmla="*/ 127 w 407"/>
                <a:gd name="T97" fmla="*/ 0 h 754"/>
                <a:gd name="T98" fmla="*/ 162 w 407"/>
                <a:gd name="T99" fmla="*/ 8 h 7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7"/>
                <a:gd name="T151" fmla="*/ 0 h 754"/>
                <a:gd name="T152" fmla="*/ 407 w 407"/>
                <a:gd name="T153" fmla="*/ 754 h 7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7" h="754">
                  <a:moveTo>
                    <a:pt x="54" y="3"/>
                  </a:moveTo>
                  <a:lnTo>
                    <a:pt x="56" y="7"/>
                  </a:lnTo>
                  <a:lnTo>
                    <a:pt x="61" y="15"/>
                  </a:lnTo>
                  <a:lnTo>
                    <a:pt x="63" y="17"/>
                  </a:lnTo>
                  <a:lnTo>
                    <a:pt x="67" y="24"/>
                  </a:lnTo>
                  <a:lnTo>
                    <a:pt x="69" y="30"/>
                  </a:lnTo>
                  <a:lnTo>
                    <a:pt x="75" y="38"/>
                  </a:lnTo>
                  <a:lnTo>
                    <a:pt x="78" y="43"/>
                  </a:lnTo>
                  <a:lnTo>
                    <a:pt x="84" y="55"/>
                  </a:lnTo>
                  <a:lnTo>
                    <a:pt x="88" y="62"/>
                  </a:lnTo>
                  <a:lnTo>
                    <a:pt x="94" y="76"/>
                  </a:lnTo>
                  <a:lnTo>
                    <a:pt x="97" y="85"/>
                  </a:lnTo>
                  <a:lnTo>
                    <a:pt x="105" y="97"/>
                  </a:lnTo>
                  <a:lnTo>
                    <a:pt x="111" y="108"/>
                  </a:lnTo>
                  <a:lnTo>
                    <a:pt x="116" y="121"/>
                  </a:lnTo>
                  <a:lnTo>
                    <a:pt x="124" y="133"/>
                  </a:lnTo>
                  <a:lnTo>
                    <a:pt x="130" y="146"/>
                  </a:lnTo>
                  <a:lnTo>
                    <a:pt x="137" y="159"/>
                  </a:lnTo>
                  <a:lnTo>
                    <a:pt x="145" y="175"/>
                  </a:lnTo>
                  <a:lnTo>
                    <a:pt x="151" y="188"/>
                  </a:lnTo>
                  <a:lnTo>
                    <a:pt x="158" y="205"/>
                  </a:lnTo>
                  <a:lnTo>
                    <a:pt x="166" y="220"/>
                  </a:lnTo>
                  <a:lnTo>
                    <a:pt x="173" y="235"/>
                  </a:lnTo>
                  <a:lnTo>
                    <a:pt x="181" y="252"/>
                  </a:lnTo>
                  <a:lnTo>
                    <a:pt x="189" y="268"/>
                  </a:lnTo>
                  <a:lnTo>
                    <a:pt x="198" y="283"/>
                  </a:lnTo>
                  <a:lnTo>
                    <a:pt x="206" y="300"/>
                  </a:lnTo>
                  <a:lnTo>
                    <a:pt x="213" y="317"/>
                  </a:lnTo>
                  <a:lnTo>
                    <a:pt x="223" y="332"/>
                  </a:lnTo>
                  <a:lnTo>
                    <a:pt x="231" y="349"/>
                  </a:lnTo>
                  <a:lnTo>
                    <a:pt x="240" y="367"/>
                  </a:lnTo>
                  <a:lnTo>
                    <a:pt x="248" y="384"/>
                  </a:lnTo>
                  <a:lnTo>
                    <a:pt x="255" y="401"/>
                  </a:lnTo>
                  <a:lnTo>
                    <a:pt x="263" y="416"/>
                  </a:lnTo>
                  <a:lnTo>
                    <a:pt x="270" y="433"/>
                  </a:lnTo>
                  <a:lnTo>
                    <a:pt x="278" y="450"/>
                  </a:lnTo>
                  <a:lnTo>
                    <a:pt x="288" y="465"/>
                  </a:lnTo>
                  <a:lnTo>
                    <a:pt x="293" y="482"/>
                  </a:lnTo>
                  <a:lnTo>
                    <a:pt x="303" y="500"/>
                  </a:lnTo>
                  <a:lnTo>
                    <a:pt x="310" y="513"/>
                  </a:lnTo>
                  <a:lnTo>
                    <a:pt x="318" y="530"/>
                  </a:lnTo>
                  <a:lnTo>
                    <a:pt x="326" y="543"/>
                  </a:lnTo>
                  <a:lnTo>
                    <a:pt x="331" y="560"/>
                  </a:lnTo>
                  <a:lnTo>
                    <a:pt x="337" y="574"/>
                  </a:lnTo>
                  <a:lnTo>
                    <a:pt x="345" y="587"/>
                  </a:lnTo>
                  <a:lnTo>
                    <a:pt x="352" y="602"/>
                  </a:lnTo>
                  <a:lnTo>
                    <a:pt x="358" y="616"/>
                  </a:lnTo>
                  <a:lnTo>
                    <a:pt x="362" y="627"/>
                  </a:lnTo>
                  <a:lnTo>
                    <a:pt x="369" y="638"/>
                  </a:lnTo>
                  <a:lnTo>
                    <a:pt x="373" y="650"/>
                  </a:lnTo>
                  <a:lnTo>
                    <a:pt x="379" y="663"/>
                  </a:lnTo>
                  <a:lnTo>
                    <a:pt x="381" y="673"/>
                  </a:lnTo>
                  <a:lnTo>
                    <a:pt x="386" y="684"/>
                  </a:lnTo>
                  <a:lnTo>
                    <a:pt x="390" y="692"/>
                  </a:lnTo>
                  <a:lnTo>
                    <a:pt x="394" y="699"/>
                  </a:lnTo>
                  <a:lnTo>
                    <a:pt x="396" y="707"/>
                  </a:lnTo>
                  <a:lnTo>
                    <a:pt x="400" y="714"/>
                  </a:lnTo>
                  <a:lnTo>
                    <a:pt x="402" y="720"/>
                  </a:lnTo>
                  <a:lnTo>
                    <a:pt x="403" y="726"/>
                  </a:lnTo>
                  <a:lnTo>
                    <a:pt x="403" y="730"/>
                  </a:lnTo>
                  <a:lnTo>
                    <a:pt x="407" y="733"/>
                  </a:lnTo>
                  <a:lnTo>
                    <a:pt x="407" y="735"/>
                  </a:lnTo>
                  <a:lnTo>
                    <a:pt x="407" y="737"/>
                  </a:lnTo>
                  <a:lnTo>
                    <a:pt x="402" y="745"/>
                  </a:lnTo>
                  <a:lnTo>
                    <a:pt x="396" y="749"/>
                  </a:lnTo>
                  <a:lnTo>
                    <a:pt x="388" y="751"/>
                  </a:lnTo>
                  <a:lnTo>
                    <a:pt x="381" y="754"/>
                  </a:lnTo>
                  <a:lnTo>
                    <a:pt x="377" y="752"/>
                  </a:lnTo>
                  <a:lnTo>
                    <a:pt x="371" y="752"/>
                  </a:lnTo>
                  <a:lnTo>
                    <a:pt x="367" y="751"/>
                  </a:lnTo>
                  <a:lnTo>
                    <a:pt x="364" y="751"/>
                  </a:lnTo>
                  <a:lnTo>
                    <a:pt x="356" y="747"/>
                  </a:lnTo>
                  <a:lnTo>
                    <a:pt x="350" y="743"/>
                  </a:lnTo>
                  <a:lnTo>
                    <a:pt x="348" y="739"/>
                  </a:lnTo>
                  <a:lnTo>
                    <a:pt x="346" y="739"/>
                  </a:lnTo>
                  <a:lnTo>
                    <a:pt x="345" y="735"/>
                  </a:lnTo>
                  <a:lnTo>
                    <a:pt x="343" y="732"/>
                  </a:lnTo>
                  <a:lnTo>
                    <a:pt x="339" y="728"/>
                  </a:lnTo>
                  <a:lnTo>
                    <a:pt x="337" y="722"/>
                  </a:lnTo>
                  <a:lnTo>
                    <a:pt x="333" y="716"/>
                  </a:lnTo>
                  <a:lnTo>
                    <a:pt x="329" y="711"/>
                  </a:lnTo>
                  <a:lnTo>
                    <a:pt x="326" y="701"/>
                  </a:lnTo>
                  <a:lnTo>
                    <a:pt x="320" y="693"/>
                  </a:lnTo>
                  <a:lnTo>
                    <a:pt x="314" y="684"/>
                  </a:lnTo>
                  <a:lnTo>
                    <a:pt x="310" y="674"/>
                  </a:lnTo>
                  <a:lnTo>
                    <a:pt x="305" y="663"/>
                  </a:lnTo>
                  <a:lnTo>
                    <a:pt x="299" y="654"/>
                  </a:lnTo>
                  <a:lnTo>
                    <a:pt x="293" y="642"/>
                  </a:lnTo>
                  <a:lnTo>
                    <a:pt x="289" y="631"/>
                  </a:lnTo>
                  <a:lnTo>
                    <a:pt x="282" y="617"/>
                  </a:lnTo>
                  <a:lnTo>
                    <a:pt x="274" y="606"/>
                  </a:lnTo>
                  <a:lnTo>
                    <a:pt x="269" y="591"/>
                  </a:lnTo>
                  <a:lnTo>
                    <a:pt x="263" y="578"/>
                  </a:lnTo>
                  <a:lnTo>
                    <a:pt x="253" y="564"/>
                  </a:lnTo>
                  <a:lnTo>
                    <a:pt x="248" y="549"/>
                  </a:lnTo>
                  <a:lnTo>
                    <a:pt x="240" y="536"/>
                  </a:lnTo>
                  <a:lnTo>
                    <a:pt x="232" y="522"/>
                  </a:lnTo>
                  <a:lnTo>
                    <a:pt x="225" y="507"/>
                  </a:lnTo>
                  <a:lnTo>
                    <a:pt x="217" y="490"/>
                  </a:lnTo>
                  <a:lnTo>
                    <a:pt x="210" y="475"/>
                  </a:lnTo>
                  <a:lnTo>
                    <a:pt x="204" y="460"/>
                  </a:lnTo>
                  <a:lnTo>
                    <a:pt x="192" y="444"/>
                  </a:lnTo>
                  <a:lnTo>
                    <a:pt x="187" y="427"/>
                  </a:lnTo>
                  <a:lnTo>
                    <a:pt x="177" y="412"/>
                  </a:lnTo>
                  <a:lnTo>
                    <a:pt x="172" y="397"/>
                  </a:lnTo>
                  <a:lnTo>
                    <a:pt x="162" y="382"/>
                  </a:lnTo>
                  <a:lnTo>
                    <a:pt x="154" y="365"/>
                  </a:lnTo>
                  <a:lnTo>
                    <a:pt x="147" y="348"/>
                  </a:lnTo>
                  <a:lnTo>
                    <a:pt x="137" y="332"/>
                  </a:lnTo>
                  <a:lnTo>
                    <a:pt x="132" y="317"/>
                  </a:lnTo>
                  <a:lnTo>
                    <a:pt x="124" y="302"/>
                  </a:lnTo>
                  <a:lnTo>
                    <a:pt x="115" y="285"/>
                  </a:lnTo>
                  <a:lnTo>
                    <a:pt x="109" y="271"/>
                  </a:lnTo>
                  <a:lnTo>
                    <a:pt x="101" y="256"/>
                  </a:lnTo>
                  <a:lnTo>
                    <a:pt x="94" y="241"/>
                  </a:lnTo>
                  <a:lnTo>
                    <a:pt x="88" y="226"/>
                  </a:lnTo>
                  <a:lnTo>
                    <a:pt x="80" y="213"/>
                  </a:lnTo>
                  <a:lnTo>
                    <a:pt x="73" y="199"/>
                  </a:lnTo>
                  <a:lnTo>
                    <a:pt x="67" y="184"/>
                  </a:lnTo>
                  <a:lnTo>
                    <a:pt x="61" y="173"/>
                  </a:lnTo>
                  <a:lnTo>
                    <a:pt x="54" y="159"/>
                  </a:lnTo>
                  <a:lnTo>
                    <a:pt x="48" y="146"/>
                  </a:lnTo>
                  <a:lnTo>
                    <a:pt x="42" y="136"/>
                  </a:lnTo>
                  <a:lnTo>
                    <a:pt x="37" y="123"/>
                  </a:lnTo>
                  <a:lnTo>
                    <a:pt x="33" y="116"/>
                  </a:lnTo>
                  <a:lnTo>
                    <a:pt x="27" y="104"/>
                  </a:lnTo>
                  <a:lnTo>
                    <a:pt x="23" y="97"/>
                  </a:lnTo>
                  <a:lnTo>
                    <a:pt x="20" y="85"/>
                  </a:lnTo>
                  <a:lnTo>
                    <a:pt x="18" y="79"/>
                  </a:lnTo>
                  <a:lnTo>
                    <a:pt x="12" y="70"/>
                  </a:lnTo>
                  <a:lnTo>
                    <a:pt x="10" y="64"/>
                  </a:lnTo>
                  <a:lnTo>
                    <a:pt x="6" y="57"/>
                  </a:lnTo>
                  <a:lnTo>
                    <a:pt x="6" y="53"/>
                  </a:lnTo>
                  <a:lnTo>
                    <a:pt x="2" y="45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5"/>
            <p:cNvSpPr>
              <a:spLocks/>
            </p:cNvSpPr>
            <p:nvPr/>
          </p:nvSpPr>
          <p:spPr bwMode="auto">
            <a:xfrm>
              <a:off x="3325" y="1907"/>
              <a:ext cx="397" cy="948"/>
            </a:xfrm>
            <a:custGeom>
              <a:avLst/>
              <a:gdLst>
                <a:gd name="T0" fmla="*/ 1008 w 314"/>
                <a:gd name="T1" fmla="*/ 107 h 751"/>
                <a:gd name="T2" fmla="*/ 987 w 314"/>
                <a:gd name="T3" fmla="*/ 160 h 751"/>
                <a:gd name="T4" fmla="*/ 966 w 314"/>
                <a:gd name="T5" fmla="*/ 232 h 751"/>
                <a:gd name="T6" fmla="*/ 932 w 314"/>
                <a:gd name="T7" fmla="*/ 317 h 751"/>
                <a:gd name="T8" fmla="*/ 896 w 314"/>
                <a:gd name="T9" fmla="*/ 432 h 751"/>
                <a:gd name="T10" fmla="*/ 857 w 314"/>
                <a:gd name="T11" fmla="*/ 560 h 751"/>
                <a:gd name="T12" fmla="*/ 804 w 314"/>
                <a:gd name="T13" fmla="*/ 697 h 751"/>
                <a:gd name="T14" fmla="*/ 748 w 314"/>
                <a:gd name="T15" fmla="*/ 843 h 751"/>
                <a:gd name="T16" fmla="*/ 699 w 314"/>
                <a:gd name="T17" fmla="*/ 998 h 751"/>
                <a:gd name="T18" fmla="*/ 647 w 314"/>
                <a:gd name="T19" fmla="*/ 1160 h 751"/>
                <a:gd name="T20" fmla="*/ 587 w 314"/>
                <a:gd name="T21" fmla="*/ 1310 h 751"/>
                <a:gd name="T22" fmla="*/ 528 w 314"/>
                <a:gd name="T23" fmla="*/ 1474 h 751"/>
                <a:gd name="T24" fmla="*/ 475 w 314"/>
                <a:gd name="T25" fmla="*/ 1627 h 751"/>
                <a:gd name="T26" fmla="*/ 418 w 314"/>
                <a:gd name="T27" fmla="*/ 1774 h 751"/>
                <a:gd name="T28" fmla="*/ 368 w 314"/>
                <a:gd name="T29" fmla="*/ 1915 h 751"/>
                <a:gd name="T30" fmla="*/ 320 w 314"/>
                <a:gd name="T31" fmla="*/ 2035 h 751"/>
                <a:gd name="T32" fmla="*/ 271 w 314"/>
                <a:gd name="T33" fmla="*/ 2142 h 751"/>
                <a:gd name="T34" fmla="*/ 235 w 314"/>
                <a:gd name="T35" fmla="*/ 2233 h 751"/>
                <a:gd name="T36" fmla="*/ 205 w 314"/>
                <a:gd name="T37" fmla="*/ 2306 h 751"/>
                <a:gd name="T38" fmla="*/ 182 w 314"/>
                <a:gd name="T39" fmla="*/ 2345 h 751"/>
                <a:gd name="T40" fmla="*/ 162 w 314"/>
                <a:gd name="T41" fmla="*/ 2371 h 751"/>
                <a:gd name="T42" fmla="*/ 114 w 314"/>
                <a:gd name="T43" fmla="*/ 2392 h 751"/>
                <a:gd name="T44" fmla="*/ 59 w 314"/>
                <a:gd name="T45" fmla="*/ 2407 h 751"/>
                <a:gd name="T46" fmla="*/ 13 w 314"/>
                <a:gd name="T47" fmla="*/ 2371 h 751"/>
                <a:gd name="T48" fmla="*/ 8 w 314"/>
                <a:gd name="T49" fmla="*/ 2310 h 751"/>
                <a:gd name="T50" fmla="*/ 8 w 314"/>
                <a:gd name="T51" fmla="*/ 2272 h 751"/>
                <a:gd name="T52" fmla="*/ 13 w 314"/>
                <a:gd name="T53" fmla="*/ 2218 h 751"/>
                <a:gd name="T54" fmla="*/ 38 w 314"/>
                <a:gd name="T55" fmla="*/ 2142 h 751"/>
                <a:gd name="T56" fmla="*/ 61 w 314"/>
                <a:gd name="T57" fmla="*/ 2049 h 751"/>
                <a:gd name="T58" fmla="*/ 99 w 314"/>
                <a:gd name="T59" fmla="*/ 1939 h 751"/>
                <a:gd name="T60" fmla="*/ 135 w 314"/>
                <a:gd name="T61" fmla="*/ 1810 h 751"/>
                <a:gd name="T62" fmla="*/ 183 w 314"/>
                <a:gd name="T63" fmla="*/ 1676 h 751"/>
                <a:gd name="T64" fmla="*/ 235 w 314"/>
                <a:gd name="T65" fmla="*/ 1536 h 751"/>
                <a:gd name="T66" fmla="*/ 283 w 314"/>
                <a:gd name="T67" fmla="*/ 1392 h 751"/>
                <a:gd name="T68" fmla="*/ 339 w 314"/>
                <a:gd name="T69" fmla="*/ 1232 h 751"/>
                <a:gd name="T70" fmla="*/ 394 w 314"/>
                <a:gd name="T71" fmla="*/ 1079 h 751"/>
                <a:gd name="T72" fmla="*/ 451 w 314"/>
                <a:gd name="T73" fmla="*/ 928 h 751"/>
                <a:gd name="T74" fmla="*/ 503 w 314"/>
                <a:gd name="T75" fmla="*/ 774 h 751"/>
                <a:gd name="T76" fmla="*/ 551 w 314"/>
                <a:gd name="T77" fmla="*/ 636 h 751"/>
                <a:gd name="T78" fmla="*/ 611 w 314"/>
                <a:gd name="T79" fmla="*/ 500 h 751"/>
                <a:gd name="T80" fmla="*/ 665 w 314"/>
                <a:gd name="T81" fmla="*/ 377 h 751"/>
                <a:gd name="T82" fmla="*/ 708 w 314"/>
                <a:gd name="T83" fmla="*/ 269 h 751"/>
                <a:gd name="T84" fmla="*/ 743 w 314"/>
                <a:gd name="T85" fmla="*/ 175 h 751"/>
                <a:gd name="T86" fmla="*/ 781 w 314"/>
                <a:gd name="T87" fmla="*/ 107 h 751"/>
                <a:gd name="T88" fmla="*/ 804 w 314"/>
                <a:gd name="T89" fmla="*/ 50 h 751"/>
                <a:gd name="T90" fmla="*/ 857 w 314"/>
                <a:gd name="T91" fmla="*/ 13 h 751"/>
                <a:gd name="T92" fmla="*/ 905 w 314"/>
                <a:gd name="T93" fmla="*/ 0 h 751"/>
                <a:gd name="T94" fmla="*/ 946 w 314"/>
                <a:gd name="T95" fmla="*/ 20 h 751"/>
                <a:gd name="T96" fmla="*/ 1003 w 314"/>
                <a:gd name="T97" fmla="*/ 61 h 751"/>
                <a:gd name="T98" fmla="*/ 1015 w 314"/>
                <a:gd name="T99" fmla="*/ 86 h 7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4"/>
                <a:gd name="T151" fmla="*/ 0 h 751"/>
                <a:gd name="T152" fmla="*/ 314 w 314"/>
                <a:gd name="T153" fmla="*/ 751 h 7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4" h="751">
                  <a:moveTo>
                    <a:pt x="314" y="27"/>
                  </a:moveTo>
                  <a:lnTo>
                    <a:pt x="314" y="27"/>
                  </a:lnTo>
                  <a:lnTo>
                    <a:pt x="312" y="33"/>
                  </a:lnTo>
                  <a:lnTo>
                    <a:pt x="310" y="36"/>
                  </a:lnTo>
                  <a:lnTo>
                    <a:pt x="308" y="42"/>
                  </a:lnTo>
                  <a:lnTo>
                    <a:pt x="306" y="50"/>
                  </a:lnTo>
                  <a:lnTo>
                    <a:pt x="305" y="55"/>
                  </a:lnTo>
                  <a:lnTo>
                    <a:pt x="301" y="63"/>
                  </a:lnTo>
                  <a:lnTo>
                    <a:pt x="299" y="73"/>
                  </a:lnTo>
                  <a:lnTo>
                    <a:pt x="295" y="80"/>
                  </a:lnTo>
                  <a:lnTo>
                    <a:pt x="293" y="90"/>
                  </a:lnTo>
                  <a:lnTo>
                    <a:pt x="289" y="99"/>
                  </a:lnTo>
                  <a:lnTo>
                    <a:pt x="286" y="112"/>
                  </a:lnTo>
                  <a:lnTo>
                    <a:pt x="282" y="122"/>
                  </a:lnTo>
                  <a:lnTo>
                    <a:pt x="278" y="135"/>
                  </a:lnTo>
                  <a:lnTo>
                    <a:pt x="272" y="147"/>
                  </a:lnTo>
                  <a:lnTo>
                    <a:pt x="268" y="160"/>
                  </a:lnTo>
                  <a:lnTo>
                    <a:pt x="265" y="175"/>
                  </a:lnTo>
                  <a:lnTo>
                    <a:pt x="259" y="189"/>
                  </a:lnTo>
                  <a:lnTo>
                    <a:pt x="253" y="202"/>
                  </a:lnTo>
                  <a:lnTo>
                    <a:pt x="249" y="217"/>
                  </a:lnTo>
                  <a:lnTo>
                    <a:pt x="244" y="232"/>
                  </a:lnTo>
                  <a:lnTo>
                    <a:pt x="240" y="247"/>
                  </a:lnTo>
                  <a:lnTo>
                    <a:pt x="232" y="263"/>
                  </a:lnTo>
                  <a:lnTo>
                    <a:pt x="227" y="278"/>
                  </a:lnTo>
                  <a:lnTo>
                    <a:pt x="223" y="295"/>
                  </a:lnTo>
                  <a:lnTo>
                    <a:pt x="217" y="312"/>
                  </a:lnTo>
                  <a:lnTo>
                    <a:pt x="210" y="327"/>
                  </a:lnTo>
                  <a:lnTo>
                    <a:pt x="204" y="344"/>
                  </a:lnTo>
                  <a:lnTo>
                    <a:pt x="200" y="362"/>
                  </a:lnTo>
                  <a:lnTo>
                    <a:pt x="192" y="379"/>
                  </a:lnTo>
                  <a:lnTo>
                    <a:pt x="187" y="394"/>
                  </a:lnTo>
                  <a:lnTo>
                    <a:pt x="181" y="409"/>
                  </a:lnTo>
                  <a:lnTo>
                    <a:pt x="175" y="428"/>
                  </a:lnTo>
                  <a:lnTo>
                    <a:pt x="170" y="445"/>
                  </a:lnTo>
                  <a:lnTo>
                    <a:pt x="164" y="460"/>
                  </a:lnTo>
                  <a:lnTo>
                    <a:pt x="158" y="476"/>
                  </a:lnTo>
                  <a:lnTo>
                    <a:pt x="152" y="493"/>
                  </a:lnTo>
                  <a:lnTo>
                    <a:pt x="147" y="508"/>
                  </a:lnTo>
                  <a:lnTo>
                    <a:pt x="141" y="523"/>
                  </a:lnTo>
                  <a:lnTo>
                    <a:pt x="135" y="540"/>
                  </a:lnTo>
                  <a:lnTo>
                    <a:pt x="130" y="554"/>
                  </a:lnTo>
                  <a:lnTo>
                    <a:pt x="124" y="569"/>
                  </a:lnTo>
                  <a:lnTo>
                    <a:pt x="118" y="582"/>
                  </a:lnTo>
                  <a:lnTo>
                    <a:pt x="114" y="597"/>
                  </a:lnTo>
                  <a:lnTo>
                    <a:pt x="109" y="609"/>
                  </a:lnTo>
                  <a:lnTo>
                    <a:pt x="105" y="624"/>
                  </a:lnTo>
                  <a:lnTo>
                    <a:pt x="99" y="635"/>
                  </a:lnTo>
                  <a:lnTo>
                    <a:pt x="95" y="647"/>
                  </a:lnTo>
                  <a:lnTo>
                    <a:pt x="88" y="658"/>
                  </a:lnTo>
                  <a:lnTo>
                    <a:pt x="84" y="669"/>
                  </a:lnTo>
                  <a:lnTo>
                    <a:pt x="80" y="679"/>
                  </a:lnTo>
                  <a:lnTo>
                    <a:pt x="76" y="688"/>
                  </a:lnTo>
                  <a:lnTo>
                    <a:pt x="73" y="696"/>
                  </a:lnTo>
                  <a:lnTo>
                    <a:pt x="69" y="706"/>
                  </a:lnTo>
                  <a:lnTo>
                    <a:pt x="65" y="711"/>
                  </a:lnTo>
                  <a:lnTo>
                    <a:pt x="63" y="719"/>
                  </a:lnTo>
                  <a:lnTo>
                    <a:pt x="59" y="725"/>
                  </a:lnTo>
                  <a:lnTo>
                    <a:pt x="57" y="730"/>
                  </a:lnTo>
                  <a:lnTo>
                    <a:pt x="56" y="732"/>
                  </a:lnTo>
                  <a:lnTo>
                    <a:pt x="54" y="736"/>
                  </a:lnTo>
                  <a:lnTo>
                    <a:pt x="50" y="740"/>
                  </a:lnTo>
                  <a:lnTo>
                    <a:pt x="44" y="742"/>
                  </a:lnTo>
                  <a:lnTo>
                    <a:pt x="40" y="744"/>
                  </a:lnTo>
                  <a:lnTo>
                    <a:pt x="35" y="746"/>
                  </a:lnTo>
                  <a:lnTo>
                    <a:pt x="31" y="747"/>
                  </a:lnTo>
                  <a:lnTo>
                    <a:pt x="23" y="749"/>
                  </a:lnTo>
                  <a:lnTo>
                    <a:pt x="18" y="751"/>
                  </a:lnTo>
                  <a:lnTo>
                    <a:pt x="12" y="749"/>
                  </a:lnTo>
                  <a:lnTo>
                    <a:pt x="6" y="744"/>
                  </a:lnTo>
                  <a:lnTo>
                    <a:pt x="4" y="740"/>
                  </a:lnTo>
                  <a:lnTo>
                    <a:pt x="4" y="734"/>
                  </a:lnTo>
                  <a:lnTo>
                    <a:pt x="2" y="728"/>
                  </a:lnTo>
                  <a:lnTo>
                    <a:pt x="2" y="721"/>
                  </a:lnTo>
                  <a:lnTo>
                    <a:pt x="0" y="719"/>
                  </a:lnTo>
                  <a:lnTo>
                    <a:pt x="0" y="713"/>
                  </a:lnTo>
                  <a:lnTo>
                    <a:pt x="2" y="709"/>
                  </a:lnTo>
                  <a:lnTo>
                    <a:pt x="2" y="706"/>
                  </a:lnTo>
                  <a:lnTo>
                    <a:pt x="4" y="700"/>
                  </a:lnTo>
                  <a:lnTo>
                    <a:pt x="4" y="692"/>
                  </a:lnTo>
                  <a:lnTo>
                    <a:pt x="6" y="685"/>
                  </a:lnTo>
                  <a:lnTo>
                    <a:pt x="10" y="679"/>
                  </a:lnTo>
                  <a:lnTo>
                    <a:pt x="12" y="669"/>
                  </a:lnTo>
                  <a:lnTo>
                    <a:pt x="14" y="660"/>
                  </a:lnTo>
                  <a:lnTo>
                    <a:pt x="18" y="649"/>
                  </a:lnTo>
                  <a:lnTo>
                    <a:pt x="19" y="639"/>
                  </a:lnTo>
                  <a:lnTo>
                    <a:pt x="23" y="628"/>
                  </a:lnTo>
                  <a:lnTo>
                    <a:pt x="27" y="614"/>
                  </a:lnTo>
                  <a:lnTo>
                    <a:pt x="31" y="605"/>
                  </a:lnTo>
                  <a:lnTo>
                    <a:pt x="35" y="592"/>
                  </a:lnTo>
                  <a:lnTo>
                    <a:pt x="38" y="578"/>
                  </a:lnTo>
                  <a:lnTo>
                    <a:pt x="42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57" y="523"/>
                  </a:lnTo>
                  <a:lnTo>
                    <a:pt x="61" y="508"/>
                  </a:lnTo>
                  <a:lnTo>
                    <a:pt x="67" y="495"/>
                  </a:lnTo>
                  <a:lnTo>
                    <a:pt x="73" y="479"/>
                  </a:lnTo>
                  <a:lnTo>
                    <a:pt x="76" y="464"/>
                  </a:lnTo>
                  <a:lnTo>
                    <a:pt x="82" y="449"/>
                  </a:lnTo>
                  <a:lnTo>
                    <a:pt x="88" y="434"/>
                  </a:lnTo>
                  <a:lnTo>
                    <a:pt x="95" y="419"/>
                  </a:lnTo>
                  <a:lnTo>
                    <a:pt x="99" y="400"/>
                  </a:lnTo>
                  <a:lnTo>
                    <a:pt x="105" y="384"/>
                  </a:lnTo>
                  <a:lnTo>
                    <a:pt x="111" y="369"/>
                  </a:lnTo>
                  <a:lnTo>
                    <a:pt x="118" y="354"/>
                  </a:lnTo>
                  <a:lnTo>
                    <a:pt x="122" y="337"/>
                  </a:lnTo>
                  <a:lnTo>
                    <a:pt x="128" y="322"/>
                  </a:lnTo>
                  <a:lnTo>
                    <a:pt x="133" y="304"/>
                  </a:lnTo>
                  <a:lnTo>
                    <a:pt x="139" y="289"/>
                  </a:lnTo>
                  <a:lnTo>
                    <a:pt x="145" y="272"/>
                  </a:lnTo>
                  <a:lnTo>
                    <a:pt x="151" y="257"/>
                  </a:lnTo>
                  <a:lnTo>
                    <a:pt x="156" y="242"/>
                  </a:lnTo>
                  <a:lnTo>
                    <a:pt x="162" y="228"/>
                  </a:lnTo>
                  <a:lnTo>
                    <a:pt x="168" y="213"/>
                  </a:lnTo>
                  <a:lnTo>
                    <a:pt x="171" y="198"/>
                  </a:lnTo>
                  <a:lnTo>
                    <a:pt x="179" y="183"/>
                  </a:lnTo>
                  <a:lnTo>
                    <a:pt x="185" y="171"/>
                  </a:lnTo>
                  <a:lnTo>
                    <a:pt x="189" y="156"/>
                  </a:lnTo>
                  <a:lnTo>
                    <a:pt x="194" y="143"/>
                  </a:lnTo>
                  <a:lnTo>
                    <a:pt x="200" y="132"/>
                  </a:lnTo>
                  <a:lnTo>
                    <a:pt x="206" y="118"/>
                  </a:lnTo>
                  <a:lnTo>
                    <a:pt x="210" y="107"/>
                  </a:lnTo>
                  <a:lnTo>
                    <a:pt x="213" y="95"/>
                  </a:lnTo>
                  <a:lnTo>
                    <a:pt x="219" y="84"/>
                  </a:lnTo>
                  <a:lnTo>
                    <a:pt x="223" y="74"/>
                  </a:lnTo>
                  <a:lnTo>
                    <a:pt x="227" y="65"/>
                  </a:lnTo>
                  <a:lnTo>
                    <a:pt x="230" y="55"/>
                  </a:lnTo>
                  <a:lnTo>
                    <a:pt x="234" y="48"/>
                  </a:lnTo>
                  <a:lnTo>
                    <a:pt x="240" y="40"/>
                  </a:lnTo>
                  <a:lnTo>
                    <a:pt x="242" y="33"/>
                  </a:lnTo>
                  <a:lnTo>
                    <a:pt x="246" y="27"/>
                  </a:lnTo>
                  <a:lnTo>
                    <a:pt x="248" y="19"/>
                  </a:lnTo>
                  <a:lnTo>
                    <a:pt x="249" y="16"/>
                  </a:lnTo>
                  <a:lnTo>
                    <a:pt x="255" y="10"/>
                  </a:lnTo>
                  <a:lnTo>
                    <a:pt x="259" y="6"/>
                  </a:lnTo>
                  <a:lnTo>
                    <a:pt x="265" y="4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7" y="4"/>
                  </a:lnTo>
                  <a:lnTo>
                    <a:pt x="293" y="6"/>
                  </a:lnTo>
                  <a:lnTo>
                    <a:pt x="297" y="10"/>
                  </a:lnTo>
                  <a:lnTo>
                    <a:pt x="305" y="14"/>
                  </a:lnTo>
                  <a:lnTo>
                    <a:pt x="310" y="19"/>
                  </a:lnTo>
                  <a:lnTo>
                    <a:pt x="314" y="23"/>
                  </a:lnTo>
                  <a:lnTo>
                    <a:pt x="3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26"/>
            <p:cNvSpPr>
              <a:spLocks/>
            </p:cNvSpPr>
            <p:nvPr/>
          </p:nvSpPr>
          <p:spPr bwMode="auto">
            <a:xfrm>
              <a:off x="3613" y="1821"/>
              <a:ext cx="255" cy="141"/>
            </a:xfrm>
            <a:custGeom>
              <a:avLst/>
              <a:gdLst>
                <a:gd name="T0" fmla="*/ 647 w 201"/>
                <a:gd name="T1" fmla="*/ 0 h 110"/>
                <a:gd name="T2" fmla="*/ 610 w 201"/>
                <a:gd name="T3" fmla="*/ 0 h 110"/>
                <a:gd name="T4" fmla="*/ 577 w 201"/>
                <a:gd name="T5" fmla="*/ 0 h 110"/>
                <a:gd name="T6" fmla="*/ 529 w 201"/>
                <a:gd name="T7" fmla="*/ 8 h 110"/>
                <a:gd name="T8" fmla="*/ 480 w 201"/>
                <a:gd name="T9" fmla="*/ 13 h 110"/>
                <a:gd name="T10" fmla="*/ 436 w 201"/>
                <a:gd name="T11" fmla="*/ 13 h 110"/>
                <a:gd name="T12" fmla="*/ 403 w 201"/>
                <a:gd name="T13" fmla="*/ 24 h 110"/>
                <a:gd name="T14" fmla="*/ 378 w 201"/>
                <a:gd name="T15" fmla="*/ 24 h 110"/>
                <a:gd name="T16" fmla="*/ 348 w 201"/>
                <a:gd name="T17" fmla="*/ 31 h 110"/>
                <a:gd name="T18" fmla="*/ 317 w 201"/>
                <a:gd name="T19" fmla="*/ 37 h 110"/>
                <a:gd name="T20" fmla="*/ 287 w 201"/>
                <a:gd name="T21" fmla="*/ 37 h 110"/>
                <a:gd name="T22" fmla="*/ 252 w 201"/>
                <a:gd name="T23" fmla="*/ 46 h 110"/>
                <a:gd name="T24" fmla="*/ 222 w 201"/>
                <a:gd name="T25" fmla="*/ 51 h 110"/>
                <a:gd name="T26" fmla="*/ 192 w 201"/>
                <a:gd name="T27" fmla="*/ 51 h 110"/>
                <a:gd name="T28" fmla="*/ 167 w 201"/>
                <a:gd name="T29" fmla="*/ 59 h 110"/>
                <a:gd name="T30" fmla="*/ 127 w 201"/>
                <a:gd name="T31" fmla="*/ 74 h 110"/>
                <a:gd name="T32" fmla="*/ 77 w 201"/>
                <a:gd name="T33" fmla="*/ 87 h 110"/>
                <a:gd name="T34" fmla="*/ 41 w 201"/>
                <a:gd name="T35" fmla="*/ 97 h 110"/>
                <a:gd name="T36" fmla="*/ 1 w 201"/>
                <a:gd name="T37" fmla="*/ 112 h 110"/>
                <a:gd name="T38" fmla="*/ 0 w 201"/>
                <a:gd name="T39" fmla="*/ 133 h 110"/>
                <a:gd name="T40" fmla="*/ 1 w 201"/>
                <a:gd name="T41" fmla="*/ 163 h 110"/>
                <a:gd name="T42" fmla="*/ 23 w 201"/>
                <a:gd name="T43" fmla="*/ 197 h 110"/>
                <a:gd name="T44" fmla="*/ 58 w 201"/>
                <a:gd name="T45" fmla="*/ 241 h 110"/>
                <a:gd name="T46" fmla="*/ 98 w 201"/>
                <a:gd name="T47" fmla="*/ 285 h 110"/>
                <a:gd name="T48" fmla="*/ 143 w 201"/>
                <a:gd name="T49" fmla="*/ 322 h 110"/>
                <a:gd name="T50" fmla="*/ 192 w 201"/>
                <a:gd name="T51" fmla="*/ 349 h 110"/>
                <a:gd name="T52" fmla="*/ 235 w 201"/>
                <a:gd name="T53" fmla="*/ 358 h 110"/>
                <a:gd name="T54" fmla="*/ 259 w 201"/>
                <a:gd name="T55" fmla="*/ 367 h 110"/>
                <a:gd name="T56" fmla="*/ 306 w 201"/>
                <a:gd name="T57" fmla="*/ 381 h 110"/>
                <a:gd name="T58" fmla="*/ 355 w 201"/>
                <a:gd name="T59" fmla="*/ 373 h 110"/>
                <a:gd name="T60" fmla="*/ 403 w 201"/>
                <a:gd name="T61" fmla="*/ 358 h 110"/>
                <a:gd name="T62" fmla="*/ 448 w 201"/>
                <a:gd name="T63" fmla="*/ 349 h 110"/>
                <a:gd name="T64" fmla="*/ 487 w 201"/>
                <a:gd name="T65" fmla="*/ 335 h 110"/>
                <a:gd name="T66" fmla="*/ 523 w 201"/>
                <a:gd name="T67" fmla="*/ 308 h 110"/>
                <a:gd name="T68" fmla="*/ 562 w 201"/>
                <a:gd name="T69" fmla="*/ 278 h 110"/>
                <a:gd name="T70" fmla="*/ 591 w 201"/>
                <a:gd name="T71" fmla="*/ 241 h 110"/>
                <a:gd name="T72" fmla="*/ 618 w 201"/>
                <a:gd name="T73" fmla="*/ 204 h 110"/>
                <a:gd name="T74" fmla="*/ 636 w 201"/>
                <a:gd name="T75" fmla="*/ 170 h 110"/>
                <a:gd name="T76" fmla="*/ 647 w 201"/>
                <a:gd name="T77" fmla="*/ 133 h 110"/>
                <a:gd name="T78" fmla="*/ 653 w 201"/>
                <a:gd name="T79" fmla="*/ 97 h 110"/>
                <a:gd name="T80" fmla="*/ 653 w 201"/>
                <a:gd name="T81" fmla="*/ 65 h 110"/>
                <a:gd name="T82" fmla="*/ 653 w 201"/>
                <a:gd name="T83" fmla="*/ 37 h 110"/>
                <a:gd name="T84" fmla="*/ 661 w 201"/>
                <a:gd name="T85" fmla="*/ 13 h 110"/>
                <a:gd name="T86" fmla="*/ 661 w 201"/>
                <a:gd name="T87" fmla="*/ 8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10"/>
                <a:gd name="T134" fmla="*/ 201 w 201"/>
                <a:gd name="T135" fmla="*/ 110 h 1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10">
                  <a:moveTo>
                    <a:pt x="201" y="2"/>
                  </a:moveTo>
                  <a:lnTo>
                    <a:pt x="197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76" y="0"/>
                  </a:lnTo>
                  <a:lnTo>
                    <a:pt x="171" y="2"/>
                  </a:lnTo>
                  <a:lnTo>
                    <a:pt x="161" y="2"/>
                  </a:lnTo>
                  <a:lnTo>
                    <a:pt x="153" y="2"/>
                  </a:lnTo>
                  <a:lnTo>
                    <a:pt x="146" y="4"/>
                  </a:lnTo>
                  <a:lnTo>
                    <a:pt x="138" y="4"/>
                  </a:lnTo>
                  <a:lnTo>
                    <a:pt x="133" y="4"/>
                  </a:lnTo>
                  <a:lnTo>
                    <a:pt x="129" y="6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5" y="7"/>
                  </a:lnTo>
                  <a:lnTo>
                    <a:pt x="110" y="7"/>
                  </a:lnTo>
                  <a:lnTo>
                    <a:pt x="106" y="9"/>
                  </a:lnTo>
                  <a:lnTo>
                    <a:pt x="100" y="11"/>
                  </a:lnTo>
                  <a:lnTo>
                    <a:pt x="96" y="11"/>
                  </a:lnTo>
                  <a:lnTo>
                    <a:pt x="93" y="11"/>
                  </a:lnTo>
                  <a:lnTo>
                    <a:pt x="87" y="11"/>
                  </a:lnTo>
                  <a:lnTo>
                    <a:pt x="81" y="13"/>
                  </a:lnTo>
                  <a:lnTo>
                    <a:pt x="77" y="13"/>
                  </a:lnTo>
                  <a:lnTo>
                    <a:pt x="74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58" y="15"/>
                  </a:lnTo>
                  <a:lnTo>
                    <a:pt x="55" y="17"/>
                  </a:lnTo>
                  <a:lnTo>
                    <a:pt x="51" y="17"/>
                  </a:lnTo>
                  <a:lnTo>
                    <a:pt x="47" y="19"/>
                  </a:lnTo>
                  <a:lnTo>
                    <a:pt x="39" y="21"/>
                  </a:lnTo>
                  <a:lnTo>
                    <a:pt x="32" y="23"/>
                  </a:lnTo>
                  <a:lnTo>
                    <a:pt x="24" y="25"/>
                  </a:lnTo>
                  <a:lnTo>
                    <a:pt x="19" y="25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7"/>
                  </a:lnTo>
                  <a:lnTo>
                    <a:pt x="3" y="53"/>
                  </a:lnTo>
                  <a:lnTo>
                    <a:pt x="7" y="57"/>
                  </a:lnTo>
                  <a:lnTo>
                    <a:pt x="13" y="63"/>
                  </a:lnTo>
                  <a:lnTo>
                    <a:pt x="17" y="70"/>
                  </a:lnTo>
                  <a:lnTo>
                    <a:pt x="24" y="76"/>
                  </a:lnTo>
                  <a:lnTo>
                    <a:pt x="30" y="82"/>
                  </a:lnTo>
                  <a:lnTo>
                    <a:pt x="38" y="87"/>
                  </a:lnTo>
                  <a:lnTo>
                    <a:pt x="43" y="93"/>
                  </a:lnTo>
                  <a:lnTo>
                    <a:pt x="53" y="97"/>
                  </a:lnTo>
                  <a:lnTo>
                    <a:pt x="58" y="101"/>
                  </a:lnTo>
                  <a:lnTo>
                    <a:pt x="68" y="104"/>
                  </a:lnTo>
                  <a:lnTo>
                    <a:pt x="72" y="104"/>
                  </a:lnTo>
                  <a:lnTo>
                    <a:pt x="76" y="106"/>
                  </a:lnTo>
                  <a:lnTo>
                    <a:pt x="79" y="106"/>
                  </a:lnTo>
                  <a:lnTo>
                    <a:pt x="85" y="110"/>
                  </a:lnTo>
                  <a:lnTo>
                    <a:pt x="93" y="110"/>
                  </a:lnTo>
                  <a:lnTo>
                    <a:pt x="100" y="110"/>
                  </a:lnTo>
                  <a:lnTo>
                    <a:pt x="108" y="108"/>
                  </a:lnTo>
                  <a:lnTo>
                    <a:pt x="115" y="106"/>
                  </a:lnTo>
                  <a:lnTo>
                    <a:pt x="123" y="104"/>
                  </a:lnTo>
                  <a:lnTo>
                    <a:pt x="131" y="103"/>
                  </a:lnTo>
                  <a:lnTo>
                    <a:pt x="136" y="101"/>
                  </a:lnTo>
                  <a:lnTo>
                    <a:pt x="142" y="99"/>
                  </a:lnTo>
                  <a:lnTo>
                    <a:pt x="148" y="97"/>
                  </a:lnTo>
                  <a:lnTo>
                    <a:pt x="155" y="93"/>
                  </a:lnTo>
                  <a:lnTo>
                    <a:pt x="159" y="89"/>
                  </a:lnTo>
                  <a:lnTo>
                    <a:pt x="167" y="85"/>
                  </a:lnTo>
                  <a:lnTo>
                    <a:pt x="171" y="80"/>
                  </a:lnTo>
                  <a:lnTo>
                    <a:pt x="176" y="76"/>
                  </a:lnTo>
                  <a:lnTo>
                    <a:pt x="180" y="70"/>
                  </a:lnTo>
                  <a:lnTo>
                    <a:pt x="184" y="65"/>
                  </a:lnTo>
                  <a:lnTo>
                    <a:pt x="188" y="59"/>
                  </a:lnTo>
                  <a:lnTo>
                    <a:pt x="192" y="55"/>
                  </a:lnTo>
                  <a:lnTo>
                    <a:pt x="193" y="49"/>
                  </a:lnTo>
                  <a:lnTo>
                    <a:pt x="195" y="44"/>
                  </a:lnTo>
                  <a:lnTo>
                    <a:pt x="197" y="38"/>
                  </a:lnTo>
                  <a:lnTo>
                    <a:pt x="197" y="32"/>
                  </a:lnTo>
                  <a:lnTo>
                    <a:pt x="199" y="28"/>
                  </a:lnTo>
                  <a:lnTo>
                    <a:pt x="199" y="23"/>
                  </a:lnTo>
                  <a:lnTo>
                    <a:pt x="199" y="19"/>
                  </a:lnTo>
                  <a:lnTo>
                    <a:pt x="199" y="15"/>
                  </a:lnTo>
                  <a:lnTo>
                    <a:pt x="199" y="11"/>
                  </a:lnTo>
                  <a:lnTo>
                    <a:pt x="201" y="9"/>
                  </a:lnTo>
                  <a:lnTo>
                    <a:pt x="201" y="4"/>
                  </a:lnTo>
                  <a:lnTo>
                    <a:pt x="20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27"/>
            <p:cNvSpPr>
              <a:spLocks/>
            </p:cNvSpPr>
            <p:nvPr/>
          </p:nvSpPr>
          <p:spPr bwMode="auto">
            <a:xfrm>
              <a:off x="2801" y="1712"/>
              <a:ext cx="202" cy="199"/>
            </a:xfrm>
            <a:custGeom>
              <a:avLst/>
              <a:gdLst>
                <a:gd name="T0" fmla="*/ 282 w 160"/>
                <a:gd name="T1" fmla="*/ 501 h 158"/>
                <a:gd name="T2" fmla="*/ 327 w 160"/>
                <a:gd name="T3" fmla="*/ 487 h 158"/>
                <a:gd name="T4" fmla="*/ 370 w 160"/>
                <a:gd name="T5" fmla="*/ 469 h 158"/>
                <a:gd name="T6" fmla="*/ 413 w 160"/>
                <a:gd name="T7" fmla="*/ 440 h 158"/>
                <a:gd name="T8" fmla="*/ 444 w 160"/>
                <a:gd name="T9" fmla="*/ 408 h 158"/>
                <a:gd name="T10" fmla="*/ 476 w 160"/>
                <a:gd name="T11" fmla="*/ 368 h 158"/>
                <a:gd name="T12" fmla="*/ 492 w 160"/>
                <a:gd name="T13" fmla="*/ 329 h 158"/>
                <a:gd name="T14" fmla="*/ 505 w 160"/>
                <a:gd name="T15" fmla="*/ 277 h 158"/>
                <a:gd name="T16" fmla="*/ 505 w 160"/>
                <a:gd name="T17" fmla="*/ 230 h 158"/>
                <a:gd name="T18" fmla="*/ 492 w 160"/>
                <a:gd name="T19" fmla="*/ 175 h 158"/>
                <a:gd name="T20" fmla="*/ 476 w 160"/>
                <a:gd name="T21" fmla="*/ 134 h 158"/>
                <a:gd name="T22" fmla="*/ 444 w 160"/>
                <a:gd name="T23" fmla="*/ 93 h 158"/>
                <a:gd name="T24" fmla="*/ 413 w 160"/>
                <a:gd name="T25" fmla="*/ 53 h 158"/>
                <a:gd name="T26" fmla="*/ 370 w 160"/>
                <a:gd name="T27" fmla="*/ 29 h 158"/>
                <a:gd name="T28" fmla="*/ 327 w 160"/>
                <a:gd name="T29" fmla="*/ 13 h 158"/>
                <a:gd name="T30" fmla="*/ 282 w 160"/>
                <a:gd name="T31" fmla="*/ 0 h 158"/>
                <a:gd name="T32" fmla="*/ 241 w 160"/>
                <a:gd name="T33" fmla="*/ 0 h 158"/>
                <a:gd name="T34" fmla="*/ 215 w 160"/>
                <a:gd name="T35" fmla="*/ 0 h 158"/>
                <a:gd name="T36" fmla="*/ 182 w 160"/>
                <a:gd name="T37" fmla="*/ 13 h 158"/>
                <a:gd name="T38" fmla="*/ 129 w 160"/>
                <a:gd name="T39" fmla="*/ 29 h 158"/>
                <a:gd name="T40" fmla="*/ 93 w 160"/>
                <a:gd name="T41" fmla="*/ 53 h 158"/>
                <a:gd name="T42" fmla="*/ 59 w 160"/>
                <a:gd name="T43" fmla="*/ 93 h 158"/>
                <a:gd name="T44" fmla="*/ 25 w 160"/>
                <a:gd name="T45" fmla="*/ 134 h 158"/>
                <a:gd name="T46" fmla="*/ 13 w 160"/>
                <a:gd name="T47" fmla="*/ 175 h 158"/>
                <a:gd name="T48" fmla="*/ 0 w 160"/>
                <a:gd name="T49" fmla="*/ 230 h 158"/>
                <a:gd name="T50" fmla="*/ 0 w 160"/>
                <a:gd name="T51" fmla="*/ 277 h 158"/>
                <a:gd name="T52" fmla="*/ 13 w 160"/>
                <a:gd name="T53" fmla="*/ 329 h 158"/>
                <a:gd name="T54" fmla="*/ 25 w 160"/>
                <a:gd name="T55" fmla="*/ 368 h 158"/>
                <a:gd name="T56" fmla="*/ 59 w 160"/>
                <a:gd name="T57" fmla="*/ 408 h 158"/>
                <a:gd name="T58" fmla="*/ 93 w 160"/>
                <a:gd name="T59" fmla="*/ 440 h 158"/>
                <a:gd name="T60" fmla="*/ 129 w 160"/>
                <a:gd name="T61" fmla="*/ 469 h 158"/>
                <a:gd name="T62" fmla="*/ 182 w 160"/>
                <a:gd name="T63" fmla="*/ 487 h 158"/>
                <a:gd name="T64" fmla="*/ 215 w 160"/>
                <a:gd name="T65" fmla="*/ 494 h 158"/>
                <a:gd name="T66" fmla="*/ 241 w 160"/>
                <a:gd name="T67" fmla="*/ 501 h 158"/>
                <a:gd name="T68" fmla="*/ 259 w 160"/>
                <a:gd name="T69" fmla="*/ 501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0"/>
                <a:gd name="T106" fmla="*/ 0 h 158"/>
                <a:gd name="T107" fmla="*/ 160 w 160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0" h="158">
                  <a:moveTo>
                    <a:pt x="80" y="158"/>
                  </a:moveTo>
                  <a:lnTo>
                    <a:pt x="88" y="158"/>
                  </a:lnTo>
                  <a:lnTo>
                    <a:pt x="95" y="156"/>
                  </a:lnTo>
                  <a:lnTo>
                    <a:pt x="101" y="154"/>
                  </a:lnTo>
                  <a:lnTo>
                    <a:pt x="109" y="152"/>
                  </a:lnTo>
                  <a:lnTo>
                    <a:pt x="116" y="148"/>
                  </a:lnTo>
                  <a:lnTo>
                    <a:pt x="122" y="144"/>
                  </a:lnTo>
                  <a:lnTo>
                    <a:pt x="128" y="139"/>
                  </a:lnTo>
                  <a:lnTo>
                    <a:pt x="135" y="135"/>
                  </a:lnTo>
                  <a:lnTo>
                    <a:pt x="139" y="129"/>
                  </a:lnTo>
                  <a:lnTo>
                    <a:pt x="143" y="124"/>
                  </a:lnTo>
                  <a:lnTo>
                    <a:pt x="149" y="116"/>
                  </a:lnTo>
                  <a:lnTo>
                    <a:pt x="152" y="110"/>
                  </a:lnTo>
                  <a:lnTo>
                    <a:pt x="154" y="103"/>
                  </a:lnTo>
                  <a:lnTo>
                    <a:pt x="156" y="95"/>
                  </a:lnTo>
                  <a:lnTo>
                    <a:pt x="158" y="87"/>
                  </a:lnTo>
                  <a:lnTo>
                    <a:pt x="160" y="80"/>
                  </a:lnTo>
                  <a:lnTo>
                    <a:pt x="158" y="72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3" y="34"/>
                  </a:lnTo>
                  <a:lnTo>
                    <a:pt x="139" y="29"/>
                  </a:lnTo>
                  <a:lnTo>
                    <a:pt x="135" y="25"/>
                  </a:lnTo>
                  <a:lnTo>
                    <a:pt x="128" y="17"/>
                  </a:lnTo>
                  <a:lnTo>
                    <a:pt x="122" y="13"/>
                  </a:lnTo>
                  <a:lnTo>
                    <a:pt x="116" y="9"/>
                  </a:lnTo>
                  <a:lnTo>
                    <a:pt x="109" y="6"/>
                  </a:lnTo>
                  <a:lnTo>
                    <a:pt x="101" y="4"/>
                  </a:lnTo>
                  <a:lnTo>
                    <a:pt x="95" y="2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2"/>
                  </a:lnTo>
                  <a:lnTo>
                    <a:pt x="56" y="4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29" y="17"/>
                  </a:lnTo>
                  <a:lnTo>
                    <a:pt x="23" y="25"/>
                  </a:lnTo>
                  <a:lnTo>
                    <a:pt x="18" y="29"/>
                  </a:lnTo>
                  <a:lnTo>
                    <a:pt x="14" y="34"/>
                  </a:lnTo>
                  <a:lnTo>
                    <a:pt x="8" y="42"/>
                  </a:lnTo>
                  <a:lnTo>
                    <a:pt x="6" y="48"/>
                  </a:lnTo>
                  <a:lnTo>
                    <a:pt x="4" y="55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4" y="103"/>
                  </a:lnTo>
                  <a:lnTo>
                    <a:pt x="6" y="110"/>
                  </a:lnTo>
                  <a:lnTo>
                    <a:pt x="8" y="116"/>
                  </a:lnTo>
                  <a:lnTo>
                    <a:pt x="14" y="124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9" y="139"/>
                  </a:lnTo>
                  <a:lnTo>
                    <a:pt x="35" y="144"/>
                  </a:lnTo>
                  <a:lnTo>
                    <a:pt x="40" y="148"/>
                  </a:lnTo>
                  <a:lnTo>
                    <a:pt x="48" y="152"/>
                  </a:lnTo>
                  <a:lnTo>
                    <a:pt x="56" y="154"/>
                  </a:lnTo>
                  <a:lnTo>
                    <a:pt x="63" y="156"/>
                  </a:lnTo>
                  <a:lnTo>
                    <a:pt x="67" y="156"/>
                  </a:lnTo>
                  <a:lnTo>
                    <a:pt x="71" y="158"/>
                  </a:lnTo>
                  <a:lnTo>
                    <a:pt x="75" y="158"/>
                  </a:lnTo>
                  <a:lnTo>
                    <a:pt x="80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28"/>
            <p:cNvSpPr>
              <a:spLocks/>
            </p:cNvSpPr>
            <p:nvPr/>
          </p:nvSpPr>
          <p:spPr bwMode="auto">
            <a:xfrm>
              <a:off x="2943" y="1938"/>
              <a:ext cx="88" cy="288"/>
            </a:xfrm>
            <a:custGeom>
              <a:avLst/>
              <a:gdLst>
                <a:gd name="T0" fmla="*/ 221 w 70"/>
                <a:gd name="T1" fmla="*/ 86 h 228"/>
                <a:gd name="T2" fmla="*/ 207 w 70"/>
                <a:gd name="T3" fmla="*/ 115 h 228"/>
                <a:gd name="T4" fmla="*/ 207 w 70"/>
                <a:gd name="T5" fmla="*/ 144 h 228"/>
                <a:gd name="T6" fmla="*/ 201 w 70"/>
                <a:gd name="T7" fmla="*/ 176 h 228"/>
                <a:gd name="T8" fmla="*/ 186 w 70"/>
                <a:gd name="T9" fmla="*/ 230 h 228"/>
                <a:gd name="T10" fmla="*/ 184 w 70"/>
                <a:gd name="T11" fmla="*/ 269 h 228"/>
                <a:gd name="T12" fmla="*/ 180 w 70"/>
                <a:gd name="T13" fmla="*/ 313 h 228"/>
                <a:gd name="T14" fmla="*/ 172 w 70"/>
                <a:gd name="T15" fmla="*/ 339 h 228"/>
                <a:gd name="T16" fmla="*/ 167 w 70"/>
                <a:gd name="T17" fmla="*/ 378 h 228"/>
                <a:gd name="T18" fmla="*/ 155 w 70"/>
                <a:gd name="T19" fmla="*/ 428 h 228"/>
                <a:gd name="T20" fmla="*/ 143 w 70"/>
                <a:gd name="T21" fmla="*/ 490 h 228"/>
                <a:gd name="T22" fmla="*/ 135 w 70"/>
                <a:gd name="T23" fmla="*/ 534 h 228"/>
                <a:gd name="T24" fmla="*/ 123 w 70"/>
                <a:gd name="T25" fmla="*/ 582 h 228"/>
                <a:gd name="T26" fmla="*/ 114 w 70"/>
                <a:gd name="T27" fmla="*/ 619 h 228"/>
                <a:gd name="T28" fmla="*/ 99 w 70"/>
                <a:gd name="T29" fmla="*/ 649 h 228"/>
                <a:gd name="T30" fmla="*/ 87 w 70"/>
                <a:gd name="T31" fmla="*/ 680 h 228"/>
                <a:gd name="T32" fmla="*/ 69 w 70"/>
                <a:gd name="T33" fmla="*/ 710 h 228"/>
                <a:gd name="T34" fmla="*/ 39 w 70"/>
                <a:gd name="T35" fmla="*/ 734 h 228"/>
                <a:gd name="T36" fmla="*/ 16 w 70"/>
                <a:gd name="T37" fmla="*/ 733 h 228"/>
                <a:gd name="T38" fmla="*/ 1 w 70"/>
                <a:gd name="T39" fmla="*/ 710 h 228"/>
                <a:gd name="T40" fmla="*/ 1 w 70"/>
                <a:gd name="T41" fmla="*/ 685 h 228"/>
                <a:gd name="T42" fmla="*/ 0 w 70"/>
                <a:gd name="T43" fmla="*/ 661 h 228"/>
                <a:gd name="T44" fmla="*/ 0 w 70"/>
                <a:gd name="T45" fmla="*/ 637 h 228"/>
                <a:gd name="T46" fmla="*/ 0 w 70"/>
                <a:gd name="T47" fmla="*/ 596 h 228"/>
                <a:gd name="T48" fmla="*/ 0 w 70"/>
                <a:gd name="T49" fmla="*/ 549 h 228"/>
                <a:gd name="T50" fmla="*/ 0 w 70"/>
                <a:gd name="T51" fmla="*/ 496 h 228"/>
                <a:gd name="T52" fmla="*/ 1 w 70"/>
                <a:gd name="T53" fmla="*/ 447 h 228"/>
                <a:gd name="T54" fmla="*/ 1 w 70"/>
                <a:gd name="T55" fmla="*/ 426 h 228"/>
                <a:gd name="T56" fmla="*/ 1 w 70"/>
                <a:gd name="T57" fmla="*/ 393 h 228"/>
                <a:gd name="T58" fmla="*/ 1 w 70"/>
                <a:gd name="T59" fmla="*/ 365 h 228"/>
                <a:gd name="T60" fmla="*/ 10 w 70"/>
                <a:gd name="T61" fmla="*/ 330 h 228"/>
                <a:gd name="T62" fmla="*/ 10 w 70"/>
                <a:gd name="T63" fmla="*/ 307 h 228"/>
                <a:gd name="T64" fmla="*/ 10 w 70"/>
                <a:gd name="T65" fmla="*/ 278 h 228"/>
                <a:gd name="T66" fmla="*/ 16 w 70"/>
                <a:gd name="T67" fmla="*/ 244 h 228"/>
                <a:gd name="T68" fmla="*/ 16 w 70"/>
                <a:gd name="T69" fmla="*/ 216 h 228"/>
                <a:gd name="T70" fmla="*/ 23 w 70"/>
                <a:gd name="T71" fmla="*/ 192 h 228"/>
                <a:gd name="T72" fmla="*/ 23 w 70"/>
                <a:gd name="T73" fmla="*/ 155 h 228"/>
                <a:gd name="T74" fmla="*/ 36 w 70"/>
                <a:gd name="T75" fmla="*/ 107 h 228"/>
                <a:gd name="T76" fmla="*/ 48 w 70"/>
                <a:gd name="T77" fmla="*/ 61 h 228"/>
                <a:gd name="T78" fmla="*/ 60 w 70"/>
                <a:gd name="T79" fmla="*/ 38 h 228"/>
                <a:gd name="T80" fmla="*/ 69 w 70"/>
                <a:gd name="T81" fmla="*/ 20 h 228"/>
                <a:gd name="T82" fmla="*/ 87 w 70"/>
                <a:gd name="T83" fmla="*/ 8 h 228"/>
                <a:gd name="T84" fmla="*/ 118 w 70"/>
                <a:gd name="T85" fmla="*/ 0 h 228"/>
                <a:gd name="T86" fmla="*/ 155 w 70"/>
                <a:gd name="T87" fmla="*/ 20 h 228"/>
                <a:gd name="T88" fmla="*/ 195 w 70"/>
                <a:gd name="T89" fmla="*/ 47 h 228"/>
                <a:gd name="T90" fmla="*/ 214 w 70"/>
                <a:gd name="T91" fmla="*/ 75 h 228"/>
                <a:gd name="T92" fmla="*/ 221 w 70"/>
                <a:gd name="T93" fmla="*/ 81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228"/>
                <a:gd name="T143" fmla="*/ 70 w 70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228">
                  <a:moveTo>
                    <a:pt x="70" y="25"/>
                  </a:moveTo>
                  <a:lnTo>
                    <a:pt x="70" y="27"/>
                  </a:lnTo>
                  <a:lnTo>
                    <a:pt x="68" y="33"/>
                  </a:lnTo>
                  <a:lnTo>
                    <a:pt x="66" y="36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6" y="52"/>
                  </a:lnTo>
                  <a:lnTo>
                    <a:pt x="64" y="55"/>
                  </a:lnTo>
                  <a:lnTo>
                    <a:pt x="62" y="63"/>
                  </a:lnTo>
                  <a:lnTo>
                    <a:pt x="60" y="71"/>
                  </a:lnTo>
                  <a:lnTo>
                    <a:pt x="60" y="78"/>
                  </a:lnTo>
                  <a:lnTo>
                    <a:pt x="58" y="84"/>
                  </a:lnTo>
                  <a:lnTo>
                    <a:pt x="57" y="93"/>
                  </a:lnTo>
                  <a:lnTo>
                    <a:pt x="57" y="97"/>
                  </a:lnTo>
                  <a:lnTo>
                    <a:pt x="57" y="101"/>
                  </a:lnTo>
                  <a:lnTo>
                    <a:pt x="55" y="105"/>
                  </a:lnTo>
                  <a:lnTo>
                    <a:pt x="55" y="111"/>
                  </a:lnTo>
                  <a:lnTo>
                    <a:pt x="53" y="118"/>
                  </a:lnTo>
                  <a:lnTo>
                    <a:pt x="51" y="128"/>
                  </a:lnTo>
                  <a:lnTo>
                    <a:pt x="49" y="133"/>
                  </a:lnTo>
                  <a:lnTo>
                    <a:pt x="47" y="143"/>
                  </a:lnTo>
                  <a:lnTo>
                    <a:pt x="45" y="152"/>
                  </a:lnTo>
                  <a:lnTo>
                    <a:pt x="43" y="158"/>
                  </a:lnTo>
                  <a:lnTo>
                    <a:pt x="43" y="166"/>
                  </a:lnTo>
                  <a:lnTo>
                    <a:pt x="41" y="175"/>
                  </a:lnTo>
                  <a:lnTo>
                    <a:pt x="39" y="181"/>
                  </a:lnTo>
                  <a:lnTo>
                    <a:pt x="38" y="187"/>
                  </a:lnTo>
                  <a:lnTo>
                    <a:pt x="36" y="192"/>
                  </a:lnTo>
                  <a:lnTo>
                    <a:pt x="36" y="198"/>
                  </a:lnTo>
                  <a:lnTo>
                    <a:pt x="32" y="202"/>
                  </a:lnTo>
                  <a:lnTo>
                    <a:pt x="30" y="208"/>
                  </a:lnTo>
                  <a:lnTo>
                    <a:pt x="28" y="211"/>
                  </a:lnTo>
                  <a:lnTo>
                    <a:pt x="28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3" y="228"/>
                  </a:lnTo>
                  <a:lnTo>
                    <a:pt x="9" y="228"/>
                  </a:lnTo>
                  <a:lnTo>
                    <a:pt x="5" y="227"/>
                  </a:lnTo>
                  <a:lnTo>
                    <a:pt x="3" y="225"/>
                  </a:lnTo>
                  <a:lnTo>
                    <a:pt x="1" y="221"/>
                  </a:lnTo>
                  <a:lnTo>
                    <a:pt x="1" y="217"/>
                  </a:lnTo>
                  <a:lnTo>
                    <a:pt x="1" y="213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0"/>
                  </a:lnTo>
                  <a:lnTo>
                    <a:pt x="0" y="162"/>
                  </a:lnTo>
                  <a:lnTo>
                    <a:pt x="0" y="154"/>
                  </a:lnTo>
                  <a:lnTo>
                    <a:pt x="1" y="145"/>
                  </a:lnTo>
                  <a:lnTo>
                    <a:pt x="1" y="139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1" y="113"/>
                  </a:lnTo>
                  <a:lnTo>
                    <a:pt x="3" y="109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5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5" y="80"/>
                  </a:lnTo>
                  <a:lnTo>
                    <a:pt x="5" y="76"/>
                  </a:lnTo>
                  <a:lnTo>
                    <a:pt x="5" y="73"/>
                  </a:lnTo>
                  <a:lnTo>
                    <a:pt x="5" y="67"/>
                  </a:lnTo>
                  <a:lnTo>
                    <a:pt x="5" y="63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7" y="48"/>
                  </a:lnTo>
                  <a:lnTo>
                    <a:pt x="9" y="40"/>
                  </a:lnTo>
                  <a:lnTo>
                    <a:pt x="11" y="33"/>
                  </a:lnTo>
                  <a:lnTo>
                    <a:pt x="11" y="25"/>
                  </a:lnTo>
                  <a:lnTo>
                    <a:pt x="15" y="19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9" y="6"/>
                  </a:lnTo>
                  <a:lnTo>
                    <a:pt x="57" y="10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68" y="23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29"/>
            <p:cNvSpPr>
              <a:spLocks/>
            </p:cNvSpPr>
            <p:nvPr/>
          </p:nvSpPr>
          <p:spPr bwMode="auto">
            <a:xfrm rot="252377">
              <a:off x="1976" y="1807"/>
              <a:ext cx="222" cy="59"/>
            </a:xfrm>
            <a:custGeom>
              <a:avLst/>
              <a:gdLst>
                <a:gd name="T0" fmla="*/ 49 w 177"/>
                <a:gd name="T1" fmla="*/ 93 h 45"/>
                <a:gd name="T2" fmla="*/ 64 w 177"/>
                <a:gd name="T3" fmla="*/ 84 h 45"/>
                <a:gd name="T4" fmla="*/ 97 w 177"/>
                <a:gd name="T5" fmla="*/ 73 h 45"/>
                <a:gd name="T6" fmla="*/ 124 w 177"/>
                <a:gd name="T7" fmla="*/ 66 h 45"/>
                <a:gd name="T8" fmla="*/ 168 w 177"/>
                <a:gd name="T9" fmla="*/ 50 h 45"/>
                <a:gd name="T10" fmla="*/ 208 w 177"/>
                <a:gd name="T11" fmla="*/ 41 h 45"/>
                <a:gd name="T12" fmla="*/ 242 w 177"/>
                <a:gd name="T13" fmla="*/ 37 h 45"/>
                <a:gd name="T14" fmla="*/ 292 w 177"/>
                <a:gd name="T15" fmla="*/ 21 h 45"/>
                <a:gd name="T16" fmla="*/ 332 w 177"/>
                <a:gd name="T17" fmla="*/ 16 h 45"/>
                <a:gd name="T18" fmla="*/ 373 w 177"/>
                <a:gd name="T19" fmla="*/ 9 h 45"/>
                <a:gd name="T20" fmla="*/ 410 w 177"/>
                <a:gd name="T21" fmla="*/ 9 h 45"/>
                <a:gd name="T22" fmla="*/ 444 w 177"/>
                <a:gd name="T23" fmla="*/ 0 h 45"/>
                <a:gd name="T24" fmla="*/ 474 w 177"/>
                <a:gd name="T25" fmla="*/ 0 h 45"/>
                <a:gd name="T26" fmla="*/ 503 w 177"/>
                <a:gd name="T27" fmla="*/ 9 h 45"/>
                <a:gd name="T28" fmla="*/ 527 w 177"/>
                <a:gd name="T29" fmla="*/ 37 h 45"/>
                <a:gd name="T30" fmla="*/ 543 w 177"/>
                <a:gd name="T31" fmla="*/ 66 h 45"/>
                <a:gd name="T32" fmla="*/ 549 w 177"/>
                <a:gd name="T33" fmla="*/ 84 h 45"/>
                <a:gd name="T34" fmla="*/ 527 w 177"/>
                <a:gd name="T35" fmla="*/ 101 h 45"/>
                <a:gd name="T36" fmla="*/ 497 w 177"/>
                <a:gd name="T37" fmla="*/ 115 h 45"/>
                <a:gd name="T38" fmla="*/ 464 w 177"/>
                <a:gd name="T39" fmla="*/ 123 h 45"/>
                <a:gd name="T40" fmla="*/ 426 w 177"/>
                <a:gd name="T41" fmla="*/ 132 h 45"/>
                <a:gd name="T42" fmla="*/ 398 w 177"/>
                <a:gd name="T43" fmla="*/ 139 h 45"/>
                <a:gd name="T44" fmla="*/ 354 w 177"/>
                <a:gd name="T45" fmla="*/ 149 h 45"/>
                <a:gd name="T46" fmla="*/ 314 w 177"/>
                <a:gd name="T47" fmla="*/ 153 h 45"/>
                <a:gd name="T48" fmla="*/ 272 w 177"/>
                <a:gd name="T49" fmla="*/ 161 h 45"/>
                <a:gd name="T50" fmla="*/ 233 w 177"/>
                <a:gd name="T51" fmla="*/ 165 h 45"/>
                <a:gd name="T52" fmla="*/ 192 w 177"/>
                <a:gd name="T53" fmla="*/ 165 h 45"/>
                <a:gd name="T54" fmla="*/ 144 w 177"/>
                <a:gd name="T55" fmla="*/ 173 h 45"/>
                <a:gd name="T56" fmla="*/ 109 w 177"/>
                <a:gd name="T57" fmla="*/ 173 h 45"/>
                <a:gd name="T58" fmla="*/ 77 w 177"/>
                <a:gd name="T59" fmla="*/ 173 h 45"/>
                <a:gd name="T60" fmla="*/ 49 w 177"/>
                <a:gd name="T61" fmla="*/ 173 h 45"/>
                <a:gd name="T62" fmla="*/ 25 w 177"/>
                <a:gd name="T63" fmla="*/ 165 h 45"/>
                <a:gd name="T64" fmla="*/ 0 w 177"/>
                <a:gd name="T65" fmla="*/ 132 h 45"/>
                <a:gd name="T66" fmla="*/ 38 w 177"/>
                <a:gd name="T67" fmla="*/ 93 h 45"/>
                <a:gd name="T68" fmla="*/ 49 w 177"/>
                <a:gd name="T69" fmla="*/ 93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7"/>
                <a:gd name="T106" fmla="*/ 0 h 45"/>
                <a:gd name="T107" fmla="*/ 177 w 177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7" h="45">
                  <a:moveTo>
                    <a:pt x="16" y="24"/>
                  </a:moveTo>
                  <a:lnTo>
                    <a:pt x="16" y="24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7" y="21"/>
                  </a:lnTo>
                  <a:lnTo>
                    <a:pt x="31" y="19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6" y="15"/>
                  </a:lnTo>
                  <a:lnTo>
                    <a:pt x="54" y="13"/>
                  </a:lnTo>
                  <a:lnTo>
                    <a:pt x="59" y="13"/>
                  </a:lnTo>
                  <a:lnTo>
                    <a:pt x="67" y="11"/>
                  </a:lnTo>
                  <a:lnTo>
                    <a:pt x="73" y="11"/>
                  </a:lnTo>
                  <a:lnTo>
                    <a:pt x="78" y="9"/>
                  </a:lnTo>
                  <a:lnTo>
                    <a:pt x="86" y="7"/>
                  </a:lnTo>
                  <a:lnTo>
                    <a:pt x="94" y="5"/>
                  </a:lnTo>
                  <a:lnTo>
                    <a:pt x="99" y="5"/>
                  </a:lnTo>
                  <a:lnTo>
                    <a:pt x="107" y="4"/>
                  </a:lnTo>
                  <a:lnTo>
                    <a:pt x="113" y="4"/>
                  </a:lnTo>
                  <a:lnTo>
                    <a:pt x="120" y="2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2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2" y="2"/>
                  </a:lnTo>
                  <a:lnTo>
                    <a:pt x="168" y="4"/>
                  </a:lnTo>
                  <a:lnTo>
                    <a:pt x="170" y="9"/>
                  </a:lnTo>
                  <a:lnTo>
                    <a:pt x="173" y="13"/>
                  </a:lnTo>
                  <a:lnTo>
                    <a:pt x="175" y="17"/>
                  </a:lnTo>
                  <a:lnTo>
                    <a:pt x="177" y="21"/>
                  </a:lnTo>
                  <a:lnTo>
                    <a:pt x="175" y="24"/>
                  </a:lnTo>
                  <a:lnTo>
                    <a:pt x="170" y="26"/>
                  </a:lnTo>
                  <a:lnTo>
                    <a:pt x="164" y="28"/>
                  </a:lnTo>
                  <a:lnTo>
                    <a:pt x="160" y="30"/>
                  </a:lnTo>
                  <a:lnTo>
                    <a:pt x="152" y="32"/>
                  </a:lnTo>
                  <a:lnTo>
                    <a:pt x="149" y="32"/>
                  </a:lnTo>
                  <a:lnTo>
                    <a:pt x="143" y="34"/>
                  </a:lnTo>
                  <a:lnTo>
                    <a:pt x="137" y="34"/>
                  </a:lnTo>
                  <a:lnTo>
                    <a:pt x="133" y="36"/>
                  </a:lnTo>
                  <a:lnTo>
                    <a:pt x="128" y="36"/>
                  </a:lnTo>
                  <a:lnTo>
                    <a:pt x="120" y="38"/>
                  </a:lnTo>
                  <a:lnTo>
                    <a:pt x="114" y="38"/>
                  </a:lnTo>
                  <a:lnTo>
                    <a:pt x="109" y="40"/>
                  </a:lnTo>
                  <a:lnTo>
                    <a:pt x="101" y="40"/>
                  </a:lnTo>
                  <a:lnTo>
                    <a:pt x="95" y="42"/>
                  </a:lnTo>
                  <a:lnTo>
                    <a:pt x="88" y="42"/>
                  </a:lnTo>
                  <a:lnTo>
                    <a:pt x="82" y="43"/>
                  </a:lnTo>
                  <a:lnTo>
                    <a:pt x="75" y="43"/>
                  </a:lnTo>
                  <a:lnTo>
                    <a:pt x="69" y="43"/>
                  </a:lnTo>
                  <a:lnTo>
                    <a:pt x="61" y="43"/>
                  </a:lnTo>
                  <a:lnTo>
                    <a:pt x="54" y="45"/>
                  </a:lnTo>
                  <a:lnTo>
                    <a:pt x="46" y="45"/>
                  </a:lnTo>
                  <a:lnTo>
                    <a:pt x="40" y="45"/>
                  </a:lnTo>
                  <a:lnTo>
                    <a:pt x="35" y="45"/>
                  </a:lnTo>
                  <a:lnTo>
                    <a:pt x="31" y="45"/>
                  </a:lnTo>
                  <a:lnTo>
                    <a:pt x="25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2" y="45"/>
                  </a:lnTo>
                  <a:lnTo>
                    <a:pt x="8" y="43"/>
                  </a:lnTo>
                  <a:lnTo>
                    <a:pt x="4" y="43"/>
                  </a:lnTo>
                  <a:lnTo>
                    <a:pt x="0" y="34"/>
                  </a:lnTo>
                  <a:lnTo>
                    <a:pt x="6" y="28"/>
                  </a:lnTo>
                  <a:lnTo>
                    <a:pt x="12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5" name="AutoShape 32"/>
          <p:cNvSpPr>
            <a:spLocks noChangeArrowheads="1"/>
          </p:cNvSpPr>
          <p:nvPr/>
        </p:nvSpPr>
        <p:spPr bwMode="auto">
          <a:xfrm rot="4021351">
            <a:off x="1624807" y="2948576"/>
            <a:ext cx="1689100" cy="3413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990000"/>
              </a:gs>
              <a:gs pos="100000">
                <a:srgbClr val="FF0000"/>
              </a:gs>
            </a:gsLst>
            <a:lin ang="5400000" scaled="1"/>
          </a:gra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7896" name="AutoShape 35"/>
          <p:cNvSpPr>
            <a:spLocks noChangeArrowheads="1"/>
          </p:cNvSpPr>
          <p:nvPr/>
        </p:nvSpPr>
        <p:spPr bwMode="auto">
          <a:xfrm rot="7024150">
            <a:off x="5790407" y="3005726"/>
            <a:ext cx="1689100" cy="341313"/>
          </a:xfrm>
          <a:custGeom>
            <a:avLst/>
            <a:gdLst>
              <a:gd name="T0" fmla="*/ 1458492905 w 21600"/>
              <a:gd name="T1" fmla="*/ 0 h 21600"/>
              <a:gd name="T2" fmla="*/ 0 w 21600"/>
              <a:gd name="T3" fmla="*/ 63175 h 21600"/>
              <a:gd name="T4" fmla="*/ 1458492905 w 21600"/>
              <a:gd name="T5" fmla="*/ 126349 h 21600"/>
              <a:gd name="T6" fmla="*/ 1944336695 w 21600"/>
              <a:gd name="T7" fmla="*/ 631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0 w 21600"/>
              <a:gd name="T13" fmla="*/ 5425 h 21600"/>
              <a:gd name="T14" fmla="*/ 18900 w 21600"/>
              <a:gd name="T15" fmla="*/ 161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990000"/>
              </a:gs>
              <a:gs pos="100000">
                <a:srgbClr val="FF0000"/>
              </a:gs>
            </a:gsLst>
            <a:lin ang="5400000" scaled="1"/>
          </a:gra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606353" y="1297730"/>
            <a:ext cx="2897885" cy="1383253"/>
          </a:xfrm>
          <a:prstGeom prst="ellipse">
            <a:avLst/>
          </a:prstGeom>
          <a:gradFill rotWithShape="1">
            <a:gsLst>
              <a:gs pos="0">
                <a:srgbClr val="00339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US" sz="24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Surgical Bleeding</a:t>
            </a:r>
            <a:endParaRPr lang="en-US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461851" y="1207934"/>
            <a:ext cx="2851262" cy="1537185"/>
          </a:xfrm>
          <a:prstGeom prst="ellipse">
            <a:avLst/>
          </a:prstGeom>
          <a:gradFill rotWithShape="1">
            <a:gsLst>
              <a:gs pos="0">
                <a:srgbClr val="00339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/>
        </p:spPr>
        <p:txBody>
          <a:bodyPr lIns="0" rIns="0" anchor="ctr"/>
          <a:lstStyle/>
          <a:p>
            <a:pPr algn="ctr">
              <a:defRPr/>
            </a:pPr>
            <a:endParaRPr lang="en-US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1225" y="1449183"/>
            <a:ext cx="2127250" cy="915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charset="0"/>
                <a:cs typeface="Arial" charset="0"/>
              </a:rPr>
              <a:t>Ischemic events:</a:t>
            </a:r>
          </a:p>
          <a:p>
            <a:pPr algn="ctr"/>
            <a:r>
              <a:rPr lang="en-US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charset="0"/>
                <a:cs typeface="Arial" charset="0"/>
              </a:rPr>
              <a:t>MI/CKMB↑</a:t>
            </a:r>
          </a:p>
          <a:p>
            <a:pPr algn="ctr"/>
            <a:r>
              <a:rPr lang="en-US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charset="0"/>
                <a:cs typeface="Arial" charset="0"/>
              </a:rPr>
              <a:t>Stent Thrombosis</a:t>
            </a:r>
          </a:p>
        </p:txBody>
      </p:sp>
    </p:spTree>
    <p:extLst>
      <p:ext uri="{BB962C8B-B14F-4D97-AF65-F5344CB8AC3E}">
        <p14:creationId xmlns="" xmlns:p14="http://schemas.microsoft.com/office/powerpoint/2010/main" val="1548071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P2Y</a:t>
            </a:r>
            <a:r>
              <a:rPr lang="en-US" baseline="-25000" dirty="0" smtClean="0"/>
              <a:t>12</a:t>
            </a:r>
            <a:r>
              <a:rPr lang="en-US" dirty="0" smtClean="0"/>
              <a:t> Receptor Antagonists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4171" y="1259114"/>
          <a:ext cx="8893629" cy="4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143"/>
                <a:gridCol w="1643743"/>
                <a:gridCol w="1534885"/>
                <a:gridCol w="1034143"/>
                <a:gridCol w="2122715"/>
              </a:tblGrid>
              <a:tr h="8287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Agent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IPA                 (20 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ADP)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Time to peak onset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Reversibility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(d/c before CABG)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8287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Ticlopidine 250 mg bid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thienopyridine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(pro-drug)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 hrs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 reversible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days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7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Clopidogrel 300 mg LD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Clopidogrel 600 mg LD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Clopidogrel 75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qd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Clopidogrel 150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qd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thienopyridine(pro-drug)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30% - 40%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35% - 50%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30% - 35%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45% - 50%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hrs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hrs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 reversible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days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7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Prasugrel 60 mg LD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Prasugrel 10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qd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Prasugrel 5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qd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thienopyridine(pro-drug)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1-2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hrs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 reversible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days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7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Ticagrelor  180 mg LD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Ticagrelor 90 mg bid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cyclo-pentyl-triazolo-pyrimidine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1-2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hrs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reversible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2-5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days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587" y="6093023"/>
            <a:ext cx="6455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*Less affected by genetic polymorphisms and drug interactions 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PPIs)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65" y="6324600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†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 a pro-drug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55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104263"/>
            <a:ext cx="8896350" cy="755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 smtClean="0"/>
              <a:t>US FDA Labeling Recommendations on D/C of DAPT Prior to Surgery</a:t>
            </a:r>
            <a:endParaRPr lang="en-US" sz="4000" dirty="0"/>
          </a:p>
        </p:txBody>
      </p:sp>
      <p:sp>
        <p:nvSpPr>
          <p:cNvPr id="1234947" name="Rectangle 3"/>
          <p:cNvSpPr>
            <a:spLocks noGrp="1" noChangeArrowheads="1"/>
          </p:cNvSpPr>
          <p:nvPr>
            <p:ph idx="1"/>
          </p:nvPr>
        </p:nvSpPr>
        <p:spPr>
          <a:xfrm>
            <a:off x="1358952" y="1953146"/>
            <a:ext cx="6426097" cy="4816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 smtClean="0"/>
              <a:t>Clopidogrel: 5 days</a:t>
            </a:r>
          </a:p>
          <a:p>
            <a:pPr>
              <a:lnSpc>
                <a:spcPct val="100000"/>
              </a:lnSpc>
            </a:pPr>
            <a:r>
              <a:rPr lang="en-US" sz="4400" dirty="0" smtClean="0"/>
              <a:t>Ticagrelor: 5 days</a:t>
            </a:r>
          </a:p>
          <a:p>
            <a:pPr>
              <a:lnSpc>
                <a:spcPct val="100000"/>
              </a:lnSpc>
            </a:pPr>
            <a:r>
              <a:rPr lang="en-US" sz="4400" dirty="0" smtClean="0"/>
              <a:t>Prasugrel: 7 days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40842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271588"/>
            <a:ext cx="8547100" cy="487362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42863"/>
            <a:ext cx="8836025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/>
              <a:t>Association of Post-OP Blood Loss</a:t>
            </a:r>
            <a:br>
              <a:rPr lang="en-US" sz="3600"/>
            </a:br>
            <a:r>
              <a:rPr lang="en-US" sz="3600"/>
              <a:t>With Pre-OP Tx Time of Clopidogrel</a:t>
            </a:r>
          </a:p>
        </p:txBody>
      </p:sp>
      <p:graphicFrame>
        <p:nvGraphicFramePr>
          <p:cNvPr id="1197060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31079996"/>
              </p:ext>
            </p:extLst>
          </p:nvPr>
        </p:nvGraphicFramePr>
        <p:xfrm>
          <a:off x="1287906" y="1479550"/>
          <a:ext cx="6568187" cy="4114800"/>
        </p:xfrm>
        <a:graphic>
          <a:graphicData uri="http://schemas.openxmlformats.org/presentationml/2006/ole">
            <p:oleObj spid="_x0000_s87131" name="Chart" r:id="rId3" imgW="7820025" imgH="4905375" progId="MSGraph.Chart.8">
              <p:embed followColorScheme="full"/>
            </p:oleObj>
          </a:graphicData>
        </a:graphic>
      </p:graphicFrame>
      <p:sp>
        <p:nvSpPr>
          <p:cNvPr id="1197061" name="Text Box 5"/>
          <p:cNvSpPr txBox="1">
            <a:spLocks noChangeArrowheads="1"/>
          </p:cNvSpPr>
          <p:nvPr/>
        </p:nvSpPr>
        <p:spPr bwMode="auto">
          <a:xfrm rot="16200000">
            <a:off x="-419893" y="3572669"/>
            <a:ext cx="184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Blood loss, mL</a:t>
            </a:r>
          </a:p>
        </p:txBody>
      </p:sp>
      <p:sp>
        <p:nvSpPr>
          <p:cNvPr id="1197062" name="Rectangle 6"/>
          <p:cNvSpPr>
            <a:spLocks noChangeArrowheads="1"/>
          </p:cNvSpPr>
          <p:nvPr/>
        </p:nvSpPr>
        <p:spPr bwMode="auto">
          <a:xfrm>
            <a:off x="2043113" y="6462713"/>
            <a:ext cx="505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Chu MWA et al. Ann Thorac Surg 2004;78:1536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7063" name="Text Box 7"/>
          <p:cNvSpPr txBox="1">
            <a:spLocks noChangeArrowheads="1"/>
          </p:cNvSpPr>
          <p:nvPr/>
        </p:nvSpPr>
        <p:spPr bwMode="auto">
          <a:xfrm>
            <a:off x="4279900" y="2860675"/>
            <a:ext cx="1719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</a:rPr>
              <a:t>P&lt;0.0001</a:t>
            </a:r>
          </a:p>
        </p:txBody>
      </p:sp>
    </p:spTree>
    <p:extLst>
      <p:ext uri="{BB962C8B-B14F-4D97-AF65-F5344CB8AC3E}">
        <p14:creationId xmlns="" xmlns:p14="http://schemas.microsoft.com/office/powerpoint/2010/main" val="1305446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23"/>
          <p:cNvSpPr>
            <a:spLocks noChangeArrowheads="1"/>
          </p:cNvSpPr>
          <p:nvPr/>
        </p:nvSpPr>
        <p:spPr bwMode="hidden">
          <a:xfrm>
            <a:off x="152400" y="1309535"/>
            <a:ext cx="8991600" cy="504698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</a:endParaRPr>
          </a:p>
        </p:txBody>
      </p:sp>
      <p:graphicFrame>
        <p:nvGraphicFramePr>
          <p:cNvPr id="61" name="Chart 8"/>
          <p:cNvGraphicFramePr>
            <a:graphicFrameLocks/>
          </p:cNvGraphicFramePr>
          <p:nvPr/>
        </p:nvGraphicFramePr>
        <p:xfrm>
          <a:off x="160338" y="1381290"/>
          <a:ext cx="5793422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71506"/>
            <a:ext cx="8836025" cy="75565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TRITON-TIMI-38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CABG-Related Bleeding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0589" y="2672880"/>
            <a:ext cx="18774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 [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95%CI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3.50 [1.53, 7.99]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P=0.002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6355" y="5894235"/>
            <a:ext cx="3429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Days from drug d/c to CABG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9480" y="1720878"/>
            <a:ext cx="42164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srgbClr val="FDE25E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CABG related TIMI major                 or minor bleed (%)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5450" y="6471478"/>
            <a:ext cx="32131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FDA briefing doc</a:t>
            </a:r>
          </a:p>
        </p:txBody>
      </p:sp>
      <p:grpSp>
        <p:nvGrpSpPr>
          <p:cNvPr id="3" name="Group 61"/>
          <p:cNvGrpSpPr/>
          <p:nvPr/>
        </p:nvGrpSpPr>
        <p:grpSpPr>
          <a:xfrm>
            <a:off x="7079298" y="2821788"/>
            <a:ext cx="1625818" cy="369332"/>
            <a:chOff x="7373938" y="3300413"/>
            <a:chExt cx="1625818" cy="369332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7373938" y="3413125"/>
              <a:ext cx="158750" cy="141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7532688" y="3300413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</a:rPr>
                <a:t>Clopidogrel</a:t>
              </a:r>
            </a:p>
          </p:txBody>
        </p:sp>
      </p:grp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7079298" y="3258350"/>
            <a:ext cx="158750" cy="1412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238048" y="3145638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Prasugrel</a:t>
            </a:r>
          </a:p>
        </p:txBody>
      </p:sp>
      <p:sp>
        <p:nvSpPr>
          <p:cNvPr id="10257" name="TextBox 11"/>
          <p:cNvSpPr txBox="1">
            <a:spLocks noChangeArrowheads="1"/>
          </p:cNvSpPr>
          <p:nvPr/>
        </p:nvSpPr>
        <p:spPr bwMode="auto">
          <a:xfrm>
            <a:off x="4497388" y="248396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973638" y="2638590"/>
            <a:ext cx="109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5072063" y="2629065"/>
            <a:ext cx="0" cy="297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60" name="TextBox 11"/>
          <p:cNvSpPr txBox="1">
            <a:spLocks noChangeArrowheads="1"/>
          </p:cNvSpPr>
          <p:nvPr/>
        </p:nvSpPr>
        <p:spPr bwMode="auto">
          <a:xfrm>
            <a:off x="4497388" y="347615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973638" y="3630778"/>
            <a:ext cx="109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62" name="TextBox 11"/>
          <p:cNvSpPr txBox="1">
            <a:spLocks noChangeArrowheads="1"/>
          </p:cNvSpPr>
          <p:nvPr/>
        </p:nvSpPr>
        <p:spPr bwMode="auto">
          <a:xfrm>
            <a:off x="4497388" y="446040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973638" y="4615028"/>
            <a:ext cx="109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64" name="TextBox 11"/>
          <p:cNvSpPr txBox="1">
            <a:spLocks noChangeArrowheads="1"/>
          </p:cNvSpPr>
          <p:nvPr/>
        </p:nvSpPr>
        <p:spPr bwMode="auto">
          <a:xfrm>
            <a:off x="4595813" y="544846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0%</a:t>
            </a:r>
          </a:p>
        </p:txBody>
      </p:sp>
      <p:sp>
        <p:nvSpPr>
          <p:cNvPr id="10268" name="TextBox 11"/>
          <p:cNvSpPr txBox="1">
            <a:spLocks noChangeArrowheads="1"/>
          </p:cNvSpPr>
          <p:nvPr/>
        </p:nvSpPr>
        <p:spPr bwMode="auto">
          <a:xfrm>
            <a:off x="5135563" y="561991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269" name="TextBox 11"/>
          <p:cNvSpPr txBox="1">
            <a:spLocks noChangeArrowheads="1"/>
          </p:cNvSpPr>
          <p:nvPr/>
        </p:nvSpPr>
        <p:spPr bwMode="auto">
          <a:xfrm>
            <a:off x="5364163" y="561991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270" name="TextBox 11"/>
          <p:cNvSpPr txBox="1">
            <a:spLocks noChangeArrowheads="1"/>
          </p:cNvSpPr>
          <p:nvPr/>
        </p:nvSpPr>
        <p:spPr bwMode="auto">
          <a:xfrm>
            <a:off x="5643563" y="561991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271" name="TextBox 11"/>
          <p:cNvSpPr txBox="1">
            <a:spLocks noChangeArrowheads="1"/>
          </p:cNvSpPr>
          <p:nvPr/>
        </p:nvSpPr>
        <p:spPr bwMode="auto">
          <a:xfrm>
            <a:off x="5903913" y="561991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272" name="TextBox 11"/>
          <p:cNvSpPr txBox="1">
            <a:spLocks noChangeArrowheads="1"/>
          </p:cNvSpPr>
          <p:nvPr/>
        </p:nvSpPr>
        <p:spPr bwMode="auto">
          <a:xfrm>
            <a:off x="6183313" y="561991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273" name="TextBox 11"/>
          <p:cNvSpPr txBox="1">
            <a:spLocks noChangeArrowheads="1"/>
          </p:cNvSpPr>
          <p:nvPr/>
        </p:nvSpPr>
        <p:spPr bwMode="auto">
          <a:xfrm>
            <a:off x="6411913" y="561991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0274" name="TextBox 11"/>
          <p:cNvSpPr txBox="1">
            <a:spLocks noChangeArrowheads="1"/>
          </p:cNvSpPr>
          <p:nvPr/>
        </p:nvSpPr>
        <p:spPr bwMode="auto">
          <a:xfrm>
            <a:off x="6691313" y="561991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0275" name="TextBox 11"/>
          <p:cNvSpPr txBox="1">
            <a:spLocks noChangeArrowheads="1"/>
          </p:cNvSpPr>
          <p:nvPr/>
        </p:nvSpPr>
        <p:spPr bwMode="auto">
          <a:xfrm>
            <a:off x="6945313" y="561991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0276" name="TextBox 11"/>
          <p:cNvSpPr txBox="1">
            <a:spLocks noChangeArrowheads="1"/>
          </p:cNvSpPr>
          <p:nvPr/>
        </p:nvSpPr>
        <p:spPr bwMode="auto">
          <a:xfrm>
            <a:off x="7224713" y="561991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0277" name="TextBox 11"/>
          <p:cNvSpPr txBox="1">
            <a:spLocks noChangeArrowheads="1"/>
          </p:cNvSpPr>
          <p:nvPr/>
        </p:nvSpPr>
        <p:spPr bwMode="auto">
          <a:xfrm>
            <a:off x="7443788" y="561991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0278" name="TextBox 11"/>
          <p:cNvSpPr txBox="1">
            <a:spLocks noChangeArrowheads="1"/>
          </p:cNvSpPr>
          <p:nvPr/>
        </p:nvSpPr>
        <p:spPr bwMode="auto">
          <a:xfrm>
            <a:off x="7723188" y="561991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0279" name="TextBox 11"/>
          <p:cNvSpPr txBox="1">
            <a:spLocks noChangeArrowheads="1"/>
          </p:cNvSpPr>
          <p:nvPr/>
        </p:nvSpPr>
        <p:spPr bwMode="auto">
          <a:xfrm>
            <a:off x="7964488" y="561991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0280" name="TextBox 11"/>
          <p:cNvSpPr txBox="1">
            <a:spLocks noChangeArrowheads="1"/>
          </p:cNvSpPr>
          <p:nvPr/>
        </p:nvSpPr>
        <p:spPr bwMode="auto">
          <a:xfrm>
            <a:off x="8237538" y="561991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67325" y="5292890"/>
            <a:ext cx="88900" cy="2984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527675" y="5210340"/>
            <a:ext cx="88900" cy="381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5794375" y="5111915"/>
            <a:ext cx="88900" cy="4794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6051550" y="5111915"/>
            <a:ext cx="88900" cy="4794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6308725" y="4994440"/>
            <a:ext cx="88900" cy="5969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6575425" y="5099215"/>
            <a:ext cx="88900" cy="4921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6845300" y="5200815"/>
            <a:ext cx="88900" cy="390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7105650" y="5200815"/>
            <a:ext cx="88900" cy="390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7366000" y="5089690"/>
            <a:ext cx="88900" cy="501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7635875" y="5089690"/>
            <a:ext cx="88900" cy="501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7893050" y="5089690"/>
            <a:ext cx="88900" cy="501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8159750" y="5089690"/>
            <a:ext cx="88900" cy="501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8423275" y="5184940"/>
            <a:ext cx="88900" cy="4064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8331200" y="4114965"/>
            <a:ext cx="88900" cy="14763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8064500" y="4114965"/>
            <a:ext cx="88900" cy="14763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7797800" y="4114965"/>
            <a:ext cx="88900" cy="14763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7531100" y="4114965"/>
            <a:ext cx="88900" cy="14763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7270750" y="4114965"/>
            <a:ext cx="88900" cy="14763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7007225" y="4010190"/>
            <a:ext cx="88900" cy="15811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6746875" y="3927640"/>
            <a:ext cx="88900" cy="16637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6486525" y="3819690"/>
            <a:ext cx="88900" cy="17716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6216650" y="3718090"/>
            <a:ext cx="88900" cy="18732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5959475" y="3121190"/>
            <a:ext cx="88900" cy="24701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5699125" y="2921165"/>
            <a:ext cx="88900" cy="26701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5429250" y="2921165"/>
            <a:ext cx="88900" cy="26701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5165725" y="3206915"/>
            <a:ext cx="88900" cy="23844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4973638" y="5592928"/>
            <a:ext cx="3697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 l="32700" t="22785" r="41667" b="69339"/>
          <a:stretch>
            <a:fillRect/>
          </a:stretch>
        </p:blipFill>
        <p:spPr bwMode="auto">
          <a:xfrm>
            <a:off x="0" y="0"/>
            <a:ext cx="2260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="" xmlns:p14="http://schemas.microsoft.com/office/powerpoint/2010/main" val="193845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78" name="Rectangle 26"/>
          <p:cNvSpPr>
            <a:spLocks noGrp="1" noChangeArrowheads="1"/>
          </p:cNvSpPr>
          <p:nvPr>
            <p:ph type="title"/>
          </p:nvPr>
        </p:nvSpPr>
        <p:spPr>
          <a:xfrm>
            <a:off x="153988" y="374515"/>
            <a:ext cx="8896350" cy="755650"/>
          </a:xfrm>
        </p:spPr>
        <p:txBody>
          <a:bodyPr/>
          <a:lstStyle/>
          <a:p>
            <a:r>
              <a:rPr lang="en-US" sz="2800" dirty="0"/>
              <a:t>Major </a:t>
            </a:r>
            <a:r>
              <a:rPr lang="en-US" sz="2800" dirty="0" smtClean="0"/>
              <a:t>Fatal or </a:t>
            </a:r>
            <a:r>
              <a:rPr lang="en-US" sz="2800" dirty="0"/>
              <a:t>Life-threatening Bleeding by Days from Last Dose of Treatment to CABG Procedure </a:t>
            </a: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/>
          <a:srcRect l="73286" t="23047" r="13750" b="71328"/>
          <a:stretch>
            <a:fillRect/>
          </a:stretch>
        </p:blipFill>
        <p:spPr bwMode="auto">
          <a:xfrm>
            <a:off x="0" y="0"/>
            <a:ext cx="105369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86"/>
          <p:cNvSpPr/>
          <p:nvPr/>
        </p:nvSpPr>
        <p:spPr>
          <a:xfrm>
            <a:off x="0" y="626939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FDA slides for the July 28, 2010 Meeting of the Cardiovascular and Renal Drugs Advisory Committee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http://www.fda.gov/AdvisoryCommittees/CommitteesMeetingMaterials/Drugs/CardiovascularandRenalDrugsAdvisoryCommittee/ucm221382.htm</a:t>
            </a:r>
            <a: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1023870" y="1455312"/>
            <a:ext cx="7096260" cy="4584548"/>
            <a:chOff x="850006" y="1558344"/>
            <a:chExt cx="7096260" cy="4584548"/>
          </a:xfrm>
        </p:grpSpPr>
        <p:sp>
          <p:nvSpPr>
            <p:cNvPr id="91" name="Rectangle 75"/>
            <p:cNvSpPr>
              <a:spLocks noChangeArrowheads="1"/>
            </p:cNvSpPr>
            <p:nvPr/>
          </p:nvSpPr>
          <p:spPr bwMode="hidden">
            <a:xfrm>
              <a:off x="850006" y="1558344"/>
              <a:ext cx="7096260" cy="4584548"/>
            </a:xfrm>
            <a:prstGeom prst="rect">
              <a:avLst/>
            </a:prstGeom>
            <a:solidFill>
              <a:srgbClr val="14202E"/>
            </a:solidFill>
            <a:ln w="19050" algn="ctr">
              <a:solidFill>
                <a:srgbClr val="39536E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1C1C1C"/>
              </a:outerShdw>
            </a:effec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561159" name="Text Box 7"/>
            <p:cNvSpPr txBox="1">
              <a:spLocks noChangeArrowheads="1"/>
            </p:cNvSpPr>
            <p:nvPr/>
          </p:nvSpPr>
          <p:spPr bwMode="auto">
            <a:xfrm rot="-5400000">
              <a:off x="-160337" y="3021013"/>
              <a:ext cx="3003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% of Patients who had </a:t>
              </a:r>
              <a:b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 Event Following CABG</a:t>
              </a:r>
            </a:p>
          </p:txBody>
        </p:sp>
        <p:sp>
          <p:nvSpPr>
            <p:cNvPr id="561160" name="Text Box 8"/>
            <p:cNvSpPr txBox="1">
              <a:spLocks noChangeArrowheads="1"/>
            </p:cNvSpPr>
            <p:nvPr/>
          </p:nvSpPr>
          <p:spPr bwMode="auto">
            <a:xfrm>
              <a:off x="2378075" y="4930775"/>
              <a:ext cx="2968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561164" name="Rectangle 12"/>
            <p:cNvSpPr>
              <a:spLocks noChangeArrowheads="1"/>
            </p:cNvSpPr>
            <p:nvPr/>
          </p:nvSpPr>
          <p:spPr bwMode="auto">
            <a:xfrm>
              <a:off x="1183846" y="5446713"/>
              <a:ext cx="10227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Ticagrelor </a:t>
              </a:r>
            </a:p>
          </p:txBody>
        </p:sp>
        <p:sp>
          <p:nvSpPr>
            <p:cNvPr id="561165" name="Rectangle 13"/>
            <p:cNvSpPr>
              <a:spLocks noChangeArrowheads="1"/>
            </p:cNvSpPr>
            <p:nvPr/>
          </p:nvSpPr>
          <p:spPr bwMode="auto">
            <a:xfrm>
              <a:off x="1066569" y="5684838"/>
              <a:ext cx="11400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Clopidogrel </a:t>
              </a:r>
            </a:p>
          </p:txBody>
        </p:sp>
        <p:sp>
          <p:nvSpPr>
            <p:cNvPr id="561167" name="Rectangle 15"/>
            <p:cNvSpPr>
              <a:spLocks noChangeArrowheads="1"/>
            </p:cNvSpPr>
            <p:nvPr/>
          </p:nvSpPr>
          <p:spPr bwMode="auto">
            <a:xfrm>
              <a:off x="2254250" y="5227638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</p:txBody>
        </p:sp>
        <p:sp>
          <p:nvSpPr>
            <p:cNvPr id="561182" name="Rectangle 30"/>
            <p:cNvSpPr>
              <a:spLocks noChangeArrowheads="1"/>
            </p:cNvSpPr>
            <p:nvPr/>
          </p:nvSpPr>
          <p:spPr bwMode="auto">
            <a:xfrm>
              <a:off x="2493963" y="5227638"/>
              <a:ext cx="3127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561185" name="Rectangle 33"/>
            <p:cNvSpPr>
              <a:spLocks noChangeArrowheads="1"/>
            </p:cNvSpPr>
            <p:nvPr/>
          </p:nvSpPr>
          <p:spPr bwMode="auto">
            <a:xfrm>
              <a:off x="2209800" y="5446713"/>
              <a:ext cx="6270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55/84</a:t>
              </a:r>
            </a:p>
          </p:txBody>
        </p:sp>
        <p:sp>
          <p:nvSpPr>
            <p:cNvPr id="561186" name="Rectangle 34"/>
            <p:cNvSpPr>
              <a:spLocks noChangeArrowheads="1"/>
            </p:cNvSpPr>
            <p:nvPr/>
          </p:nvSpPr>
          <p:spPr bwMode="auto">
            <a:xfrm>
              <a:off x="2208213" y="5684838"/>
              <a:ext cx="6270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52/88</a:t>
              </a:r>
            </a:p>
          </p:txBody>
        </p:sp>
        <p:sp>
          <p:nvSpPr>
            <p:cNvPr id="561187" name="Rectangle 35"/>
            <p:cNvSpPr>
              <a:spLocks noChangeArrowheads="1"/>
            </p:cNvSpPr>
            <p:nvPr/>
          </p:nvSpPr>
          <p:spPr bwMode="auto">
            <a:xfrm>
              <a:off x="3603625" y="5227638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</p:txBody>
        </p:sp>
        <p:sp>
          <p:nvSpPr>
            <p:cNvPr id="561188" name="Rectangle 36"/>
            <p:cNvSpPr>
              <a:spLocks noChangeArrowheads="1"/>
            </p:cNvSpPr>
            <p:nvPr/>
          </p:nvSpPr>
          <p:spPr bwMode="auto">
            <a:xfrm>
              <a:off x="3843338" y="5227638"/>
              <a:ext cx="3127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561189" name="Rectangle 37"/>
            <p:cNvSpPr>
              <a:spLocks noChangeArrowheads="1"/>
            </p:cNvSpPr>
            <p:nvPr/>
          </p:nvSpPr>
          <p:spPr bwMode="auto">
            <a:xfrm>
              <a:off x="3509963" y="5446713"/>
              <a:ext cx="725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56/114</a:t>
              </a:r>
            </a:p>
          </p:txBody>
        </p:sp>
        <p:sp>
          <p:nvSpPr>
            <p:cNvPr id="561190" name="Rectangle 38"/>
            <p:cNvSpPr>
              <a:spLocks noChangeArrowheads="1"/>
            </p:cNvSpPr>
            <p:nvPr/>
          </p:nvSpPr>
          <p:spPr bwMode="auto">
            <a:xfrm>
              <a:off x="3557588" y="5684838"/>
              <a:ext cx="6270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33/73</a:t>
              </a:r>
            </a:p>
          </p:txBody>
        </p:sp>
        <p:sp>
          <p:nvSpPr>
            <p:cNvPr id="561191" name="Rectangle 39"/>
            <p:cNvSpPr>
              <a:spLocks noChangeArrowheads="1"/>
            </p:cNvSpPr>
            <p:nvPr/>
          </p:nvSpPr>
          <p:spPr bwMode="auto">
            <a:xfrm>
              <a:off x="2911475" y="5227638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</p:txBody>
        </p:sp>
        <p:sp>
          <p:nvSpPr>
            <p:cNvPr id="561192" name="Rectangle 40"/>
            <p:cNvSpPr>
              <a:spLocks noChangeArrowheads="1"/>
            </p:cNvSpPr>
            <p:nvPr/>
          </p:nvSpPr>
          <p:spPr bwMode="auto">
            <a:xfrm>
              <a:off x="3151188" y="5227638"/>
              <a:ext cx="3127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561193" name="Rectangle 41"/>
            <p:cNvSpPr>
              <a:spLocks noChangeArrowheads="1"/>
            </p:cNvSpPr>
            <p:nvPr/>
          </p:nvSpPr>
          <p:spPr bwMode="auto">
            <a:xfrm>
              <a:off x="2817813" y="5446713"/>
              <a:ext cx="725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50/106</a:t>
              </a:r>
            </a:p>
          </p:txBody>
        </p:sp>
        <p:sp>
          <p:nvSpPr>
            <p:cNvPr id="561194" name="Rectangle 42"/>
            <p:cNvSpPr>
              <a:spLocks noChangeArrowheads="1"/>
            </p:cNvSpPr>
            <p:nvPr/>
          </p:nvSpPr>
          <p:spPr bwMode="auto">
            <a:xfrm>
              <a:off x="2865438" y="5684838"/>
              <a:ext cx="6270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42/86</a:t>
              </a:r>
            </a:p>
          </p:txBody>
        </p:sp>
        <p:sp>
          <p:nvSpPr>
            <p:cNvPr id="561195" name="Text Box 43"/>
            <p:cNvSpPr txBox="1">
              <a:spLocks noChangeArrowheads="1"/>
            </p:cNvSpPr>
            <p:nvPr/>
          </p:nvSpPr>
          <p:spPr bwMode="auto">
            <a:xfrm>
              <a:off x="3040063" y="4930775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561196" name="Text Box 44"/>
            <p:cNvSpPr txBox="1">
              <a:spLocks noChangeArrowheads="1"/>
            </p:cNvSpPr>
            <p:nvPr/>
          </p:nvSpPr>
          <p:spPr bwMode="auto">
            <a:xfrm>
              <a:off x="3640138" y="4930775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561198" name="Rectangle 46"/>
            <p:cNvSpPr>
              <a:spLocks noChangeArrowheads="1"/>
            </p:cNvSpPr>
            <p:nvPr/>
          </p:nvSpPr>
          <p:spPr bwMode="auto">
            <a:xfrm>
              <a:off x="4284663" y="5227638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</p:txBody>
        </p:sp>
        <p:sp>
          <p:nvSpPr>
            <p:cNvPr id="561199" name="Rectangle 47"/>
            <p:cNvSpPr>
              <a:spLocks noChangeArrowheads="1"/>
            </p:cNvSpPr>
            <p:nvPr/>
          </p:nvSpPr>
          <p:spPr bwMode="auto">
            <a:xfrm>
              <a:off x="4524375" y="5227638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561200" name="Rectangle 48"/>
            <p:cNvSpPr>
              <a:spLocks noChangeArrowheads="1"/>
            </p:cNvSpPr>
            <p:nvPr/>
          </p:nvSpPr>
          <p:spPr bwMode="auto">
            <a:xfrm>
              <a:off x="4240213" y="5446713"/>
              <a:ext cx="6270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39/84</a:t>
              </a:r>
            </a:p>
          </p:txBody>
        </p:sp>
        <p:sp>
          <p:nvSpPr>
            <p:cNvPr id="561201" name="Rectangle 49"/>
            <p:cNvSpPr>
              <a:spLocks noChangeArrowheads="1"/>
            </p:cNvSpPr>
            <p:nvPr/>
          </p:nvSpPr>
          <p:spPr bwMode="auto">
            <a:xfrm>
              <a:off x="4238625" y="5684838"/>
              <a:ext cx="6270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29/69</a:t>
              </a:r>
            </a:p>
          </p:txBody>
        </p:sp>
        <p:sp>
          <p:nvSpPr>
            <p:cNvPr id="561202" name="Rectangle 50"/>
            <p:cNvSpPr>
              <a:spLocks noChangeArrowheads="1"/>
            </p:cNvSpPr>
            <p:nvPr/>
          </p:nvSpPr>
          <p:spPr bwMode="auto">
            <a:xfrm>
              <a:off x="4894263" y="5227638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</p:txBody>
        </p:sp>
        <p:sp>
          <p:nvSpPr>
            <p:cNvPr id="561203" name="Rectangle 51"/>
            <p:cNvSpPr>
              <a:spLocks noChangeArrowheads="1"/>
            </p:cNvSpPr>
            <p:nvPr/>
          </p:nvSpPr>
          <p:spPr bwMode="auto">
            <a:xfrm>
              <a:off x="5133975" y="5227638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561204" name="Rectangle 52"/>
            <p:cNvSpPr>
              <a:spLocks noChangeArrowheads="1"/>
            </p:cNvSpPr>
            <p:nvPr/>
          </p:nvSpPr>
          <p:spPr bwMode="auto">
            <a:xfrm>
              <a:off x="4849813" y="5446713"/>
              <a:ext cx="6270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22/79</a:t>
              </a:r>
            </a:p>
          </p:txBody>
        </p:sp>
        <p:sp>
          <p:nvSpPr>
            <p:cNvPr id="561205" name="Rectangle 53"/>
            <p:cNvSpPr>
              <a:spLocks noChangeArrowheads="1"/>
            </p:cNvSpPr>
            <p:nvPr/>
          </p:nvSpPr>
          <p:spPr bwMode="auto">
            <a:xfrm>
              <a:off x="4848225" y="5684838"/>
              <a:ext cx="6270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27/96</a:t>
              </a:r>
            </a:p>
          </p:txBody>
        </p:sp>
        <p:sp>
          <p:nvSpPr>
            <p:cNvPr id="561206" name="Rectangle 54"/>
            <p:cNvSpPr>
              <a:spLocks noChangeArrowheads="1"/>
            </p:cNvSpPr>
            <p:nvPr/>
          </p:nvSpPr>
          <p:spPr bwMode="auto">
            <a:xfrm>
              <a:off x="5561013" y="5227638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</p:txBody>
        </p:sp>
        <p:sp>
          <p:nvSpPr>
            <p:cNvPr id="561207" name="Rectangle 55"/>
            <p:cNvSpPr>
              <a:spLocks noChangeArrowheads="1"/>
            </p:cNvSpPr>
            <p:nvPr/>
          </p:nvSpPr>
          <p:spPr bwMode="auto">
            <a:xfrm>
              <a:off x="5800725" y="5227638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561208" name="Rectangle 56"/>
            <p:cNvSpPr>
              <a:spLocks noChangeArrowheads="1"/>
            </p:cNvSpPr>
            <p:nvPr/>
          </p:nvSpPr>
          <p:spPr bwMode="auto">
            <a:xfrm>
              <a:off x="5516563" y="5446713"/>
              <a:ext cx="6270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29/91</a:t>
              </a:r>
            </a:p>
          </p:txBody>
        </p:sp>
        <p:sp>
          <p:nvSpPr>
            <p:cNvPr id="561209" name="Rectangle 57"/>
            <p:cNvSpPr>
              <a:spLocks noChangeArrowheads="1"/>
            </p:cNvSpPr>
            <p:nvPr/>
          </p:nvSpPr>
          <p:spPr bwMode="auto">
            <a:xfrm>
              <a:off x="5465763" y="5684838"/>
              <a:ext cx="725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45/110</a:t>
              </a:r>
            </a:p>
          </p:txBody>
        </p:sp>
        <p:sp>
          <p:nvSpPr>
            <p:cNvPr id="561210" name="Rectangle 58"/>
            <p:cNvSpPr>
              <a:spLocks noChangeArrowheads="1"/>
            </p:cNvSpPr>
            <p:nvPr/>
          </p:nvSpPr>
          <p:spPr bwMode="auto">
            <a:xfrm>
              <a:off x="6184900" y="5227638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</p:txBody>
        </p:sp>
        <p:sp>
          <p:nvSpPr>
            <p:cNvPr id="561211" name="Rectangle 59"/>
            <p:cNvSpPr>
              <a:spLocks noChangeArrowheads="1"/>
            </p:cNvSpPr>
            <p:nvPr/>
          </p:nvSpPr>
          <p:spPr bwMode="auto">
            <a:xfrm>
              <a:off x="6424613" y="5227638"/>
              <a:ext cx="3127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561212" name="Rectangle 60"/>
            <p:cNvSpPr>
              <a:spLocks noChangeArrowheads="1"/>
            </p:cNvSpPr>
            <p:nvPr/>
          </p:nvSpPr>
          <p:spPr bwMode="auto">
            <a:xfrm>
              <a:off x="6140450" y="5446713"/>
              <a:ext cx="6270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25/74</a:t>
              </a:r>
            </a:p>
          </p:txBody>
        </p:sp>
        <p:sp>
          <p:nvSpPr>
            <p:cNvPr id="561213" name="Rectangle 61"/>
            <p:cNvSpPr>
              <a:spLocks noChangeArrowheads="1"/>
            </p:cNvSpPr>
            <p:nvPr/>
          </p:nvSpPr>
          <p:spPr bwMode="auto">
            <a:xfrm>
              <a:off x="6089650" y="5684838"/>
              <a:ext cx="725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40/107</a:t>
              </a:r>
            </a:p>
          </p:txBody>
        </p:sp>
        <p:sp>
          <p:nvSpPr>
            <p:cNvPr id="561214" name="Rectangle 62"/>
            <p:cNvSpPr>
              <a:spLocks noChangeArrowheads="1"/>
            </p:cNvSpPr>
            <p:nvPr/>
          </p:nvSpPr>
          <p:spPr bwMode="auto">
            <a:xfrm>
              <a:off x="6842125" y="5227638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</p:txBody>
        </p:sp>
        <p:sp>
          <p:nvSpPr>
            <p:cNvPr id="561215" name="Rectangle 63"/>
            <p:cNvSpPr>
              <a:spLocks noChangeArrowheads="1"/>
            </p:cNvSpPr>
            <p:nvPr/>
          </p:nvSpPr>
          <p:spPr bwMode="auto">
            <a:xfrm>
              <a:off x="7081838" y="5227638"/>
              <a:ext cx="3127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561216" name="Rectangle 64"/>
            <p:cNvSpPr>
              <a:spLocks noChangeArrowheads="1"/>
            </p:cNvSpPr>
            <p:nvPr/>
          </p:nvSpPr>
          <p:spPr bwMode="auto">
            <a:xfrm>
              <a:off x="6748463" y="5446713"/>
              <a:ext cx="725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53/228</a:t>
              </a:r>
            </a:p>
          </p:txBody>
        </p:sp>
        <p:sp>
          <p:nvSpPr>
            <p:cNvPr id="561217" name="Rectangle 65"/>
            <p:cNvSpPr>
              <a:spLocks noChangeArrowheads="1"/>
            </p:cNvSpPr>
            <p:nvPr/>
          </p:nvSpPr>
          <p:spPr bwMode="auto">
            <a:xfrm>
              <a:off x="6746875" y="5684838"/>
              <a:ext cx="725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73/274</a:t>
              </a:r>
            </a:p>
          </p:txBody>
        </p:sp>
        <p:sp>
          <p:nvSpPr>
            <p:cNvPr id="561218" name="Text Box 66"/>
            <p:cNvSpPr txBox="1">
              <a:spLocks noChangeArrowheads="1"/>
            </p:cNvSpPr>
            <p:nvPr/>
          </p:nvSpPr>
          <p:spPr bwMode="auto">
            <a:xfrm>
              <a:off x="4325938" y="4930775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561219" name="Text Box 67"/>
            <p:cNvSpPr txBox="1">
              <a:spLocks noChangeArrowheads="1"/>
            </p:cNvSpPr>
            <p:nvPr/>
          </p:nvSpPr>
          <p:spPr bwMode="auto">
            <a:xfrm>
              <a:off x="4945063" y="4930775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561220" name="Text Box 68"/>
            <p:cNvSpPr txBox="1">
              <a:spLocks noChangeArrowheads="1"/>
            </p:cNvSpPr>
            <p:nvPr/>
          </p:nvSpPr>
          <p:spPr bwMode="auto">
            <a:xfrm>
              <a:off x="5592763" y="4930775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561221" name="Text Box 69"/>
            <p:cNvSpPr txBox="1">
              <a:spLocks noChangeArrowheads="1"/>
            </p:cNvSpPr>
            <p:nvPr/>
          </p:nvSpPr>
          <p:spPr bwMode="auto">
            <a:xfrm>
              <a:off x="6240463" y="4930775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561222" name="Text Box 70"/>
            <p:cNvSpPr txBox="1">
              <a:spLocks noChangeArrowheads="1"/>
            </p:cNvSpPr>
            <p:nvPr/>
          </p:nvSpPr>
          <p:spPr bwMode="auto">
            <a:xfrm>
              <a:off x="6625077" y="4930775"/>
              <a:ext cx="9573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≥8 Days</a:t>
              </a:r>
            </a:p>
          </p:txBody>
        </p:sp>
        <p:sp>
          <p:nvSpPr>
            <p:cNvPr id="561223" name="Text Box 71"/>
            <p:cNvSpPr txBox="1">
              <a:spLocks noChangeArrowheads="1"/>
            </p:cNvSpPr>
            <p:nvPr/>
          </p:nvSpPr>
          <p:spPr bwMode="auto">
            <a:xfrm>
              <a:off x="1725613" y="1666875"/>
              <a:ext cx="5222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100</a:t>
              </a:r>
            </a:p>
          </p:txBody>
        </p:sp>
        <p:sp>
          <p:nvSpPr>
            <p:cNvPr id="561224" name="Line 72"/>
            <p:cNvSpPr>
              <a:spLocks noChangeShapeType="1"/>
            </p:cNvSpPr>
            <p:nvPr/>
          </p:nvSpPr>
          <p:spPr bwMode="auto">
            <a:xfrm>
              <a:off x="2276475" y="1752600"/>
              <a:ext cx="0" cy="3219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25" name="Line 73"/>
            <p:cNvSpPr>
              <a:spLocks noChangeShapeType="1"/>
            </p:cNvSpPr>
            <p:nvPr/>
          </p:nvSpPr>
          <p:spPr bwMode="auto">
            <a:xfrm>
              <a:off x="2197100" y="1838325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26" name="Text Box 74"/>
            <p:cNvSpPr txBox="1">
              <a:spLocks noChangeArrowheads="1"/>
            </p:cNvSpPr>
            <p:nvPr/>
          </p:nvSpPr>
          <p:spPr bwMode="auto">
            <a:xfrm>
              <a:off x="1838325" y="1974850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90</a:t>
              </a:r>
            </a:p>
          </p:txBody>
        </p:sp>
        <p:sp>
          <p:nvSpPr>
            <p:cNvPr id="561227" name="Line 75"/>
            <p:cNvSpPr>
              <a:spLocks noChangeShapeType="1"/>
            </p:cNvSpPr>
            <p:nvPr/>
          </p:nvSpPr>
          <p:spPr bwMode="auto">
            <a:xfrm>
              <a:off x="2197100" y="2146300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28" name="Text Box 76"/>
            <p:cNvSpPr txBox="1">
              <a:spLocks noChangeArrowheads="1"/>
            </p:cNvSpPr>
            <p:nvPr/>
          </p:nvSpPr>
          <p:spPr bwMode="auto">
            <a:xfrm>
              <a:off x="1838325" y="2295525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</a:t>
              </a:r>
            </a:p>
          </p:txBody>
        </p:sp>
        <p:sp>
          <p:nvSpPr>
            <p:cNvPr id="561229" name="Line 77"/>
            <p:cNvSpPr>
              <a:spLocks noChangeShapeType="1"/>
            </p:cNvSpPr>
            <p:nvPr/>
          </p:nvSpPr>
          <p:spPr bwMode="auto">
            <a:xfrm>
              <a:off x="2197100" y="2466975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30" name="Text Box 78"/>
            <p:cNvSpPr txBox="1">
              <a:spLocks noChangeArrowheads="1"/>
            </p:cNvSpPr>
            <p:nvPr/>
          </p:nvSpPr>
          <p:spPr bwMode="auto">
            <a:xfrm>
              <a:off x="1838325" y="2613025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70</a:t>
              </a:r>
            </a:p>
          </p:txBody>
        </p:sp>
        <p:sp>
          <p:nvSpPr>
            <p:cNvPr id="561231" name="Line 79"/>
            <p:cNvSpPr>
              <a:spLocks noChangeShapeType="1"/>
            </p:cNvSpPr>
            <p:nvPr/>
          </p:nvSpPr>
          <p:spPr bwMode="auto">
            <a:xfrm>
              <a:off x="2197100" y="2784475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32" name="Text Box 80"/>
            <p:cNvSpPr txBox="1">
              <a:spLocks noChangeArrowheads="1"/>
            </p:cNvSpPr>
            <p:nvPr/>
          </p:nvSpPr>
          <p:spPr bwMode="auto">
            <a:xfrm>
              <a:off x="1838325" y="2901950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</a:t>
              </a:r>
            </a:p>
          </p:txBody>
        </p:sp>
        <p:sp>
          <p:nvSpPr>
            <p:cNvPr id="561233" name="Line 81"/>
            <p:cNvSpPr>
              <a:spLocks noChangeShapeType="1"/>
            </p:cNvSpPr>
            <p:nvPr/>
          </p:nvSpPr>
          <p:spPr bwMode="auto">
            <a:xfrm>
              <a:off x="2197100" y="3073400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34" name="Text Box 82"/>
            <p:cNvSpPr txBox="1">
              <a:spLocks noChangeArrowheads="1"/>
            </p:cNvSpPr>
            <p:nvPr/>
          </p:nvSpPr>
          <p:spPr bwMode="auto">
            <a:xfrm>
              <a:off x="1838325" y="3209925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561235" name="Line 83"/>
            <p:cNvSpPr>
              <a:spLocks noChangeShapeType="1"/>
            </p:cNvSpPr>
            <p:nvPr/>
          </p:nvSpPr>
          <p:spPr bwMode="auto">
            <a:xfrm>
              <a:off x="2197100" y="3381375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36" name="Text Box 84"/>
            <p:cNvSpPr txBox="1">
              <a:spLocks noChangeArrowheads="1"/>
            </p:cNvSpPr>
            <p:nvPr/>
          </p:nvSpPr>
          <p:spPr bwMode="auto">
            <a:xfrm>
              <a:off x="1838325" y="3505200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  <p:sp>
          <p:nvSpPr>
            <p:cNvPr id="561237" name="Line 85"/>
            <p:cNvSpPr>
              <a:spLocks noChangeShapeType="1"/>
            </p:cNvSpPr>
            <p:nvPr/>
          </p:nvSpPr>
          <p:spPr bwMode="auto">
            <a:xfrm>
              <a:off x="2197100" y="3676650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38" name="Text Box 86"/>
            <p:cNvSpPr txBox="1">
              <a:spLocks noChangeArrowheads="1"/>
            </p:cNvSpPr>
            <p:nvPr/>
          </p:nvSpPr>
          <p:spPr bwMode="auto">
            <a:xfrm>
              <a:off x="1838325" y="3822700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  <p:sp>
          <p:nvSpPr>
            <p:cNvPr id="561239" name="Line 87"/>
            <p:cNvSpPr>
              <a:spLocks noChangeShapeType="1"/>
            </p:cNvSpPr>
            <p:nvPr/>
          </p:nvSpPr>
          <p:spPr bwMode="auto">
            <a:xfrm>
              <a:off x="2197100" y="3994150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40" name="Text Box 88"/>
            <p:cNvSpPr txBox="1">
              <a:spLocks noChangeArrowheads="1"/>
            </p:cNvSpPr>
            <p:nvPr/>
          </p:nvSpPr>
          <p:spPr bwMode="auto">
            <a:xfrm>
              <a:off x="1838325" y="4140200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  <p:sp>
          <p:nvSpPr>
            <p:cNvPr id="561241" name="Line 89"/>
            <p:cNvSpPr>
              <a:spLocks noChangeShapeType="1"/>
            </p:cNvSpPr>
            <p:nvPr/>
          </p:nvSpPr>
          <p:spPr bwMode="auto">
            <a:xfrm>
              <a:off x="2197100" y="4311650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42" name="Text Box 90"/>
            <p:cNvSpPr txBox="1">
              <a:spLocks noChangeArrowheads="1"/>
            </p:cNvSpPr>
            <p:nvPr/>
          </p:nvSpPr>
          <p:spPr bwMode="auto">
            <a:xfrm>
              <a:off x="1838325" y="4441825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  <p:sp>
          <p:nvSpPr>
            <p:cNvPr id="561243" name="Line 91"/>
            <p:cNvSpPr>
              <a:spLocks noChangeShapeType="1"/>
            </p:cNvSpPr>
            <p:nvPr/>
          </p:nvSpPr>
          <p:spPr bwMode="auto">
            <a:xfrm>
              <a:off x="2197100" y="4613275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44" name="Text Box 92"/>
            <p:cNvSpPr txBox="1">
              <a:spLocks noChangeArrowheads="1"/>
            </p:cNvSpPr>
            <p:nvPr/>
          </p:nvSpPr>
          <p:spPr bwMode="auto">
            <a:xfrm>
              <a:off x="1951038" y="4746625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561245" name="Line 93"/>
            <p:cNvSpPr>
              <a:spLocks noChangeShapeType="1"/>
            </p:cNvSpPr>
            <p:nvPr/>
          </p:nvSpPr>
          <p:spPr bwMode="auto">
            <a:xfrm>
              <a:off x="2197100" y="4918075"/>
              <a:ext cx="7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46" name="Line 94"/>
            <p:cNvSpPr>
              <a:spLocks noChangeShapeType="1"/>
            </p:cNvSpPr>
            <p:nvPr/>
          </p:nvSpPr>
          <p:spPr bwMode="auto">
            <a:xfrm>
              <a:off x="2262188" y="4957763"/>
              <a:ext cx="55260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47" name="Rectangle 95"/>
            <p:cNvSpPr>
              <a:spLocks noChangeArrowheads="1"/>
            </p:cNvSpPr>
            <p:nvPr/>
          </p:nvSpPr>
          <p:spPr bwMode="auto">
            <a:xfrm>
              <a:off x="2362200" y="2919413"/>
              <a:ext cx="155575" cy="198913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48" name="Rectangle 96"/>
            <p:cNvSpPr>
              <a:spLocks noChangeArrowheads="1"/>
            </p:cNvSpPr>
            <p:nvPr/>
          </p:nvSpPr>
          <p:spPr bwMode="auto">
            <a:xfrm>
              <a:off x="2976563" y="3452813"/>
              <a:ext cx="155575" cy="145573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49" name="Rectangle 97"/>
            <p:cNvSpPr>
              <a:spLocks noChangeArrowheads="1"/>
            </p:cNvSpPr>
            <p:nvPr/>
          </p:nvSpPr>
          <p:spPr bwMode="auto">
            <a:xfrm>
              <a:off x="3625850" y="3405188"/>
              <a:ext cx="155575" cy="150336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0" name="Rectangle 98"/>
            <p:cNvSpPr>
              <a:spLocks noChangeArrowheads="1"/>
            </p:cNvSpPr>
            <p:nvPr/>
          </p:nvSpPr>
          <p:spPr bwMode="auto">
            <a:xfrm>
              <a:off x="4306888" y="3468688"/>
              <a:ext cx="155575" cy="143986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1" name="Rectangle 99"/>
            <p:cNvSpPr>
              <a:spLocks noChangeArrowheads="1"/>
            </p:cNvSpPr>
            <p:nvPr/>
          </p:nvSpPr>
          <p:spPr bwMode="auto">
            <a:xfrm>
              <a:off x="4935538" y="4049713"/>
              <a:ext cx="155575" cy="85883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2" name="Rectangle 100"/>
            <p:cNvSpPr>
              <a:spLocks noChangeArrowheads="1"/>
            </p:cNvSpPr>
            <p:nvPr/>
          </p:nvSpPr>
          <p:spPr bwMode="auto">
            <a:xfrm>
              <a:off x="5573713" y="3935413"/>
              <a:ext cx="155575" cy="97313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3" name="Rectangle 101"/>
            <p:cNvSpPr>
              <a:spLocks noChangeArrowheads="1"/>
            </p:cNvSpPr>
            <p:nvPr/>
          </p:nvSpPr>
          <p:spPr bwMode="auto">
            <a:xfrm>
              <a:off x="6227763" y="3856038"/>
              <a:ext cx="155575" cy="105251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4" name="Rectangle 102"/>
            <p:cNvSpPr>
              <a:spLocks noChangeArrowheads="1"/>
            </p:cNvSpPr>
            <p:nvPr/>
          </p:nvSpPr>
          <p:spPr bwMode="auto">
            <a:xfrm>
              <a:off x="6867525" y="4195763"/>
              <a:ext cx="155575" cy="71278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5" name="Rectangle 103"/>
            <p:cNvSpPr>
              <a:spLocks noChangeArrowheads="1"/>
            </p:cNvSpPr>
            <p:nvPr/>
          </p:nvSpPr>
          <p:spPr bwMode="auto">
            <a:xfrm>
              <a:off x="7089775" y="4090988"/>
              <a:ext cx="155575" cy="8175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6" name="Rectangle 104"/>
            <p:cNvSpPr>
              <a:spLocks noChangeArrowheads="1"/>
            </p:cNvSpPr>
            <p:nvPr/>
          </p:nvSpPr>
          <p:spPr bwMode="auto">
            <a:xfrm>
              <a:off x="6451600" y="3754438"/>
              <a:ext cx="155575" cy="115411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7" name="Rectangle 105"/>
            <p:cNvSpPr>
              <a:spLocks noChangeArrowheads="1"/>
            </p:cNvSpPr>
            <p:nvPr/>
          </p:nvSpPr>
          <p:spPr bwMode="auto">
            <a:xfrm>
              <a:off x="5822950" y="3633788"/>
              <a:ext cx="155575" cy="12747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8" name="Rectangle 106"/>
            <p:cNvSpPr>
              <a:spLocks noChangeArrowheads="1"/>
            </p:cNvSpPr>
            <p:nvPr/>
          </p:nvSpPr>
          <p:spPr bwMode="auto">
            <a:xfrm>
              <a:off x="5187950" y="4046538"/>
              <a:ext cx="155575" cy="86201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59" name="Rectangle 107"/>
            <p:cNvSpPr>
              <a:spLocks noChangeArrowheads="1"/>
            </p:cNvSpPr>
            <p:nvPr/>
          </p:nvSpPr>
          <p:spPr bwMode="auto">
            <a:xfrm>
              <a:off x="4546600" y="3611563"/>
              <a:ext cx="155575" cy="12969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60" name="Rectangle 108"/>
            <p:cNvSpPr>
              <a:spLocks noChangeArrowheads="1"/>
            </p:cNvSpPr>
            <p:nvPr/>
          </p:nvSpPr>
          <p:spPr bwMode="auto">
            <a:xfrm>
              <a:off x="3879850" y="3522663"/>
              <a:ext cx="155575" cy="13858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61" name="Rectangle 109"/>
            <p:cNvSpPr>
              <a:spLocks noChangeArrowheads="1"/>
            </p:cNvSpPr>
            <p:nvPr/>
          </p:nvSpPr>
          <p:spPr bwMode="auto">
            <a:xfrm>
              <a:off x="3222625" y="3411538"/>
              <a:ext cx="155575" cy="149701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1262" name="Rectangle 110"/>
            <p:cNvSpPr>
              <a:spLocks noChangeArrowheads="1"/>
            </p:cNvSpPr>
            <p:nvPr/>
          </p:nvSpPr>
          <p:spPr bwMode="auto">
            <a:xfrm>
              <a:off x="2573338" y="3116263"/>
              <a:ext cx="155575" cy="17922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Text Box 70"/>
            <p:cNvSpPr txBox="1">
              <a:spLocks noChangeArrowheads="1"/>
            </p:cNvSpPr>
            <p:nvPr/>
          </p:nvSpPr>
          <p:spPr bwMode="auto">
            <a:xfrm>
              <a:off x="5814423" y="1890434"/>
              <a:ext cx="1925780" cy="6463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FFFFFF"/>
                  </a:solidFill>
                </a:rPr>
                <a:t>Clopidogrel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FFFFFF"/>
                  </a:solidFill>
                </a:rPr>
                <a:t>Ticagrelor</a:t>
              </a: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5621314" y="2253240"/>
              <a:ext cx="182880" cy="18288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Rectangle 72"/>
            <p:cNvSpPr>
              <a:spLocks noChangeArrowheads="1"/>
            </p:cNvSpPr>
            <p:nvPr/>
          </p:nvSpPr>
          <p:spPr bwMode="auto">
            <a:xfrm>
              <a:off x="5621314" y="1975705"/>
              <a:ext cx="182880" cy="1828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990746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3988" y="234950"/>
            <a:ext cx="88360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dirty="0" smtClean="0"/>
              <a:t>COGENT: CV Events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0" y="956210"/>
            <a:ext cx="7048500" cy="51181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09890" y="6399775"/>
            <a:ext cx="4324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Bhatt et al, </a:t>
            </a:r>
            <a:r>
              <a:rPr lang="cs-CZ" sz="1600" dirty="0"/>
              <a:t>N </a:t>
            </a:r>
            <a:r>
              <a:rPr lang="cs-CZ" sz="1600" dirty="0" err="1"/>
              <a:t>Engl</a:t>
            </a:r>
            <a:r>
              <a:rPr lang="cs-CZ" sz="1600" dirty="0"/>
              <a:t> J Med 2010;363:1909-17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782707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3988" y="234950"/>
            <a:ext cx="88360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dirty="0" smtClean="0"/>
              <a:t>COGENT: GI Events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3403" y="1084849"/>
            <a:ext cx="6817195" cy="501409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09890" y="6399775"/>
            <a:ext cx="4324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Bhatt et al, </a:t>
            </a:r>
            <a:r>
              <a:rPr lang="cs-CZ" sz="1600" dirty="0"/>
              <a:t>N </a:t>
            </a:r>
            <a:r>
              <a:rPr lang="cs-CZ" sz="1600" dirty="0" err="1"/>
              <a:t>Engl</a:t>
            </a:r>
            <a:r>
              <a:rPr lang="cs-CZ" sz="1600" dirty="0"/>
              <a:t> J Med 2010;363:1909-17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1488127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68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Rebound CV Events After </a:t>
            </a:r>
            <a:r>
              <a:rPr lang="en-US" dirty="0" err="1" smtClean="0"/>
              <a:t>Clopidogrel</a:t>
            </a:r>
            <a:r>
              <a:rPr lang="en-US" dirty="0" smtClean="0"/>
              <a:t> Discontinuation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0785" y="6452721"/>
            <a:ext cx="390243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PM,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et al. 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JAMA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2008;299:532-539.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467" y="1143513"/>
            <a:ext cx="88550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338" indent="-287338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3137 pts with ACS were discharged from 127 VA hospitals on clopidogrel (50% after PCI, 50% medical Rx) </a:t>
            </a:r>
            <a:endParaRPr lang="en-U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7338" indent="-287338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Clopiodgrel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was subsequently d/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c’d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Pts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then followed ~6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months 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off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clopidogrel</a:t>
            </a: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530" y="2556979"/>
            <a:ext cx="75200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Instantaneous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Rate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Death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or MI per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Person-Day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7"/>
          <p:cNvGrpSpPr/>
          <p:nvPr/>
        </p:nvGrpSpPr>
        <p:grpSpPr>
          <a:xfrm>
            <a:off x="4436792" y="3087867"/>
            <a:ext cx="4538888" cy="3247827"/>
            <a:chOff x="185737" y="2935296"/>
            <a:chExt cx="4538888" cy="3247827"/>
          </a:xfrm>
        </p:grpSpPr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1101725" y="2976571"/>
              <a:ext cx="3271840" cy="36988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Medically Treated Patients</a:t>
              </a:r>
            </a:p>
          </p:txBody>
        </p:sp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1265237" y="5875346"/>
              <a:ext cx="29867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Days</a:t>
              </a:r>
              <a:r>
                <a:rPr lang="en-US" sz="1400" b="1" dirty="0">
                  <a:solidFill>
                    <a:srgbClr val="FDE25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Since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Stopping Clopidogrel</a:t>
              </a:r>
            </a:p>
          </p:txBody>
        </p:sp>
        <p:sp>
          <p:nvSpPr>
            <p:cNvPr id="102410" name="Line 16"/>
            <p:cNvSpPr>
              <a:spLocks noChangeShapeType="1"/>
            </p:cNvSpPr>
            <p:nvPr/>
          </p:nvSpPr>
          <p:spPr bwMode="auto">
            <a:xfrm>
              <a:off x="927096" y="3087696"/>
              <a:ext cx="0" cy="2552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11" name="Line 17"/>
            <p:cNvSpPr>
              <a:spLocks noChangeShapeType="1"/>
            </p:cNvSpPr>
            <p:nvPr/>
          </p:nvSpPr>
          <p:spPr bwMode="auto">
            <a:xfrm>
              <a:off x="865185" y="3094046"/>
              <a:ext cx="61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285750" y="2935296"/>
              <a:ext cx="6319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0.001</a:t>
              </a:r>
            </a:p>
          </p:txBody>
        </p:sp>
        <p:sp>
          <p:nvSpPr>
            <p:cNvPr id="102413" name="Line 19"/>
            <p:cNvSpPr>
              <a:spLocks noChangeShapeType="1"/>
            </p:cNvSpPr>
            <p:nvPr/>
          </p:nvSpPr>
          <p:spPr bwMode="auto">
            <a:xfrm>
              <a:off x="865185" y="3605221"/>
              <a:ext cx="61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185737" y="3446471"/>
              <a:ext cx="7312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0.0008</a:t>
              </a:r>
            </a:p>
          </p:txBody>
        </p:sp>
        <p:sp>
          <p:nvSpPr>
            <p:cNvPr id="102415" name="Line 21"/>
            <p:cNvSpPr>
              <a:spLocks noChangeShapeType="1"/>
            </p:cNvSpPr>
            <p:nvPr/>
          </p:nvSpPr>
          <p:spPr bwMode="auto">
            <a:xfrm>
              <a:off x="865185" y="4092583"/>
              <a:ext cx="61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185737" y="3933833"/>
              <a:ext cx="7312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0.0006</a:t>
              </a:r>
            </a:p>
          </p:txBody>
        </p:sp>
        <p:sp>
          <p:nvSpPr>
            <p:cNvPr id="102417" name="Line 23"/>
            <p:cNvSpPr>
              <a:spLocks noChangeShapeType="1"/>
            </p:cNvSpPr>
            <p:nvPr/>
          </p:nvSpPr>
          <p:spPr bwMode="auto">
            <a:xfrm>
              <a:off x="865185" y="4587883"/>
              <a:ext cx="61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24"/>
            <p:cNvSpPr txBox="1">
              <a:spLocks noChangeArrowheads="1"/>
            </p:cNvSpPr>
            <p:nvPr/>
          </p:nvSpPr>
          <p:spPr bwMode="auto">
            <a:xfrm>
              <a:off x="185737" y="4429133"/>
              <a:ext cx="7312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0.0004</a:t>
              </a:r>
            </a:p>
          </p:txBody>
        </p:sp>
        <p:sp>
          <p:nvSpPr>
            <p:cNvPr id="102419" name="Line 25"/>
            <p:cNvSpPr>
              <a:spLocks noChangeShapeType="1"/>
            </p:cNvSpPr>
            <p:nvPr/>
          </p:nvSpPr>
          <p:spPr bwMode="auto">
            <a:xfrm>
              <a:off x="865185" y="5068896"/>
              <a:ext cx="61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26"/>
            <p:cNvSpPr txBox="1">
              <a:spLocks noChangeArrowheads="1"/>
            </p:cNvSpPr>
            <p:nvPr/>
          </p:nvSpPr>
          <p:spPr bwMode="auto">
            <a:xfrm>
              <a:off x="185737" y="4910146"/>
              <a:ext cx="7312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0.0002</a:t>
              </a:r>
            </a:p>
          </p:txBody>
        </p:sp>
        <p:sp>
          <p:nvSpPr>
            <p:cNvPr id="102421" name="Line 27"/>
            <p:cNvSpPr>
              <a:spLocks noChangeShapeType="1"/>
            </p:cNvSpPr>
            <p:nvPr/>
          </p:nvSpPr>
          <p:spPr bwMode="auto">
            <a:xfrm>
              <a:off x="865185" y="5564196"/>
              <a:ext cx="61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628649" y="5405446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85" name="Text Box 29"/>
            <p:cNvSpPr txBox="1">
              <a:spLocks noChangeArrowheads="1"/>
            </p:cNvSpPr>
            <p:nvPr/>
          </p:nvSpPr>
          <p:spPr bwMode="auto">
            <a:xfrm>
              <a:off x="852488" y="5634046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02424" name="Line 30"/>
            <p:cNvSpPr>
              <a:spLocks noChangeShapeType="1"/>
            </p:cNvSpPr>
            <p:nvPr/>
          </p:nvSpPr>
          <p:spPr bwMode="auto">
            <a:xfrm>
              <a:off x="992184" y="5638808"/>
              <a:ext cx="0" cy="44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25" name="Line 31"/>
            <p:cNvSpPr>
              <a:spLocks noChangeShapeType="1"/>
            </p:cNvSpPr>
            <p:nvPr/>
          </p:nvSpPr>
          <p:spPr bwMode="auto">
            <a:xfrm>
              <a:off x="935034" y="5638808"/>
              <a:ext cx="35464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503362" y="5634046"/>
              <a:ext cx="383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90</a:t>
              </a:r>
            </a:p>
          </p:txBody>
        </p:sp>
        <p:sp>
          <p:nvSpPr>
            <p:cNvPr id="102427" name="Line 33"/>
            <p:cNvSpPr>
              <a:spLocks noChangeShapeType="1"/>
            </p:cNvSpPr>
            <p:nvPr/>
          </p:nvSpPr>
          <p:spPr bwMode="auto">
            <a:xfrm>
              <a:off x="1697032" y="5638808"/>
              <a:ext cx="0" cy="44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 Box 34"/>
            <p:cNvSpPr txBox="1">
              <a:spLocks noChangeArrowheads="1"/>
            </p:cNvSpPr>
            <p:nvPr/>
          </p:nvSpPr>
          <p:spPr bwMode="auto">
            <a:xfrm>
              <a:off x="2160588" y="5634046"/>
              <a:ext cx="4828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102429" name="Line 35"/>
            <p:cNvSpPr>
              <a:spLocks noChangeShapeType="1"/>
            </p:cNvSpPr>
            <p:nvPr/>
          </p:nvSpPr>
          <p:spPr bwMode="auto">
            <a:xfrm>
              <a:off x="2401879" y="5638808"/>
              <a:ext cx="0" cy="44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 Box 36"/>
            <p:cNvSpPr txBox="1">
              <a:spLocks noChangeArrowheads="1"/>
            </p:cNvSpPr>
            <p:nvPr/>
          </p:nvSpPr>
          <p:spPr bwMode="auto">
            <a:xfrm>
              <a:off x="2844800" y="5634046"/>
              <a:ext cx="4828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270</a:t>
              </a:r>
            </a:p>
          </p:txBody>
        </p:sp>
        <p:sp>
          <p:nvSpPr>
            <p:cNvPr id="102431" name="Line 37"/>
            <p:cNvSpPr>
              <a:spLocks noChangeShapeType="1"/>
            </p:cNvSpPr>
            <p:nvPr/>
          </p:nvSpPr>
          <p:spPr bwMode="auto">
            <a:xfrm>
              <a:off x="3086089" y="5638808"/>
              <a:ext cx="0" cy="44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 Box 38"/>
            <p:cNvSpPr txBox="1">
              <a:spLocks noChangeArrowheads="1"/>
            </p:cNvSpPr>
            <p:nvPr/>
          </p:nvSpPr>
          <p:spPr bwMode="auto">
            <a:xfrm>
              <a:off x="3568700" y="5634046"/>
              <a:ext cx="4828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360</a:t>
              </a:r>
            </a:p>
          </p:txBody>
        </p:sp>
        <p:sp>
          <p:nvSpPr>
            <p:cNvPr id="102433" name="Line 39"/>
            <p:cNvSpPr>
              <a:spLocks noChangeShapeType="1"/>
            </p:cNvSpPr>
            <p:nvPr/>
          </p:nvSpPr>
          <p:spPr bwMode="auto">
            <a:xfrm>
              <a:off x="3811575" y="5638808"/>
              <a:ext cx="0" cy="44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 Box 40"/>
            <p:cNvSpPr txBox="1">
              <a:spLocks noChangeArrowheads="1"/>
            </p:cNvSpPr>
            <p:nvPr/>
          </p:nvSpPr>
          <p:spPr bwMode="auto">
            <a:xfrm>
              <a:off x="4241801" y="5634046"/>
              <a:ext cx="4828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450</a:t>
              </a:r>
            </a:p>
          </p:txBody>
        </p:sp>
        <p:sp>
          <p:nvSpPr>
            <p:cNvPr id="102435" name="Line 41"/>
            <p:cNvSpPr>
              <a:spLocks noChangeShapeType="1"/>
            </p:cNvSpPr>
            <p:nvPr/>
          </p:nvSpPr>
          <p:spPr bwMode="auto">
            <a:xfrm>
              <a:off x="4483084" y="5638808"/>
              <a:ext cx="0" cy="44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36" name="Freeform 42"/>
            <p:cNvSpPr>
              <a:spLocks/>
            </p:cNvSpPr>
            <p:nvPr/>
          </p:nvSpPr>
          <p:spPr bwMode="auto">
            <a:xfrm>
              <a:off x="985834" y="3454408"/>
              <a:ext cx="3502013" cy="1938338"/>
            </a:xfrm>
            <a:custGeom>
              <a:avLst/>
              <a:gdLst>
                <a:gd name="T0" fmla="*/ 0 w 1928"/>
                <a:gd name="T1" fmla="*/ 2147483647 h 1221"/>
                <a:gd name="T2" fmla="*/ 2147483647 w 1928"/>
                <a:gd name="T3" fmla="*/ 2147483647 h 1221"/>
                <a:gd name="T4" fmla="*/ 2147483647 w 1928"/>
                <a:gd name="T5" fmla="*/ 2147483647 h 1221"/>
                <a:gd name="T6" fmla="*/ 2147483647 w 1928"/>
                <a:gd name="T7" fmla="*/ 2147483647 h 1221"/>
                <a:gd name="T8" fmla="*/ 2147483647 w 1928"/>
                <a:gd name="T9" fmla="*/ 2147483647 h 1221"/>
                <a:gd name="T10" fmla="*/ 2147483647 w 1928"/>
                <a:gd name="T11" fmla="*/ 2147483647 h 1221"/>
                <a:gd name="T12" fmla="*/ 2147483647 w 1928"/>
                <a:gd name="T13" fmla="*/ 2147483647 h 1221"/>
                <a:gd name="T14" fmla="*/ 2147483647 w 1928"/>
                <a:gd name="T15" fmla="*/ 2147483647 h 1221"/>
                <a:gd name="T16" fmla="*/ 2147483647 w 1928"/>
                <a:gd name="T17" fmla="*/ 2147483647 h 1221"/>
                <a:gd name="T18" fmla="*/ 2147483647 w 1928"/>
                <a:gd name="T19" fmla="*/ 2147483647 h 1221"/>
                <a:gd name="T20" fmla="*/ 2147483647 w 1928"/>
                <a:gd name="T21" fmla="*/ 2147483647 h 1221"/>
                <a:gd name="T22" fmla="*/ 2147483647 w 1928"/>
                <a:gd name="T23" fmla="*/ 2147483647 h 1221"/>
                <a:gd name="T24" fmla="*/ 2147483647 w 1928"/>
                <a:gd name="T25" fmla="*/ 2147483647 h 1221"/>
                <a:gd name="T26" fmla="*/ 2147483647 w 1928"/>
                <a:gd name="T27" fmla="*/ 2147483647 h 1221"/>
                <a:gd name="T28" fmla="*/ 2147483647 w 1928"/>
                <a:gd name="T29" fmla="*/ 2147483647 h 1221"/>
                <a:gd name="T30" fmla="*/ 2147483647 w 1928"/>
                <a:gd name="T31" fmla="*/ 2147483647 h 1221"/>
                <a:gd name="T32" fmla="*/ 2147483647 w 1928"/>
                <a:gd name="T33" fmla="*/ 2147483647 h 1221"/>
                <a:gd name="T34" fmla="*/ 2147483647 w 1928"/>
                <a:gd name="T35" fmla="*/ 2147483647 h 1221"/>
                <a:gd name="T36" fmla="*/ 2147483647 w 1928"/>
                <a:gd name="T37" fmla="*/ 2147483647 h 1221"/>
                <a:gd name="T38" fmla="*/ 2147483647 w 1928"/>
                <a:gd name="T39" fmla="*/ 2147483647 h 1221"/>
                <a:gd name="T40" fmla="*/ 2147483647 w 1928"/>
                <a:gd name="T41" fmla="*/ 2147483647 h 12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28"/>
                <a:gd name="T64" fmla="*/ 0 h 1221"/>
                <a:gd name="T65" fmla="*/ 1928 w 1928"/>
                <a:gd name="T66" fmla="*/ 1221 h 12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28" h="1221">
                  <a:moveTo>
                    <a:pt x="0" y="560"/>
                  </a:moveTo>
                  <a:cubicBezTo>
                    <a:pt x="26" y="473"/>
                    <a:pt x="92" y="72"/>
                    <a:pt x="156" y="36"/>
                  </a:cubicBezTo>
                  <a:cubicBezTo>
                    <a:pt x="220" y="0"/>
                    <a:pt x="265" y="285"/>
                    <a:pt x="300" y="360"/>
                  </a:cubicBezTo>
                  <a:lnTo>
                    <a:pt x="364" y="484"/>
                  </a:lnTo>
                  <a:lnTo>
                    <a:pt x="420" y="532"/>
                  </a:lnTo>
                  <a:cubicBezTo>
                    <a:pt x="458" y="595"/>
                    <a:pt x="532" y="822"/>
                    <a:pt x="592" y="860"/>
                  </a:cubicBezTo>
                  <a:cubicBezTo>
                    <a:pt x="654" y="899"/>
                    <a:pt x="731" y="761"/>
                    <a:pt x="780" y="760"/>
                  </a:cubicBezTo>
                  <a:cubicBezTo>
                    <a:pt x="829" y="759"/>
                    <a:pt x="853" y="828"/>
                    <a:pt x="884" y="852"/>
                  </a:cubicBezTo>
                  <a:cubicBezTo>
                    <a:pt x="915" y="876"/>
                    <a:pt x="939" y="869"/>
                    <a:pt x="968" y="904"/>
                  </a:cubicBezTo>
                  <a:cubicBezTo>
                    <a:pt x="997" y="939"/>
                    <a:pt x="1032" y="1028"/>
                    <a:pt x="1060" y="1060"/>
                  </a:cubicBezTo>
                  <a:cubicBezTo>
                    <a:pt x="1088" y="1092"/>
                    <a:pt x="1113" y="1074"/>
                    <a:pt x="1136" y="1096"/>
                  </a:cubicBezTo>
                  <a:cubicBezTo>
                    <a:pt x="1159" y="1118"/>
                    <a:pt x="1179" y="1173"/>
                    <a:pt x="1200" y="1192"/>
                  </a:cubicBezTo>
                  <a:cubicBezTo>
                    <a:pt x="1221" y="1211"/>
                    <a:pt x="1235" y="1213"/>
                    <a:pt x="1260" y="1212"/>
                  </a:cubicBezTo>
                  <a:cubicBezTo>
                    <a:pt x="1285" y="1211"/>
                    <a:pt x="1317" y="1187"/>
                    <a:pt x="1348" y="1188"/>
                  </a:cubicBezTo>
                  <a:cubicBezTo>
                    <a:pt x="1379" y="1189"/>
                    <a:pt x="1425" y="1219"/>
                    <a:pt x="1448" y="1220"/>
                  </a:cubicBezTo>
                  <a:cubicBezTo>
                    <a:pt x="1471" y="1221"/>
                    <a:pt x="1467" y="1213"/>
                    <a:pt x="1484" y="1192"/>
                  </a:cubicBezTo>
                  <a:cubicBezTo>
                    <a:pt x="1501" y="1171"/>
                    <a:pt x="1517" y="1107"/>
                    <a:pt x="1548" y="1092"/>
                  </a:cubicBezTo>
                  <a:cubicBezTo>
                    <a:pt x="1587" y="1071"/>
                    <a:pt x="1635" y="1108"/>
                    <a:pt x="1672" y="1104"/>
                  </a:cubicBezTo>
                  <a:cubicBezTo>
                    <a:pt x="1709" y="1100"/>
                    <a:pt x="1737" y="1065"/>
                    <a:pt x="1772" y="1068"/>
                  </a:cubicBezTo>
                  <a:cubicBezTo>
                    <a:pt x="1807" y="1071"/>
                    <a:pt x="1858" y="1114"/>
                    <a:pt x="1884" y="1120"/>
                  </a:cubicBezTo>
                  <a:cubicBezTo>
                    <a:pt x="1910" y="1126"/>
                    <a:pt x="1919" y="1107"/>
                    <a:pt x="1928" y="110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86330" y="3087867"/>
            <a:ext cx="4524845" cy="3248025"/>
            <a:chOff x="4484669" y="2935296"/>
            <a:chExt cx="4524845" cy="3248025"/>
          </a:xfrm>
        </p:grpSpPr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4484669" y="2935296"/>
              <a:ext cx="4524845" cy="3248025"/>
              <a:chOff x="3120" y="1849"/>
              <a:chExt cx="2498" cy="2046"/>
            </a:xfrm>
          </p:grpSpPr>
          <p:sp>
            <p:nvSpPr>
              <p:cNvPr id="101" name="Text Box 43"/>
              <p:cNvSpPr txBox="1">
                <a:spLocks noChangeArrowheads="1"/>
              </p:cNvSpPr>
              <p:nvPr/>
            </p:nvSpPr>
            <p:spPr bwMode="auto">
              <a:xfrm>
                <a:off x="3717" y="3701"/>
                <a:ext cx="164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Days 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Since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Stopping Clopidogrel</a:t>
                </a:r>
              </a:p>
            </p:txBody>
          </p:sp>
          <p:sp>
            <p:nvSpPr>
              <p:cNvPr id="102440" name="Line 44"/>
              <p:cNvSpPr>
                <a:spLocks noChangeShapeType="1"/>
              </p:cNvSpPr>
              <p:nvPr/>
            </p:nvSpPr>
            <p:spPr bwMode="auto">
              <a:xfrm>
                <a:off x="3528" y="1945"/>
                <a:ext cx="0" cy="16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41" name="Line 45"/>
              <p:cNvSpPr>
                <a:spLocks noChangeShapeType="1"/>
              </p:cNvSpPr>
              <p:nvPr/>
            </p:nvSpPr>
            <p:spPr bwMode="auto">
              <a:xfrm>
                <a:off x="3494" y="1949"/>
                <a:ext cx="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Text Box 46"/>
              <p:cNvSpPr txBox="1">
                <a:spLocks noChangeArrowheads="1"/>
              </p:cNvSpPr>
              <p:nvPr/>
            </p:nvSpPr>
            <p:spPr bwMode="auto">
              <a:xfrm>
                <a:off x="3173" y="1849"/>
                <a:ext cx="34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0.001</a:t>
                </a:r>
              </a:p>
            </p:txBody>
          </p:sp>
          <p:sp>
            <p:nvSpPr>
              <p:cNvPr id="102443" name="Line 47"/>
              <p:cNvSpPr>
                <a:spLocks noChangeShapeType="1"/>
              </p:cNvSpPr>
              <p:nvPr/>
            </p:nvSpPr>
            <p:spPr bwMode="auto">
              <a:xfrm>
                <a:off x="3494" y="2271"/>
                <a:ext cx="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Text Box 48"/>
              <p:cNvSpPr txBox="1">
                <a:spLocks noChangeArrowheads="1"/>
              </p:cNvSpPr>
              <p:nvPr/>
            </p:nvSpPr>
            <p:spPr bwMode="auto">
              <a:xfrm>
                <a:off x="3120" y="2171"/>
                <a:ext cx="40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0.0008</a:t>
                </a:r>
              </a:p>
            </p:txBody>
          </p:sp>
          <p:sp>
            <p:nvSpPr>
              <p:cNvPr id="102445" name="Line 49"/>
              <p:cNvSpPr>
                <a:spLocks noChangeShapeType="1"/>
              </p:cNvSpPr>
              <p:nvPr/>
            </p:nvSpPr>
            <p:spPr bwMode="auto">
              <a:xfrm>
                <a:off x="3494" y="2578"/>
                <a:ext cx="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Text Box 50"/>
              <p:cNvSpPr txBox="1">
                <a:spLocks noChangeArrowheads="1"/>
              </p:cNvSpPr>
              <p:nvPr/>
            </p:nvSpPr>
            <p:spPr bwMode="auto">
              <a:xfrm>
                <a:off x="3120" y="2478"/>
                <a:ext cx="40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0.0006</a:t>
                </a:r>
              </a:p>
            </p:txBody>
          </p:sp>
          <p:sp>
            <p:nvSpPr>
              <p:cNvPr id="102447" name="Line 51"/>
              <p:cNvSpPr>
                <a:spLocks noChangeShapeType="1"/>
              </p:cNvSpPr>
              <p:nvPr/>
            </p:nvSpPr>
            <p:spPr bwMode="auto">
              <a:xfrm>
                <a:off x="3494" y="2890"/>
                <a:ext cx="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Text Box 52"/>
              <p:cNvSpPr txBox="1">
                <a:spLocks noChangeArrowheads="1"/>
              </p:cNvSpPr>
              <p:nvPr/>
            </p:nvSpPr>
            <p:spPr bwMode="auto">
              <a:xfrm>
                <a:off x="3120" y="2790"/>
                <a:ext cx="40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0.0004</a:t>
                </a:r>
              </a:p>
            </p:txBody>
          </p:sp>
          <p:sp>
            <p:nvSpPr>
              <p:cNvPr id="102449" name="Line 53"/>
              <p:cNvSpPr>
                <a:spLocks noChangeShapeType="1"/>
              </p:cNvSpPr>
              <p:nvPr/>
            </p:nvSpPr>
            <p:spPr bwMode="auto">
              <a:xfrm>
                <a:off x="3494" y="3193"/>
                <a:ext cx="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Text Box 54"/>
              <p:cNvSpPr txBox="1">
                <a:spLocks noChangeArrowheads="1"/>
              </p:cNvSpPr>
              <p:nvPr/>
            </p:nvSpPr>
            <p:spPr bwMode="auto">
              <a:xfrm>
                <a:off x="3120" y="3093"/>
                <a:ext cx="40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0.0002</a:t>
                </a:r>
              </a:p>
            </p:txBody>
          </p:sp>
          <p:sp>
            <p:nvSpPr>
              <p:cNvPr id="102451" name="Line 55"/>
              <p:cNvSpPr>
                <a:spLocks noChangeShapeType="1"/>
              </p:cNvSpPr>
              <p:nvPr/>
            </p:nvSpPr>
            <p:spPr bwMode="auto">
              <a:xfrm>
                <a:off x="3494" y="3505"/>
                <a:ext cx="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Text Box 56"/>
              <p:cNvSpPr txBox="1">
                <a:spLocks noChangeArrowheads="1"/>
              </p:cNvSpPr>
              <p:nvPr/>
            </p:nvSpPr>
            <p:spPr bwMode="auto">
              <a:xfrm>
                <a:off x="3364" y="3405"/>
                <a:ext cx="15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15" name="Text Box 57"/>
              <p:cNvSpPr txBox="1">
                <a:spLocks noChangeArrowheads="1"/>
              </p:cNvSpPr>
              <p:nvPr/>
            </p:nvSpPr>
            <p:spPr bwMode="auto">
              <a:xfrm>
                <a:off x="3487" y="3549"/>
                <a:ext cx="15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02454" name="Line 58"/>
              <p:cNvSpPr>
                <a:spLocks noChangeShapeType="1"/>
              </p:cNvSpPr>
              <p:nvPr/>
            </p:nvSpPr>
            <p:spPr bwMode="auto">
              <a:xfrm>
                <a:off x="3564" y="3552"/>
                <a:ext cx="0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55" name="Line 59"/>
              <p:cNvSpPr>
                <a:spLocks noChangeShapeType="1"/>
              </p:cNvSpPr>
              <p:nvPr/>
            </p:nvSpPr>
            <p:spPr bwMode="auto">
              <a:xfrm>
                <a:off x="3532" y="3552"/>
                <a:ext cx="19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Text Box 60"/>
              <p:cNvSpPr txBox="1">
                <a:spLocks noChangeArrowheads="1"/>
              </p:cNvSpPr>
              <p:nvPr/>
            </p:nvSpPr>
            <p:spPr bwMode="auto">
              <a:xfrm>
                <a:off x="3845" y="3549"/>
                <a:ext cx="21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90</a:t>
                </a:r>
              </a:p>
            </p:txBody>
          </p:sp>
          <p:sp>
            <p:nvSpPr>
              <p:cNvPr id="102457" name="Line 61"/>
              <p:cNvSpPr>
                <a:spLocks noChangeShapeType="1"/>
              </p:cNvSpPr>
              <p:nvPr/>
            </p:nvSpPr>
            <p:spPr bwMode="auto">
              <a:xfrm>
                <a:off x="3952" y="3552"/>
                <a:ext cx="0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 Box 62"/>
              <p:cNvSpPr txBox="1">
                <a:spLocks noChangeArrowheads="1"/>
              </p:cNvSpPr>
              <p:nvPr/>
            </p:nvSpPr>
            <p:spPr bwMode="auto">
              <a:xfrm>
                <a:off x="4207" y="3549"/>
                <a:ext cx="26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180</a:t>
                </a:r>
              </a:p>
            </p:txBody>
          </p:sp>
          <p:sp>
            <p:nvSpPr>
              <p:cNvPr id="102459" name="Line 63"/>
              <p:cNvSpPr>
                <a:spLocks noChangeShapeType="1"/>
              </p:cNvSpPr>
              <p:nvPr/>
            </p:nvSpPr>
            <p:spPr bwMode="auto">
              <a:xfrm>
                <a:off x="4340" y="3552"/>
                <a:ext cx="0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 Box 64"/>
              <p:cNvSpPr txBox="1">
                <a:spLocks noChangeArrowheads="1"/>
              </p:cNvSpPr>
              <p:nvPr/>
            </p:nvSpPr>
            <p:spPr bwMode="auto">
              <a:xfrm>
                <a:off x="4583" y="3549"/>
                <a:ext cx="26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270</a:t>
                </a:r>
              </a:p>
            </p:txBody>
          </p:sp>
          <p:sp>
            <p:nvSpPr>
              <p:cNvPr id="102461" name="Line 65"/>
              <p:cNvSpPr>
                <a:spLocks noChangeShapeType="1"/>
              </p:cNvSpPr>
              <p:nvPr/>
            </p:nvSpPr>
            <p:spPr bwMode="auto">
              <a:xfrm>
                <a:off x="4716" y="3552"/>
                <a:ext cx="0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Text Box 66"/>
              <p:cNvSpPr txBox="1">
                <a:spLocks noChangeArrowheads="1"/>
              </p:cNvSpPr>
              <p:nvPr/>
            </p:nvSpPr>
            <p:spPr bwMode="auto">
              <a:xfrm>
                <a:off x="4981" y="3549"/>
                <a:ext cx="26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360</a:t>
                </a:r>
              </a:p>
            </p:txBody>
          </p:sp>
          <p:sp>
            <p:nvSpPr>
              <p:cNvPr id="102463" name="Line 67"/>
              <p:cNvSpPr>
                <a:spLocks noChangeShapeType="1"/>
              </p:cNvSpPr>
              <p:nvPr/>
            </p:nvSpPr>
            <p:spPr bwMode="auto">
              <a:xfrm>
                <a:off x="5115" y="3552"/>
                <a:ext cx="0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Text Box 68"/>
              <p:cNvSpPr txBox="1">
                <a:spLocks noChangeArrowheads="1"/>
              </p:cNvSpPr>
              <p:nvPr/>
            </p:nvSpPr>
            <p:spPr bwMode="auto">
              <a:xfrm>
                <a:off x="5351" y="3549"/>
                <a:ext cx="26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450</a:t>
                </a:r>
              </a:p>
            </p:txBody>
          </p:sp>
          <p:sp>
            <p:nvSpPr>
              <p:cNvPr id="102465" name="Line 69"/>
              <p:cNvSpPr>
                <a:spLocks noChangeShapeType="1"/>
              </p:cNvSpPr>
              <p:nvPr/>
            </p:nvSpPr>
            <p:spPr bwMode="auto">
              <a:xfrm>
                <a:off x="5485" y="3552"/>
                <a:ext cx="0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66" name="Freeform 70"/>
              <p:cNvSpPr>
                <a:spLocks/>
              </p:cNvSpPr>
              <p:nvPr/>
            </p:nvSpPr>
            <p:spPr bwMode="auto">
              <a:xfrm>
                <a:off x="3547" y="2835"/>
                <a:ext cx="1917" cy="637"/>
              </a:xfrm>
              <a:custGeom>
                <a:avLst/>
                <a:gdLst>
                  <a:gd name="T0" fmla="*/ 0 w 1933"/>
                  <a:gd name="T1" fmla="*/ 316 h 637"/>
                  <a:gd name="T2" fmla="*/ 111 w 1933"/>
                  <a:gd name="T3" fmla="*/ 19 h 637"/>
                  <a:gd name="T4" fmla="*/ 294 w 1933"/>
                  <a:gd name="T5" fmla="*/ 201 h 637"/>
                  <a:gd name="T6" fmla="*/ 355 w 1933"/>
                  <a:gd name="T7" fmla="*/ 272 h 637"/>
                  <a:gd name="T8" fmla="*/ 540 w 1933"/>
                  <a:gd name="T9" fmla="*/ 303 h 637"/>
                  <a:gd name="T10" fmla="*/ 677 w 1933"/>
                  <a:gd name="T11" fmla="*/ 451 h 637"/>
                  <a:gd name="T12" fmla="*/ 822 w 1933"/>
                  <a:gd name="T13" fmla="*/ 389 h 637"/>
                  <a:gd name="T14" fmla="*/ 911 w 1933"/>
                  <a:gd name="T15" fmla="*/ 471 h 637"/>
                  <a:gd name="T16" fmla="*/ 944 w 1933"/>
                  <a:gd name="T17" fmla="*/ 513 h 637"/>
                  <a:gd name="T18" fmla="*/ 1033 w 1933"/>
                  <a:gd name="T19" fmla="*/ 603 h 637"/>
                  <a:gd name="T20" fmla="*/ 1109 w 1933"/>
                  <a:gd name="T21" fmla="*/ 623 h 637"/>
                  <a:gd name="T22" fmla="*/ 1338 w 1933"/>
                  <a:gd name="T23" fmla="*/ 519 h 637"/>
                  <a:gd name="T24" fmla="*/ 1465 w 1933"/>
                  <a:gd name="T25" fmla="*/ 547 h 637"/>
                  <a:gd name="T26" fmla="*/ 1572 w 1933"/>
                  <a:gd name="T27" fmla="*/ 485 h 637"/>
                  <a:gd name="T28" fmla="*/ 1665 w 1933"/>
                  <a:gd name="T29" fmla="*/ 543 h 637"/>
                  <a:gd name="T30" fmla="*/ 1811 w 1933"/>
                  <a:gd name="T31" fmla="*/ 495 h 637"/>
                  <a:gd name="T32" fmla="*/ 1885 w 1933"/>
                  <a:gd name="T33" fmla="*/ 523 h 6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33"/>
                  <a:gd name="T52" fmla="*/ 0 h 637"/>
                  <a:gd name="T53" fmla="*/ 1933 w 1933"/>
                  <a:gd name="T54" fmla="*/ 637 h 6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33" h="637">
                    <a:moveTo>
                      <a:pt x="0" y="316"/>
                    </a:moveTo>
                    <a:cubicBezTo>
                      <a:pt x="19" y="267"/>
                      <a:pt x="64" y="38"/>
                      <a:pt x="114" y="19"/>
                    </a:cubicBezTo>
                    <a:cubicBezTo>
                      <a:pt x="164" y="0"/>
                      <a:pt x="258" y="159"/>
                      <a:pt x="300" y="201"/>
                    </a:cubicBezTo>
                    <a:lnTo>
                      <a:pt x="364" y="272"/>
                    </a:lnTo>
                    <a:lnTo>
                      <a:pt x="555" y="303"/>
                    </a:lnTo>
                    <a:cubicBezTo>
                      <a:pt x="610" y="333"/>
                      <a:pt x="647" y="437"/>
                      <a:pt x="695" y="451"/>
                    </a:cubicBezTo>
                    <a:cubicBezTo>
                      <a:pt x="757" y="473"/>
                      <a:pt x="812" y="384"/>
                      <a:pt x="843" y="389"/>
                    </a:cubicBezTo>
                    <a:cubicBezTo>
                      <a:pt x="883" y="392"/>
                      <a:pt x="914" y="450"/>
                      <a:pt x="935" y="471"/>
                    </a:cubicBezTo>
                    <a:cubicBezTo>
                      <a:pt x="956" y="492"/>
                      <a:pt x="947" y="491"/>
                      <a:pt x="968" y="513"/>
                    </a:cubicBezTo>
                    <a:cubicBezTo>
                      <a:pt x="989" y="535"/>
                      <a:pt x="1032" y="584"/>
                      <a:pt x="1060" y="603"/>
                    </a:cubicBezTo>
                    <a:cubicBezTo>
                      <a:pt x="1088" y="621"/>
                      <a:pt x="1084" y="637"/>
                      <a:pt x="1136" y="623"/>
                    </a:cubicBezTo>
                    <a:cubicBezTo>
                      <a:pt x="1188" y="609"/>
                      <a:pt x="1310" y="532"/>
                      <a:pt x="1371" y="519"/>
                    </a:cubicBezTo>
                    <a:cubicBezTo>
                      <a:pt x="1432" y="506"/>
                      <a:pt x="1461" y="553"/>
                      <a:pt x="1501" y="547"/>
                    </a:cubicBezTo>
                    <a:cubicBezTo>
                      <a:pt x="1541" y="541"/>
                      <a:pt x="1577" y="486"/>
                      <a:pt x="1611" y="485"/>
                    </a:cubicBezTo>
                    <a:cubicBezTo>
                      <a:pt x="1645" y="484"/>
                      <a:pt x="1666" y="541"/>
                      <a:pt x="1707" y="543"/>
                    </a:cubicBezTo>
                    <a:cubicBezTo>
                      <a:pt x="1734" y="563"/>
                      <a:pt x="1827" y="479"/>
                      <a:pt x="1856" y="495"/>
                    </a:cubicBezTo>
                    <a:cubicBezTo>
                      <a:pt x="1894" y="492"/>
                      <a:pt x="1920" y="518"/>
                      <a:pt x="1933" y="523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5427664" y="2976571"/>
              <a:ext cx="3271839" cy="36988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PCI Patients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222237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8836025" cy="755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Absence of Rebound After Abrupt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Clopidogrel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Discontinuation</a:t>
            </a:r>
          </a:p>
        </p:txBody>
      </p:sp>
      <p:sp>
        <p:nvSpPr>
          <p:cNvPr id="599043" name="TextBox 3"/>
          <p:cNvSpPr txBox="1">
            <a:spLocks noChangeArrowheads="1"/>
          </p:cNvSpPr>
          <p:nvPr/>
        </p:nvSpPr>
        <p:spPr bwMode="auto">
          <a:xfrm>
            <a:off x="273050" y="1101341"/>
            <a:ext cx="8566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69 pts on steady state clopidogrel were randomized to a 4-week taper </a:t>
            </a:r>
            <a:r>
              <a:rPr lang="en-US" sz="2000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vs</a:t>
            </a:r>
            <a:r>
              <a:rPr lang="en-US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 4-week maintenance followed by abrupt d/c</a:t>
            </a:r>
          </a:p>
          <a:p>
            <a:pPr marL="233363" indent="-2333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ea typeface="ヒラギノ角ゴ Pro W3"/>
                <a:cs typeface="Arial" pitchFamily="34" charset="0"/>
              </a:rPr>
              <a:t>ADP induced platelet aggregation measured by LTA</a:t>
            </a:r>
          </a:p>
        </p:txBody>
      </p:sp>
      <p:sp>
        <p:nvSpPr>
          <p:cNvPr id="599046" name="TextBox 6"/>
          <p:cNvSpPr txBox="1">
            <a:spLocks noChangeArrowheads="1"/>
          </p:cNvSpPr>
          <p:nvPr/>
        </p:nvSpPr>
        <p:spPr bwMode="auto">
          <a:xfrm>
            <a:off x="2234678" y="2425700"/>
            <a:ext cx="3536950" cy="884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Primary EP: Peak level weeks 5-8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73.0 ± 2.5% vs. 69.3 ± 1.5%,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rPr>
              <a:t>P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rPr>
              <a:t>=0.21</a:t>
            </a:r>
          </a:p>
        </p:txBody>
      </p:sp>
      <p:cxnSp>
        <p:nvCxnSpPr>
          <p:cNvPr id="599047" name="Straight Connector 8"/>
          <p:cNvCxnSpPr>
            <a:cxnSpLocks noChangeShapeType="1"/>
          </p:cNvCxnSpPr>
          <p:nvPr/>
        </p:nvCxnSpPr>
        <p:spPr bwMode="auto">
          <a:xfrm>
            <a:off x="6149453" y="4151313"/>
            <a:ext cx="2057400" cy="0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 type="oval" w="med" len="med"/>
            <a:tailEnd type="oval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1986246" y="6478377"/>
            <a:ext cx="517150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Sibbing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D, et al. 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J Am </a:t>
            </a:r>
            <a:r>
              <a:rPr lang="en-US" sz="1600" i="1" dirty="0" err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Coll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Cardiol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2010;55:558-565. </a:t>
            </a:r>
          </a:p>
        </p:txBody>
      </p:sp>
      <p:sp>
        <p:nvSpPr>
          <p:cNvPr id="599049" name="Rectangle 9"/>
          <p:cNvSpPr>
            <a:spLocks noChangeArrowheads="1"/>
          </p:cNvSpPr>
          <p:nvPr/>
        </p:nvSpPr>
        <p:spPr bwMode="auto">
          <a:xfrm>
            <a:off x="447153" y="5375275"/>
            <a:ext cx="1412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No. of patients</a:t>
            </a:r>
          </a:p>
        </p:txBody>
      </p:sp>
      <p:sp>
        <p:nvSpPr>
          <p:cNvPr id="599050" name="Rectangle 10"/>
          <p:cNvSpPr>
            <a:spLocks noChangeArrowheads="1"/>
          </p:cNvSpPr>
          <p:nvPr/>
        </p:nvSpPr>
        <p:spPr bwMode="auto">
          <a:xfrm>
            <a:off x="3775015" y="5308600"/>
            <a:ext cx="2887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pitchFamily="34" charset="0"/>
                <a:ea typeface="ヒラギノ角ゴ Pro W3"/>
                <a:cs typeface="Arial" pitchFamily="34" charset="0"/>
              </a:rPr>
              <a:t>Weeks After Randomization</a:t>
            </a:r>
          </a:p>
        </p:txBody>
      </p:sp>
      <p:sp>
        <p:nvSpPr>
          <p:cNvPr id="599051" name="Rectangle 11"/>
          <p:cNvSpPr>
            <a:spLocks noChangeArrowheads="1"/>
          </p:cNvSpPr>
          <p:nvPr/>
        </p:nvSpPr>
        <p:spPr bwMode="auto">
          <a:xfrm>
            <a:off x="1680641" y="26098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80</a:t>
            </a:r>
          </a:p>
        </p:txBody>
      </p:sp>
      <p:sp>
        <p:nvSpPr>
          <p:cNvPr id="599052" name="Line 12"/>
          <p:cNvSpPr>
            <a:spLocks noChangeShapeType="1"/>
          </p:cNvSpPr>
          <p:nvPr/>
        </p:nvSpPr>
        <p:spPr bwMode="auto">
          <a:xfrm>
            <a:off x="1958453" y="2743200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53" name="Rectangle 13"/>
          <p:cNvSpPr>
            <a:spLocks noChangeArrowheads="1"/>
          </p:cNvSpPr>
          <p:nvPr/>
        </p:nvSpPr>
        <p:spPr bwMode="auto">
          <a:xfrm rot="16200000">
            <a:off x="-708546" y="3657509"/>
            <a:ext cx="410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latin typeface="Arial" pitchFamily="34" charset="0"/>
                <a:ea typeface="ヒラギノ角ゴ Pro W3"/>
                <a:cs typeface="Arial" pitchFamily="34" charset="0"/>
              </a:rPr>
              <a:t>ADP (5µM)-</a:t>
            </a:r>
            <a:r>
              <a:rPr lang="fr-FR" sz="1600" b="1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induced</a:t>
            </a:r>
            <a:r>
              <a:rPr lang="fr-FR" sz="1600" b="1" dirty="0" smtClean="0"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br>
              <a:rPr lang="fr-FR" sz="1600" b="1" dirty="0" smtClean="0"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fr-FR" sz="1600" b="1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Aggregation</a:t>
            </a:r>
            <a:r>
              <a:rPr lang="fr-FR" sz="1600" b="1" dirty="0" smtClean="0">
                <a:latin typeface="Arial" pitchFamily="34" charset="0"/>
                <a:ea typeface="ヒラギノ角ゴ Pro W3"/>
                <a:cs typeface="Arial" pitchFamily="34" charset="0"/>
              </a:rPr>
              <a:t> (%)</a:t>
            </a:r>
          </a:p>
        </p:txBody>
      </p:sp>
      <p:sp>
        <p:nvSpPr>
          <p:cNvPr id="599054" name="Line 14"/>
          <p:cNvSpPr>
            <a:spLocks noChangeShapeType="1"/>
          </p:cNvSpPr>
          <p:nvPr/>
        </p:nvSpPr>
        <p:spPr bwMode="auto">
          <a:xfrm>
            <a:off x="2026716" y="2743200"/>
            <a:ext cx="0" cy="2378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55" name="Rectangle 15"/>
          <p:cNvSpPr>
            <a:spLocks noChangeArrowheads="1"/>
          </p:cNvSpPr>
          <p:nvPr/>
        </p:nvSpPr>
        <p:spPr bwMode="auto">
          <a:xfrm>
            <a:off x="1680641" y="2906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70</a:t>
            </a:r>
          </a:p>
        </p:txBody>
      </p:sp>
      <p:sp>
        <p:nvSpPr>
          <p:cNvPr id="599056" name="Line 16"/>
          <p:cNvSpPr>
            <a:spLocks noChangeShapeType="1"/>
          </p:cNvSpPr>
          <p:nvPr/>
        </p:nvSpPr>
        <p:spPr bwMode="auto">
          <a:xfrm>
            <a:off x="1958453" y="3040063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57" name="Rectangle 17"/>
          <p:cNvSpPr>
            <a:spLocks noChangeArrowheads="1"/>
          </p:cNvSpPr>
          <p:nvPr/>
        </p:nvSpPr>
        <p:spPr bwMode="auto">
          <a:xfrm>
            <a:off x="1680641" y="32273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60</a:t>
            </a:r>
          </a:p>
        </p:txBody>
      </p:sp>
      <p:sp>
        <p:nvSpPr>
          <p:cNvPr id="599058" name="Line 18"/>
          <p:cNvSpPr>
            <a:spLocks noChangeShapeType="1"/>
          </p:cNvSpPr>
          <p:nvPr/>
        </p:nvSpPr>
        <p:spPr bwMode="auto">
          <a:xfrm>
            <a:off x="1958453" y="3360738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59" name="Rectangle 19"/>
          <p:cNvSpPr>
            <a:spLocks noChangeArrowheads="1"/>
          </p:cNvSpPr>
          <p:nvPr/>
        </p:nvSpPr>
        <p:spPr bwMode="auto">
          <a:xfrm>
            <a:off x="1680641" y="35321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50</a:t>
            </a:r>
          </a:p>
        </p:txBody>
      </p:sp>
      <p:sp>
        <p:nvSpPr>
          <p:cNvPr id="599060" name="Line 20"/>
          <p:cNvSpPr>
            <a:spLocks noChangeShapeType="1"/>
          </p:cNvSpPr>
          <p:nvPr/>
        </p:nvSpPr>
        <p:spPr bwMode="auto">
          <a:xfrm>
            <a:off x="1958453" y="3665538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61" name="Rectangle 21"/>
          <p:cNvSpPr>
            <a:spLocks noChangeArrowheads="1"/>
          </p:cNvSpPr>
          <p:nvPr/>
        </p:nvSpPr>
        <p:spPr bwMode="auto">
          <a:xfrm>
            <a:off x="1680641" y="38068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40</a:t>
            </a:r>
          </a:p>
        </p:txBody>
      </p:sp>
      <p:sp>
        <p:nvSpPr>
          <p:cNvPr id="599062" name="Line 22"/>
          <p:cNvSpPr>
            <a:spLocks noChangeShapeType="1"/>
          </p:cNvSpPr>
          <p:nvPr/>
        </p:nvSpPr>
        <p:spPr bwMode="auto">
          <a:xfrm>
            <a:off x="1958453" y="3940175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63" name="Rectangle 23"/>
          <p:cNvSpPr>
            <a:spLocks noChangeArrowheads="1"/>
          </p:cNvSpPr>
          <p:nvPr/>
        </p:nvSpPr>
        <p:spPr bwMode="auto">
          <a:xfrm>
            <a:off x="1680641" y="41116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30</a:t>
            </a:r>
          </a:p>
        </p:txBody>
      </p:sp>
      <p:sp>
        <p:nvSpPr>
          <p:cNvPr id="599064" name="Line 24"/>
          <p:cNvSpPr>
            <a:spLocks noChangeShapeType="1"/>
          </p:cNvSpPr>
          <p:nvPr/>
        </p:nvSpPr>
        <p:spPr bwMode="auto">
          <a:xfrm>
            <a:off x="1958453" y="4244975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65" name="Rectangle 25"/>
          <p:cNvSpPr>
            <a:spLocks noChangeArrowheads="1"/>
          </p:cNvSpPr>
          <p:nvPr/>
        </p:nvSpPr>
        <p:spPr bwMode="auto">
          <a:xfrm>
            <a:off x="1680641" y="44005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20</a:t>
            </a:r>
          </a:p>
        </p:txBody>
      </p:sp>
      <p:sp>
        <p:nvSpPr>
          <p:cNvPr id="599066" name="Line 26"/>
          <p:cNvSpPr>
            <a:spLocks noChangeShapeType="1"/>
          </p:cNvSpPr>
          <p:nvPr/>
        </p:nvSpPr>
        <p:spPr bwMode="auto">
          <a:xfrm>
            <a:off x="1958453" y="4533900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67" name="Rectangle 27"/>
          <p:cNvSpPr>
            <a:spLocks noChangeArrowheads="1"/>
          </p:cNvSpPr>
          <p:nvPr/>
        </p:nvSpPr>
        <p:spPr bwMode="auto">
          <a:xfrm>
            <a:off x="1680641" y="46990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10</a:t>
            </a:r>
          </a:p>
        </p:txBody>
      </p:sp>
      <p:sp>
        <p:nvSpPr>
          <p:cNvPr id="599068" name="Line 28"/>
          <p:cNvSpPr>
            <a:spLocks noChangeShapeType="1"/>
          </p:cNvSpPr>
          <p:nvPr/>
        </p:nvSpPr>
        <p:spPr bwMode="auto">
          <a:xfrm>
            <a:off x="1958453" y="4832350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69" name="Rectangle 29"/>
          <p:cNvSpPr>
            <a:spLocks noChangeArrowheads="1"/>
          </p:cNvSpPr>
          <p:nvPr/>
        </p:nvSpPr>
        <p:spPr bwMode="auto">
          <a:xfrm>
            <a:off x="1764778" y="49958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0</a:t>
            </a:r>
          </a:p>
        </p:txBody>
      </p:sp>
      <p:sp>
        <p:nvSpPr>
          <p:cNvPr id="599070" name="Line 30"/>
          <p:cNvSpPr>
            <a:spLocks noChangeShapeType="1"/>
          </p:cNvSpPr>
          <p:nvPr/>
        </p:nvSpPr>
        <p:spPr bwMode="auto">
          <a:xfrm>
            <a:off x="1958453" y="5129213"/>
            <a:ext cx="6289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71" name="Rectangle 31"/>
          <p:cNvSpPr>
            <a:spLocks noChangeArrowheads="1"/>
          </p:cNvSpPr>
          <p:nvPr/>
        </p:nvSpPr>
        <p:spPr bwMode="auto">
          <a:xfrm>
            <a:off x="2583928" y="514191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0</a:t>
            </a:r>
          </a:p>
        </p:txBody>
      </p:sp>
      <p:sp>
        <p:nvSpPr>
          <p:cNvPr id="599074" name="Line 34"/>
          <p:cNvSpPr>
            <a:spLocks noChangeShapeType="1"/>
          </p:cNvSpPr>
          <p:nvPr/>
        </p:nvSpPr>
        <p:spPr bwMode="auto">
          <a:xfrm>
            <a:off x="2715691" y="5133975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75" name="Rectangle 35"/>
          <p:cNvSpPr>
            <a:spLocks noChangeArrowheads="1"/>
          </p:cNvSpPr>
          <p:nvPr/>
        </p:nvSpPr>
        <p:spPr bwMode="auto">
          <a:xfrm>
            <a:off x="3965053" y="514191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2</a:t>
            </a:r>
          </a:p>
        </p:txBody>
      </p:sp>
      <p:sp>
        <p:nvSpPr>
          <p:cNvPr id="599076" name="Line 36"/>
          <p:cNvSpPr>
            <a:spLocks noChangeShapeType="1"/>
          </p:cNvSpPr>
          <p:nvPr/>
        </p:nvSpPr>
        <p:spPr bwMode="auto">
          <a:xfrm>
            <a:off x="4096816" y="5133975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77" name="Rectangle 37"/>
          <p:cNvSpPr>
            <a:spLocks noChangeArrowheads="1"/>
          </p:cNvSpPr>
          <p:nvPr/>
        </p:nvSpPr>
        <p:spPr bwMode="auto">
          <a:xfrm>
            <a:off x="4646091" y="51419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3</a:t>
            </a:r>
          </a:p>
        </p:txBody>
      </p:sp>
      <p:sp>
        <p:nvSpPr>
          <p:cNvPr id="599078" name="Line 38"/>
          <p:cNvSpPr>
            <a:spLocks noChangeShapeType="1"/>
          </p:cNvSpPr>
          <p:nvPr/>
        </p:nvSpPr>
        <p:spPr bwMode="auto">
          <a:xfrm>
            <a:off x="4777853" y="5133975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79" name="Rectangle 39"/>
          <p:cNvSpPr>
            <a:spLocks noChangeArrowheads="1"/>
          </p:cNvSpPr>
          <p:nvPr/>
        </p:nvSpPr>
        <p:spPr bwMode="auto">
          <a:xfrm>
            <a:off x="5336653" y="514191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4</a:t>
            </a:r>
          </a:p>
        </p:txBody>
      </p:sp>
      <p:sp>
        <p:nvSpPr>
          <p:cNvPr id="599080" name="Line 40"/>
          <p:cNvSpPr>
            <a:spLocks noChangeShapeType="1"/>
          </p:cNvSpPr>
          <p:nvPr/>
        </p:nvSpPr>
        <p:spPr bwMode="auto">
          <a:xfrm>
            <a:off x="5468416" y="5133975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81" name="Rectangle 41"/>
          <p:cNvSpPr>
            <a:spLocks noChangeArrowheads="1"/>
          </p:cNvSpPr>
          <p:nvPr/>
        </p:nvSpPr>
        <p:spPr bwMode="auto">
          <a:xfrm>
            <a:off x="6036741" y="51419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5</a:t>
            </a:r>
          </a:p>
        </p:txBody>
      </p:sp>
      <p:sp>
        <p:nvSpPr>
          <p:cNvPr id="599082" name="Line 42"/>
          <p:cNvSpPr>
            <a:spLocks noChangeShapeType="1"/>
          </p:cNvSpPr>
          <p:nvPr/>
        </p:nvSpPr>
        <p:spPr bwMode="auto">
          <a:xfrm>
            <a:off x="6168503" y="5133975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83" name="Rectangle 43"/>
          <p:cNvSpPr>
            <a:spLocks noChangeArrowheads="1"/>
          </p:cNvSpPr>
          <p:nvPr/>
        </p:nvSpPr>
        <p:spPr bwMode="auto">
          <a:xfrm>
            <a:off x="6717778" y="514191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6</a:t>
            </a:r>
          </a:p>
        </p:txBody>
      </p:sp>
      <p:sp>
        <p:nvSpPr>
          <p:cNvPr id="599084" name="Line 44"/>
          <p:cNvSpPr>
            <a:spLocks noChangeShapeType="1"/>
          </p:cNvSpPr>
          <p:nvPr/>
        </p:nvSpPr>
        <p:spPr bwMode="auto">
          <a:xfrm>
            <a:off x="6849541" y="5133975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85" name="Rectangle 45"/>
          <p:cNvSpPr>
            <a:spLocks noChangeArrowheads="1"/>
          </p:cNvSpPr>
          <p:nvPr/>
        </p:nvSpPr>
        <p:spPr bwMode="auto">
          <a:xfrm>
            <a:off x="7408341" y="51419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7</a:t>
            </a:r>
          </a:p>
        </p:txBody>
      </p:sp>
      <p:sp>
        <p:nvSpPr>
          <p:cNvPr id="599086" name="Line 46"/>
          <p:cNvSpPr>
            <a:spLocks noChangeShapeType="1"/>
          </p:cNvSpPr>
          <p:nvPr/>
        </p:nvSpPr>
        <p:spPr bwMode="auto">
          <a:xfrm>
            <a:off x="7540103" y="5133975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87" name="Rectangle 47"/>
          <p:cNvSpPr>
            <a:spLocks noChangeArrowheads="1"/>
          </p:cNvSpPr>
          <p:nvPr/>
        </p:nvSpPr>
        <p:spPr bwMode="auto">
          <a:xfrm>
            <a:off x="8103666" y="51419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8</a:t>
            </a:r>
          </a:p>
        </p:txBody>
      </p:sp>
      <p:sp>
        <p:nvSpPr>
          <p:cNvPr id="599088" name="Line 48"/>
          <p:cNvSpPr>
            <a:spLocks noChangeShapeType="1"/>
          </p:cNvSpPr>
          <p:nvPr/>
        </p:nvSpPr>
        <p:spPr bwMode="auto">
          <a:xfrm>
            <a:off x="8235428" y="5133975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89" name="Rectangle 49"/>
          <p:cNvSpPr>
            <a:spLocks noChangeArrowheads="1"/>
          </p:cNvSpPr>
          <p:nvPr/>
        </p:nvSpPr>
        <p:spPr bwMode="auto">
          <a:xfrm>
            <a:off x="6052008" y="4391004"/>
            <a:ext cx="2341475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Off group (n=34)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Tapering group (n=35)</a:t>
            </a:r>
          </a:p>
        </p:txBody>
      </p:sp>
      <p:sp>
        <p:nvSpPr>
          <p:cNvPr id="599090" name="Line 50"/>
          <p:cNvSpPr>
            <a:spLocks noChangeShapeType="1"/>
          </p:cNvSpPr>
          <p:nvPr/>
        </p:nvSpPr>
        <p:spPr bwMode="auto">
          <a:xfrm>
            <a:off x="5684795" y="4601097"/>
            <a:ext cx="3857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91" name="AutoShape 51"/>
          <p:cNvSpPr>
            <a:spLocks noChangeArrowheads="1"/>
          </p:cNvSpPr>
          <p:nvPr/>
        </p:nvSpPr>
        <p:spPr bwMode="auto">
          <a:xfrm>
            <a:off x="5832432" y="4523310"/>
            <a:ext cx="117475" cy="117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92" name="Line 52"/>
          <p:cNvSpPr>
            <a:spLocks noChangeShapeType="1"/>
          </p:cNvSpPr>
          <p:nvPr/>
        </p:nvSpPr>
        <p:spPr bwMode="auto">
          <a:xfrm>
            <a:off x="5684795" y="4924795"/>
            <a:ext cx="3857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94" name="Oval 54"/>
          <p:cNvSpPr>
            <a:spLocks noChangeArrowheads="1"/>
          </p:cNvSpPr>
          <p:nvPr/>
        </p:nvSpPr>
        <p:spPr bwMode="auto">
          <a:xfrm>
            <a:off x="5841957" y="4875582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095" name="Freeform 55"/>
          <p:cNvSpPr>
            <a:spLocks/>
          </p:cNvSpPr>
          <p:nvPr/>
        </p:nvSpPr>
        <p:spPr bwMode="auto">
          <a:xfrm>
            <a:off x="2718866" y="3214688"/>
            <a:ext cx="5495925" cy="1047750"/>
          </a:xfrm>
          <a:custGeom>
            <a:avLst/>
            <a:gdLst/>
            <a:ahLst/>
            <a:cxnLst>
              <a:cxn ang="0">
                <a:pos x="0" y="660"/>
              </a:cxn>
              <a:cxn ang="0">
                <a:pos x="858" y="477"/>
              </a:cxn>
              <a:cxn ang="0">
                <a:pos x="1311" y="414"/>
              </a:cxn>
              <a:cxn ang="0">
                <a:pos x="1725" y="393"/>
              </a:cxn>
              <a:cxn ang="0">
                <a:pos x="2166" y="87"/>
              </a:cxn>
              <a:cxn ang="0">
                <a:pos x="2625" y="24"/>
              </a:cxn>
              <a:cxn ang="0">
                <a:pos x="3033" y="0"/>
              </a:cxn>
              <a:cxn ang="0">
                <a:pos x="3462" y="93"/>
              </a:cxn>
            </a:cxnLst>
            <a:rect l="0" t="0" r="r" b="b"/>
            <a:pathLst>
              <a:path w="3462" h="660">
                <a:moveTo>
                  <a:pt x="0" y="660"/>
                </a:moveTo>
                <a:lnTo>
                  <a:pt x="858" y="477"/>
                </a:lnTo>
                <a:lnTo>
                  <a:pt x="1311" y="414"/>
                </a:lnTo>
                <a:lnTo>
                  <a:pt x="1725" y="393"/>
                </a:lnTo>
                <a:lnTo>
                  <a:pt x="2166" y="87"/>
                </a:lnTo>
                <a:lnTo>
                  <a:pt x="2625" y="24"/>
                </a:lnTo>
                <a:lnTo>
                  <a:pt x="3033" y="0"/>
                </a:lnTo>
                <a:lnTo>
                  <a:pt x="3462" y="93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6795566" y="3144838"/>
            <a:ext cx="104775" cy="95250"/>
            <a:chOff x="4257" y="1981"/>
            <a:chExt cx="66" cy="60"/>
          </a:xfrm>
        </p:grpSpPr>
        <p:sp>
          <p:nvSpPr>
            <p:cNvPr id="599096" name="Line 56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097" name="Line 57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098" name="AutoShape 58"/>
          <p:cNvSpPr>
            <a:spLocks noChangeArrowheads="1"/>
          </p:cNvSpPr>
          <p:nvPr/>
        </p:nvSpPr>
        <p:spPr bwMode="auto">
          <a:xfrm>
            <a:off x="6790803" y="3187700"/>
            <a:ext cx="117475" cy="117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7481366" y="3135313"/>
            <a:ext cx="104775" cy="95250"/>
            <a:chOff x="4257" y="1981"/>
            <a:chExt cx="66" cy="60"/>
          </a:xfrm>
        </p:grpSpPr>
        <p:sp>
          <p:nvSpPr>
            <p:cNvPr id="599103" name="Line 63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04" name="Line 64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 rot="10800000" flipH="1">
            <a:off x="7481366" y="3227388"/>
            <a:ext cx="104775" cy="95250"/>
            <a:chOff x="4257" y="1981"/>
            <a:chExt cx="66" cy="60"/>
          </a:xfrm>
        </p:grpSpPr>
        <p:sp>
          <p:nvSpPr>
            <p:cNvPr id="599106" name="Line 66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07" name="Line 67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099" name="AutoShape 59"/>
          <p:cNvSpPr>
            <a:spLocks noChangeArrowheads="1"/>
          </p:cNvSpPr>
          <p:nvPr/>
        </p:nvSpPr>
        <p:spPr bwMode="auto">
          <a:xfrm>
            <a:off x="7481366" y="3160713"/>
            <a:ext cx="117475" cy="117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 rot="10800000" flipH="1">
            <a:off x="6792391" y="3346450"/>
            <a:ext cx="104775" cy="95250"/>
            <a:chOff x="4257" y="1981"/>
            <a:chExt cx="66" cy="60"/>
          </a:xfrm>
        </p:grpSpPr>
        <p:sp>
          <p:nvSpPr>
            <p:cNvPr id="599111" name="Line 71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12" name="Line 72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09" name="Oval 69"/>
          <p:cNvSpPr>
            <a:spLocks noChangeArrowheads="1"/>
          </p:cNvSpPr>
          <p:nvPr/>
        </p:nvSpPr>
        <p:spPr bwMode="auto">
          <a:xfrm>
            <a:off x="6797153" y="33178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 rot="10800000" flipH="1">
            <a:off x="6100241" y="3359150"/>
            <a:ext cx="104775" cy="95250"/>
            <a:chOff x="4257" y="1981"/>
            <a:chExt cx="66" cy="60"/>
          </a:xfrm>
        </p:grpSpPr>
        <p:sp>
          <p:nvSpPr>
            <p:cNvPr id="599114" name="Line 74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15" name="Line 75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16" name="Oval 76"/>
          <p:cNvSpPr>
            <a:spLocks noChangeArrowheads="1"/>
          </p:cNvSpPr>
          <p:nvPr/>
        </p:nvSpPr>
        <p:spPr bwMode="auto">
          <a:xfrm>
            <a:off x="6111353" y="33305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6109766" y="3255963"/>
            <a:ext cx="104775" cy="95250"/>
            <a:chOff x="4257" y="1981"/>
            <a:chExt cx="66" cy="60"/>
          </a:xfrm>
        </p:grpSpPr>
        <p:sp>
          <p:nvSpPr>
            <p:cNvPr id="599118" name="Line 78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19" name="Line 79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20" name="AutoShape 80"/>
          <p:cNvSpPr>
            <a:spLocks noChangeArrowheads="1"/>
          </p:cNvSpPr>
          <p:nvPr/>
        </p:nvSpPr>
        <p:spPr bwMode="auto">
          <a:xfrm>
            <a:off x="6105003" y="3298825"/>
            <a:ext cx="117475" cy="117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 rot="10800000" flipH="1">
            <a:off x="5417616" y="3584575"/>
            <a:ext cx="104775" cy="95250"/>
            <a:chOff x="4257" y="1981"/>
            <a:chExt cx="66" cy="60"/>
          </a:xfrm>
        </p:grpSpPr>
        <p:sp>
          <p:nvSpPr>
            <p:cNvPr id="599122" name="Line 82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23" name="Line 83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24" name="Oval 84"/>
          <p:cNvSpPr>
            <a:spLocks noChangeArrowheads="1"/>
          </p:cNvSpPr>
          <p:nvPr/>
        </p:nvSpPr>
        <p:spPr bwMode="auto">
          <a:xfrm>
            <a:off x="5422378" y="3556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5414441" y="3735388"/>
            <a:ext cx="104775" cy="95250"/>
            <a:chOff x="4257" y="1981"/>
            <a:chExt cx="66" cy="60"/>
          </a:xfrm>
        </p:grpSpPr>
        <p:sp>
          <p:nvSpPr>
            <p:cNvPr id="599126" name="Line 86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27" name="Line 87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28" name="AutoShape 88"/>
          <p:cNvSpPr>
            <a:spLocks noChangeArrowheads="1"/>
          </p:cNvSpPr>
          <p:nvPr/>
        </p:nvSpPr>
        <p:spPr bwMode="auto">
          <a:xfrm>
            <a:off x="5409678" y="3778250"/>
            <a:ext cx="117475" cy="117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738166" y="3767138"/>
            <a:ext cx="104775" cy="95250"/>
            <a:chOff x="4257" y="1981"/>
            <a:chExt cx="66" cy="60"/>
          </a:xfrm>
        </p:grpSpPr>
        <p:sp>
          <p:nvSpPr>
            <p:cNvPr id="599130" name="Line 90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31" name="Line 91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32" name="AutoShape 92"/>
          <p:cNvSpPr>
            <a:spLocks noChangeArrowheads="1"/>
          </p:cNvSpPr>
          <p:nvPr/>
        </p:nvSpPr>
        <p:spPr bwMode="auto">
          <a:xfrm>
            <a:off x="4733403" y="3794125"/>
            <a:ext cx="117475" cy="117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13" name="Group 93"/>
          <p:cNvGrpSpPr>
            <a:grpSpLocks/>
          </p:cNvGrpSpPr>
          <p:nvPr/>
        </p:nvGrpSpPr>
        <p:grpSpPr bwMode="auto">
          <a:xfrm rot="10800000" flipH="1">
            <a:off x="4734991" y="3514725"/>
            <a:ext cx="104775" cy="95250"/>
            <a:chOff x="4257" y="1981"/>
            <a:chExt cx="66" cy="60"/>
          </a:xfrm>
        </p:grpSpPr>
        <p:sp>
          <p:nvSpPr>
            <p:cNvPr id="599134" name="Line 94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35" name="Line 95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36" name="Oval 96"/>
          <p:cNvSpPr>
            <a:spLocks noChangeArrowheads="1"/>
          </p:cNvSpPr>
          <p:nvPr/>
        </p:nvSpPr>
        <p:spPr bwMode="auto">
          <a:xfrm>
            <a:off x="4739753" y="34702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14" name="Group 97"/>
          <p:cNvGrpSpPr>
            <a:grpSpLocks/>
          </p:cNvGrpSpPr>
          <p:nvPr/>
        </p:nvGrpSpPr>
        <p:grpSpPr bwMode="auto">
          <a:xfrm rot="10800000" flipH="1">
            <a:off x="4046016" y="3835400"/>
            <a:ext cx="104775" cy="95250"/>
            <a:chOff x="4257" y="1981"/>
            <a:chExt cx="66" cy="60"/>
          </a:xfrm>
        </p:grpSpPr>
        <p:sp>
          <p:nvSpPr>
            <p:cNvPr id="599138" name="Line 98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39" name="Line 99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40" name="Oval 100"/>
          <p:cNvSpPr>
            <a:spLocks noChangeArrowheads="1"/>
          </p:cNvSpPr>
          <p:nvPr/>
        </p:nvSpPr>
        <p:spPr bwMode="auto">
          <a:xfrm>
            <a:off x="4050778" y="379095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141" name="AutoShape 101"/>
          <p:cNvSpPr>
            <a:spLocks noChangeArrowheads="1"/>
          </p:cNvSpPr>
          <p:nvPr/>
        </p:nvSpPr>
        <p:spPr bwMode="auto">
          <a:xfrm>
            <a:off x="4034903" y="3911600"/>
            <a:ext cx="117475" cy="117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2658541" y="4151313"/>
            <a:ext cx="104775" cy="95250"/>
            <a:chOff x="4257" y="1981"/>
            <a:chExt cx="66" cy="60"/>
          </a:xfrm>
        </p:grpSpPr>
        <p:sp>
          <p:nvSpPr>
            <p:cNvPr id="599143" name="Line 103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44" name="Line 104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45" name="AutoShape 105"/>
          <p:cNvSpPr>
            <a:spLocks noChangeArrowheads="1"/>
          </p:cNvSpPr>
          <p:nvPr/>
        </p:nvSpPr>
        <p:spPr bwMode="auto">
          <a:xfrm>
            <a:off x="2653778" y="4178300"/>
            <a:ext cx="117475" cy="117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16" name="Group 106"/>
          <p:cNvGrpSpPr>
            <a:grpSpLocks/>
          </p:cNvGrpSpPr>
          <p:nvPr/>
        </p:nvGrpSpPr>
        <p:grpSpPr bwMode="auto">
          <a:xfrm rot="10800000" flipH="1">
            <a:off x="2668066" y="4365625"/>
            <a:ext cx="104775" cy="95250"/>
            <a:chOff x="4257" y="1981"/>
            <a:chExt cx="66" cy="60"/>
          </a:xfrm>
        </p:grpSpPr>
        <p:sp>
          <p:nvSpPr>
            <p:cNvPr id="599147" name="Line 107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48" name="Line 108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49" name="Oval 109"/>
          <p:cNvSpPr>
            <a:spLocks noChangeArrowheads="1"/>
          </p:cNvSpPr>
          <p:nvPr/>
        </p:nvSpPr>
        <p:spPr bwMode="auto">
          <a:xfrm>
            <a:off x="2672828" y="43211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150" name="Freeform 110"/>
          <p:cNvSpPr>
            <a:spLocks/>
          </p:cNvSpPr>
          <p:nvPr/>
        </p:nvSpPr>
        <p:spPr bwMode="auto">
          <a:xfrm>
            <a:off x="2734741" y="3230563"/>
            <a:ext cx="5516562" cy="1135062"/>
          </a:xfrm>
          <a:custGeom>
            <a:avLst/>
            <a:gdLst/>
            <a:ahLst/>
            <a:cxnLst>
              <a:cxn ang="0">
                <a:pos x="0" y="715"/>
              </a:cxn>
              <a:cxn ang="0">
                <a:pos x="869" y="375"/>
              </a:cxn>
              <a:cxn ang="0">
                <a:pos x="1296" y="168"/>
              </a:cxn>
              <a:cxn ang="0">
                <a:pos x="1714" y="221"/>
              </a:cxn>
              <a:cxn ang="0">
                <a:pos x="2146" y="96"/>
              </a:cxn>
              <a:cxn ang="0">
                <a:pos x="2587" y="91"/>
              </a:cxn>
              <a:cxn ang="0">
                <a:pos x="3005" y="0"/>
              </a:cxn>
              <a:cxn ang="0">
                <a:pos x="3475" y="29"/>
              </a:cxn>
            </a:cxnLst>
            <a:rect l="0" t="0" r="r" b="b"/>
            <a:pathLst>
              <a:path w="3475" h="715">
                <a:moveTo>
                  <a:pt x="0" y="715"/>
                </a:moveTo>
                <a:lnTo>
                  <a:pt x="869" y="375"/>
                </a:lnTo>
                <a:lnTo>
                  <a:pt x="1296" y="168"/>
                </a:lnTo>
                <a:lnTo>
                  <a:pt x="1714" y="221"/>
                </a:lnTo>
                <a:lnTo>
                  <a:pt x="2146" y="96"/>
                </a:lnTo>
                <a:lnTo>
                  <a:pt x="2587" y="91"/>
                </a:lnTo>
                <a:lnTo>
                  <a:pt x="3005" y="0"/>
                </a:lnTo>
                <a:lnTo>
                  <a:pt x="3475" y="29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grpSp>
        <p:nvGrpSpPr>
          <p:cNvPr id="17" name="Group 111"/>
          <p:cNvGrpSpPr>
            <a:grpSpLocks/>
          </p:cNvGrpSpPr>
          <p:nvPr/>
        </p:nvGrpSpPr>
        <p:grpSpPr bwMode="auto">
          <a:xfrm rot="10800000" flipH="1">
            <a:off x="8176691" y="3255963"/>
            <a:ext cx="104775" cy="95250"/>
            <a:chOff x="4257" y="1981"/>
            <a:chExt cx="66" cy="60"/>
          </a:xfrm>
        </p:grpSpPr>
        <p:sp>
          <p:nvSpPr>
            <p:cNvPr id="599152" name="Line 112"/>
            <p:cNvSpPr>
              <a:spLocks noChangeShapeType="1"/>
            </p:cNvSpPr>
            <p:nvPr/>
          </p:nvSpPr>
          <p:spPr bwMode="auto">
            <a:xfrm>
              <a:off x="4257" y="1985"/>
              <a:ext cx="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599153" name="Line 113"/>
            <p:cNvSpPr>
              <a:spLocks noChangeShapeType="1"/>
            </p:cNvSpPr>
            <p:nvPr/>
          </p:nvSpPr>
          <p:spPr bwMode="auto">
            <a:xfrm>
              <a:off x="4290" y="1981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99108" name="Oval 68"/>
          <p:cNvSpPr>
            <a:spLocks noChangeArrowheads="1"/>
          </p:cNvSpPr>
          <p:nvPr/>
        </p:nvSpPr>
        <p:spPr bwMode="auto">
          <a:xfrm>
            <a:off x="8181453" y="324485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100" name="AutoShape 60"/>
          <p:cNvSpPr>
            <a:spLocks noChangeArrowheads="1"/>
          </p:cNvSpPr>
          <p:nvPr/>
        </p:nvSpPr>
        <p:spPr bwMode="auto">
          <a:xfrm>
            <a:off x="8157641" y="3294063"/>
            <a:ext cx="117475" cy="117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599154" name="Rectangle 114"/>
          <p:cNvSpPr>
            <a:spLocks noChangeArrowheads="1"/>
          </p:cNvSpPr>
          <p:nvPr/>
        </p:nvSpPr>
        <p:spPr bwMode="auto">
          <a:xfrm>
            <a:off x="447153" y="5594350"/>
            <a:ext cx="8040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76463" algn="ctr"/>
                <a:tab pos="3541713" algn="ctr"/>
                <a:tab pos="4224338" algn="ctr"/>
                <a:tab pos="4919663" algn="ctr"/>
                <a:tab pos="5659438" algn="ctr"/>
                <a:tab pos="6343650" algn="ctr"/>
                <a:tab pos="7026275" algn="ctr"/>
                <a:tab pos="7720013" algn="ctr"/>
              </a:tabLst>
            </a:pPr>
            <a:r>
              <a:rPr lang="en-US" sz="14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Off group	34	32	33	32	34	34	33	34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76463" algn="ctr"/>
                <a:tab pos="3541713" algn="ctr"/>
                <a:tab pos="4224338" algn="ctr"/>
                <a:tab pos="4919663" algn="ctr"/>
                <a:tab pos="5659438" algn="ctr"/>
                <a:tab pos="6343650" algn="ctr"/>
                <a:tab pos="7026275" algn="ctr"/>
                <a:tab pos="7720013" algn="ctr"/>
              </a:tabLst>
            </a:pPr>
            <a:r>
              <a:rPr lang="en-US" sz="14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Tapering group	35	34	30	33	34	33	33	33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2680570" y="4559474"/>
            <a:ext cx="2805830" cy="12526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12" name="Right Triangle 111"/>
          <p:cNvSpPr/>
          <p:nvPr/>
        </p:nvSpPr>
        <p:spPr bwMode="auto">
          <a:xfrm>
            <a:off x="2680570" y="4784943"/>
            <a:ext cx="2780778" cy="162838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28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621" y="155575"/>
            <a:ext cx="8308758" cy="755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 smtClean="0"/>
              <a:t>Strategies for Upcoming Surgery</a:t>
            </a:r>
            <a:endParaRPr lang="en-US" sz="4000" dirty="0"/>
          </a:p>
        </p:txBody>
      </p:sp>
      <p:sp>
        <p:nvSpPr>
          <p:cNvPr id="1234947" name="Rectangle 3"/>
          <p:cNvSpPr>
            <a:spLocks noGrp="1" noChangeArrowheads="1"/>
          </p:cNvSpPr>
          <p:nvPr>
            <p:ph idx="1"/>
          </p:nvPr>
        </p:nvSpPr>
        <p:spPr>
          <a:xfrm>
            <a:off x="419013" y="1032520"/>
            <a:ext cx="8305974" cy="4816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3600" i="1" dirty="0" smtClean="0">
                <a:solidFill>
                  <a:srgbClr val="FFFF00"/>
                </a:solidFill>
              </a:rPr>
              <a:t>If at all possible, delay surgery!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Ideally 6 weeks for BMS*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/>
              <a:t>Maybe 2 weeks?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Ideally 6 months to 1 </a:t>
            </a:r>
            <a:r>
              <a:rPr lang="en-US" sz="3600" dirty="0" err="1" smtClean="0"/>
              <a:t>yr</a:t>
            </a:r>
            <a:r>
              <a:rPr lang="en-US" sz="3600" dirty="0" smtClean="0"/>
              <a:t> for DES*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/>
              <a:t>Likely 3-6 months with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gen DES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3600" dirty="0" smtClean="0"/>
              <a:t>If surgery is needed and bleeding risk acceptable, continue DAPT through surgery</a:t>
            </a:r>
          </a:p>
        </p:txBody>
      </p:sp>
    </p:spTree>
    <p:extLst>
      <p:ext uri="{BB962C8B-B14F-4D97-AF65-F5344CB8AC3E}">
        <p14:creationId xmlns="" xmlns:p14="http://schemas.microsoft.com/office/powerpoint/2010/main" val="4264622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Discontinuation of Antiplatelet Treatment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8379507"/>
              </p:ext>
            </p:extLst>
          </p:nvPr>
        </p:nvGraphicFramePr>
        <p:xfrm>
          <a:off x="457200" y="19034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377433" y="326402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Percent of Discontinuations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446264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600"/>
              </a:spcAft>
              <a:buClr>
                <a:srgbClr val="FFC000"/>
              </a:buClr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Reasons Associated With Discontinuation in 56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2263" y="6486083"/>
            <a:ext cx="3819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Iwata Y, et al.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Circ J.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2008;72:340-341.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69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 smtClean="0"/>
              <a:t>Strategies for Upcoming Surgery</a:t>
            </a:r>
            <a:endParaRPr lang="en-US" sz="3600" dirty="0"/>
          </a:p>
        </p:txBody>
      </p:sp>
      <p:sp>
        <p:nvSpPr>
          <p:cNvPr id="1234947" name="Rectangle 3"/>
          <p:cNvSpPr>
            <a:spLocks noGrp="1" noChangeArrowheads="1"/>
          </p:cNvSpPr>
          <p:nvPr>
            <p:ph idx="1"/>
          </p:nvPr>
        </p:nvSpPr>
        <p:spPr>
          <a:xfrm>
            <a:off x="662548" y="1006864"/>
            <a:ext cx="7818905" cy="4816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dirty="0" smtClean="0"/>
              <a:t>If bleeding risk is high, continue ASA and restart P2Y12 inhibitor ASAP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Could consider IIbIIIa bridging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dirty="0" smtClean="0"/>
              <a:t>If no AP therapy, consider IIbIIIa bridge</a:t>
            </a:r>
          </a:p>
        </p:txBody>
      </p:sp>
    </p:spTree>
    <p:extLst>
      <p:ext uri="{BB962C8B-B14F-4D97-AF65-F5344CB8AC3E}">
        <p14:creationId xmlns="" xmlns:p14="http://schemas.microsoft.com/office/powerpoint/2010/main" val="4264622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 smtClean="0"/>
              <a:t>Bridging Strategies</a:t>
            </a:r>
            <a:endParaRPr lang="en-US" sz="3600" dirty="0"/>
          </a:p>
        </p:txBody>
      </p:sp>
      <p:sp>
        <p:nvSpPr>
          <p:cNvPr id="1234947" name="Rectangle 3"/>
          <p:cNvSpPr>
            <a:spLocks noGrp="1" noChangeArrowheads="1"/>
          </p:cNvSpPr>
          <p:nvPr>
            <p:ph idx="1"/>
          </p:nvPr>
        </p:nvSpPr>
        <p:spPr>
          <a:xfrm>
            <a:off x="370674" y="994036"/>
            <a:ext cx="8402653" cy="4816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dirty="0"/>
              <a:t>Stop aspirin and continue P2Y12 </a:t>
            </a:r>
            <a:r>
              <a:rPr lang="en-US" sz="2800" dirty="0" smtClean="0"/>
              <a:t>inhibitor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If bleeding risk is too high and necessitates </a:t>
            </a:r>
            <a:r>
              <a:rPr lang="en-US" sz="2800" dirty="0" err="1" smtClean="0">
                <a:solidFill>
                  <a:schemeClr val="tx2"/>
                </a:solidFill>
              </a:rPr>
              <a:t>dicontinuation</a:t>
            </a:r>
            <a:r>
              <a:rPr lang="en-US" sz="2800" dirty="0" smtClean="0">
                <a:solidFill>
                  <a:schemeClr val="tx2"/>
                </a:solidFill>
              </a:rPr>
              <a:t> of DAPT, continue ASA and minimize time off the P2Y12 inhibitor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Use a shorter-acting P2Y12 inhibitor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Use platelet </a:t>
            </a:r>
            <a:r>
              <a:rPr lang="en-US" sz="2400" dirty="0"/>
              <a:t>r</a:t>
            </a:r>
            <a:r>
              <a:rPr lang="en-US" sz="2400" dirty="0" smtClean="0"/>
              <a:t>eactivity testing to measure platelet inhibition?</a:t>
            </a:r>
            <a:endParaRPr lang="en-US" sz="2400" dirty="0"/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dirty="0" smtClean="0"/>
              <a:t>If no AP therapy can be used at all </a:t>
            </a:r>
            <a:r>
              <a:rPr lang="en-US" sz="2800" dirty="0" err="1" smtClean="0"/>
              <a:t>perioperatively</a:t>
            </a:r>
            <a:r>
              <a:rPr lang="en-US" sz="2800" dirty="0" smtClean="0"/>
              <a:t>, consider IIbIIIa bridge</a:t>
            </a:r>
          </a:p>
        </p:txBody>
      </p:sp>
    </p:spTree>
    <p:extLst>
      <p:ext uri="{BB962C8B-B14F-4D97-AF65-F5344CB8AC3E}">
        <p14:creationId xmlns="" xmlns:p14="http://schemas.microsoft.com/office/powerpoint/2010/main" val="842999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40123"/>
            <a:ext cx="8896350" cy="755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/>
              <a:t>Data on Bridging Strategies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0074489"/>
              </p:ext>
            </p:extLst>
          </p:nvPr>
        </p:nvGraphicFramePr>
        <p:xfrm>
          <a:off x="240792" y="810133"/>
          <a:ext cx="8662417" cy="532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10"/>
                <a:gridCol w="1270089"/>
                <a:gridCol w="6093618"/>
              </a:tblGrid>
              <a:tr h="4510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Study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Findings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21839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Savonitto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2010 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Prospect-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ive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lang="en-US" b="1" baseline="300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rgbClr val="FDE25E"/>
                          </a:solidFill>
                          <a:latin typeface="Arial"/>
                          <a:ea typeface="+mn-ea"/>
                          <a:cs typeface="Arial"/>
                        </a:rPr>
                        <a:t>30 pts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 recently implanted DES bridged with tirofiban before urgent major or eye surgery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 death, MI, ST or surgical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reexploration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;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2 postop bleeds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839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Bigalke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2009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Case Series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="1" dirty="0" smtClean="0">
                          <a:solidFill>
                            <a:srgbClr val="FDE25E"/>
                          </a:solidFill>
                          <a:latin typeface="Arial"/>
                          <a:cs typeface="Arial"/>
                        </a:rPr>
                        <a:t>7 pts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undergoing early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noncardiac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surgery bridged with eptifibatide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 increased perioperative hemorrhage or CV complications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8394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Chou 2009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Case Series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="1" dirty="0" smtClean="0">
                          <a:solidFill>
                            <a:srgbClr val="FDE25E"/>
                          </a:solidFill>
                          <a:latin typeface="Arial"/>
                          <a:cs typeface="Arial"/>
                        </a:rPr>
                        <a:t>8 pts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successfully bridged with GP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IIb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IIIa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inhibitors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 adverse cardiac outcomes or bleeding complications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839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Khair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2011</a:t>
                      </a:r>
                      <a:endParaRPr lang="en-US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Survey</a:t>
                      </a:r>
                      <a:endParaRPr lang="en-US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="1" dirty="0" smtClean="0">
                          <a:solidFill>
                            <a:srgbClr val="FDE25E"/>
                          </a:solidFill>
                          <a:latin typeface="Arial"/>
                          <a:cs typeface="Arial"/>
                        </a:rPr>
                        <a:t>50% of physicians would offer GP </a:t>
                      </a:r>
                      <a:r>
                        <a:rPr lang="en-US" b="1" dirty="0" err="1" smtClean="0">
                          <a:solidFill>
                            <a:srgbClr val="FDE25E"/>
                          </a:solidFill>
                          <a:latin typeface="Arial"/>
                          <a:cs typeface="Arial"/>
                        </a:rPr>
                        <a:t>IIb</a:t>
                      </a:r>
                      <a:r>
                        <a:rPr lang="en-US" b="1" dirty="0" smtClean="0">
                          <a:solidFill>
                            <a:srgbClr val="FDE25E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b="1" dirty="0" err="1" smtClean="0">
                          <a:solidFill>
                            <a:srgbClr val="FDE25E"/>
                          </a:solidFill>
                          <a:latin typeface="Arial"/>
                          <a:cs typeface="Arial"/>
                        </a:rPr>
                        <a:t>IIIa</a:t>
                      </a:r>
                      <a:r>
                        <a:rPr lang="en-US" b="1" dirty="0" smtClean="0">
                          <a:solidFill>
                            <a:srgbClr val="FDE25E"/>
                          </a:solidFill>
                          <a:latin typeface="Arial"/>
                          <a:cs typeface="Arial"/>
                        </a:rPr>
                        <a:t> bridge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="1" dirty="0" smtClean="0">
                          <a:solidFill>
                            <a:srgbClr val="FDE25E"/>
                          </a:solidFill>
                          <a:latin typeface="Arial"/>
                          <a:cs typeface="Arial"/>
                        </a:rPr>
                        <a:t>49% would try to identify a surgeon who would operate on DAPT</a:t>
                      </a:r>
                      <a:endParaRPr lang="en-US" b="1" dirty="0">
                        <a:solidFill>
                          <a:srgbClr val="FDE25E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1819" y="6401409"/>
            <a:ext cx="47203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Wessler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JD et al,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Cardiovasc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Revasc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Med 2011</a:t>
            </a:r>
          </a:p>
        </p:txBody>
      </p:sp>
    </p:spTree>
    <p:extLst>
      <p:ext uri="{BB962C8B-B14F-4D97-AF65-F5344CB8AC3E}">
        <p14:creationId xmlns="" xmlns:p14="http://schemas.microsoft.com/office/powerpoint/2010/main" val="1772189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4950"/>
            <a:ext cx="8836025" cy="536575"/>
          </a:xfrm>
        </p:spPr>
        <p:txBody>
          <a:bodyPr tIns="45720" bIns="45720"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Bleeding Patient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41400" y="1219200"/>
            <a:ext cx="8102600" cy="4711700"/>
          </a:xfrm>
        </p:spPr>
        <p:txBody>
          <a:bodyPr lIns="91440" tIns="45720" rIns="91440" bIns="45720"/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dirty="0"/>
              <a:t>Most bleeding can be managed while on dual-antiplatelet therapy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All bleeding eventually stops!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endParaRPr lang="en-US" sz="1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cessation is required, the risk of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subacute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 depends upon: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r>
              <a:rPr lang="en-US" dirty="0"/>
              <a:t>Time since PCI / Duration of cessation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r>
              <a:rPr lang="en-US" dirty="0"/>
              <a:t>Risk of initial PCI (ACS vs. non-ACS,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r>
              <a:rPr lang="en-US" dirty="0" smtClean="0"/>
              <a:t>NOT </a:t>
            </a:r>
            <a:r>
              <a:rPr lang="en-US" dirty="0"/>
              <a:t>on BMS vs. </a:t>
            </a:r>
            <a:r>
              <a:rPr lang="en-US" dirty="0" smtClean="0"/>
              <a:t>DES in the first 2 </a:t>
            </a:r>
            <a:r>
              <a:rPr lang="en-US" dirty="0" err="1" smtClean="0"/>
              <a:t>wks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556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4950"/>
            <a:ext cx="8836025" cy="536575"/>
          </a:xfrm>
        </p:spPr>
        <p:txBody>
          <a:bodyPr tIns="45720" bIns="45720"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Strategies to Deal With Bleeding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41400" y="1314450"/>
            <a:ext cx="8102600" cy="4114800"/>
          </a:xfrm>
        </p:spPr>
        <p:txBody>
          <a:bodyPr lIns="91440" tIns="45720" rIns="91440" bIns="45720"/>
          <a:lstStyle/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Hemodynamic resuscitation is critical</a:t>
            </a:r>
            <a:endParaRPr lang="en-US" sz="3200" dirty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Continue DAPT if at all possible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sz="3200" dirty="0" smtClean="0"/>
              <a:t>Continue ASA alone while P2Y12 inhibitor is off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</a:pPr>
            <a:r>
              <a:rPr lang="en-US" sz="3200" dirty="0" smtClean="0"/>
              <a:t>Minimize time off P2Y12 inhibitor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Most IV bridging strategies are not applicable here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ct val="10000"/>
              </a:spcBef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137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039813"/>
            <a:ext cx="8547100" cy="5091112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/>
              <a:t>DES and Surgery: Scope of the Problem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11250"/>
            <a:ext cx="7772400" cy="4816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/>
              <a:t>DES needs long-term combination antiplatelet therapy (ASA+clopidogrel for at least 1 year)</a:t>
            </a:r>
          </a:p>
          <a:p>
            <a:pPr>
              <a:lnSpc>
                <a:spcPct val="100000"/>
              </a:lnSpc>
            </a:pPr>
            <a:r>
              <a:rPr lang="en-US" sz="2600"/>
              <a:t>Surgery has bleeding complications</a:t>
            </a:r>
          </a:p>
          <a:p>
            <a:pPr lvl="1">
              <a:lnSpc>
                <a:spcPct val="100000"/>
              </a:lnSpc>
            </a:pPr>
            <a:r>
              <a:rPr lang="en-US" sz="2400"/>
              <a:t>Hence, surgeons are used to stopping all blood-thinners pre-op</a:t>
            </a:r>
          </a:p>
          <a:p>
            <a:pPr>
              <a:lnSpc>
                <a:spcPct val="100000"/>
              </a:lnSpc>
            </a:pPr>
            <a:r>
              <a:rPr lang="en-US" sz="2600"/>
              <a:t>Premature stopping of antiplatelet Rx after DES may risk stent thrombosis</a:t>
            </a:r>
          </a:p>
          <a:p>
            <a:pPr lvl="1">
              <a:lnSpc>
                <a:spcPct val="100000"/>
              </a:lnSpc>
            </a:pPr>
            <a:r>
              <a:rPr lang="en-US" sz="2400"/>
              <a:t>The cardiologist needs to know if antiplatelet Rx is to be altered in a patient with DES. </a:t>
            </a:r>
          </a:p>
          <a:p>
            <a:pPr>
              <a:lnSpc>
                <a:spcPct val="100000"/>
              </a:lnSpc>
            </a:pPr>
            <a:r>
              <a:rPr lang="en-US" sz="2600"/>
              <a:t>Therefore, both specialties have to communicate provided that they know what this entails</a:t>
            </a:r>
          </a:p>
        </p:txBody>
      </p:sp>
    </p:spTree>
    <p:extLst>
      <p:ext uri="{BB962C8B-B14F-4D97-AF65-F5344CB8AC3E}">
        <p14:creationId xmlns="" xmlns:p14="http://schemas.microsoft.com/office/powerpoint/2010/main" val="23475306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/>
              <a:t>Bleeding vs. SAT Risk in Surgery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46138"/>
            <a:ext cx="7989888" cy="553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 err="1">
                <a:solidFill>
                  <a:schemeClr val="hlink"/>
                </a:solidFill>
              </a:rPr>
              <a:t>Peri</a:t>
            </a:r>
            <a:r>
              <a:rPr lang="en-US" sz="2600" dirty="0">
                <a:solidFill>
                  <a:schemeClr val="hlink"/>
                </a:solidFill>
              </a:rPr>
              <a:t>-operative Bleeding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In certain surgeries more than others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Increased length of stay, Wound complications, Transfusion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Rarely life-</a:t>
            </a:r>
            <a:r>
              <a:rPr lang="en-US" sz="2400" dirty="0" smtClean="0"/>
              <a:t>threatening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276379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893763"/>
            <a:ext cx="8547100" cy="535305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/>
              <a:t>Peri-operative Practicalities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25513"/>
            <a:ext cx="7772400" cy="53578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/>
              <a:t>No bleeding data on non-cardiac surgery post DES and on/off clopidogrel</a:t>
            </a:r>
          </a:p>
          <a:p>
            <a:pPr>
              <a:lnSpc>
                <a:spcPct val="100000"/>
              </a:lnSpc>
            </a:pPr>
            <a:r>
              <a:rPr lang="en-US" sz="2200"/>
              <a:t>Almost all surgeons will complain</a:t>
            </a:r>
          </a:p>
          <a:p>
            <a:pPr>
              <a:lnSpc>
                <a:spcPct val="100000"/>
              </a:lnSpc>
            </a:pPr>
            <a:r>
              <a:rPr lang="en-US" sz="2200"/>
              <a:t>Some (Many??) surgeons will operate on cardio-protective medications with acceptance of a risk of some more bleeding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CHOOSE THE RIGHT SURGEON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DO NOT ACCEPT MEDICATION CHANGES WITHOUT ASKING FOR A SPECIFIC REASON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EXPLAIN DIRE RISKS OF CARELESS STOP (AND NON-RESTART) OF THESE DRUGS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MINIMIZE STOP TIME PRE+POST OP</a:t>
            </a:r>
          </a:p>
          <a:p>
            <a:pPr>
              <a:lnSpc>
                <a:spcPct val="100000"/>
              </a:lnSpc>
            </a:pPr>
            <a:r>
              <a:rPr lang="en-US" sz="2200"/>
              <a:t>We can review literature mainly from cardiac surgical bleeding and </a:t>
            </a:r>
            <a:r>
              <a:rPr lang="en-US" sz="2200">
                <a:solidFill>
                  <a:schemeClr val="hlink"/>
                </a:solidFill>
              </a:rPr>
              <a:t>try to do our best in order to help surgeons with their bleeding problem</a:t>
            </a:r>
          </a:p>
        </p:txBody>
      </p:sp>
    </p:spTree>
    <p:extLst>
      <p:ext uri="{BB962C8B-B14F-4D97-AF65-F5344CB8AC3E}">
        <p14:creationId xmlns="" xmlns:p14="http://schemas.microsoft.com/office/powerpoint/2010/main" val="35560563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4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4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4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4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4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257300"/>
            <a:ext cx="8547100" cy="482917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28575"/>
            <a:ext cx="8836025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/>
              <a:t>Incidence of Re-Operation</a:t>
            </a:r>
            <a:br>
              <a:rPr lang="en-US" sz="3600"/>
            </a:br>
            <a:r>
              <a:rPr lang="en-US" sz="3600"/>
              <a:t>According to Pre-OP Antiplatelets</a:t>
            </a:r>
          </a:p>
        </p:txBody>
      </p:sp>
      <p:graphicFrame>
        <p:nvGraphicFramePr>
          <p:cNvPr id="1192964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99257824"/>
              </p:ext>
            </p:extLst>
          </p:nvPr>
        </p:nvGraphicFramePr>
        <p:xfrm>
          <a:off x="1287906" y="1479550"/>
          <a:ext cx="6568187" cy="4114800"/>
        </p:xfrm>
        <a:graphic>
          <a:graphicData uri="http://schemas.openxmlformats.org/presentationml/2006/ole">
            <p:oleObj spid="_x0000_s88155" name="Chart" r:id="rId3" imgW="7820025" imgH="4905375" progId="MSGraph.Chart.8">
              <p:embed followColorScheme="full"/>
            </p:oleObj>
          </a:graphicData>
        </a:graphic>
      </p:graphicFrame>
      <p:sp>
        <p:nvSpPr>
          <p:cNvPr id="1192965" name="Text Box 5"/>
          <p:cNvSpPr txBox="1">
            <a:spLocks noChangeArrowheads="1"/>
          </p:cNvSpPr>
          <p:nvPr/>
        </p:nvSpPr>
        <p:spPr bwMode="auto">
          <a:xfrm rot="16200000">
            <a:off x="-228599" y="3381375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Patients, %</a:t>
            </a:r>
          </a:p>
        </p:txBody>
      </p:sp>
      <p:sp>
        <p:nvSpPr>
          <p:cNvPr id="1192966" name="Rectangle 6"/>
          <p:cNvSpPr>
            <a:spLocks noChangeArrowheads="1"/>
          </p:cNvSpPr>
          <p:nvPr/>
        </p:nvSpPr>
        <p:spPr bwMode="auto">
          <a:xfrm>
            <a:off x="2043113" y="6462713"/>
            <a:ext cx="505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Yende S et al. Crit Care Med 2001;29:2271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2967" name="Text Box 7"/>
          <p:cNvSpPr txBox="1">
            <a:spLocks noChangeArrowheads="1"/>
          </p:cNvSpPr>
          <p:nvPr/>
        </p:nvSpPr>
        <p:spPr bwMode="auto">
          <a:xfrm>
            <a:off x="4478338" y="3071813"/>
            <a:ext cx="1520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</a:rPr>
              <a:t>P=0.006</a:t>
            </a:r>
          </a:p>
        </p:txBody>
      </p:sp>
    </p:spTree>
    <p:extLst>
      <p:ext uri="{BB962C8B-B14F-4D97-AF65-F5344CB8AC3E}">
        <p14:creationId xmlns="" xmlns:p14="http://schemas.microsoft.com/office/powerpoint/2010/main" val="25067950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216025"/>
            <a:ext cx="8547100" cy="481647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138113"/>
            <a:ext cx="8836025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/>
              <a:t>No Association of Cardiac Complications</a:t>
            </a:r>
            <a:br>
              <a:rPr lang="en-US" sz="3200"/>
            </a:br>
            <a:r>
              <a:rPr lang="en-US" sz="3200"/>
              <a:t>With Use of Pre-OP Clopidogrel</a:t>
            </a:r>
            <a:endParaRPr lang="en-US" sz="2400"/>
          </a:p>
        </p:txBody>
      </p:sp>
      <p:graphicFrame>
        <p:nvGraphicFramePr>
          <p:cNvPr id="1198166" name="Group 86"/>
          <p:cNvGraphicFramePr>
            <a:graphicFrameLocks noGrp="1"/>
          </p:cNvGraphicFramePr>
          <p:nvPr>
            <p:ph type="tbl" idx="1"/>
          </p:nvPr>
        </p:nvGraphicFramePr>
        <p:xfrm>
          <a:off x="371475" y="1223963"/>
          <a:ext cx="8439150" cy="4662488"/>
        </p:xfrm>
        <a:graphic>
          <a:graphicData uri="http://schemas.openxmlformats.org/drawingml/2006/table">
            <a:tbl>
              <a:tblPr/>
              <a:tblGrid>
                <a:gridCol w="3444875"/>
                <a:gridCol w="1898650"/>
                <a:gridCol w="2390775"/>
                <a:gridCol w="704850"/>
              </a:tblGrid>
              <a:tr h="1177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Clopidogrel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(N=48)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 clopidogrel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(N=1580)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Chest tube output (ml)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719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265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612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350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Re-OP for bleeding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PRBC (U/patient)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0.5 ± 0.9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0.4 ± 0.9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FFP (U/patient)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1.1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1.2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0.9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1.1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ICU stay (h)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20.1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2.9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21.9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13.5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Hospital stay (days)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5.5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1.7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5.4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2.1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084" name="Rectangle 4"/>
          <p:cNvSpPr>
            <a:spLocks noChangeArrowheads="1"/>
          </p:cNvSpPr>
          <p:nvPr/>
        </p:nvSpPr>
        <p:spPr bwMode="auto">
          <a:xfrm>
            <a:off x="2043113" y="6462713"/>
            <a:ext cx="505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Karabulut H et al. Eur J Caridiothrac Surg. 2004;25:419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9775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2965"/>
            <a:ext cx="8836025" cy="1066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Timing of Stent Thrombosis </a:t>
            </a:r>
            <a:br>
              <a:rPr lang="en-US" dirty="0"/>
            </a:br>
            <a:r>
              <a:rPr lang="en-US" dirty="0"/>
              <a:t>after BMS Implantation</a:t>
            </a:r>
          </a:p>
        </p:txBody>
      </p:sp>
      <p:sp>
        <p:nvSpPr>
          <p:cNvPr id="1529859" name="Rectangle 3"/>
          <p:cNvSpPr>
            <a:spLocks noChangeArrowheads="1"/>
          </p:cNvSpPr>
          <p:nvPr/>
        </p:nvSpPr>
        <p:spPr bwMode="auto">
          <a:xfrm>
            <a:off x="2247315" y="6496661"/>
            <a:ext cx="464937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altLang="ja-JP" sz="1600" dirty="0" err="1" smtClean="0">
                <a:solidFill>
                  <a:srgbClr val="FFFFFF"/>
                </a:solidFill>
                <a:cs typeface="ＭＳ Ｐゴシック" charset="0"/>
              </a:rPr>
              <a:t>Cutlip</a:t>
            </a:r>
            <a:r>
              <a:rPr lang="en-US" altLang="ja-JP" sz="1600" dirty="0" smtClean="0">
                <a:solidFill>
                  <a:srgbClr val="FFFFFF"/>
                </a:solidFill>
                <a:cs typeface="ＭＳ Ｐゴシック" charset="0"/>
              </a:rPr>
              <a:t> DE et al. </a:t>
            </a:r>
            <a:r>
              <a:rPr lang="en-US" altLang="ja-JP" sz="1600" i="1" dirty="0" smtClean="0">
                <a:solidFill>
                  <a:srgbClr val="FFFFFF"/>
                </a:solidFill>
                <a:cs typeface="ＭＳ Ｐゴシック" charset="0"/>
              </a:rPr>
              <a:t>Circulation</a:t>
            </a:r>
            <a:r>
              <a:rPr lang="en-US" altLang="ja-JP" sz="1600" dirty="0" smtClean="0">
                <a:solidFill>
                  <a:srgbClr val="FFFFFF"/>
                </a:solidFill>
                <a:cs typeface="ＭＳ Ｐゴシック" charset="0"/>
              </a:rPr>
              <a:t>. 2001;103:1967.</a:t>
            </a:r>
          </a:p>
        </p:txBody>
      </p:sp>
      <p:grpSp>
        <p:nvGrpSpPr>
          <p:cNvPr id="1529860" name="Group 4"/>
          <p:cNvGrpSpPr>
            <a:grpSpLocks/>
          </p:cNvGrpSpPr>
          <p:nvPr/>
        </p:nvGrpSpPr>
        <p:grpSpPr bwMode="auto">
          <a:xfrm>
            <a:off x="914400" y="1315500"/>
            <a:ext cx="7331075" cy="4114800"/>
            <a:chOff x="576" y="912"/>
            <a:chExt cx="4618" cy="2592"/>
          </a:xfrm>
        </p:grpSpPr>
        <p:sp>
          <p:nvSpPr>
            <p:cNvPr id="1529861" name="Rectangle 5"/>
            <p:cNvSpPr>
              <a:spLocks noChangeArrowheads="1"/>
            </p:cNvSpPr>
            <p:nvPr/>
          </p:nvSpPr>
          <p:spPr bwMode="auto">
            <a:xfrm>
              <a:off x="576" y="912"/>
              <a:ext cx="4618" cy="25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grpSp>
          <p:nvGrpSpPr>
            <p:cNvPr id="1529862" name="Group 6"/>
            <p:cNvGrpSpPr>
              <a:grpSpLocks/>
            </p:cNvGrpSpPr>
            <p:nvPr/>
          </p:nvGrpSpPr>
          <p:grpSpPr bwMode="auto">
            <a:xfrm>
              <a:off x="1267" y="1434"/>
              <a:ext cx="3706" cy="1547"/>
              <a:chOff x="1267" y="1434"/>
              <a:chExt cx="3706" cy="1547"/>
            </a:xfrm>
          </p:grpSpPr>
          <p:sp>
            <p:nvSpPr>
              <p:cNvPr id="1529863" name="Freeform 7"/>
              <p:cNvSpPr>
                <a:spLocks/>
              </p:cNvSpPr>
              <p:nvPr/>
            </p:nvSpPr>
            <p:spPr bwMode="invGray">
              <a:xfrm>
                <a:off x="1324" y="1434"/>
                <a:ext cx="3649" cy="1488"/>
              </a:xfrm>
              <a:custGeom>
                <a:avLst/>
                <a:gdLst>
                  <a:gd name="T0" fmla="*/ 3 w 2424"/>
                  <a:gd name="T1" fmla="*/ 0 h 1488"/>
                  <a:gd name="T2" fmla="*/ 0 w 2424"/>
                  <a:gd name="T3" fmla="*/ 1488 h 1488"/>
                  <a:gd name="T4" fmla="*/ 2424 w 2424"/>
                  <a:gd name="T5" fmla="*/ 1488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24" h="1488">
                    <a:moveTo>
                      <a:pt x="3" y="0"/>
                    </a:moveTo>
                    <a:lnTo>
                      <a:pt x="0" y="1488"/>
                    </a:lnTo>
                    <a:lnTo>
                      <a:pt x="2424" y="148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64" name="Line 8"/>
              <p:cNvSpPr>
                <a:spLocks noChangeShapeType="1"/>
              </p:cNvSpPr>
              <p:nvPr/>
            </p:nvSpPr>
            <p:spPr bwMode="invGray">
              <a:xfrm>
                <a:off x="1324" y="292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65" name="Line 9"/>
              <p:cNvSpPr>
                <a:spLocks noChangeShapeType="1"/>
              </p:cNvSpPr>
              <p:nvPr/>
            </p:nvSpPr>
            <p:spPr bwMode="invGray">
              <a:xfrm>
                <a:off x="1800" y="292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66" name="Line 10"/>
              <p:cNvSpPr>
                <a:spLocks noChangeShapeType="1"/>
              </p:cNvSpPr>
              <p:nvPr/>
            </p:nvSpPr>
            <p:spPr bwMode="invGray">
              <a:xfrm>
                <a:off x="2293" y="292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67" name="Line 11"/>
              <p:cNvSpPr>
                <a:spLocks noChangeShapeType="1"/>
              </p:cNvSpPr>
              <p:nvPr/>
            </p:nvSpPr>
            <p:spPr bwMode="invGray">
              <a:xfrm>
                <a:off x="2768" y="292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68" name="Line 12"/>
              <p:cNvSpPr>
                <a:spLocks noChangeShapeType="1"/>
              </p:cNvSpPr>
              <p:nvPr/>
            </p:nvSpPr>
            <p:spPr bwMode="invGray">
              <a:xfrm>
                <a:off x="3260" y="292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69" name="Line 13"/>
              <p:cNvSpPr>
                <a:spLocks noChangeShapeType="1"/>
              </p:cNvSpPr>
              <p:nvPr/>
            </p:nvSpPr>
            <p:spPr bwMode="invGray">
              <a:xfrm>
                <a:off x="3739" y="292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70" name="Line 14"/>
              <p:cNvSpPr>
                <a:spLocks noChangeShapeType="1"/>
              </p:cNvSpPr>
              <p:nvPr/>
            </p:nvSpPr>
            <p:spPr bwMode="invGray">
              <a:xfrm>
                <a:off x="4213" y="292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71" name="Line 15"/>
              <p:cNvSpPr>
                <a:spLocks noChangeShapeType="1"/>
              </p:cNvSpPr>
              <p:nvPr/>
            </p:nvSpPr>
            <p:spPr bwMode="invGray">
              <a:xfrm>
                <a:off x="4705" y="292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72" name="Line 16"/>
              <p:cNvSpPr>
                <a:spLocks noChangeShapeType="1"/>
              </p:cNvSpPr>
              <p:nvPr/>
            </p:nvSpPr>
            <p:spPr bwMode="invGray">
              <a:xfrm rot="-5400000">
                <a:off x="1296" y="2893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73" name="Line 17"/>
              <p:cNvSpPr>
                <a:spLocks noChangeShapeType="1"/>
              </p:cNvSpPr>
              <p:nvPr/>
            </p:nvSpPr>
            <p:spPr bwMode="invGray">
              <a:xfrm rot="-5400000">
                <a:off x="1296" y="2596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74" name="Line 18"/>
              <p:cNvSpPr>
                <a:spLocks noChangeShapeType="1"/>
              </p:cNvSpPr>
              <p:nvPr/>
            </p:nvSpPr>
            <p:spPr bwMode="invGray">
              <a:xfrm rot="-5400000">
                <a:off x="1296" y="2299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75" name="Line 19"/>
              <p:cNvSpPr>
                <a:spLocks noChangeShapeType="1"/>
              </p:cNvSpPr>
              <p:nvPr/>
            </p:nvSpPr>
            <p:spPr bwMode="invGray">
              <a:xfrm rot="-5400000">
                <a:off x="1296" y="1999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76" name="Line 20"/>
              <p:cNvSpPr>
                <a:spLocks noChangeShapeType="1"/>
              </p:cNvSpPr>
              <p:nvPr/>
            </p:nvSpPr>
            <p:spPr bwMode="invGray">
              <a:xfrm rot="-5400000">
                <a:off x="1296" y="170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877" name="Line 21"/>
              <p:cNvSpPr>
                <a:spLocks noChangeShapeType="1"/>
              </p:cNvSpPr>
              <p:nvPr/>
            </p:nvSpPr>
            <p:spPr bwMode="invGray">
              <a:xfrm rot="-5400000">
                <a:off x="1296" y="1411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en-US" sz="2400" b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29878" name="Freeform 22"/>
            <p:cNvSpPr>
              <a:spLocks/>
            </p:cNvSpPr>
            <p:nvPr/>
          </p:nvSpPr>
          <p:spPr bwMode="invGray">
            <a:xfrm>
              <a:off x="1315" y="1785"/>
              <a:ext cx="3640" cy="1149"/>
            </a:xfrm>
            <a:custGeom>
              <a:avLst/>
              <a:gdLst>
                <a:gd name="T0" fmla="*/ 0 w 2418"/>
                <a:gd name="T1" fmla="*/ 753 h 1149"/>
                <a:gd name="T2" fmla="*/ 36 w 2418"/>
                <a:gd name="T3" fmla="*/ 630 h 1149"/>
                <a:gd name="T4" fmla="*/ 57 w 2418"/>
                <a:gd name="T5" fmla="*/ 570 h 1149"/>
                <a:gd name="T6" fmla="*/ 75 w 2418"/>
                <a:gd name="T7" fmla="*/ 387 h 1149"/>
                <a:gd name="T8" fmla="*/ 105 w 2418"/>
                <a:gd name="T9" fmla="*/ 420 h 1149"/>
                <a:gd name="T10" fmla="*/ 117 w 2418"/>
                <a:gd name="T11" fmla="*/ 534 h 1149"/>
                <a:gd name="T12" fmla="*/ 129 w 2418"/>
                <a:gd name="T13" fmla="*/ 645 h 1149"/>
                <a:gd name="T14" fmla="*/ 147 w 2418"/>
                <a:gd name="T15" fmla="*/ 765 h 1149"/>
                <a:gd name="T16" fmla="*/ 156 w 2418"/>
                <a:gd name="T17" fmla="*/ 864 h 1149"/>
                <a:gd name="T18" fmla="*/ 210 w 2418"/>
                <a:gd name="T19" fmla="*/ 744 h 1149"/>
                <a:gd name="T20" fmla="*/ 255 w 2418"/>
                <a:gd name="T21" fmla="*/ 507 h 1149"/>
                <a:gd name="T22" fmla="*/ 285 w 2418"/>
                <a:gd name="T23" fmla="*/ 174 h 1149"/>
                <a:gd name="T24" fmla="*/ 312 w 2418"/>
                <a:gd name="T25" fmla="*/ 0 h 1149"/>
                <a:gd name="T26" fmla="*/ 354 w 2418"/>
                <a:gd name="T27" fmla="*/ 153 h 1149"/>
                <a:gd name="T28" fmla="*/ 396 w 2418"/>
                <a:gd name="T29" fmla="*/ 540 h 1149"/>
                <a:gd name="T30" fmla="*/ 411 w 2418"/>
                <a:gd name="T31" fmla="*/ 627 h 1149"/>
                <a:gd name="T32" fmla="*/ 432 w 2418"/>
                <a:gd name="T33" fmla="*/ 765 h 1149"/>
                <a:gd name="T34" fmla="*/ 465 w 2418"/>
                <a:gd name="T35" fmla="*/ 987 h 1149"/>
                <a:gd name="T36" fmla="*/ 486 w 2418"/>
                <a:gd name="T37" fmla="*/ 1137 h 1149"/>
                <a:gd name="T38" fmla="*/ 567 w 2418"/>
                <a:gd name="T39" fmla="*/ 1011 h 1149"/>
                <a:gd name="T40" fmla="*/ 651 w 2418"/>
                <a:gd name="T41" fmla="*/ 1149 h 1149"/>
                <a:gd name="T42" fmla="*/ 723 w 2418"/>
                <a:gd name="T43" fmla="*/ 879 h 1149"/>
                <a:gd name="T44" fmla="*/ 804 w 2418"/>
                <a:gd name="T45" fmla="*/ 1011 h 1149"/>
                <a:gd name="T46" fmla="*/ 891 w 2418"/>
                <a:gd name="T47" fmla="*/ 1008 h 1149"/>
                <a:gd name="T48" fmla="*/ 960 w 2418"/>
                <a:gd name="T49" fmla="*/ 1134 h 1149"/>
                <a:gd name="T50" fmla="*/ 1044 w 2418"/>
                <a:gd name="T51" fmla="*/ 999 h 1149"/>
                <a:gd name="T52" fmla="*/ 1116 w 2418"/>
                <a:gd name="T53" fmla="*/ 1137 h 1149"/>
                <a:gd name="T54" fmla="*/ 1206 w 2418"/>
                <a:gd name="T55" fmla="*/ 996 h 1149"/>
                <a:gd name="T56" fmla="*/ 1293 w 2418"/>
                <a:gd name="T57" fmla="*/ 1140 h 1149"/>
                <a:gd name="T58" fmla="*/ 1686 w 2418"/>
                <a:gd name="T59" fmla="*/ 1134 h 1149"/>
                <a:gd name="T60" fmla="*/ 1767 w 2418"/>
                <a:gd name="T61" fmla="*/ 1002 h 1149"/>
                <a:gd name="T62" fmla="*/ 1842 w 2418"/>
                <a:gd name="T63" fmla="*/ 1134 h 1149"/>
                <a:gd name="T64" fmla="*/ 2418 w 2418"/>
                <a:gd name="T65" fmla="*/ 113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8" h="1149">
                  <a:moveTo>
                    <a:pt x="0" y="753"/>
                  </a:moveTo>
                  <a:lnTo>
                    <a:pt x="36" y="630"/>
                  </a:lnTo>
                  <a:lnTo>
                    <a:pt x="57" y="570"/>
                  </a:lnTo>
                  <a:lnTo>
                    <a:pt x="75" y="387"/>
                  </a:lnTo>
                  <a:lnTo>
                    <a:pt x="105" y="420"/>
                  </a:lnTo>
                  <a:lnTo>
                    <a:pt x="117" y="534"/>
                  </a:lnTo>
                  <a:lnTo>
                    <a:pt x="129" y="645"/>
                  </a:lnTo>
                  <a:lnTo>
                    <a:pt x="147" y="765"/>
                  </a:lnTo>
                  <a:lnTo>
                    <a:pt x="156" y="864"/>
                  </a:lnTo>
                  <a:lnTo>
                    <a:pt x="210" y="744"/>
                  </a:lnTo>
                  <a:lnTo>
                    <a:pt x="255" y="507"/>
                  </a:lnTo>
                  <a:lnTo>
                    <a:pt x="285" y="174"/>
                  </a:lnTo>
                  <a:lnTo>
                    <a:pt x="312" y="0"/>
                  </a:lnTo>
                  <a:lnTo>
                    <a:pt x="354" y="153"/>
                  </a:lnTo>
                  <a:lnTo>
                    <a:pt x="396" y="540"/>
                  </a:lnTo>
                  <a:lnTo>
                    <a:pt x="411" y="627"/>
                  </a:lnTo>
                  <a:lnTo>
                    <a:pt x="432" y="765"/>
                  </a:lnTo>
                  <a:lnTo>
                    <a:pt x="465" y="987"/>
                  </a:lnTo>
                  <a:lnTo>
                    <a:pt x="486" y="1137"/>
                  </a:lnTo>
                  <a:lnTo>
                    <a:pt x="567" y="1011"/>
                  </a:lnTo>
                  <a:lnTo>
                    <a:pt x="651" y="1149"/>
                  </a:lnTo>
                  <a:lnTo>
                    <a:pt x="723" y="879"/>
                  </a:lnTo>
                  <a:lnTo>
                    <a:pt x="804" y="1011"/>
                  </a:lnTo>
                  <a:lnTo>
                    <a:pt x="891" y="1008"/>
                  </a:lnTo>
                  <a:lnTo>
                    <a:pt x="960" y="1134"/>
                  </a:lnTo>
                  <a:lnTo>
                    <a:pt x="1044" y="999"/>
                  </a:lnTo>
                  <a:lnTo>
                    <a:pt x="1116" y="1137"/>
                  </a:lnTo>
                  <a:lnTo>
                    <a:pt x="1206" y="996"/>
                  </a:lnTo>
                  <a:lnTo>
                    <a:pt x="1293" y="1140"/>
                  </a:lnTo>
                  <a:lnTo>
                    <a:pt x="1686" y="1134"/>
                  </a:lnTo>
                  <a:lnTo>
                    <a:pt x="1767" y="1002"/>
                  </a:lnTo>
                  <a:lnTo>
                    <a:pt x="1842" y="1134"/>
                  </a:lnTo>
                  <a:lnTo>
                    <a:pt x="2418" y="1134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879" name="Rectangle 23"/>
            <p:cNvSpPr>
              <a:spLocks noChangeArrowheads="1"/>
            </p:cNvSpPr>
            <p:nvPr/>
          </p:nvSpPr>
          <p:spPr bwMode="invGray">
            <a:xfrm>
              <a:off x="1416" y="2148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880" name="Text Box 24"/>
            <p:cNvSpPr txBox="1">
              <a:spLocks noChangeArrowheads="1"/>
            </p:cNvSpPr>
            <p:nvPr/>
          </p:nvSpPr>
          <p:spPr bwMode="auto">
            <a:xfrm>
              <a:off x="2155" y="3270"/>
              <a:ext cx="1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smtClean="0">
                  <a:solidFill>
                    <a:srgbClr val="FFFFFF"/>
                  </a:solidFill>
                </a:rPr>
                <a:t>Days from procedure</a:t>
              </a:r>
            </a:p>
          </p:txBody>
        </p:sp>
        <p:sp>
          <p:nvSpPr>
            <p:cNvPr id="1529881" name="Text Box 25"/>
            <p:cNvSpPr txBox="1">
              <a:spLocks noChangeArrowheads="1"/>
            </p:cNvSpPr>
            <p:nvPr/>
          </p:nvSpPr>
          <p:spPr bwMode="auto">
            <a:xfrm rot="-5400000">
              <a:off x="154" y="2132"/>
              <a:ext cx="1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smtClean="0">
                  <a:solidFill>
                    <a:srgbClr val="FFFFFF"/>
                  </a:solidFill>
                </a:rPr>
                <a:t>Percent with ST</a:t>
              </a:r>
            </a:p>
          </p:txBody>
        </p:sp>
        <p:sp>
          <p:nvSpPr>
            <p:cNvPr id="1529882" name="Text Box 26"/>
            <p:cNvSpPr txBox="1">
              <a:spLocks noChangeArrowheads="1"/>
            </p:cNvSpPr>
            <p:nvPr/>
          </p:nvSpPr>
          <p:spPr bwMode="invGray">
            <a:xfrm>
              <a:off x="1235" y="29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529883" name="Text Box 27"/>
            <p:cNvSpPr txBox="1">
              <a:spLocks noChangeArrowheads="1"/>
            </p:cNvSpPr>
            <p:nvPr/>
          </p:nvSpPr>
          <p:spPr bwMode="invGray">
            <a:xfrm>
              <a:off x="1700" y="29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529884" name="Text Box 28"/>
            <p:cNvSpPr txBox="1">
              <a:spLocks noChangeArrowheads="1"/>
            </p:cNvSpPr>
            <p:nvPr/>
          </p:nvSpPr>
          <p:spPr bwMode="invGray">
            <a:xfrm>
              <a:off x="2202" y="2951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529885" name="Text Box 29"/>
            <p:cNvSpPr txBox="1">
              <a:spLocks noChangeArrowheads="1"/>
            </p:cNvSpPr>
            <p:nvPr/>
          </p:nvSpPr>
          <p:spPr bwMode="invGray">
            <a:xfrm>
              <a:off x="2631" y="2951"/>
              <a:ext cx="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FFFF"/>
                  </a:solidFill>
                </a:rPr>
                <a:t>12</a:t>
              </a:r>
            </a:p>
          </p:txBody>
        </p:sp>
        <p:sp>
          <p:nvSpPr>
            <p:cNvPr id="1529886" name="Text Box 30"/>
            <p:cNvSpPr txBox="1">
              <a:spLocks noChangeArrowheads="1"/>
            </p:cNvSpPr>
            <p:nvPr/>
          </p:nvSpPr>
          <p:spPr bwMode="invGray">
            <a:xfrm>
              <a:off x="3123" y="2951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FFFF"/>
                  </a:solidFill>
                </a:rPr>
                <a:t>16</a:t>
              </a:r>
            </a:p>
          </p:txBody>
        </p:sp>
        <p:sp>
          <p:nvSpPr>
            <p:cNvPr id="1529887" name="Text Box 31"/>
            <p:cNvSpPr txBox="1">
              <a:spLocks noChangeArrowheads="1"/>
            </p:cNvSpPr>
            <p:nvPr/>
          </p:nvSpPr>
          <p:spPr bwMode="invGray">
            <a:xfrm>
              <a:off x="3593" y="2951"/>
              <a:ext cx="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529888" name="Text Box 32"/>
            <p:cNvSpPr txBox="1">
              <a:spLocks noChangeArrowheads="1"/>
            </p:cNvSpPr>
            <p:nvPr/>
          </p:nvSpPr>
          <p:spPr bwMode="invGray">
            <a:xfrm>
              <a:off x="4071" y="2951"/>
              <a:ext cx="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FFFF"/>
                  </a:solidFill>
                </a:rPr>
                <a:t>24</a:t>
              </a:r>
            </a:p>
          </p:txBody>
        </p:sp>
        <p:sp>
          <p:nvSpPr>
            <p:cNvPr id="1529889" name="Text Box 33"/>
            <p:cNvSpPr txBox="1">
              <a:spLocks noChangeArrowheads="1"/>
            </p:cNvSpPr>
            <p:nvPr/>
          </p:nvSpPr>
          <p:spPr bwMode="invGray">
            <a:xfrm>
              <a:off x="4564" y="2951"/>
              <a:ext cx="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FFFF"/>
                  </a:solidFill>
                </a:rPr>
                <a:t>28</a:t>
              </a:r>
            </a:p>
          </p:txBody>
        </p:sp>
        <p:sp>
          <p:nvSpPr>
            <p:cNvPr id="1529890" name="Text Box 34"/>
            <p:cNvSpPr txBox="1">
              <a:spLocks noChangeArrowheads="1"/>
            </p:cNvSpPr>
            <p:nvPr/>
          </p:nvSpPr>
          <p:spPr bwMode="invGray">
            <a:xfrm>
              <a:off x="1018" y="2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smtClean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529891" name="Text Box 35"/>
            <p:cNvSpPr txBox="1">
              <a:spLocks noChangeArrowheads="1"/>
            </p:cNvSpPr>
            <p:nvPr/>
          </p:nvSpPr>
          <p:spPr bwMode="invGray">
            <a:xfrm>
              <a:off x="898" y="250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smtClean="0">
                  <a:solidFill>
                    <a:srgbClr val="FFFFFF"/>
                  </a:solidFill>
                </a:rPr>
                <a:t>0.2</a:t>
              </a:r>
            </a:p>
          </p:txBody>
        </p:sp>
        <p:sp>
          <p:nvSpPr>
            <p:cNvPr id="1529892" name="Text Box 36"/>
            <p:cNvSpPr txBox="1">
              <a:spLocks noChangeArrowheads="1"/>
            </p:cNvSpPr>
            <p:nvPr/>
          </p:nvSpPr>
          <p:spPr bwMode="invGray">
            <a:xfrm>
              <a:off x="898" y="220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smtClean="0">
                  <a:solidFill>
                    <a:srgbClr val="FFFFFF"/>
                  </a:solidFill>
                </a:rPr>
                <a:t>0.4</a:t>
              </a:r>
            </a:p>
          </p:txBody>
        </p:sp>
        <p:sp>
          <p:nvSpPr>
            <p:cNvPr id="1529893" name="Text Box 37"/>
            <p:cNvSpPr txBox="1">
              <a:spLocks noChangeArrowheads="1"/>
            </p:cNvSpPr>
            <p:nvPr/>
          </p:nvSpPr>
          <p:spPr bwMode="invGray">
            <a:xfrm>
              <a:off x="898" y="1911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smtClean="0">
                  <a:solidFill>
                    <a:srgbClr val="FFFFFF"/>
                  </a:solidFill>
                </a:rPr>
                <a:t>0.6</a:t>
              </a:r>
            </a:p>
          </p:txBody>
        </p:sp>
        <p:sp>
          <p:nvSpPr>
            <p:cNvPr id="1529894" name="Text Box 38"/>
            <p:cNvSpPr txBox="1">
              <a:spLocks noChangeArrowheads="1"/>
            </p:cNvSpPr>
            <p:nvPr/>
          </p:nvSpPr>
          <p:spPr bwMode="invGray">
            <a:xfrm>
              <a:off x="898" y="162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smtClean="0">
                  <a:solidFill>
                    <a:srgbClr val="FFFFFF"/>
                  </a:solidFill>
                </a:rPr>
                <a:t>0.8</a:t>
              </a:r>
            </a:p>
          </p:txBody>
        </p:sp>
        <p:sp>
          <p:nvSpPr>
            <p:cNvPr id="1529895" name="Text Box 39"/>
            <p:cNvSpPr txBox="1">
              <a:spLocks noChangeArrowheads="1"/>
            </p:cNvSpPr>
            <p:nvPr/>
          </p:nvSpPr>
          <p:spPr bwMode="invGray">
            <a:xfrm>
              <a:off x="898" y="1314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smtClean="0">
                  <a:solidFill>
                    <a:srgbClr val="FFFFFF"/>
                  </a:solidFill>
                </a:rPr>
                <a:t>1.0</a:t>
              </a:r>
            </a:p>
          </p:txBody>
        </p:sp>
        <p:grpSp>
          <p:nvGrpSpPr>
            <p:cNvPr id="1529896" name="Group 40"/>
            <p:cNvGrpSpPr>
              <a:grpSpLocks/>
            </p:cNvGrpSpPr>
            <p:nvPr/>
          </p:nvGrpSpPr>
          <p:grpSpPr bwMode="auto">
            <a:xfrm>
              <a:off x="2816" y="1598"/>
              <a:ext cx="1338" cy="381"/>
              <a:chOff x="2816" y="1598"/>
              <a:chExt cx="1338" cy="381"/>
            </a:xfrm>
          </p:grpSpPr>
          <p:grpSp>
            <p:nvGrpSpPr>
              <p:cNvPr id="1529897" name="Group 41"/>
              <p:cNvGrpSpPr>
                <a:grpSpLocks/>
              </p:cNvGrpSpPr>
              <p:nvPr/>
            </p:nvGrpSpPr>
            <p:grpSpPr bwMode="auto">
              <a:xfrm>
                <a:off x="2816" y="1668"/>
                <a:ext cx="380" cy="56"/>
                <a:chOff x="2816" y="1668"/>
                <a:chExt cx="380" cy="56"/>
              </a:xfrm>
            </p:grpSpPr>
            <p:sp>
              <p:nvSpPr>
                <p:cNvPr id="1529898" name="Line 42"/>
                <p:cNvSpPr>
                  <a:spLocks noChangeShapeType="1"/>
                </p:cNvSpPr>
                <p:nvPr/>
              </p:nvSpPr>
              <p:spPr bwMode="invGray">
                <a:xfrm flipV="1">
                  <a:off x="2816" y="1696"/>
                  <a:ext cx="380" cy="4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endParaRPr lang="en-US" sz="24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9899" name="Oval 43"/>
                <p:cNvSpPr>
                  <a:spLocks noChangeArrowheads="1"/>
                </p:cNvSpPr>
                <p:nvPr/>
              </p:nvSpPr>
              <p:spPr bwMode="invGray">
                <a:xfrm>
                  <a:off x="2968" y="1668"/>
                  <a:ext cx="56" cy="5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en-US" sz="2400" b="0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29900" name="Group 44"/>
              <p:cNvGrpSpPr>
                <a:grpSpLocks/>
              </p:cNvGrpSpPr>
              <p:nvPr/>
            </p:nvGrpSpPr>
            <p:grpSpPr bwMode="auto">
              <a:xfrm>
                <a:off x="2816" y="1844"/>
                <a:ext cx="380" cy="56"/>
                <a:chOff x="2816" y="1844"/>
                <a:chExt cx="380" cy="56"/>
              </a:xfrm>
            </p:grpSpPr>
            <p:sp>
              <p:nvSpPr>
                <p:cNvPr id="1529901" name="Line 45"/>
                <p:cNvSpPr>
                  <a:spLocks noChangeShapeType="1"/>
                </p:cNvSpPr>
                <p:nvPr/>
              </p:nvSpPr>
              <p:spPr bwMode="invGray">
                <a:xfrm flipV="1">
                  <a:off x="2816" y="1876"/>
                  <a:ext cx="380" cy="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endParaRPr lang="en-US" sz="24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9902" name="Rectangle 46"/>
                <p:cNvSpPr>
                  <a:spLocks noChangeArrowheads="1"/>
                </p:cNvSpPr>
                <p:nvPr/>
              </p:nvSpPr>
              <p:spPr bwMode="invGray">
                <a:xfrm>
                  <a:off x="2968" y="1844"/>
                  <a:ext cx="56" cy="5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en-US" sz="2400" b="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529903" name="Text Box 47"/>
              <p:cNvSpPr txBox="1">
                <a:spLocks noChangeArrowheads="1"/>
              </p:cNvSpPr>
              <p:nvPr/>
            </p:nvSpPr>
            <p:spPr bwMode="invGray">
              <a:xfrm>
                <a:off x="3150" y="1598"/>
                <a:ext cx="875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FFFFFF"/>
                    </a:solidFill>
                  </a:rPr>
                  <a:t>Ticlopidine</a:t>
                </a:r>
                <a:endParaRPr lang="en-US" sz="1600" baseline="30000" dirty="0" smtClean="0">
                  <a:solidFill>
                    <a:srgbClr val="FFFFFF"/>
                  </a:solidFill>
                </a:endParaRPr>
              </a:p>
              <a:p>
                <a:endParaRPr lang="en-US" sz="1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9904" name="Text Box 48"/>
              <p:cNvSpPr txBox="1">
                <a:spLocks noChangeArrowheads="1"/>
              </p:cNvSpPr>
              <p:nvPr/>
            </p:nvSpPr>
            <p:spPr bwMode="invGray">
              <a:xfrm>
                <a:off x="3150" y="1766"/>
                <a:ext cx="1004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FFFFFF"/>
                    </a:solidFill>
                  </a:rPr>
                  <a:t>No Ticlopidine</a:t>
                </a:r>
              </a:p>
            </p:txBody>
          </p:sp>
        </p:grpSp>
        <p:sp>
          <p:nvSpPr>
            <p:cNvPr id="1529905" name="Freeform 49"/>
            <p:cNvSpPr>
              <a:spLocks/>
            </p:cNvSpPr>
            <p:nvPr/>
          </p:nvSpPr>
          <p:spPr bwMode="invGray">
            <a:xfrm>
              <a:off x="1311" y="2531"/>
              <a:ext cx="3644" cy="394"/>
            </a:xfrm>
            <a:custGeom>
              <a:avLst/>
              <a:gdLst>
                <a:gd name="T0" fmla="*/ 0 w 2421"/>
                <a:gd name="T1" fmla="*/ 22 h 394"/>
                <a:gd name="T2" fmla="*/ 93 w 2421"/>
                <a:gd name="T3" fmla="*/ 55 h 394"/>
                <a:gd name="T4" fmla="*/ 171 w 2421"/>
                <a:gd name="T5" fmla="*/ 352 h 394"/>
                <a:gd name="T6" fmla="*/ 249 w 2421"/>
                <a:gd name="T7" fmla="*/ 343 h 394"/>
                <a:gd name="T8" fmla="*/ 321 w 2421"/>
                <a:gd name="T9" fmla="*/ 313 h 394"/>
                <a:gd name="T10" fmla="*/ 417 w 2421"/>
                <a:gd name="T11" fmla="*/ 346 h 394"/>
                <a:gd name="T12" fmla="*/ 489 w 2421"/>
                <a:gd name="T13" fmla="*/ 394 h 394"/>
                <a:gd name="T14" fmla="*/ 561 w 2421"/>
                <a:gd name="T15" fmla="*/ 343 h 394"/>
                <a:gd name="T16" fmla="*/ 654 w 2421"/>
                <a:gd name="T17" fmla="*/ 355 h 394"/>
                <a:gd name="T18" fmla="*/ 714 w 2421"/>
                <a:gd name="T19" fmla="*/ 385 h 394"/>
                <a:gd name="T20" fmla="*/ 1695 w 2421"/>
                <a:gd name="T21" fmla="*/ 388 h 394"/>
                <a:gd name="T22" fmla="*/ 1764 w 2421"/>
                <a:gd name="T23" fmla="*/ 352 h 394"/>
                <a:gd name="T24" fmla="*/ 1833 w 2421"/>
                <a:gd name="T25" fmla="*/ 379 h 394"/>
                <a:gd name="T26" fmla="*/ 2421 w 2421"/>
                <a:gd name="T27" fmla="*/ 38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1" h="394">
                  <a:moveTo>
                    <a:pt x="0" y="22"/>
                  </a:moveTo>
                  <a:cubicBezTo>
                    <a:pt x="15" y="27"/>
                    <a:pt x="65" y="0"/>
                    <a:pt x="93" y="55"/>
                  </a:cubicBezTo>
                  <a:cubicBezTo>
                    <a:pt x="120" y="103"/>
                    <a:pt x="144" y="316"/>
                    <a:pt x="171" y="352"/>
                  </a:cubicBezTo>
                  <a:cubicBezTo>
                    <a:pt x="198" y="388"/>
                    <a:pt x="222" y="349"/>
                    <a:pt x="249" y="343"/>
                  </a:cubicBezTo>
                  <a:lnTo>
                    <a:pt x="321" y="313"/>
                  </a:lnTo>
                  <a:lnTo>
                    <a:pt x="417" y="346"/>
                  </a:lnTo>
                  <a:lnTo>
                    <a:pt x="489" y="394"/>
                  </a:lnTo>
                  <a:lnTo>
                    <a:pt x="561" y="343"/>
                  </a:lnTo>
                  <a:lnTo>
                    <a:pt x="654" y="355"/>
                  </a:lnTo>
                  <a:lnTo>
                    <a:pt x="714" y="385"/>
                  </a:lnTo>
                  <a:lnTo>
                    <a:pt x="1695" y="388"/>
                  </a:lnTo>
                  <a:lnTo>
                    <a:pt x="1764" y="352"/>
                  </a:lnTo>
                  <a:lnTo>
                    <a:pt x="1833" y="379"/>
                  </a:lnTo>
                  <a:lnTo>
                    <a:pt x="2421" y="388"/>
                  </a:lnTo>
                </a:path>
              </a:pathLst>
            </a:custGeom>
            <a:noFill/>
            <a:ln w="28194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06" name="Oval 50"/>
            <p:cNvSpPr>
              <a:spLocks noChangeArrowheads="1"/>
            </p:cNvSpPr>
            <p:nvPr/>
          </p:nvSpPr>
          <p:spPr bwMode="invGray">
            <a:xfrm>
              <a:off x="1298" y="2514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07" name="Oval 51"/>
            <p:cNvSpPr>
              <a:spLocks noChangeArrowheads="1"/>
            </p:cNvSpPr>
            <p:nvPr/>
          </p:nvSpPr>
          <p:spPr bwMode="invGray">
            <a:xfrm>
              <a:off x="1423" y="2564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08" name="Oval 52"/>
            <p:cNvSpPr>
              <a:spLocks noChangeArrowheads="1"/>
            </p:cNvSpPr>
            <p:nvPr/>
          </p:nvSpPr>
          <p:spPr bwMode="invGray">
            <a:xfrm>
              <a:off x="1527" y="2844"/>
              <a:ext cx="60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09" name="Oval 53"/>
            <p:cNvSpPr>
              <a:spLocks noChangeArrowheads="1"/>
            </p:cNvSpPr>
            <p:nvPr/>
          </p:nvSpPr>
          <p:spPr bwMode="invGray">
            <a:xfrm>
              <a:off x="1649" y="2844"/>
              <a:ext cx="60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0" name="Oval 54"/>
            <p:cNvSpPr>
              <a:spLocks noChangeArrowheads="1"/>
            </p:cNvSpPr>
            <p:nvPr/>
          </p:nvSpPr>
          <p:spPr bwMode="invGray">
            <a:xfrm>
              <a:off x="1768" y="2817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1" name="Oval 55"/>
            <p:cNvSpPr>
              <a:spLocks noChangeArrowheads="1"/>
            </p:cNvSpPr>
            <p:nvPr/>
          </p:nvSpPr>
          <p:spPr bwMode="invGray">
            <a:xfrm>
              <a:off x="1890" y="2844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2" name="Oval 56"/>
            <p:cNvSpPr>
              <a:spLocks noChangeArrowheads="1"/>
            </p:cNvSpPr>
            <p:nvPr/>
          </p:nvSpPr>
          <p:spPr bwMode="invGray">
            <a:xfrm>
              <a:off x="2025" y="2894"/>
              <a:ext cx="58" cy="5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3" name="Oval 57"/>
            <p:cNvSpPr>
              <a:spLocks noChangeArrowheads="1"/>
            </p:cNvSpPr>
            <p:nvPr/>
          </p:nvSpPr>
          <p:spPr bwMode="invGray">
            <a:xfrm>
              <a:off x="2129" y="2846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4" name="Oval 58"/>
            <p:cNvSpPr>
              <a:spLocks noChangeArrowheads="1"/>
            </p:cNvSpPr>
            <p:nvPr/>
          </p:nvSpPr>
          <p:spPr bwMode="invGray">
            <a:xfrm>
              <a:off x="2257" y="2860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5" name="Oval 59"/>
            <p:cNvSpPr>
              <a:spLocks noChangeArrowheads="1"/>
            </p:cNvSpPr>
            <p:nvPr/>
          </p:nvSpPr>
          <p:spPr bwMode="invGray">
            <a:xfrm>
              <a:off x="2367" y="2892"/>
              <a:ext cx="60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6" name="Oval 60"/>
            <p:cNvSpPr>
              <a:spLocks noChangeArrowheads="1"/>
            </p:cNvSpPr>
            <p:nvPr/>
          </p:nvSpPr>
          <p:spPr bwMode="invGray">
            <a:xfrm>
              <a:off x="2492" y="2892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7" name="Oval 61"/>
            <p:cNvSpPr>
              <a:spLocks noChangeArrowheads="1"/>
            </p:cNvSpPr>
            <p:nvPr/>
          </p:nvSpPr>
          <p:spPr bwMode="invGray">
            <a:xfrm>
              <a:off x="2620" y="2892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8" name="Oval 62"/>
            <p:cNvSpPr>
              <a:spLocks noChangeArrowheads="1"/>
            </p:cNvSpPr>
            <p:nvPr/>
          </p:nvSpPr>
          <p:spPr bwMode="invGray">
            <a:xfrm>
              <a:off x="2859" y="2892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19" name="Oval 63"/>
            <p:cNvSpPr>
              <a:spLocks noChangeArrowheads="1"/>
            </p:cNvSpPr>
            <p:nvPr/>
          </p:nvSpPr>
          <p:spPr bwMode="invGray">
            <a:xfrm>
              <a:off x="3103" y="2892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0" name="Oval 64"/>
            <p:cNvSpPr>
              <a:spLocks noChangeArrowheads="1"/>
            </p:cNvSpPr>
            <p:nvPr/>
          </p:nvSpPr>
          <p:spPr bwMode="invGray">
            <a:xfrm>
              <a:off x="3940" y="2862"/>
              <a:ext cx="58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1" name="Rectangle 65"/>
            <p:cNvSpPr>
              <a:spLocks noChangeArrowheads="1"/>
            </p:cNvSpPr>
            <p:nvPr/>
          </p:nvSpPr>
          <p:spPr bwMode="invGray">
            <a:xfrm>
              <a:off x="1282" y="2520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2" name="Rectangle 66"/>
            <p:cNvSpPr>
              <a:spLocks noChangeArrowheads="1"/>
            </p:cNvSpPr>
            <p:nvPr/>
          </p:nvSpPr>
          <p:spPr bwMode="invGray">
            <a:xfrm>
              <a:off x="1765" y="1758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3" name="Rectangle 67"/>
            <p:cNvSpPr>
              <a:spLocks noChangeArrowheads="1"/>
            </p:cNvSpPr>
            <p:nvPr/>
          </p:nvSpPr>
          <p:spPr bwMode="invGray">
            <a:xfrm>
              <a:off x="1651" y="2262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4" name="Rectangle 68"/>
            <p:cNvSpPr>
              <a:spLocks noChangeArrowheads="1"/>
            </p:cNvSpPr>
            <p:nvPr/>
          </p:nvSpPr>
          <p:spPr bwMode="invGray">
            <a:xfrm>
              <a:off x="1887" y="2385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5" name="Rectangle 69"/>
            <p:cNvSpPr>
              <a:spLocks noChangeArrowheads="1"/>
            </p:cNvSpPr>
            <p:nvPr/>
          </p:nvSpPr>
          <p:spPr bwMode="invGray">
            <a:xfrm>
              <a:off x="1529" y="2634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6" name="Rectangle 70"/>
            <p:cNvSpPr>
              <a:spLocks noChangeArrowheads="1"/>
            </p:cNvSpPr>
            <p:nvPr/>
          </p:nvSpPr>
          <p:spPr bwMode="invGray">
            <a:xfrm>
              <a:off x="2014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7" name="Rectangle 71"/>
            <p:cNvSpPr>
              <a:spLocks noChangeArrowheads="1"/>
            </p:cNvSpPr>
            <p:nvPr/>
          </p:nvSpPr>
          <p:spPr bwMode="invGray">
            <a:xfrm>
              <a:off x="2131" y="2770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8" name="Rectangle 72"/>
            <p:cNvSpPr>
              <a:spLocks noChangeArrowheads="1"/>
            </p:cNvSpPr>
            <p:nvPr/>
          </p:nvSpPr>
          <p:spPr bwMode="invGray">
            <a:xfrm>
              <a:off x="2262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29" name="Rectangle 73"/>
            <p:cNvSpPr>
              <a:spLocks noChangeArrowheads="1"/>
            </p:cNvSpPr>
            <p:nvPr/>
          </p:nvSpPr>
          <p:spPr bwMode="invGray">
            <a:xfrm>
              <a:off x="2369" y="2641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0" name="Rectangle 74"/>
            <p:cNvSpPr>
              <a:spLocks noChangeArrowheads="1"/>
            </p:cNvSpPr>
            <p:nvPr/>
          </p:nvSpPr>
          <p:spPr bwMode="invGray">
            <a:xfrm>
              <a:off x="2500" y="2761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1" name="Rectangle 75"/>
            <p:cNvSpPr>
              <a:spLocks noChangeArrowheads="1"/>
            </p:cNvSpPr>
            <p:nvPr/>
          </p:nvSpPr>
          <p:spPr bwMode="invGray">
            <a:xfrm>
              <a:off x="2619" y="2761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2" name="Rectangle 76"/>
            <p:cNvSpPr>
              <a:spLocks noChangeArrowheads="1"/>
            </p:cNvSpPr>
            <p:nvPr/>
          </p:nvSpPr>
          <p:spPr bwMode="invGray">
            <a:xfrm>
              <a:off x="2867" y="2761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3" name="Rectangle 77"/>
            <p:cNvSpPr>
              <a:spLocks noChangeArrowheads="1"/>
            </p:cNvSpPr>
            <p:nvPr/>
          </p:nvSpPr>
          <p:spPr bwMode="invGray">
            <a:xfrm>
              <a:off x="2732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4" name="Rectangle 78"/>
            <p:cNvSpPr>
              <a:spLocks noChangeArrowheads="1"/>
            </p:cNvSpPr>
            <p:nvPr/>
          </p:nvSpPr>
          <p:spPr bwMode="invGray">
            <a:xfrm>
              <a:off x="2965" y="2896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5" name="Rectangle 79"/>
            <p:cNvSpPr>
              <a:spLocks noChangeArrowheads="1"/>
            </p:cNvSpPr>
            <p:nvPr/>
          </p:nvSpPr>
          <p:spPr bwMode="invGray">
            <a:xfrm>
              <a:off x="3093" y="2763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6" name="Rectangle 80"/>
            <p:cNvSpPr>
              <a:spLocks noChangeArrowheads="1"/>
            </p:cNvSpPr>
            <p:nvPr/>
          </p:nvSpPr>
          <p:spPr bwMode="invGray">
            <a:xfrm>
              <a:off x="3936" y="2763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7" name="Rectangle 81"/>
            <p:cNvSpPr>
              <a:spLocks noChangeArrowheads="1"/>
            </p:cNvSpPr>
            <p:nvPr/>
          </p:nvSpPr>
          <p:spPr bwMode="invGray">
            <a:xfrm>
              <a:off x="3227" y="2896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8" name="Rectangle 82"/>
            <p:cNvSpPr>
              <a:spLocks noChangeArrowheads="1"/>
            </p:cNvSpPr>
            <p:nvPr/>
          </p:nvSpPr>
          <p:spPr bwMode="invGray">
            <a:xfrm>
              <a:off x="3346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39" name="Rectangle 83"/>
            <p:cNvSpPr>
              <a:spLocks noChangeArrowheads="1"/>
            </p:cNvSpPr>
            <p:nvPr/>
          </p:nvSpPr>
          <p:spPr bwMode="invGray">
            <a:xfrm>
              <a:off x="3463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0" name="Rectangle 84"/>
            <p:cNvSpPr>
              <a:spLocks noChangeArrowheads="1"/>
            </p:cNvSpPr>
            <p:nvPr/>
          </p:nvSpPr>
          <p:spPr bwMode="invGray">
            <a:xfrm>
              <a:off x="3581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1" name="Rectangle 85"/>
            <p:cNvSpPr>
              <a:spLocks noChangeArrowheads="1"/>
            </p:cNvSpPr>
            <p:nvPr/>
          </p:nvSpPr>
          <p:spPr bwMode="invGray">
            <a:xfrm>
              <a:off x="3698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2" name="Rectangle 86"/>
            <p:cNvSpPr>
              <a:spLocks noChangeArrowheads="1"/>
            </p:cNvSpPr>
            <p:nvPr/>
          </p:nvSpPr>
          <p:spPr bwMode="invGray">
            <a:xfrm>
              <a:off x="3823" y="2896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3" name="Rectangle 87"/>
            <p:cNvSpPr>
              <a:spLocks noChangeArrowheads="1"/>
            </p:cNvSpPr>
            <p:nvPr/>
          </p:nvSpPr>
          <p:spPr bwMode="invGray">
            <a:xfrm>
              <a:off x="4064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4" name="Rectangle 88"/>
            <p:cNvSpPr>
              <a:spLocks noChangeArrowheads="1"/>
            </p:cNvSpPr>
            <p:nvPr/>
          </p:nvSpPr>
          <p:spPr bwMode="invGray">
            <a:xfrm>
              <a:off x="4177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5" name="Rectangle 89"/>
            <p:cNvSpPr>
              <a:spLocks noChangeArrowheads="1"/>
            </p:cNvSpPr>
            <p:nvPr/>
          </p:nvSpPr>
          <p:spPr bwMode="invGray">
            <a:xfrm>
              <a:off x="4299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6" name="Rectangle 90"/>
            <p:cNvSpPr>
              <a:spLocks noChangeArrowheads="1"/>
            </p:cNvSpPr>
            <p:nvPr/>
          </p:nvSpPr>
          <p:spPr bwMode="invGray">
            <a:xfrm>
              <a:off x="4430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7" name="Rectangle 91"/>
            <p:cNvSpPr>
              <a:spLocks noChangeArrowheads="1"/>
            </p:cNvSpPr>
            <p:nvPr/>
          </p:nvSpPr>
          <p:spPr bwMode="invGray">
            <a:xfrm>
              <a:off x="4550" y="2896"/>
              <a:ext cx="62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8" name="Rectangle 92"/>
            <p:cNvSpPr>
              <a:spLocks noChangeArrowheads="1"/>
            </p:cNvSpPr>
            <p:nvPr/>
          </p:nvSpPr>
          <p:spPr bwMode="invGray">
            <a:xfrm>
              <a:off x="4678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49" name="Rectangle 93"/>
            <p:cNvSpPr>
              <a:spLocks noChangeArrowheads="1"/>
            </p:cNvSpPr>
            <p:nvPr/>
          </p:nvSpPr>
          <p:spPr bwMode="invGray">
            <a:xfrm>
              <a:off x="4782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  <p:sp>
          <p:nvSpPr>
            <p:cNvPr id="1529950" name="Rectangle 94"/>
            <p:cNvSpPr>
              <a:spLocks noChangeArrowheads="1"/>
            </p:cNvSpPr>
            <p:nvPr/>
          </p:nvSpPr>
          <p:spPr bwMode="invGray">
            <a:xfrm>
              <a:off x="4904" y="2896"/>
              <a:ext cx="60" cy="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2400" b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529951" name="Text Box 95"/>
          <p:cNvSpPr txBox="1">
            <a:spLocks noChangeArrowheads="1"/>
          </p:cNvSpPr>
          <p:nvPr/>
        </p:nvSpPr>
        <p:spPr bwMode="auto">
          <a:xfrm>
            <a:off x="800100" y="5519733"/>
            <a:ext cx="75438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99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rgbClr val="FDE25E"/>
                </a:solidFill>
                <a:cs typeface="Arial" charset="0"/>
              </a:rPr>
              <a:t>Major benefit of ticlopidine with BMS was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rgbClr val="FDE25E"/>
                </a:solidFill>
                <a:cs typeface="Arial" charset="0"/>
              </a:rPr>
              <a:t>prevention of SAT in first 2 weeks after stenting</a:t>
            </a:r>
          </a:p>
        </p:txBody>
      </p:sp>
    </p:spTree>
    <p:extLst>
      <p:ext uri="{BB962C8B-B14F-4D97-AF65-F5344CB8AC3E}">
        <p14:creationId xmlns="" xmlns:p14="http://schemas.microsoft.com/office/powerpoint/2010/main" val="4224891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995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255713"/>
            <a:ext cx="8547100" cy="499110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24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66675"/>
            <a:ext cx="8836025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/>
              <a:t>Multivariate Predictors of Post-OP Bleeding after Off-Pump CABG in 1572 Pts</a:t>
            </a:r>
          </a:p>
        </p:txBody>
      </p:sp>
      <p:graphicFrame>
        <p:nvGraphicFramePr>
          <p:cNvPr id="1224788" name="Group 84"/>
          <p:cNvGraphicFramePr>
            <a:graphicFrameLocks noGrp="1"/>
          </p:cNvGraphicFramePr>
          <p:nvPr>
            <p:ph type="tbl" idx="1"/>
          </p:nvPr>
        </p:nvGraphicFramePr>
        <p:xfrm>
          <a:off x="371475" y="1438275"/>
          <a:ext cx="8561388" cy="4718053"/>
        </p:xfrm>
        <a:graphic>
          <a:graphicData uri="http://schemas.openxmlformats.org/drawingml/2006/table">
            <a:tbl>
              <a:tblPr/>
              <a:tblGrid>
                <a:gridCol w="3355975"/>
                <a:gridCol w="1665288"/>
                <a:gridCol w="2274887"/>
                <a:gridCol w="126523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Predictors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95% CI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Re-OP for bleeding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Clopidogrel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2.47 – 10.47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Blood transfusion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Clopidogrel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1.94 – 3.60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Age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1.02 – 1.04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Female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1.43 – 2.52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Weight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0.98- 1.00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African ancestry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1.16 – 2.23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Renal failure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1.20 – 5.34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4-6 vessels grafted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1.11 – 1.81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4778" name="Rectangle 74"/>
          <p:cNvSpPr>
            <a:spLocks noChangeArrowheads="1"/>
          </p:cNvSpPr>
          <p:nvPr/>
        </p:nvSpPr>
        <p:spPr bwMode="auto">
          <a:xfrm>
            <a:off x="2043113" y="6462713"/>
            <a:ext cx="505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Kapetanakis EI  et al. Circulation 2006;113:1667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7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257300"/>
            <a:ext cx="8547100" cy="4989513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66675"/>
            <a:ext cx="8836025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/>
              <a:t>Multivariate Predictors of Adverse Outcomes after CABG in 2359 Pts</a:t>
            </a:r>
          </a:p>
        </p:txBody>
      </p:sp>
      <p:graphicFrame>
        <p:nvGraphicFramePr>
          <p:cNvPr id="1220841" name="Group 233"/>
          <p:cNvGraphicFramePr>
            <a:graphicFrameLocks noGrp="1"/>
          </p:cNvGraphicFramePr>
          <p:nvPr>
            <p:ph type="tbl" idx="1"/>
          </p:nvPr>
        </p:nvGraphicFramePr>
        <p:xfrm>
          <a:off x="371475" y="1438275"/>
          <a:ext cx="8561388" cy="4714877"/>
        </p:xfrm>
        <a:graphic>
          <a:graphicData uri="http://schemas.openxmlformats.org/drawingml/2006/table">
            <a:tbl>
              <a:tblPr/>
              <a:tblGrid>
                <a:gridCol w="3028950"/>
                <a:gridCol w="1992313"/>
                <a:gridCol w="2274887"/>
                <a:gridCol w="1265238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Predictors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95% CI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Re-OP for bleeding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Clopidogrel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1.81 – 18.15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Blood transfusion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Clopidogrel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1.38 – 2.52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Pre-OP hamatocrit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0.80 – 0.87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Renal failure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 – 11.89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 mortality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Clopidogrel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0.36 – 6.51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0.56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Renal failure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1.99 – 68.42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0664" name="Rectangle 56"/>
          <p:cNvSpPr>
            <a:spLocks noChangeArrowheads="1"/>
          </p:cNvSpPr>
          <p:nvPr/>
        </p:nvSpPr>
        <p:spPr bwMode="auto">
          <a:xfrm>
            <a:off x="2043113" y="6462713"/>
            <a:ext cx="505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Kapetanakis EI  et al. Eur Heart J 2005; 26:576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954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284288"/>
            <a:ext cx="8547100" cy="464185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-4763"/>
            <a:ext cx="8836025" cy="53657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/>
              <a:t>Meta-analysis of </a:t>
            </a:r>
            <a:br>
              <a:rPr lang="en-US" sz="3600"/>
            </a:br>
            <a:r>
              <a:rPr lang="en-US" sz="3600"/>
              <a:t>Clopidogrel Use Before CABG</a:t>
            </a:r>
          </a:p>
        </p:txBody>
      </p:sp>
      <p:graphicFrame>
        <p:nvGraphicFramePr>
          <p:cNvPr id="1229148" name="Group 348"/>
          <p:cNvGraphicFramePr>
            <a:graphicFrameLocks noGrp="1"/>
          </p:cNvGraphicFramePr>
          <p:nvPr>
            <p:ph type="tbl" idx="1"/>
          </p:nvPr>
        </p:nvGraphicFramePr>
        <p:xfrm>
          <a:off x="400050" y="1455738"/>
          <a:ext cx="8321675" cy="4401569"/>
        </p:xfrm>
        <a:graphic>
          <a:graphicData uri="http://schemas.openxmlformats.org/drawingml/2006/table">
            <a:tbl>
              <a:tblPr/>
              <a:tblGrid>
                <a:gridCol w="3511550"/>
                <a:gridCol w="1047750"/>
                <a:gridCol w="1366838"/>
                <a:gridCol w="919162"/>
                <a:gridCol w="1476375"/>
              </a:tblGrid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No. of Clop.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No. of No-clop.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95% CI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Blood loss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2636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323.6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137-510*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Overall transfusion risk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767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2021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2.79-8.59*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Mortality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333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0.41-2.48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Adverse events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296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874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1.53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1.02-2.32*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Length of stay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1994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0.24-2.12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Re-OP rate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445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2649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6.76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3.37-13.6*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Ventilation requirement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597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2.81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1.63-4.86*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8857" name="Rectangle 57"/>
          <p:cNvSpPr>
            <a:spLocks noChangeArrowheads="1"/>
          </p:cNvSpPr>
          <p:nvPr/>
        </p:nvSpPr>
        <p:spPr bwMode="auto">
          <a:xfrm>
            <a:off x="2043113" y="6462713"/>
            <a:ext cx="505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Purkayastha S et al. Heart 2006;92:531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58" name="Text Box 58"/>
          <p:cNvSpPr txBox="1">
            <a:spLocks noChangeArrowheads="1"/>
          </p:cNvSpPr>
          <p:nvPr/>
        </p:nvSpPr>
        <p:spPr bwMode="auto">
          <a:xfrm>
            <a:off x="366713" y="5857875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</a:rPr>
              <a:t>*p&lt;0.05</a:t>
            </a:r>
          </a:p>
        </p:txBody>
      </p:sp>
    </p:spTree>
    <p:extLst>
      <p:ext uri="{BB962C8B-B14F-4D97-AF65-F5344CB8AC3E}">
        <p14:creationId xmlns="" xmlns:p14="http://schemas.microsoft.com/office/powerpoint/2010/main" val="1470198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214438"/>
            <a:ext cx="8547100" cy="457835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267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66675"/>
            <a:ext cx="8836025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/>
              <a:t>Influence of Early CABG (&lt; 5days) after Discontinuation of Clopidogrel in NSTEMI</a:t>
            </a:r>
          </a:p>
        </p:txBody>
      </p:sp>
      <p:graphicFrame>
        <p:nvGraphicFramePr>
          <p:cNvPr id="1226973" name="Group 221"/>
          <p:cNvGraphicFramePr>
            <a:graphicFrameLocks noGrp="1"/>
          </p:cNvGraphicFramePr>
          <p:nvPr>
            <p:ph type="tbl" idx="1"/>
          </p:nvPr>
        </p:nvGraphicFramePr>
        <p:xfrm>
          <a:off x="371475" y="1223963"/>
          <a:ext cx="8421688" cy="4495803"/>
        </p:xfrm>
        <a:graphic>
          <a:graphicData uri="http://schemas.openxmlformats.org/drawingml/2006/table">
            <a:tbl>
              <a:tblPr/>
              <a:tblGrid>
                <a:gridCol w="3873500"/>
                <a:gridCol w="2273300"/>
                <a:gridCol w="2274888"/>
              </a:tblGrid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 clopidogrel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(N=1826)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Clopidogrel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(N=739)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Any RBC transfusion 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56.9 %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65.0 %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RBC transfusion &gt; 4U 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18.4 %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27.7 %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RBC units transfused 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 (0, 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2.0 (0, 4)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Death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2.9 %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3.5 %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Death or re infarction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5.7 %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5.0 %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Cardiogenic shock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4.2 %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3.8 %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Hospital stay (days)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9.0 (7, 13)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9.0 (7, 12)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Shock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1.4 %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1.6 %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6830" name="Rectangle 78"/>
          <p:cNvSpPr>
            <a:spLocks noChangeArrowheads="1"/>
          </p:cNvSpPr>
          <p:nvPr/>
        </p:nvSpPr>
        <p:spPr bwMode="auto">
          <a:xfrm>
            <a:off x="2043113" y="6462713"/>
            <a:ext cx="505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Mehta RH et al. J Am Coll Cardiol 2006;48:281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6970" name="Text Box 218"/>
          <p:cNvSpPr txBox="1">
            <a:spLocks noChangeArrowheads="1"/>
          </p:cNvSpPr>
          <p:nvPr/>
        </p:nvSpPr>
        <p:spPr bwMode="auto">
          <a:xfrm>
            <a:off x="322263" y="5805488"/>
            <a:ext cx="134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</a:rPr>
              <a:t>* p&lt;0.05</a:t>
            </a:r>
          </a:p>
        </p:txBody>
      </p:sp>
    </p:spTree>
    <p:extLst>
      <p:ext uri="{BB962C8B-B14F-4D97-AF65-F5344CB8AC3E}">
        <p14:creationId xmlns="" xmlns:p14="http://schemas.microsoft.com/office/powerpoint/2010/main" val="3386797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98450" y="1370013"/>
            <a:ext cx="8547100" cy="4598987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66675"/>
            <a:ext cx="8836025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/>
              <a:t>Early Clopidogrel Use (&lt; 4h) </a:t>
            </a:r>
            <a:br>
              <a:rPr lang="en-US" sz="3600"/>
            </a:br>
            <a:r>
              <a:rPr lang="en-US" sz="3600"/>
              <a:t>after Off-Pump CABG</a:t>
            </a:r>
          </a:p>
        </p:txBody>
      </p:sp>
      <p:graphicFrame>
        <p:nvGraphicFramePr>
          <p:cNvPr id="1222878" name="Group 222"/>
          <p:cNvGraphicFramePr>
            <a:graphicFrameLocks noGrp="1"/>
          </p:cNvGraphicFramePr>
          <p:nvPr>
            <p:ph type="tbl" idx="1"/>
          </p:nvPr>
        </p:nvGraphicFramePr>
        <p:xfrm>
          <a:off x="371475" y="1524000"/>
          <a:ext cx="8397875" cy="4359086"/>
        </p:xfrm>
        <a:graphic>
          <a:graphicData uri="http://schemas.openxmlformats.org/drawingml/2006/table">
            <a:tbl>
              <a:tblPr/>
              <a:tblGrid>
                <a:gridCol w="3919538"/>
                <a:gridCol w="2227262"/>
                <a:gridCol w="2251075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 clopidogrel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(N=171)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Clopidogrel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(N=193)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Re-OP for bleeding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Chest tube drain (ml)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8 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558 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317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629 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347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24 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942 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501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1024 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563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Blood transfusion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43 %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41 %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PRBC (units)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1.8 ± 2.6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1.8 ± 2.2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CVA at 30 days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0.6 %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Cardiac events at 30 days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0.7 %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730" name="Rectangle 74"/>
          <p:cNvSpPr>
            <a:spLocks noChangeArrowheads="1"/>
          </p:cNvSpPr>
          <p:nvPr/>
        </p:nvSpPr>
        <p:spPr bwMode="auto">
          <a:xfrm>
            <a:off x="2043113" y="6462713"/>
            <a:ext cx="505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Halkos ME et al. Ann Thorc Surg 2006;81:815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2875" name="Text Box 219"/>
          <p:cNvSpPr txBox="1">
            <a:spLocks noChangeArrowheads="1"/>
          </p:cNvSpPr>
          <p:nvPr/>
        </p:nvSpPr>
        <p:spPr bwMode="auto">
          <a:xfrm>
            <a:off x="374650" y="5935663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chemeClr val="hlink"/>
                </a:solidFill>
              </a:rPr>
              <a:t>All p=NS</a:t>
            </a:r>
          </a:p>
        </p:txBody>
      </p:sp>
    </p:spTree>
    <p:extLst>
      <p:ext uri="{BB962C8B-B14F-4D97-AF65-F5344CB8AC3E}">
        <p14:creationId xmlns="" xmlns:p14="http://schemas.microsoft.com/office/powerpoint/2010/main" val="3648214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0" y="610076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ADD Schouten et al, JACC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181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0" y="610076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ADD Erasmus et al, AJC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5549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Line 2"/>
          <p:cNvSpPr>
            <a:spLocks noChangeShapeType="1"/>
          </p:cNvSpPr>
          <p:nvPr/>
        </p:nvSpPr>
        <p:spPr bwMode="auto">
          <a:xfrm>
            <a:off x="3427413" y="2728913"/>
            <a:ext cx="1587" cy="13858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39" name="Line 3"/>
          <p:cNvSpPr>
            <a:spLocks noChangeShapeType="1"/>
          </p:cNvSpPr>
          <p:nvPr/>
        </p:nvSpPr>
        <p:spPr bwMode="auto">
          <a:xfrm flipH="1">
            <a:off x="5791200" y="2462213"/>
            <a:ext cx="22225" cy="1804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0" name="Rectangle 4"/>
          <p:cNvSpPr>
            <a:spLocks noChangeArrowheads="1"/>
          </p:cNvSpPr>
          <p:nvPr/>
        </p:nvSpPr>
        <p:spPr bwMode="auto">
          <a:xfrm>
            <a:off x="4271963" y="3324225"/>
            <a:ext cx="2562225" cy="1239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41" name="Rectangle 5"/>
          <p:cNvSpPr>
            <a:spLocks noChangeArrowheads="1"/>
          </p:cNvSpPr>
          <p:nvPr/>
        </p:nvSpPr>
        <p:spPr bwMode="auto">
          <a:xfrm>
            <a:off x="1728788" y="3324225"/>
            <a:ext cx="2416175" cy="1239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42" name="Line 6"/>
          <p:cNvSpPr>
            <a:spLocks noChangeShapeType="1"/>
          </p:cNvSpPr>
          <p:nvPr/>
        </p:nvSpPr>
        <p:spPr bwMode="auto">
          <a:xfrm>
            <a:off x="3427413" y="1392238"/>
            <a:ext cx="0" cy="3683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3" name="Line 7"/>
          <p:cNvSpPr>
            <a:spLocks noChangeShapeType="1"/>
          </p:cNvSpPr>
          <p:nvPr/>
        </p:nvSpPr>
        <p:spPr bwMode="auto">
          <a:xfrm>
            <a:off x="8080375" y="1392238"/>
            <a:ext cx="0" cy="3683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4" name="Line 8"/>
          <p:cNvSpPr>
            <a:spLocks noChangeShapeType="1"/>
          </p:cNvSpPr>
          <p:nvPr/>
        </p:nvSpPr>
        <p:spPr bwMode="auto">
          <a:xfrm>
            <a:off x="4291013" y="1773238"/>
            <a:ext cx="4492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5" name="Line 9"/>
          <p:cNvSpPr>
            <a:spLocks noChangeShapeType="1"/>
          </p:cNvSpPr>
          <p:nvPr/>
        </p:nvSpPr>
        <p:spPr bwMode="auto">
          <a:xfrm>
            <a:off x="2039938" y="1773238"/>
            <a:ext cx="4492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6" name="Line 10"/>
          <p:cNvSpPr>
            <a:spLocks noChangeShapeType="1"/>
          </p:cNvSpPr>
          <p:nvPr/>
        </p:nvSpPr>
        <p:spPr bwMode="auto">
          <a:xfrm>
            <a:off x="819150" y="1392238"/>
            <a:ext cx="0" cy="3683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7" name="Line 11"/>
          <p:cNvSpPr>
            <a:spLocks noChangeShapeType="1"/>
          </p:cNvSpPr>
          <p:nvPr/>
        </p:nvSpPr>
        <p:spPr bwMode="auto">
          <a:xfrm>
            <a:off x="819150" y="1446213"/>
            <a:ext cx="19050" cy="28971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8" name="Rectangle 12"/>
          <p:cNvSpPr>
            <a:spLocks noChangeArrowheads="1"/>
          </p:cNvSpPr>
          <p:nvPr/>
        </p:nvSpPr>
        <p:spPr bwMode="auto">
          <a:xfrm>
            <a:off x="119063" y="1530350"/>
            <a:ext cx="1450975" cy="1316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49" name="Rectangle 13"/>
          <p:cNvSpPr>
            <a:spLocks noChangeArrowheads="1"/>
          </p:cNvSpPr>
          <p:nvPr/>
        </p:nvSpPr>
        <p:spPr bwMode="auto">
          <a:xfrm>
            <a:off x="1728788" y="1530350"/>
            <a:ext cx="2416175" cy="1316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50" name="Rectangle 14"/>
          <p:cNvSpPr>
            <a:spLocks noChangeArrowheads="1"/>
          </p:cNvSpPr>
          <p:nvPr/>
        </p:nvSpPr>
        <p:spPr bwMode="auto">
          <a:xfrm>
            <a:off x="6996113" y="1530350"/>
            <a:ext cx="2047875" cy="1316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51" name="Text Box 15"/>
          <p:cNvSpPr txBox="1">
            <a:spLocks noChangeArrowheads="1"/>
          </p:cNvSpPr>
          <p:nvPr/>
        </p:nvSpPr>
        <p:spPr bwMode="auto">
          <a:xfrm>
            <a:off x="6991350" y="1652588"/>
            <a:ext cx="2063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GPIIb/IIIa Inhibitor</a:t>
            </a:r>
          </a:p>
          <a:p>
            <a:pPr algn="ctr"/>
            <a:r>
              <a:rPr lang="en-US" sz="1400" b="1"/>
              <a:t>Infusion</a:t>
            </a:r>
          </a:p>
          <a:p>
            <a:pPr algn="ctr"/>
            <a:r>
              <a:rPr lang="en-US" sz="1400" b="1"/>
              <a:t>Continue for 12-18 hrs</a:t>
            </a:r>
          </a:p>
          <a:p>
            <a:pPr algn="ctr"/>
            <a:endParaRPr lang="en-US" sz="1400" b="1"/>
          </a:p>
        </p:txBody>
      </p:sp>
      <p:sp>
        <p:nvSpPr>
          <p:cNvPr id="1243152" name="Line 16"/>
          <p:cNvSpPr>
            <a:spLocks noChangeShapeType="1"/>
          </p:cNvSpPr>
          <p:nvPr/>
        </p:nvSpPr>
        <p:spPr bwMode="auto">
          <a:xfrm>
            <a:off x="4451350" y="1100138"/>
            <a:ext cx="0" cy="2682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53" name="Text Box 17"/>
          <p:cNvSpPr txBox="1">
            <a:spLocks noChangeArrowheads="1"/>
          </p:cNvSpPr>
          <p:nvPr/>
        </p:nvSpPr>
        <p:spPr bwMode="auto">
          <a:xfrm>
            <a:off x="5740400" y="73025"/>
            <a:ext cx="320516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Dangas G, Treatment with DES </a:t>
            </a:r>
          </a:p>
          <a:p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Antman</a:t>
            </a:r>
            <a:r>
              <a:rPr lang="ja-JP" alt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</a:t>
            </a:r>
          </a:p>
          <a:p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Cardiovascular Therapeutics, </a:t>
            </a:r>
            <a:b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Companion to </a:t>
            </a:r>
          </a:p>
          <a:p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Braunwald</a:t>
            </a:r>
            <a:r>
              <a:rPr lang="ja-JP" alt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Heart Disease</a:t>
            </a:r>
          </a:p>
          <a:p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 7-8</a:t>
            </a:r>
          </a:p>
        </p:txBody>
      </p:sp>
      <p:sp>
        <p:nvSpPr>
          <p:cNvPr id="1243154" name="Text Box 18"/>
          <p:cNvSpPr txBox="1">
            <a:spLocks noChangeArrowheads="1"/>
          </p:cNvSpPr>
          <p:nvPr/>
        </p:nvSpPr>
        <p:spPr bwMode="auto">
          <a:xfrm>
            <a:off x="117475" y="1928813"/>
            <a:ext cx="1425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Enteric-coated</a:t>
            </a:r>
          </a:p>
          <a:p>
            <a:pPr algn="ctr"/>
            <a:r>
              <a:rPr lang="en-US" sz="1400" b="1"/>
              <a:t> aspirin 325mg</a:t>
            </a:r>
          </a:p>
        </p:txBody>
      </p:sp>
      <p:sp>
        <p:nvSpPr>
          <p:cNvPr id="1243155" name="Line 19"/>
          <p:cNvSpPr>
            <a:spLocks noChangeShapeType="1"/>
          </p:cNvSpPr>
          <p:nvPr/>
        </p:nvSpPr>
        <p:spPr bwMode="auto">
          <a:xfrm>
            <a:off x="809625" y="1392238"/>
            <a:ext cx="7278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56" name="Text Box 20"/>
          <p:cNvSpPr txBox="1">
            <a:spLocks noChangeArrowheads="1"/>
          </p:cNvSpPr>
          <p:nvPr/>
        </p:nvSpPr>
        <p:spPr bwMode="auto">
          <a:xfrm>
            <a:off x="1649413" y="1597025"/>
            <a:ext cx="26098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Clopidogrel 75mg po QD</a:t>
            </a:r>
          </a:p>
          <a:p>
            <a:pPr algn="ctr"/>
            <a:r>
              <a:rPr lang="en-US" sz="1400" b="1"/>
              <a:t>Consider BID for 1 month</a:t>
            </a:r>
          </a:p>
          <a:p>
            <a:pPr algn="ctr"/>
            <a:r>
              <a:rPr lang="en-US" sz="1400" b="1"/>
              <a:t> in exceptionally high-risk cases, </a:t>
            </a:r>
          </a:p>
          <a:p>
            <a:pPr algn="ctr"/>
            <a:r>
              <a:rPr lang="en-US" sz="1400" b="1"/>
              <a:t>STEMI, platelet resistance</a:t>
            </a:r>
          </a:p>
        </p:txBody>
      </p:sp>
      <p:sp>
        <p:nvSpPr>
          <p:cNvPr id="1243157" name="Line 21"/>
          <p:cNvSpPr>
            <a:spLocks noChangeShapeType="1"/>
          </p:cNvSpPr>
          <p:nvPr/>
        </p:nvSpPr>
        <p:spPr bwMode="auto">
          <a:xfrm>
            <a:off x="5622925" y="1392238"/>
            <a:ext cx="0" cy="3683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58" name="Rectangle 22"/>
          <p:cNvSpPr>
            <a:spLocks noChangeArrowheads="1"/>
          </p:cNvSpPr>
          <p:nvPr/>
        </p:nvSpPr>
        <p:spPr bwMode="auto">
          <a:xfrm>
            <a:off x="4271963" y="1530350"/>
            <a:ext cx="2562225" cy="1316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59" name="Text Box 23"/>
          <p:cNvSpPr txBox="1">
            <a:spLocks noChangeArrowheads="1"/>
          </p:cNvSpPr>
          <p:nvPr/>
        </p:nvSpPr>
        <p:spPr bwMode="auto">
          <a:xfrm>
            <a:off x="4229100" y="1597025"/>
            <a:ext cx="25876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Ticlopidine 250mg po BID </a:t>
            </a:r>
          </a:p>
          <a:p>
            <a:pPr algn="ctr"/>
            <a:r>
              <a:rPr lang="en-US" sz="1400" b="1"/>
              <a:t>For clopidogrel Allergy</a:t>
            </a:r>
          </a:p>
          <a:p>
            <a:pPr algn="ctr"/>
            <a:r>
              <a:rPr lang="en-US" sz="1400" b="1"/>
              <a:t>Or</a:t>
            </a:r>
          </a:p>
          <a:p>
            <a:pPr algn="ctr"/>
            <a:r>
              <a:rPr lang="en-US" sz="1400" b="1"/>
              <a:t>Cilostazol 100mg po BID for </a:t>
            </a:r>
          </a:p>
          <a:p>
            <a:pPr algn="ctr"/>
            <a:r>
              <a:rPr lang="en-US" sz="1400" b="1"/>
              <a:t>A to both thienopyridines </a:t>
            </a:r>
          </a:p>
          <a:p>
            <a:pPr algn="ctr"/>
            <a:endParaRPr lang="en-US" sz="1400" b="1"/>
          </a:p>
        </p:txBody>
      </p:sp>
      <p:sp>
        <p:nvSpPr>
          <p:cNvPr id="1243160" name="Rectangle 24"/>
          <p:cNvSpPr>
            <a:spLocks noChangeArrowheads="1"/>
          </p:cNvSpPr>
          <p:nvPr/>
        </p:nvSpPr>
        <p:spPr bwMode="auto">
          <a:xfrm>
            <a:off x="1447800" y="1600200"/>
            <a:ext cx="417513" cy="244475"/>
          </a:xfrm>
          <a:prstGeom prst="rect">
            <a:avLst/>
          </a:prstGeom>
          <a:solidFill>
            <a:srgbClr val="009999">
              <a:alpha val="6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plus</a:t>
            </a:r>
          </a:p>
        </p:txBody>
      </p:sp>
      <p:sp>
        <p:nvSpPr>
          <p:cNvPr id="1243161" name="Rectangle 25"/>
          <p:cNvSpPr>
            <a:spLocks noChangeArrowheads="1"/>
          </p:cNvSpPr>
          <p:nvPr/>
        </p:nvSpPr>
        <p:spPr bwMode="auto">
          <a:xfrm>
            <a:off x="1752600" y="3017838"/>
            <a:ext cx="3578225" cy="182562"/>
          </a:xfrm>
          <a:prstGeom prst="rect">
            <a:avLst/>
          </a:prstGeom>
          <a:solidFill>
            <a:srgbClr val="009999">
              <a:alpha val="7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>
                <a:solidFill>
                  <a:schemeClr val="tx2"/>
                </a:solidFill>
              </a:rPr>
              <a:t>After the   first month</a:t>
            </a:r>
          </a:p>
        </p:txBody>
      </p:sp>
      <p:sp>
        <p:nvSpPr>
          <p:cNvPr id="1243162" name="Rectangle 26"/>
          <p:cNvSpPr>
            <a:spLocks noChangeArrowheads="1"/>
          </p:cNvSpPr>
          <p:nvPr/>
        </p:nvSpPr>
        <p:spPr bwMode="auto">
          <a:xfrm>
            <a:off x="4114800" y="1600200"/>
            <a:ext cx="203200" cy="244475"/>
          </a:xfrm>
          <a:prstGeom prst="rect">
            <a:avLst/>
          </a:prstGeom>
          <a:solidFill>
            <a:srgbClr val="009999">
              <a:alpha val="6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1243163" name="Rectangle 27"/>
          <p:cNvSpPr>
            <a:spLocks noChangeArrowheads="1"/>
          </p:cNvSpPr>
          <p:nvPr/>
        </p:nvSpPr>
        <p:spPr bwMode="auto">
          <a:xfrm>
            <a:off x="2787650" y="88900"/>
            <a:ext cx="280035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64" name="Text Box 28"/>
          <p:cNvSpPr txBox="1">
            <a:spLocks noChangeArrowheads="1"/>
          </p:cNvSpPr>
          <p:nvPr/>
        </p:nvSpPr>
        <p:spPr bwMode="auto">
          <a:xfrm>
            <a:off x="3055938" y="117475"/>
            <a:ext cx="2406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Management After </a:t>
            </a:r>
          </a:p>
          <a:p>
            <a:pPr algn="ctr"/>
            <a:r>
              <a:rPr lang="en-US" sz="1800" b="1"/>
              <a:t>PCI with DES</a:t>
            </a:r>
          </a:p>
          <a:p>
            <a:pPr algn="ctr"/>
            <a:r>
              <a:rPr lang="en-US" sz="1800" b="1"/>
              <a:t>Has been completed</a:t>
            </a:r>
          </a:p>
        </p:txBody>
      </p:sp>
      <p:sp>
        <p:nvSpPr>
          <p:cNvPr id="1243165" name="Rectangle 29"/>
          <p:cNvSpPr>
            <a:spLocks noChangeArrowheads="1"/>
          </p:cNvSpPr>
          <p:nvPr/>
        </p:nvSpPr>
        <p:spPr bwMode="auto">
          <a:xfrm>
            <a:off x="119063" y="3324225"/>
            <a:ext cx="1450975" cy="1239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66" name="Text Box 30"/>
          <p:cNvSpPr txBox="1">
            <a:spLocks noChangeArrowheads="1"/>
          </p:cNvSpPr>
          <p:nvPr/>
        </p:nvSpPr>
        <p:spPr bwMode="auto">
          <a:xfrm>
            <a:off x="87313" y="3722688"/>
            <a:ext cx="1463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Enteric-coated </a:t>
            </a:r>
          </a:p>
          <a:p>
            <a:pPr algn="ctr"/>
            <a:r>
              <a:rPr lang="en-US" sz="1400" b="1"/>
              <a:t>aspirin 81mg </a:t>
            </a:r>
          </a:p>
        </p:txBody>
      </p:sp>
      <p:sp>
        <p:nvSpPr>
          <p:cNvPr id="1243167" name="Text Box 31"/>
          <p:cNvSpPr txBox="1">
            <a:spLocks noChangeArrowheads="1"/>
          </p:cNvSpPr>
          <p:nvPr/>
        </p:nvSpPr>
        <p:spPr bwMode="auto">
          <a:xfrm>
            <a:off x="1649413" y="3390900"/>
            <a:ext cx="26098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Clopidogrel for 1 year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Afterwards continue</a:t>
            </a:r>
          </a:p>
          <a:p>
            <a:pPr algn="ctr"/>
            <a:r>
              <a:rPr lang="en-US" sz="1400" b="1"/>
              <a:t>Unless there are side-effects, </a:t>
            </a:r>
          </a:p>
        </p:txBody>
      </p:sp>
      <p:sp>
        <p:nvSpPr>
          <p:cNvPr id="1243168" name="Text Box 32"/>
          <p:cNvSpPr txBox="1">
            <a:spLocks noChangeArrowheads="1"/>
          </p:cNvSpPr>
          <p:nvPr/>
        </p:nvSpPr>
        <p:spPr bwMode="auto">
          <a:xfrm>
            <a:off x="4662488" y="3619500"/>
            <a:ext cx="1857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Consider cilostazol </a:t>
            </a:r>
          </a:p>
          <a:p>
            <a:pPr algn="ctr"/>
            <a:r>
              <a:rPr lang="en-US" sz="1400" b="1"/>
              <a:t>for 1 year</a:t>
            </a:r>
          </a:p>
        </p:txBody>
      </p:sp>
      <p:sp>
        <p:nvSpPr>
          <p:cNvPr id="1243169" name="Rectangle 33"/>
          <p:cNvSpPr>
            <a:spLocks noChangeArrowheads="1"/>
          </p:cNvSpPr>
          <p:nvPr/>
        </p:nvSpPr>
        <p:spPr bwMode="auto">
          <a:xfrm>
            <a:off x="2820988" y="4746625"/>
            <a:ext cx="2568575" cy="2073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70" name="Text Box 34"/>
          <p:cNvSpPr txBox="1">
            <a:spLocks noChangeArrowheads="1"/>
          </p:cNvSpPr>
          <p:nvPr/>
        </p:nvSpPr>
        <p:spPr bwMode="auto">
          <a:xfrm>
            <a:off x="2817813" y="4813300"/>
            <a:ext cx="260985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Urgent surgery</a:t>
            </a:r>
          </a:p>
          <a:p>
            <a:pPr algn="ctr"/>
            <a:r>
              <a:rPr lang="en-US" sz="1400" b="1"/>
              <a:t>Stop both antiplatelets reluctantly and with understanding of possible stent thrombosis and a set-up to handle this complication. Post-op restart dual antiplatelet therapy ASAP</a:t>
            </a:r>
          </a:p>
        </p:txBody>
      </p:sp>
      <p:sp>
        <p:nvSpPr>
          <p:cNvPr id="1243171" name="Rectangle 35"/>
          <p:cNvSpPr>
            <a:spLocks noChangeArrowheads="1"/>
          </p:cNvSpPr>
          <p:nvPr/>
        </p:nvSpPr>
        <p:spPr bwMode="auto">
          <a:xfrm>
            <a:off x="5602288" y="4746625"/>
            <a:ext cx="3330575" cy="2111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72" name="Text Box 36"/>
          <p:cNvSpPr txBox="1">
            <a:spLocks noChangeArrowheads="1"/>
          </p:cNvSpPr>
          <p:nvPr/>
        </p:nvSpPr>
        <p:spPr bwMode="auto">
          <a:xfrm>
            <a:off x="5522913" y="4813300"/>
            <a:ext cx="352425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Non-urgent surgery</a:t>
            </a:r>
          </a:p>
          <a:p>
            <a:pPr algn="ctr"/>
            <a:r>
              <a:rPr lang="en-US" sz="1400" b="1"/>
              <a:t>At 2-6 month window</a:t>
            </a:r>
          </a:p>
          <a:p>
            <a:pPr algn="ctr"/>
            <a:r>
              <a:rPr lang="en-US" sz="1400" b="1"/>
              <a:t>Necessitating stopping both antiplatelet agents  5 days pre-op</a:t>
            </a:r>
          </a:p>
          <a:p>
            <a:pPr algn="ctr"/>
            <a:r>
              <a:rPr lang="en-US" sz="1400" b="1"/>
              <a:t>Initiate Enoxaparin 1mg/kg SQ BID 5 days pre-op and restart dual antiplatelet therapy </a:t>
            </a:r>
          </a:p>
          <a:p>
            <a:pPr algn="ctr"/>
            <a:r>
              <a:rPr lang="en-US" sz="1400" b="1"/>
              <a:t>post-op ASAP</a:t>
            </a:r>
          </a:p>
        </p:txBody>
      </p:sp>
      <p:sp>
        <p:nvSpPr>
          <p:cNvPr id="1243173" name="Rectangle 37"/>
          <p:cNvSpPr>
            <a:spLocks noChangeArrowheads="1"/>
          </p:cNvSpPr>
          <p:nvPr/>
        </p:nvSpPr>
        <p:spPr bwMode="auto">
          <a:xfrm>
            <a:off x="115888" y="4746625"/>
            <a:ext cx="2568575" cy="2111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3174" name="Text Box 38"/>
          <p:cNvSpPr txBox="1">
            <a:spLocks noChangeArrowheads="1"/>
          </p:cNvSpPr>
          <p:nvPr/>
        </p:nvSpPr>
        <p:spPr bwMode="auto">
          <a:xfrm>
            <a:off x="112713" y="4813300"/>
            <a:ext cx="26098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hlink"/>
                </a:solidFill>
              </a:rPr>
              <a:t>Elective non-cardiac surgery</a:t>
            </a:r>
          </a:p>
          <a:p>
            <a:pPr algn="ctr"/>
            <a:r>
              <a:rPr lang="en-US" sz="1400" b="1">
                <a:solidFill>
                  <a:schemeClr val="tx2"/>
                </a:solidFill>
              </a:rPr>
              <a:t>Postpone after 6-12 months.</a:t>
            </a:r>
          </a:p>
          <a:p>
            <a:pPr algn="ctr"/>
            <a:r>
              <a:rPr lang="en-US" sz="1400" b="1"/>
              <a:t>Discontinue (only if needed)</a:t>
            </a:r>
          </a:p>
          <a:p>
            <a:pPr algn="ctr"/>
            <a:r>
              <a:rPr lang="en-US" sz="1400" b="1"/>
              <a:t>either aspirin or clopidogrel </a:t>
            </a:r>
          </a:p>
          <a:p>
            <a:pPr algn="ctr"/>
            <a:r>
              <a:rPr lang="en-US" sz="1400" b="1"/>
              <a:t>5 days pre-op and restart </a:t>
            </a:r>
          </a:p>
          <a:p>
            <a:pPr algn="ctr"/>
            <a:r>
              <a:rPr lang="en-US" sz="1400" b="1"/>
              <a:t>dual antiplatelet therapy ASAP</a:t>
            </a:r>
          </a:p>
        </p:txBody>
      </p:sp>
      <p:sp>
        <p:nvSpPr>
          <p:cNvPr id="1243175" name="Text Box 39"/>
          <p:cNvSpPr txBox="1">
            <a:spLocks noChangeArrowheads="1"/>
          </p:cNvSpPr>
          <p:nvPr/>
        </p:nvSpPr>
        <p:spPr bwMode="auto">
          <a:xfrm>
            <a:off x="1981200" y="957263"/>
            <a:ext cx="5127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baseline="-25000">
                <a:solidFill>
                  <a:schemeClr val="tx2"/>
                </a:solidFill>
              </a:rPr>
              <a:t>First Month     Management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516400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1234947" name="Rectangle 3"/>
          <p:cNvSpPr>
            <a:spLocks noGrp="1" noChangeArrowheads="1"/>
          </p:cNvSpPr>
          <p:nvPr>
            <p:ph idx="1"/>
          </p:nvPr>
        </p:nvSpPr>
        <p:spPr>
          <a:xfrm>
            <a:off x="662548" y="1244133"/>
            <a:ext cx="7818905" cy="4816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3600" dirty="0" smtClean="0"/>
              <a:t>Much of clinical decision-making in this area can be empiric, with limited prospective data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3600" dirty="0" smtClean="0"/>
              <a:t>To avoid thrombosis, don’t stop DAPT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DE25E"/>
                </a:solidFill>
              </a:rPr>
              <a:t>Communication between patients and (several) providers is critical!</a:t>
            </a:r>
          </a:p>
        </p:txBody>
      </p:sp>
    </p:spTree>
    <p:extLst>
      <p:ext uri="{BB962C8B-B14F-4D97-AF65-F5344CB8AC3E}">
        <p14:creationId xmlns="" xmlns:p14="http://schemas.microsoft.com/office/powerpoint/2010/main" val="1429374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7000" y="5500688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graphicFrame>
        <p:nvGraphicFramePr>
          <p:cNvPr id="52343" name="Group 119"/>
          <p:cNvGraphicFramePr>
            <a:graphicFrameLocks noGrp="1"/>
          </p:cNvGraphicFramePr>
          <p:nvPr/>
        </p:nvGraphicFramePr>
        <p:xfrm>
          <a:off x="304800" y="1028700"/>
          <a:ext cx="8585200" cy="2059152"/>
        </p:xfrm>
        <a:graphic>
          <a:graphicData uri="http://schemas.openxmlformats.org/drawingml/2006/table">
            <a:tbl>
              <a:tblPr/>
              <a:tblGrid>
                <a:gridCol w="2679700"/>
                <a:gridCol w="1739900"/>
                <a:gridCol w="2032000"/>
                <a:gridCol w="2133600"/>
              </a:tblGrid>
              <a:tr h="749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 Year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% (95% CI)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5 Years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% (95% CI)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10 Years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% (95% CI)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All stent thrombosis 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0.8 (0.6-1.1)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1.3 (1.0-1.7)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2.0 (1.5-2.5)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  On-label patients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0.6 (0.2-0.9)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1.0 (0.5-1.2)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1.4 (0.9-2.0)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  Off-label patients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1.1 (0.7-1.5)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1.7 (1.2-2.2)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2.5 (1.7-3.3)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Times New Roman" pitchFamily="-107" charset="0"/>
                        </a:rPr>
                        <a:t>b</a:t>
                      </a:r>
                    </a:p>
                  </a:txBody>
                  <a:tcPr marL="0" marR="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Rectangle 73"/>
          <p:cNvSpPr>
            <a:spLocks noChangeArrowheads="1"/>
          </p:cNvSpPr>
          <p:nvPr/>
        </p:nvSpPr>
        <p:spPr bwMode="auto">
          <a:xfrm>
            <a:off x="0" y="6490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cs typeface="Times New Roman" charset="0"/>
              </a:rPr>
              <a:t>Stent Thrombosis and Restenosis During Extended Follow-up of Pts Treated With BMS (n=4503)</a:t>
            </a:r>
            <a:endParaRPr lang="en-US" sz="2800" b="1" baseline="30000" dirty="0">
              <a:cs typeface="Times New Roman" charset="0"/>
            </a:endParaRPr>
          </a:p>
        </p:txBody>
      </p:sp>
      <p:sp>
        <p:nvSpPr>
          <p:cNvPr id="16415" name="Rectangle 120"/>
          <p:cNvSpPr>
            <a:spLocks noChangeArrowheads="1"/>
          </p:cNvSpPr>
          <p:nvPr/>
        </p:nvSpPr>
        <p:spPr bwMode="auto">
          <a:xfrm>
            <a:off x="2092487" y="6527800"/>
            <a:ext cx="4735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ＭＳ Ｐゴシック" charset="0"/>
              </a:rPr>
              <a:t>Doyle B, et al. Circulation. 2007;116:2391-2398.</a:t>
            </a:r>
          </a:p>
        </p:txBody>
      </p:sp>
      <p:graphicFrame>
        <p:nvGraphicFramePr>
          <p:cNvPr id="16416" name="Object 2"/>
          <p:cNvGraphicFramePr>
            <a:graphicFrameLocks noChangeAspect="1"/>
          </p:cNvGraphicFramePr>
          <p:nvPr/>
        </p:nvGraphicFramePr>
        <p:xfrm>
          <a:off x="558800" y="2730500"/>
          <a:ext cx="3810000" cy="4470400"/>
        </p:xfrm>
        <a:graphic>
          <a:graphicData uri="http://schemas.openxmlformats.org/presentationml/2006/ole">
            <p:oleObj spid="_x0000_s180226" r:id="rId4" imgW="3809685" imgH="4467999" progId="Excel.Sheet.8">
              <p:embed/>
            </p:oleObj>
          </a:graphicData>
        </a:graphic>
      </p:graphicFrame>
      <p:sp>
        <p:nvSpPr>
          <p:cNvPr id="16417" name="Text Box 3"/>
          <p:cNvSpPr txBox="1">
            <a:spLocks noChangeArrowheads="1"/>
          </p:cNvSpPr>
          <p:nvPr/>
        </p:nvSpPr>
        <p:spPr bwMode="auto">
          <a:xfrm>
            <a:off x="1219200" y="32527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i="1">
                <a:solidFill>
                  <a:srgbClr val="A3BD91"/>
                </a:solidFill>
              </a:rPr>
              <a:t>%Stent Thrombosis</a:t>
            </a:r>
            <a:endParaRPr lang="de-CH" sz="1200" i="1">
              <a:solidFill>
                <a:srgbClr val="A3BD91"/>
              </a:solidFill>
            </a:endParaRPr>
          </a:p>
        </p:txBody>
      </p:sp>
      <p:graphicFrame>
        <p:nvGraphicFramePr>
          <p:cNvPr id="16418" name="Object 7"/>
          <p:cNvGraphicFramePr>
            <a:graphicFrameLocks noChangeAspect="1"/>
          </p:cNvGraphicFramePr>
          <p:nvPr/>
        </p:nvGraphicFramePr>
        <p:xfrm>
          <a:off x="4876800" y="2803525"/>
          <a:ext cx="3810000" cy="3965575"/>
        </p:xfrm>
        <a:graphic>
          <a:graphicData uri="http://schemas.openxmlformats.org/presentationml/2006/ole">
            <p:oleObj spid="_x0000_s180227" name="Worksheet" r:id="rId5" imgW="3809685" imgH="3962072" progId="Excel.Sheet.8">
              <p:embed/>
            </p:oleObj>
          </a:graphicData>
        </a:graphic>
      </p:graphicFrame>
      <p:sp>
        <p:nvSpPr>
          <p:cNvPr id="16419" name="Text Box 9"/>
          <p:cNvSpPr txBox="1">
            <a:spLocks noChangeArrowheads="1"/>
          </p:cNvSpPr>
          <p:nvPr/>
        </p:nvSpPr>
        <p:spPr bwMode="auto">
          <a:xfrm>
            <a:off x="5024438" y="5826125"/>
            <a:ext cx="3684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sz="1800">
                <a:sym typeface="Symbol" charset="0"/>
              </a:rPr>
              <a:t> Mortality Risk: HR=2.4, P&lt;0.001</a:t>
            </a:r>
            <a:endParaRPr lang="de-CH" sz="1800"/>
          </a:p>
        </p:txBody>
      </p:sp>
      <p:sp>
        <p:nvSpPr>
          <p:cNvPr id="16420" name="Text Box 10"/>
          <p:cNvSpPr txBox="1">
            <a:spLocks noChangeArrowheads="1"/>
          </p:cNvSpPr>
          <p:nvPr/>
        </p:nvSpPr>
        <p:spPr bwMode="auto">
          <a:xfrm>
            <a:off x="774700" y="5826125"/>
            <a:ext cx="362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sz="1800">
                <a:sym typeface="Symbol" charset="0"/>
              </a:rPr>
              <a:t> Mortality Risk: HR=22, P&lt;0.001</a:t>
            </a:r>
            <a:endParaRPr lang="de-CH" sz="1800"/>
          </a:p>
        </p:txBody>
      </p:sp>
      <p:sp>
        <p:nvSpPr>
          <p:cNvPr id="16421" name="Text Box 4"/>
          <p:cNvSpPr txBox="1">
            <a:spLocks noChangeArrowheads="1"/>
          </p:cNvSpPr>
          <p:nvPr/>
        </p:nvSpPr>
        <p:spPr bwMode="auto">
          <a:xfrm>
            <a:off x="5335588" y="3254375"/>
            <a:ext cx="347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CH" i="1">
                <a:solidFill>
                  <a:srgbClr val="FDE25E"/>
                </a:solidFill>
              </a:rPr>
              <a:t>%MI Due to Restenosis</a:t>
            </a:r>
            <a:endParaRPr lang="de-CH" sz="1200" i="1">
              <a:solidFill>
                <a:srgbClr val="FDE25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712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7" name="Rectangle 3"/>
          <p:cNvSpPr>
            <a:spLocks noChangeArrowheads="1"/>
          </p:cNvSpPr>
          <p:nvPr/>
        </p:nvSpPr>
        <p:spPr bwMode="auto">
          <a:xfrm>
            <a:off x="0" y="223756"/>
            <a:ext cx="91440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3600" dirty="0"/>
              <a:t>Estimated Risks of </a:t>
            </a:r>
            <a:r>
              <a:rPr lang="en-US" sz="3600" dirty="0" err="1"/>
              <a:t>Subacute</a:t>
            </a:r>
            <a:r>
              <a:rPr lang="en-US" sz="3600" dirty="0"/>
              <a:t> ST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34454484"/>
              </p:ext>
            </p:extLst>
          </p:nvPr>
        </p:nvGraphicFramePr>
        <p:xfrm>
          <a:off x="350838" y="1167315"/>
          <a:ext cx="8297862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685800" y="862616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chemeClr val="tx2"/>
                </a:solidFill>
              </a:rPr>
              <a:t>Based upon historical data with BMS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47315" y="6043204"/>
            <a:ext cx="4649371" cy="7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ja-JP" sz="1600" dirty="0" smtClean="0">
                <a:solidFill>
                  <a:srgbClr val="FFFFFF"/>
                </a:solidFill>
                <a:cs typeface="ＭＳ Ｐゴシック" charset="0"/>
              </a:rPr>
              <a:t>Schatz et al, Circulation 1991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ja-JP" sz="1600" dirty="0" err="1" smtClean="0">
                <a:solidFill>
                  <a:srgbClr val="FFFFFF"/>
                </a:solidFill>
                <a:cs typeface="ＭＳ Ｐゴシック" charset="0"/>
              </a:rPr>
              <a:t>Fischman</a:t>
            </a:r>
            <a:r>
              <a:rPr lang="en-US" altLang="ja-JP" sz="1600" dirty="0" smtClean="0">
                <a:solidFill>
                  <a:srgbClr val="FFFFFF"/>
                </a:solidFill>
                <a:cs typeface="ＭＳ Ｐゴシック" charset="0"/>
              </a:rPr>
              <a:t> et al NEJM 1994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ja-JP" sz="1600" dirty="0" smtClean="0">
                <a:solidFill>
                  <a:srgbClr val="FFFFFF"/>
                </a:solidFill>
                <a:cs typeface="ＭＳ Ｐゴシック" charset="0"/>
              </a:rPr>
              <a:t>Leon et al, NEJM 1998</a:t>
            </a:r>
          </a:p>
        </p:txBody>
      </p:sp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800100" y="5440353"/>
            <a:ext cx="7543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99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rgbClr val="FDE25E"/>
                </a:solidFill>
                <a:cs typeface="Arial" charset="0"/>
              </a:rPr>
              <a:t>Lack of DAPT can be catastrophic!</a:t>
            </a:r>
          </a:p>
        </p:txBody>
      </p:sp>
    </p:spTree>
    <p:extLst>
      <p:ext uri="{BB962C8B-B14F-4D97-AF65-F5344CB8AC3E}">
        <p14:creationId xmlns="" xmlns:p14="http://schemas.microsoft.com/office/powerpoint/2010/main" val="4027225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Predictors of Stent Thrombosis: Dutch Registry (n=21,009 with DES or BMS)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576" y="6475161"/>
            <a:ext cx="4364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van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Werkum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JW, et al. </a:t>
            </a:r>
            <a:r>
              <a:rPr lang="en-US" sz="12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 Am </a:t>
            </a:r>
            <a:r>
              <a:rPr lang="en-US" sz="1200" i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Coll</a:t>
            </a:r>
            <a:r>
              <a:rPr lang="en-US" sz="12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n-US" sz="12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2009;53:1399-1409.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12788" y="1185624"/>
            <a:ext cx="771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Definite stent thrombosis occurred in 437 (2.1%) pts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596900" y="1974616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Clopidogrel stop &lt;30 days</a:t>
            </a:r>
            <a:endPara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514600" y="2009541"/>
            <a:ext cx="0" cy="3524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2438400" y="2130191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-596900" y="2203216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Undersizing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2438400" y="2361966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-596900" y="2441341"/>
            <a:ext cx="3048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Clopidogrel stop 180-365 days</a:t>
            </a:r>
            <a:endPara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2438400" y="2571516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-596900" y="2669941"/>
            <a:ext cx="3048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Clopidogrel stop 30-180 days</a:t>
            </a:r>
            <a:endParaRPr lang="en-US" sz="1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2438400" y="2790591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-596900" y="2850916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Malignancy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2438400" y="3009666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-596900" y="3092216"/>
            <a:ext cx="3048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CAD &gt;50% proximal of culprit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>
            <a:off x="2438400" y="3222391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-596900" y="3285891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TIMI flow post-PCI &lt;3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2438400" y="3444641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-596900" y="3508141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Dissection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2438400" y="3666891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596900" y="3736741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Bifurcation Stenting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>
            <a:off x="2438400" y="3895491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-596900" y="3946291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LVEF &gt;30%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H="1">
            <a:off x="2438400" y="4105041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-596900" y="4171716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PAD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H="1">
            <a:off x="2438400" y="4330466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flipH="1">
            <a:off x="2438400" y="4555891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596900" y="4397141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CAD </a:t>
            </a:r>
            <a:r>
              <a:rPr lang="en-US" altLang="ja-JP" sz="1400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&gt;</a:t>
            </a: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50% distal of culprit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-596900" y="4616216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No ASA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flipH="1">
            <a:off x="2438400" y="4774966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-596900" y="4844816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Any DES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 flipH="1">
            <a:off x="2438400" y="5003566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-596900" y="5051191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DM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 flipH="1">
            <a:off x="2438400" y="5209941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 flipH="1">
            <a:off x="2438400" y="5429016"/>
            <a:ext cx="74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-596900" y="5270266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Age (per 10 years)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41575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0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>
            <a:off x="2652713" y="5729054"/>
            <a:ext cx="3841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V="1">
            <a:off x="2767013" y="2019066"/>
            <a:ext cx="0" cy="3757613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2660650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832100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4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>
            <a:off x="3051175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208338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8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>
            <a:off x="3427413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589338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12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70" name="Line 54"/>
          <p:cNvSpPr>
            <a:spLocks noChangeShapeType="1"/>
          </p:cNvSpPr>
          <p:nvPr/>
        </p:nvSpPr>
        <p:spPr bwMode="auto">
          <a:xfrm>
            <a:off x="3811588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970338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16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72" name="Line 56"/>
          <p:cNvSpPr>
            <a:spLocks noChangeShapeType="1"/>
          </p:cNvSpPr>
          <p:nvPr/>
        </p:nvSpPr>
        <p:spPr bwMode="auto">
          <a:xfrm>
            <a:off x="4192588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781063" y="5995754"/>
            <a:ext cx="15646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HR [95%CI]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8163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20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570413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737100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24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959350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114925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28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5337175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495925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32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5718175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880100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36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83" name="Line 67"/>
          <p:cNvSpPr>
            <a:spLocks noChangeShapeType="1"/>
          </p:cNvSpPr>
          <p:nvPr/>
        </p:nvSpPr>
        <p:spPr bwMode="auto">
          <a:xfrm>
            <a:off x="6102350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6265863" y="5787791"/>
            <a:ext cx="4476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40</a:t>
            </a:r>
            <a:endParaRPr lang="en-US" sz="12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6488113" y="5724291"/>
            <a:ext cx="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16" name="Text Box 12"/>
          <p:cNvSpPr txBox="1">
            <a:spLocks noChangeArrowheads="1"/>
          </p:cNvSpPr>
          <p:nvPr/>
        </p:nvSpPr>
        <p:spPr bwMode="auto">
          <a:xfrm>
            <a:off x="6489700" y="2009785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85850" algn="ctr"/>
                <a:tab pos="2114550" algn="ctr"/>
              </a:tabLs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36.53 	[7.96-167.77]	</a:t>
            </a:r>
            <a:r>
              <a:rPr lang="en-US" altLang="ja-JP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&lt;0.0001	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17" name="Text Box 12"/>
          <p:cNvSpPr txBox="1">
            <a:spLocks noChangeArrowheads="1"/>
          </p:cNvSpPr>
          <p:nvPr/>
        </p:nvSpPr>
        <p:spPr bwMode="auto">
          <a:xfrm>
            <a:off x="6311900" y="1744429"/>
            <a:ext cx="863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HR</a:t>
            </a:r>
            <a:endPara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18" name="Text Box 12"/>
          <p:cNvSpPr txBox="1">
            <a:spLocks noChangeArrowheads="1"/>
          </p:cNvSpPr>
          <p:nvPr/>
        </p:nvSpPr>
        <p:spPr bwMode="auto">
          <a:xfrm>
            <a:off x="7273925" y="1744429"/>
            <a:ext cx="863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95% CI</a:t>
            </a:r>
            <a:endParaRPr lang="en-US" sz="1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19" name="Text Box 12"/>
          <p:cNvSpPr txBox="1">
            <a:spLocks noChangeArrowheads="1"/>
          </p:cNvSpPr>
          <p:nvPr/>
        </p:nvSpPr>
        <p:spPr bwMode="auto">
          <a:xfrm>
            <a:off x="8262938" y="1744429"/>
            <a:ext cx="863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Value</a:t>
            </a:r>
            <a:endParaRPr lang="en-US" sz="1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0" name="Text Box 12"/>
          <p:cNvSpPr txBox="1">
            <a:spLocks noChangeArrowheads="1"/>
          </p:cNvSpPr>
          <p:nvPr/>
        </p:nvSpPr>
        <p:spPr bwMode="auto">
          <a:xfrm>
            <a:off x="6489700" y="2238385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13.39 	[5.27-34.04]	</a:t>
            </a:r>
            <a:r>
              <a:rPr lang="en-US" altLang="ja-JP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&lt;0.0001	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1" name="Text Box 12"/>
          <p:cNvSpPr txBox="1">
            <a:spLocks noChangeArrowheads="1"/>
          </p:cNvSpPr>
          <p:nvPr/>
        </p:nvSpPr>
        <p:spPr bwMode="auto">
          <a:xfrm>
            <a:off x="6489700" y="2441585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5.87 	[1.74-19.80]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=0.004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2" name="Text Box 12"/>
          <p:cNvSpPr txBox="1">
            <a:spLocks noChangeArrowheads="1"/>
          </p:cNvSpPr>
          <p:nvPr/>
        </p:nvSpPr>
        <p:spPr bwMode="auto">
          <a:xfrm>
            <a:off x="6489700" y="266701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4.63 	[1.40-15.35]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=0.01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3" name="Text Box 12"/>
          <p:cNvSpPr txBox="1">
            <a:spLocks noChangeArrowheads="1"/>
          </p:cNvSpPr>
          <p:nvPr/>
        </p:nvSpPr>
        <p:spPr bwMode="auto">
          <a:xfrm>
            <a:off x="6489700" y="2892435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4.50 	[2.14-9.49]	</a:t>
            </a:r>
            <a:r>
              <a:rPr lang="en-US" altLang="ja-JP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&lt;0.0001	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4" name="Text Box 12"/>
          <p:cNvSpPr txBox="1">
            <a:spLocks noChangeArrowheads="1"/>
          </p:cNvSpPr>
          <p:nvPr/>
        </p:nvSpPr>
        <p:spPr bwMode="auto">
          <a:xfrm>
            <a:off x="6489700" y="312421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4.40 	[2.71-7.16]	</a:t>
            </a:r>
            <a:r>
              <a:rPr lang="en-US" altLang="ja-JP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&lt;0.0001	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5" name="Text Box 12"/>
          <p:cNvSpPr txBox="1">
            <a:spLocks noChangeArrowheads="1"/>
          </p:cNvSpPr>
          <p:nvPr/>
        </p:nvSpPr>
        <p:spPr bwMode="auto">
          <a:xfrm>
            <a:off x="6489700" y="334011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3.77 	[2.09-6.80]	</a:t>
            </a:r>
            <a:r>
              <a:rPr lang="en-US" altLang="ja-JP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&lt;0.0001	</a:t>
            </a:r>
            <a:endParaRPr lang="en-US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6" name="Text Box 12"/>
          <p:cNvSpPr txBox="1">
            <a:spLocks noChangeArrowheads="1"/>
          </p:cNvSpPr>
          <p:nvPr/>
        </p:nvSpPr>
        <p:spPr bwMode="auto">
          <a:xfrm>
            <a:off x="6489700" y="355601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2.88 	[1.67-5.00]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=0.0002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7" name="Text Box 12"/>
          <p:cNvSpPr txBox="1">
            <a:spLocks noChangeArrowheads="1"/>
          </p:cNvSpPr>
          <p:nvPr/>
        </p:nvSpPr>
        <p:spPr bwMode="auto">
          <a:xfrm>
            <a:off x="6489700" y="377191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2.27 	[1.48-3.47]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=0.0002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8" name="Text Box 12"/>
          <p:cNvSpPr txBox="1">
            <a:spLocks noChangeArrowheads="1"/>
          </p:cNvSpPr>
          <p:nvPr/>
        </p:nvSpPr>
        <p:spPr bwMode="auto">
          <a:xfrm>
            <a:off x="6489700" y="399416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2.27 	[1.43-3.60]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=0.0005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29" name="Text Box 12"/>
          <p:cNvSpPr txBox="1">
            <a:spLocks noChangeArrowheads="1"/>
          </p:cNvSpPr>
          <p:nvPr/>
        </p:nvSpPr>
        <p:spPr bwMode="auto">
          <a:xfrm>
            <a:off x="6489700" y="4225935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2.13 	[1.01-4.51]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=0.048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30" name="Text Box 12"/>
          <p:cNvSpPr txBox="1">
            <a:spLocks noChangeArrowheads="1"/>
          </p:cNvSpPr>
          <p:nvPr/>
        </p:nvSpPr>
        <p:spPr bwMode="auto">
          <a:xfrm>
            <a:off x="6489700" y="443866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1.98 	[1.32-2.95]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=0.0009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31" name="Text Box 12"/>
          <p:cNvSpPr txBox="1">
            <a:spLocks noChangeArrowheads="1"/>
          </p:cNvSpPr>
          <p:nvPr/>
        </p:nvSpPr>
        <p:spPr bwMode="auto">
          <a:xfrm>
            <a:off x="6489700" y="464821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1.91 	[1.01-3.88]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=0.049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32" name="Text Box 12"/>
          <p:cNvSpPr txBox="1">
            <a:spLocks noChangeArrowheads="1"/>
          </p:cNvSpPr>
          <p:nvPr/>
        </p:nvSpPr>
        <p:spPr bwMode="auto">
          <a:xfrm>
            <a:off x="6489700" y="486411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1.88 	[1.21-2.94]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=0.005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33" name="Text Box 12"/>
          <p:cNvSpPr txBox="1">
            <a:spLocks noChangeArrowheads="1"/>
          </p:cNvSpPr>
          <p:nvPr/>
        </p:nvSpPr>
        <p:spPr bwMode="auto">
          <a:xfrm>
            <a:off x="6489700" y="508636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1.66 	[1.02-2.70]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=0.04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034" name="Text Box 12"/>
          <p:cNvSpPr txBox="1">
            <a:spLocks noChangeArrowheads="1"/>
          </p:cNvSpPr>
          <p:nvPr/>
        </p:nvSpPr>
        <p:spPr bwMode="auto">
          <a:xfrm>
            <a:off x="6489700" y="5295910"/>
            <a:ext cx="3048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114550" algn="ctr"/>
              </a:tabLst>
            </a:pP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0.80 	[0.68-0.94]	</a:t>
            </a:r>
            <a:r>
              <a:rPr lang="en-US" altLang="ja-JP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</a:t>
            </a:r>
            <a:r>
              <a:rPr lang="en-US" altLang="ja-JP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=0.007	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941" name="Line 125"/>
          <p:cNvSpPr>
            <a:spLocks noChangeShapeType="1"/>
          </p:cNvSpPr>
          <p:nvPr/>
        </p:nvSpPr>
        <p:spPr bwMode="auto">
          <a:xfrm>
            <a:off x="3427413" y="2131779"/>
            <a:ext cx="30861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942" name="Line 126"/>
          <p:cNvSpPr>
            <a:spLocks noChangeShapeType="1"/>
          </p:cNvSpPr>
          <p:nvPr/>
        </p:nvSpPr>
        <p:spPr bwMode="auto">
          <a:xfrm>
            <a:off x="3416300" y="2101616"/>
            <a:ext cx="0" cy="63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946" name="Group 130"/>
          <p:cNvGrpSpPr>
            <a:grpSpLocks/>
          </p:cNvGrpSpPr>
          <p:nvPr/>
        </p:nvGrpSpPr>
        <p:grpSpPr bwMode="auto">
          <a:xfrm>
            <a:off x="3165475" y="2317516"/>
            <a:ext cx="2732088" cy="63500"/>
            <a:chOff x="1994" y="1454"/>
            <a:chExt cx="1721" cy="40"/>
          </a:xfrm>
        </p:grpSpPr>
        <p:sp>
          <p:nvSpPr>
            <p:cNvPr id="34943" name="Line 127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4" name="Line 128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5" name="Line 129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47" name="Group 131"/>
          <p:cNvGrpSpPr>
            <a:grpSpLocks/>
          </p:cNvGrpSpPr>
          <p:nvPr/>
        </p:nvGrpSpPr>
        <p:grpSpPr bwMode="auto">
          <a:xfrm>
            <a:off x="2838450" y="2539766"/>
            <a:ext cx="1733550" cy="63500"/>
            <a:chOff x="1994" y="1454"/>
            <a:chExt cx="1721" cy="40"/>
          </a:xfrm>
        </p:grpSpPr>
        <p:sp>
          <p:nvSpPr>
            <p:cNvPr id="34948" name="Line 132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9" name="Line 133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50" name="Line 134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51" name="Group 135"/>
          <p:cNvGrpSpPr>
            <a:grpSpLocks/>
          </p:cNvGrpSpPr>
          <p:nvPr/>
        </p:nvGrpSpPr>
        <p:grpSpPr bwMode="auto">
          <a:xfrm>
            <a:off x="2805113" y="2763604"/>
            <a:ext cx="1333500" cy="63500"/>
            <a:chOff x="1994" y="1454"/>
            <a:chExt cx="1721" cy="40"/>
          </a:xfrm>
        </p:grpSpPr>
        <p:sp>
          <p:nvSpPr>
            <p:cNvPr id="34952" name="Line 136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53" name="Line 137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54" name="Line 138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55" name="Group 139"/>
          <p:cNvGrpSpPr>
            <a:grpSpLocks/>
          </p:cNvGrpSpPr>
          <p:nvPr/>
        </p:nvGrpSpPr>
        <p:grpSpPr bwMode="auto">
          <a:xfrm>
            <a:off x="2871788" y="2985854"/>
            <a:ext cx="703262" cy="63500"/>
            <a:chOff x="1994" y="1454"/>
            <a:chExt cx="1721" cy="40"/>
          </a:xfrm>
        </p:grpSpPr>
        <p:sp>
          <p:nvSpPr>
            <p:cNvPr id="34956" name="Line 140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57" name="Line 141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58" name="Line 142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59" name="Group 143"/>
          <p:cNvGrpSpPr>
            <a:grpSpLocks/>
          </p:cNvGrpSpPr>
          <p:nvPr/>
        </p:nvGrpSpPr>
        <p:grpSpPr bwMode="auto">
          <a:xfrm>
            <a:off x="2914650" y="3201754"/>
            <a:ext cx="436563" cy="63500"/>
            <a:chOff x="1994" y="1454"/>
            <a:chExt cx="1721" cy="40"/>
          </a:xfrm>
        </p:grpSpPr>
        <p:sp>
          <p:nvSpPr>
            <p:cNvPr id="34960" name="Line 144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61" name="Line 145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62" name="Line 146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63" name="Group 147"/>
          <p:cNvGrpSpPr>
            <a:grpSpLocks/>
          </p:cNvGrpSpPr>
          <p:nvPr/>
        </p:nvGrpSpPr>
        <p:grpSpPr bwMode="auto">
          <a:xfrm>
            <a:off x="2865438" y="3419241"/>
            <a:ext cx="450850" cy="63500"/>
            <a:chOff x="1994" y="1454"/>
            <a:chExt cx="1721" cy="40"/>
          </a:xfrm>
        </p:grpSpPr>
        <p:sp>
          <p:nvSpPr>
            <p:cNvPr id="34964" name="Line 148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65" name="Line 149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66" name="Line 150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67" name="Group 151"/>
          <p:cNvGrpSpPr>
            <a:grpSpLocks/>
          </p:cNvGrpSpPr>
          <p:nvPr/>
        </p:nvGrpSpPr>
        <p:grpSpPr bwMode="auto">
          <a:xfrm>
            <a:off x="2814638" y="3643079"/>
            <a:ext cx="336550" cy="63500"/>
            <a:chOff x="1994" y="1454"/>
            <a:chExt cx="1721" cy="40"/>
          </a:xfrm>
        </p:grpSpPr>
        <p:sp>
          <p:nvSpPr>
            <p:cNvPr id="34968" name="Line 152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69" name="Line 153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70" name="Line 154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71" name="Group 155"/>
          <p:cNvGrpSpPr>
            <a:grpSpLocks/>
          </p:cNvGrpSpPr>
          <p:nvPr/>
        </p:nvGrpSpPr>
        <p:grpSpPr bwMode="auto">
          <a:xfrm>
            <a:off x="2798763" y="3862154"/>
            <a:ext cx="204787" cy="63500"/>
            <a:chOff x="1994" y="1454"/>
            <a:chExt cx="1721" cy="40"/>
          </a:xfrm>
        </p:grpSpPr>
        <p:sp>
          <p:nvSpPr>
            <p:cNvPr id="34972" name="Line 156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73" name="Line 157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74" name="Line 158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75" name="Group 159"/>
          <p:cNvGrpSpPr>
            <a:grpSpLocks/>
          </p:cNvGrpSpPr>
          <p:nvPr/>
        </p:nvGrpSpPr>
        <p:grpSpPr bwMode="auto">
          <a:xfrm>
            <a:off x="2797175" y="4082816"/>
            <a:ext cx="204788" cy="63500"/>
            <a:chOff x="1994" y="1454"/>
            <a:chExt cx="1721" cy="40"/>
          </a:xfrm>
        </p:grpSpPr>
        <p:sp>
          <p:nvSpPr>
            <p:cNvPr id="34976" name="Line 160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77" name="Line 161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78" name="Line 162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79" name="Group 163"/>
          <p:cNvGrpSpPr>
            <a:grpSpLocks/>
          </p:cNvGrpSpPr>
          <p:nvPr/>
        </p:nvGrpSpPr>
        <p:grpSpPr bwMode="auto">
          <a:xfrm>
            <a:off x="2763838" y="4303479"/>
            <a:ext cx="341312" cy="63500"/>
            <a:chOff x="1994" y="1454"/>
            <a:chExt cx="1721" cy="40"/>
          </a:xfrm>
        </p:grpSpPr>
        <p:sp>
          <p:nvSpPr>
            <p:cNvPr id="34980" name="Line 164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81" name="Line 165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82" name="Line 166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83" name="Group 167"/>
          <p:cNvGrpSpPr>
            <a:grpSpLocks/>
          </p:cNvGrpSpPr>
          <p:nvPr/>
        </p:nvGrpSpPr>
        <p:grpSpPr bwMode="auto">
          <a:xfrm>
            <a:off x="2782888" y="4517791"/>
            <a:ext cx="177800" cy="63500"/>
            <a:chOff x="1994" y="1454"/>
            <a:chExt cx="1721" cy="40"/>
          </a:xfrm>
        </p:grpSpPr>
        <p:sp>
          <p:nvSpPr>
            <p:cNvPr id="34984" name="Line 168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85" name="Line 169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86" name="Line 170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87" name="Group 171"/>
          <p:cNvGrpSpPr>
            <a:grpSpLocks/>
          </p:cNvGrpSpPr>
          <p:nvPr/>
        </p:nvGrpSpPr>
        <p:grpSpPr bwMode="auto">
          <a:xfrm>
            <a:off x="2770188" y="4741629"/>
            <a:ext cx="273050" cy="63500"/>
            <a:chOff x="1994" y="1454"/>
            <a:chExt cx="1721" cy="40"/>
          </a:xfrm>
        </p:grpSpPr>
        <p:sp>
          <p:nvSpPr>
            <p:cNvPr id="34988" name="Line 172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89" name="Line 173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90" name="Line 174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91" name="Group 175"/>
          <p:cNvGrpSpPr>
            <a:grpSpLocks/>
          </p:cNvGrpSpPr>
          <p:nvPr/>
        </p:nvGrpSpPr>
        <p:grpSpPr bwMode="auto">
          <a:xfrm>
            <a:off x="2771775" y="4957529"/>
            <a:ext cx="174625" cy="63500"/>
            <a:chOff x="1994" y="1454"/>
            <a:chExt cx="1721" cy="40"/>
          </a:xfrm>
        </p:grpSpPr>
        <p:sp>
          <p:nvSpPr>
            <p:cNvPr id="34992" name="Line 176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93" name="Line 177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94" name="Line 178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95" name="Group 179"/>
          <p:cNvGrpSpPr>
            <a:grpSpLocks/>
          </p:cNvGrpSpPr>
          <p:nvPr/>
        </p:nvGrpSpPr>
        <p:grpSpPr bwMode="auto">
          <a:xfrm>
            <a:off x="2763838" y="5186129"/>
            <a:ext cx="174625" cy="63500"/>
            <a:chOff x="1994" y="1454"/>
            <a:chExt cx="1721" cy="40"/>
          </a:xfrm>
        </p:grpSpPr>
        <p:sp>
          <p:nvSpPr>
            <p:cNvPr id="34996" name="Line 180"/>
            <p:cNvSpPr>
              <a:spLocks noChangeShapeType="1"/>
            </p:cNvSpPr>
            <p:nvPr/>
          </p:nvSpPr>
          <p:spPr bwMode="auto">
            <a:xfrm>
              <a:off x="2001" y="1473"/>
              <a:ext cx="17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97" name="Line 181"/>
            <p:cNvSpPr>
              <a:spLocks noChangeShapeType="1"/>
            </p:cNvSpPr>
            <p:nvPr/>
          </p:nvSpPr>
          <p:spPr bwMode="auto">
            <a:xfrm>
              <a:off x="1994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98" name="Line 182"/>
            <p:cNvSpPr>
              <a:spLocks noChangeShapeType="1"/>
            </p:cNvSpPr>
            <p:nvPr/>
          </p:nvSpPr>
          <p:spPr bwMode="auto">
            <a:xfrm>
              <a:off x="3710" y="1454"/>
              <a:ext cx="0" cy="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999" name="Rectangle 183"/>
          <p:cNvSpPr>
            <a:spLocks noChangeArrowheads="1"/>
          </p:cNvSpPr>
          <p:nvPr/>
        </p:nvSpPr>
        <p:spPr bwMode="auto">
          <a:xfrm>
            <a:off x="2701925" y="5402029"/>
            <a:ext cx="65088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0" name="Rectangle 184"/>
          <p:cNvSpPr>
            <a:spLocks noChangeArrowheads="1"/>
          </p:cNvSpPr>
          <p:nvPr/>
        </p:nvSpPr>
        <p:spPr bwMode="auto">
          <a:xfrm>
            <a:off x="2789238" y="5176604"/>
            <a:ext cx="65087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1" name="Rectangle 185"/>
          <p:cNvSpPr>
            <a:spLocks noChangeArrowheads="1"/>
          </p:cNvSpPr>
          <p:nvPr/>
        </p:nvSpPr>
        <p:spPr bwMode="auto">
          <a:xfrm>
            <a:off x="2803525" y="4957529"/>
            <a:ext cx="65088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2" name="Rectangle 186"/>
          <p:cNvSpPr>
            <a:spLocks noChangeArrowheads="1"/>
          </p:cNvSpPr>
          <p:nvPr/>
        </p:nvSpPr>
        <p:spPr bwMode="auto">
          <a:xfrm>
            <a:off x="2816225" y="4743216"/>
            <a:ext cx="65088" cy="65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3" name="Rectangle 187"/>
          <p:cNvSpPr>
            <a:spLocks noChangeArrowheads="1"/>
          </p:cNvSpPr>
          <p:nvPr/>
        </p:nvSpPr>
        <p:spPr bwMode="auto">
          <a:xfrm>
            <a:off x="2819400" y="4516204"/>
            <a:ext cx="65088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4" name="Rectangle 188"/>
          <p:cNvSpPr>
            <a:spLocks noChangeArrowheads="1"/>
          </p:cNvSpPr>
          <p:nvPr/>
        </p:nvSpPr>
        <p:spPr bwMode="auto">
          <a:xfrm>
            <a:off x="2836863" y="4308241"/>
            <a:ext cx="65087" cy="65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5" name="Rectangle 189"/>
          <p:cNvSpPr>
            <a:spLocks noChangeArrowheads="1"/>
          </p:cNvSpPr>
          <p:nvPr/>
        </p:nvSpPr>
        <p:spPr bwMode="auto">
          <a:xfrm>
            <a:off x="2846388" y="4081229"/>
            <a:ext cx="65087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6" name="Rectangle 190"/>
          <p:cNvSpPr>
            <a:spLocks noChangeArrowheads="1"/>
          </p:cNvSpPr>
          <p:nvPr/>
        </p:nvSpPr>
        <p:spPr bwMode="auto">
          <a:xfrm>
            <a:off x="2851150" y="3863741"/>
            <a:ext cx="65088" cy="65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7" name="Rectangle 191"/>
          <p:cNvSpPr>
            <a:spLocks noChangeArrowheads="1"/>
          </p:cNvSpPr>
          <p:nvPr/>
        </p:nvSpPr>
        <p:spPr bwMode="auto">
          <a:xfrm>
            <a:off x="2905125" y="3649429"/>
            <a:ext cx="65088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8" name="Rectangle 192"/>
          <p:cNvSpPr>
            <a:spLocks noChangeArrowheads="1"/>
          </p:cNvSpPr>
          <p:nvPr/>
        </p:nvSpPr>
        <p:spPr bwMode="auto">
          <a:xfrm>
            <a:off x="2995613" y="3420829"/>
            <a:ext cx="65087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09" name="Rectangle 193"/>
          <p:cNvSpPr>
            <a:spLocks noChangeArrowheads="1"/>
          </p:cNvSpPr>
          <p:nvPr/>
        </p:nvSpPr>
        <p:spPr bwMode="auto">
          <a:xfrm>
            <a:off x="3048000" y="3192229"/>
            <a:ext cx="65088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10" name="Rectangle 194"/>
          <p:cNvSpPr>
            <a:spLocks noChangeArrowheads="1"/>
          </p:cNvSpPr>
          <p:nvPr/>
        </p:nvSpPr>
        <p:spPr bwMode="auto">
          <a:xfrm>
            <a:off x="3060700" y="2987441"/>
            <a:ext cx="65088" cy="65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11" name="Rectangle 195"/>
          <p:cNvSpPr>
            <a:spLocks noChangeArrowheads="1"/>
          </p:cNvSpPr>
          <p:nvPr/>
        </p:nvSpPr>
        <p:spPr bwMode="auto">
          <a:xfrm>
            <a:off x="3078163" y="2755666"/>
            <a:ext cx="65087" cy="65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12" name="Rectangle 196"/>
          <p:cNvSpPr>
            <a:spLocks noChangeArrowheads="1"/>
          </p:cNvSpPr>
          <p:nvPr/>
        </p:nvSpPr>
        <p:spPr bwMode="auto">
          <a:xfrm>
            <a:off x="3200400" y="2541354"/>
            <a:ext cx="65088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13" name="Rectangle 197"/>
          <p:cNvSpPr>
            <a:spLocks noChangeArrowheads="1"/>
          </p:cNvSpPr>
          <p:nvPr/>
        </p:nvSpPr>
        <p:spPr bwMode="auto">
          <a:xfrm>
            <a:off x="3902075" y="2311166"/>
            <a:ext cx="65088" cy="65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014" name="Rectangle 198"/>
          <p:cNvSpPr>
            <a:spLocks noChangeArrowheads="1"/>
          </p:cNvSpPr>
          <p:nvPr/>
        </p:nvSpPr>
        <p:spPr bwMode="auto">
          <a:xfrm>
            <a:off x="6122988" y="2106379"/>
            <a:ext cx="65087" cy="65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625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76200"/>
            <a:ext cx="8836025" cy="536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Impact of premature thienopyridine discontinuation: </a:t>
            </a:r>
            <a:r>
              <a:rPr lang="en-US" sz="3600" dirty="0" smtClean="0">
                <a:solidFill>
                  <a:srgbClr val="FFFF00"/>
                </a:solidFill>
              </a:rPr>
              <a:t>PREMIER Registry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600" dirty="0"/>
              <a:t/>
            </a:r>
            <a:br>
              <a:rPr lang="en-US" sz="600" dirty="0"/>
            </a:br>
            <a:r>
              <a:rPr lang="en-US" sz="2800" dirty="0">
                <a:solidFill>
                  <a:schemeClr val="tx2"/>
                </a:solidFill>
              </a:rPr>
              <a:t>500 </a:t>
            </a:r>
            <a:r>
              <a:rPr lang="en-US" sz="2800" dirty="0" err="1">
                <a:solidFill>
                  <a:schemeClr val="tx2"/>
                </a:solidFill>
              </a:rPr>
              <a:t>pts</a:t>
            </a:r>
            <a:r>
              <a:rPr lang="en-US" sz="2800" dirty="0">
                <a:solidFill>
                  <a:schemeClr val="tx2"/>
                </a:solidFill>
              </a:rPr>
              <a:t> with AMI undergoing primary PCI with DES at 19 U.S. medical centers, alive and well at 30 days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505284" name="Text Box 4"/>
          <p:cNvSpPr txBox="1">
            <a:spLocks noChangeArrowheads="1"/>
          </p:cNvSpPr>
          <p:nvPr/>
        </p:nvSpPr>
        <p:spPr bwMode="hidden">
          <a:xfrm>
            <a:off x="1985963" y="6362700"/>
            <a:ext cx="5170487" cy="590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3E3D">
                    <a:alpha val="67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Spertus JA et al. Circulation 2006;113:2803-9.</a:t>
            </a:r>
          </a:p>
        </p:txBody>
      </p:sp>
      <p:sp>
        <p:nvSpPr>
          <p:cNvPr id="1505285" name="Rectangle 5"/>
          <p:cNvSpPr>
            <a:spLocks noChangeArrowheads="1"/>
          </p:cNvSpPr>
          <p:nvPr/>
        </p:nvSpPr>
        <p:spPr bwMode="auto">
          <a:xfrm>
            <a:off x="871538" y="2317750"/>
            <a:ext cx="7399337" cy="955675"/>
          </a:xfrm>
          <a:prstGeom prst="rect">
            <a:avLst/>
          </a:prstGeom>
          <a:solidFill>
            <a:srgbClr val="00222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68 (13.6%) were no longer taking prescribed thienopyridines at 30 days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9991876"/>
              </p:ext>
            </p:extLst>
          </p:nvPr>
        </p:nvGraphicFramePr>
        <p:xfrm>
          <a:off x="234950" y="3519488"/>
          <a:ext cx="8483600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05287" name="Rectangle 7"/>
          <p:cNvSpPr>
            <a:spLocks noChangeArrowheads="1"/>
          </p:cNvSpPr>
          <p:nvPr/>
        </p:nvSpPr>
        <p:spPr bwMode="auto">
          <a:xfrm>
            <a:off x="3827463" y="4705350"/>
            <a:ext cx="1277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P&lt;0.0001</a:t>
            </a:r>
          </a:p>
        </p:txBody>
      </p:sp>
      <p:sp>
        <p:nvSpPr>
          <p:cNvPr id="1505288" name="Rectangle 8"/>
          <p:cNvSpPr>
            <a:spLocks noChangeArrowheads="1"/>
          </p:cNvSpPr>
          <p:nvPr/>
        </p:nvSpPr>
        <p:spPr bwMode="auto">
          <a:xfrm>
            <a:off x="6567488" y="4471988"/>
            <a:ext cx="24257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Propensity adjusted for reasons to d/c thien: HR = </a:t>
            </a:r>
            <a:r>
              <a:rPr lang="pl-PL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9.02 (1.3</a:t>
            </a:r>
            <a:r>
              <a:rPr lang="en-US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pl-PL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60.6</a:t>
            </a:r>
            <a:r>
              <a:rPr lang="en-US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P=</a:t>
            </a:r>
            <a:r>
              <a:rPr lang="pl-PL" smtClean="0">
                <a:solidFill>
                  <a:srgbClr val="FDE2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0.02</a:t>
            </a:r>
            <a:endParaRPr lang="en-US" smtClean="0">
              <a:solidFill>
                <a:srgbClr val="FDE25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8079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0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0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505287" grpId="0"/>
      <p:bldP spid="15052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Page &amp;quot;&quot;/&gt;&lt;property id=&quot;20307&quot; value=&quot;391&quot;/&gt;&lt;/object&gt;&lt;object type=&quot;3&quot; unique_id=&quot;10005&quot;&gt;&lt;property id=&quot;20148&quot; value=&quot;5&quot;/&gt;&lt;property id=&quot;20300&quot; value=&quot;Slide 2 - &amp;quot;Sample of Text Slide&amp;quot;&quot;/&gt;&lt;property id=&quot;20307&quot; value=&quot;393&quot;/&gt;&lt;/object&gt;&lt;object type=&quot;3&quot; unique_id=&quot;10006&quot;&gt;&lt;property id=&quot;20148&quot; value=&quot;5&quot;/&gt;&lt;property id=&quot;20300&quot; value=&quot;Slide 3 - &amp;quot;Charts Slide&amp;quot;&quot;/&gt;&lt;property id=&quot;20307&quot; value=&quot;394&quot;/&gt;&lt;/object&gt;&lt;/object&gt;&lt;/object&gt;&lt;/database&gt;"/>
</p:tagLst>
</file>

<file path=ppt/theme/theme1.xml><?xml version="1.0" encoding="utf-8"?>
<a:theme xmlns:a="http://schemas.openxmlformats.org/drawingml/2006/main" name="Ajay Default Template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2_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3_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4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">
  <a:themeElements>
    <a:clrScheme name="5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6_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ank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7_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B5121B"/>
      </a:accent2>
      <a:accent3>
        <a:srgbClr val="FFFFFF"/>
      </a:accent3>
      <a:accent4>
        <a:srgbClr val="000000"/>
      </a:accent4>
      <a:accent5>
        <a:srgbClr val="FFFFAA"/>
      </a:accent5>
      <a:accent6>
        <a:srgbClr val="A40F17"/>
      </a:accent6>
      <a:hlink>
        <a:srgbClr val="439639"/>
      </a:hlink>
      <a:folHlink>
        <a:srgbClr val="3333FF"/>
      </a:folHlink>
    </a:clrScheme>
    <a:fontScheme name="1_Default 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B5121B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A40F17"/>
        </a:accent6>
        <a:hlink>
          <a:srgbClr val="43963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Ajay Default Template.potx</Template>
  <TotalTime>8497</TotalTime>
  <Words>5814</Words>
  <Application>Microsoft Office PowerPoint</Application>
  <PresentationFormat>On-screen Show (4:3)</PresentationFormat>
  <Paragraphs>1370</Paragraphs>
  <Slides>69</Slides>
  <Notes>24</Notes>
  <HiddenSlides>29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Ajay Default Template</vt:lpstr>
      <vt:lpstr>2_Blank</vt:lpstr>
      <vt:lpstr>3_Blank</vt:lpstr>
      <vt:lpstr>4_Blank</vt:lpstr>
      <vt:lpstr>5_Blank</vt:lpstr>
      <vt:lpstr>6_Blank</vt:lpstr>
      <vt:lpstr>7_Blank</vt:lpstr>
      <vt:lpstr>3_Default Design</vt:lpstr>
      <vt:lpstr>Chart</vt:lpstr>
      <vt:lpstr>Microsoft Office Excel 97-2003 Worksheet</vt:lpstr>
      <vt:lpstr>Worksheet</vt:lpstr>
      <vt:lpstr>Non-Cardiac Surgery and Coronary Drug-Eluting Stents</vt:lpstr>
      <vt:lpstr>   Conflict of Interest Disclosure</vt:lpstr>
      <vt:lpstr>Clinical Variables to Consider</vt:lpstr>
      <vt:lpstr>Impact of Therapies on Outcomes</vt:lpstr>
      <vt:lpstr>Reasons for Discontinuation of Antiplatelet Treatment</vt:lpstr>
      <vt:lpstr>Timing of Stent Thrombosis  after BMS Implantation</vt:lpstr>
      <vt:lpstr>Slide 6</vt:lpstr>
      <vt:lpstr>Independent Predictors of Stent Thrombosis: Dutch Registry (n=21,009 with DES or BMS)</vt:lpstr>
      <vt:lpstr>Impact of premature thienopyridine discontinuation: PREMIER Registry  500 pts with AMI undergoing primary PCI with DES at 19 U.S. medical centers, alive and well at 30 days</vt:lpstr>
      <vt:lpstr>Predictors of Stopping Thienopyridines</vt:lpstr>
      <vt:lpstr>(Recent) Stents and Surgery: Not a good Combination!!!</vt:lpstr>
      <vt:lpstr>Outcomes According to Time Delay Between Stent Implantation and Non-Cardiac Surgery  </vt:lpstr>
      <vt:lpstr>Prior Coronary Stenting &amp; Cardiac Events in Patients Undergoing Non-Cardiac Surgery</vt:lpstr>
      <vt:lpstr>Outcomes According to Time Delay Between Stent Implantation and Noncardiac Surgery  Surgery Performed After DES vs. BMS, and &lt;42 days vs &gt;42 Days</vt:lpstr>
      <vt:lpstr>Outcome of Patients Undergoing Non-Cardiac Surgery Following Coronary Stenting </vt:lpstr>
      <vt:lpstr>Slide 15</vt:lpstr>
      <vt:lpstr>Bleeding Risk in Various Surgeries</vt:lpstr>
      <vt:lpstr>What about Longer Delays to Surgery in Patients with Stents?</vt:lpstr>
      <vt:lpstr>Slide 18</vt:lpstr>
      <vt:lpstr>Slide 19</vt:lpstr>
      <vt:lpstr>Slide 20</vt:lpstr>
      <vt:lpstr>Milan/Siegburg Experience</vt:lpstr>
      <vt:lpstr>Duke Database Death/MI Analysis</vt:lpstr>
      <vt:lpstr>Consequences of Premature Discontinuation of Oral Antiplatelet Therapy</vt:lpstr>
      <vt:lpstr>Optimal Duration of Dual Antiplatelet Therapy After Drug-Eluting Stents Implantation:                    The REAL-LATE and ZEST-LATE RCTs (Pooled)</vt:lpstr>
      <vt:lpstr>REAL-LATE and ZEST-LATE RCT Definite Stent Thrombosis</vt:lpstr>
      <vt:lpstr>Slide 26</vt:lpstr>
      <vt:lpstr>What about Newer Stents?</vt:lpstr>
      <vt:lpstr>Slide 28</vt:lpstr>
      <vt:lpstr>SENS - MACE</vt:lpstr>
      <vt:lpstr>OPTIMIZE</vt:lpstr>
      <vt:lpstr>14 Day Endothelialization: Rabbit Iliac Model</vt:lpstr>
      <vt:lpstr>Xience V USA Registry (n=5,054): 1 Year ST Rate (ARC Def/Prob)</vt:lpstr>
      <vt:lpstr>Xience V USA Registry: Late ST Rates After DAPT Interruption</vt:lpstr>
      <vt:lpstr>Slide 34</vt:lpstr>
      <vt:lpstr>Slide 35</vt:lpstr>
      <vt:lpstr>Slide 36</vt:lpstr>
      <vt:lpstr>What is the ‘Optimal’ Trial for the ‘Optimal’ DAPT Duration? DAPT duration trials and inclusion of DES</vt:lpstr>
      <vt:lpstr>Slide 38</vt:lpstr>
      <vt:lpstr>P2Y12 Receptor Antagonists</vt:lpstr>
      <vt:lpstr>US FDA Labeling Recommendations on D/C of DAPT Prior to Surgery</vt:lpstr>
      <vt:lpstr>Association of Post-OP Blood Loss With Pre-OP Tx Time of Clopidogrel</vt:lpstr>
      <vt:lpstr>TRITON-TIMI-38 CABG-Related Bleeding</vt:lpstr>
      <vt:lpstr>Major Fatal or Life-threatening Bleeding by Days from Last Dose of Treatment to CABG Procedure </vt:lpstr>
      <vt:lpstr>Slide 44</vt:lpstr>
      <vt:lpstr>Slide 45</vt:lpstr>
      <vt:lpstr>Rebound CV Events After Clopidogrel Discontinuation</vt:lpstr>
      <vt:lpstr>Absence of Rebound After Abrupt Clopidogrel Discontinuation</vt:lpstr>
      <vt:lpstr>Strategies for Upcoming Surgery</vt:lpstr>
      <vt:lpstr>Strategies for Upcoming Surgery</vt:lpstr>
      <vt:lpstr>Bridging Strategies</vt:lpstr>
      <vt:lpstr>Data on Bridging Strategies</vt:lpstr>
      <vt:lpstr>The Bleeding Patient</vt:lpstr>
      <vt:lpstr>Strategies to Deal With Bleeding</vt:lpstr>
      <vt:lpstr>DES and Surgery: Scope of the Problem</vt:lpstr>
      <vt:lpstr>Bleeding vs. SAT Risk in Surgery</vt:lpstr>
      <vt:lpstr>Peri-operative Practicalities</vt:lpstr>
      <vt:lpstr>Incidence of Re-Operation According to Pre-OP Antiplatelets</vt:lpstr>
      <vt:lpstr>No Association of Cardiac Complications With Use of Pre-OP Clopidogrel</vt:lpstr>
      <vt:lpstr>Multivariate Predictors of Post-OP Bleeding after Off-Pump CABG in 1572 Pts</vt:lpstr>
      <vt:lpstr>Multivariate Predictors of Adverse Outcomes after CABG in 2359 Pts</vt:lpstr>
      <vt:lpstr>Meta-analysis of  Clopidogrel Use Before CABG</vt:lpstr>
      <vt:lpstr>Influence of Early CABG (&lt; 5days) after Discontinuation of Clopidogrel in NSTEMI</vt:lpstr>
      <vt:lpstr>Early Clopidogrel Use (&lt; 4h)  after Off-Pump CABG</vt:lpstr>
      <vt:lpstr>Slide 64</vt:lpstr>
      <vt:lpstr>Slide 65</vt:lpstr>
      <vt:lpstr>Slide 66</vt:lpstr>
      <vt:lpstr>Conclusions</vt:lpstr>
      <vt:lpstr>Slide 68</vt:lpstr>
    </vt:vector>
  </TitlesOfParts>
  <Company>CRF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Manish Parikh, MD</dc:creator>
  <cp:lastModifiedBy>user</cp:lastModifiedBy>
  <cp:revision>422</cp:revision>
  <dcterms:created xsi:type="dcterms:W3CDTF">2007-09-21T00:50:20Z</dcterms:created>
  <dcterms:modified xsi:type="dcterms:W3CDTF">2020-08-13T08:11:11Z</dcterms:modified>
</cp:coreProperties>
</file>