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15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EFB6E-8F61-43FF-8A45-B980712E83F4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D5B805A9-59F0-41F6-AD0A-81845DACC1B3}">
      <dgm:prSet phldrT="[Text]"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Gown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E0337C-8D85-4D1B-A4D5-EE4F896433D1}" type="parTrans" cxnId="{8E7886A6-0CB0-4715-AC5C-D3E1E156574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4D0BC-8A10-4D58-AF09-41861D1B45FC}" type="sibTrans" cxnId="{8E7886A6-0CB0-4715-AC5C-D3E1E156574B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9F19A-C163-4152-829D-A537BC23E6AE}">
      <dgm:prSet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Mask or respirator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0406C-9027-401F-A26B-6E4C0D66ECA0}" type="parTrans" cxnId="{E2D79822-FC7B-4911-89A7-E55A80EE4F4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05AD-23D6-4493-B866-491AAB1A7C8A}" type="sibTrans" cxnId="{E2D79822-FC7B-4911-89A7-E55A80EE4F47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4F69D-7482-4DD2-9249-DE27A960ED46}">
      <dgm:prSet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Goggles or face shield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AA0E2-2865-463F-919A-B6252C0013F3}" type="parTrans" cxnId="{01164A73-386E-4901-9DC6-8099661B3C6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C76ED-83CC-437D-8D0E-E2FC53ADB922}" type="sibTrans" cxnId="{01164A73-386E-4901-9DC6-8099661B3C65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D1279-8221-4A4E-8A77-C25C17F8E4FC}">
      <dgm:prSet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Gloves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F6CAB-A8F2-40E5-AF00-66DD5ABB3818}" type="parTrans" cxnId="{F8EFE4E2-618F-4977-A946-15DFBF527CF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0EB73-831A-4E8F-90FA-F0AB5E4FE8AB}" type="sibTrans" cxnId="{F8EFE4E2-618F-4977-A946-15DFBF527CF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9BEA6-A0E7-40F3-B8D7-F2180E41F272}" type="pres">
      <dgm:prSet presAssocID="{320EFB6E-8F61-43FF-8A45-B980712E83F4}" presName="linearFlow" presStyleCnt="0">
        <dgm:presLayoutVars>
          <dgm:resizeHandles val="exact"/>
        </dgm:presLayoutVars>
      </dgm:prSet>
      <dgm:spPr/>
    </dgm:pt>
    <dgm:pt modelId="{2D8B2847-4EBD-4739-A90A-747CCCA1C8AA}" type="pres">
      <dgm:prSet presAssocID="{D5B805A9-59F0-41F6-AD0A-81845DACC1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3948C-2C5C-4B67-AEC9-9250C2242104}" type="pres">
      <dgm:prSet presAssocID="{C684D0BC-8A10-4D58-AF09-41861D1B45F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3B3F3C0-17ED-4350-BE5C-5052B4697CDA}" type="pres">
      <dgm:prSet presAssocID="{C684D0BC-8A10-4D58-AF09-41861D1B45F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579039E-6226-4033-8D62-48F17F3F7237}" type="pres">
      <dgm:prSet presAssocID="{43D9F19A-C163-4152-829D-A537BC23E6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3F062-AABC-4BEC-B508-D9639B005A82}" type="pres">
      <dgm:prSet presAssocID="{597D05AD-23D6-4493-B866-491AAB1A7C8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45DC5D8-0D98-49CF-9679-B2651746FC23}" type="pres">
      <dgm:prSet presAssocID="{597D05AD-23D6-4493-B866-491AAB1A7C8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E9C925F-CE75-4B36-8036-5A082B89A381}" type="pres">
      <dgm:prSet presAssocID="{B194F69D-7482-4DD2-9249-DE27A960ED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19D0E-AAF6-4388-BB16-2751541CF0F8}" type="pres">
      <dgm:prSet presAssocID="{6B6C76ED-83CC-437D-8D0E-E2FC53ADB92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2238F77-609C-4787-894A-203A8B695B34}" type="pres">
      <dgm:prSet presAssocID="{6B6C76ED-83CC-437D-8D0E-E2FC53ADB92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C13EBD8-B410-477F-AB37-4EAF84540BA1}" type="pres">
      <dgm:prSet presAssocID="{77FD1279-8221-4A4E-8A77-C25C17F8E4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84F01-8AFA-45DD-BE7A-809567368B93}" type="presOf" srcId="{D5B805A9-59F0-41F6-AD0A-81845DACC1B3}" destId="{2D8B2847-4EBD-4739-A90A-747CCCA1C8AA}" srcOrd="0" destOrd="0" presId="urn:microsoft.com/office/officeart/2005/8/layout/process2"/>
    <dgm:cxn modelId="{F5918139-F7E9-45B4-BAAE-99C99C0742CE}" type="presOf" srcId="{597D05AD-23D6-4493-B866-491AAB1A7C8A}" destId="{13E3F062-AABC-4BEC-B508-D9639B005A82}" srcOrd="0" destOrd="0" presId="urn:microsoft.com/office/officeart/2005/8/layout/process2"/>
    <dgm:cxn modelId="{4A82DEA6-8D11-4B3A-928D-1187D46D6E63}" type="presOf" srcId="{6B6C76ED-83CC-437D-8D0E-E2FC53ADB922}" destId="{22238F77-609C-4787-894A-203A8B695B34}" srcOrd="1" destOrd="0" presId="urn:microsoft.com/office/officeart/2005/8/layout/process2"/>
    <dgm:cxn modelId="{326D739B-5FC1-4E75-B009-B9C657251C93}" type="presOf" srcId="{C684D0BC-8A10-4D58-AF09-41861D1B45FC}" destId="{E103948C-2C5C-4B67-AEC9-9250C2242104}" srcOrd="0" destOrd="0" presId="urn:microsoft.com/office/officeart/2005/8/layout/process2"/>
    <dgm:cxn modelId="{9AC90662-2694-440D-B47F-FD441EB16F94}" type="presOf" srcId="{597D05AD-23D6-4493-B866-491AAB1A7C8A}" destId="{145DC5D8-0D98-49CF-9679-B2651746FC23}" srcOrd="1" destOrd="0" presId="urn:microsoft.com/office/officeart/2005/8/layout/process2"/>
    <dgm:cxn modelId="{3E2689F3-1712-4B95-9997-742C817EA4E3}" type="presOf" srcId="{43D9F19A-C163-4152-829D-A537BC23E6AE}" destId="{C579039E-6226-4033-8D62-48F17F3F7237}" srcOrd="0" destOrd="0" presId="urn:microsoft.com/office/officeart/2005/8/layout/process2"/>
    <dgm:cxn modelId="{A003E26A-E6D1-4AB9-A5FD-522CE176300F}" type="presOf" srcId="{6B6C76ED-83CC-437D-8D0E-E2FC53ADB922}" destId="{75219D0E-AAF6-4388-BB16-2751541CF0F8}" srcOrd="0" destOrd="0" presId="urn:microsoft.com/office/officeart/2005/8/layout/process2"/>
    <dgm:cxn modelId="{E2D79822-FC7B-4911-89A7-E55A80EE4F47}" srcId="{320EFB6E-8F61-43FF-8A45-B980712E83F4}" destId="{43D9F19A-C163-4152-829D-A537BC23E6AE}" srcOrd="1" destOrd="0" parTransId="{CB40406C-9027-401F-A26B-6E4C0D66ECA0}" sibTransId="{597D05AD-23D6-4493-B866-491AAB1A7C8A}"/>
    <dgm:cxn modelId="{E1FF07A8-3D32-4312-AD83-BF42B2B1DF5F}" type="presOf" srcId="{77FD1279-8221-4A4E-8A77-C25C17F8E4FC}" destId="{0C13EBD8-B410-477F-AB37-4EAF84540BA1}" srcOrd="0" destOrd="0" presId="urn:microsoft.com/office/officeart/2005/8/layout/process2"/>
    <dgm:cxn modelId="{78A6B4CF-ADE2-4904-AF5B-9609F6700BAD}" type="presOf" srcId="{320EFB6E-8F61-43FF-8A45-B980712E83F4}" destId="{A399BEA6-A0E7-40F3-B8D7-F2180E41F272}" srcOrd="0" destOrd="0" presId="urn:microsoft.com/office/officeart/2005/8/layout/process2"/>
    <dgm:cxn modelId="{EE46343D-B11A-4EFC-A537-43841B3EE7C2}" type="presOf" srcId="{C684D0BC-8A10-4D58-AF09-41861D1B45FC}" destId="{33B3F3C0-17ED-4350-BE5C-5052B4697CDA}" srcOrd="1" destOrd="0" presId="urn:microsoft.com/office/officeart/2005/8/layout/process2"/>
    <dgm:cxn modelId="{F8EFE4E2-618F-4977-A946-15DFBF527CFE}" srcId="{320EFB6E-8F61-43FF-8A45-B980712E83F4}" destId="{77FD1279-8221-4A4E-8A77-C25C17F8E4FC}" srcOrd="3" destOrd="0" parTransId="{F0DF6CAB-A8F2-40E5-AF00-66DD5ABB3818}" sibTransId="{2F50EB73-831A-4E8F-90FA-F0AB5E4FE8AB}"/>
    <dgm:cxn modelId="{8E7886A6-0CB0-4715-AC5C-D3E1E156574B}" srcId="{320EFB6E-8F61-43FF-8A45-B980712E83F4}" destId="{D5B805A9-59F0-41F6-AD0A-81845DACC1B3}" srcOrd="0" destOrd="0" parTransId="{4EE0337C-8D85-4D1B-A4D5-EE4F896433D1}" sibTransId="{C684D0BC-8A10-4D58-AF09-41861D1B45FC}"/>
    <dgm:cxn modelId="{01164A73-386E-4901-9DC6-8099661B3C65}" srcId="{320EFB6E-8F61-43FF-8A45-B980712E83F4}" destId="{B194F69D-7482-4DD2-9249-DE27A960ED46}" srcOrd="2" destOrd="0" parTransId="{7EBAA0E2-2865-463F-919A-B6252C0013F3}" sibTransId="{6B6C76ED-83CC-437D-8D0E-E2FC53ADB922}"/>
    <dgm:cxn modelId="{49AADDCA-F8C1-490F-A2EE-C7CFC0D91BAA}" type="presOf" srcId="{B194F69D-7482-4DD2-9249-DE27A960ED46}" destId="{8E9C925F-CE75-4B36-8036-5A082B89A381}" srcOrd="0" destOrd="0" presId="urn:microsoft.com/office/officeart/2005/8/layout/process2"/>
    <dgm:cxn modelId="{AD208F41-3FA2-41C5-B4E4-0D0AA2B8C495}" type="presParOf" srcId="{A399BEA6-A0E7-40F3-B8D7-F2180E41F272}" destId="{2D8B2847-4EBD-4739-A90A-747CCCA1C8AA}" srcOrd="0" destOrd="0" presId="urn:microsoft.com/office/officeart/2005/8/layout/process2"/>
    <dgm:cxn modelId="{5A5ACF84-F0B5-4102-9F20-25D32200ECAF}" type="presParOf" srcId="{A399BEA6-A0E7-40F3-B8D7-F2180E41F272}" destId="{E103948C-2C5C-4B67-AEC9-9250C2242104}" srcOrd="1" destOrd="0" presId="urn:microsoft.com/office/officeart/2005/8/layout/process2"/>
    <dgm:cxn modelId="{BF789B79-D4CD-41C5-9BFB-C1C23D26A7A0}" type="presParOf" srcId="{E103948C-2C5C-4B67-AEC9-9250C2242104}" destId="{33B3F3C0-17ED-4350-BE5C-5052B4697CDA}" srcOrd="0" destOrd="0" presId="urn:microsoft.com/office/officeart/2005/8/layout/process2"/>
    <dgm:cxn modelId="{ED8B0D1E-CB11-4FE0-9D4A-445CA12F46FC}" type="presParOf" srcId="{A399BEA6-A0E7-40F3-B8D7-F2180E41F272}" destId="{C579039E-6226-4033-8D62-48F17F3F7237}" srcOrd="2" destOrd="0" presId="urn:microsoft.com/office/officeart/2005/8/layout/process2"/>
    <dgm:cxn modelId="{E3B4A889-53F4-49A5-AFD8-C95607D88512}" type="presParOf" srcId="{A399BEA6-A0E7-40F3-B8D7-F2180E41F272}" destId="{13E3F062-AABC-4BEC-B508-D9639B005A82}" srcOrd="3" destOrd="0" presId="urn:microsoft.com/office/officeart/2005/8/layout/process2"/>
    <dgm:cxn modelId="{CBDC79CB-8CF5-49E9-893E-2034B1D4C16E}" type="presParOf" srcId="{13E3F062-AABC-4BEC-B508-D9639B005A82}" destId="{145DC5D8-0D98-49CF-9679-B2651746FC23}" srcOrd="0" destOrd="0" presId="urn:microsoft.com/office/officeart/2005/8/layout/process2"/>
    <dgm:cxn modelId="{8B8C6ADF-FE35-4C1D-966A-EDE759DE1EBC}" type="presParOf" srcId="{A399BEA6-A0E7-40F3-B8D7-F2180E41F272}" destId="{8E9C925F-CE75-4B36-8036-5A082B89A381}" srcOrd="4" destOrd="0" presId="urn:microsoft.com/office/officeart/2005/8/layout/process2"/>
    <dgm:cxn modelId="{62CCDBEF-5BCF-4EF2-8B4E-30FB445B57F0}" type="presParOf" srcId="{A399BEA6-A0E7-40F3-B8D7-F2180E41F272}" destId="{75219D0E-AAF6-4388-BB16-2751541CF0F8}" srcOrd="5" destOrd="0" presId="urn:microsoft.com/office/officeart/2005/8/layout/process2"/>
    <dgm:cxn modelId="{835C6356-5A72-4B03-88F8-914E6EF45489}" type="presParOf" srcId="{75219D0E-AAF6-4388-BB16-2751541CF0F8}" destId="{22238F77-609C-4787-894A-203A8B695B34}" srcOrd="0" destOrd="0" presId="urn:microsoft.com/office/officeart/2005/8/layout/process2"/>
    <dgm:cxn modelId="{A5DC4868-D50E-4E9E-9B80-53F803086152}" type="presParOf" srcId="{A399BEA6-A0E7-40F3-B8D7-F2180E41F272}" destId="{0C13EBD8-B410-477F-AB37-4EAF84540BA1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EFB6E-8F61-43FF-8A45-B980712E83F4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D5B805A9-59F0-41F6-AD0A-81845DACC1B3}">
      <dgm:prSet phldrT="[Text]" custT="1"/>
      <dgm:spPr/>
      <dgm:t>
        <a:bodyPr/>
        <a:lstStyle/>
        <a:p>
          <a:r>
            <a:rPr lang="en-IN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Gloves</a:t>
          </a:r>
          <a:endParaRPr lang="en-U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E0337C-8D85-4D1B-A4D5-EE4F896433D1}" type="parTrans" cxnId="{8E7886A6-0CB0-4715-AC5C-D3E1E156574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4D0BC-8A10-4D58-AF09-41861D1B45FC}" type="sibTrans" cxnId="{8E7886A6-0CB0-4715-AC5C-D3E1E156574B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9F19A-C163-4152-829D-A537BC23E6AE}">
      <dgm:prSet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Goggles or face shield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0406C-9027-401F-A26B-6E4C0D66ECA0}" type="parTrans" cxnId="{E2D79822-FC7B-4911-89A7-E55A80EE4F4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05AD-23D6-4493-B866-491AAB1A7C8A}" type="sibTrans" cxnId="{E2D79822-FC7B-4911-89A7-E55A80EE4F47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4F69D-7482-4DD2-9249-DE27A960ED46}">
      <dgm:prSet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Gown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AA0E2-2865-463F-919A-B6252C0013F3}" type="parTrans" cxnId="{01164A73-386E-4901-9DC6-8099661B3C6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C76ED-83CC-437D-8D0E-E2FC53ADB922}" type="sibTrans" cxnId="{01164A73-386E-4901-9DC6-8099661B3C65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D1279-8221-4A4E-8A77-C25C17F8E4FC}">
      <dgm:prSet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Mask or respirator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F6CAB-A8F2-40E5-AF00-66DD5ABB3818}" type="parTrans" cxnId="{F8EFE4E2-618F-4977-A946-15DFBF527CF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0EB73-831A-4E8F-90FA-F0AB5E4FE8AB}" type="sibTrans" cxnId="{F8EFE4E2-618F-4977-A946-15DFBF527CF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9BEA6-A0E7-40F3-B8D7-F2180E41F272}" type="pres">
      <dgm:prSet presAssocID="{320EFB6E-8F61-43FF-8A45-B980712E83F4}" presName="linearFlow" presStyleCnt="0">
        <dgm:presLayoutVars>
          <dgm:resizeHandles val="exact"/>
        </dgm:presLayoutVars>
      </dgm:prSet>
      <dgm:spPr/>
    </dgm:pt>
    <dgm:pt modelId="{2D8B2847-4EBD-4739-A90A-747CCCA1C8AA}" type="pres">
      <dgm:prSet presAssocID="{D5B805A9-59F0-41F6-AD0A-81845DACC1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3948C-2C5C-4B67-AEC9-9250C2242104}" type="pres">
      <dgm:prSet presAssocID="{C684D0BC-8A10-4D58-AF09-41861D1B45F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3B3F3C0-17ED-4350-BE5C-5052B4697CDA}" type="pres">
      <dgm:prSet presAssocID="{C684D0BC-8A10-4D58-AF09-41861D1B45F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579039E-6226-4033-8D62-48F17F3F7237}" type="pres">
      <dgm:prSet presAssocID="{43D9F19A-C163-4152-829D-A537BC23E6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3F062-AABC-4BEC-B508-D9639B005A82}" type="pres">
      <dgm:prSet presAssocID="{597D05AD-23D6-4493-B866-491AAB1A7C8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45DC5D8-0D98-49CF-9679-B2651746FC23}" type="pres">
      <dgm:prSet presAssocID="{597D05AD-23D6-4493-B866-491AAB1A7C8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E9C925F-CE75-4B36-8036-5A082B89A381}" type="pres">
      <dgm:prSet presAssocID="{B194F69D-7482-4DD2-9249-DE27A960ED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19D0E-AAF6-4388-BB16-2751541CF0F8}" type="pres">
      <dgm:prSet presAssocID="{6B6C76ED-83CC-437D-8D0E-E2FC53ADB92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2238F77-609C-4787-894A-203A8B695B34}" type="pres">
      <dgm:prSet presAssocID="{6B6C76ED-83CC-437D-8D0E-E2FC53ADB92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C13EBD8-B410-477F-AB37-4EAF84540BA1}" type="pres">
      <dgm:prSet presAssocID="{77FD1279-8221-4A4E-8A77-C25C17F8E4FC}" presName="node" presStyleLbl="node1" presStyleIdx="3" presStyleCnt="4" custLinFactNeighborX="-20411" custLinFactNeighborY="80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580C4D-077A-4B35-83C2-CF426D19E4A3}" type="presOf" srcId="{597D05AD-23D6-4493-B866-491AAB1A7C8A}" destId="{145DC5D8-0D98-49CF-9679-B2651746FC23}" srcOrd="1" destOrd="0" presId="urn:microsoft.com/office/officeart/2005/8/layout/process2"/>
    <dgm:cxn modelId="{027FDED1-6DA7-4C6F-ADCB-F7EB8A9F2245}" type="presOf" srcId="{43D9F19A-C163-4152-829D-A537BC23E6AE}" destId="{C579039E-6226-4033-8D62-48F17F3F7237}" srcOrd="0" destOrd="0" presId="urn:microsoft.com/office/officeart/2005/8/layout/process2"/>
    <dgm:cxn modelId="{1C0FF3C9-E28A-46E1-A087-672E7BC7EB09}" type="presOf" srcId="{6B6C76ED-83CC-437D-8D0E-E2FC53ADB922}" destId="{75219D0E-AAF6-4388-BB16-2751541CF0F8}" srcOrd="0" destOrd="0" presId="urn:microsoft.com/office/officeart/2005/8/layout/process2"/>
    <dgm:cxn modelId="{F8EFE4E2-618F-4977-A946-15DFBF527CFE}" srcId="{320EFB6E-8F61-43FF-8A45-B980712E83F4}" destId="{77FD1279-8221-4A4E-8A77-C25C17F8E4FC}" srcOrd="3" destOrd="0" parTransId="{F0DF6CAB-A8F2-40E5-AF00-66DD5ABB3818}" sibTransId="{2F50EB73-831A-4E8F-90FA-F0AB5E4FE8AB}"/>
    <dgm:cxn modelId="{8E7886A6-0CB0-4715-AC5C-D3E1E156574B}" srcId="{320EFB6E-8F61-43FF-8A45-B980712E83F4}" destId="{D5B805A9-59F0-41F6-AD0A-81845DACC1B3}" srcOrd="0" destOrd="0" parTransId="{4EE0337C-8D85-4D1B-A4D5-EE4F896433D1}" sibTransId="{C684D0BC-8A10-4D58-AF09-41861D1B45FC}"/>
    <dgm:cxn modelId="{ABD1F73C-DA62-45C7-A29F-07BDAC3F0188}" type="presOf" srcId="{320EFB6E-8F61-43FF-8A45-B980712E83F4}" destId="{A399BEA6-A0E7-40F3-B8D7-F2180E41F272}" srcOrd="0" destOrd="0" presId="urn:microsoft.com/office/officeart/2005/8/layout/process2"/>
    <dgm:cxn modelId="{01164A73-386E-4901-9DC6-8099661B3C65}" srcId="{320EFB6E-8F61-43FF-8A45-B980712E83F4}" destId="{B194F69D-7482-4DD2-9249-DE27A960ED46}" srcOrd="2" destOrd="0" parTransId="{7EBAA0E2-2865-463F-919A-B6252C0013F3}" sibTransId="{6B6C76ED-83CC-437D-8D0E-E2FC53ADB922}"/>
    <dgm:cxn modelId="{B91BEDCB-326F-4AD1-A3A0-5A1242956097}" type="presOf" srcId="{6B6C76ED-83CC-437D-8D0E-E2FC53ADB922}" destId="{22238F77-609C-4787-894A-203A8B695B34}" srcOrd="1" destOrd="0" presId="urn:microsoft.com/office/officeart/2005/8/layout/process2"/>
    <dgm:cxn modelId="{B6C5902F-F089-44D7-8F3C-037DDF279315}" type="presOf" srcId="{C684D0BC-8A10-4D58-AF09-41861D1B45FC}" destId="{33B3F3C0-17ED-4350-BE5C-5052B4697CDA}" srcOrd="1" destOrd="0" presId="urn:microsoft.com/office/officeart/2005/8/layout/process2"/>
    <dgm:cxn modelId="{C892B5A3-32B6-4C75-A146-4C505F322E89}" type="presOf" srcId="{D5B805A9-59F0-41F6-AD0A-81845DACC1B3}" destId="{2D8B2847-4EBD-4739-A90A-747CCCA1C8AA}" srcOrd="0" destOrd="0" presId="urn:microsoft.com/office/officeart/2005/8/layout/process2"/>
    <dgm:cxn modelId="{4BFDAFE0-C93D-4C6B-BE71-7F0C85AAAC2A}" type="presOf" srcId="{B194F69D-7482-4DD2-9249-DE27A960ED46}" destId="{8E9C925F-CE75-4B36-8036-5A082B89A381}" srcOrd="0" destOrd="0" presId="urn:microsoft.com/office/officeart/2005/8/layout/process2"/>
    <dgm:cxn modelId="{E2D79822-FC7B-4911-89A7-E55A80EE4F47}" srcId="{320EFB6E-8F61-43FF-8A45-B980712E83F4}" destId="{43D9F19A-C163-4152-829D-A537BC23E6AE}" srcOrd="1" destOrd="0" parTransId="{CB40406C-9027-401F-A26B-6E4C0D66ECA0}" sibTransId="{597D05AD-23D6-4493-B866-491AAB1A7C8A}"/>
    <dgm:cxn modelId="{511A7C1F-AAFA-493A-A5FE-5E4A4DECFBBE}" type="presOf" srcId="{C684D0BC-8A10-4D58-AF09-41861D1B45FC}" destId="{E103948C-2C5C-4B67-AEC9-9250C2242104}" srcOrd="0" destOrd="0" presId="urn:microsoft.com/office/officeart/2005/8/layout/process2"/>
    <dgm:cxn modelId="{4D5589AA-7AF1-4047-B295-2FF8E581A562}" type="presOf" srcId="{597D05AD-23D6-4493-B866-491AAB1A7C8A}" destId="{13E3F062-AABC-4BEC-B508-D9639B005A82}" srcOrd="0" destOrd="0" presId="urn:microsoft.com/office/officeart/2005/8/layout/process2"/>
    <dgm:cxn modelId="{1ABD09ED-927D-49A7-9D95-EC66DECAC967}" type="presOf" srcId="{77FD1279-8221-4A4E-8A77-C25C17F8E4FC}" destId="{0C13EBD8-B410-477F-AB37-4EAF84540BA1}" srcOrd="0" destOrd="0" presId="urn:microsoft.com/office/officeart/2005/8/layout/process2"/>
    <dgm:cxn modelId="{585825A8-B6FB-431B-ABB2-43EBB6E71630}" type="presParOf" srcId="{A399BEA6-A0E7-40F3-B8D7-F2180E41F272}" destId="{2D8B2847-4EBD-4739-A90A-747CCCA1C8AA}" srcOrd="0" destOrd="0" presId="urn:microsoft.com/office/officeart/2005/8/layout/process2"/>
    <dgm:cxn modelId="{4D024EB3-57CA-4E5D-B0B2-E61CD04994AC}" type="presParOf" srcId="{A399BEA6-A0E7-40F3-B8D7-F2180E41F272}" destId="{E103948C-2C5C-4B67-AEC9-9250C2242104}" srcOrd="1" destOrd="0" presId="urn:microsoft.com/office/officeart/2005/8/layout/process2"/>
    <dgm:cxn modelId="{8F900D87-5DD1-4E3C-9D8A-52FBE88DCBD0}" type="presParOf" srcId="{E103948C-2C5C-4B67-AEC9-9250C2242104}" destId="{33B3F3C0-17ED-4350-BE5C-5052B4697CDA}" srcOrd="0" destOrd="0" presId="urn:microsoft.com/office/officeart/2005/8/layout/process2"/>
    <dgm:cxn modelId="{3E9CF615-2729-45E4-88ED-8933FFC7AF65}" type="presParOf" srcId="{A399BEA6-A0E7-40F3-B8D7-F2180E41F272}" destId="{C579039E-6226-4033-8D62-48F17F3F7237}" srcOrd="2" destOrd="0" presId="urn:microsoft.com/office/officeart/2005/8/layout/process2"/>
    <dgm:cxn modelId="{821279C1-DF95-41FF-A6B6-E940CD415C6F}" type="presParOf" srcId="{A399BEA6-A0E7-40F3-B8D7-F2180E41F272}" destId="{13E3F062-AABC-4BEC-B508-D9639B005A82}" srcOrd="3" destOrd="0" presId="urn:microsoft.com/office/officeart/2005/8/layout/process2"/>
    <dgm:cxn modelId="{92BAE3A3-A447-4B17-988C-F2966AE42B05}" type="presParOf" srcId="{13E3F062-AABC-4BEC-B508-D9639B005A82}" destId="{145DC5D8-0D98-49CF-9679-B2651746FC23}" srcOrd="0" destOrd="0" presId="urn:microsoft.com/office/officeart/2005/8/layout/process2"/>
    <dgm:cxn modelId="{B226B7F0-CBBD-430B-A485-6296715C446F}" type="presParOf" srcId="{A399BEA6-A0E7-40F3-B8D7-F2180E41F272}" destId="{8E9C925F-CE75-4B36-8036-5A082B89A381}" srcOrd="4" destOrd="0" presId="urn:microsoft.com/office/officeart/2005/8/layout/process2"/>
    <dgm:cxn modelId="{13938C63-6F2C-469D-AC1E-7D6C67AE4928}" type="presParOf" srcId="{A399BEA6-A0E7-40F3-B8D7-F2180E41F272}" destId="{75219D0E-AAF6-4388-BB16-2751541CF0F8}" srcOrd="5" destOrd="0" presId="urn:microsoft.com/office/officeart/2005/8/layout/process2"/>
    <dgm:cxn modelId="{16AA2E91-E850-4568-B1FA-06D7C50B1211}" type="presParOf" srcId="{75219D0E-AAF6-4388-BB16-2751541CF0F8}" destId="{22238F77-609C-4787-894A-203A8B695B34}" srcOrd="0" destOrd="0" presId="urn:microsoft.com/office/officeart/2005/8/layout/process2"/>
    <dgm:cxn modelId="{7F6DDC4C-FC94-4B05-B75F-426980A7C5C7}" type="presParOf" srcId="{A399BEA6-A0E7-40F3-B8D7-F2180E41F272}" destId="{0C13EBD8-B410-477F-AB37-4EAF84540BA1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8B2847-4EBD-4739-A90A-747CCCA1C8AA}">
      <dsp:nvSpPr>
        <dsp:cNvPr id="0" name=""/>
        <dsp:cNvSpPr/>
      </dsp:nvSpPr>
      <dsp:spPr>
        <a:xfrm>
          <a:off x="0" y="3665"/>
          <a:ext cx="2350446" cy="681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Gown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65"/>
        <a:ext cx="2350446" cy="681359"/>
      </dsp:txXfrm>
    </dsp:sp>
    <dsp:sp modelId="{E103948C-2C5C-4B67-AEC9-9250C2242104}">
      <dsp:nvSpPr>
        <dsp:cNvPr id="0" name=""/>
        <dsp:cNvSpPr/>
      </dsp:nvSpPr>
      <dsp:spPr>
        <a:xfrm rot="5400000">
          <a:off x="1047468" y="702058"/>
          <a:ext cx="255509" cy="3066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047468" y="702058"/>
        <a:ext cx="255509" cy="306611"/>
      </dsp:txXfrm>
    </dsp:sp>
    <dsp:sp modelId="{C579039E-6226-4033-8D62-48F17F3F7237}">
      <dsp:nvSpPr>
        <dsp:cNvPr id="0" name=""/>
        <dsp:cNvSpPr/>
      </dsp:nvSpPr>
      <dsp:spPr>
        <a:xfrm>
          <a:off x="0" y="1025703"/>
          <a:ext cx="2350446" cy="681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Mask or respirator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25703"/>
        <a:ext cx="2350446" cy="681359"/>
      </dsp:txXfrm>
    </dsp:sp>
    <dsp:sp modelId="{13E3F062-AABC-4BEC-B508-D9639B005A82}">
      <dsp:nvSpPr>
        <dsp:cNvPr id="0" name=""/>
        <dsp:cNvSpPr/>
      </dsp:nvSpPr>
      <dsp:spPr>
        <a:xfrm rot="5400000">
          <a:off x="1047468" y="1724096"/>
          <a:ext cx="255509" cy="3066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047468" y="1724096"/>
        <a:ext cx="255509" cy="306611"/>
      </dsp:txXfrm>
    </dsp:sp>
    <dsp:sp modelId="{8E9C925F-CE75-4B36-8036-5A082B89A381}">
      <dsp:nvSpPr>
        <dsp:cNvPr id="0" name=""/>
        <dsp:cNvSpPr/>
      </dsp:nvSpPr>
      <dsp:spPr>
        <a:xfrm>
          <a:off x="0" y="2047742"/>
          <a:ext cx="2350446" cy="681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Goggles or face shield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47742"/>
        <a:ext cx="2350446" cy="681359"/>
      </dsp:txXfrm>
    </dsp:sp>
    <dsp:sp modelId="{75219D0E-AAF6-4388-BB16-2751541CF0F8}">
      <dsp:nvSpPr>
        <dsp:cNvPr id="0" name=""/>
        <dsp:cNvSpPr/>
      </dsp:nvSpPr>
      <dsp:spPr>
        <a:xfrm rot="5400000">
          <a:off x="1047468" y="2746135"/>
          <a:ext cx="255509" cy="3066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047468" y="2746135"/>
        <a:ext cx="255509" cy="306611"/>
      </dsp:txXfrm>
    </dsp:sp>
    <dsp:sp modelId="{0C13EBD8-B410-477F-AB37-4EAF84540BA1}">
      <dsp:nvSpPr>
        <dsp:cNvPr id="0" name=""/>
        <dsp:cNvSpPr/>
      </dsp:nvSpPr>
      <dsp:spPr>
        <a:xfrm>
          <a:off x="0" y="3069780"/>
          <a:ext cx="2350446" cy="681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Gloves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69780"/>
        <a:ext cx="2350446" cy="6813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8B2847-4EBD-4739-A90A-747CCCA1C8AA}">
      <dsp:nvSpPr>
        <dsp:cNvPr id="0" name=""/>
        <dsp:cNvSpPr/>
      </dsp:nvSpPr>
      <dsp:spPr>
        <a:xfrm>
          <a:off x="0" y="3466"/>
          <a:ext cx="2181318" cy="64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Gloves</a:t>
          </a:r>
          <a:endParaRPr lang="en-U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66"/>
        <a:ext cx="2181318" cy="644412"/>
      </dsp:txXfrm>
    </dsp:sp>
    <dsp:sp modelId="{E103948C-2C5C-4B67-AEC9-9250C2242104}">
      <dsp:nvSpPr>
        <dsp:cNvPr id="0" name=""/>
        <dsp:cNvSpPr/>
      </dsp:nvSpPr>
      <dsp:spPr>
        <a:xfrm rot="5400000">
          <a:off x="969831" y="663988"/>
          <a:ext cx="241654" cy="2899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969831" y="663988"/>
        <a:ext cx="241654" cy="289985"/>
      </dsp:txXfrm>
    </dsp:sp>
    <dsp:sp modelId="{C579039E-6226-4033-8D62-48F17F3F7237}">
      <dsp:nvSpPr>
        <dsp:cNvPr id="0" name=""/>
        <dsp:cNvSpPr/>
      </dsp:nvSpPr>
      <dsp:spPr>
        <a:xfrm>
          <a:off x="0" y="970084"/>
          <a:ext cx="2181318" cy="64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Goggles or face shield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70084"/>
        <a:ext cx="2181318" cy="644412"/>
      </dsp:txXfrm>
    </dsp:sp>
    <dsp:sp modelId="{13E3F062-AABC-4BEC-B508-D9639B005A82}">
      <dsp:nvSpPr>
        <dsp:cNvPr id="0" name=""/>
        <dsp:cNvSpPr/>
      </dsp:nvSpPr>
      <dsp:spPr>
        <a:xfrm rot="5400000">
          <a:off x="969831" y="1630606"/>
          <a:ext cx="241654" cy="2899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969831" y="1630606"/>
        <a:ext cx="241654" cy="289985"/>
      </dsp:txXfrm>
    </dsp:sp>
    <dsp:sp modelId="{8E9C925F-CE75-4B36-8036-5A082B89A381}">
      <dsp:nvSpPr>
        <dsp:cNvPr id="0" name=""/>
        <dsp:cNvSpPr/>
      </dsp:nvSpPr>
      <dsp:spPr>
        <a:xfrm>
          <a:off x="0" y="1936702"/>
          <a:ext cx="2181318" cy="64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Gown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36702"/>
        <a:ext cx="2181318" cy="644412"/>
      </dsp:txXfrm>
    </dsp:sp>
    <dsp:sp modelId="{75219D0E-AAF6-4388-BB16-2751541CF0F8}">
      <dsp:nvSpPr>
        <dsp:cNvPr id="0" name=""/>
        <dsp:cNvSpPr/>
      </dsp:nvSpPr>
      <dsp:spPr>
        <a:xfrm rot="5400000">
          <a:off x="968531" y="2598958"/>
          <a:ext cx="244254" cy="2899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968531" y="2598958"/>
        <a:ext cx="244254" cy="289985"/>
      </dsp:txXfrm>
    </dsp:sp>
    <dsp:sp modelId="{0C13EBD8-B410-477F-AB37-4EAF84540BA1}">
      <dsp:nvSpPr>
        <dsp:cNvPr id="0" name=""/>
        <dsp:cNvSpPr/>
      </dsp:nvSpPr>
      <dsp:spPr>
        <a:xfrm>
          <a:off x="0" y="2906786"/>
          <a:ext cx="2181318" cy="64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Mask or respirator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06786"/>
        <a:ext cx="2181318" cy="644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70942-A873-4C29-BE83-F677E7FC545A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4DECC-4686-45AD-B866-78A9C8C4A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871E-1E05-4A48-82D3-2E4621ED41E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13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6E8C4B6-3ADE-4DC8-9139-307F43160B50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3215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2154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57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C4609-D586-4C09-81EF-011755F20A73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95DC2F-EDBA-4D11-8CB9-031D3BEA190A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CC62C3-CB34-415F-BF22-FDDA0108E6BB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34186-E36C-4430-AA7C-1B399639BF62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1F34E-5DE9-437F-A6A6-6C62CF75B526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C85C4-958A-4829-A1C9-87F459FB9B07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399D8E-836D-4C73-92B4-56BE916AC54C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79E5F2-1225-458F-BD6F-C707FEBFF74E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F8949-EEA9-46EA-8186-9D1F18781651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59CBE-28B8-4032-AA5F-18C28D9682EA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1D8F073-90C4-440A-B37C-9E6AD3FC7ACC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Essentials of Medical Microbiology by Apurba S Sastry © 2018, Jaypee Brothers Medical Publishers</a:t>
            </a:r>
            <a:endParaRPr lang="en-US"/>
          </a:p>
        </p:txBody>
      </p:sp>
      <p:sp>
        <p:nvSpPr>
          <p:cNvPr id="320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39B9DD3-7D16-4610-8D4D-9428B6EF59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205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Hospital acquired infections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334000"/>
            <a:ext cx="50292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 SUCHETA LAKHANI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MAJOR TYPES OF HAIs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673406"/>
            <a:ext cx="8246070" cy="46829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Catheter-associated urinary tract infection </a:t>
            </a:r>
            <a:r>
              <a:rPr lang="en-US" dirty="0" smtClean="0"/>
              <a:t>(CAUTI)</a:t>
            </a:r>
          </a:p>
          <a:p>
            <a:r>
              <a:rPr lang="en-US" dirty="0" smtClean="0"/>
              <a:t>Central </a:t>
            </a:r>
            <a:r>
              <a:rPr lang="en-US" dirty="0"/>
              <a:t>line-associated blood stream infection (</a:t>
            </a:r>
            <a:r>
              <a:rPr lang="en-US" dirty="0" smtClean="0"/>
              <a:t>CLABSI) </a:t>
            </a:r>
          </a:p>
          <a:p>
            <a:r>
              <a:rPr lang="en-US" dirty="0" smtClean="0"/>
              <a:t>Ventilator-associated </a:t>
            </a:r>
            <a:r>
              <a:rPr lang="en-US" dirty="0"/>
              <a:t>pneumonia (</a:t>
            </a:r>
            <a:r>
              <a:rPr lang="en-US" dirty="0" smtClean="0"/>
              <a:t>VAP)</a:t>
            </a:r>
            <a:endParaRPr lang="en-US" dirty="0"/>
          </a:p>
          <a:p>
            <a:r>
              <a:rPr lang="fr-FR" dirty="0" err="1"/>
              <a:t>Surgical</a:t>
            </a:r>
            <a:r>
              <a:rPr lang="fr-FR" dirty="0"/>
              <a:t> site infection (</a:t>
            </a:r>
            <a:r>
              <a:rPr lang="fr-FR" dirty="0" smtClean="0"/>
              <a:t>SSI).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672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914400"/>
            <a:ext cx="8246070" cy="47853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200" b="1" dirty="0" smtClean="0"/>
              <a:t>Catheter-associated </a:t>
            </a:r>
            <a:r>
              <a:rPr lang="en-US" sz="2200" b="1" dirty="0"/>
              <a:t>urinary tract infection (CAUTI)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533170"/>
            <a:ext cx="8246070" cy="46829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b="1" dirty="0">
                <a:solidFill>
                  <a:srgbClr val="FF0000"/>
                </a:solidFill>
              </a:rPr>
              <a:t>Risk factors</a:t>
            </a:r>
            <a:r>
              <a:rPr lang="en-IN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dirty="0"/>
              <a:t>Advanced age</a:t>
            </a:r>
          </a:p>
          <a:p>
            <a:pPr>
              <a:lnSpc>
                <a:spcPct val="150000"/>
              </a:lnSpc>
            </a:pPr>
            <a:r>
              <a:rPr lang="en-IN" dirty="0"/>
              <a:t>Female gender</a:t>
            </a:r>
          </a:p>
          <a:p>
            <a:pPr>
              <a:lnSpc>
                <a:spcPct val="150000"/>
              </a:lnSpc>
            </a:pPr>
            <a:r>
              <a:rPr lang="en-IN" dirty="0"/>
              <a:t>Severe underlying disease</a:t>
            </a:r>
          </a:p>
          <a:p>
            <a:pPr>
              <a:lnSpc>
                <a:spcPct val="150000"/>
              </a:lnSpc>
            </a:pPr>
            <a:r>
              <a:rPr lang="en-IN" dirty="0"/>
              <a:t>Placement of a urinary catheter for &gt; 2 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715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82DA73-5022-4481-BE69-50E81678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CAUTI (cont..)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A3480D-E18D-431E-BCF8-ECF4C9E3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596541"/>
            <a:ext cx="8246070" cy="468294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b="1" dirty="0">
                <a:solidFill>
                  <a:srgbClr val="FF0000"/>
                </a:solidFill>
              </a:rPr>
              <a:t>Organisms</a:t>
            </a:r>
          </a:p>
          <a:p>
            <a:pPr>
              <a:lnSpc>
                <a:spcPct val="150000"/>
              </a:lnSpc>
            </a:pPr>
            <a:r>
              <a:rPr lang="en-IN" dirty="0"/>
              <a:t>Gram negative rods -majority of hospital acquired UTIs</a:t>
            </a:r>
          </a:p>
          <a:p>
            <a:pPr>
              <a:lnSpc>
                <a:spcPct val="150000"/>
              </a:lnSpc>
            </a:pPr>
            <a:r>
              <a:rPr lang="en-IN" dirty="0"/>
              <a:t> </a:t>
            </a:r>
            <a:r>
              <a:rPr lang="en-IN" i="1" dirty="0"/>
              <a:t>E.coli</a:t>
            </a:r>
            <a:r>
              <a:rPr lang="en-IN" dirty="0"/>
              <a:t> is the MC organism implicated. </a:t>
            </a:r>
          </a:p>
          <a:p>
            <a:pPr>
              <a:lnSpc>
                <a:spcPct val="150000"/>
              </a:lnSpc>
            </a:pPr>
            <a:r>
              <a:rPr lang="en-IN" dirty="0"/>
              <a:t>Gram-positive bacteria –may also cause UTI</a:t>
            </a:r>
          </a:p>
          <a:p>
            <a:pPr>
              <a:lnSpc>
                <a:spcPct val="150000"/>
              </a:lnSpc>
            </a:pPr>
            <a:r>
              <a:rPr lang="en-IN" i="1" dirty="0"/>
              <a:t>S.aureus</a:t>
            </a:r>
            <a:r>
              <a:rPr lang="en-IN" dirty="0"/>
              <a:t>, enterococci - occasionally cause CAUTI.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4558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E5BAF1-43F3-482C-9CA9-347C7652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Central line associated blood stream </a:t>
            </a:r>
            <a:r>
              <a:rPr lang="en-IN" b="1" dirty="0" smtClean="0"/>
              <a:t>infection</a:t>
            </a:r>
            <a:br>
              <a:rPr lang="en-IN" b="1" dirty="0" smtClean="0"/>
            </a:br>
            <a:r>
              <a:rPr lang="en-IN" b="1" dirty="0" smtClean="0"/>
              <a:t>(CLABSI)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123517-F6A2-4E1C-BD3A-3BA709FC6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9" y="1596541"/>
            <a:ext cx="8787351" cy="46829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/>
              <a:t>Organisms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dirty="0"/>
              <a:t>CoNS, and </a:t>
            </a:r>
            <a:r>
              <a:rPr lang="en-IN" i="1" dirty="0" err="1"/>
              <a:t>S.aureus</a:t>
            </a:r>
            <a:r>
              <a:rPr lang="en-IN" dirty="0"/>
              <a:t> </a:t>
            </a:r>
            <a:r>
              <a:rPr lang="en-IN" dirty="0" smtClean="0"/>
              <a:t>– Most common</a:t>
            </a:r>
            <a:endParaRPr lang="en-IN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dirty="0"/>
              <a:t>Followed by gram-negative rods and </a:t>
            </a:r>
            <a:r>
              <a:rPr lang="en-IN" i="1" dirty="0"/>
              <a:t>Candida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2927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CLABSI (cont..)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8B76D7-0428-44A0-8E47-142CCB24D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6" y="1392934"/>
            <a:ext cx="8704185" cy="50901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b="1" dirty="0">
                <a:solidFill>
                  <a:schemeClr val="tx1"/>
                </a:solidFill>
              </a:rPr>
              <a:t>Risk factors</a:t>
            </a:r>
            <a:r>
              <a:rPr lang="en-IN" dirty="0">
                <a:solidFill>
                  <a:schemeClr val="tx1"/>
                </a:solidFill>
              </a:rPr>
              <a:t> </a:t>
            </a:r>
            <a:endParaRPr lang="en-I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IN" i="1" dirty="0" smtClean="0"/>
              <a:t>Patient </a:t>
            </a:r>
            <a:r>
              <a:rPr lang="en-IN" i="1" dirty="0"/>
              <a:t>related:</a:t>
            </a:r>
            <a:endParaRPr lang="en-IN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dirty="0"/>
              <a:t>Age (&lt;1 </a:t>
            </a:r>
            <a:r>
              <a:rPr lang="en-IN" sz="2100" dirty="0" err="1"/>
              <a:t>yr</a:t>
            </a:r>
            <a:r>
              <a:rPr lang="en-IN" sz="2100" dirty="0"/>
              <a:t> and &gt;60 </a:t>
            </a:r>
            <a:r>
              <a:rPr lang="en-IN" sz="2100" dirty="0" err="1"/>
              <a:t>yrs</a:t>
            </a:r>
            <a:r>
              <a:rPr lang="en-IN" sz="2100" dirty="0"/>
              <a:t>), malnutrition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dirty="0"/>
              <a:t>Low immunity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dirty="0"/>
              <a:t>Severe underlying disease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dirty="0"/>
              <a:t>Loss of skin integrity (burn or bed sore)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dirty="0"/>
              <a:t>Prolonged stay in ICUs</a:t>
            </a:r>
          </a:p>
          <a:p>
            <a:pPr lvl="0">
              <a:lnSpc>
                <a:spcPct val="150000"/>
              </a:lnSpc>
            </a:pPr>
            <a:r>
              <a:rPr lang="en-IN" i="1" dirty="0" smtClean="0"/>
              <a:t>HCW </a:t>
            </a:r>
            <a:r>
              <a:rPr lang="en-IN" i="1" dirty="0"/>
              <a:t>related:</a:t>
            </a:r>
            <a:r>
              <a:rPr lang="en-IN" dirty="0"/>
              <a:t> poor IC practices such as HH.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133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7B9CB-473A-4866-8432-7D5960EC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Ventilator associated pneumonia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35F1A5-DB0B-4C9C-BC72-B2172530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596540"/>
            <a:ext cx="8704185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FF0000"/>
                </a:solidFill>
              </a:rPr>
              <a:t>Risk factors for VAP</a:t>
            </a:r>
          </a:p>
          <a:p>
            <a:pPr lvl="0">
              <a:lnSpc>
                <a:spcPct val="150000"/>
              </a:lnSpc>
            </a:pPr>
            <a:r>
              <a:rPr lang="en-IN" i="1" dirty="0"/>
              <a:t>Device related:</a:t>
            </a:r>
            <a:r>
              <a:rPr lang="en-IN" dirty="0"/>
              <a:t> endotracheal intubation </a:t>
            </a:r>
          </a:p>
          <a:p>
            <a:pPr lvl="0">
              <a:lnSpc>
                <a:spcPct val="150000"/>
              </a:lnSpc>
            </a:pPr>
            <a:r>
              <a:rPr lang="en-IN" i="1" dirty="0"/>
              <a:t>Patient related</a:t>
            </a:r>
            <a:r>
              <a:rPr lang="en-IN" dirty="0"/>
              <a:t>: </a:t>
            </a:r>
          </a:p>
          <a:p>
            <a:pPr lvl="1">
              <a:lnSpc>
                <a:spcPct val="150000"/>
              </a:lnSpc>
            </a:pPr>
            <a:r>
              <a:rPr lang="en-IN" sz="2100" dirty="0"/>
              <a:t>Prolonged ICU stay leading to colonization of hospital MDROs</a:t>
            </a:r>
          </a:p>
          <a:p>
            <a:pPr lvl="1">
              <a:lnSpc>
                <a:spcPct val="150000"/>
              </a:lnSpc>
            </a:pPr>
            <a:r>
              <a:rPr lang="en-IN" sz="2100" dirty="0"/>
              <a:t>Aspiration of oropharyngeal flora due to various reasons such as semiconscious state, supine position etc</a:t>
            </a:r>
          </a:p>
          <a:p>
            <a:pPr lvl="0">
              <a:lnSpc>
                <a:spcPct val="150000"/>
              </a:lnSpc>
            </a:pPr>
            <a:r>
              <a:rPr lang="en-IN" i="1" dirty="0"/>
              <a:t>HCW related</a:t>
            </a:r>
            <a:r>
              <a:rPr lang="en-IN" dirty="0"/>
              <a:t>: poor IC practices such as HH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3820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2D12C-0A7F-4D2B-A833-4E9F101E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VAP (cont..)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4C0AE0-4FD9-408C-8311-1390938E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596541"/>
            <a:ext cx="8856890" cy="4682945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Organisms: </a:t>
            </a:r>
            <a:endParaRPr lang="en-IN" b="1" dirty="0"/>
          </a:p>
          <a:p>
            <a:r>
              <a:rPr lang="en-IN" dirty="0"/>
              <a:t>Gram-negative rods such as </a:t>
            </a:r>
            <a:r>
              <a:rPr lang="en-IN" i="1" dirty="0"/>
              <a:t>Acinetobacter </a:t>
            </a:r>
            <a:r>
              <a:rPr lang="en-IN" dirty="0"/>
              <a:t>species and </a:t>
            </a:r>
            <a:r>
              <a:rPr lang="en-IN" i="1" dirty="0"/>
              <a:t>Pseudomonas</a:t>
            </a:r>
          </a:p>
          <a:p>
            <a:r>
              <a:rPr lang="en-IN" dirty="0"/>
              <a:t>Other gram-negative</a:t>
            </a:r>
          </a:p>
          <a:p>
            <a:r>
              <a:rPr lang="en-IN" dirty="0"/>
              <a:t>Gram positive bacteria</a:t>
            </a:r>
          </a:p>
        </p:txBody>
      </p:sp>
    </p:spTree>
    <p:extLst>
      <p:ext uri="{BB962C8B-B14F-4D97-AF65-F5344CB8AC3E}">
        <p14:creationId xmlns:p14="http://schemas.microsoft.com/office/powerpoint/2010/main" xmlns="" val="86649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9DCE9-D6B4-4FE5-A262-BD3E4703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578507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Surgical site infections (SSI)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8BEA61-263B-4DAD-9182-EE64FBEB0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Definition:</a:t>
            </a:r>
          </a:p>
          <a:p>
            <a:r>
              <a:rPr lang="en-IN" dirty="0"/>
              <a:t>Develop at the surgical site within 30 days of surgery </a:t>
            </a:r>
          </a:p>
          <a:p>
            <a:r>
              <a:rPr lang="en-IN" dirty="0"/>
              <a:t>Within 90 days for breast, cardiac and joint surgeries)</a:t>
            </a:r>
          </a:p>
          <a:p>
            <a:r>
              <a:rPr lang="en-IN" dirty="0"/>
              <a:t>Under reported because 50% of SSIs develop after the discharge.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7183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394655-5A1A-47CA-9F86-87735CC5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SSI (cont..)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400ABB-793F-4289-961B-A1F8B7A1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596541"/>
            <a:ext cx="8704185" cy="46829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b="1" dirty="0">
                <a:solidFill>
                  <a:srgbClr val="FF0000"/>
                </a:solidFill>
              </a:rPr>
              <a:t>Organisms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/>
              <a:t>Surgical site wounds are classified as clean, clean-contaminated, contaminated or dirty.</a:t>
            </a:r>
          </a:p>
          <a:p>
            <a:pPr lvl="0">
              <a:lnSpc>
                <a:spcPct val="150000"/>
              </a:lnSpc>
            </a:pPr>
            <a:r>
              <a:rPr lang="en-IN" i="1" dirty="0"/>
              <a:t>For clean wound</a:t>
            </a:r>
            <a:r>
              <a:rPr lang="en-IN" dirty="0"/>
              <a:t>- The skin flora (MC- </a:t>
            </a:r>
            <a:r>
              <a:rPr lang="en-IN" i="1" dirty="0"/>
              <a:t>S.aureus.)</a:t>
            </a:r>
            <a:endParaRPr lang="en-IN" dirty="0"/>
          </a:p>
          <a:p>
            <a:pPr lvl="0">
              <a:lnSpc>
                <a:spcPct val="150000"/>
              </a:lnSpc>
            </a:pPr>
            <a:r>
              <a:rPr lang="en-IN" i="1" dirty="0"/>
              <a:t>For other types</a:t>
            </a:r>
            <a:r>
              <a:rPr lang="en-IN" dirty="0"/>
              <a:t>- endogenous flora (anaerobes and GNB)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9028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SSI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622729"/>
            <a:ext cx="8856890" cy="468294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Risk factors for nosocomial wound infection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Advanced age, obesity, malnutrition, diabetes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Infection at a remote site that spread through </a:t>
            </a:r>
            <a:r>
              <a:rPr lang="en-US" dirty="0" smtClean="0"/>
              <a:t>blood stream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Preoperative </a:t>
            </a:r>
            <a:r>
              <a:rPr lang="en-US" dirty="0"/>
              <a:t>shaving of the site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Inappropriate </a:t>
            </a:r>
            <a:r>
              <a:rPr lang="en-US" dirty="0"/>
              <a:t>timing of prophylactic </a:t>
            </a:r>
            <a:r>
              <a:rPr lang="en-US" dirty="0" smtClean="0"/>
              <a:t>antimicrobial agent</a:t>
            </a:r>
            <a:r>
              <a:rPr lang="en-US" dirty="0"/>
              <a:t>. </a:t>
            </a:r>
          </a:p>
          <a:p>
            <a:r>
              <a:rPr lang="en-US" sz="2600" b="1" dirty="0"/>
              <a:t> Note: </a:t>
            </a:r>
            <a:r>
              <a:rPr lang="en-US" sz="2600" dirty="0"/>
              <a:t>The antimicrobial prophylaxis is usually </a:t>
            </a:r>
            <a:r>
              <a:rPr lang="en-US" sz="2600" dirty="0" smtClean="0"/>
              <a:t>given to </a:t>
            </a:r>
            <a:r>
              <a:rPr lang="en-US" sz="2600" dirty="0"/>
              <a:t>the patient to prevent the seeding of organisms </a:t>
            </a:r>
            <a:r>
              <a:rPr lang="en-US" sz="2600" dirty="0" smtClean="0"/>
              <a:t>on the </a:t>
            </a:r>
            <a:r>
              <a:rPr lang="en-US" sz="2600" dirty="0"/>
              <a:t>surgical site. It is given 1 hour prior to the incision</a:t>
            </a:r>
            <a:r>
              <a:rPr lang="en-US" sz="2600" dirty="0" smtClean="0"/>
              <a:t>, usually </a:t>
            </a:r>
            <a:r>
              <a:rPr lang="en-US" sz="2600" dirty="0"/>
              <a:t>along with the induction of anesthesia. </a:t>
            </a:r>
          </a:p>
        </p:txBody>
      </p:sp>
    </p:spTree>
    <p:extLst>
      <p:ext uri="{BB962C8B-B14F-4D97-AF65-F5344CB8AC3E}">
        <p14:creationId xmlns:p14="http://schemas.microsoft.com/office/powerpoint/2010/main" xmlns="" val="179746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46070" cy="814427"/>
          </a:xfrm>
        </p:spPr>
        <p:txBody>
          <a:bodyPr>
            <a:noAutofit/>
          </a:bodyPr>
          <a:lstStyle/>
          <a:p>
            <a:r>
              <a:rPr lang="en-IN" sz="3000" b="1" dirty="0" err="1">
                <a:latin typeface="+mn-lt"/>
              </a:rPr>
              <a:t>HAI</a:t>
            </a:r>
            <a:r>
              <a:rPr lang="en-IN" sz="3000" b="1" dirty="0">
                <a:latin typeface="+mn-lt"/>
              </a:rPr>
              <a:t>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037"/>
            <a:ext cx="8502200" cy="464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cs typeface="Aharoni" pitchFamily="2" charset="-79"/>
              </a:rPr>
              <a:t>Infections acquired in the hospital by a patient:</a:t>
            </a:r>
          </a:p>
          <a:p>
            <a:r>
              <a:rPr lang="en-IN" sz="2400" dirty="0">
                <a:cs typeface="Aharoni" pitchFamily="2" charset="-79"/>
              </a:rPr>
              <a:t>Admitted for a reason other than infection </a:t>
            </a:r>
          </a:p>
          <a:p>
            <a:r>
              <a:rPr lang="en-IN" sz="2400" dirty="0">
                <a:cs typeface="Aharoni" pitchFamily="2" charset="-79"/>
              </a:rPr>
              <a:t>Infection was not present or incubating at admission</a:t>
            </a:r>
          </a:p>
          <a:p>
            <a:r>
              <a:rPr lang="en-IN" sz="2400" dirty="0" smtClean="0">
                <a:cs typeface="Aharoni" pitchFamily="2" charset="-79"/>
              </a:rPr>
              <a:t>Symptoms </a:t>
            </a:r>
            <a:r>
              <a:rPr lang="en-IN" sz="2400" dirty="0">
                <a:cs typeface="Aharoni" pitchFamily="2" charset="-79"/>
              </a:rPr>
              <a:t>- appear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dirty="0">
                <a:cs typeface="Aharoni" pitchFamily="2" charset="-79"/>
              </a:rPr>
              <a:t>&gt; 48 </a:t>
            </a:r>
            <a:r>
              <a:rPr lang="en-IN" sz="2400" dirty="0" err="1">
                <a:cs typeface="Aharoni" pitchFamily="2" charset="-79"/>
              </a:rPr>
              <a:t>hr</a:t>
            </a:r>
            <a:r>
              <a:rPr lang="en-IN" sz="2400" dirty="0">
                <a:cs typeface="Aharoni" pitchFamily="2" charset="-79"/>
              </a:rPr>
              <a:t> of admission (for clinical)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dirty="0">
                <a:cs typeface="Aharoni" pitchFamily="2" charset="-79"/>
              </a:rPr>
              <a:t>2 calendar days (for surveillance)</a:t>
            </a:r>
          </a:p>
          <a:p>
            <a:r>
              <a:rPr lang="en-IN" sz="2400" dirty="0">
                <a:cs typeface="Aharoni" pitchFamily="2" charset="-79"/>
              </a:rPr>
              <a:t>Include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dirty="0">
                <a:cs typeface="Aharoni" pitchFamily="2" charset="-79"/>
              </a:rPr>
              <a:t>Infections appearing after discharge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dirty="0">
                <a:cs typeface="Aharoni" pitchFamily="2" charset="-79"/>
              </a:rPr>
              <a:t>Occupational  infections among </a:t>
            </a:r>
            <a:r>
              <a:rPr lang="en-IN" sz="2400" dirty="0" err="1">
                <a:cs typeface="Aharoni" pitchFamily="2" charset="-79"/>
              </a:rPr>
              <a:t>HCWs</a:t>
            </a:r>
            <a:endParaRPr lang="en-IN" sz="2400" dirty="0">
              <a:cs typeface="Aharoni" pitchFamily="2" charset="-79"/>
            </a:endParaRPr>
          </a:p>
          <a:p>
            <a:endParaRPr lang="en-IN" sz="24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Prevention </a:t>
            </a:r>
            <a:r>
              <a:rPr lang="en-US" b="1" dirty="0" err="1"/>
              <a:t>oF</a:t>
            </a:r>
            <a:r>
              <a:rPr lang="en-US" b="1" dirty="0"/>
              <a:t> HAIs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432570"/>
            <a:ext cx="9000445" cy="4682945"/>
          </a:xfrm>
        </p:spPr>
        <p:txBody>
          <a:bodyPr/>
          <a:lstStyle/>
          <a:p>
            <a:r>
              <a:rPr lang="en-US" dirty="0"/>
              <a:t>The preventive measures for HAIs can be </a:t>
            </a:r>
            <a:r>
              <a:rPr lang="en-US" dirty="0" smtClean="0"/>
              <a:t>broadly categorized into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Standard </a:t>
            </a:r>
            <a:r>
              <a:rPr lang="en-US" dirty="0"/>
              <a:t>precautions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Transmission-based </a:t>
            </a:r>
            <a:r>
              <a:rPr lang="en-US" dirty="0"/>
              <a:t>or specific precautions.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62554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precautions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work practices used to minimize transmission of HAIs.</a:t>
            </a:r>
          </a:p>
          <a:p>
            <a:pPr>
              <a:lnSpc>
                <a:spcPct val="150000"/>
              </a:lnSpc>
            </a:pPr>
            <a:r>
              <a:rPr lang="en-IN" dirty="0"/>
              <a:t>Measures to be used when providing care to/handling –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dirty="0"/>
              <a:t>All individuals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dirty="0"/>
              <a:t>All specimens (blood or body fluids)</a:t>
            </a:r>
            <a:endParaRPr lang="en-US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dirty="0"/>
              <a:t>All needles and sharps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80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standard precautions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484452"/>
            <a:ext cx="8246070" cy="468294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hygiene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 protective equipment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Biomedical waste including sharp handling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Spillage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Disinfection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Respiratory hygiene and cough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etiquette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04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Hand Hygiene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445541"/>
            <a:ext cx="8856890" cy="4682945"/>
          </a:xfrm>
        </p:spPr>
        <p:txBody>
          <a:bodyPr/>
          <a:lstStyle/>
          <a:p>
            <a:r>
              <a:rPr lang="en-US" sz="2600" dirty="0" smtClean="0"/>
              <a:t>Hands </a:t>
            </a:r>
            <a:r>
              <a:rPr lang="en-US" sz="2600" dirty="0"/>
              <a:t>are the main source of transmission of </a:t>
            </a:r>
            <a:r>
              <a:rPr lang="en-US" sz="2600" dirty="0" smtClean="0"/>
              <a:t>infections during </a:t>
            </a:r>
            <a:r>
              <a:rPr lang="en-US" sz="2600" dirty="0"/>
              <a:t>healthcare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Hand </a:t>
            </a:r>
            <a:r>
              <a:rPr lang="en-US" sz="2600" dirty="0"/>
              <a:t>hygiene is therefore </a:t>
            </a:r>
            <a:r>
              <a:rPr lang="en-US" sz="2600" dirty="0" smtClean="0"/>
              <a:t>the most </a:t>
            </a:r>
            <a:r>
              <a:rPr lang="en-US" sz="2600" dirty="0"/>
              <a:t>important measure to avoid the transmission </a:t>
            </a:r>
            <a:r>
              <a:rPr lang="en-US" sz="2600" dirty="0" smtClean="0"/>
              <a:t>of harmful </a:t>
            </a:r>
            <a:r>
              <a:rPr lang="en-US" sz="2600" dirty="0"/>
              <a:t>microbes and prevent </a:t>
            </a:r>
            <a:r>
              <a:rPr lang="en-US" sz="2600" dirty="0" smtClean="0"/>
              <a:t>healthcare-associated infections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051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Hand Hygiene </a:t>
            </a:r>
            <a:r>
              <a:rPr lang="en-US" b="1" dirty="0" smtClean="0"/>
              <a:t>Methods-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Hand Rub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42" y="1508223"/>
            <a:ext cx="8798717" cy="4848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Alcohol </a:t>
            </a:r>
            <a:r>
              <a:rPr lang="en-US" dirty="0"/>
              <a:t>based (70–80% ethyl alcohol) and </a:t>
            </a:r>
            <a:r>
              <a:rPr lang="en-US" dirty="0" smtClean="0"/>
              <a:t>chlorhexidine (</a:t>
            </a:r>
            <a:r>
              <a:rPr lang="en-US" dirty="0"/>
              <a:t>2–4%) based hand rubs are available. </a:t>
            </a:r>
            <a:endParaRPr lang="en-US" dirty="0" smtClean="0"/>
          </a:p>
          <a:p>
            <a:r>
              <a:rPr lang="en-US" b="1" dirty="0" smtClean="0"/>
              <a:t>Duration -</a:t>
            </a:r>
            <a:r>
              <a:rPr lang="en-US" dirty="0" smtClean="0"/>
              <a:t> 20–30 </a:t>
            </a:r>
            <a:r>
              <a:rPr lang="en-US" dirty="0"/>
              <a:t>seconds.</a:t>
            </a:r>
          </a:p>
          <a:p>
            <a:r>
              <a:rPr lang="en-US" b="1" dirty="0" smtClean="0"/>
              <a:t>Advantage</a:t>
            </a:r>
            <a:r>
              <a:rPr lang="en-US" b="1" dirty="0"/>
              <a:t>: </a:t>
            </a:r>
            <a:r>
              <a:rPr lang="en-US" dirty="0"/>
              <a:t>After a period of contact, it gets </a:t>
            </a:r>
            <a:r>
              <a:rPr lang="en-US" dirty="0" smtClean="0"/>
              <a:t>evaporated of </a:t>
            </a:r>
            <a:r>
              <a:rPr lang="en-US" dirty="0"/>
              <a:t>its own hence drying of hands is not required </a:t>
            </a:r>
            <a:r>
              <a:rPr lang="en-US" dirty="0" smtClean="0"/>
              <a:t> separately</a:t>
            </a:r>
            <a:endParaRPr lang="en-US" dirty="0"/>
          </a:p>
          <a:p>
            <a:r>
              <a:rPr lang="en-US" b="1" dirty="0" smtClean="0"/>
              <a:t>Indications: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Indicated </a:t>
            </a:r>
            <a:r>
              <a:rPr lang="en-US" dirty="0"/>
              <a:t>during routine </a:t>
            </a:r>
            <a:r>
              <a:rPr lang="en-US" dirty="0" smtClean="0"/>
              <a:t>rounds in </a:t>
            </a:r>
            <a:r>
              <a:rPr lang="en-US" dirty="0"/>
              <a:t>the wards or </a:t>
            </a:r>
            <a:r>
              <a:rPr lang="en-US" dirty="0" smtClean="0"/>
              <a:t>ICUs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 </a:t>
            </a:r>
            <a:r>
              <a:rPr lang="en-US" dirty="0"/>
              <a:t>all the moments or situations </a:t>
            </a:r>
            <a:r>
              <a:rPr lang="en-US" dirty="0" smtClean="0"/>
              <a:t>requiring </a:t>
            </a:r>
            <a:r>
              <a:rPr lang="en-US" dirty="0"/>
              <a:t>hand hygiene, except when the hands </a:t>
            </a:r>
            <a:r>
              <a:rPr lang="en-US" dirty="0" smtClean="0"/>
              <a:t>are visibly </a:t>
            </a:r>
            <a:r>
              <a:rPr lang="en-US" dirty="0"/>
              <a:t>dirty or soiled, when it will be ineffective.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9682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Types of Hand Hygiene Methods- </a:t>
            </a:r>
            <a:br>
              <a:rPr lang="en-US" b="1" dirty="0"/>
            </a:br>
            <a:r>
              <a:rPr lang="en-US" b="1" dirty="0" smtClean="0"/>
              <a:t>Hand </a:t>
            </a:r>
            <a:r>
              <a:rPr lang="en-US" b="1" dirty="0"/>
              <a:t>Wash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431366"/>
            <a:ext cx="8856890" cy="50517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Antimicrobial </a:t>
            </a:r>
            <a:r>
              <a:rPr lang="en-US" dirty="0"/>
              <a:t>soaps (liquid, gel or bars) are available. </a:t>
            </a:r>
            <a:endParaRPr lang="en-US" dirty="0" smtClean="0"/>
          </a:p>
          <a:p>
            <a:r>
              <a:rPr lang="en-US" dirty="0" smtClean="0"/>
              <a:t>If facilities </a:t>
            </a:r>
            <a:r>
              <a:rPr lang="en-US" dirty="0"/>
              <a:t>are not available, then even ordinary soap </a:t>
            </a:r>
            <a:r>
              <a:rPr lang="en-US" dirty="0" smtClean="0"/>
              <a:t>and water </a:t>
            </a:r>
            <a:r>
              <a:rPr lang="en-US" dirty="0"/>
              <a:t>can also be used. </a:t>
            </a:r>
            <a:endParaRPr lang="en-US" dirty="0" smtClean="0"/>
          </a:p>
          <a:p>
            <a:r>
              <a:rPr lang="en-US" b="1" dirty="0" smtClean="0"/>
              <a:t>Duration -</a:t>
            </a:r>
            <a:r>
              <a:rPr lang="en-US" dirty="0" smtClean="0"/>
              <a:t>  </a:t>
            </a:r>
            <a:r>
              <a:rPr lang="en-US" dirty="0"/>
              <a:t>40–60 seconds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Indications:</a:t>
            </a:r>
            <a:r>
              <a:rPr lang="en-US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When </a:t>
            </a:r>
            <a:r>
              <a:rPr lang="en-US" dirty="0"/>
              <a:t>the hands are visibly soiled with blood, excreta</a:t>
            </a:r>
            <a:r>
              <a:rPr lang="en-US" dirty="0" smtClean="0"/>
              <a:t>, pus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Before </a:t>
            </a:r>
            <a:r>
              <a:rPr lang="en-US" dirty="0"/>
              <a:t>and after </a:t>
            </a:r>
            <a:r>
              <a:rPr lang="en-US" dirty="0" smtClean="0"/>
              <a:t>eating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After </a:t>
            </a:r>
            <a:r>
              <a:rPr lang="en-US" dirty="0"/>
              <a:t>going to </a:t>
            </a:r>
            <a:r>
              <a:rPr lang="en-US" dirty="0" smtClean="0"/>
              <a:t>toilet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Before </a:t>
            </a:r>
            <a:r>
              <a:rPr lang="en-US" dirty="0"/>
              <a:t>and after shift of the duty.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899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Five Moments for Hand Hygiene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1" y="1295400"/>
            <a:ext cx="6253586" cy="46158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04521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of hand rubbing and hand washing (</a:t>
            </a:r>
            <a:r>
              <a:rPr lang="en-US" dirty="0" smtClean="0"/>
              <a:t>WHO)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16716"/>
            <a:ext cx="7543799" cy="48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754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Personal Protective Equipment (PPE)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523361"/>
            <a:ext cx="8246070" cy="46829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600" dirty="0"/>
              <a:t>Used to protect the skin and mucous membranes of HCWs from exposure to blood and/or body fluids</a:t>
            </a:r>
          </a:p>
          <a:p>
            <a:pPr>
              <a:lnSpc>
                <a:spcPct val="150000"/>
              </a:lnSpc>
            </a:pPr>
            <a:r>
              <a:rPr lang="en-IN" sz="2600" dirty="0"/>
              <a:t>From the HCW’s hands to the patient during sterile and invasive procedures.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0172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Personal protective equipment (PPE)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4245037"/>
              </p:ext>
            </p:extLst>
          </p:nvPr>
        </p:nvGraphicFramePr>
        <p:xfrm>
          <a:off x="448965" y="1596540"/>
          <a:ext cx="8246070" cy="428298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243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02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633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effectLst/>
                        </a:rPr>
                        <a:t>Gloves (non-sterile)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effectLst/>
                        </a:rPr>
                        <a:t>Used when there is a risk of infection to HCWs (e.g. while touching blood, body fluids, secretions, excretions of patients, items/equipment or environment).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5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effectLst/>
                        </a:rPr>
                        <a:t>Gloves (sterile)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effectLst/>
                        </a:rPr>
                        <a:t>Used when there is a risk of infection to HCWs as well as to the patients (during surgeries /invasive procedures).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effectLst/>
                        </a:rPr>
                        <a:t>Plastic apron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effectLst/>
                        </a:rPr>
                        <a:t>Used during surgeries 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2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effectLst/>
                        </a:rPr>
                        <a:t>Gown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effectLst/>
                        </a:rPr>
                        <a:t>Used during surgeries and when soiling is likely to be expected.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26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Factors  Affecting HAI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Immune status</a:t>
            </a:r>
          </a:p>
          <a:p>
            <a:r>
              <a:rPr lang="en-US" dirty="0"/>
              <a:t>Hospital environment</a:t>
            </a:r>
          </a:p>
          <a:p>
            <a:r>
              <a:rPr lang="en-US" dirty="0"/>
              <a:t>Hospital organisms</a:t>
            </a:r>
          </a:p>
          <a:p>
            <a:r>
              <a:rPr lang="en-US" dirty="0"/>
              <a:t>Diagnostic or therapeutic interventions</a:t>
            </a:r>
          </a:p>
          <a:p>
            <a:r>
              <a:rPr lang="en-US" dirty="0"/>
              <a:t>Transfusion </a:t>
            </a:r>
          </a:p>
          <a:p>
            <a:r>
              <a:rPr lang="en-US" dirty="0"/>
              <a:t>Poor hospital administration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790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66" y="1565189"/>
            <a:ext cx="3738375" cy="4526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6590" y="2207361"/>
            <a:ext cx="4572000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231F20"/>
                </a:solidFill>
                <a:latin typeface="Yu Gothic" panose="020B0400000000000000" pitchFamily="34" charset="-128"/>
              </a:rPr>
              <a:t> </a:t>
            </a:r>
            <a:r>
              <a:rPr lang="en-US" sz="1400" b="1" dirty="0">
                <a:solidFill>
                  <a:srgbClr val="231F20"/>
                </a:solidFill>
                <a:latin typeface="Yu Gothic" panose="020B0400000000000000" pitchFamily="34" charset="-128"/>
              </a:rPr>
              <a:t>Personal protective equipment (PPE): </a:t>
            </a:r>
            <a:endParaRPr lang="en-US" sz="1400" b="1" dirty="0" smtClean="0">
              <a:solidFill>
                <a:srgbClr val="231F20"/>
              </a:solidFill>
              <a:latin typeface="Yu Gothic" panose="020B0400000000000000" pitchFamily="34" charset="-128"/>
            </a:endParaRPr>
          </a:p>
          <a:p>
            <a:r>
              <a:rPr lang="en-US" sz="1400" dirty="0" smtClean="0">
                <a:solidFill>
                  <a:srgbClr val="231F20"/>
                </a:solidFill>
                <a:latin typeface="Kokila" panose="020B0604020202020204" pitchFamily="34" charset="0"/>
              </a:rPr>
              <a:t>A</a:t>
            </a:r>
            <a:r>
              <a:rPr lang="en-US" sz="1400" dirty="0">
                <a:solidFill>
                  <a:srgbClr val="231F20"/>
                </a:solidFill>
                <a:latin typeface="Kokila" panose="020B0604020202020204" pitchFamily="34" charset="0"/>
              </a:rPr>
              <a:t>.</a:t>
            </a:r>
            <a:r>
              <a:rPr lang="en-US" sz="1400" dirty="0">
                <a:solidFill>
                  <a:srgbClr val="231F20"/>
                </a:solidFill>
                <a:latin typeface="Yu Gothic" panose="020B0400000000000000" pitchFamily="34" charset="-128"/>
              </a:rPr>
              <a:t> Gloves;</a:t>
            </a:r>
          </a:p>
          <a:p>
            <a:r>
              <a:rPr lang="en-US" sz="1400" dirty="0">
                <a:solidFill>
                  <a:srgbClr val="231F20"/>
                </a:solidFill>
                <a:latin typeface="Kokila" panose="020B0604020202020204" pitchFamily="34" charset="0"/>
              </a:rPr>
              <a:t>B.</a:t>
            </a:r>
            <a:r>
              <a:rPr lang="en-US" sz="1400" dirty="0">
                <a:solidFill>
                  <a:srgbClr val="231F20"/>
                </a:solidFill>
                <a:latin typeface="Yu Gothic" panose="020B0400000000000000" pitchFamily="34" charset="-128"/>
              </a:rPr>
              <a:t> Plastic apron</a:t>
            </a:r>
            <a:r>
              <a:rPr lang="en-US" sz="1400" dirty="0" smtClean="0">
                <a:solidFill>
                  <a:srgbClr val="231F20"/>
                </a:solidFill>
                <a:latin typeface="Yu Gothic" panose="020B0400000000000000" pitchFamily="34" charset="-128"/>
              </a:rPr>
              <a:t>;</a:t>
            </a:r>
          </a:p>
          <a:p>
            <a:r>
              <a:rPr lang="en-US" sz="1400" dirty="0">
                <a:solidFill>
                  <a:srgbClr val="231F20"/>
                </a:solidFill>
                <a:latin typeface="Kokila" panose="020B0604020202020204" pitchFamily="34" charset="0"/>
              </a:rPr>
              <a:t>C</a:t>
            </a:r>
            <a:r>
              <a:rPr lang="en-US" sz="1400" dirty="0" smtClean="0">
                <a:solidFill>
                  <a:srgbClr val="231F20"/>
                </a:solidFill>
                <a:latin typeface="Kokila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231F20"/>
                </a:solidFill>
                <a:latin typeface="Yu Gothic" panose="020B0400000000000000" pitchFamily="34" charset="-128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Yu Gothic" panose="020B0400000000000000" pitchFamily="34" charset="-128"/>
              </a:rPr>
              <a:t>Gown; </a:t>
            </a:r>
            <a:endParaRPr lang="en-US" sz="1400" dirty="0" smtClean="0">
              <a:solidFill>
                <a:srgbClr val="231F20"/>
              </a:solidFill>
              <a:latin typeface="Yu Gothic" panose="020B0400000000000000" pitchFamily="34" charset="-128"/>
            </a:endParaRPr>
          </a:p>
          <a:p>
            <a:r>
              <a:rPr lang="en-US" sz="1400" dirty="0">
                <a:solidFill>
                  <a:srgbClr val="231F20"/>
                </a:solidFill>
                <a:latin typeface="Kokila" panose="020B0604020202020204" pitchFamily="34" charset="0"/>
              </a:rPr>
              <a:t>D</a:t>
            </a:r>
            <a:r>
              <a:rPr lang="en-US" sz="1400" dirty="0" smtClean="0">
                <a:solidFill>
                  <a:srgbClr val="231F20"/>
                </a:solidFill>
                <a:latin typeface="Kokila" panose="020B0604020202020204" pitchFamily="34" charset="0"/>
              </a:rPr>
              <a:t>. </a:t>
            </a:r>
            <a:r>
              <a:rPr lang="en-US" sz="1400" dirty="0">
                <a:solidFill>
                  <a:srgbClr val="231F20"/>
                </a:solidFill>
                <a:latin typeface="Yu Gothic" panose="020B0400000000000000" pitchFamily="34" charset="-128"/>
              </a:rPr>
              <a:t>Surgical mask; </a:t>
            </a:r>
            <a:endParaRPr lang="en-US" sz="1400" dirty="0" smtClean="0">
              <a:solidFill>
                <a:srgbClr val="231F20"/>
              </a:solidFill>
              <a:latin typeface="Yu Gothic" panose="020B0400000000000000" pitchFamily="34" charset="-128"/>
            </a:endParaRPr>
          </a:p>
          <a:p>
            <a:r>
              <a:rPr lang="en-US" sz="1400" dirty="0">
                <a:solidFill>
                  <a:srgbClr val="231F20"/>
                </a:solidFill>
                <a:latin typeface="Kokila" panose="020B0604020202020204" pitchFamily="34" charset="0"/>
              </a:rPr>
              <a:t>E</a:t>
            </a:r>
            <a:r>
              <a:rPr lang="en-US" sz="1400" dirty="0" smtClean="0">
                <a:solidFill>
                  <a:srgbClr val="231F20"/>
                </a:solidFill>
                <a:latin typeface="Kokila" panose="020B0604020202020204" pitchFamily="34" charset="0"/>
              </a:rPr>
              <a:t>. </a:t>
            </a:r>
            <a:r>
              <a:rPr lang="en-US" sz="1400" dirty="0">
                <a:solidFill>
                  <a:srgbClr val="231F20"/>
                </a:solidFill>
                <a:latin typeface="Yu Gothic" panose="020B0400000000000000" pitchFamily="34" charset="-128"/>
              </a:rPr>
              <a:t>N95 mask; </a:t>
            </a:r>
            <a:endParaRPr lang="en-US" sz="1400" dirty="0" smtClean="0">
              <a:solidFill>
                <a:srgbClr val="231F20"/>
              </a:solidFill>
              <a:latin typeface="Yu Gothic" panose="020B0400000000000000" pitchFamily="34" charset="-128"/>
            </a:endParaRPr>
          </a:p>
          <a:p>
            <a:r>
              <a:rPr lang="en-US" sz="1400" dirty="0" smtClean="0">
                <a:solidFill>
                  <a:srgbClr val="231F20"/>
                </a:solidFill>
                <a:latin typeface="Kokila" panose="020B0604020202020204" pitchFamily="34" charset="0"/>
              </a:rPr>
              <a:t>F</a:t>
            </a:r>
            <a:r>
              <a:rPr lang="en-US" sz="1400" dirty="0">
                <a:solidFill>
                  <a:srgbClr val="231F20"/>
                </a:solidFill>
                <a:latin typeface="Kokila" panose="020B0604020202020204" pitchFamily="34" charset="0"/>
              </a:rPr>
              <a:t>. </a:t>
            </a:r>
            <a:r>
              <a:rPr lang="en-US" sz="1400" dirty="0">
                <a:solidFill>
                  <a:srgbClr val="231F20"/>
                </a:solidFill>
                <a:latin typeface="Yu Gothic" panose="020B0400000000000000" pitchFamily="34" charset="-128"/>
              </a:rPr>
              <a:t>Cap; </a:t>
            </a:r>
          </a:p>
          <a:p>
            <a:r>
              <a:rPr lang="en-US" sz="1400" dirty="0">
                <a:solidFill>
                  <a:srgbClr val="231F20"/>
                </a:solidFill>
                <a:latin typeface="Kokila" panose="020B0604020202020204" pitchFamily="34" charset="0"/>
              </a:rPr>
              <a:t>G. </a:t>
            </a:r>
            <a:r>
              <a:rPr lang="en-US" sz="1400" dirty="0">
                <a:solidFill>
                  <a:srgbClr val="231F20"/>
                </a:solidFill>
                <a:latin typeface="Yu Gothic" panose="020B0400000000000000" pitchFamily="34" charset="-128"/>
              </a:rPr>
              <a:t>Face shield</a:t>
            </a:r>
            <a:r>
              <a:rPr lang="en-US" sz="1400" dirty="0" smtClean="0">
                <a:solidFill>
                  <a:srgbClr val="231F20"/>
                </a:solidFill>
                <a:latin typeface="Yu Gothic" panose="020B0400000000000000" pitchFamily="34" charset="-128"/>
              </a:rPr>
              <a:t>;</a:t>
            </a:r>
          </a:p>
          <a:p>
            <a:r>
              <a:rPr lang="en-US" sz="1400" dirty="0" smtClean="0">
                <a:solidFill>
                  <a:srgbClr val="231F20"/>
                </a:solidFill>
                <a:latin typeface="Kokila" panose="020B0604020202020204" pitchFamily="34" charset="0"/>
              </a:rPr>
              <a:t>H</a:t>
            </a:r>
            <a:r>
              <a:rPr lang="en-US" sz="1400" dirty="0">
                <a:solidFill>
                  <a:srgbClr val="231F20"/>
                </a:solidFill>
                <a:latin typeface="Kokila" panose="020B0604020202020204" pitchFamily="34" charset="0"/>
              </a:rPr>
              <a:t>. </a:t>
            </a:r>
            <a:r>
              <a:rPr lang="en-US" sz="1400" dirty="0">
                <a:solidFill>
                  <a:srgbClr val="231F20"/>
                </a:solidFill>
                <a:latin typeface="Yu Gothic" panose="020B0400000000000000" pitchFamily="34" charset="-128"/>
              </a:rPr>
              <a:t>Goggles; </a:t>
            </a:r>
            <a:endParaRPr lang="en-US" sz="1400" dirty="0" smtClean="0">
              <a:solidFill>
                <a:srgbClr val="231F20"/>
              </a:solidFill>
              <a:latin typeface="Yu Gothic" panose="020B0400000000000000" pitchFamily="34" charset="-128"/>
            </a:endParaRPr>
          </a:p>
          <a:p>
            <a:r>
              <a:rPr lang="en-US" sz="1400" dirty="0" smtClean="0">
                <a:solidFill>
                  <a:srgbClr val="231F20"/>
                </a:solidFill>
                <a:latin typeface="Kokila" panose="020B0604020202020204" pitchFamily="34" charset="0"/>
              </a:rPr>
              <a:t>I</a:t>
            </a:r>
            <a:r>
              <a:rPr lang="en-US" sz="1400" dirty="0">
                <a:solidFill>
                  <a:srgbClr val="231F20"/>
                </a:solidFill>
                <a:latin typeface="Kokila" panose="020B0604020202020204" pitchFamily="34" charset="0"/>
              </a:rPr>
              <a:t>.</a:t>
            </a:r>
            <a:r>
              <a:rPr lang="en-US" sz="1400" dirty="0">
                <a:solidFill>
                  <a:srgbClr val="231F20"/>
                </a:solidFill>
                <a:latin typeface="Yu Gothic" panose="020B0400000000000000" pitchFamily="34" charset="-128"/>
              </a:rPr>
              <a:t> Surgical shoes</a:t>
            </a:r>
            <a:endParaRPr lang="en-US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Personal protective equipment (PPE)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80597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Selection of appropriate </a:t>
            </a:r>
            <a:r>
              <a:rPr lang="en-US" dirty="0" smtClean="0"/>
              <a:t>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458510"/>
            <a:ext cx="9000445" cy="468294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Level </a:t>
            </a:r>
            <a:r>
              <a:rPr lang="en-US" sz="2500" dirty="0"/>
              <a:t>of risk associated with contamination </a:t>
            </a:r>
            <a:r>
              <a:rPr lang="en-US" sz="2500" dirty="0" smtClean="0"/>
              <a:t>of skin</a:t>
            </a:r>
            <a:r>
              <a:rPr lang="en-US" sz="2500" dirty="0"/>
              <a:t>, mucous membranes, and clothing by blood </a:t>
            </a:r>
            <a:r>
              <a:rPr lang="en-US" sz="2500" dirty="0" smtClean="0"/>
              <a:t>and body </a:t>
            </a:r>
            <a:r>
              <a:rPr lang="en-US" sz="2500" dirty="0"/>
              <a:t>fluids during a specific patient care activity </a:t>
            </a:r>
            <a:r>
              <a:rPr lang="en-US" sz="2500" dirty="0" smtClean="0"/>
              <a:t>or intervention </a:t>
            </a:r>
          </a:p>
          <a:p>
            <a:r>
              <a:rPr lang="en-US" sz="2500" dirty="0" smtClean="0"/>
              <a:t>Route </a:t>
            </a:r>
            <a:r>
              <a:rPr lang="en-US" sz="2500" dirty="0"/>
              <a:t>of transmission of suspected organisms</a:t>
            </a:r>
            <a:r>
              <a:rPr lang="en-US" sz="2500" dirty="0" smtClean="0"/>
              <a:t>— contact</a:t>
            </a:r>
            <a:r>
              <a:rPr lang="en-US" sz="2500" dirty="0"/>
              <a:t>, droplet and </a:t>
            </a:r>
            <a:r>
              <a:rPr lang="en-US" sz="2500" dirty="0" smtClean="0"/>
              <a:t>inhalation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2983231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405507"/>
            <a:ext cx="7886700" cy="491227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Donning and Doffing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194809361"/>
              </p:ext>
            </p:extLst>
          </p:nvPr>
        </p:nvGraphicFramePr>
        <p:xfrm>
          <a:off x="1763439" y="2321083"/>
          <a:ext cx="2350447" cy="3754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008558" y="1533385"/>
            <a:ext cx="1935230" cy="47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Donning (wearing)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1829" y="1408440"/>
            <a:ext cx="2748689" cy="4667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094660287"/>
              </p:ext>
            </p:extLst>
          </p:nvPr>
        </p:nvGraphicFramePr>
        <p:xfrm>
          <a:off x="5831350" y="2321082"/>
          <a:ext cx="2181318" cy="355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5968069" y="1406015"/>
            <a:ext cx="2044598" cy="46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Doffing (removing)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7187" y="1406015"/>
            <a:ext cx="2606363" cy="4669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4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Graphic spid="7" grpId="0">
        <p:bldAsOne/>
      </p:bldGraphic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Spill </a:t>
            </a:r>
            <a:r>
              <a:rPr lang="en-US" b="1" dirty="0"/>
              <a:t>management for blood and body fluids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08" y="1640672"/>
            <a:ext cx="8704185" cy="521732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Spill management of blood and body fluids: Bring the spill kit to </a:t>
            </a:r>
            <a:r>
              <a:rPr lang="en-US" dirty="0" smtClean="0"/>
              <a:t>the </a:t>
            </a:r>
            <a:r>
              <a:rPr lang="en-US" dirty="0"/>
              <a:t>site of spillage, wear appropriate PPE (gloves and gown); </a:t>
            </a:r>
            <a:r>
              <a:rPr lang="en-US" dirty="0" smtClean="0"/>
              <a:t>put no entry sign </a:t>
            </a:r>
            <a:r>
              <a:rPr lang="en-US" dirty="0"/>
              <a:t>board near the spill area.</a:t>
            </a:r>
          </a:p>
          <a:p>
            <a:r>
              <a:rPr lang="en-US" b="1" dirty="0"/>
              <a:t>If spillage is small (&lt;10 mL):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Wipe </a:t>
            </a:r>
            <a:r>
              <a:rPr lang="en-US" dirty="0"/>
              <a:t>up spill immediately with absorbent material and </a:t>
            </a:r>
            <a:r>
              <a:rPr lang="en-US" dirty="0" smtClean="0"/>
              <a:t>discard into </a:t>
            </a:r>
            <a:r>
              <a:rPr lang="en-US" dirty="0"/>
              <a:t>appropriate bin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Wipe </a:t>
            </a:r>
            <a:r>
              <a:rPr lang="en-US" dirty="0"/>
              <a:t>the area with 10% sodium hypochlorite and allow to dry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Remove </a:t>
            </a:r>
            <a:r>
              <a:rPr lang="en-US" dirty="0"/>
              <a:t>PPE and perform hand hygiene</a:t>
            </a:r>
          </a:p>
          <a:p>
            <a:r>
              <a:rPr lang="en-US" b="1" dirty="0"/>
              <a:t>If spillage is large (&gt;10 mL):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Place </a:t>
            </a:r>
            <a:r>
              <a:rPr lang="en-US" dirty="0"/>
              <a:t>disposable paper towels over spill to absorb the spillage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and then pour 10% sodium hypochlorite on top of </a:t>
            </a:r>
            <a:r>
              <a:rPr lang="en-US" dirty="0" smtClean="0"/>
              <a:t>absorbent paper </a:t>
            </a:r>
            <a:r>
              <a:rPr lang="en-US" dirty="0"/>
              <a:t>towels and leave for 15 minutes.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Remove </a:t>
            </a:r>
            <a:r>
              <a:rPr lang="en-US" dirty="0"/>
              <a:t>the absorbent papers; put fresh disposable paper towels </a:t>
            </a:r>
            <a:r>
              <a:rPr lang="en-US" dirty="0" smtClean="0"/>
              <a:t>to clean </a:t>
            </a:r>
            <a:r>
              <a:rPr lang="en-US" dirty="0"/>
              <a:t>the area and then discard these into appropriate waste bin.</a:t>
            </a:r>
          </a:p>
        </p:txBody>
      </p:sp>
    </p:spTree>
    <p:extLst>
      <p:ext uri="{BB962C8B-B14F-4D97-AF65-F5344CB8AC3E}">
        <p14:creationId xmlns:p14="http://schemas.microsoft.com/office/powerpoint/2010/main" xmlns="" val="1577353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Respiratory </a:t>
            </a:r>
            <a:r>
              <a:rPr lang="en-US" b="1" dirty="0"/>
              <a:t>hygiene and cough etiquette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596540"/>
            <a:ext cx="8704185" cy="47598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Should be followed by anyone </a:t>
            </a:r>
            <a:r>
              <a:rPr lang="en-US" dirty="0"/>
              <a:t>with signs and symptoms of a respiratory infection</a:t>
            </a:r>
            <a:r>
              <a:rPr lang="en-US" dirty="0" smtClean="0"/>
              <a:t>, regardless </a:t>
            </a:r>
            <a:r>
              <a:rPr lang="en-US" dirty="0"/>
              <a:t>of the </a:t>
            </a:r>
            <a:r>
              <a:rPr lang="en-US" dirty="0" smtClean="0"/>
              <a:t>cause.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Cover </a:t>
            </a:r>
            <a:r>
              <a:rPr lang="en-US" dirty="0"/>
              <a:t>the nose/mouth with single-use tissue paper </a:t>
            </a:r>
            <a:r>
              <a:rPr lang="en-US" dirty="0" smtClean="0"/>
              <a:t>when coughing</a:t>
            </a:r>
            <a:r>
              <a:rPr lang="en-US" dirty="0"/>
              <a:t>, sneezing, wiping and blowing noses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If </a:t>
            </a:r>
            <a:r>
              <a:rPr lang="en-US" dirty="0"/>
              <a:t>no tissues are available, cough or sneeze into the inner elbow </a:t>
            </a:r>
            <a:r>
              <a:rPr lang="en-US" dirty="0" smtClean="0"/>
              <a:t> rather </a:t>
            </a:r>
            <a:r>
              <a:rPr lang="en-US" dirty="0"/>
              <a:t>than the hand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Follow </a:t>
            </a:r>
            <a:r>
              <a:rPr lang="en-US" dirty="0"/>
              <a:t>hand hygiene after contact with respiratory secretions </a:t>
            </a:r>
            <a:r>
              <a:rPr lang="en-US" dirty="0" smtClean="0"/>
              <a:t>and </a:t>
            </a:r>
            <a:r>
              <a:rPr lang="en-US" dirty="0"/>
              <a:t>contaminated objects/materials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Keep </a:t>
            </a:r>
            <a:r>
              <a:rPr lang="en-US" dirty="0"/>
              <a:t>contaminated hands away from the mucous membranes of </a:t>
            </a:r>
            <a:r>
              <a:rPr lang="en-US" dirty="0" smtClean="0"/>
              <a:t> the </a:t>
            </a:r>
            <a:r>
              <a:rPr lang="en-US" dirty="0"/>
              <a:t>eyes and </a:t>
            </a:r>
            <a:r>
              <a:rPr lang="en-US" dirty="0" smtClean="0"/>
              <a:t>nose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6934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Respiratory </a:t>
            </a:r>
            <a:r>
              <a:rPr lang="en-US" b="1" dirty="0"/>
              <a:t>hygiene and cough etiquette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596541"/>
            <a:ext cx="9000445" cy="468294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 </a:t>
            </a:r>
            <a:r>
              <a:rPr lang="en-US" sz="2600" dirty="0"/>
              <a:t>high-risk areas of airborne transmission such as </a:t>
            </a:r>
            <a:r>
              <a:rPr lang="en-US" sz="2600" dirty="0" smtClean="0"/>
              <a:t>pulmonary medicine </a:t>
            </a:r>
            <a:r>
              <a:rPr lang="en-US" sz="2600" dirty="0"/>
              <a:t>OPD: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</a:t>
            </a:r>
            <a:r>
              <a:rPr lang="en-US" sz="2600" dirty="0" smtClean="0"/>
              <a:t>Give </a:t>
            </a:r>
            <a:r>
              <a:rPr lang="en-US" sz="2600" dirty="0"/>
              <a:t>mask to the patients with cough and make separate </a:t>
            </a:r>
            <a:r>
              <a:rPr lang="en-US" sz="2600" dirty="0" smtClean="0"/>
              <a:t>queue away </a:t>
            </a:r>
            <a:r>
              <a:rPr lang="en-US" sz="2600" dirty="0"/>
              <a:t>from the general queue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</a:t>
            </a:r>
            <a:r>
              <a:rPr lang="en-US" sz="2600" dirty="0" smtClean="0"/>
              <a:t>Sputum </a:t>
            </a:r>
            <a:r>
              <a:rPr lang="en-US" sz="2600" dirty="0"/>
              <a:t>collection should be done in an open space or in a </a:t>
            </a:r>
            <a:r>
              <a:rPr lang="en-US" sz="2600" dirty="0" smtClean="0"/>
              <a:t>well- ventilated </a:t>
            </a:r>
            <a:r>
              <a:rPr lang="en-US" sz="2600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xmlns="" val="688507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0989" y="171293"/>
            <a:ext cx="8246070" cy="81442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Transmission-based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precautions </a:t>
            </a:r>
            <a:b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(specific precautions)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991" y="1596541"/>
            <a:ext cx="8246070" cy="468294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Precautions 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Droplet Precautions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Airborne Precautions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87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8246070" cy="814427"/>
          </a:xfrm>
        </p:spPr>
        <p:txBody>
          <a:bodyPr>
            <a:norm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precautions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0775074"/>
              </p:ext>
            </p:extLst>
          </p:nvPr>
        </p:nvGraphicFramePr>
        <p:xfrm>
          <a:off x="143555" y="1800147"/>
          <a:ext cx="8856891" cy="466191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76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52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94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91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35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25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88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08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507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543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Type 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Indication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Isolation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Gloves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Gown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Mask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Eye  </a:t>
                      </a:r>
                      <a:endParaRPr lang="en-US" sz="2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protection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Handling of 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equipment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Visitors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00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Contact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MDROs, C.difficile </a:t>
                      </a:r>
                      <a:endParaRPr lang="en-US" sz="2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Diarrheal pathogens</a:t>
                      </a:r>
                      <a:endParaRPr lang="en-US" sz="2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Highly contagious skin infections                                                                                                                                            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Essential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Essential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Essential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Surgical mask-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Required if infectious agent is also transmitted by droplet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As required**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Single use or reprocess before reuse on next patient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Same precautions as for staff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79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8246070" cy="814427"/>
          </a:xfrm>
        </p:spPr>
        <p:txBody>
          <a:bodyPr>
            <a:norm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precautions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5405231"/>
              </p:ext>
            </p:extLst>
          </p:nvPr>
        </p:nvGraphicFramePr>
        <p:xfrm>
          <a:off x="296260" y="1800147"/>
          <a:ext cx="8551482" cy="49949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49760"/>
                <a:gridCol w="1472618"/>
                <a:gridCol w="800878"/>
                <a:gridCol w="581013"/>
                <a:gridCol w="849127"/>
                <a:gridCol w="1220386"/>
                <a:gridCol w="983729"/>
                <a:gridCol w="1072515"/>
                <a:gridCol w="821456"/>
              </a:tblGrid>
              <a:tr h="6543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Type 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Indication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Isolation</a:t>
                      </a:r>
                      <a:r>
                        <a:rPr lang="en-US" sz="1900" baseline="300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Gloves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Gown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Mask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Eye  </a:t>
                      </a:r>
                      <a:endParaRPr lang="en-US" sz="2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protection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Handling of 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equipment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Visitors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26172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Droplet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Respiratory syncytial virus,  Mycoplasma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Parainfluenza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Pertussis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Plague,  Meningococcus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Essential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As required* 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If soiling likely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Surgical mask is essential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As required**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Same as contact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Restrict visitor numbers and precautions same as for staff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74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8246070" cy="814427"/>
          </a:xfrm>
        </p:spPr>
        <p:txBody>
          <a:bodyPr>
            <a:norm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7081414"/>
              </p:ext>
            </p:extLst>
          </p:nvPr>
        </p:nvGraphicFramePr>
        <p:xfrm>
          <a:off x="143555" y="2003753"/>
          <a:ext cx="8856891" cy="49949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76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52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94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17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94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39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88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08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507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543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Type 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Indication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Isolation</a:t>
                      </a:r>
                      <a:r>
                        <a:rPr lang="en-US" sz="1900" baseline="300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Gloves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Gown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Mask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Eye  </a:t>
                      </a:r>
                      <a:endParaRPr lang="en-US" sz="2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protection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Handling of 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equipment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Visitors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72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Airborne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Pulmonary TB, </a:t>
                      </a:r>
                      <a:endParaRPr lang="en-US" sz="2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Chicken pox</a:t>
                      </a:r>
                      <a:endParaRPr lang="en-US" sz="2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Measles</a:t>
                      </a:r>
                      <a:endParaRPr lang="en-US" sz="2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SARS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Essential (negative pressure) 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As required*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If soiling likely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N95 respirator essential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As required**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Same as contact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Restrict visitor numbers and precautions same as for staff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43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Sources of HAIs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3" y="1471481"/>
            <a:ext cx="8795057" cy="4682945"/>
          </a:xfrm>
        </p:spPr>
        <p:txBody>
          <a:bodyPr/>
          <a:lstStyle/>
          <a:p>
            <a:r>
              <a:rPr lang="en-US" dirty="0"/>
              <a:t>Endogenous source- patient’s own flora </a:t>
            </a:r>
          </a:p>
          <a:p>
            <a:r>
              <a:rPr lang="en-US" dirty="0"/>
              <a:t>Exogenous 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Environmental sources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Health care workers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Other patients </a:t>
            </a:r>
          </a:p>
        </p:txBody>
      </p:sp>
    </p:spTree>
    <p:extLst>
      <p:ext uri="{BB962C8B-B14F-4D97-AF65-F5344CB8AC3E}">
        <p14:creationId xmlns:p14="http://schemas.microsoft.com/office/powerpoint/2010/main" xmlns="" val="3615174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Hospital infection control committee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965" y="1597169"/>
            <a:ext cx="3943350" cy="435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Core Committee members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Chairperson:  MS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Member Secretary: HOD, Dept. of Microbiology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Hospital Infection Control Officer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Nursing Superintendent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Infection Control Nurses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Control Lab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technician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Data entry operators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1600200"/>
            <a:ext cx="4343400" cy="52578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Other Committee members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HODs of all clinical departments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Biomedical waste management  in-charge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ART Clinical In Charge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CSSD  in-charge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Linen and Landry in-charge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Central store in-charge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Engineer representative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Pharmacy in-charge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Sanitary Superintendent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Kitchen in-charge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807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HICC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431366"/>
            <a:ext cx="8856890" cy="4682945"/>
          </a:xfrm>
        </p:spPr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Education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HAI Surveillance 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Staff Health Care (Needle stick injury &amp; hepatitis B vaccination)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Hand Hygiene Audit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Bundle care audit</a:t>
            </a:r>
          </a:p>
          <a:p>
            <a:pPr>
              <a:buFont typeface="+mj-lt"/>
              <a:buAutoNum type="arabi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Stewardship Programme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Environmental Surveillance (water, air , surface and milk)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Staff Surveillance for MRSA and other MDROs 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AMR Surveillance </a:t>
            </a:r>
          </a:p>
          <a:p>
            <a:pPr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Formulating Disinfectant policy</a:t>
            </a:r>
          </a:p>
          <a:p>
            <a:pPr marL="0" indent="0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HICC Meeting, once monthly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529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Biomedical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596541"/>
            <a:ext cx="8704185" cy="4682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Definition:</a:t>
            </a:r>
            <a:endParaRPr lang="en-US" b="1" dirty="0"/>
          </a:p>
          <a:p>
            <a:r>
              <a:rPr lang="en-US" dirty="0" smtClean="0"/>
              <a:t>Wastes </a:t>
            </a:r>
            <a:r>
              <a:rPr lang="en-US" dirty="0"/>
              <a:t>that are generated during </a:t>
            </a:r>
            <a:r>
              <a:rPr lang="en-US" dirty="0" smtClean="0"/>
              <a:t>the laboratory </a:t>
            </a:r>
            <a:r>
              <a:rPr lang="en-US" dirty="0"/>
              <a:t>diagnosis, treatment or immunization of </a:t>
            </a:r>
            <a:r>
              <a:rPr lang="en-US" dirty="0" smtClean="0"/>
              <a:t>human beings </a:t>
            </a:r>
            <a:r>
              <a:rPr lang="en-US" dirty="0"/>
              <a:t>or animals, or in research activities pertaining thereto</a:t>
            </a:r>
            <a:r>
              <a:rPr lang="en-US" dirty="0" smtClean="0"/>
              <a:t>, or </a:t>
            </a:r>
            <a:r>
              <a:rPr lang="en-US" dirty="0"/>
              <a:t>in the production of </a:t>
            </a:r>
            <a:r>
              <a:rPr lang="en-US" dirty="0" smtClean="0"/>
              <a:t>biologicals.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94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Waste Generated in 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673406"/>
            <a:ext cx="8704185" cy="4682945"/>
          </a:xfrm>
        </p:spPr>
        <p:txBody>
          <a:bodyPr>
            <a:normAutofit/>
          </a:bodyPr>
          <a:lstStyle/>
          <a:p>
            <a:r>
              <a:rPr lang="en-US" dirty="0"/>
              <a:t>General waste (80</a:t>
            </a:r>
            <a:r>
              <a:rPr lang="en-US" dirty="0" smtClean="0"/>
              <a:t>%) </a:t>
            </a:r>
          </a:p>
          <a:p>
            <a:r>
              <a:rPr lang="en-US" dirty="0" smtClean="0"/>
              <a:t>Pathological </a:t>
            </a:r>
            <a:r>
              <a:rPr lang="en-US" dirty="0"/>
              <a:t>and infectious waste (15</a:t>
            </a:r>
            <a:r>
              <a:rPr lang="en-US" dirty="0" smtClean="0"/>
              <a:t>%)</a:t>
            </a:r>
          </a:p>
          <a:p>
            <a:r>
              <a:rPr lang="en-US" dirty="0" smtClean="0"/>
              <a:t> </a:t>
            </a:r>
            <a:r>
              <a:rPr lang="en-US" dirty="0"/>
              <a:t>Chemical and pharmaceutical waste (3</a:t>
            </a:r>
            <a:r>
              <a:rPr lang="en-US" dirty="0" smtClean="0"/>
              <a:t>%)</a:t>
            </a:r>
          </a:p>
          <a:p>
            <a:r>
              <a:rPr lang="en-US" dirty="0" smtClean="0"/>
              <a:t>Sharp </a:t>
            </a:r>
            <a:r>
              <a:rPr lang="en-US" dirty="0"/>
              <a:t>waste (1</a:t>
            </a:r>
            <a:r>
              <a:rPr lang="en-US" dirty="0" smtClean="0"/>
              <a:t>%)</a:t>
            </a:r>
          </a:p>
          <a:p>
            <a:r>
              <a:rPr lang="en-US" dirty="0" smtClean="0"/>
              <a:t>Less </a:t>
            </a:r>
            <a:r>
              <a:rPr lang="en-US" dirty="0"/>
              <a:t>than 1% accounts for special waste such as </a:t>
            </a:r>
            <a:r>
              <a:rPr lang="en-US" dirty="0" smtClean="0"/>
              <a:t>cytotoxic drug</a:t>
            </a:r>
            <a:r>
              <a:rPr lang="en-US" dirty="0"/>
              <a:t>, radioactive waste, broken thermometers and </a:t>
            </a:r>
            <a:r>
              <a:rPr lang="en-US" dirty="0" smtClean="0"/>
              <a:t>used batteries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101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Situation in India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673406"/>
            <a:ext cx="8856890" cy="468294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According </a:t>
            </a:r>
            <a:r>
              <a:rPr lang="en-US" sz="2500" dirty="0"/>
              <a:t>to the Ministry of Environment and </a:t>
            </a:r>
            <a:r>
              <a:rPr lang="en-US" sz="2500" dirty="0" smtClean="0"/>
              <a:t>Forests gross </a:t>
            </a:r>
            <a:r>
              <a:rPr lang="en-US" sz="2500" dirty="0"/>
              <a:t>generation of biomedical waste in </a:t>
            </a:r>
            <a:r>
              <a:rPr lang="en-US" sz="2500" dirty="0" smtClean="0"/>
              <a:t>India is </a:t>
            </a:r>
            <a:r>
              <a:rPr lang="en-US" sz="2500" dirty="0"/>
              <a:t>about 4,05,702 </a:t>
            </a:r>
            <a:r>
              <a:rPr lang="en-US" sz="2500" dirty="0" smtClean="0"/>
              <a:t>kg/day</a:t>
            </a:r>
          </a:p>
          <a:p>
            <a:r>
              <a:rPr lang="en-US" sz="2500" dirty="0" smtClean="0"/>
              <a:t>Of </a:t>
            </a:r>
            <a:r>
              <a:rPr lang="en-US" sz="2500" dirty="0"/>
              <a:t>which only 2,91,983 </a:t>
            </a:r>
            <a:r>
              <a:rPr lang="en-US" sz="2500" dirty="0" smtClean="0"/>
              <a:t>kg/day is </a:t>
            </a:r>
            <a:r>
              <a:rPr lang="en-US" sz="2500" dirty="0"/>
              <a:t>properly </a:t>
            </a:r>
            <a:r>
              <a:rPr lang="en-US" sz="2500" dirty="0" smtClean="0"/>
              <a:t>disposed</a:t>
            </a:r>
          </a:p>
          <a:p>
            <a:r>
              <a:rPr lang="en-US" sz="2500" dirty="0" smtClean="0"/>
              <a:t>28</a:t>
            </a:r>
            <a:r>
              <a:rPr lang="en-US" sz="2500" dirty="0"/>
              <a:t>% </a:t>
            </a:r>
            <a:r>
              <a:rPr lang="en-US" sz="2500" dirty="0" smtClean="0"/>
              <a:t>of the </a:t>
            </a:r>
            <a:r>
              <a:rPr lang="en-US" sz="2500" dirty="0"/>
              <a:t>wastes is left untreated and not disposed, finding </a:t>
            </a:r>
            <a:r>
              <a:rPr lang="en-US" sz="2500" dirty="0" smtClean="0"/>
              <a:t>its way </a:t>
            </a:r>
            <a:r>
              <a:rPr lang="en-US" sz="2500" dirty="0"/>
              <a:t>in dumps or water bodies and re-enters our system</a:t>
            </a:r>
            <a:r>
              <a:rPr lang="en-US" sz="2500" dirty="0" smtClean="0"/>
              <a:t>.</a:t>
            </a:r>
          </a:p>
          <a:p>
            <a:r>
              <a:rPr lang="en-US" sz="2400" dirty="0"/>
              <a:t>Karnataka tops the chart among all the states in </a:t>
            </a:r>
            <a:r>
              <a:rPr lang="en-US" sz="2400" dirty="0" smtClean="0"/>
              <a:t>generation of </a:t>
            </a:r>
            <a:r>
              <a:rPr lang="en-US" sz="2400" dirty="0"/>
              <a:t>biomedical waste.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32339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971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847725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1019175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054" y="3592585"/>
            <a:ext cx="581891" cy="6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6" y="336468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Biomedical waste Management Rule, India 2016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3554259"/>
              </p:ext>
            </p:extLst>
          </p:nvPr>
        </p:nvGraphicFramePr>
        <p:xfrm>
          <a:off x="609600" y="1143000"/>
          <a:ext cx="8229600" cy="5660898"/>
        </p:xfrm>
        <a:graphic>
          <a:graphicData uri="http://schemas.openxmlformats.org/drawingml/2006/table">
            <a:tbl>
              <a:tblPr firstRow="1" firstCol="1" bandRow="1"/>
              <a:tblGrid>
                <a:gridCol w="1987892"/>
                <a:gridCol w="1987892"/>
                <a:gridCol w="2126908"/>
                <a:gridCol w="2126908"/>
              </a:tblGrid>
              <a:tr h="5171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Category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190" algn="r"/>
                        </a:tabLs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waste 	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Bag/ container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Treatment/ Disposal options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17151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Yellow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infectious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 plastic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waste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Human anatomical waste 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Yellow coloured non chlorinated plastic bags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Incineration/ Plasma pyrolysis/ deep burial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  <a:tr h="517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Animal anatomical waste 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5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Soiled waste 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Incineration/ Plasma Pyrolysis/ deep burial/ autoclaving or hydroclaving + shredding/mutilation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  <a:tr h="1325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Expired/ discarded medicines- pharmaceutical waste, </a:t>
                      </a:r>
                      <a:r>
                        <a:rPr lang="en-IN" sz="19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cytotoxic</a:t>
                      </a:r>
                      <a:r>
                        <a:rPr lang="en-IN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drugs 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Yellow coloured containers/ non chlorinated plastic bags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Incineration (</a:t>
                      </a:r>
                      <a:r>
                        <a:rPr lang="en-IN" sz="1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cytotoxic</a:t>
                      </a: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drugs at temperature &gt; 1200⁰C)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540481"/>
              </p:ext>
            </p:extLst>
          </p:nvPr>
        </p:nvGraphicFramePr>
        <p:xfrm>
          <a:off x="914400" y="3429000"/>
          <a:ext cx="1371600" cy="1905000"/>
        </p:xfrm>
        <a:graphic>
          <a:graphicData uri="http://schemas.openxmlformats.org/presentationml/2006/ole">
            <p:oleObj spid="_x0000_s1026" name="Bitmap Image" r:id="rId3" imgW="1504762" imgH="221934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673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6" y="336468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Biomedical waste Management Rule, India 2016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8724572"/>
              </p:ext>
            </p:extLst>
          </p:nvPr>
        </p:nvGraphicFramePr>
        <p:xfrm>
          <a:off x="228600" y="914400"/>
          <a:ext cx="8573936" cy="5660898"/>
        </p:xfrm>
        <a:graphic>
          <a:graphicData uri="http://schemas.openxmlformats.org/drawingml/2006/table">
            <a:tbl>
              <a:tblPr firstRow="1" firstCol="1" bandRow="1"/>
              <a:tblGrid>
                <a:gridCol w="2071067"/>
                <a:gridCol w="2071067"/>
                <a:gridCol w="2215901"/>
                <a:gridCol w="2215901"/>
              </a:tblGrid>
              <a:tr h="5509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Category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190" algn="r"/>
                        </a:tabLs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waste 	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Bag/ container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Treatment/ Disposal options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4784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Yellow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infectious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 plastic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waste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Chemical liquid waste 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Separate collection system leading to effluent treatment system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Pre-treated before mixing with other wastewater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  <a:tr h="1411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Discarded linen contaminated with blood/ body fluids 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Non-chlorinated yellow plastic bags/ suitable packing material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 chlorinated chemical disinfection followed by incineration/ plasma pyrolysis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  <a:tr h="1698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Microbiology, other clinical lab waste, blood bags, live/ attenuated vaccines 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Autoclave safe plastic bag/ container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Pre-treat to sterilize with non-chlorinated chemicals on-site as per NACO/ WHO guidelines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Incineration.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61950" y="3647016"/>
          <a:ext cx="1466850" cy="1905000"/>
        </p:xfrm>
        <a:graphic>
          <a:graphicData uri="http://schemas.openxmlformats.org/presentationml/2006/ole">
            <p:oleObj spid="_x0000_s2050" name="Bitmap Image" r:id="rId3" imgW="1504762" imgH="221934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703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6" y="336468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Biomedical waste Management Rule, India 2016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4262978"/>
              </p:ext>
            </p:extLst>
          </p:nvPr>
        </p:nvGraphicFramePr>
        <p:xfrm>
          <a:off x="457200" y="1143000"/>
          <a:ext cx="8391456" cy="5391404"/>
        </p:xfrm>
        <a:graphic>
          <a:graphicData uri="http://schemas.openxmlformats.org/drawingml/2006/table">
            <a:tbl>
              <a:tblPr firstRow="1" firstCol="1" bandRow="1"/>
              <a:tblGrid>
                <a:gridCol w="2026989"/>
                <a:gridCol w="2026989"/>
                <a:gridCol w="2168739"/>
                <a:gridCol w="2168739"/>
              </a:tblGrid>
              <a:tr h="3271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Category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190" algn="r"/>
                        </a:tabLs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waste 	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Bag/ container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Treatment/ Disposal options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6833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Infectious plastic waste (Recyclable)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 coloured non-chlorinated plastic bags or containers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Autoclaving/ micro-waving/ </a:t>
                      </a:r>
                      <a:r>
                        <a:rPr lang="en-IN" sz="1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hydroclaving</a:t>
                      </a: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+ shredding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Mutilation/ sterilization+ shredding.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Treated waste sent to registered or authorized recyclers or for energy recovery or plastics to diesel or fuel oil or for road making,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8366109"/>
              </p:ext>
            </p:extLst>
          </p:nvPr>
        </p:nvGraphicFramePr>
        <p:xfrm>
          <a:off x="762000" y="3276600"/>
          <a:ext cx="1295400" cy="1739900"/>
        </p:xfrm>
        <a:graphic>
          <a:graphicData uri="http://schemas.openxmlformats.org/presentationml/2006/ole">
            <p:oleObj spid="_x0000_s3074" name="Bitmap Image" r:id="rId3" imgW="847843" imgH="1304935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068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6" y="336468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Biomedical waste Management Rule, India 2016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434634"/>
              </p:ext>
            </p:extLst>
          </p:nvPr>
        </p:nvGraphicFramePr>
        <p:xfrm>
          <a:off x="601670" y="1748687"/>
          <a:ext cx="7940660" cy="4994910"/>
        </p:xfrm>
        <a:graphic>
          <a:graphicData uri="http://schemas.openxmlformats.org/drawingml/2006/table">
            <a:tbl>
              <a:tblPr firstRow="1" firstCol="1" bandRow="1"/>
              <a:tblGrid>
                <a:gridCol w="1918097"/>
                <a:gridCol w="1918097"/>
                <a:gridCol w="2052233"/>
                <a:gridCol w="2052233"/>
              </a:tblGrid>
              <a:tr h="6543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Category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190" algn="r"/>
                        </a:tabLs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waste 	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Bag/ container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Treatment/ Disposal options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944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White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(Translucent)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Waste sharps including metal sharp 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Puncture proof, Leak proof, tamper proof containers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Autoclaving/ dry heat sterilization+ shredding/ mutilation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Encapsulation in metal container or cement concrete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Sanitary landfill/ designated concrete waste sharp pit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5724005"/>
              </p:ext>
            </p:extLst>
          </p:nvPr>
        </p:nvGraphicFramePr>
        <p:xfrm>
          <a:off x="762000" y="3429000"/>
          <a:ext cx="1447800" cy="2209800"/>
        </p:xfrm>
        <a:graphic>
          <a:graphicData uri="http://schemas.openxmlformats.org/presentationml/2006/ole">
            <p:oleObj spid="_x0000_s4098" name="Bitmap Image" r:id="rId3" imgW="847843" imgH="980952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936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Microorganisms implicated in HAIs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ESKAPE pathogens-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Enterococcus </a:t>
            </a:r>
            <a:r>
              <a:rPr lang="en-US" i="1" dirty="0" err="1"/>
              <a:t>faecium</a:t>
            </a:r>
            <a:r>
              <a:rPr lang="en-US" i="1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Staphylococcus aureus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Klebsiella pneumoniae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Acinetobacter </a:t>
            </a:r>
            <a:r>
              <a:rPr lang="en-US" i="1" dirty="0" err="1"/>
              <a:t>baumannii</a:t>
            </a:r>
            <a:r>
              <a:rPr lang="en-US" i="1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Pseudomonas aeruginosa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Enterobacter species </a:t>
            </a:r>
            <a:r>
              <a:rPr lang="en-US" dirty="0"/>
              <a:t>and</a:t>
            </a:r>
            <a:r>
              <a:rPr lang="en-US" i="1" dirty="0"/>
              <a:t> Escherichia coli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3385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6" y="336468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Biomedical waste Management Rule, India 2016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2005732"/>
              </p:ext>
            </p:extLst>
          </p:nvPr>
        </p:nvGraphicFramePr>
        <p:xfrm>
          <a:off x="296260" y="1800146"/>
          <a:ext cx="8551480" cy="4328922"/>
        </p:xfrm>
        <a:graphic>
          <a:graphicData uri="http://schemas.openxmlformats.org/drawingml/2006/table">
            <a:tbl>
              <a:tblPr firstRow="1" firstCol="1" bandRow="1"/>
              <a:tblGrid>
                <a:gridCol w="2065643"/>
                <a:gridCol w="2065643"/>
                <a:gridCol w="2210097"/>
                <a:gridCol w="2210097"/>
              </a:tblGrid>
              <a:tr h="483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Category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190" algn="r"/>
                        </a:tabLs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waste 	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Bag/ container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Treatment/ Disposal options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84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Blue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Glassware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Metallic body implants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Cardboard boxes with blue </a:t>
                      </a:r>
                      <a:r>
                        <a:rPr lang="en-IN" sz="1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colored</a:t>
                      </a: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marking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Disinfection (by soaking the washed glass waste after cleaning with detergent and Sodium Hypochlorite treatment)/ through autoclaving/ microwaving/ </a:t>
                      </a:r>
                      <a:r>
                        <a:rPr lang="en-IN" sz="1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hydroclaving</a:t>
                      </a:r>
                      <a:r>
                        <a:rPr lang="en-IN" sz="1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+ recycling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E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201685"/>
              </p:ext>
            </p:extLst>
          </p:nvPr>
        </p:nvGraphicFramePr>
        <p:xfrm>
          <a:off x="601671" y="3093058"/>
          <a:ext cx="1561137" cy="1964796"/>
        </p:xfrm>
        <a:graphic>
          <a:graphicData uri="http://schemas.openxmlformats.org/presentationml/2006/ole">
            <p:oleObj spid="_x0000_s5122" name="Bitmap Image" r:id="rId3" imgW="1014420" imgH="961905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577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78507"/>
            <a:ext cx="8246070" cy="814427"/>
          </a:xfrm>
        </p:spPr>
        <p:txBody>
          <a:bodyPr>
            <a:noAutofit/>
          </a:bodyPr>
          <a:lstStyle/>
          <a:p>
            <a:r>
              <a:rPr lang="en-US" sz="2400" b="1" dirty="0"/>
              <a:t>TREATMENT AND DISPOSAL </a:t>
            </a:r>
            <a:r>
              <a:rPr lang="en-US" sz="2400" b="1" dirty="0" smtClean="0"/>
              <a:t>METHODS-</a:t>
            </a:r>
            <a:br>
              <a:rPr lang="en-US" sz="2400" b="1" dirty="0" smtClean="0"/>
            </a:br>
            <a:r>
              <a:rPr lang="en-US" sz="2400" b="1" dirty="0" smtClean="0"/>
              <a:t>Incineration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471003"/>
            <a:ext cx="8856890" cy="4682945"/>
          </a:xfrm>
        </p:spPr>
        <p:txBody>
          <a:bodyPr>
            <a:normAutofit/>
          </a:bodyPr>
          <a:lstStyle/>
          <a:p>
            <a:r>
              <a:rPr lang="en-US" sz="2600" dirty="0"/>
              <a:t>M</a:t>
            </a:r>
            <a:r>
              <a:rPr lang="en-US" sz="2600" dirty="0" smtClean="0"/>
              <a:t>ethod </a:t>
            </a:r>
            <a:r>
              <a:rPr lang="en-US" sz="2600" dirty="0"/>
              <a:t>of choice of disposal of </a:t>
            </a:r>
            <a:r>
              <a:rPr lang="en-US" sz="2600" dirty="0" smtClean="0"/>
              <a:t>biomedical waste</a:t>
            </a:r>
            <a:r>
              <a:rPr lang="en-US" sz="2600" dirty="0"/>
              <a:t>.</a:t>
            </a:r>
          </a:p>
          <a:p>
            <a:r>
              <a:rPr lang="en-US" sz="2600" dirty="0"/>
              <a:t>H</a:t>
            </a:r>
            <a:r>
              <a:rPr lang="en-US" sz="2600" dirty="0" smtClean="0"/>
              <a:t>igh </a:t>
            </a:r>
            <a:r>
              <a:rPr lang="en-US" sz="2600" dirty="0"/>
              <a:t>temperature dry oxidation </a:t>
            </a:r>
            <a:r>
              <a:rPr lang="en-US" sz="2600" dirty="0" smtClean="0"/>
              <a:t>process that </a:t>
            </a:r>
            <a:r>
              <a:rPr lang="en-US" sz="2600" dirty="0"/>
              <a:t>reduces organic and combustible waste </a:t>
            </a:r>
            <a:r>
              <a:rPr lang="en-US" sz="2600" dirty="0" smtClean="0"/>
              <a:t>into nonorganic </a:t>
            </a:r>
            <a:r>
              <a:rPr lang="en-US" sz="2600" dirty="0"/>
              <a:t>incombustible matter, resulting in a </a:t>
            </a:r>
            <a:r>
              <a:rPr lang="en-US" sz="2600" dirty="0" smtClean="0"/>
              <a:t>very significant </a:t>
            </a:r>
            <a:r>
              <a:rPr lang="en-US" sz="2600" dirty="0"/>
              <a:t>reduction of waste volume and weight</a:t>
            </a:r>
          </a:p>
        </p:txBody>
      </p:sp>
    </p:spTree>
    <p:extLst>
      <p:ext uri="{BB962C8B-B14F-4D97-AF65-F5344CB8AC3E}">
        <p14:creationId xmlns:p14="http://schemas.microsoft.com/office/powerpoint/2010/main" xmlns="" val="26279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Incineration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588442"/>
            <a:ext cx="8856890" cy="46829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Incineration done for: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Those </a:t>
            </a:r>
            <a:r>
              <a:rPr lang="en-US" dirty="0"/>
              <a:t>wastes </a:t>
            </a:r>
            <a:r>
              <a:rPr lang="en-US" dirty="0" smtClean="0"/>
              <a:t>that cannot </a:t>
            </a:r>
            <a:r>
              <a:rPr lang="en-US" dirty="0"/>
              <a:t>be reused, recycled or disposed off in a landfill </a:t>
            </a:r>
            <a:r>
              <a:rPr lang="en-US" dirty="0" smtClean="0"/>
              <a:t>site</a:t>
            </a:r>
            <a:r>
              <a:rPr lang="en-US" dirty="0"/>
              <a:t>, for example, human and animal anatomical waste</a:t>
            </a:r>
            <a:r>
              <a:rPr lang="en-US" dirty="0" smtClean="0"/>
              <a:t>, microbiological </a:t>
            </a:r>
            <a:r>
              <a:rPr lang="en-US" dirty="0"/>
              <a:t>waste, solid non-plastic infectious waste</a:t>
            </a:r>
          </a:p>
          <a:p>
            <a:r>
              <a:rPr lang="en-US" dirty="0" smtClean="0"/>
              <a:t> </a:t>
            </a:r>
            <a:r>
              <a:rPr lang="en-US" dirty="0"/>
              <a:t>Incineration should not be done for: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Pressurized </a:t>
            </a:r>
            <a:r>
              <a:rPr lang="en-US" dirty="0"/>
              <a:t>gas </a:t>
            </a:r>
            <a:r>
              <a:rPr lang="en-US" dirty="0" smtClean="0"/>
              <a:t>containers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Reactive </a:t>
            </a:r>
            <a:r>
              <a:rPr lang="en-US" dirty="0"/>
              <a:t>chemical waste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Halogenated </a:t>
            </a:r>
            <a:r>
              <a:rPr lang="en-US" dirty="0"/>
              <a:t>plastics such as PVC (polyvinyl chloride)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Waste </a:t>
            </a:r>
            <a:r>
              <a:rPr lang="en-US" dirty="0"/>
              <a:t>with heavy metals such as mercury, silver salts</a:t>
            </a:r>
            <a:r>
              <a:rPr lang="en-US" dirty="0" smtClean="0"/>
              <a:t>, radiographic </a:t>
            </a:r>
            <a:r>
              <a:rPr lang="en-US" dirty="0"/>
              <a:t>waste, broken thermometers.</a:t>
            </a:r>
          </a:p>
        </p:txBody>
      </p:sp>
    </p:spTree>
    <p:extLst>
      <p:ext uri="{BB962C8B-B14F-4D97-AF65-F5344CB8AC3E}">
        <p14:creationId xmlns:p14="http://schemas.microsoft.com/office/powerpoint/2010/main" xmlns="" val="43528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Autoclave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471481"/>
            <a:ext cx="8551480" cy="468294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For </a:t>
            </a:r>
            <a:r>
              <a:rPr lang="en-US" sz="2500" dirty="0"/>
              <a:t>ease </a:t>
            </a:r>
            <a:r>
              <a:rPr lang="en-US" sz="2500" dirty="0" smtClean="0"/>
              <a:t>and safety </a:t>
            </a:r>
            <a:r>
              <a:rPr lang="en-US" sz="2500" dirty="0"/>
              <a:t>in operation, the system should be horizontal </a:t>
            </a:r>
            <a:r>
              <a:rPr lang="en-US" sz="2500" dirty="0" smtClean="0"/>
              <a:t>type and </a:t>
            </a:r>
            <a:r>
              <a:rPr lang="en-US" sz="2500" dirty="0"/>
              <a:t>exclusively designed for the treatment of </a:t>
            </a:r>
            <a:r>
              <a:rPr lang="en-US" sz="2500" dirty="0" smtClean="0"/>
              <a:t>biomedical waste</a:t>
            </a:r>
            <a:r>
              <a:rPr lang="en-US" sz="2500" dirty="0"/>
              <a:t>. </a:t>
            </a:r>
            <a:endParaRPr lang="en-US" sz="2500" dirty="0" smtClean="0"/>
          </a:p>
          <a:p>
            <a:r>
              <a:rPr lang="en-US" sz="2500" dirty="0"/>
              <a:t> </a:t>
            </a:r>
            <a:r>
              <a:rPr lang="en-US" sz="2500" dirty="0" smtClean="0"/>
              <a:t>For </a:t>
            </a:r>
            <a:r>
              <a:rPr lang="en-US" sz="2500" dirty="0"/>
              <a:t>optimum results, </a:t>
            </a:r>
            <a:r>
              <a:rPr lang="en-US" sz="2500" dirty="0" smtClean="0"/>
              <a:t>pre-vacuum-based system is </a:t>
            </a:r>
            <a:r>
              <a:rPr lang="en-US" sz="2500" dirty="0"/>
              <a:t>preferred against the gravity type system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Tamper-proof </a:t>
            </a:r>
            <a:r>
              <a:rPr lang="en-US" sz="2500" dirty="0"/>
              <a:t>control panel with efficient display </a:t>
            </a:r>
            <a:r>
              <a:rPr lang="en-US" sz="2500" dirty="0" smtClean="0"/>
              <a:t>and recording </a:t>
            </a:r>
            <a:r>
              <a:rPr lang="en-US" sz="2500" dirty="0"/>
              <a:t>devices for critical parameters such as time</a:t>
            </a:r>
            <a:r>
              <a:rPr lang="en-US" sz="2500" dirty="0" smtClean="0"/>
              <a:t>, temperature</a:t>
            </a:r>
            <a:r>
              <a:rPr lang="en-US" sz="2500" dirty="0"/>
              <a:t>, pressure, date and batch number,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1740491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Chemical </a:t>
            </a:r>
            <a:r>
              <a:rPr lang="en-US" b="1" dirty="0"/>
              <a:t>Disinfection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596541"/>
            <a:ext cx="8704185" cy="4682945"/>
          </a:xfrm>
        </p:spPr>
        <p:txBody>
          <a:bodyPr>
            <a:normAutofit/>
          </a:bodyPr>
          <a:lstStyle/>
          <a:p>
            <a:r>
              <a:rPr lang="en-US" dirty="0" smtClean="0"/>
              <a:t>Chemicals </a:t>
            </a:r>
            <a:r>
              <a:rPr lang="en-US" dirty="0"/>
              <a:t>such as sodium hypochlorite (1–2%) are </a:t>
            </a:r>
            <a:r>
              <a:rPr lang="en-US" dirty="0" smtClean="0"/>
              <a:t>added to </a:t>
            </a:r>
            <a:r>
              <a:rPr lang="en-US" dirty="0"/>
              <a:t>waste to kill or inactivate the </a:t>
            </a:r>
            <a:r>
              <a:rPr lang="en-US" dirty="0" smtClean="0"/>
              <a:t>pathogens </a:t>
            </a:r>
            <a:r>
              <a:rPr lang="en-US" dirty="0"/>
              <a:t>within it. </a:t>
            </a:r>
          </a:p>
        </p:txBody>
      </p:sp>
    </p:spTree>
    <p:extLst>
      <p:ext uri="{BB962C8B-B14F-4D97-AF65-F5344CB8AC3E}">
        <p14:creationId xmlns:p14="http://schemas.microsoft.com/office/powerpoint/2010/main" xmlns="" val="3864687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Effluent </a:t>
            </a:r>
            <a:r>
              <a:rPr lang="en-US" b="1" dirty="0"/>
              <a:t>Treatment Plant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596541"/>
            <a:ext cx="8856890" cy="4682945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iquid </a:t>
            </a:r>
            <a:r>
              <a:rPr lang="en-US" dirty="0"/>
              <a:t>effluent generated during the process of </a:t>
            </a:r>
            <a:r>
              <a:rPr lang="en-US" dirty="0" smtClean="0"/>
              <a:t>washing containers</a:t>
            </a:r>
            <a:r>
              <a:rPr lang="en-US" dirty="0"/>
              <a:t>, vehicles, floors, etc. is first subjected to </a:t>
            </a:r>
            <a:r>
              <a:rPr lang="en-US" dirty="0" smtClean="0"/>
              <a:t>chemical treatment </a:t>
            </a:r>
            <a:r>
              <a:rPr lang="en-US" dirty="0"/>
              <a:t>and then disposed in effluent treatment plant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936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Microwaving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626646"/>
            <a:ext cx="8704185" cy="468294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 </a:t>
            </a:r>
            <a:r>
              <a:rPr lang="en-US" sz="2600" dirty="0"/>
              <a:t>microwaving, microbial inactivation occurs as a result of </a:t>
            </a:r>
            <a:r>
              <a:rPr lang="en-US" sz="2600" dirty="0" smtClean="0"/>
              <a:t>the </a:t>
            </a:r>
            <a:r>
              <a:rPr lang="en-US" sz="2600" dirty="0"/>
              <a:t>thermal effect of electromagnetic </a:t>
            </a:r>
            <a:r>
              <a:rPr lang="en-US" sz="2600" dirty="0" smtClean="0"/>
              <a:t>radiation.</a:t>
            </a:r>
          </a:p>
          <a:p>
            <a:r>
              <a:rPr lang="en-US" sz="2600" dirty="0" smtClean="0"/>
              <a:t>Intermolecular </a:t>
            </a:r>
            <a:r>
              <a:rPr lang="en-US" sz="2600" dirty="0"/>
              <a:t>heating process</a:t>
            </a:r>
          </a:p>
          <a:p>
            <a:r>
              <a:rPr lang="en-US" sz="2600" dirty="0"/>
              <a:t> H</a:t>
            </a:r>
            <a:r>
              <a:rPr lang="en-US" sz="2600" dirty="0" smtClean="0"/>
              <a:t>eating </a:t>
            </a:r>
            <a:r>
              <a:rPr lang="en-US" sz="2600" dirty="0"/>
              <a:t>occurs inside the waste material in </a:t>
            </a:r>
            <a:r>
              <a:rPr lang="en-US" sz="2600" dirty="0" smtClean="0"/>
              <a:t>the presence </a:t>
            </a:r>
            <a:r>
              <a:rPr lang="en-US" sz="2600" dirty="0"/>
              <a:t>of steam</a:t>
            </a:r>
          </a:p>
          <a:p>
            <a:r>
              <a:rPr lang="en-US" sz="2600" dirty="0"/>
              <a:t>E</a:t>
            </a:r>
            <a:r>
              <a:rPr lang="en-US" sz="2600" dirty="0" smtClean="0"/>
              <a:t>fficacy should be monitored </a:t>
            </a:r>
            <a:r>
              <a:rPr lang="en-US" sz="2600" dirty="0"/>
              <a:t>regularly.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38282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Shredder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661640"/>
            <a:ext cx="8704185" cy="4682945"/>
          </a:xfrm>
        </p:spPr>
        <p:txBody>
          <a:bodyPr>
            <a:normAutofit/>
          </a:bodyPr>
          <a:lstStyle/>
          <a:p>
            <a:r>
              <a:rPr lang="en-US" sz="2600" dirty="0"/>
              <a:t>W</a:t>
            </a:r>
            <a:r>
              <a:rPr lang="en-US" sz="2600" dirty="0" smtClean="0"/>
              <a:t>aste </a:t>
            </a:r>
            <a:r>
              <a:rPr lang="en-US" sz="2600" dirty="0"/>
              <a:t>are </a:t>
            </a:r>
            <a:r>
              <a:rPr lang="en-US" sz="2600" dirty="0" err="1"/>
              <a:t>deshaped</a:t>
            </a:r>
            <a:r>
              <a:rPr lang="en-US" sz="2600" dirty="0"/>
              <a:t> or </a:t>
            </a:r>
            <a:r>
              <a:rPr lang="en-US" sz="2600" dirty="0" smtClean="0"/>
              <a:t>cut into </a:t>
            </a:r>
            <a:r>
              <a:rPr lang="en-US" sz="2600" dirty="0"/>
              <a:t>smaller pieces so as to make the wastes unrecognizable. </a:t>
            </a:r>
          </a:p>
          <a:p>
            <a:r>
              <a:rPr lang="en-US" sz="2600" dirty="0" smtClean="0"/>
              <a:t>Helps </a:t>
            </a:r>
            <a:r>
              <a:rPr lang="en-US" sz="2600" dirty="0"/>
              <a:t>in prevention of reuse of biomedical </a:t>
            </a:r>
            <a:r>
              <a:rPr lang="en-US" sz="2600" dirty="0" smtClean="0"/>
              <a:t>waste</a:t>
            </a:r>
          </a:p>
          <a:p>
            <a:r>
              <a:rPr lang="en-US" sz="2600" dirty="0" smtClean="0"/>
              <a:t>Acts </a:t>
            </a:r>
            <a:r>
              <a:rPr lang="en-US" sz="2600" dirty="0"/>
              <a:t>as identifier that the waste has been disinfected and </a:t>
            </a:r>
            <a:r>
              <a:rPr lang="en-US" sz="2600" dirty="0" smtClean="0"/>
              <a:t>is safe </a:t>
            </a:r>
            <a:r>
              <a:rPr lang="en-US" sz="2600" dirty="0"/>
              <a:t>to dispose off. </a:t>
            </a:r>
          </a:p>
        </p:txBody>
      </p:sp>
    </p:spTree>
    <p:extLst>
      <p:ext uri="{BB962C8B-B14F-4D97-AF65-F5344CB8AC3E}">
        <p14:creationId xmlns:p14="http://schemas.microsoft.com/office/powerpoint/2010/main" xmlns="" val="41734721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Sanitary </a:t>
            </a:r>
            <a:r>
              <a:rPr lang="en-US" b="1" dirty="0"/>
              <a:t>Landfill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5" y="1596541"/>
            <a:ext cx="9000445" cy="4682945"/>
          </a:xfrm>
        </p:spPr>
        <p:txBody>
          <a:bodyPr>
            <a:normAutofit/>
          </a:bodyPr>
          <a:lstStyle/>
          <a:p>
            <a:r>
              <a:rPr lang="en-US" sz="2600" dirty="0"/>
              <a:t>S</a:t>
            </a:r>
            <a:r>
              <a:rPr lang="en-US" sz="2600" dirty="0" smtClean="0"/>
              <a:t>mall </a:t>
            </a:r>
            <a:r>
              <a:rPr lang="en-US" sz="2600" dirty="0"/>
              <a:t>deep burial pit of 2 meters depth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Should be half </a:t>
            </a:r>
            <a:r>
              <a:rPr lang="en-US" sz="2600" dirty="0"/>
              <a:t>filled with waste, then covered with lime within 50 </a:t>
            </a:r>
            <a:r>
              <a:rPr lang="en-US" sz="2600" dirty="0" smtClean="0"/>
              <a:t>cm of </a:t>
            </a:r>
            <a:r>
              <a:rPr lang="en-US" sz="2600" dirty="0"/>
              <a:t>the surface, before filling the rest of the pit with </a:t>
            </a:r>
            <a:r>
              <a:rPr lang="en-US" sz="2600" dirty="0" smtClean="0"/>
              <a:t>soil. </a:t>
            </a:r>
          </a:p>
          <a:p>
            <a:r>
              <a:rPr lang="en-US" sz="2600" dirty="0" smtClean="0"/>
              <a:t>Designed </a:t>
            </a:r>
            <a:r>
              <a:rPr lang="en-US" sz="2600" dirty="0"/>
              <a:t>for disposal of hospital waste.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1467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Differences between Biomedical Waste Rule 1998 and 2016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5F16ACF-2B72-4EDE-A595-0B3899FAD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4173349"/>
              </p:ext>
            </p:extLst>
          </p:nvPr>
        </p:nvGraphicFramePr>
        <p:xfrm>
          <a:off x="448966" y="1301070"/>
          <a:ext cx="8245341" cy="57256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48447">
                  <a:extLst>
                    <a:ext uri="{9D8B030D-6E8A-4147-A177-3AD203B41FA5}">
                      <a16:colId xmlns="" xmlns:a16="http://schemas.microsoft.com/office/drawing/2014/main" val="1796544547"/>
                    </a:ext>
                  </a:extLst>
                </a:gridCol>
                <a:gridCol w="2748447">
                  <a:extLst>
                    <a:ext uri="{9D8B030D-6E8A-4147-A177-3AD203B41FA5}">
                      <a16:colId xmlns="" xmlns:a16="http://schemas.microsoft.com/office/drawing/2014/main" val="1534669983"/>
                    </a:ext>
                  </a:extLst>
                </a:gridCol>
                <a:gridCol w="2748447">
                  <a:extLst>
                    <a:ext uri="{9D8B030D-6E8A-4147-A177-3AD203B41FA5}">
                      <a16:colId xmlns="" xmlns:a16="http://schemas.microsoft.com/office/drawing/2014/main" val="3519756421"/>
                    </a:ext>
                  </a:extLst>
                </a:gridCol>
              </a:tblGrid>
              <a:tr h="559087"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BMW Rule </a:t>
                      </a:r>
                      <a:r>
                        <a:rPr lang="en-US" sz="2400" dirty="0" smtClean="0">
                          <a:effectLst/>
                        </a:rPr>
                        <a:t>1998</a:t>
                      </a:r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BMW Rule </a:t>
                      </a:r>
                      <a:r>
                        <a:rPr lang="en-US" sz="2400" dirty="0" smtClean="0">
                          <a:effectLst/>
                        </a:rPr>
                        <a:t>2016</a:t>
                      </a:r>
                      <a:endParaRPr lang="en-IN" sz="2400" dirty="0"/>
                    </a:p>
                  </a:txBody>
                  <a:tcPr marL="67489" marR="67489"/>
                </a:tc>
                <a:extLst>
                  <a:ext uri="{0D108BD9-81ED-4DB2-BD59-A6C34878D82A}">
                    <a16:rowId xmlns="" xmlns:a16="http://schemas.microsoft.com/office/drawing/2014/main" val="3507405473"/>
                  </a:ext>
                </a:extLst>
              </a:tr>
              <a:tr h="571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Categories </a:t>
                      </a:r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Ten</a:t>
                      </a:r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Four</a:t>
                      </a:r>
                      <a:endParaRPr lang="en-IN" sz="2400" dirty="0"/>
                    </a:p>
                  </a:txBody>
                  <a:tcPr marL="67489" marR="67489"/>
                </a:tc>
                <a:extLst>
                  <a:ext uri="{0D108BD9-81ED-4DB2-BD59-A6C34878D82A}">
                    <a16:rowId xmlns="" xmlns:a16="http://schemas.microsoft.com/office/drawing/2014/main" val="3248800395"/>
                  </a:ext>
                </a:extLst>
              </a:tr>
              <a:tr h="571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effectLst/>
                        </a:rPr>
                        <a:t>Overlapping of category </a:t>
                      </a:r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Yes</a:t>
                      </a:r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No </a:t>
                      </a:r>
                    </a:p>
                  </a:txBody>
                  <a:tcPr marL="67489" marR="67489"/>
                </a:tc>
                <a:extLst>
                  <a:ext uri="{0D108BD9-81ED-4DB2-BD59-A6C34878D82A}">
                    <a16:rowId xmlns="" xmlns:a16="http://schemas.microsoft.com/office/drawing/2014/main" val="243620976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effectLst/>
                        </a:rPr>
                        <a:t>Incinerator </a:t>
                      </a:r>
                    </a:p>
                    <a:p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effectLst/>
                        </a:rPr>
                        <a:t>May have only one chamber</a:t>
                      </a:r>
                    </a:p>
                    <a:p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effectLst/>
                        </a:rPr>
                        <a:t>Upgrade to have secondary chamber </a:t>
                      </a:r>
                      <a:endParaRPr lang="en-IN" sz="2400" dirty="0"/>
                    </a:p>
                  </a:txBody>
                  <a:tcPr marL="67489" marR="67489"/>
                </a:tc>
                <a:extLst>
                  <a:ext uri="{0D108BD9-81ED-4DB2-BD59-A6C34878D82A}">
                    <a16:rowId xmlns="" xmlns:a16="http://schemas.microsoft.com/office/drawing/2014/main" val="2608102086"/>
                  </a:ext>
                </a:extLst>
              </a:tr>
              <a:tr h="571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effectLst/>
                        </a:rPr>
                        <a:t>Chlorinated </a:t>
                      </a:r>
                      <a:r>
                        <a:rPr lang="en-IN" sz="2400" dirty="0" smtClean="0">
                          <a:effectLst/>
                        </a:rPr>
                        <a:t>Bags</a:t>
                      </a:r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effectLst/>
                        </a:rPr>
                        <a:t>Using it </a:t>
                      </a:r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effectLst/>
                        </a:rPr>
                        <a:t>Phase out in two years </a:t>
                      </a:r>
                      <a:endParaRPr lang="en-IN" sz="2400" dirty="0"/>
                    </a:p>
                  </a:txBody>
                  <a:tcPr marL="67489" marR="67489"/>
                </a:tc>
                <a:extLst>
                  <a:ext uri="{0D108BD9-81ED-4DB2-BD59-A6C34878D82A}">
                    <a16:rowId xmlns="" xmlns:a16="http://schemas.microsoft.com/office/drawing/2014/main" val="2934018818"/>
                  </a:ext>
                </a:extLst>
              </a:tr>
              <a:tr h="571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Cytotoxic </a:t>
                      </a:r>
                      <a:r>
                        <a:rPr lang="en-US" sz="2400" dirty="0" smtClean="0">
                          <a:effectLst/>
                        </a:rPr>
                        <a:t>drugs</a:t>
                      </a:r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Black </a:t>
                      </a:r>
                      <a:r>
                        <a:rPr lang="en-US" sz="2400" dirty="0" err="1">
                          <a:effectLst/>
                        </a:rPr>
                        <a:t>colour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bag</a:t>
                      </a:r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Yellow </a:t>
                      </a:r>
                      <a:r>
                        <a:rPr lang="en-US" sz="2400" dirty="0" smtClean="0">
                          <a:effectLst/>
                        </a:rPr>
                        <a:t>bag</a:t>
                      </a:r>
                      <a:endParaRPr lang="en-IN" sz="2400" dirty="0"/>
                    </a:p>
                  </a:txBody>
                  <a:tcPr marL="67489" marR="67489"/>
                </a:tc>
                <a:extLst>
                  <a:ext uri="{0D108BD9-81ED-4DB2-BD59-A6C34878D82A}">
                    <a16:rowId xmlns="" xmlns:a16="http://schemas.microsoft.com/office/drawing/2014/main" val="425581977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Majority</a:t>
                      </a:r>
                      <a:r>
                        <a:rPr lang="en-US" sz="2400" baseline="0" dirty="0">
                          <a:effectLst/>
                        </a:rPr>
                        <a:t> of idea</a:t>
                      </a:r>
                      <a:endParaRPr lang="en-IN" sz="2400" dirty="0">
                        <a:effectLst/>
                      </a:endParaRPr>
                    </a:p>
                    <a:p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Discarding the BMWs</a:t>
                      </a:r>
                      <a:endParaRPr lang="en-IN" sz="2400" dirty="0">
                        <a:effectLst/>
                      </a:endParaRPr>
                    </a:p>
                    <a:p>
                      <a:endParaRPr lang="en-IN" sz="2400" dirty="0"/>
                    </a:p>
                  </a:txBody>
                  <a:tcPr marL="67489" marR="67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For recycling</a:t>
                      </a:r>
                      <a:endParaRPr lang="en-IN" sz="2400" dirty="0">
                        <a:effectLst/>
                      </a:endParaRPr>
                    </a:p>
                    <a:p>
                      <a:endParaRPr lang="en-IN" sz="2400" dirty="0"/>
                    </a:p>
                  </a:txBody>
                  <a:tcPr marL="67489" marR="67489"/>
                </a:tc>
                <a:extLst>
                  <a:ext uri="{0D108BD9-81ED-4DB2-BD59-A6C34878D82A}">
                    <a16:rowId xmlns="" xmlns:a16="http://schemas.microsoft.com/office/drawing/2014/main" val="292243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123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borne infections (BBIs)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HIV</a:t>
            </a:r>
            <a:endParaRPr lang="en-US" dirty="0"/>
          </a:p>
          <a:p>
            <a:r>
              <a:rPr lang="en-US" dirty="0"/>
              <a:t>Hepatitis B </a:t>
            </a:r>
          </a:p>
          <a:p>
            <a:r>
              <a:rPr lang="en-US" dirty="0"/>
              <a:t>Hepatitis C viruses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Transmitted by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Blood Transfusion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Needle /Other Sharp Injury /Splash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465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3384"/>
            <a:ext cx="8749612" cy="8144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2200" b="1" dirty="0"/>
              <a:t>Modes of transmission of hospital-acquired pathogens.</a:t>
            </a:r>
            <a:br>
              <a:rPr lang="en-US" sz="2200" b="1" dirty="0"/>
            </a:br>
            <a:endParaRPr lang="en-US" sz="2200" b="1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F27BCF97-CDB3-433B-A692-C86EFD35C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8478297"/>
              </p:ext>
            </p:extLst>
          </p:nvPr>
        </p:nvGraphicFramePr>
        <p:xfrm>
          <a:off x="192325" y="2003753"/>
          <a:ext cx="8759350" cy="401988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5640">
                  <a:extLst>
                    <a:ext uri="{9D8B030D-6E8A-4147-A177-3AD203B41FA5}">
                      <a16:colId xmlns="" xmlns:a16="http://schemas.microsoft.com/office/drawing/2014/main" val="99868480"/>
                    </a:ext>
                  </a:extLst>
                </a:gridCol>
                <a:gridCol w="1714046">
                  <a:extLst>
                    <a:ext uri="{9D8B030D-6E8A-4147-A177-3AD203B41FA5}">
                      <a16:colId xmlns="" xmlns:a16="http://schemas.microsoft.com/office/drawing/2014/main" val="4291312399"/>
                    </a:ext>
                  </a:extLst>
                </a:gridCol>
                <a:gridCol w="6629664">
                  <a:extLst>
                    <a:ext uri="{9D8B030D-6E8A-4147-A177-3AD203B41FA5}">
                      <a16:colId xmlns="" xmlns:a16="http://schemas.microsoft.com/office/drawing/2014/main" val="231140193"/>
                    </a:ext>
                  </a:extLst>
                </a:gridCol>
              </a:tblGrid>
              <a:tr h="52356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 dirty="0">
                          <a:effectLst/>
                        </a:rPr>
                        <a:t>Route</a:t>
                      </a:r>
                      <a:endParaRPr lang="en-IN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>
                          <a:effectLst/>
                        </a:rPr>
                        <a:t>Description</a:t>
                      </a:r>
                      <a:endParaRPr lang="en-IN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52658810"/>
                  </a:ext>
                </a:extLst>
              </a:tr>
              <a:tr h="52356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>
                          <a:effectLst/>
                        </a:rPr>
                        <a:t>Contact transmission</a:t>
                      </a:r>
                      <a:endParaRPr lang="en-IN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>
                          <a:effectLst/>
                        </a:rPr>
                        <a:t> </a:t>
                      </a:r>
                      <a:endParaRPr lang="en-IN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543339958"/>
                  </a:ext>
                </a:extLst>
              </a:tr>
              <a:tr h="52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N" sz="2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>
                          <a:effectLst/>
                        </a:rPr>
                        <a:t>Direct contact</a:t>
                      </a:r>
                      <a:endParaRPr lang="en-IN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 dirty="0">
                          <a:effectLst/>
                        </a:rPr>
                        <a:t>Skin to skin contact , MC</a:t>
                      </a:r>
                      <a:endParaRPr lang="en-IN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36406404"/>
                  </a:ext>
                </a:extLst>
              </a:tr>
              <a:tr h="20942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>
                          <a:effectLst/>
                        </a:rPr>
                        <a:t> </a:t>
                      </a:r>
                      <a:endParaRPr lang="en-IN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>
                          <a:effectLst/>
                        </a:rPr>
                        <a:t>Indirect contact</a:t>
                      </a:r>
                      <a:endParaRPr lang="en-IN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 dirty="0">
                          <a:effectLst/>
                        </a:rPr>
                        <a:t>Contaminated inanimate objects such as-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300" dirty="0">
                          <a:effectLst/>
                        </a:rPr>
                        <a:t>Dressings, or gloves, instruments (e.g. stethoscope)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300" dirty="0">
                          <a:effectLst/>
                        </a:rPr>
                        <a:t>Parenteral transmission through- NSI, splashes, saline flush, syringes, vials etc</a:t>
                      </a:r>
                      <a:endParaRPr lang="en-IN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13398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793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42" y="513384"/>
            <a:ext cx="9305854" cy="8144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2700" b="1" dirty="0"/>
              <a:t>Modes of transmission of hospital-acquired pathogens.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5334939"/>
              </p:ext>
            </p:extLst>
          </p:nvPr>
        </p:nvGraphicFramePr>
        <p:xfrm>
          <a:off x="228600" y="1219200"/>
          <a:ext cx="8530750" cy="54864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04793"/>
                <a:gridCol w="1669313"/>
                <a:gridCol w="6456644"/>
              </a:tblGrid>
              <a:tr h="304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Route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Description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6096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Inhalational mode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2133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Droplet transmission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Droplets of &gt;5 µm size can travel for shorter distance (&lt;3 feet</a:t>
                      </a:r>
                      <a:r>
                        <a:rPr lang="en-IN" sz="1800" dirty="0">
                          <a:effectLst/>
                        </a:rPr>
                        <a:t>).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</a:rPr>
                        <a:t>Generated while coughing, sneezing, and talking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</a:rPr>
                        <a:t>Propelled for a short distance through the air and deposited on the host's body.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 err="1">
                          <a:effectLst/>
                        </a:rPr>
                        <a:t>E.g</a:t>
                      </a:r>
                      <a:r>
                        <a:rPr lang="en-IN" sz="1800" dirty="0">
                          <a:effectLst/>
                        </a:rPr>
                        <a:t> -bacterial meningitis, diphtheria, respiratory syncytial virus, etc.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2438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u="none" strike="noStrike" dirty="0">
                          <a:effectLst/>
                        </a:rPr>
                        <a:t>Airborne transmission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Airborne droplet nuclei (≤ 5 </a:t>
                      </a:r>
                      <a:r>
                        <a:rPr lang="en-IN" sz="1800" b="1" u="none" strike="noStrike" dirty="0">
                          <a:effectLst/>
                        </a:rPr>
                        <a:t>µm</a:t>
                      </a:r>
                      <a:r>
                        <a:rPr lang="en-IN" sz="1800" b="1" dirty="0">
                          <a:effectLst/>
                        </a:rPr>
                        <a:t>  size) or dust particles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Remain suspended in the air for long time and can travel longer distance.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</a:rPr>
                        <a:t>This is more efficient mode than droplet transmission.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</a:rPr>
                        <a:t>E.g. </a:t>
                      </a:r>
                      <a:r>
                        <a:rPr lang="en-IN" sz="1800" u="none" strike="noStrike" dirty="0">
                          <a:effectLst/>
                        </a:rPr>
                        <a:t>Legionella</a:t>
                      </a:r>
                      <a:r>
                        <a:rPr lang="en-IN" sz="1800" dirty="0">
                          <a:effectLst/>
                        </a:rPr>
                        <a:t>, </a:t>
                      </a:r>
                      <a:r>
                        <a:rPr lang="en-IN" sz="1800" u="none" strike="noStrike" dirty="0" smtClean="0">
                          <a:effectLst/>
                        </a:rPr>
                        <a:t>Mycobacterium</a:t>
                      </a:r>
                      <a:r>
                        <a:rPr lang="en-IN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IN" sz="1800" u="none" strike="noStrike" dirty="0" smtClean="0">
                          <a:effectLst/>
                        </a:rPr>
                        <a:t>tuberculosis</a:t>
                      </a:r>
                      <a:r>
                        <a:rPr lang="en-IN" sz="1800" dirty="0">
                          <a:effectLst/>
                        </a:rPr>
                        <a:t>, </a:t>
                      </a:r>
                      <a:r>
                        <a:rPr lang="en-IN" sz="1800" u="none" strike="noStrike" dirty="0">
                          <a:effectLst/>
                        </a:rPr>
                        <a:t>measles</a:t>
                      </a:r>
                      <a:r>
                        <a:rPr lang="en-IN" sz="1800" dirty="0">
                          <a:effectLst/>
                        </a:rPr>
                        <a:t> and </a:t>
                      </a:r>
                      <a:r>
                        <a:rPr lang="en-IN" sz="1800" u="none" strike="noStrike" dirty="0">
                          <a:effectLst/>
                        </a:rPr>
                        <a:t>varicella</a:t>
                      </a:r>
                      <a:r>
                        <a:rPr lang="en-IN" sz="1800" dirty="0">
                          <a:effectLst/>
                        </a:rPr>
                        <a:t> viruses.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463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42" y="513384"/>
            <a:ext cx="9305854" cy="8144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2700" b="1" dirty="0"/>
              <a:t>Modes of transmission of hospital-acquired pathogens.</a:t>
            </a:r>
            <a:br>
              <a:rPr lang="en-US" sz="2700" b="1" dirty="0"/>
            </a:br>
            <a:endParaRPr lang="en-US" sz="2700" b="1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F27BCF97-CDB3-433B-A692-C86EFD35C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6714702"/>
              </p:ext>
            </p:extLst>
          </p:nvPr>
        </p:nvGraphicFramePr>
        <p:xfrm>
          <a:off x="296260" y="2003753"/>
          <a:ext cx="8759350" cy="272264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129686">
                  <a:extLst>
                    <a:ext uri="{9D8B030D-6E8A-4147-A177-3AD203B41FA5}">
                      <a16:colId xmlns="" xmlns:a16="http://schemas.microsoft.com/office/drawing/2014/main" val="99868480"/>
                    </a:ext>
                  </a:extLst>
                </a:gridCol>
                <a:gridCol w="6629664">
                  <a:extLst>
                    <a:ext uri="{9D8B030D-6E8A-4147-A177-3AD203B41FA5}">
                      <a16:colId xmlns="" xmlns:a16="http://schemas.microsoft.com/office/drawing/2014/main" val="231140193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 dirty="0">
                          <a:effectLst/>
                        </a:rPr>
                        <a:t>Route</a:t>
                      </a:r>
                      <a:endParaRPr lang="en-IN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>
                          <a:effectLst/>
                        </a:rPr>
                        <a:t>Description</a:t>
                      </a:r>
                      <a:endParaRPr lang="en-IN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52658810"/>
                  </a:ext>
                </a:extLst>
              </a:tr>
              <a:tr h="14427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 dirty="0">
                          <a:effectLst/>
                        </a:rPr>
                        <a:t>Vector</a:t>
                      </a:r>
                      <a:endParaRPr lang="en-IN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300" dirty="0">
                          <a:effectLst/>
                        </a:rPr>
                        <a:t>Via vectors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such as mosquitoes, flies, etc. carrying the microorganisms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IN" sz="2300" dirty="0" smtClean="0">
                          <a:effectLst/>
                        </a:rPr>
                        <a:t>are mode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561116258"/>
                  </a:ext>
                </a:extLst>
              </a:tr>
              <a:tr h="9243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 dirty="0">
                          <a:effectLst/>
                        </a:rPr>
                        <a:t>Common vehicle</a:t>
                      </a:r>
                      <a:endParaRPr lang="en-IN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300" dirty="0">
                          <a:effectLst/>
                        </a:rPr>
                        <a:t>such as food, water, medications, devices, and equipment.</a:t>
                      </a:r>
                      <a:endParaRPr lang="en-IN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63792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0157867"/>
      </p:ext>
    </p:extLst>
  </p:cSld>
  <p:clrMapOvr>
    <a:masterClrMapping/>
  </p:clrMapOvr>
</p:sld>
</file>

<file path=ppt/theme/theme1.xml><?xml version="1.0" encoding="utf-8"?>
<a:theme xmlns:a="http://schemas.openxmlformats.org/drawingml/2006/main" name="himani">
  <a:themeElements>
    <a:clrScheme name="Office Them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himani</Template>
  <TotalTime>24</TotalTime>
  <Words>2705</Words>
  <Application>Microsoft Office PowerPoint</Application>
  <PresentationFormat>On-screen Show (4:3)</PresentationFormat>
  <Paragraphs>482</Paragraphs>
  <Slides>59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himani</vt:lpstr>
      <vt:lpstr>Bitmap Image</vt:lpstr>
      <vt:lpstr>Hospital acquired infections</vt:lpstr>
      <vt:lpstr>HAI Definition</vt:lpstr>
      <vt:lpstr>Factors  Affecting HAI</vt:lpstr>
      <vt:lpstr>Sources of HAIs </vt:lpstr>
      <vt:lpstr>Microorganisms implicated in HAIs</vt:lpstr>
      <vt:lpstr>Blood borne infections (BBIs)</vt:lpstr>
      <vt:lpstr> Modes of transmission of hospital-acquired pathogens. </vt:lpstr>
      <vt:lpstr> Modes of transmission of hospital-acquired pathogens. </vt:lpstr>
      <vt:lpstr> Modes of transmission of hospital-acquired pathogens. </vt:lpstr>
      <vt:lpstr>MAJOR TYPES OF HAIs </vt:lpstr>
      <vt:lpstr> Catheter-associated urinary tract infection (CAUTI) </vt:lpstr>
      <vt:lpstr>CAUTI (cont..)</vt:lpstr>
      <vt:lpstr>Central line associated blood stream infection (CLABSI)</vt:lpstr>
      <vt:lpstr>CLABSI (cont..)</vt:lpstr>
      <vt:lpstr>Ventilator associated pneumonia</vt:lpstr>
      <vt:lpstr>VAP (cont..) </vt:lpstr>
      <vt:lpstr>Surgical site infections (SSI) </vt:lpstr>
      <vt:lpstr>SSI (cont..)</vt:lpstr>
      <vt:lpstr>SSI (cont)</vt:lpstr>
      <vt:lpstr>Prevention oF HAIs</vt:lpstr>
      <vt:lpstr>Standard precautions</vt:lpstr>
      <vt:lpstr>Components of standard precautions</vt:lpstr>
      <vt:lpstr>Hand Hygiene </vt:lpstr>
      <vt:lpstr>Types of Hand Hygiene Methods-  Hand Rub </vt:lpstr>
      <vt:lpstr> Types of Hand Hygiene Methods-  Hand Wash </vt:lpstr>
      <vt:lpstr>Five Moments for Hand Hygiene</vt:lpstr>
      <vt:lpstr>Steps of hand rubbing and hand washing (WHO)</vt:lpstr>
      <vt:lpstr>Personal Protective Equipment (PPE)</vt:lpstr>
      <vt:lpstr>Personal protective equipment (PPE) </vt:lpstr>
      <vt:lpstr>Personal protective equipment (PPE) </vt:lpstr>
      <vt:lpstr>Selection of appropriate PPE</vt:lpstr>
      <vt:lpstr> Donning and Doffing </vt:lpstr>
      <vt:lpstr> Spill management for blood and body fluids </vt:lpstr>
      <vt:lpstr> Respiratory hygiene and cough etiquette </vt:lpstr>
      <vt:lpstr> Respiratory hygiene and cough etiquette </vt:lpstr>
      <vt:lpstr> Transmission-based precautions  (specific precautions)</vt:lpstr>
      <vt:lpstr>Specific precautions</vt:lpstr>
      <vt:lpstr>Specific precautions</vt:lpstr>
      <vt:lpstr>Specific precautions</vt:lpstr>
      <vt:lpstr>Hospital infection control committee</vt:lpstr>
      <vt:lpstr>HICC Activities </vt:lpstr>
      <vt:lpstr>Biomedical Waste</vt:lpstr>
      <vt:lpstr>Waste Generated in Hospitals</vt:lpstr>
      <vt:lpstr>Situation in India </vt:lpstr>
      <vt:lpstr>Slide 45</vt:lpstr>
      <vt:lpstr>Biomedical waste Management Rule, India 2016</vt:lpstr>
      <vt:lpstr>Biomedical waste Management Rule, India 2016</vt:lpstr>
      <vt:lpstr>Biomedical waste Management Rule, India 2016</vt:lpstr>
      <vt:lpstr>Biomedical waste Management Rule, India 2016</vt:lpstr>
      <vt:lpstr>Biomedical waste Management Rule, India 2016</vt:lpstr>
      <vt:lpstr>TREATMENT AND DISPOSAL METHODS- Incineration </vt:lpstr>
      <vt:lpstr>Incineration </vt:lpstr>
      <vt:lpstr> Autoclave </vt:lpstr>
      <vt:lpstr> Chemical Disinfection </vt:lpstr>
      <vt:lpstr> Effluent Treatment Plant </vt:lpstr>
      <vt:lpstr> Microwaving </vt:lpstr>
      <vt:lpstr> Shredder </vt:lpstr>
      <vt:lpstr> Sanitary Landfill </vt:lpstr>
      <vt:lpstr> Differences between Biomedical Waste Rule 1998 and 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acquired infections</dc:title>
  <dc:creator>Niranjan</dc:creator>
  <cp:lastModifiedBy>user</cp:lastModifiedBy>
  <cp:revision>4</cp:revision>
  <dcterms:created xsi:type="dcterms:W3CDTF">2020-07-24T04:04:03Z</dcterms:created>
  <dcterms:modified xsi:type="dcterms:W3CDTF">2020-08-17T05:22:00Z</dcterms:modified>
</cp:coreProperties>
</file>