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303" r:id="rId7"/>
    <p:sldId id="304" r:id="rId8"/>
    <p:sldId id="305" r:id="rId9"/>
    <p:sldId id="262" r:id="rId10"/>
    <p:sldId id="302" r:id="rId11"/>
    <p:sldId id="263" r:id="rId12"/>
    <p:sldId id="264" r:id="rId13"/>
    <p:sldId id="265" r:id="rId14"/>
    <p:sldId id="266" r:id="rId15"/>
    <p:sldId id="271" r:id="rId16"/>
    <p:sldId id="273" r:id="rId17"/>
    <p:sldId id="274" r:id="rId18"/>
    <p:sldId id="275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2" r:id="rId34"/>
    <p:sldId id="293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/>
          <a:lstStyle>
            <a:lvl1pPr algn="r">
              <a:defRPr sz="48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3215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2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321541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321542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21543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7493000" y="2992438"/>
            <a:ext cx="1338263" cy="2189162"/>
            <a:chOff x="4704" y="1885"/>
            <a:chExt cx="843" cy="1379"/>
          </a:xfrm>
        </p:grpSpPr>
        <p:sp>
          <p:nvSpPr>
            <p:cNvPr id="321545" name="Oval 9"/>
            <p:cNvSpPr>
              <a:spLocks noChangeArrowheads="1"/>
            </p:cNvSpPr>
            <p:nvPr/>
          </p:nvSpPr>
          <p:spPr bwMode="auto">
            <a:xfrm>
              <a:off x="4704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6" name="Oval 10"/>
            <p:cNvSpPr>
              <a:spLocks noChangeArrowheads="1"/>
            </p:cNvSpPr>
            <p:nvPr/>
          </p:nvSpPr>
          <p:spPr bwMode="auto">
            <a:xfrm>
              <a:off x="4883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7" name="Oval 11"/>
            <p:cNvSpPr>
              <a:spLocks noChangeArrowheads="1"/>
            </p:cNvSpPr>
            <p:nvPr/>
          </p:nvSpPr>
          <p:spPr bwMode="auto">
            <a:xfrm>
              <a:off x="5062" y="1885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8" name="Oval 12"/>
            <p:cNvSpPr>
              <a:spLocks noChangeArrowheads="1"/>
            </p:cNvSpPr>
            <p:nvPr/>
          </p:nvSpPr>
          <p:spPr bwMode="auto">
            <a:xfrm>
              <a:off x="4704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49" name="Oval 13"/>
            <p:cNvSpPr>
              <a:spLocks noChangeArrowheads="1"/>
            </p:cNvSpPr>
            <p:nvPr/>
          </p:nvSpPr>
          <p:spPr bwMode="auto">
            <a:xfrm>
              <a:off x="4883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0" name="Oval 14"/>
            <p:cNvSpPr>
              <a:spLocks noChangeArrowheads="1"/>
            </p:cNvSpPr>
            <p:nvPr/>
          </p:nvSpPr>
          <p:spPr bwMode="auto">
            <a:xfrm>
              <a:off x="5062" y="2064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1" name="Oval 15"/>
            <p:cNvSpPr>
              <a:spLocks noChangeArrowheads="1"/>
            </p:cNvSpPr>
            <p:nvPr/>
          </p:nvSpPr>
          <p:spPr bwMode="auto">
            <a:xfrm>
              <a:off x="5241" y="2064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2" name="Oval 16"/>
            <p:cNvSpPr>
              <a:spLocks noChangeArrowheads="1"/>
            </p:cNvSpPr>
            <p:nvPr/>
          </p:nvSpPr>
          <p:spPr bwMode="auto">
            <a:xfrm>
              <a:off x="4704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3" name="Oval 17"/>
            <p:cNvSpPr>
              <a:spLocks noChangeArrowheads="1"/>
            </p:cNvSpPr>
            <p:nvPr/>
          </p:nvSpPr>
          <p:spPr bwMode="auto">
            <a:xfrm>
              <a:off x="4883" y="2243"/>
              <a:ext cx="127" cy="12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4" name="Oval 18"/>
            <p:cNvSpPr>
              <a:spLocks noChangeArrowheads="1"/>
            </p:cNvSpPr>
            <p:nvPr/>
          </p:nvSpPr>
          <p:spPr bwMode="auto">
            <a:xfrm>
              <a:off x="5062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5" name="Oval 19"/>
            <p:cNvSpPr>
              <a:spLocks noChangeArrowheads="1"/>
            </p:cNvSpPr>
            <p:nvPr/>
          </p:nvSpPr>
          <p:spPr bwMode="auto">
            <a:xfrm>
              <a:off x="5241" y="2243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6" name="Oval 20"/>
            <p:cNvSpPr>
              <a:spLocks noChangeArrowheads="1"/>
            </p:cNvSpPr>
            <p:nvPr/>
          </p:nvSpPr>
          <p:spPr bwMode="auto">
            <a:xfrm>
              <a:off x="5420" y="2243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7" name="Oval 21"/>
            <p:cNvSpPr>
              <a:spLocks noChangeArrowheads="1"/>
            </p:cNvSpPr>
            <p:nvPr/>
          </p:nvSpPr>
          <p:spPr bwMode="auto">
            <a:xfrm>
              <a:off x="4704" y="2421"/>
              <a:ext cx="127" cy="128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8" name="Oval 22"/>
            <p:cNvSpPr>
              <a:spLocks noChangeArrowheads="1"/>
            </p:cNvSpPr>
            <p:nvPr/>
          </p:nvSpPr>
          <p:spPr bwMode="auto">
            <a:xfrm>
              <a:off x="4883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59" name="Oval 23"/>
            <p:cNvSpPr>
              <a:spLocks noChangeArrowheads="1"/>
            </p:cNvSpPr>
            <p:nvPr/>
          </p:nvSpPr>
          <p:spPr bwMode="auto">
            <a:xfrm>
              <a:off x="5062" y="2421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0" name="Oval 24"/>
            <p:cNvSpPr>
              <a:spLocks noChangeArrowheads="1"/>
            </p:cNvSpPr>
            <p:nvPr/>
          </p:nvSpPr>
          <p:spPr bwMode="auto">
            <a:xfrm>
              <a:off x="5241" y="2421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1" name="Oval 25"/>
            <p:cNvSpPr>
              <a:spLocks noChangeArrowheads="1"/>
            </p:cNvSpPr>
            <p:nvPr/>
          </p:nvSpPr>
          <p:spPr bwMode="auto">
            <a:xfrm>
              <a:off x="4704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2" name="Oval 26"/>
            <p:cNvSpPr>
              <a:spLocks noChangeArrowheads="1"/>
            </p:cNvSpPr>
            <p:nvPr/>
          </p:nvSpPr>
          <p:spPr bwMode="auto">
            <a:xfrm>
              <a:off x="4883" y="2600"/>
              <a:ext cx="127" cy="128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3" name="Oval 27"/>
            <p:cNvSpPr>
              <a:spLocks noChangeArrowheads="1"/>
            </p:cNvSpPr>
            <p:nvPr/>
          </p:nvSpPr>
          <p:spPr bwMode="auto">
            <a:xfrm>
              <a:off x="5062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4" name="Oval 28"/>
            <p:cNvSpPr>
              <a:spLocks noChangeArrowheads="1"/>
            </p:cNvSpPr>
            <p:nvPr/>
          </p:nvSpPr>
          <p:spPr bwMode="auto">
            <a:xfrm>
              <a:off x="5241" y="2600"/>
              <a:ext cx="127" cy="128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5" name="Oval 29"/>
            <p:cNvSpPr>
              <a:spLocks noChangeArrowheads="1"/>
            </p:cNvSpPr>
            <p:nvPr/>
          </p:nvSpPr>
          <p:spPr bwMode="auto">
            <a:xfrm>
              <a:off x="5420" y="2600"/>
              <a:ext cx="127" cy="128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6" name="Oval 30"/>
            <p:cNvSpPr>
              <a:spLocks noChangeArrowheads="1"/>
            </p:cNvSpPr>
            <p:nvPr/>
          </p:nvSpPr>
          <p:spPr bwMode="auto">
            <a:xfrm>
              <a:off x="4704" y="2779"/>
              <a:ext cx="127" cy="12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7" name="Oval 31"/>
            <p:cNvSpPr>
              <a:spLocks noChangeArrowheads="1"/>
            </p:cNvSpPr>
            <p:nvPr/>
          </p:nvSpPr>
          <p:spPr bwMode="auto">
            <a:xfrm>
              <a:off x="4883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8" name="Oval 32"/>
            <p:cNvSpPr>
              <a:spLocks noChangeArrowheads="1"/>
            </p:cNvSpPr>
            <p:nvPr/>
          </p:nvSpPr>
          <p:spPr bwMode="auto">
            <a:xfrm>
              <a:off x="5062" y="2779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69" name="Oval 33"/>
            <p:cNvSpPr>
              <a:spLocks noChangeArrowheads="1"/>
            </p:cNvSpPr>
            <p:nvPr/>
          </p:nvSpPr>
          <p:spPr bwMode="auto">
            <a:xfrm>
              <a:off x="5241" y="2779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0" name="Oval 34"/>
            <p:cNvSpPr>
              <a:spLocks noChangeArrowheads="1"/>
            </p:cNvSpPr>
            <p:nvPr/>
          </p:nvSpPr>
          <p:spPr bwMode="auto">
            <a:xfrm>
              <a:off x="4704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1" name="Oval 35"/>
            <p:cNvSpPr>
              <a:spLocks noChangeArrowheads="1"/>
            </p:cNvSpPr>
            <p:nvPr/>
          </p:nvSpPr>
          <p:spPr bwMode="auto">
            <a:xfrm>
              <a:off x="4883" y="2958"/>
              <a:ext cx="127" cy="127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2" name="Oval 36"/>
            <p:cNvSpPr>
              <a:spLocks noChangeArrowheads="1"/>
            </p:cNvSpPr>
            <p:nvPr/>
          </p:nvSpPr>
          <p:spPr bwMode="auto">
            <a:xfrm>
              <a:off x="5062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3" name="Oval 37"/>
            <p:cNvSpPr>
              <a:spLocks noChangeArrowheads="1"/>
            </p:cNvSpPr>
            <p:nvPr/>
          </p:nvSpPr>
          <p:spPr bwMode="auto">
            <a:xfrm>
              <a:off x="5241" y="2958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4" name="Oval 38"/>
            <p:cNvSpPr>
              <a:spLocks noChangeArrowheads="1"/>
            </p:cNvSpPr>
            <p:nvPr/>
          </p:nvSpPr>
          <p:spPr bwMode="auto">
            <a:xfrm>
              <a:off x="4883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1575" name="Oval 39"/>
            <p:cNvSpPr>
              <a:spLocks noChangeArrowheads="1"/>
            </p:cNvSpPr>
            <p:nvPr/>
          </p:nvSpPr>
          <p:spPr bwMode="auto">
            <a:xfrm>
              <a:off x="5241" y="3137"/>
              <a:ext cx="127" cy="127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21576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Line 2"/>
          <p:cNvSpPr>
            <a:spLocks noChangeShapeType="1"/>
          </p:cNvSpPr>
          <p:nvPr/>
        </p:nvSpPr>
        <p:spPr bwMode="auto">
          <a:xfrm>
            <a:off x="7962900" y="152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205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205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/>
            </a:lvl1pPr>
          </a:lstStyle>
          <a:p>
            <a:fld id="{81F478F9-BCF8-43A6-B1DB-03C94D8A702B}" type="datetimeFigureOut">
              <a:rPr lang="en-US" smtClean="0"/>
              <a:pPr/>
              <a:t>17/Aug/20</a:t>
            </a:fld>
            <a:endParaRPr lang="en-US"/>
          </a:p>
        </p:txBody>
      </p:sp>
      <p:sp>
        <p:nvSpPr>
          <p:cNvPr id="3205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endParaRPr lang="en-US"/>
          </a:p>
        </p:txBody>
      </p:sp>
      <p:sp>
        <p:nvSpPr>
          <p:cNvPr id="3205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fld id="{0A531B9E-A0AB-4399-A3AD-1D86FB644CB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320521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2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3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4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5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6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7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8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29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0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1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2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3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4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5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6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7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8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39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0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1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2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3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4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5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6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7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8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49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0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0551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Blood stream infections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800600"/>
            <a:ext cx="5029200" cy="1752600"/>
          </a:xfrm>
        </p:spPr>
        <p:txBody>
          <a:bodyPr/>
          <a:lstStyle/>
          <a:p>
            <a:r>
              <a:rPr lang="en-US" dirty="0" smtClean="0"/>
              <a:t>Dr SUCHETA LAKHANI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effectLst/>
              </a:rPr>
              <a:t>Extravascular</a:t>
            </a:r>
            <a:r>
              <a:rPr lang="en-US" b="1" dirty="0" smtClean="0">
                <a:effectLst/>
              </a:rPr>
              <a:t> Bloodstream Infections</a:t>
            </a:r>
            <a:endParaRPr lang="en-IN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N" dirty="0" smtClean="0"/>
              <a:t>Commoner than intravascular type</a:t>
            </a:r>
          </a:p>
          <a:p>
            <a:pPr lvl="0"/>
            <a:r>
              <a:rPr lang="en-US" dirty="0" smtClean="0"/>
              <a:t>Organisms multiply at primary site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drained by lymphatics and reach bloodstream</a:t>
            </a:r>
            <a:r>
              <a:rPr lang="en-IN" dirty="0" smtClean="0"/>
              <a:t> </a:t>
            </a:r>
            <a:r>
              <a:rPr lang="en-IN" dirty="0" smtClean="0">
                <a:sym typeface="Wingdings" pitchFamily="2" charset="2"/>
              </a:rPr>
              <a:t> </a:t>
            </a:r>
            <a:r>
              <a:rPr lang="en-US" dirty="0" smtClean="0"/>
              <a:t>multiply more widely and thereby causing septicemia</a:t>
            </a:r>
            <a:endParaRPr lang="en-IN" dirty="0" smtClean="0"/>
          </a:p>
          <a:p>
            <a:r>
              <a:rPr lang="en-US" dirty="0" smtClean="0"/>
              <a:t> </a:t>
            </a:r>
            <a:r>
              <a:rPr lang="en-US" b="1" dirty="0" smtClean="0"/>
              <a:t>Portal of entry: </a:t>
            </a:r>
          </a:p>
          <a:p>
            <a:pPr>
              <a:buFontTx/>
              <a:buChar char="-"/>
            </a:pPr>
            <a:r>
              <a:rPr lang="en-US" dirty="0" smtClean="0"/>
              <a:t>Genitourinary tract (25%), respiratory tract (20%), abscesses (10%), surgical site wound infections (5%), and biliary tract (5%)</a:t>
            </a:r>
          </a:p>
          <a:p>
            <a:pPr>
              <a:buFontTx/>
              <a:buChar char="-"/>
            </a:pPr>
            <a:r>
              <a:rPr lang="en-US" dirty="0" smtClean="0"/>
              <a:t>Up to 25% of cases - portal of entry remains uncertain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Infective Endocarditis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83125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dirty="0" smtClean="0"/>
              <a:t>Infection of </a:t>
            </a:r>
            <a:r>
              <a:rPr lang="en-US" dirty="0" err="1" smtClean="0"/>
              <a:t>endocardium</a:t>
            </a:r>
            <a:r>
              <a:rPr lang="en-US" dirty="0" smtClean="0"/>
              <a:t>, characterized by presence of ‘</a:t>
            </a:r>
            <a:r>
              <a:rPr lang="en-US" i="1" dirty="0" smtClean="0"/>
              <a:t>vegetation’ </a:t>
            </a:r>
          </a:p>
          <a:p>
            <a:pPr>
              <a:lnSpc>
                <a:spcPct val="170000"/>
              </a:lnSpc>
            </a:pPr>
            <a:r>
              <a:rPr lang="en-US" b="1" dirty="0" smtClean="0"/>
              <a:t>Vegetation</a:t>
            </a:r>
            <a:r>
              <a:rPr lang="en-US" i="1" dirty="0" smtClean="0"/>
              <a:t> - </a:t>
            </a:r>
            <a:r>
              <a:rPr lang="en-US" dirty="0" smtClean="0"/>
              <a:t>composed of platelets, fibrin, </a:t>
            </a:r>
            <a:r>
              <a:rPr lang="en-US" dirty="0" err="1" smtClean="0"/>
              <a:t>microcolonies</a:t>
            </a:r>
            <a:r>
              <a:rPr lang="en-US" dirty="0" smtClean="0"/>
              <a:t> of organisms, and scanty inflammatory cells</a:t>
            </a:r>
            <a:endParaRPr lang="en-IN" dirty="0" smtClean="0"/>
          </a:p>
          <a:p>
            <a:pPr lvl="0">
              <a:lnSpc>
                <a:spcPct val="170000"/>
              </a:lnSpc>
            </a:pPr>
            <a:r>
              <a:rPr lang="en-US" dirty="0" smtClean="0"/>
              <a:t>Present in heart valves , low-pressure side of a ventricular </a:t>
            </a:r>
            <a:r>
              <a:rPr lang="en-US" dirty="0" err="1" smtClean="0"/>
              <a:t>septal</a:t>
            </a:r>
            <a:r>
              <a:rPr lang="en-US" dirty="0" smtClean="0"/>
              <a:t> defect and on the mural </a:t>
            </a:r>
            <a:r>
              <a:rPr lang="en-US" dirty="0" err="1" smtClean="0"/>
              <a:t>endocardium</a:t>
            </a:r>
            <a:endParaRPr lang="en-IN" sz="3600" dirty="0" smtClean="0"/>
          </a:p>
          <a:p>
            <a:pPr lvl="0">
              <a:lnSpc>
                <a:spcPct val="170000"/>
              </a:lnSpc>
            </a:pPr>
            <a:r>
              <a:rPr lang="en-US" b="1" dirty="0" smtClean="0"/>
              <a:t>Endocarditis can be classified </a:t>
            </a:r>
            <a:r>
              <a:rPr lang="en-US" dirty="0" smtClean="0"/>
              <a:t>based on:</a:t>
            </a:r>
            <a:endParaRPr lang="en-IN" sz="3600" dirty="0" smtClean="0"/>
          </a:p>
          <a:p>
            <a:pPr lvl="1">
              <a:lnSpc>
                <a:spcPct val="170000"/>
              </a:lnSpc>
            </a:pPr>
            <a:r>
              <a:rPr lang="en-US" b="1" dirty="0" smtClean="0"/>
              <a:t>Onset</a:t>
            </a:r>
            <a:r>
              <a:rPr lang="en-US" dirty="0" smtClean="0"/>
              <a:t>: acute or </a:t>
            </a:r>
            <a:r>
              <a:rPr lang="en-US" dirty="0" err="1" smtClean="0"/>
              <a:t>subacute</a:t>
            </a:r>
            <a:endParaRPr lang="en-IN" sz="3600" dirty="0" smtClean="0"/>
          </a:p>
          <a:p>
            <a:pPr lvl="1">
              <a:lnSpc>
                <a:spcPct val="170000"/>
              </a:lnSpc>
            </a:pPr>
            <a:r>
              <a:rPr lang="en-US" b="1" dirty="0" smtClean="0"/>
              <a:t>Type of valve affected</a:t>
            </a:r>
            <a:r>
              <a:rPr lang="en-US" dirty="0" smtClean="0"/>
              <a:t>: native or prosthetic valve</a:t>
            </a:r>
            <a:endParaRPr lang="en-IN" sz="3600" dirty="0" smtClean="0"/>
          </a:p>
          <a:p>
            <a:pPr lvl="1">
              <a:lnSpc>
                <a:spcPct val="170000"/>
              </a:lnSpc>
            </a:pPr>
            <a:r>
              <a:rPr lang="en-US" dirty="0" smtClean="0"/>
              <a:t>Associated with intravenous </a:t>
            </a:r>
            <a:r>
              <a:rPr lang="en-US" b="1" dirty="0" smtClean="0"/>
              <a:t>drug abuse</a:t>
            </a:r>
            <a:endParaRPr lang="en-IN" sz="3600" b="1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Agents of endocarditis</a:t>
            </a:r>
            <a:endParaRPr lang="en-IN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400" i="1" dirty="0" smtClean="0"/>
              <a:t>Staphylococcus aureus &amp; CONS</a:t>
            </a:r>
            <a:endParaRPr lang="en-IN" sz="2400" dirty="0" smtClean="0"/>
          </a:p>
          <a:p>
            <a:pPr lvl="0"/>
            <a:r>
              <a:rPr lang="en-US" sz="2400" dirty="0" smtClean="0"/>
              <a:t>Streptococci (</a:t>
            </a:r>
            <a:r>
              <a:rPr lang="en-US" sz="2400" dirty="0" err="1" smtClean="0"/>
              <a:t>Viridans</a:t>
            </a:r>
            <a:r>
              <a:rPr lang="en-US" sz="2400" dirty="0" smtClean="0"/>
              <a:t> streptococci and others)</a:t>
            </a:r>
            <a:endParaRPr lang="en-IN" sz="2400" dirty="0" smtClean="0"/>
          </a:p>
          <a:p>
            <a:pPr lvl="0"/>
            <a:r>
              <a:rPr lang="en-US" sz="2400" dirty="0" err="1" smtClean="0"/>
              <a:t>Enterococci</a:t>
            </a:r>
            <a:r>
              <a:rPr lang="en-US" sz="2400" dirty="0" smtClean="0"/>
              <a:t>, Pneumococci</a:t>
            </a:r>
            <a:endParaRPr lang="en-IN" sz="2400" dirty="0" smtClean="0"/>
          </a:p>
          <a:p>
            <a:pPr lvl="0"/>
            <a:r>
              <a:rPr lang="en-US" sz="2400" dirty="0" smtClean="0"/>
              <a:t>Fastidious gram-negative coccobacilli (HACEK group)</a:t>
            </a:r>
            <a:endParaRPr lang="en-IN" sz="2400" dirty="0" smtClean="0"/>
          </a:p>
          <a:p>
            <a:pPr lvl="0"/>
            <a:r>
              <a:rPr lang="en-US" sz="2400" dirty="0" smtClean="0"/>
              <a:t>Gram-negative bacilli</a:t>
            </a:r>
            <a:endParaRPr lang="en-IN" sz="2400" dirty="0" smtClean="0"/>
          </a:p>
          <a:p>
            <a:pPr lvl="0"/>
            <a:r>
              <a:rPr lang="en-US" sz="2400" i="1" dirty="0" smtClean="0"/>
              <a:t>Candida </a:t>
            </a:r>
            <a:r>
              <a:rPr lang="en-US" sz="2400" dirty="0" smtClean="0"/>
              <a:t>species, Diphtheroids</a:t>
            </a:r>
            <a:endParaRPr lang="en-IN" sz="2400" dirty="0" smtClean="0"/>
          </a:p>
          <a:p>
            <a:r>
              <a:rPr lang="en-US" sz="2400" dirty="0" smtClean="0"/>
              <a:t>Culture-negative endocarditis: Such as </a:t>
            </a:r>
            <a:r>
              <a:rPr lang="en-US" sz="2400" i="1" dirty="0" err="1" smtClean="0"/>
              <a:t>Bartonella</a:t>
            </a:r>
            <a:r>
              <a:rPr lang="en-US" sz="2400" i="1" dirty="0" smtClean="0"/>
              <a:t>, </a:t>
            </a:r>
            <a:r>
              <a:rPr lang="en-US" sz="2400" i="1" dirty="0" err="1" smtClean="0"/>
              <a:t>Coxiella</a:t>
            </a:r>
            <a:endParaRPr lang="en-IN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Commonest Agents of endocarditis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Native valve endocarditis: </a:t>
            </a:r>
            <a:r>
              <a:rPr lang="en-US" i="1" dirty="0" smtClean="0"/>
              <a:t>Staphylococcus aureus</a:t>
            </a:r>
            <a:endParaRPr lang="en-IN" dirty="0" smtClean="0"/>
          </a:p>
          <a:p>
            <a:pPr lvl="0"/>
            <a:r>
              <a:rPr lang="en-US" dirty="0" smtClean="0"/>
              <a:t>Community acquired-</a:t>
            </a:r>
            <a:r>
              <a:rPr lang="en-US" dirty="0" err="1" smtClean="0"/>
              <a:t>Viridans</a:t>
            </a:r>
            <a:r>
              <a:rPr lang="en-US" dirty="0" smtClean="0"/>
              <a:t> streptococci</a:t>
            </a:r>
            <a:endParaRPr lang="en-IN" dirty="0" smtClean="0"/>
          </a:p>
          <a:p>
            <a:pPr lvl="0"/>
            <a:r>
              <a:rPr lang="en-US" dirty="0" smtClean="0"/>
              <a:t>Health care acquired-</a:t>
            </a:r>
            <a:r>
              <a:rPr lang="en-US" i="1" dirty="0" smtClean="0"/>
              <a:t>S. aureus</a:t>
            </a:r>
            <a:endParaRPr lang="en-IN" dirty="0" smtClean="0"/>
          </a:p>
          <a:p>
            <a:r>
              <a:rPr lang="en-US" dirty="0" smtClean="0"/>
              <a:t>Overall-</a:t>
            </a:r>
            <a:r>
              <a:rPr lang="en-US" i="1" dirty="0" smtClean="0"/>
              <a:t>S. aureus</a:t>
            </a:r>
          </a:p>
          <a:p>
            <a:r>
              <a:rPr lang="en-US" b="1" dirty="0" smtClean="0"/>
              <a:t>Prosthetic valve endocarditis:</a:t>
            </a:r>
            <a:endParaRPr lang="en-IN" dirty="0" smtClean="0"/>
          </a:p>
          <a:p>
            <a:pPr lvl="0"/>
            <a:r>
              <a:rPr lang="en-US" dirty="0" smtClean="0"/>
              <a:t>Early prosthetic valve endocarditis (&lt; 12 months of valve replacement)—</a:t>
            </a:r>
            <a:r>
              <a:rPr lang="en-US" i="1" dirty="0" smtClean="0"/>
              <a:t>Staphylococcus </a:t>
            </a:r>
            <a:r>
              <a:rPr lang="en-US" i="1" dirty="0" err="1" smtClean="0"/>
              <a:t>epidermidis</a:t>
            </a:r>
            <a:endParaRPr lang="en-IN" dirty="0" smtClean="0"/>
          </a:p>
          <a:p>
            <a:r>
              <a:rPr lang="en-US" dirty="0" smtClean="0"/>
              <a:t>Late prosthetic valve endocarditis (after 12 months of valve replacement)— </a:t>
            </a:r>
            <a:r>
              <a:rPr lang="en-US" dirty="0" err="1" smtClean="0"/>
              <a:t>Viridans</a:t>
            </a:r>
            <a:r>
              <a:rPr lang="en-US" dirty="0" smtClean="0"/>
              <a:t> streptococci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Commonest Agents of endocarditis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Endocarditis in IV drug abusers: </a:t>
            </a:r>
            <a:r>
              <a:rPr lang="en-US" dirty="0" smtClean="0"/>
              <a:t>Young males mostly through skin</a:t>
            </a:r>
            <a:endParaRPr lang="en-IN" dirty="0" smtClean="0"/>
          </a:p>
          <a:p>
            <a:pPr lvl="0"/>
            <a:r>
              <a:rPr lang="en-US" dirty="0" smtClean="0"/>
              <a:t>Right sided: </a:t>
            </a:r>
            <a:r>
              <a:rPr lang="en-US" i="1" dirty="0" smtClean="0"/>
              <a:t>Staphylococcus aureus</a:t>
            </a:r>
            <a:endParaRPr lang="en-IN" dirty="0" smtClean="0"/>
          </a:p>
          <a:p>
            <a:pPr lvl="0"/>
            <a:r>
              <a:rPr lang="en-US" dirty="0" smtClean="0"/>
              <a:t>Left sided: </a:t>
            </a:r>
            <a:r>
              <a:rPr lang="en-US" i="1" dirty="0" smtClean="0"/>
              <a:t>Enterococcus, </a:t>
            </a:r>
            <a:r>
              <a:rPr lang="en-US" dirty="0" smtClean="0"/>
              <a:t>followed by </a:t>
            </a:r>
            <a:r>
              <a:rPr lang="en-US" i="1" dirty="0" smtClean="0"/>
              <a:t>S. aureus</a:t>
            </a:r>
            <a:endParaRPr lang="en-IN" dirty="0" smtClean="0"/>
          </a:p>
          <a:p>
            <a:pPr lvl="0"/>
            <a:r>
              <a:rPr lang="en-US" dirty="0" smtClean="0"/>
              <a:t>Overall: </a:t>
            </a:r>
            <a:r>
              <a:rPr lang="en-US" i="1" dirty="0" smtClean="0"/>
              <a:t>Staphylococcus aureus</a:t>
            </a:r>
            <a:endParaRPr lang="en-IN" dirty="0" smtClean="0"/>
          </a:p>
          <a:p>
            <a:r>
              <a:rPr lang="en-US" b="1" dirty="0" err="1" smtClean="0"/>
              <a:t>Subacute</a:t>
            </a:r>
            <a:r>
              <a:rPr lang="en-US" b="1" dirty="0" smtClean="0"/>
              <a:t> endocarditis: </a:t>
            </a:r>
            <a:r>
              <a:rPr lang="en-US" dirty="0" smtClean="0"/>
              <a:t>Viridians streptococci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65195" y="374900"/>
            <a:ext cx="7329840" cy="814427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CRBSI (catheter-related blood stream infection)</a:t>
            </a:r>
            <a:endParaRPr lang="en-IN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1" y="1718734"/>
          <a:ext cx="8229601" cy="483446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438279"/>
                <a:gridCol w="5791322"/>
              </a:tblGrid>
              <a:tr h="827333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Diagnostic criteria of Catheter related blood stream infection (CRBSI)</a:t>
                      </a:r>
                      <a:endParaRPr lang="en-IN" sz="2000" dirty="0">
                        <a:latin typeface="+mn-lt"/>
                      </a:endParaRPr>
                    </a:p>
                  </a:txBody>
                  <a:tcPr marL="91264" marR="91264" marT="60960" marB="60960"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727050">
                <a:tc>
                  <a:txBody>
                    <a:bodyPr/>
                    <a:lstStyle/>
                    <a:p>
                      <a:pPr marL="43815" indent="-114300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Catheter criteria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indent="-114300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Presence of central line</a:t>
                      </a:r>
                      <a:endParaRPr lang="en-IN" sz="200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735407">
                <a:tc>
                  <a:txBody>
                    <a:bodyPr/>
                    <a:lstStyle/>
                    <a:p>
                      <a:pPr marL="43815" indent="-114300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Clinical criteria</a:t>
                      </a:r>
                      <a:endParaRPr lang="en-IN" sz="200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93980" indent="-114300">
                        <a:lnSpc>
                          <a:spcPct val="100000"/>
                        </a:lnSpc>
                        <a:spcBef>
                          <a:spcPts val="13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Sign/symptoms of sepsis </a:t>
                      </a:r>
                      <a:r>
                        <a:rPr lang="en-US" sz="2000" spc="-1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(fever,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hypotension, tachypnea)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2544676">
                <a:tc>
                  <a:txBody>
                    <a:bodyPr/>
                    <a:lstStyle/>
                    <a:p>
                      <a:pPr marL="43815" indent="-114300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Culture criteria (Differential time to positivity)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3815" marR="182245" indent="-114300">
                        <a:lnSpc>
                          <a:spcPct val="100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Culture</a:t>
                      </a:r>
                      <a:r>
                        <a:rPr lang="en-US" sz="2000" spc="-18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of</a:t>
                      </a:r>
                      <a:r>
                        <a:rPr lang="en-US" sz="2000" spc="-17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both</a:t>
                      </a:r>
                      <a:r>
                        <a:rPr lang="en-US" sz="2000" spc="-17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central</a:t>
                      </a:r>
                      <a:r>
                        <a:rPr lang="en-US" sz="2000" spc="-17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line</a:t>
                      </a:r>
                      <a:r>
                        <a:rPr lang="en-US" sz="2000" spc="-17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and</a:t>
                      </a:r>
                      <a:r>
                        <a:rPr lang="en-US" sz="2000" spc="-17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peripheral line</a:t>
                      </a:r>
                      <a:r>
                        <a:rPr lang="en-US" sz="2000" spc="-17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blood</a:t>
                      </a:r>
                      <a:r>
                        <a:rPr lang="en-US" sz="2000" spc="-17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specimens</a:t>
                      </a:r>
                      <a:r>
                        <a:rPr lang="en-US" sz="2000" spc="-16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must</a:t>
                      </a:r>
                      <a:r>
                        <a:rPr lang="en-US" sz="2000" spc="-17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reveal</a:t>
                      </a:r>
                      <a:r>
                        <a:rPr lang="en-US" sz="2000" spc="-17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the</a:t>
                      </a:r>
                      <a:r>
                        <a:rPr lang="en-US" sz="2000" spc="-16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same pathogen;</a:t>
                      </a:r>
                      <a:r>
                        <a:rPr lang="en-US" sz="2000" spc="-17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with</a:t>
                      </a:r>
                      <a:r>
                        <a:rPr lang="en-US" sz="2000" spc="-17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central</a:t>
                      </a:r>
                      <a:r>
                        <a:rPr lang="en-US" sz="2000" spc="-17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line</a:t>
                      </a:r>
                      <a:r>
                        <a:rPr lang="en-US" sz="2000" spc="-17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bottle</a:t>
                      </a:r>
                      <a:r>
                        <a:rPr lang="en-US" sz="2000" spc="-17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flagged positive</a:t>
                      </a:r>
                      <a:r>
                        <a:rPr lang="en-US" sz="2000" spc="-12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at</a:t>
                      </a:r>
                      <a:r>
                        <a:rPr lang="en-US" sz="2000" spc="-12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least</a:t>
                      </a:r>
                      <a:r>
                        <a:rPr lang="en-US" sz="2000" spc="-12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2</a:t>
                      </a:r>
                      <a:r>
                        <a:rPr lang="en-US" sz="2000" spc="-12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hours</a:t>
                      </a:r>
                      <a:r>
                        <a:rPr lang="en-US" sz="2000" spc="-12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or</a:t>
                      </a:r>
                      <a:r>
                        <a:rPr lang="en-US" sz="2000" spc="-12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more</a:t>
                      </a:r>
                      <a:r>
                        <a:rPr lang="en-US" sz="2000" spc="-12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earlier,</a:t>
                      </a:r>
                      <a:r>
                        <a:rPr lang="en-US" sz="2000" spc="-12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than the</a:t>
                      </a:r>
                      <a:r>
                        <a:rPr lang="en-US" sz="2000" spc="-1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peripheral</a:t>
                      </a:r>
                      <a:r>
                        <a:rPr lang="en-US" sz="2000" spc="-9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line</a:t>
                      </a:r>
                      <a:r>
                        <a:rPr lang="en-US" sz="2000" spc="-9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bottle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000" b="1" dirty="0" smtClean="0">
                <a:effectLst/>
              </a:rPr>
              <a:t>Bacteria causing </a:t>
            </a:r>
            <a:r>
              <a:rPr lang="en-US" sz="3000" b="1" dirty="0" err="1" smtClean="0">
                <a:effectLst/>
              </a:rPr>
              <a:t>extravascular</a:t>
            </a:r>
            <a:r>
              <a:rPr lang="en-US" sz="3000" b="1" dirty="0" smtClean="0">
                <a:effectLst/>
              </a:rPr>
              <a:t> blood stream infection (BSIs) and their common sources</a:t>
            </a:r>
            <a:endParaRPr lang="en-IN" sz="3000" b="1" dirty="0">
              <a:effectLst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44542664"/>
              </p:ext>
            </p:extLst>
          </p:nvPr>
        </p:nvGraphicFramePr>
        <p:xfrm>
          <a:off x="449263" y="1392936"/>
          <a:ext cx="8245476" cy="5029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886262"/>
                <a:gridCol w="3359214"/>
              </a:tblGrid>
              <a:tr h="406400">
                <a:tc>
                  <a:txBody>
                    <a:bodyPr/>
                    <a:lstStyle/>
                    <a:p>
                      <a:pPr marL="43815" indent="-114300"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Trebuchet MS"/>
                          <a:cs typeface="Trebuchet MS"/>
                        </a:rPr>
                        <a:t>Organisms</a:t>
                      </a:r>
                      <a:endParaRPr lang="en-IN" sz="2000" dirty="0">
                        <a:solidFill>
                          <a:schemeClr val="bg1"/>
                        </a:solidFill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0" indent="-114300"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+mn-lt"/>
                          <a:ea typeface="Trebuchet MS"/>
                          <a:cs typeface="Trebuchet MS"/>
                        </a:rPr>
                        <a:t>Portal of entry/sources</a:t>
                      </a:r>
                      <a:endParaRPr lang="en-IN" sz="2000" dirty="0">
                        <a:solidFill>
                          <a:schemeClr val="bg1"/>
                        </a:solidFill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1235456">
                <a:tc>
                  <a:txBody>
                    <a:bodyPr/>
                    <a:lstStyle/>
                    <a:p>
                      <a:pPr marL="52070" marR="363855" indent="-114300" algn="just">
                        <a:lnSpc>
                          <a:spcPct val="102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E.</a:t>
                      </a:r>
                      <a:r>
                        <a:rPr lang="en-US" sz="2000" i="1" spc="-14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coli</a:t>
                      </a:r>
                      <a:r>
                        <a:rPr lang="en-US" sz="2000" i="1" spc="-12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and</a:t>
                      </a:r>
                      <a:r>
                        <a:rPr lang="en-US" sz="2000" spc="-12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other</a:t>
                      </a:r>
                      <a:r>
                        <a:rPr lang="en-US" sz="2000" spc="-12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gram- negative</a:t>
                      </a:r>
                      <a:r>
                        <a:rPr lang="en-US" sz="2000" spc="-11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bacteria</a:t>
                      </a:r>
                      <a:r>
                        <a:rPr lang="en-US" sz="2000" spc="-11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such as</a:t>
                      </a:r>
                      <a:r>
                        <a:rPr lang="en-US" sz="2000" spc="-12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i="1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Klebsiella</a:t>
                      </a:r>
                      <a:r>
                        <a:rPr lang="en-US" sz="20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,</a:t>
                      </a:r>
                      <a:r>
                        <a:rPr lang="en-US" sz="2000" i="1" spc="-135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Proteus,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  <a:p>
                      <a:pPr marL="52070" indent="-114300" algn="just">
                        <a:spcBef>
                          <a:spcPts val="10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Enterobacter</a:t>
                      </a:r>
                      <a:r>
                        <a:rPr lang="en-US" sz="20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, Pseudomonas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marR="231775" indent="-114300">
                        <a:lnSpc>
                          <a:spcPct val="102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Urinary tract (most common), Intestine (rarely)</a:t>
                      </a:r>
                      <a:endParaRPr lang="en-IN" sz="200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406400">
                <a:tc>
                  <a:txBody>
                    <a:bodyPr/>
                    <a:lstStyle/>
                    <a:p>
                      <a:pPr marL="52070" indent="-1143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Haemophilus</a:t>
                      </a:r>
                      <a:r>
                        <a:rPr lang="en-US" sz="20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 i="1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influenzae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-b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indent="-1143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 spc="5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M</a:t>
                      </a: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eninge</a:t>
                      </a:r>
                      <a:r>
                        <a:rPr lang="en-US" sz="2000" spc="-1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</a:t>
                      </a: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,</a:t>
                      </a:r>
                      <a:r>
                        <a:rPr lang="en-US" sz="2000" spc="-8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epiglotti</a:t>
                      </a:r>
                      <a:r>
                        <a:rPr lang="en-US" sz="2000" spc="-1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</a:t>
                      </a: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,</a:t>
                      </a:r>
                      <a:r>
                        <a:rPr lang="en-US" sz="2000" spc="-8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lungs</a:t>
                      </a:r>
                      <a:endParaRPr lang="en-IN" sz="200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406400">
                <a:tc>
                  <a:txBody>
                    <a:bodyPr/>
                    <a:lstStyle/>
                    <a:p>
                      <a:pPr marL="52070" indent="-1143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Pneumococcus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indent="-1143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 spc="5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M</a:t>
                      </a: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eninge</a:t>
                      </a:r>
                      <a:r>
                        <a:rPr lang="en-US" sz="2000" spc="-1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</a:t>
                      </a: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,</a:t>
                      </a:r>
                      <a:r>
                        <a:rPr lang="en-US" sz="2000" spc="-8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</a:t>
                      </a: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lungs</a:t>
                      </a:r>
                      <a:endParaRPr lang="en-IN" sz="200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406400">
                <a:tc>
                  <a:txBody>
                    <a:bodyPr/>
                    <a:lstStyle/>
                    <a:p>
                      <a:pPr marL="52070" indent="-1143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Brucella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indent="-1143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Reticuloendothelial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system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829056">
                <a:tc>
                  <a:txBody>
                    <a:bodyPr/>
                    <a:lstStyle/>
                    <a:p>
                      <a:pPr marL="52070" indent="-1143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 i="1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Salmonella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Typhi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marR="81915" indent="-114300">
                        <a:lnSpc>
                          <a:spcPct val="102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Small intestine, lymph nodes and </a:t>
                      </a:r>
                      <a:r>
                        <a:rPr lang="en-US" sz="2000" dirty="0" err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reticuloendothelial</a:t>
                      </a: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 system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406400">
                <a:tc>
                  <a:txBody>
                    <a:bodyPr/>
                    <a:lstStyle/>
                    <a:p>
                      <a:pPr marL="52070" indent="-1143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 i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Listeria</a:t>
                      </a:r>
                      <a:endParaRPr lang="en-IN" sz="200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indent="-1143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Intestine, meninges</a:t>
                      </a:r>
                      <a:endParaRPr lang="en-IN" sz="200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  <a:tr h="829056">
                <a:tc>
                  <a:txBody>
                    <a:bodyPr/>
                    <a:lstStyle/>
                    <a:p>
                      <a:pPr marL="52070" marR="192405" indent="-114300">
                        <a:lnSpc>
                          <a:spcPct val="102000"/>
                        </a:lnSpc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 i="1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Staphylococcus aureus </a:t>
                      </a:r>
                      <a:r>
                        <a:rPr lang="en-US" sz="200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and coagulase negative staphylococci</a:t>
                      </a:r>
                      <a:endParaRPr lang="en-IN" sz="200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2070" indent="-114300">
                        <a:spcBef>
                          <a:spcPts val="165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231F20"/>
                          </a:solidFill>
                          <a:latin typeface="+mn-lt"/>
                          <a:ea typeface="Trebuchet MS"/>
                          <a:cs typeface="Trebuchet MS"/>
                        </a:rPr>
                        <a:t>Surgical site infections</a:t>
                      </a:r>
                      <a:endParaRPr lang="en-IN" sz="2000" dirty="0">
                        <a:latin typeface="+mn-lt"/>
                        <a:ea typeface="Trebuchet MS"/>
                        <a:cs typeface="Trebuchet MS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Clinical Manifestations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Clinical manifestations are evident only in the </a:t>
            </a:r>
            <a:r>
              <a:rPr lang="en-US" dirty="0" err="1" smtClean="0"/>
              <a:t>septicemic</a:t>
            </a:r>
            <a:r>
              <a:rPr lang="en-US" dirty="0" smtClean="0"/>
              <a:t> stage</a:t>
            </a:r>
          </a:p>
          <a:p>
            <a:pPr lvl="0"/>
            <a:r>
              <a:rPr lang="en-US" b="1" dirty="0" smtClean="0"/>
              <a:t>Sepsis:</a:t>
            </a:r>
            <a:endParaRPr lang="en-IN" sz="3600" dirty="0" smtClean="0"/>
          </a:p>
          <a:p>
            <a:pPr lvl="0">
              <a:buFontTx/>
              <a:buChar char="-"/>
            </a:pPr>
            <a:r>
              <a:rPr lang="en-US" dirty="0" smtClean="0"/>
              <a:t>Fever or hypothermia with/without chills and rigors</a:t>
            </a:r>
          </a:p>
          <a:p>
            <a:pPr lvl="0">
              <a:buFontTx/>
              <a:buChar char="-"/>
            </a:pPr>
            <a:r>
              <a:rPr lang="en-US" dirty="0" smtClean="0"/>
              <a:t>Hyperventilation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excess loss of CO</a:t>
            </a:r>
            <a:r>
              <a:rPr lang="en-US" sz="1200" dirty="0" smtClean="0"/>
              <a:t>2</a:t>
            </a:r>
            <a:r>
              <a:rPr lang="en-US" sz="800" dirty="0" smtClean="0"/>
              <a:t>  </a:t>
            </a:r>
            <a:r>
              <a:rPr lang="en-US" dirty="0" smtClean="0"/>
              <a:t>subsequent respiratory alkalosis</a:t>
            </a:r>
          </a:p>
          <a:p>
            <a:pPr lvl="0">
              <a:buFontTx/>
              <a:buChar char="-"/>
            </a:pPr>
            <a:r>
              <a:rPr lang="en-US" dirty="0" smtClean="0"/>
              <a:t>Skin lesions, change of mental status and diarrhea</a:t>
            </a:r>
            <a:endParaRPr lang="en-IN" sz="36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Clinical Manifestations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Septic shock: </a:t>
            </a:r>
            <a:r>
              <a:rPr lang="en-US" dirty="0" smtClean="0"/>
              <a:t>gravest late stage </a:t>
            </a:r>
          </a:p>
          <a:p>
            <a:pPr lvl="0"/>
            <a:r>
              <a:rPr lang="en-US" dirty="0" smtClean="0"/>
              <a:t>Hypotension, DIC and multi organ failure (e.g. acute respiratory distress, renal failure, tissue destruction)</a:t>
            </a:r>
          </a:p>
          <a:p>
            <a:pPr lvl="0"/>
            <a:r>
              <a:rPr lang="en-US" dirty="0" smtClean="0"/>
              <a:t>Pathogenesis - Endotoxins  of gram-negative bacteria</a:t>
            </a:r>
            <a:endParaRPr lang="en-IN" dirty="0" smtClean="0"/>
          </a:p>
          <a:p>
            <a:r>
              <a:rPr lang="en-US" b="1" dirty="0" smtClean="0"/>
              <a:t>SOFA</a:t>
            </a:r>
            <a:r>
              <a:rPr lang="en-US" dirty="0" smtClean="0"/>
              <a:t> (Sepsis- related Organ Failure Assessment) score – to determine severity and degree of organ failure</a:t>
            </a:r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Septic shock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Circulatory and cellular/ metabolic abnormalities are profound</a:t>
            </a:r>
            <a:endParaRPr lang="en-IN" dirty="0" smtClean="0"/>
          </a:p>
          <a:p>
            <a:r>
              <a:rPr lang="en-US" dirty="0" smtClean="0"/>
              <a:t>Patients with septic shock can be identified with a clinical construct of sepsis with: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Persisting hypotension requiring </a:t>
            </a:r>
            <a:r>
              <a:rPr lang="en-US" dirty="0" err="1" smtClean="0"/>
              <a:t>vasopressors</a:t>
            </a:r>
            <a:r>
              <a:rPr lang="en-US" dirty="0" smtClean="0"/>
              <a:t> to maintain MAP (mean arterial pressure) ≥65 mm Hg and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Serum lactate level &gt;2 </a:t>
            </a:r>
            <a:r>
              <a:rPr lang="en-US" dirty="0" err="1" smtClean="0"/>
              <a:t>mmol</a:t>
            </a:r>
            <a:r>
              <a:rPr lang="en-US" dirty="0" smtClean="0"/>
              <a:t>/L (18 mg/</a:t>
            </a:r>
            <a:r>
              <a:rPr lang="en-US" dirty="0" err="1" smtClean="0"/>
              <a:t>dL</a:t>
            </a:r>
            <a:r>
              <a:rPr lang="en-US" dirty="0" smtClean="0"/>
              <a:t>) despite adequate volume resuscitation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Patients with septic shock has mortality of &gt;40% in contrast to 10%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for sepsis cases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BLOOD STREAM INFECTIONS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Bacteremia </a:t>
            </a:r>
            <a:r>
              <a:rPr lang="en-US" dirty="0" smtClean="0"/>
              <a:t>- presence of bacteria in blood without any multiplication</a:t>
            </a:r>
          </a:p>
          <a:p>
            <a:pPr lvl="0"/>
            <a:endParaRPr lang="en-IN" dirty="0" smtClean="0"/>
          </a:p>
          <a:p>
            <a:r>
              <a:rPr lang="en-US" b="1" dirty="0" smtClean="0"/>
              <a:t>Septicemia </a:t>
            </a:r>
            <a:r>
              <a:rPr lang="en-US" dirty="0" smtClean="0"/>
              <a:t>- bacteria circulate and actively multiply in the bloodstream (and may produce their products, e.g. toxins) that cause harm to the host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6655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Laboratory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Specimen Collection</a:t>
            </a:r>
            <a:endParaRPr lang="en-IN" b="1" dirty="0" smtClean="0"/>
          </a:p>
          <a:p>
            <a:pPr lvl="0"/>
            <a:r>
              <a:rPr lang="en-US" b="1" dirty="0" smtClean="0"/>
              <a:t>Site: </a:t>
            </a:r>
            <a:r>
              <a:rPr lang="en-US" dirty="0" smtClean="0"/>
              <a:t>from two separate peripheral lines</a:t>
            </a:r>
          </a:p>
          <a:p>
            <a:pPr lvl="0">
              <a:buNone/>
            </a:pPr>
            <a:r>
              <a:rPr lang="en-US" dirty="0" smtClean="0"/>
              <a:t>- If a central line is present, then one sample from central line and one from peripheral line</a:t>
            </a:r>
            <a:endParaRPr lang="en-IN" dirty="0" smtClean="0"/>
          </a:p>
          <a:p>
            <a:pPr lvl="0"/>
            <a:r>
              <a:rPr lang="en-US" b="1" dirty="0" smtClean="0"/>
              <a:t>Preparation of site:</a:t>
            </a:r>
            <a:endParaRPr lang="en-IN" dirty="0" smtClean="0"/>
          </a:p>
          <a:p>
            <a:pPr lvl="0"/>
            <a:r>
              <a:rPr lang="en-US" b="1" dirty="0" smtClean="0"/>
              <a:t>Antiseptics: </a:t>
            </a:r>
            <a:r>
              <a:rPr lang="en-US" dirty="0" smtClean="0"/>
              <a:t>70% isopropyl alcohol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second antiseptic solution (tincture iodine or </a:t>
            </a:r>
            <a:r>
              <a:rPr lang="en-US" dirty="0" err="1" smtClean="0"/>
              <a:t>chlorhexidine</a:t>
            </a:r>
            <a:r>
              <a:rPr lang="en-US" dirty="0" smtClean="0"/>
              <a:t>)</a:t>
            </a:r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Steps of collection of blood for blood culture</a:t>
            </a:r>
            <a:endParaRPr lang="en-IN" b="1" dirty="0">
              <a:effectLst/>
            </a:endParaRP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IN"/>
          </a:p>
        </p:txBody>
      </p:sp>
      <p:grpSp>
        <p:nvGrpSpPr>
          <p:cNvPr id="3" name="Group 1"/>
          <p:cNvGrpSpPr>
            <a:grpSpLocks/>
          </p:cNvGrpSpPr>
          <p:nvPr/>
        </p:nvGrpSpPr>
        <p:grpSpPr bwMode="auto">
          <a:xfrm>
            <a:off x="296261" y="1800147"/>
            <a:ext cx="8704185" cy="4072132"/>
            <a:chOff x="0" y="0"/>
            <a:chExt cx="10080" cy="3073"/>
          </a:xfrm>
        </p:grpSpPr>
        <p:pic>
          <p:nvPicPr>
            <p:cNvPr id="6758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29" y="94"/>
              <a:ext cx="9822" cy="2884"/>
            </a:xfrm>
            <a:prstGeom prst="rect">
              <a:avLst/>
            </a:prstGeom>
            <a:noFill/>
          </p:spPr>
        </p:pic>
        <p:sp>
          <p:nvSpPr>
            <p:cNvPr id="67586" name="Freeform 2"/>
            <p:cNvSpPr>
              <a:spLocks/>
            </p:cNvSpPr>
            <p:nvPr/>
          </p:nvSpPr>
          <p:spPr bwMode="auto">
            <a:xfrm>
              <a:off x="5" y="5"/>
              <a:ext cx="10070" cy="3063"/>
            </a:xfrm>
            <a:custGeom>
              <a:avLst/>
              <a:gdLst/>
              <a:ahLst/>
              <a:cxnLst>
                <a:cxn ang="0">
                  <a:pos x="240" y="0"/>
                </a:cxn>
                <a:cxn ang="0">
                  <a:pos x="101" y="4"/>
                </a:cxn>
                <a:cxn ang="0">
                  <a:pos x="30" y="30"/>
                </a:cxn>
                <a:cxn ang="0">
                  <a:pos x="4" y="101"/>
                </a:cxn>
                <a:cxn ang="0">
                  <a:pos x="0" y="240"/>
                </a:cxn>
                <a:cxn ang="0">
                  <a:pos x="0" y="2822"/>
                </a:cxn>
                <a:cxn ang="0">
                  <a:pos x="4" y="2961"/>
                </a:cxn>
                <a:cxn ang="0">
                  <a:pos x="30" y="3032"/>
                </a:cxn>
                <a:cxn ang="0">
                  <a:pos x="101" y="3059"/>
                </a:cxn>
                <a:cxn ang="0">
                  <a:pos x="240" y="3062"/>
                </a:cxn>
                <a:cxn ang="0">
                  <a:pos x="9830" y="3062"/>
                </a:cxn>
                <a:cxn ang="0">
                  <a:pos x="9969" y="3059"/>
                </a:cxn>
                <a:cxn ang="0">
                  <a:pos x="10040" y="3032"/>
                </a:cxn>
                <a:cxn ang="0">
                  <a:pos x="10066" y="2961"/>
                </a:cxn>
                <a:cxn ang="0">
                  <a:pos x="10070" y="2822"/>
                </a:cxn>
                <a:cxn ang="0">
                  <a:pos x="10070" y="240"/>
                </a:cxn>
                <a:cxn ang="0">
                  <a:pos x="10066" y="101"/>
                </a:cxn>
                <a:cxn ang="0">
                  <a:pos x="10040" y="30"/>
                </a:cxn>
                <a:cxn ang="0">
                  <a:pos x="9969" y="4"/>
                </a:cxn>
                <a:cxn ang="0">
                  <a:pos x="9830" y="0"/>
                </a:cxn>
                <a:cxn ang="0">
                  <a:pos x="240" y="0"/>
                </a:cxn>
              </a:cxnLst>
              <a:rect l="0" t="0" r="r" b="b"/>
              <a:pathLst>
                <a:path w="10070" h="3063">
                  <a:moveTo>
                    <a:pt x="240" y="0"/>
                  </a:moveTo>
                  <a:lnTo>
                    <a:pt x="101" y="4"/>
                  </a:lnTo>
                  <a:lnTo>
                    <a:pt x="30" y="30"/>
                  </a:lnTo>
                  <a:lnTo>
                    <a:pt x="4" y="101"/>
                  </a:lnTo>
                  <a:lnTo>
                    <a:pt x="0" y="240"/>
                  </a:lnTo>
                  <a:lnTo>
                    <a:pt x="0" y="2822"/>
                  </a:lnTo>
                  <a:lnTo>
                    <a:pt x="4" y="2961"/>
                  </a:lnTo>
                  <a:lnTo>
                    <a:pt x="30" y="3032"/>
                  </a:lnTo>
                  <a:lnTo>
                    <a:pt x="101" y="3059"/>
                  </a:lnTo>
                  <a:lnTo>
                    <a:pt x="240" y="3062"/>
                  </a:lnTo>
                  <a:lnTo>
                    <a:pt x="9830" y="3062"/>
                  </a:lnTo>
                  <a:lnTo>
                    <a:pt x="9969" y="3059"/>
                  </a:lnTo>
                  <a:lnTo>
                    <a:pt x="10040" y="3032"/>
                  </a:lnTo>
                  <a:lnTo>
                    <a:pt x="10066" y="2961"/>
                  </a:lnTo>
                  <a:lnTo>
                    <a:pt x="10070" y="2822"/>
                  </a:lnTo>
                  <a:lnTo>
                    <a:pt x="10070" y="240"/>
                  </a:lnTo>
                  <a:lnTo>
                    <a:pt x="10066" y="101"/>
                  </a:lnTo>
                  <a:lnTo>
                    <a:pt x="10040" y="30"/>
                  </a:lnTo>
                  <a:lnTo>
                    <a:pt x="9969" y="4"/>
                  </a:lnTo>
                  <a:lnTo>
                    <a:pt x="9830" y="0"/>
                  </a:lnTo>
                  <a:lnTo>
                    <a:pt x="240" y="0"/>
                  </a:lnTo>
                  <a:close/>
                </a:path>
              </a:pathLst>
            </a:custGeom>
            <a:noFill/>
            <a:ln w="6350">
              <a:solidFill>
                <a:srgbClr val="231F2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Specimen Collection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b="1" dirty="0" smtClean="0"/>
              <a:t>Timing of collection: </a:t>
            </a:r>
            <a:r>
              <a:rPr lang="en-US" dirty="0" smtClean="0"/>
              <a:t>before starting antimicrobial therapy</a:t>
            </a:r>
          </a:p>
          <a:p>
            <a:pPr lvl="0">
              <a:buNone/>
            </a:pPr>
            <a:r>
              <a:rPr lang="en-US" dirty="0" smtClean="0"/>
              <a:t>- If antimicrobial agent is already started - just before the next dose of antimicrobial agent</a:t>
            </a:r>
            <a:endParaRPr lang="en-IN" dirty="0" smtClean="0"/>
          </a:p>
          <a:p>
            <a:r>
              <a:rPr lang="en-US" b="1" dirty="0" smtClean="0"/>
              <a:t>Blood volume: </a:t>
            </a:r>
            <a:r>
              <a:rPr lang="en-US" dirty="0" smtClean="0"/>
              <a:t>Higher the volume of blood, greater is the yield of isolation </a:t>
            </a:r>
          </a:p>
          <a:p>
            <a:pPr>
              <a:buFontTx/>
              <a:buChar char="-"/>
            </a:pPr>
            <a:r>
              <a:rPr lang="en-US" dirty="0" smtClean="0"/>
              <a:t>At least 8–10 </a:t>
            </a:r>
            <a:r>
              <a:rPr lang="en-US" dirty="0" err="1" smtClean="0"/>
              <a:t>mL</a:t>
            </a:r>
            <a:r>
              <a:rPr lang="en-US" dirty="0" smtClean="0"/>
              <a:t> per bottle for adult </a:t>
            </a:r>
          </a:p>
          <a:p>
            <a:pPr>
              <a:buFontTx/>
              <a:buChar char="-"/>
            </a:pPr>
            <a:r>
              <a:rPr lang="en-US" dirty="0" smtClean="0"/>
              <a:t>1-3 </a:t>
            </a:r>
            <a:r>
              <a:rPr lang="en-US" dirty="0" err="1" smtClean="0"/>
              <a:t>mL</a:t>
            </a:r>
            <a:r>
              <a:rPr lang="en-US" dirty="0" smtClean="0"/>
              <a:t> per bottle for pediatric</a:t>
            </a:r>
            <a:endParaRPr lang="en-IN" dirty="0" smtClean="0"/>
          </a:p>
          <a:p>
            <a:r>
              <a:rPr lang="en-US" dirty="0" smtClean="0"/>
              <a:t> </a:t>
            </a:r>
            <a:r>
              <a:rPr lang="en-US" b="1" dirty="0" smtClean="0"/>
              <a:t>Number of blood cultures: </a:t>
            </a:r>
            <a:r>
              <a:rPr lang="en-US" dirty="0" smtClean="0"/>
              <a:t>At least 2–3 blood culture sets (each set consists of two bottles: 1 aerobic and 1 anaerobic) are required to have good isolation chance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Conventional Culture Medium</a:t>
            </a:r>
            <a:endParaRPr lang="en-IN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err="1" smtClean="0"/>
              <a:t>Monophasic</a:t>
            </a:r>
            <a:r>
              <a:rPr lang="en-US" b="1" dirty="0" smtClean="0"/>
              <a:t> medium: </a:t>
            </a:r>
            <a:r>
              <a:rPr lang="en-US" dirty="0" smtClean="0"/>
              <a:t>50–100 </a:t>
            </a:r>
            <a:r>
              <a:rPr lang="en-US" dirty="0" err="1" smtClean="0"/>
              <a:t>mL</a:t>
            </a:r>
            <a:r>
              <a:rPr lang="en-US" dirty="0" smtClean="0"/>
              <a:t> of BHI broth </a:t>
            </a:r>
          </a:p>
          <a:p>
            <a:pPr lvl="0"/>
            <a:r>
              <a:rPr lang="en-US" b="1" dirty="0" smtClean="0"/>
              <a:t>Castaneda’s biphasic medium: </a:t>
            </a:r>
            <a:r>
              <a:rPr lang="en-US" dirty="0" smtClean="0"/>
              <a:t>BHI agar slope and BHI broth (50–100 </a:t>
            </a:r>
            <a:r>
              <a:rPr lang="en-US" dirty="0" err="1" smtClean="0"/>
              <a:t>mL</a:t>
            </a:r>
            <a:r>
              <a:rPr lang="en-US" dirty="0" smtClean="0"/>
              <a:t>)</a:t>
            </a:r>
            <a:endParaRPr lang="en-IN" dirty="0" smtClean="0"/>
          </a:p>
          <a:p>
            <a:r>
              <a:rPr lang="en-US" b="1" dirty="0" smtClean="0"/>
              <a:t>Dilution: </a:t>
            </a:r>
            <a:r>
              <a:rPr lang="en-US" dirty="0" smtClean="0"/>
              <a:t>1:5 - antibacterial components in the blood, if any, will get diluted</a:t>
            </a:r>
            <a:endParaRPr lang="en-IN" dirty="0" smtClean="0"/>
          </a:p>
          <a:p>
            <a:r>
              <a:rPr lang="en-US" b="1" dirty="0" smtClean="0"/>
              <a:t>SPS </a:t>
            </a:r>
            <a:r>
              <a:rPr lang="en-US" dirty="0" smtClean="0"/>
              <a:t>(sodium </a:t>
            </a:r>
            <a:r>
              <a:rPr lang="en-US" dirty="0" err="1" smtClean="0"/>
              <a:t>polyanethol</a:t>
            </a:r>
            <a:r>
              <a:rPr lang="en-US" dirty="0" smtClean="0"/>
              <a:t> </a:t>
            </a:r>
            <a:r>
              <a:rPr lang="en-US" dirty="0" err="1" smtClean="0"/>
              <a:t>sulfonate</a:t>
            </a:r>
            <a:r>
              <a:rPr lang="en-US" dirty="0" smtClean="0"/>
              <a:t>) - anticoagulant. It also counteracts the bactericidal action of blood</a:t>
            </a:r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Automated Culture Media</a:t>
            </a:r>
            <a:endParaRPr lang="en-IN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BACTEC, </a:t>
            </a:r>
            <a:r>
              <a:rPr lang="en-US" b="1" dirty="0" err="1" smtClean="0"/>
              <a:t>BacT</a:t>
            </a:r>
            <a:r>
              <a:rPr lang="en-US" b="1" dirty="0" smtClean="0"/>
              <a:t>/ALERT , </a:t>
            </a:r>
            <a:r>
              <a:rPr lang="en-US" b="1" dirty="0" err="1" smtClean="0"/>
              <a:t>Bact</a:t>
            </a:r>
            <a:r>
              <a:rPr lang="en-US" b="1" dirty="0" smtClean="0"/>
              <a:t>/ Alert </a:t>
            </a:r>
            <a:r>
              <a:rPr lang="en-US" b="1" dirty="0" err="1" smtClean="0"/>
              <a:t>Virtuo</a:t>
            </a:r>
            <a:endParaRPr lang="en-US" b="1" dirty="0" smtClean="0"/>
          </a:p>
          <a:p>
            <a:pPr>
              <a:buFontTx/>
              <a:buChar char="-"/>
            </a:pPr>
            <a:r>
              <a:rPr lang="en-US" dirty="0" smtClean="0"/>
              <a:t>Growth is continuously monitored and reading is recorded every 15–20 min. When the growth is detected, the system gives a positive signal</a:t>
            </a:r>
          </a:p>
          <a:p>
            <a:pPr>
              <a:buFontTx/>
              <a:buChar char="-"/>
            </a:pPr>
            <a:r>
              <a:rPr lang="en-US" dirty="0" smtClean="0"/>
              <a:t>Then the bottle is removed and processed similarly as done for conventional bottles</a:t>
            </a:r>
          </a:p>
          <a:p>
            <a:pPr>
              <a:buFontTx/>
              <a:buChar char="-"/>
            </a:pPr>
            <a:r>
              <a:rPr lang="en-US" b="1" dirty="0" smtClean="0"/>
              <a:t>Advantages: </a:t>
            </a:r>
            <a:r>
              <a:rPr lang="en-US" dirty="0" smtClean="0"/>
              <a:t>faster isolation and increased</a:t>
            </a:r>
            <a:endParaRPr lang="en-IN" dirty="0" smtClean="0"/>
          </a:p>
          <a:p>
            <a:r>
              <a:rPr lang="en-US" b="1" dirty="0" smtClean="0"/>
              <a:t>Identification</a:t>
            </a:r>
            <a:r>
              <a:rPr lang="en-IN" b="1" dirty="0" smtClean="0"/>
              <a:t> - </a:t>
            </a:r>
            <a:r>
              <a:rPr lang="en-US" dirty="0" smtClean="0"/>
              <a:t>by colony morphology, Gram staining, biochemical reactions and serological tests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Inoculation and Incubation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Fresh blood is directly injected at the bedside through the rubber cap of the bottle, rather than opening the bottle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incubated at 37°C for up to 7 days</a:t>
            </a:r>
            <a:endParaRPr lang="en-IN" dirty="0" smtClean="0"/>
          </a:p>
          <a:p>
            <a:r>
              <a:rPr lang="en-US" b="1" dirty="0" smtClean="0"/>
              <a:t>Repeat Subcultures</a:t>
            </a:r>
            <a:endParaRPr lang="en-IN" b="1" dirty="0" smtClean="0"/>
          </a:p>
          <a:p>
            <a:pPr lvl="0"/>
            <a:r>
              <a:rPr lang="en-US" b="1" dirty="0" smtClean="0"/>
              <a:t>From </a:t>
            </a:r>
            <a:r>
              <a:rPr lang="en-US" b="1" dirty="0" err="1" smtClean="0"/>
              <a:t>monophasic</a:t>
            </a:r>
            <a:r>
              <a:rPr lang="en-US" b="1" dirty="0" smtClean="0"/>
              <a:t> medium: </a:t>
            </a:r>
            <a:r>
              <a:rPr lang="en-US" dirty="0" smtClean="0"/>
              <a:t>when the broth becomes turbid or periodically (blind subcultures)</a:t>
            </a:r>
            <a:endParaRPr lang="en-IN" dirty="0" smtClean="0"/>
          </a:p>
          <a:p>
            <a:r>
              <a:rPr lang="en-US" b="1" dirty="0" smtClean="0"/>
              <a:t>Biphasic medium </a:t>
            </a:r>
            <a:r>
              <a:rPr lang="en-US" dirty="0" smtClean="0"/>
              <a:t>made just by tilting the bottles</a:t>
            </a:r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Antimicrobial Susceptibility Test</a:t>
            </a:r>
            <a:endParaRPr lang="en-IN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By </a:t>
            </a:r>
            <a:r>
              <a:rPr lang="en-US" b="1" dirty="0" smtClean="0"/>
              <a:t>disk diffusion method </a:t>
            </a:r>
          </a:p>
          <a:p>
            <a:r>
              <a:rPr lang="en-US" dirty="0" smtClean="0"/>
              <a:t>For </a:t>
            </a:r>
            <a:r>
              <a:rPr lang="en-US" b="1" dirty="0" smtClean="0"/>
              <a:t>endocarditis</a:t>
            </a:r>
            <a:r>
              <a:rPr lang="en-US" dirty="0" smtClean="0"/>
              <a:t> - determining the </a:t>
            </a:r>
            <a:r>
              <a:rPr lang="en-US" b="1" dirty="0" smtClean="0"/>
              <a:t>MIC</a:t>
            </a:r>
            <a:r>
              <a:rPr lang="en-US" dirty="0" smtClean="0"/>
              <a:t> is the ideal method, especially when tested against penicillin</a:t>
            </a:r>
          </a:p>
          <a:p>
            <a:r>
              <a:rPr lang="en-US" dirty="0" smtClean="0"/>
              <a:t>Due to higher prevalence of </a:t>
            </a:r>
            <a:r>
              <a:rPr lang="en-US" b="1" dirty="0" smtClean="0"/>
              <a:t>MDROs</a:t>
            </a:r>
            <a:r>
              <a:rPr lang="en-US" dirty="0" smtClean="0"/>
              <a:t> and higher mortality in sepsis, antibiotics should be instituted at the earliest, as soon as sepsis is clinically suspected. De-escalation approach is usually followed which means:</a:t>
            </a:r>
            <a:endParaRPr lang="en-IN" dirty="0" smtClean="0"/>
          </a:p>
          <a:p>
            <a:pPr lvl="0"/>
            <a:r>
              <a:rPr lang="en-US" b="1" dirty="0" smtClean="0"/>
              <a:t>Empirical treatment </a:t>
            </a:r>
            <a:r>
              <a:rPr lang="en-US" dirty="0" smtClean="0"/>
              <a:t>consists of </a:t>
            </a:r>
            <a:r>
              <a:rPr lang="en-US" b="1" dirty="0" smtClean="0"/>
              <a:t>higher class </a:t>
            </a:r>
            <a:r>
              <a:rPr lang="en-US" dirty="0" smtClean="0"/>
              <a:t>of antimicrobials with </a:t>
            </a:r>
            <a:r>
              <a:rPr lang="en-US" b="1" dirty="0" smtClean="0"/>
              <a:t>both gram-negative and gram-positive coverage</a:t>
            </a:r>
            <a:endParaRPr lang="en-IN" b="1" dirty="0" smtClean="0"/>
          </a:p>
          <a:p>
            <a:r>
              <a:rPr lang="en-US" b="1" dirty="0" smtClean="0"/>
              <a:t>Definitive</a:t>
            </a:r>
            <a:r>
              <a:rPr lang="en-US" dirty="0" smtClean="0"/>
              <a:t> treatment can be tailored according to </a:t>
            </a:r>
            <a:r>
              <a:rPr lang="en-US" b="1" dirty="0" smtClean="0"/>
              <a:t>AST report</a:t>
            </a:r>
            <a:endParaRPr lang="en-IN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FEVER OF UNKNOWN ORIGIN</a:t>
            </a:r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effectLst/>
              </a:rPr>
              <a:t>PYREXIA OF UNKNOWN ORIGIN (FUO)</a:t>
            </a:r>
            <a:endParaRPr lang="en-IN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The term FUO is reserved only for prolonged febrile illnesses without an established etiology despite of intensive evaluation and diagnostic testing.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Durack</a:t>
            </a:r>
            <a:r>
              <a:rPr lang="en-US" b="1" dirty="0" smtClean="0"/>
              <a:t> and Street definition of FUO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Classic FUO </a:t>
            </a:r>
            <a:r>
              <a:rPr lang="en-US" dirty="0" smtClean="0"/>
              <a:t>(corresponds closely to the earlier definition of FUO):</a:t>
            </a:r>
            <a:endParaRPr lang="en-IN" sz="4000" dirty="0" smtClean="0"/>
          </a:p>
          <a:p>
            <a:pPr lvl="1"/>
            <a:r>
              <a:rPr lang="en-US" dirty="0" smtClean="0"/>
              <a:t>Temperatures of &gt;38.3°C (&gt;101°F)</a:t>
            </a:r>
            <a:endParaRPr lang="en-IN" sz="4000" dirty="0" smtClean="0"/>
          </a:p>
          <a:p>
            <a:pPr lvl="1"/>
            <a:r>
              <a:rPr lang="en-US" dirty="0" smtClean="0"/>
              <a:t>Duration of fever &gt;3 weeks</a:t>
            </a:r>
            <a:endParaRPr lang="en-IN" sz="4000" dirty="0" smtClean="0"/>
          </a:p>
          <a:p>
            <a:pPr lvl="1"/>
            <a:r>
              <a:rPr lang="en-US" dirty="0" smtClean="0"/>
              <a:t>Three outpatient visits or 3 days in the hospital without elucidation of a cause or 1 week of intelligent and invasive ambulatory investigations</a:t>
            </a:r>
            <a:endParaRPr lang="en-IN" sz="40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Types of Bacteremia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 smtClean="0"/>
              <a:t>Transient bacteremia: </a:t>
            </a:r>
          </a:p>
          <a:p>
            <a:pPr lvl="0">
              <a:buFontTx/>
              <a:buChar char="-"/>
            </a:pPr>
            <a:r>
              <a:rPr lang="en-US" dirty="0" smtClean="0"/>
              <a:t>Occur spontaneously or with minor events (brushing teeth or chewing food, instrumentation of contaminated mucosal site and surgery involving non-sterile site)</a:t>
            </a:r>
          </a:p>
          <a:p>
            <a:pPr lvl="0">
              <a:buFontTx/>
              <a:buChar char="-"/>
            </a:pPr>
            <a:r>
              <a:rPr lang="en-US" dirty="0" smtClean="0"/>
              <a:t>May also lead to septicemia</a:t>
            </a:r>
            <a:endParaRPr lang="en-IN" dirty="0" smtClean="0"/>
          </a:p>
          <a:p>
            <a:pPr lvl="0"/>
            <a:r>
              <a:rPr lang="en-US" b="1" dirty="0" smtClean="0"/>
              <a:t>Continuous bacteremia: </a:t>
            </a:r>
          </a:p>
          <a:p>
            <a:pPr lvl="0">
              <a:buFontTx/>
              <a:buChar char="-"/>
            </a:pPr>
            <a:r>
              <a:rPr lang="en-US" dirty="0" smtClean="0"/>
              <a:t>organisms are released into the bloodstream at a fairly constant rate</a:t>
            </a:r>
          </a:p>
          <a:p>
            <a:pPr lvl="0">
              <a:buFontTx/>
              <a:buChar char="-"/>
            </a:pPr>
            <a:r>
              <a:rPr lang="en-US" dirty="0" smtClean="0"/>
              <a:t>Septic shock, endocarditis and other endovascular infections</a:t>
            </a:r>
            <a:endParaRPr lang="en-IN" sz="36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Durack</a:t>
            </a:r>
            <a:r>
              <a:rPr lang="en-US" b="1" dirty="0" smtClean="0"/>
              <a:t> and Street definition of FUO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Nosocomial FUO:</a:t>
            </a:r>
            <a:endParaRPr lang="en-IN" sz="4000" dirty="0" smtClean="0"/>
          </a:p>
          <a:p>
            <a:pPr lvl="1"/>
            <a:r>
              <a:rPr lang="en-US" dirty="0" smtClean="0"/>
              <a:t>Temperature of &gt;38.3° C (101°F) develops in a hospitalized patient; in whom infection was not manifested or incubating on admission</a:t>
            </a:r>
            <a:endParaRPr lang="en-IN" sz="4000" dirty="0" smtClean="0"/>
          </a:p>
          <a:p>
            <a:pPr lvl="1"/>
            <a:r>
              <a:rPr lang="en-US" dirty="0" smtClean="0"/>
              <a:t>Three days of investigation, including at least 2 days of incubation of cultures—reveals no source</a:t>
            </a:r>
            <a:endParaRPr lang="en-IN" sz="40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Durack</a:t>
            </a:r>
            <a:r>
              <a:rPr lang="en-US" b="1" dirty="0" smtClean="0"/>
              <a:t> and Street definition of FUO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err="1" smtClean="0"/>
              <a:t>Neutropenic</a:t>
            </a:r>
            <a:r>
              <a:rPr lang="en-US" b="1" dirty="0" smtClean="0"/>
              <a:t> FUO </a:t>
            </a:r>
            <a:r>
              <a:rPr lang="en-US" dirty="0" smtClean="0"/>
              <a:t>:</a:t>
            </a:r>
            <a:endParaRPr lang="en-IN" sz="4000" dirty="0" smtClean="0"/>
          </a:p>
          <a:p>
            <a:pPr lvl="1"/>
            <a:r>
              <a:rPr lang="en-US" dirty="0" smtClean="0"/>
              <a:t>Temperature of &gt;38.3°C (101°F)</a:t>
            </a:r>
            <a:endParaRPr lang="en-IN" sz="4000" dirty="0" smtClean="0"/>
          </a:p>
          <a:p>
            <a:pPr lvl="1"/>
            <a:r>
              <a:rPr lang="en-US" dirty="0" smtClean="0"/>
              <a:t>Neutrophil count is &lt;500/</a:t>
            </a:r>
            <a:r>
              <a:rPr lang="en-US" dirty="0" err="1" smtClean="0"/>
              <a:t>mL</a:t>
            </a:r>
            <a:endParaRPr lang="en-IN" sz="4000" dirty="0" smtClean="0"/>
          </a:p>
          <a:p>
            <a:pPr lvl="1"/>
            <a:r>
              <a:rPr lang="en-US" dirty="0" smtClean="0"/>
              <a:t>Three days of investigation, including at least 2 days of incubation of cultures—reveals no source</a:t>
            </a:r>
            <a:endParaRPr lang="en-IN" sz="40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/>
              <a:t>Durack</a:t>
            </a:r>
            <a:r>
              <a:rPr lang="en-US" b="1" dirty="0" smtClean="0"/>
              <a:t> and Street definition of FUO</a:t>
            </a:r>
            <a:endParaRPr lang="en-IN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HIV-associated FUO </a:t>
            </a:r>
            <a:r>
              <a:rPr lang="en-US" dirty="0" smtClean="0"/>
              <a:t>:</a:t>
            </a:r>
            <a:endParaRPr lang="en-IN" sz="4000" dirty="0" smtClean="0"/>
          </a:p>
          <a:p>
            <a:pPr lvl="1"/>
            <a:r>
              <a:rPr lang="en-US" dirty="0" smtClean="0"/>
              <a:t>Temperature of &gt;38.3°C (101°F) for &gt;4 weeks for outpatients or &gt;3 days for hospitalized patients</a:t>
            </a:r>
            <a:endParaRPr lang="en-IN" sz="4000" dirty="0" smtClean="0"/>
          </a:p>
          <a:p>
            <a:pPr lvl="1"/>
            <a:r>
              <a:rPr lang="en-US" dirty="0" smtClean="0"/>
              <a:t>HIV infection has been confirmed</a:t>
            </a:r>
            <a:endParaRPr lang="en-IN" sz="4000" dirty="0" smtClean="0"/>
          </a:p>
          <a:p>
            <a:pPr lvl="1"/>
            <a:r>
              <a:rPr lang="en-US" dirty="0" smtClean="0"/>
              <a:t>Three days of investigation, including at least 2 days of incubation of cultures—reveals no source</a:t>
            </a:r>
            <a:endParaRPr lang="en-IN" sz="40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Causes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Infections (36%): </a:t>
            </a:r>
            <a:r>
              <a:rPr lang="en-US" dirty="0" smtClean="0"/>
              <a:t>accounts for majority of FUO cases</a:t>
            </a:r>
            <a:endParaRPr lang="en-IN" sz="3600" dirty="0" smtClean="0"/>
          </a:p>
          <a:p>
            <a:pPr lvl="0"/>
            <a:r>
              <a:rPr lang="en-US" b="1" dirty="0" err="1" smtClean="0"/>
              <a:t>Neoplasms</a:t>
            </a:r>
            <a:r>
              <a:rPr lang="en-US" b="1" dirty="0" smtClean="0"/>
              <a:t> (19%):</a:t>
            </a:r>
            <a:r>
              <a:rPr lang="en-US" dirty="0" smtClean="0"/>
              <a:t> lymphoma, leukemia, myeloma, renal, colon and liver cancers, etc.</a:t>
            </a:r>
            <a:endParaRPr lang="en-IN" sz="3600" dirty="0" smtClean="0"/>
          </a:p>
          <a:p>
            <a:pPr lvl="0"/>
            <a:r>
              <a:rPr lang="en-US" b="1" dirty="0" smtClean="0"/>
              <a:t>Non-infectious Inflammatory Diseases (19%): </a:t>
            </a:r>
            <a:r>
              <a:rPr lang="en-US" dirty="0" smtClean="0"/>
              <a:t>connective tissue disorders - rheumatoid arthritis, SLE, etc.</a:t>
            </a:r>
            <a:endParaRPr lang="en-IN" sz="3600" dirty="0" smtClean="0"/>
          </a:p>
          <a:p>
            <a:pPr lvl="0"/>
            <a:r>
              <a:rPr lang="en-US" b="1" dirty="0" smtClean="0"/>
              <a:t>Miscellaneous Causes (19%):</a:t>
            </a:r>
            <a:endParaRPr lang="en-IN" b="1" dirty="0" smtClean="0"/>
          </a:p>
          <a:p>
            <a:pPr lvl="1"/>
            <a:r>
              <a:rPr lang="en-US" dirty="0" smtClean="0"/>
              <a:t>Granulomatous  diseases</a:t>
            </a:r>
            <a:endParaRPr lang="en-IN" sz="3600" dirty="0" smtClean="0"/>
          </a:p>
          <a:p>
            <a:pPr lvl="1"/>
            <a:r>
              <a:rPr lang="en-US" dirty="0" smtClean="0"/>
              <a:t>Inherited and metabolic diseases</a:t>
            </a:r>
            <a:endParaRPr lang="en-IN" sz="3600" dirty="0" smtClean="0"/>
          </a:p>
          <a:p>
            <a:pPr lvl="1"/>
            <a:r>
              <a:rPr lang="en-US" dirty="0" smtClean="0"/>
              <a:t>Thermoregulatory disorders.</a:t>
            </a:r>
            <a:endParaRPr lang="en-IN" sz="3600" dirty="0" smtClean="0"/>
          </a:p>
          <a:p>
            <a:pPr lvl="0"/>
            <a:r>
              <a:rPr lang="en-US" dirty="0" smtClean="0"/>
              <a:t>Undiagnosed cases (7%)</a:t>
            </a:r>
            <a:endParaRPr lang="en-IN" sz="36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IN" sz="3200" b="1" dirty="0" smtClean="0">
                <a:solidFill>
                  <a:schemeClr val="bg1"/>
                </a:solidFill>
              </a:rPr>
              <a:t>Bacterial Causes for PUO</a:t>
            </a:r>
            <a:endParaRPr lang="en-IN" sz="3200" b="1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2200" b="1" dirty="0" smtClean="0"/>
              <a:t>Localized pyogenic infections</a:t>
            </a:r>
          </a:p>
          <a:p>
            <a:pPr lvl="0"/>
            <a:r>
              <a:rPr lang="en-US" sz="2200" b="1" dirty="0" smtClean="0"/>
              <a:t> </a:t>
            </a:r>
            <a:r>
              <a:rPr lang="en-US" sz="2200" dirty="0" smtClean="0"/>
              <a:t>Appendicitis, </a:t>
            </a:r>
            <a:r>
              <a:rPr lang="en-US" sz="2200" dirty="0" err="1" smtClean="0"/>
              <a:t>Cholangitis</a:t>
            </a:r>
            <a:endParaRPr lang="en-IN" sz="2200" dirty="0" smtClean="0"/>
          </a:p>
          <a:p>
            <a:pPr lvl="0"/>
            <a:r>
              <a:rPr lang="en-US" sz="2200" dirty="0" smtClean="0"/>
              <a:t>Cholecystitis, Localized abscess</a:t>
            </a:r>
            <a:endParaRPr lang="en-IN" sz="2200" dirty="0" smtClean="0"/>
          </a:p>
          <a:p>
            <a:pPr lvl="0"/>
            <a:r>
              <a:rPr lang="en-US" sz="2200" dirty="0" smtClean="0"/>
              <a:t>Mesenteric lymphadenitis</a:t>
            </a:r>
            <a:endParaRPr lang="en-IN" sz="2200" dirty="0" smtClean="0"/>
          </a:p>
          <a:p>
            <a:pPr lvl="0"/>
            <a:r>
              <a:rPr lang="en-US" sz="2200" dirty="0" smtClean="0"/>
              <a:t>Osteomyelitis</a:t>
            </a:r>
            <a:endParaRPr lang="en-IN" sz="2200" dirty="0" smtClean="0"/>
          </a:p>
          <a:p>
            <a:pPr lvl="0"/>
            <a:r>
              <a:rPr lang="en-US" sz="2200" dirty="0" smtClean="0"/>
              <a:t>Pelvic inflammatory disease</a:t>
            </a:r>
            <a:endParaRPr lang="en-IN" sz="2200" dirty="0" smtClean="0"/>
          </a:p>
          <a:p>
            <a:pPr lvl="0"/>
            <a:r>
              <a:rPr lang="en-US" sz="2200" dirty="0" smtClean="0"/>
              <a:t>Sinusitis</a:t>
            </a:r>
            <a:endParaRPr lang="en-IN" sz="2200" dirty="0" smtClean="0"/>
          </a:p>
          <a:p>
            <a:pPr lvl="0"/>
            <a:r>
              <a:rPr lang="en-US" sz="2200" dirty="0" smtClean="0"/>
              <a:t>Suppurative </a:t>
            </a:r>
            <a:r>
              <a:rPr lang="en-US" sz="2200" dirty="0" err="1" smtClean="0"/>
              <a:t>thrombophlebitis</a:t>
            </a:r>
            <a:endParaRPr lang="en-IN" sz="2200" dirty="0" smtClean="0"/>
          </a:p>
          <a:p>
            <a:r>
              <a:rPr lang="en-US" sz="2200" dirty="0" smtClean="0"/>
              <a:t>Intravascular infections</a:t>
            </a:r>
            <a:endParaRPr lang="en-IN" sz="2200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419296" y="1600201"/>
            <a:ext cx="4428445" cy="4525963"/>
          </a:xfrm>
        </p:spPr>
        <p:txBody>
          <a:bodyPr>
            <a:noAutofit/>
          </a:bodyPr>
          <a:lstStyle/>
          <a:p>
            <a:pPr lvl="0"/>
            <a:r>
              <a:rPr lang="en-US" sz="2200" b="1" dirty="0" smtClean="0"/>
              <a:t>Systemic bacterial infections </a:t>
            </a:r>
          </a:p>
          <a:p>
            <a:pPr lvl="0"/>
            <a:r>
              <a:rPr lang="en-US" sz="2200" dirty="0" smtClean="0"/>
              <a:t>Mycobacterial infections</a:t>
            </a:r>
            <a:endParaRPr lang="en-IN" sz="2200" dirty="0" smtClean="0"/>
          </a:p>
          <a:p>
            <a:pPr lvl="0"/>
            <a:r>
              <a:rPr lang="en-US" sz="2200" dirty="0" smtClean="0"/>
              <a:t>Typhoid fever</a:t>
            </a:r>
            <a:endParaRPr lang="en-IN" sz="2200" dirty="0" smtClean="0"/>
          </a:p>
          <a:p>
            <a:pPr lvl="0"/>
            <a:r>
              <a:rPr lang="en-US" sz="2200" dirty="0" smtClean="0"/>
              <a:t>Rickettsial infections</a:t>
            </a:r>
            <a:endParaRPr lang="en-IN" sz="2200" dirty="0" smtClean="0"/>
          </a:p>
          <a:p>
            <a:r>
              <a:rPr lang="en-US" sz="2200" i="1" dirty="0" err="1" smtClean="0"/>
              <a:t>Mycoplasma</a:t>
            </a:r>
            <a:r>
              <a:rPr lang="en-US" sz="2200" i="1" dirty="0" smtClean="0"/>
              <a:t>, </a:t>
            </a:r>
            <a:r>
              <a:rPr lang="en-US" sz="2200" dirty="0" err="1" smtClean="0"/>
              <a:t>Chlamydial</a:t>
            </a:r>
            <a:r>
              <a:rPr lang="en-US" sz="2200" dirty="0" smtClean="0"/>
              <a:t> infections, </a:t>
            </a:r>
            <a:r>
              <a:rPr lang="en-US" sz="2200" dirty="0" err="1" smtClean="0"/>
              <a:t>Leptospirosis</a:t>
            </a:r>
            <a:endParaRPr lang="en-IN" sz="2200" dirty="0" smtClean="0"/>
          </a:p>
          <a:p>
            <a:pPr lvl="0"/>
            <a:r>
              <a:rPr lang="en-US" sz="2200" dirty="0" smtClean="0"/>
              <a:t>Brucellosis, Melioidosis, Listeriosis, </a:t>
            </a:r>
            <a:r>
              <a:rPr lang="en-US" sz="2200" dirty="0" err="1" smtClean="0"/>
              <a:t>Bartonellosis</a:t>
            </a:r>
            <a:endParaRPr lang="en-IN" sz="2200" dirty="0" smtClean="0"/>
          </a:p>
          <a:p>
            <a:pPr lvl="0"/>
            <a:r>
              <a:rPr lang="en-US" sz="2200" dirty="0" smtClean="0"/>
              <a:t>Spirochete infections- Syphilis, Lyme disease, Relapsing fever</a:t>
            </a:r>
            <a:endParaRPr lang="en-IN" sz="2200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IN" sz="3200" b="1" dirty="0" smtClean="0">
                <a:solidFill>
                  <a:schemeClr val="bg1"/>
                </a:solidFill>
              </a:rPr>
              <a:t>Non-Bacterial Causes for PUO</a:t>
            </a: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Viral infections</a:t>
            </a:r>
            <a:endParaRPr lang="en-IN" dirty="0" smtClean="0"/>
          </a:p>
          <a:p>
            <a:pPr lvl="0"/>
            <a:r>
              <a:rPr lang="en-US" dirty="0" smtClean="0"/>
              <a:t>Cytomegalovirus and EBV infection</a:t>
            </a:r>
            <a:endParaRPr lang="en-IN" dirty="0" smtClean="0"/>
          </a:p>
          <a:p>
            <a:pPr lvl="0"/>
            <a:r>
              <a:rPr lang="en-US" dirty="0" err="1" smtClean="0"/>
              <a:t>Coxsackievirus</a:t>
            </a:r>
            <a:r>
              <a:rPr lang="en-US" dirty="0" smtClean="0"/>
              <a:t> group B infection</a:t>
            </a:r>
            <a:endParaRPr lang="en-IN" dirty="0" smtClean="0"/>
          </a:p>
          <a:p>
            <a:pPr lvl="0"/>
            <a:r>
              <a:rPr lang="en-US" dirty="0" smtClean="0"/>
              <a:t>Viral hepatitis</a:t>
            </a:r>
            <a:endParaRPr lang="en-IN" dirty="0" smtClean="0"/>
          </a:p>
          <a:p>
            <a:pPr lvl="0"/>
            <a:r>
              <a:rPr lang="en-US" dirty="0" smtClean="0"/>
              <a:t>HIV infection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Parasitic infections</a:t>
            </a:r>
            <a:endParaRPr lang="en-IN" dirty="0" smtClean="0"/>
          </a:p>
          <a:p>
            <a:pPr lvl="0"/>
            <a:r>
              <a:rPr lang="en-US" dirty="0" smtClean="0"/>
              <a:t>Malaria</a:t>
            </a:r>
            <a:endParaRPr lang="en-IN" dirty="0" smtClean="0"/>
          </a:p>
          <a:p>
            <a:pPr lvl="0"/>
            <a:r>
              <a:rPr lang="en-US" dirty="0" err="1" smtClean="0"/>
              <a:t>Amoebiasis</a:t>
            </a:r>
            <a:endParaRPr lang="en-IN" dirty="0" smtClean="0"/>
          </a:p>
          <a:p>
            <a:pPr lvl="0"/>
            <a:r>
              <a:rPr lang="en-US" dirty="0" err="1" smtClean="0"/>
              <a:t>Leishmaniasis</a:t>
            </a:r>
            <a:endParaRPr lang="en-IN" dirty="0" smtClean="0"/>
          </a:p>
          <a:p>
            <a:pPr lvl="0"/>
            <a:r>
              <a:rPr lang="en-US" dirty="0" err="1" smtClean="0"/>
              <a:t>Chagas</a:t>
            </a:r>
            <a:r>
              <a:rPr lang="en-US" dirty="0" smtClean="0"/>
              <a:t>’ disease</a:t>
            </a:r>
            <a:endParaRPr lang="en-IN" dirty="0" smtClean="0"/>
          </a:p>
          <a:p>
            <a:pPr lvl="0"/>
            <a:r>
              <a:rPr lang="en-US" dirty="0" smtClean="0"/>
              <a:t>Toxoplasmosis</a:t>
            </a:r>
            <a:endParaRPr lang="en-IN" dirty="0" smtClean="0"/>
          </a:p>
          <a:p>
            <a:pPr lvl="0"/>
            <a:r>
              <a:rPr lang="en-US" dirty="0" err="1" smtClean="0"/>
              <a:t>Strongyloidiasis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b="1" dirty="0" smtClean="0">
                <a:solidFill>
                  <a:schemeClr val="bg1"/>
                </a:solidFill>
              </a:rPr>
              <a:t>Fungal </a:t>
            </a:r>
            <a:r>
              <a:rPr lang="en-IN" sz="3200" b="1" dirty="0" smtClean="0">
                <a:solidFill>
                  <a:schemeClr val="bg1"/>
                </a:solidFill>
              </a:rPr>
              <a:t>Causes for PUO</a:t>
            </a:r>
            <a:endParaRPr lang="en-IN" sz="3200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Aspergillosis</a:t>
            </a:r>
            <a:endParaRPr lang="en-IN" dirty="0" smtClean="0"/>
          </a:p>
          <a:p>
            <a:pPr lvl="0"/>
            <a:r>
              <a:rPr lang="en-US" dirty="0" smtClean="0"/>
              <a:t>Mucormycosis</a:t>
            </a:r>
            <a:endParaRPr lang="en-IN" dirty="0" smtClean="0"/>
          </a:p>
          <a:p>
            <a:pPr lvl="0"/>
            <a:r>
              <a:rPr lang="en-US" dirty="0" smtClean="0"/>
              <a:t>Blastomycosis</a:t>
            </a:r>
            <a:endParaRPr lang="en-IN" dirty="0" smtClean="0"/>
          </a:p>
          <a:p>
            <a:pPr lvl="0"/>
            <a:r>
              <a:rPr lang="en-US" dirty="0" smtClean="0"/>
              <a:t>Histoplasmosis</a:t>
            </a:r>
            <a:endParaRPr lang="en-IN" dirty="0" smtClean="0"/>
          </a:p>
          <a:p>
            <a:pPr lvl="0"/>
            <a:r>
              <a:rPr lang="en-US" dirty="0" smtClean="0"/>
              <a:t>Coccidioidomycosis</a:t>
            </a:r>
            <a:endParaRPr lang="en-IN" dirty="0" smtClean="0"/>
          </a:p>
          <a:p>
            <a:endParaRPr lang="en-IN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Paracoccidioidomycosis</a:t>
            </a:r>
            <a:endParaRPr lang="en-IN" dirty="0" smtClean="0"/>
          </a:p>
          <a:p>
            <a:pPr lvl="0"/>
            <a:r>
              <a:rPr lang="en-US" dirty="0" smtClean="0"/>
              <a:t>Candidiasis</a:t>
            </a:r>
            <a:endParaRPr lang="en-IN" dirty="0" smtClean="0"/>
          </a:p>
          <a:p>
            <a:pPr lvl="0"/>
            <a:r>
              <a:rPr lang="en-US" dirty="0" smtClean="0"/>
              <a:t>Cryptococcosis</a:t>
            </a:r>
            <a:endParaRPr lang="en-IN" dirty="0" smtClean="0"/>
          </a:p>
          <a:p>
            <a:pPr lvl="0"/>
            <a:r>
              <a:rPr lang="en-US" i="1" dirty="0" smtClean="0"/>
              <a:t>Pneumocystis </a:t>
            </a:r>
            <a:r>
              <a:rPr lang="en-US" dirty="0" smtClean="0"/>
              <a:t>infection</a:t>
            </a:r>
            <a:endParaRPr lang="en-IN" dirty="0" smtClean="0"/>
          </a:p>
          <a:p>
            <a:pPr lvl="0"/>
            <a:r>
              <a:rPr lang="en-US" dirty="0" smtClean="0"/>
              <a:t>Sporotrichosis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Laboratory Diagnosis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Specimen Collection</a:t>
            </a:r>
            <a:endParaRPr lang="en-IN" b="1" dirty="0" smtClean="0"/>
          </a:p>
          <a:p>
            <a:r>
              <a:rPr lang="en-US" dirty="0" smtClean="0"/>
              <a:t>Complete clinical history (including details of travel, immunization, exposure to any other patients) and physical examination is helpful in choosing the appropriate specimen - blood, urine, bone marrow aspirate, pus from abscesses, etc.</a:t>
            </a:r>
            <a:endParaRPr lang="en-IN" dirty="0" smtClean="0"/>
          </a:p>
          <a:p>
            <a:r>
              <a:rPr lang="en-US" b="1" dirty="0" smtClean="0"/>
              <a:t>Microscopy</a:t>
            </a:r>
            <a:endParaRPr lang="en-IN" b="1" dirty="0" smtClean="0"/>
          </a:p>
          <a:p>
            <a:pPr lvl="0"/>
            <a:r>
              <a:rPr lang="en-US" b="1" dirty="0" smtClean="0"/>
              <a:t>Blood microscopy: </a:t>
            </a:r>
            <a:r>
              <a:rPr lang="en-US" dirty="0" smtClean="0"/>
              <a:t>Malaria parasites (ring forms and gametocytes), </a:t>
            </a:r>
            <a:r>
              <a:rPr lang="en-US" dirty="0" err="1" smtClean="0"/>
              <a:t>microfilariae</a:t>
            </a:r>
            <a:r>
              <a:rPr lang="en-US" dirty="0" smtClean="0"/>
              <a:t>, </a:t>
            </a:r>
            <a:r>
              <a:rPr lang="en-US" i="1" dirty="0" err="1" smtClean="0"/>
              <a:t>Leishmania</a:t>
            </a:r>
            <a:r>
              <a:rPr lang="en-US" i="1" dirty="0" smtClean="0"/>
              <a:t> </a:t>
            </a:r>
            <a:r>
              <a:rPr lang="en-US" i="1" dirty="0" err="1" smtClean="0"/>
              <a:t>donovani</a:t>
            </a:r>
            <a:r>
              <a:rPr lang="en-US" i="1" dirty="0" smtClean="0"/>
              <a:t> </a:t>
            </a:r>
            <a:r>
              <a:rPr lang="en-US" dirty="0" smtClean="0"/>
              <a:t>(LD bodies or </a:t>
            </a:r>
            <a:r>
              <a:rPr lang="en-US" dirty="0" err="1" smtClean="0"/>
              <a:t>amastigote</a:t>
            </a:r>
            <a:r>
              <a:rPr lang="en-US" dirty="0" smtClean="0"/>
              <a:t> forms), and trypanosomes (</a:t>
            </a:r>
            <a:r>
              <a:rPr lang="en-US" dirty="0" err="1" smtClean="0"/>
              <a:t>trypomastigote</a:t>
            </a:r>
            <a:r>
              <a:rPr lang="en-US" dirty="0" smtClean="0"/>
              <a:t> forms)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effectLst/>
              </a:rPr>
              <a:t>Microscopy</a:t>
            </a:r>
            <a:endParaRPr lang="en-IN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 smtClean="0"/>
              <a:t>Gram stain </a:t>
            </a:r>
            <a:r>
              <a:rPr lang="en-US" dirty="0" smtClean="0"/>
              <a:t>of pus, sputum and other specimen</a:t>
            </a:r>
            <a:endParaRPr lang="en-IN" dirty="0" smtClean="0"/>
          </a:p>
          <a:p>
            <a:pPr lvl="0"/>
            <a:r>
              <a:rPr lang="en-US" b="1" dirty="0" err="1" smtClean="0"/>
              <a:t>Ziehl-Neelsen</a:t>
            </a:r>
            <a:r>
              <a:rPr lang="en-US" b="1" dirty="0" smtClean="0"/>
              <a:t> stain: </a:t>
            </a:r>
            <a:r>
              <a:rPr lang="en-US" i="1" dirty="0" smtClean="0"/>
              <a:t>M. tuberculosis</a:t>
            </a:r>
            <a:endParaRPr lang="en-IN" dirty="0" smtClean="0"/>
          </a:p>
          <a:p>
            <a:pPr lvl="0"/>
            <a:r>
              <a:rPr lang="en-US" b="1" dirty="0" smtClean="0"/>
              <a:t>Periodic acid-</a:t>
            </a:r>
            <a:r>
              <a:rPr lang="en-US" b="1" dirty="0" err="1" smtClean="0"/>
              <a:t>schiff</a:t>
            </a:r>
            <a:r>
              <a:rPr lang="en-US" b="1" dirty="0" smtClean="0"/>
              <a:t> (PAS) or </a:t>
            </a:r>
            <a:r>
              <a:rPr lang="en-US" b="1" dirty="0" err="1" smtClean="0"/>
              <a:t>Gomori</a:t>
            </a:r>
            <a:r>
              <a:rPr lang="en-US" b="1" dirty="0" smtClean="0"/>
              <a:t> </a:t>
            </a:r>
            <a:r>
              <a:rPr lang="en-US" dirty="0" smtClean="0"/>
              <a:t>methenamine silver (GMS) stain - fungal morphology</a:t>
            </a:r>
          </a:p>
          <a:p>
            <a:r>
              <a:rPr lang="en-US" b="1" dirty="0" smtClean="0"/>
              <a:t>Stool wet mount: </a:t>
            </a:r>
            <a:r>
              <a:rPr lang="en-US" dirty="0" smtClean="0"/>
              <a:t>cyst, trophozoite or ova of parasitic agent of FUO (e.g. </a:t>
            </a:r>
            <a:r>
              <a:rPr lang="en-US" i="1" dirty="0" err="1" smtClean="0"/>
              <a:t>Entamoeba</a:t>
            </a:r>
            <a:r>
              <a:rPr lang="en-US" i="1" dirty="0" smtClean="0"/>
              <a:t> </a:t>
            </a:r>
            <a:r>
              <a:rPr lang="en-US" i="1" dirty="0" err="1" smtClean="0"/>
              <a:t>histolytica</a:t>
            </a:r>
            <a:r>
              <a:rPr lang="en-US" dirty="0" smtClean="0"/>
              <a:t>)</a:t>
            </a:r>
            <a:endParaRPr lang="en-IN" dirty="0" smtClean="0"/>
          </a:p>
          <a:p>
            <a:pPr lvl="0"/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effectLst/>
              </a:rPr>
              <a:t>Culture</a:t>
            </a:r>
            <a:endParaRPr lang="en-IN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b="1" dirty="0" smtClean="0"/>
              <a:t>Blood culture </a:t>
            </a:r>
            <a:r>
              <a:rPr lang="en-US" dirty="0" smtClean="0"/>
              <a:t>- typhoid fever, brucellosis</a:t>
            </a:r>
            <a:endParaRPr lang="en-IN" sz="3600" dirty="0" smtClean="0"/>
          </a:p>
          <a:p>
            <a:pPr lvl="0"/>
            <a:r>
              <a:rPr lang="en-US" dirty="0" smtClean="0"/>
              <a:t>Culture on </a:t>
            </a:r>
            <a:r>
              <a:rPr lang="en-US" b="1" dirty="0" smtClean="0"/>
              <a:t>LJ medium </a:t>
            </a:r>
            <a:r>
              <a:rPr lang="en-US" dirty="0" smtClean="0"/>
              <a:t>- tuberculosis</a:t>
            </a:r>
            <a:endParaRPr lang="en-IN" sz="3600" dirty="0" smtClean="0"/>
          </a:p>
          <a:p>
            <a:pPr lvl="0"/>
            <a:r>
              <a:rPr lang="en-US" dirty="0" smtClean="0"/>
              <a:t>Culture of pus and exudate specimen from the abscesses</a:t>
            </a:r>
            <a:endParaRPr lang="en-IN" sz="3600" dirty="0" smtClean="0"/>
          </a:p>
          <a:p>
            <a:pPr lvl="0"/>
            <a:r>
              <a:rPr lang="en-US" b="1" dirty="0" err="1" smtClean="0"/>
              <a:t>Sabouraud</a:t>
            </a:r>
            <a:r>
              <a:rPr lang="en-US" b="1" dirty="0" smtClean="0"/>
              <a:t> dextrose agar (SDA) culture: </a:t>
            </a:r>
            <a:r>
              <a:rPr lang="en-US" dirty="0" smtClean="0"/>
              <a:t>For fungal isolation</a:t>
            </a:r>
            <a:endParaRPr lang="en-IN" sz="3600" dirty="0" smtClean="0"/>
          </a:p>
          <a:p>
            <a:pPr lvl="0"/>
            <a:r>
              <a:rPr lang="en-US" b="1" dirty="0" smtClean="0"/>
              <a:t>Cell line culture: </a:t>
            </a:r>
            <a:r>
              <a:rPr lang="en-US" dirty="0" smtClean="0"/>
              <a:t>isolation of virus, e.g. human diploid cell line for cytomegalovirus (CMV)</a:t>
            </a:r>
            <a:endParaRPr lang="en-IN" sz="3600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Types of Bacteremia</a:t>
            </a:r>
            <a:endParaRPr lang="en-IN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 </a:t>
            </a:r>
            <a:r>
              <a:rPr lang="en-US" b="1" dirty="0" smtClean="0"/>
              <a:t>Intermittent bacteremia:</a:t>
            </a:r>
            <a:r>
              <a:rPr lang="en-US" dirty="0" smtClean="0"/>
              <a:t> bacteria are released into blood intermittently</a:t>
            </a:r>
            <a:endParaRPr lang="en-IN" sz="3600" dirty="0" smtClean="0"/>
          </a:p>
          <a:p>
            <a:pPr lvl="1"/>
            <a:r>
              <a:rPr lang="en-US" dirty="0" err="1" smtClean="0"/>
              <a:t>Undrained</a:t>
            </a:r>
            <a:r>
              <a:rPr lang="en-US" dirty="0" smtClean="0"/>
              <a:t> abscess (bacteria are released approximately 45 minutes before a febrile episode)</a:t>
            </a:r>
            <a:endParaRPr lang="en-IN" sz="3600" dirty="0" smtClean="0"/>
          </a:p>
          <a:p>
            <a:pPr lvl="1"/>
            <a:r>
              <a:rPr lang="en-US" dirty="0" smtClean="0"/>
              <a:t>Early course of meningitis, pneumonia, pyogenic arthritis and osteomyelitis.</a:t>
            </a:r>
            <a:endParaRPr lang="en-IN" sz="3600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Serological Test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ELISA and rapid tests </a:t>
            </a:r>
            <a:r>
              <a:rPr lang="en-US" dirty="0" smtClean="0"/>
              <a:t>for viral diseases - hepatitis, HIV, CMV, EBV infections, etc.</a:t>
            </a:r>
            <a:endParaRPr lang="en-IN" dirty="0" smtClean="0"/>
          </a:p>
          <a:p>
            <a:pPr lvl="0"/>
            <a:r>
              <a:rPr lang="en-US" b="1" dirty="0" smtClean="0"/>
              <a:t>Standard agglutination test: </a:t>
            </a:r>
            <a:r>
              <a:rPr lang="en-US" dirty="0" smtClean="0"/>
              <a:t>For brucellosis</a:t>
            </a:r>
            <a:endParaRPr lang="en-IN" dirty="0" smtClean="0"/>
          </a:p>
          <a:p>
            <a:pPr lvl="0"/>
            <a:r>
              <a:rPr lang="en-US" b="1" dirty="0" smtClean="0"/>
              <a:t>Microscopic agglutination test: </a:t>
            </a:r>
            <a:r>
              <a:rPr lang="en-US" dirty="0" smtClean="0"/>
              <a:t>For </a:t>
            </a:r>
            <a:r>
              <a:rPr lang="en-US" dirty="0" err="1" smtClean="0"/>
              <a:t>leptospirosis</a:t>
            </a:r>
            <a:endParaRPr lang="en-IN" dirty="0" smtClean="0"/>
          </a:p>
          <a:p>
            <a:pPr lvl="0"/>
            <a:r>
              <a:rPr lang="en-US" b="1" dirty="0" smtClean="0"/>
              <a:t>Cold agglutination test: </a:t>
            </a:r>
            <a:r>
              <a:rPr lang="en-US" dirty="0" smtClean="0"/>
              <a:t>For </a:t>
            </a:r>
            <a:r>
              <a:rPr lang="en-US" i="1" dirty="0" err="1" smtClean="0"/>
              <a:t>Mycoplasma</a:t>
            </a:r>
            <a:endParaRPr lang="en-IN" dirty="0" smtClean="0"/>
          </a:p>
          <a:p>
            <a:pPr lvl="0"/>
            <a:r>
              <a:rPr lang="en-US" b="1" dirty="0" smtClean="0"/>
              <a:t>Weil Felix test: </a:t>
            </a:r>
            <a:r>
              <a:rPr lang="en-US" dirty="0" smtClean="0"/>
              <a:t>For rickettsial diseases</a:t>
            </a:r>
            <a:endParaRPr lang="en-IN" dirty="0" smtClean="0"/>
          </a:p>
          <a:p>
            <a:pPr lvl="0"/>
            <a:r>
              <a:rPr lang="en-US" b="1" dirty="0" smtClean="0"/>
              <a:t>Paul-</a:t>
            </a:r>
            <a:r>
              <a:rPr lang="en-US" b="1" dirty="0" err="1" smtClean="0"/>
              <a:t>Bunnell</a:t>
            </a:r>
            <a:r>
              <a:rPr lang="en-US" b="1" dirty="0" smtClean="0"/>
              <a:t> test: </a:t>
            </a:r>
            <a:r>
              <a:rPr lang="en-US" dirty="0" smtClean="0"/>
              <a:t>For infectious mononucleosis</a:t>
            </a:r>
            <a:endParaRPr lang="en-IN" dirty="0" smtClean="0"/>
          </a:p>
          <a:p>
            <a:pPr lvl="0"/>
            <a:r>
              <a:rPr lang="en-US" b="1" dirty="0" err="1" smtClean="0"/>
              <a:t>Widal</a:t>
            </a:r>
            <a:r>
              <a:rPr lang="en-US" b="1" dirty="0" smtClean="0"/>
              <a:t> test: </a:t>
            </a:r>
            <a:r>
              <a:rPr lang="en-US" dirty="0" smtClean="0"/>
              <a:t>For typhoid fever</a:t>
            </a:r>
            <a:endParaRPr lang="en-IN" dirty="0" smtClean="0"/>
          </a:p>
          <a:p>
            <a:pPr lvl="0"/>
            <a:r>
              <a:rPr lang="en-US" dirty="0" err="1" smtClean="0"/>
              <a:t>Microimmunofluorescence</a:t>
            </a:r>
            <a:r>
              <a:rPr lang="en-US" dirty="0" smtClean="0"/>
              <a:t> test or complement fixation test (CFT) for </a:t>
            </a:r>
            <a:r>
              <a:rPr lang="en-US" dirty="0" err="1" smtClean="0"/>
              <a:t>chlamydial</a:t>
            </a:r>
            <a:r>
              <a:rPr lang="en-US" dirty="0" smtClean="0"/>
              <a:t> infections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effectLst/>
              </a:rPr>
              <a:t>Other Tests</a:t>
            </a:r>
            <a:endParaRPr lang="en-IN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 smtClean="0"/>
              <a:t>Rheumatoid arthritis (RA) factor:</a:t>
            </a:r>
            <a:endParaRPr lang="en-IN" dirty="0" smtClean="0"/>
          </a:p>
          <a:p>
            <a:pPr lvl="0"/>
            <a:r>
              <a:rPr lang="en-US" b="1" dirty="0" smtClean="0"/>
              <a:t>Antinuclear antibody detection </a:t>
            </a:r>
            <a:r>
              <a:rPr lang="en-US" dirty="0" smtClean="0"/>
              <a:t>by  immunofluorescence or ELISA</a:t>
            </a:r>
            <a:endParaRPr lang="en-IN" dirty="0" smtClean="0"/>
          </a:p>
          <a:p>
            <a:r>
              <a:rPr lang="en-US" b="1" i="1" dirty="0" smtClean="0"/>
              <a:t>Molecular Tests</a:t>
            </a:r>
            <a:endParaRPr lang="en-IN" b="1" i="1" dirty="0" smtClean="0"/>
          </a:p>
          <a:p>
            <a:pPr lvl="0"/>
            <a:r>
              <a:rPr lang="en-US" b="1" dirty="0" smtClean="0"/>
              <a:t>Complete blood count: </a:t>
            </a:r>
            <a:r>
              <a:rPr lang="en-US" dirty="0" smtClean="0"/>
              <a:t>Increased neutrophil count indicates pyogenic infections</a:t>
            </a:r>
            <a:endParaRPr lang="en-IN" dirty="0" smtClean="0"/>
          </a:p>
          <a:p>
            <a:pPr lvl="0"/>
            <a:r>
              <a:rPr lang="en-US" b="1" dirty="0" smtClean="0"/>
              <a:t>Raised ESR (erythrocyte sedimentation rate)</a:t>
            </a:r>
            <a:endParaRPr lang="en-IN" dirty="0" smtClean="0"/>
          </a:p>
          <a:p>
            <a:pPr lvl="0"/>
            <a:r>
              <a:rPr lang="en-US" b="1" dirty="0" smtClean="0"/>
              <a:t>Histopathological examinations </a:t>
            </a:r>
            <a:r>
              <a:rPr lang="en-US" dirty="0" smtClean="0"/>
              <a:t>of the biopsies obtained from tumors may suggest the underlying etiology</a:t>
            </a:r>
            <a:endParaRPr lang="en-IN" dirty="0" smtClean="0"/>
          </a:p>
          <a:p>
            <a:pPr lvl="0"/>
            <a:r>
              <a:rPr lang="en-US" b="1" dirty="0" smtClean="0"/>
              <a:t>Imaging methods: </a:t>
            </a:r>
            <a:r>
              <a:rPr lang="en-US" dirty="0" smtClean="0"/>
              <a:t>Chest X-ray, CT or MRI scan</a:t>
            </a:r>
            <a:endParaRPr lang="en-IN" dirty="0" smtClean="0"/>
          </a:p>
          <a:p>
            <a:r>
              <a:rPr lang="en-US" dirty="0" smtClean="0"/>
              <a:t>ECG for rheumatic fever and infective endocarditis</a:t>
            </a:r>
            <a:endParaRPr lang="en-IN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effectLst/>
              </a:rPr>
              <a:t>Treatment</a:t>
            </a:r>
            <a:endParaRPr lang="en-IN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of FUO depends upon the etiological diagnosis and then it is managed accordingly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effectLst/>
              </a:rPr>
              <a:t>Factors contributing to initiation of BSI</a:t>
            </a:r>
            <a:endParaRPr lang="en-IN" b="1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Immunosuppression</a:t>
            </a:r>
            <a:endParaRPr lang="en-IN" dirty="0" smtClean="0"/>
          </a:p>
          <a:p>
            <a:pPr lvl="0"/>
            <a:r>
              <a:rPr lang="en-US" dirty="0" smtClean="0"/>
              <a:t>Use of broad spectrum antimicrobial agents</a:t>
            </a:r>
            <a:endParaRPr lang="en-IN" dirty="0" smtClean="0"/>
          </a:p>
          <a:p>
            <a:pPr lvl="0"/>
            <a:r>
              <a:rPr lang="en-US" dirty="0" smtClean="0"/>
              <a:t>Invasive procedures </a:t>
            </a:r>
          </a:p>
          <a:p>
            <a:pPr lvl="0"/>
            <a:r>
              <a:rPr lang="en-US" dirty="0" smtClean="0"/>
              <a:t>Extensive surgeries that allow the bacteria to access the blood </a:t>
            </a:r>
          </a:p>
          <a:p>
            <a:pPr lvl="0"/>
            <a:r>
              <a:rPr lang="en-US" dirty="0" smtClean="0"/>
              <a:t>Prolonged survival of debilitated patients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of septicemia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Fever or hypothermia</a:t>
            </a:r>
          </a:p>
          <a:p>
            <a:r>
              <a:rPr lang="en-US" dirty="0" smtClean="0"/>
              <a:t>Chills</a:t>
            </a:r>
          </a:p>
          <a:p>
            <a:r>
              <a:rPr lang="en-US" dirty="0" smtClean="0"/>
              <a:t>Hyperventilation</a:t>
            </a:r>
          </a:p>
          <a:p>
            <a:r>
              <a:rPr lang="en-US" dirty="0" smtClean="0"/>
              <a:t>Sepsis: shock, renal failure, DIC- due to </a:t>
            </a:r>
            <a:r>
              <a:rPr lang="en-US" dirty="0" err="1" smtClean="0"/>
              <a:t>endotoxins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SOFA score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Depends on six parameters.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Respiratory system—PaO2/FiO2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Coagulation system—Platelets count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Liver—Serum </a:t>
            </a:r>
            <a:r>
              <a:rPr lang="en-US" dirty="0" err="1" smtClean="0"/>
              <a:t>bilirubin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Cardiovascular—Mean arterial pressure (MAP)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Renal—Serum creatinine and urine output</a:t>
            </a:r>
            <a:endParaRPr lang="en-IN" dirty="0" smtClean="0"/>
          </a:p>
          <a:p>
            <a:pPr marL="514350" indent="-514350">
              <a:buNone/>
            </a:pPr>
            <a:r>
              <a:rPr lang="en-US" dirty="0" smtClean="0"/>
              <a:t>Organ dysfunction can be identified as an acute change in total SOFA score ≥2 points following the infection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qSOFA</a:t>
            </a:r>
            <a:r>
              <a:rPr lang="en-US" b="1" dirty="0" smtClean="0"/>
              <a:t> (Quick SOFA) Criteria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Determination of SOFA score takes considerable time </a:t>
            </a:r>
          </a:p>
          <a:p>
            <a:r>
              <a:rPr lang="en-US" dirty="0" smtClean="0"/>
              <a:t>Sepsis can promptly be identified at the bedside with </a:t>
            </a:r>
            <a:r>
              <a:rPr lang="en-US" dirty="0" err="1" smtClean="0"/>
              <a:t>qSOFA</a:t>
            </a:r>
            <a:r>
              <a:rPr lang="en-US" dirty="0" smtClean="0"/>
              <a:t> score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Respiratory rate ≥22/min</a:t>
            </a:r>
            <a:endParaRPr lang="en-IN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Altered mental state</a:t>
            </a:r>
            <a:endParaRPr lang="en-IN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Systolic blood pressure ≤100 mm Hg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Intravascular Bloodstream Infections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originate within the cardiovascular system which include:</a:t>
            </a:r>
            <a:endParaRPr lang="en-IN" dirty="0" smtClean="0"/>
          </a:p>
          <a:p>
            <a:pPr lvl="0">
              <a:buFontTx/>
              <a:buChar char="-"/>
            </a:pPr>
            <a:r>
              <a:rPr lang="en-US" b="1" dirty="0" smtClean="0"/>
              <a:t>Infective endocarditis </a:t>
            </a:r>
          </a:p>
          <a:p>
            <a:pPr lvl="0">
              <a:buFontTx/>
              <a:buChar char="-"/>
            </a:pPr>
            <a:r>
              <a:rPr lang="en-US" b="1" dirty="0" err="1" smtClean="0"/>
              <a:t>Mycotic</a:t>
            </a:r>
            <a:r>
              <a:rPr lang="en-US" b="1" dirty="0" smtClean="0"/>
              <a:t> aneurysm </a:t>
            </a:r>
          </a:p>
          <a:p>
            <a:pPr lvl="0">
              <a:buFontTx/>
              <a:buChar char="-"/>
            </a:pPr>
            <a:r>
              <a:rPr lang="en-US" b="1" dirty="0" smtClean="0"/>
              <a:t>Suppurative </a:t>
            </a:r>
            <a:r>
              <a:rPr lang="en-US" b="1" dirty="0" err="1" smtClean="0"/>
              <a:t>thrombophlebitis</a:t>
            </a:r>
            <a:r>
              <a:rPr lang="en-US" b="1" dirty="0" smtClean="0"/>
              <a:t> </a:t>
            </a:r>
          </a:p>
          <a:p>
            <a:pPr lvl="0">
              <a:buFontTx/>
              <a:buChar char="-"/>
            </a:pPr>
            <a:r>
              <a:rPr lang="en-US" b="1" dirty="0" smtClean="0"/>
              <a:t>CRBSI (catheter-related blood stream infection).</a:t>
            </a:r>
            <a:endParaRPr lang="en-IN" b="1" dirty="0" smtClean="0"/>
          </a:p>
          <a:p>
            <a:r>
              <a:rPr lang="en-US" dirty="0" smtClean="0"/>
              <a:t>Infections being present within the vascular system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continuous bacteremia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serious and life-threatening events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imani">
  <a:themeElements>
    <a:clrScheme name="Office Theme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himani</Template>
  <TotalTime>35</TotalTime>
  <Words>2004</Words>
  <Application>Microsoft Office PowerPoint</Application>
  <PresentationFormat>On-screen Show (4:3)</PresentationFormat>
  <Paragraphs>273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himani</vt:lpstr>
      <vt:lpstr>Blood stream infections</vt:lpstr>
      <vt:lpstr>BLOOD STREAM INFECTIONS</vt:lpstr>
      <vt:lpstr>Types of Bacteremia</vt:lpstr>
      <vt:lpstr>Types of Bacteremia</vt:lpstr>
      <vt:lpstr>Factors contributing to initiation of BSI</vt:lpstr>
      <vt:lpstr>Signs of septicemia</vt:lpstr>
      <vt:lpstr>SOFA score</vt:lpstr>
      <vt:lpstr>qSOFA (Quick SOFA) Criteria</vt:lpstr>
      <vt:lpstr>Intravascular Bloodstream Infections</vt:lpstr>
      <vt:lpstr>Extravascular Bloodstream Infections</vt:lpstr>
      <vt:lpstr>Infective Endocarditis</vt:lpstr>
      <vt:lpstr>Agents of endocarditis</vt:lpstr>
      <vt:lpstr>Commonest Agents of endocarditis</vt:lpstr>
      <vt:lpstr>Commonest Agents of endocarditis</vt:lpstr>
      <vt:lpstr>CRBSI (catheter-related blood stream infection)</vt:lpstr>
      <vt:lpstr>Bacteria causing extravascular blood stream infection (BSIs) and their common sources</vt:lpstr>
      <vt:lpstr>Clinical Manifestations</vt:lpstr>
      <vt:lpstr>Clinical Manifestations</vt:lpstr>
      <vt:lpstr>Septic shock</vt:lpstr>
      <vt:lpstr>Laboratory Diagnosis</vt:lpstr>
      <vt:lpstr>Steps of collection of blood for blood culture</vt:lpstr>
      <vt:lpstr>Specimen Collection</vt:lpstr>
      <vt:lpstr>Conventional Culture Medium</vt:lpstr>
      <vt:lpstr>Automated Culture Media</vt:lpstr>
      <vt:lpstr>Inoculation and Incubation</vt:lpstr>
      <vt:lpstr>Antimicrobial Susceptibility Test</vt:lpstr>
      <vt:lpstr>FEVER OF UNKNOWN ORIGIN</vt:lpstr>
      <vt:lpstr>PYREXIA OF UNKNOWN ORIGIN (FUO)</vt:lpstr>
      <vt:lpstr>Durack and Street definition of FUO</vt:lpstr>
      <vt:lpstr>Durack and Street definition of FUO</vt:lpstr>
      <vt:lpstr>Durack and Street definition of FUO</vt:lpstr>
      <vt:lpstr>Durack and Street definition of FUO</vt:lpstr>
      <vt:lpstr>Causes</vt:lpstr>
      <vt:lpstr>Bacterial Causes for PUO</vt:lpstr>
      <vt:lpstr>Non-Bacterial Causes for PUO</vt:lpstr>
      <vt:lpstr>Fungal Causes for PUO</vt:lpstr>
      <vt:lpstr>Laboratory Diagnosis</vt:lpstr>
      <vt:lpstr>Microscopy</vt:lpstr>
      <vt:lpstr>Culture</vt:lpstr>
      <vt:lpstr>Serological Test</vt:lpstr>
      <vt:lpstr>Other Tests</vt:lpstr>
      <vt:lpstr>Treatment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Blood stream infections</dc:title>
  <dc:creator>Niranjan</dc:creator>
  <cp:lastModifiedBy>user</cp:lastModifiedBy>
  <cp:revision>4</cp:revision>
  <dcterms:created xsi:type="dcterms:W3CDTF">2020-07-30T10:05:41Z</dcterms:created>
  <dcterms:modified xsi:type="dcterms:W3CDTF">2020-08-17T05:22:20Z</dcterms:modified>
</cp:coreProperties>
</file>