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50" r:id="rId3"/>
    <p:sldId id="259" r:id="rId4"/>
    <p:sldId id="297" r:id="rId5"/>
    <p:sldId id="298" r:id="rId6"/>
    <p:sldId id="260" r:id="rId7"/>
    <p:sldId id="292" r:id="rId8"/>
    <p:sldId id="293" r:id="rId9"/>
    <p:sldId id="294" r:id="rId10"/>
    <p:sldId id="342" r:id="rId11"/>
    <p:sldId id="299" r:id="rId12"/>
    <p:sldId id="300" r:id="rId13"/>
    <p:sldId id="301" r:id="rId14"/>
    <p:sldId id="303" r:id="rId15"/>
    <p:sldId id="304" r:id="rId16"/>
    <p:sldId id="305" r:id="rId17"/>
    <p:sldId id="265" r:id="rId18"/>
    <p:sldId id="306" r:id="rId19"/>
    <p:sldId id="307" r:id="rId20"/>
    <p:sldId id="308" r:id="rId21"/>
    <p:sldId id="309" r:id="rId22"/>
    <p:sldId id="336" r:id="rId23"/>
    <p:sldId id="346" r:id="rId24"/>
    <p:sldId id="320" r:id="rId25"/>
    <p:sldId id="321" r:id="rId26"/>
    <p:sldId id="344" r:id="rId27"/>
    <p:sldId id="322" r:id="rId28"/>
    <p:sldId id="347" r:id="rId29"/>
    <p:sldId id="338" r:id="rId30"/>
    <p:sldId id="323" r:id="rId31"/>
    <p:sldId id="324" r:id="rId32"/>
    <p:sldId id="325" r:id="rId33"/>
    <p:sldId id="326" r:id="rId34"/>
    <p:sldId id="327" r:id="rId35"/>
    <p:sldId id="348" r:id="rId36"/>
    <p:sldId id="329" r:id="rId37"/>
    <p:sldId id="330" r:id="rId38"/>
    <p:sldId id="331" r:id="rId39"/>
    <p:sldId id="332" r:id="rId40"/>
    <p:sldId id="333" r:id="rId41"/>
    <p:sldId id="334" r:id="rId42"/>
    <p:sldId id="349" r:id="rId43"/>
    <p:sldId id="335" r:id="rId44"/>
    <p:sldId id="345" r:id="rId45"/>
    <p:sldId id="311" r:id="rId46"/>
    <p:sldId id="312" r:id="rId47"/>
    <p:sldId id="317" r:id="rId48"/>
    <p:sldId id="314" r:id="rId49"/>
    <p:sldId id="337" r:id="rId50"/>
    <p:sldId id="315" r:id="rId51"/>
    <p:sldId id="316" r:id="rId52"/>
    <p:sldId id="318" r:id="rId53"/>
    <p:sldId id="319" r:id="rId54"/>
    <p:sldId id="267" r:id="rId55"/>
    <p:sldId id="339" r:id="rId56"/>
    <p:sldId id="340" r:id="rId57"/>
    <p:sldId id="341" r:id="rId58"/>
    <p:sldId id="351" r:id="rId59"/>
    <p:sldId id="343" r:id="rId60"/>
    <p:sldId id="27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00" autoAdjust="0"/>
    <p:restoredTop sz="94660"/>
  </p:normalViewPr>
  <p:slideViewPr>
    <p:cSldViewPr>
      <p:cViewPr varScale="1">
        <p:scale>
          <a:sx n="103" d="100"/>
          <a:sy n="103" d="100"/>
        </p:scale>
        <p:origin x="-32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9EC43BE-FA68-494F-B1C1-620B14D3D628}" type="datetimeFigureOut">
              <a:rPr lang="en-IN" smtClean="0"/>
              <a:pPr/>
              <a:t>13-08-2020</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913506E-5FE5-426D-B3E9-451BEF74557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EC43BE-FA68-494F-B1C1-620B14D3D628}" type="datetimeFigureOut">
              <a:rPr lang="en-IN" smtClean="0"/>
              <a:pPr/>
              <a:t>13-08-2020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C913506E-5FE5-426D-B3E9-451BEF74557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EC43BE-FA68-494F-B1C1-620B14D3D628}" type="datetimeFigureOut">
              <a:rPr lang="en-IN" smtClean="0"/>
              <a:pPr/>
              <a:t>13-08-2020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C913506E-5FE5-426D-B3E9-451BEF74557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EC43BE-FA68-494F-B1C1-620B14D3D628}" type="datetimeFigureOut">
              <a:rPr lang="en-IN" smtClean="0"/>
              <a:pPr/>
              <a:t>13-08-2020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C913506E-5FE5-426D-B3E9-451BEF74557A}"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9EC43BE-FA68-494F-B1C1-620B14D3D628}" type="datetimeFigureOut">
              <a:rPr lang="en-IN" smtClean="0"/>
              <a:pPr/>
              <a:t>13-08-2020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C913506E-5FE5-426D-B3E9-451BEF74557A}"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EC43BE-FA68-494F-B1C1-620B14D3D628}" type="datetimeFigureOut">
              <a:rPr lang="en-IN" smtClean="0"/>
              <a:pPr/>
              <a:t>13-08-2020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C913506E-5FE5-426D-B3E9-451BEF74557A}"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9EC43BE-FA68-494F-B1C1-620B14D3D628}" type="datetimeFigureOut">
              <a:rPr lang="en-IN" smtClean="0"/>
              <a:pPr/>
              <a:t>13-08-2020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C913506E-5FE5-426D-B3E9-451BEF74557A}"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9EC43BE-FA68-494F-B1C1-620B14D3D628}" type="datetimeFigureOut">
              <a:rPr lang="en-IN" smtClean="0"/>
              <a:pPr/>
              <a:t>13-08-2020</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C913506E-5FE5-426D-B3E9-451BEF74557A}"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9EC43BE-FA68-494F-B1C1-620B14D3D628}" type="datetimeFigureOut">
              <a:rPr lang="en-IN" smtClean="0"/>
              <a:pPr/>
              <a:t>13-08-2020</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C913506E-5FE5-426D-B3E9-451BEF74557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9EC43BE-FA68-494F-B1C1-620B14D3D628}" type="datetimeFigureOut">
              <a:rPr lang="en-IN" smtClean="0"/>
              <a:pPr/>
              <a:t>13-08-2020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C913506E-5FE5-426D-B3E9-451BEF74557A}"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9EC43BE-FA68-494F-B1C1-620B14D3D628}" type="datetimeFigureOut">
              <a:rPr lang="en-IN" smtClean="0"/>
              <a:pPr/>
              <a:t>13-08-2020</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913506E-5FE5-426D-B3E9-451BEF74557A}"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9EC43BE-FA68-494F-B1C1-620B14D3D628}" type="datetimeFigureOut">
              <a:rPr lang="en-IN" smtClean="0"/>
              <a:pPr/>
              <a:t>13-08-2020</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913506E-5FE5-426D-B3E9-451BEF74557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7486600" cy="2331690"/>
          </a:xfrm>
        </p:spPr>
        <p:txBody>
          <a:bodyPr>
            <a:noAutofit/>
          </a:bodyPr>
          <a:lstStyle/>
          <a:p>
            <a:r>
              <a:rPr lang="en-IN" sz="5400" dirty="0" smtClean="0">
                <a:solidFill>
                  <a:schemeClr val="accent2">
                    <a:lumMod val="50000"/>
                  </a:schemeClr>
                </a:solidFill>
              </a:rPr>
              <a:t>Anatomy of mitral valve</a:t>
            </a:r>
            <a:r>
              <a:rPr lang="en-IN" sz="5400" dirty="0" smtClean="0"/>
              <a:t/>
            </a:r>
            <a:br>
              <a:rPr lang="en-IN" sz="5400" dirty="0" smtClean="0"/>
            </a:br>
            <a:r>
              <a:rPr lang="en-IN" sz="5400" dirty="0" smtClean="0">
                <a:solidFill>
                  <a:srgbClr val="0070C0"/>
                </a:solidFill>
              </a:rPr>
              <a:t>Echocardiographic evaluation </a:t>
            </a:r>
            <a:endParaRPr lang="en-IN" sz="5400" dirty="0">
              <a:solidFill>
                <a:srgbClr val="0070C0"/>
              </a:solidFill>
            </a:endParaRPr>
          </a:p>
        </p:txBody>
      </p:sp>
      <p:sp>
        <p:nvSpPr>
          <p:cNvPr id="3" name="Subtitle 2"/>
          <p:cNvSpPr>
            <a:spLocks noGrp="1"/>
          </p:cNvSpPr>
          <p:nvPr>
            <p:ph type="subTitle" idx="1"/>
          </p:nvPr>
        </p:nvSpPr>
        <p:spPr>
          <a:xfrm>
            <a:off x="4572000" y="3886200"/>
            <a:ext cx="4419600" cy="1143000"/>
          </a:xfrm>
        </p:spPr>
        <p:txBody>
          <a:bodyPr>
            <a:normAutofit fontScale="25000" lnSpcReduction="20000"/>
          </a:bodyPr>
          <a:lstStyle/>
          <a:p>
            <a:r>
              <a:rPr lang="en-IN" dirty="0" smtClean="0"/>
              <a:t>                                                    </a:t>
            </a:r>
            <a:r>
              <a:rPr lang="en-IN" sz="6200" dirty="0" smtClean="0"/>
              <a:t>Dr. </a:t>
            </a:r>
            <a:r>
              <a:rPr lang="en-IN" sz="6200" dirty="0" smtClean="0"/>
              <a:t>Cinos</a:t>
            </a:r>
            <a:r>
              <a:rPr lang="en-IN" sz="6200" dirty="0" smtClean="0"/>
              <a:t>h Mathew</a:t>
            </a:r>
          </a:p>
          <a:p>
            <a:r>
              <a:rPr lang="en-IN" sz="6200" dirty="0" smtClean="0"/>
              <a:t>Associate Professor</a:t>
            </a:r>
          </a:p>
          <a:p>
            <a:r>
              <a:rPr lang="en-IN" sz="6200" dirty="0" smtClean="0"/>
              <a:t>Dept of Cardiology</a:t>
            </a:r>
          </a:p>
          <a:p>
            <a:r>
              <a:rPr lang="en-IN" sz="6200" dirty="0" smtClean="0"/>
              <a:t>SBKS MI &amp; RC</a:t>
            </a:r>
            <a:endParaRPr lang="en-IN" sz="6200" dirty="0"/>
          </a:p>
        </p:txBody>
      </p:sp>
    </p:spTree>
    <p:extLst>
      <p:ext uri="{BB962C8B-B14F-4D97-AF65-F5344CB8AC3E}">
        <p14:creationId xmlns:p14="http://schemas.microsoft.com/office/powerpoint/2010/main" xmlns="" val="555942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539552" y="404664"/>
            <a:ext cx="7809041" cy="553783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23381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55" y="1628800"/>
            <a:ext cx="9083352" cy="4497363"/>
          </a:xfrm>
        </p:spPr>
        <p:txBody>
          <a:bodyPr>
            <a:noAutofit/>
          </a:bodyPr>
          <a:lstStyle/>
          <a:p>
            <a:pPr lvl="1">
              <a:buFont typeface="Wingdings" pitchFamily="2" charset="2"/>
              <a:buChar char="§"/>
            </a:pPr>
            <a:r>
              <a:rPr lang="en-IN" dirty="0"/>
              <a:t>The anterior portion of the mitral annulus is attached to the fibrous </a:t>
            </a:r>
            <a:r>
              <a:rPr lang="en-IN" dirty="0" err="1"/>
              <a:t>trigones</a:t>
            </a:r>
            <a:r>
              <a:rPr lang="en-IN" dirty="0"/>
              <a:t> and is generally more developed than the posterior annulus</a:t>
            </a:r>
            <a:r>
              <a:rPr lang="en-IN" dirty="0" smtClean="0"/>
              <a:t>.</a:t>
            </a:r>
          </a:p>
          <a:p>
            <a:pPr lvl="1">
              <a:buFont typeface="Wingdings" pitchFamily="2" charset="2"/>
              <a:buChar char="§"/>
            </a:pPr>
            <a:r>
              <a:rPr lang="en-IN" dirty="0" smtClean="0"/>
              <a:t>The </a:t>
            </a:r>
            <a:r>
              <a:rPr lang="en-IN" dirty="0"/>
              <a:t>aortic-mitral curtain is a fibrous structure that connects the anterior mitral annulus intimately with the aortic valve annulus (at the level of the left and non-coronary cusps) </a:t>
            </a:r>
          </a:p>
          <a:p>
            <a:pPr lvl="1">
              <a:buFont typeface="Wingdings" pitchFamily="2" charset="2"/>
              <a:buChar char="§"/>
            </a:pPr>
            <a:r>
              <a:rPr lang="en-IN" dirty="0"/>
              <a:t>The annulus is deficient anteriorly at the level of the </a:t>
            </a:r>
            <a:r>
              <a:rPr lang="en-IN" dirty="0" err="1"/>
              <a:t>aorto</a:t>
            </a:r>
            <a:r>
              <a:rPr lang="en-IN" dirty="0"/>
              <a:t> mitral curtain.</a:t>
            </a:r>
          </a:p>
          <a:p>
            <a:pPr>
              <a:buFont typeface="Wingdings" pitchFamily="2" charset="2"/>
              <a:buChar char="§"/>
            </a:pPr>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397998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pitchFamily="34" charset="0"/>
              <a:buChar char="•"/>
            </a:pPr>
            <a:r>
              <a:rPr lang="en-IN" dirty="0"/>
              <a:t>The posterior part of the mitral annulus is not enforced and rather discontinuous (making it prone to dilatation)</a:t>
            </a:r>
            <a:endParaRPr lang="en-US" dirty="0" smtClean="0"/>
          </a:p>
          <a:p>
            <a:pPr marL="342900" lvl="1" indent="-342900">
              <a:buFont typeface="Arial" pitchFamily="34" charset="0"/>
              <a:buChar char="•"/>
            </a:pPr>
            <a:r>
              <a:rPr lang="en-US" dirty="0" smtClean="0"/>
              <a:t>Both </a:t>
            </a:r>
            <a:r>
              <a:rPr lang="en-US" dirty="0"/>
              <a:t>parts of annulus may dilate in pathological </a:t>
            </a:r>
            <a:r>
              <a:rPr lang="en-US" dirty="0" smtClean="0"/>
              <a:t>conditions</a:t>
            </a:r>
          </a:p>
          <a:p>
            <a:pPr marL="342900" lvl="1" indent="-342900">
              <a:buFont typeface="Arial" pitchFamily="34" charset="0"/>
              <a:buChar char="•"/>
            </a:pPr>
            <a:r>
              <a:rPr lang="en-IN" dirty="0"/>
              <a:t> The </a:t>
            </a:r>
            <a:r>
              <a:rPr lang="en-IN" dirty="0" err="1"/>
              <a:t>antero</a:t>
            </a:r>
            <a:r>
              <a:rPr lang="en-IN" dirty="0"/>
              <a:t>-posterior diameter forms the minor axis and the inter-commissural distance refers to the major axis</a:t>
            </a:r>
          </a:p>
          <a:p>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16756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identifying the mechanism of </a:t>
            </a:r>
            <a:r>
              <a:rPr lang="en-IN" dirty="0" err="1"/>
              <a:t>valvular</a:t>
            </a:r>
            <a:r>
              <a:rPr lang="en-IN" dirty="0"/>
              <a:t> insufficiency, </a:t>
            </a:r>
            <a:endParaRPr lang="en-IN" dirty="0" smtClean="0"/>
          </a:p>
          <a:p>
            <a:r>
              <a:rPr lang="en-IN" dirty="0" smtClean="0"/>
              <a:t>is </a:t>
            </a:r>
            <a:r>
              <a:rPr lang="en-IN" dirty="0"/>
              <a:t>useful to determine the type of mitral valve intervention in case of dysfunction and </a:t>
            </a:r>
            <a:endParaRPr lang="en-IN" dirty="0" smtClean="0"/>
          </a:p>
          <a:p>
            <a:r>
              <a:rPr lang="en-IN" dirty="0" smtClean="0"/>
              <a:t>is </a:t>
            </a:r>
            <a:r>
              <a:rPr lang="en-IN" dirty="0"/>
              <a:t>of interest to size mitral valve prosthesis or </a:t>
            </a:r>
            <a:r>
              <a:rPr lang="en-IN" dirty="0" err="1"/>
              <a:t>annuloplasty</a:t>
            </a:r>
            <a:r>
              <a:rPr lang="en-IN" dirty="0"/>
              <a:t> ring.</a:t>
            </a:r>
          </a:p>
          <a:p>
            <a:endParaRPr lang="en-IN" dirty="0"/>
          </a:p>
        </p:txBody>
      </p:sp>
      <p:sp>
        <p:nvSpPr>
          <p:cNvPr id="2" name="Title 1"/>
          <p:cNvSpPr>
            <a:spLocks noGrp="1"/>
          </p:cNvSpPr>
          <p:nvPr>
            <p:ph type="title"/>
          </p:nvPr>
        </p:nvSpPr>
        <p:spPr/>
        <p:txBody>
          <a:bodyPr>
            <a:normAutofit fontScale="90000"/>
          </a:bodyPr>
          <a:lstStyle/>
          <a:p>
            <a:r>
              <a:rPr lang="en-IN" dirty="0"/>
              <a:t>Assessment of mitral annular diameters </a:t>
            </a:r>
          </a:p>
        </p:txBody>
      </p:sp>
    </p:spTree>
    <p:extLst>
      <p:ext uri="{BB962C8B-B14F-4D97-AF65-F5344CB8AC3E}">
        <p14:creationId xmlns:p14="http://schemas.microsoft.com/office/powerpoint/2010/main" xmlns="" val="256536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57188" y="1357313"/>
            <a:ext cx="8501062" cy="4500562"/>
          </a:xfrm>
        </p:spPr>
        <p:txBody>
          <a:bodyPr/>
          <a:lstStyle/>
          <a:p>
            <a:pPr eaLnBrk="1" hangingPunct="1">
              <a:buFont typeface="Wingdings" pitchFamily="2" charset="2"/>
              <a:buChar char="§"/>
            </a:pPr>
            <a:r>
              <a:rPr lang="en-US" sz="2400" u="sng" dirty="0" smtClean="0"/>
              <a:t>MITRAL ANNULUS</a:t>
            </a:r>
          </a:p>
          <a:p>
            <a:pPr lvl="1" eaLnBrk="1" hangingPunct="1">
              <a:buFont typeface="Wingdings" pitchFamily="2" charset="2"/>
              <a:buChar char="§"/>
            </a:pPr>
            <a:r>
              <a:rPr lang="en-IN" dirty="0" smtClean="0"/>
              <a:t>The anterior-posterior diameter can be measured using real-time 3D or by conventional 2D in the parasternal long-axis view. </a:t>
            </a:r>
          </a:p>
          <a:p>
            <a:pPr lvl="1">
              <a:buFont typeface="Wingdings" pitchFamily="2" charset="2"/>
              <a:buChar char="§"/>
            </a:pPr>
            <a:r>
              <a:rPr lang="en-IN" dirty="0"/>
              <a:t>Conventionally, a parasternal long axis transthoracic view has been advocated for measuring minor annular </a:t>
            </a:r>
            <a:r>
              <a:rPr lang="en-IN" dirty="0" smtClean="0"/>
              <a:t>diameter </a:t>
            </a:r>
          </a:p>
          <a:p>
            <a:pPr lvl="1">
              <a:buFont typeface="Wingdings" pitchFamily="2" charset="2"/>
              <a:buChar char="§"/>
            </a:pPr>
            <a:endParaRPr lang="en-IN" dirty="0"/>
          </a:p>
          <a:p>
            <a:pPr lvl="1" eaLnBrk="1" hangingPunct="1">
              <a:buFont typeface="Wingdings" pitchFamily="2" charset="2"/>
              <a:buChar char="§"/>
            </a:pPr>
            <a:endParaRPr lang="en-US" dirty="0" smtClean="0"/>
          </a:p>
          <a:p>
            <a:pPr lvl="1" eaLnBrk="1" hangingPunct="1">
              <a:buFont typeface="Wingdings" pitchFamily="2" charset="2"/>
              <a:buChar char="§"/>
            </a:pPr>
            <a:endParaRPr lang="en-IN" u="sng" dirty="0" smtClean="0"/>
          </a:p>
        </p:txBody>
      </p:sp>
      <p:sp>
        <p:nvSpPr>
          <p:cNvPr id="10243"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spTree>
    <p:extLst>
      <p:ext uri="{BB962C8B-B14F-4D97-AF65-F5344CB8AC3E}">
        <p14:creationId xmlns:p14="http://schemas.microsoft.com/office/powerpoint/2010/main" xmlns="" val="1463319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16872" y="1268760"/>
            <a:ext cx="7755528" cy="4842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3603983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More appropriate measurement of the </a:t>
            </a:r>
            <a:r>
              <a:rPr lang="en-IN" i="1" dirty="0"/>
              <a:t>minor axis (</a:t>
            </a:r>
            <a:r>
              <a:rPr lang="en-IN" i="1" dirty="0" err="1"/>
              <a:t>antero</a:t>
            </a:r>
            <a:r>
              <a:rPr lang="en-IN" i="1" dirty="0"/>
              <a:t>-posterior diameter)</a:t>
            </a:r>
            <a:r>
              <a:rPr lang="en-IN" dirty="0"/>
              <a:t> of the mitral annulus can be performed at end-systole during transthoracic echocardiography in the apical long axis view (3-chamber view) or its </a:t>
            </a:r>
            <a:r>
              <a:rPr lang="en-IN" dirty="0" err="1"/>
              <a:t>transoesophageal</a:t>
            </a:r>
            <a:r>
              <a:rPr lang="en-IN" dirty="0"/>
              <a:t> equivalent, found at mid-oesophageal level with 135° tilt of the probe</a:t>
            </a:r>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650989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The</a:t>
            </a:r>
            <a:r>
              <a:rPr lang="en-IN" dirty="0"/>
              <a:t> </a:t>
            </a:r>
            <a:r>
              <a:rPr lang="en-IN" i="1" dirty="0"/>
              <a:t>major axis (inter-commissural diameter)</a:t>
            </a:r>
            <a:r>
              <a:rPr lang="en-IN" dirty="0"/>
              <a:t> of the mitral annulus is found at a </a:t>
            </a:r>
            <a:r>
              <a:rPr lang="en-IN" dirty="0" err="1"/>
              <a:t>bicommissural</a:t>
            </a:r>
            <a:r>
              <a:rPr lang="en-IN" dirty="0"/>
              <a:t> 2-chamber transthoracic echocardiographic view (when P1-A2-P3 mitral leaflet scallops are </a:t>
            </a:r>
            <a:r>
              <a:rPr lang="en-IN" dirty="0" smtClean="0"/>
              <a:t>visualized) </a:t>
            </a:r>
            <a:r>
              <a:rPr lang="en-IN" dirty="0"/>
              <a:t>or a mid-oesophageal </a:t>
            </a:r>
            <a:r>
              <a:rPr lang="en-IN" dirty="0" err="1"/>
              <a:t>bicommissural</a:t>
            </a:r>
            <a:r>
              <a:rPr lang="en-IN" dirty="0"/>
              <a:t> view at 45-60° during </a:t>
            </a:r>
            <a:r>
              <a:rPr lang="en-IN" dirty="0" err="1"/>
              <a:t>transoesophageal</a:t>
            </a:r>
            <a:r>
              <a:rPr lang="en-IN" dirty="0"/>
              <a:t> echocardiography</a:t>
            </a:r>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200017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sp>
        <p:nvSpPr>
          <p:cNvPr id="2" name="Title 1"/>
          <p:cNvSpPr>
            <a:spLocks noGrp="1"/>
          </p:cNvSpPr>
          <p:nvPr>
            <p:ph type="title"/>
          </p:nvPr>
        </p:nvSpPr>
        <p:spPr/>
        <p:txBody>
          <a:bodyPr/>
          <a:lstStyle/>
          <a:p>
            <a:endParaRPr lang="en-IN"/>
          </a:p>
        </p:txBody>
      </p:sp>
      <p:pic>
        <p:nvPicPr>
          <p:cNvPr id="3074" name="Picture 2" descr="C:\Users\siva\Desktop\a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0994" y="1090286"/>
            <a:ext cx="7602011" cy="4677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187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7188" y="1500188"/>
            <a:ext cx="8501062" cy="4500562"/>
          </a:xfrm>
          <a:prstGeom prst="rect">
            <a:avLst/>
          </a:prstGeom>
        </p:spPr>
        <p:txBody>
          <a:bodyPr>
            <a:normAutofit fontScale="92500" lnSpcReduction="10000"/>
          </a:bodyPr>
          <a:lstStyle/>
          <a:p>
            <a:pPr marL="342900" indent="-342900" fontAlgn="auto">
              <a:spcBef>
                <a:spcPts val="580"/>
              </a:spcBef>
              <a:spcAft>
                <a:spcPts val="0"/>
              </a:spcAft>
              <a:buClr>
                <a:schemeClr val="accent1"/>
              </a:buClr>
              <a:buSzPct val="85000"/>
              <a:buFont typeface="Wingdings" pitchFamily="2" charset="2"/>
              <a:buChar char="§"/>
              <a:defRPr/>
            </a:pPr>
            <a:r>
              <a:rPr lang="en-US" sz="2400" u="sng" dirty="0">
                <a:latin typeface="+mn-lt"/>
                <a:cs typeface="+mn-cs"/>
              </a:rPr>
              <a:t>MITRAL ANNULUS</a:t>
            </a:r>
          </a:p>
          <a:p>
            <a:pPr marL="800100" lvl="1" indent="-342900" fontAlgn="auto">
              <a:spcBef>
                <a:spcPts val="580"/>
              </a:spcBef>
              <a:spcAft>
                <a:spcPts val="0"/>
              </a:spcAft>
              <a:buClr>
                <a:schemeClr val="accent1"/>
              </a:buClr>
              <a:buSzPct val="85000"/>
              <a:buFont typeface="Wingdings" pitchFamily="2" charset="2"/>
              <a:buChar char="§"/>
              <a:defRPr/>
            </a:pPr>
            <a:r>
              <a:rPr lang="en-IN" sz="2400" dirty="0">
                <a:latin typeface="+mn-lt"/>
                <a:cs typeface="+mn-cs"/>
              </a:rPr>
              <a:t>The orifice at the level of the left AV junction is ovoidal with a longer intercommissural (IC) and a shorter septal-to-lateral axis (SL). </a:t>
            </a:r>
            <a:endParaRPr lang="en-IN" sz="2400" dirty="0" smtClean="0">
              <a:latin typeface="+mn-lt"/>
              <a:cs typeface="+mn-cs"/>
            </a:endParaRPr>
          </a:p>
          <a:p>
            <a:pPr marL="800100" lvl="1" indent="-342900" fontAlgn="auto">
              <a:spcBef>
                <a:spcPts val="580"/>
              </a:spcBef>
              <a:spcAft>
                <a:spcPts val="0"/>
              </a:spcAft>
              <a:buClr>
                <a:schemeClr val="accent1"/>
              </a:buClr>
              <a:buSzPct val="85000"/>
              <a:buFont typeface="Wingdings" pitchFamily="2" charset="2"/>
              <a:buChar char="§"/>
              <a:defRPr/>
            </a:pPr>
            <a:r>
              <a:rPr lang="en-IN" sz="2400" dirty="0" smtClean="0">
                <a:latin typeface="+mn-lt"/>
                <a:cs typeface="+mn-cs"/>
              </a:rPr>
              <a:t>Body-weight-corrected </a:t>
            </a:r>
            <a:r>
              <a:rPr lang="en-IN" sz="2400" dirty="0">
                <a:latin typeface="+mn-lt"/>
                <a:cs typeface="+mn-cs"/>
              </a:rPr>
              <a:t>data are: 0.39-0.59 mm/kg for the IC and </a:t>
            </a:r>
            <a:r>
              <a:rPr lang="en-IN" sz="2400" dirty="0" smtClean="0">
                <a:latin typeface="+mn-lt"/>
                <a:cs typeface="+mn-cs"/>
              </a:rPr>
              <a:t>0.32-0.48 </a:t>
            </a:r>
            <a:r>
              <a:rPr lang="en-IN" sz="2400" dirty="0">
                <a:latin typeface="+mn-lt"/>
                <a:cs typeface="+mn-cs"/>
              </a:rPr>
              <a:t>mm/kg for the SL diameters respectively .</a:t>
            </a:r>
          </a:p>
          <a:p>
            <a:pPr marL="800100" lvl="1" indent="-342900" fontAlgn="auto">
              <a:spcBef>
                <a:spcPts val="580"/>
              </a:spcBef>
              <a:spcAft>
                <a:spcPts val="0"/>
              </a:spcAft>
              <a:buClr>
                <a:schemeClr val="accent1"/>
              </a:buClr>
              <a:buSzPct val="85000"/>
              <a:buFont typeface="Wingdings" pitchFamily="2" charset="2"/>
              <a:buChar char="§"/>
              <a:defRPr/>
            </a:pPr>
            <a:r>
              <a:rPr lang="en-IN" sz="2400" dirty="0">
                <a:latin typeface="+mn-lt"/>
                <a:cs typeface="+mn-cs"/>
              </a:rPr>
              <a:t>However, dimensions are underestimated  “in vivo” by 2D ECHO as compared by 3D ECHO and with MRI.</a:t>
            </a:r>
          </a:p>
          <a:p>
            <a:pPr marL="800100" lvl="1" indent="-342900" fontAlgn="auto">
              <a:spcBef>
                <a:spcPts val="580"/>
              </a:spcBef>
              <a:spcAft>
                <a:spcPts val="0"/>
              </a:spcAft>
              <a:buClr>
                <a:schemeClr val="accent1"/>
              </a:buClr>
              <a:buSzPct val="85000"/>
              <a:buFont typeface="Wingdings" pitchFamily="2" charset="2"/>
              <a:buChar char="§"/>
              <a:defRPr/>
            </a:pPr>
            <a:r>
              <a:rPr lang="en-IN" sz="2400" dirty="0">
                <a:latin typeface="+mn-lt"/>
                <a:cs typeface="+mn-cs"/>
              </a:rPr>
              <a:t>Annular dilatation is present when </a:t>
            </a:r>
          </a:p>
          <a:p>
            <a:pPr marL="1257300" lvl="2" indent="-342900" fontAlgn="auto">
              <a:spcBef>
                <a:spcPts val="580"/>
              </a:spcBef>
              <a:spcAft>
                <a:spcPts val="0"/>
              </a:spcAft>
              <a:buClr>
                <a:schemeClr val="accent1"/>
              </a:buClr>
              <a:buSzPct val="85000"/>
              <a:buFont typeface="Wingdings" pitchFamily="2" charset="2"/>
              <a:buChar char="§"/>
              <a:defRPr/>
            </a:pPr>
            <a:r>
              <a:rPr lang="en-IN" sz="2400" dirty="0">
                <a:latin typeface="+mn-lt"/>
                <a:cs typeface="+mn-cs"/>
              </a:rPr>
              <a:t>the ratio annulus/anterior leaflet during diastole is &gt;1.3</a:t>
            </a:r>
          </a:p>
          <a:p>
            <a:pPr marL="1257300" lvl="2" indent="-342900" fontAlgn="auto">
              <a:spcBef>
                <a:spcPts val="580"/>
              </a:spcBef>
              <a:spcAft>
                <a:spcPts val="0"/>
              </a:spcAft>
              <a:buClr>
                <a:schemeClr val="accent1"/>
              </a:buClr>
              <a:buSzPct val="85000"/>
              <a:buFont typeface="Wingdings" pitchFamily="2" charset="2"/>
              <a:buChar char="§"/>
              <a:defRPr/>
            </a:pPr>
            <a:r>
              <a:rPr lang="en-IN" sz="2400" dirty="0">
                <a:latin typeface="+mn-lt"/>
                <a:cs typeface="+mn-cs"/>
              </a:rPr>
              <a:t> the diameter is ≥ 35 mm</a:t>
            </a:r>
          </a:p>
          <a:p>
            <a:pPr marL="800100" lvl="1" indent="-342900" fontAlgn="auto">
              <a:spcBef>
                <a:spcPts val="580"/>
              </a:spcBef>
              <a:spcAft>
                <a:spcPts val="0"/>
              </a:spcAft>
              <a:buClr>
                <a:schemeClr val="accent1"/>
              </a:buClr>
              <a:buSzPct val="85000"/>
              <a:buFont typeface="Wingdings" pitchFamily="2" charset="2"/>
              <a:buChar char="§"/>
              <a:defRPr/>
            </a:pPr>
            <a:endParaRPr lang="en-IN" sz="2400" dirty="0">
              <a:latin typeface="+mn-lt"/>
              <a:cs typeface="+mn-cs"/>
            </a:endParaRPr>
          </a:p>
          <a:p>
            <a:pPr marL="662940" lvl="1" indent="-342900" fontAlgn="auto">
              <a:spcBef>
                <a:spcPts val="370"/>
              </a:spcBef>
              <a:spcAft>
                <a:spcPts val="0"/>
              </a:spcAft>
              <a:buClr>
                <a:schemeClr val="accent2"/>
              </a:buClr>
              <a:buSzPct val="85000"/>
              <a:buFont typeface="Wingdings" pitchFamily="2" charset="2"/>
              <a:buChar char="§"/>
              <a:defRPr/>
            </a:pPr>
            <a:endParaRPr lang="en-IN" sz="2400" u="sng" dirty="0">
              <a:latin typeface="+mn-lt"/>
              <a:cs typeface="+mn-cs"/>
            </a:endParaRPr>
          </a:p>
        </p:txBody>
      </p:sp>
      <p:sp>
        <p:nvSpPr>
          <p:cNvPr id="11267"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spTree>
    <p:extLst>
      <p:ext uri="{BB962C8B-B14F-4D97-AF65-F5344CB8AC3E}">
        <p14:creationId xmlns:p14="http://schemas.microsoft.com/office/powerpoint/2010/main" xmlns="" val="154693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RAMA KRISHNA\Desktop\anatomy.jpg"/>
          <p:cNvPicPr>
            <a:picLocks noGrp="1" noChangeAspect="1" noChangeArrowheads="1"/>
          </p:cNvPicPr>
          <p:nvPr>
            <p:ph idx="1"/>
          </p:nvPr>
        </p:nvPicPr>
        <p:blipFill>
          <a:blip r:embed="rId2"/>
          <a:srcRect/>
          <a:stretch>
            <a:fillRect/>
          </a:stretch>
        </p:blipFill>
        <p:spPr bwMode="auto">
          <a:xfrm>
            <a:off x="395536" y="2060848"/>
            <a:ext cx="8324181" cy="4194106"/>
          </a:xfrm>
          <a:prstGeom prst="rect">
            <a:avLst/>
          </a:prstGeom>
          <a:noFill/>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165637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txBox="1">
            <a:spLocks/>
          </p:cNvSpPr>
          <p:nvPr/>
        </p:nvSpPr>
        <p:spPr bwMode="auto">
          <a:xfrm>
            <a:off x="500062" y="116632"/>
            <a:ext cx="8643938" cy="450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302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spcBef>
                <a:spcPts val="575"/>
              </a:spcBef>
              <a:buClr>
                <a:schemeClr val="accent1"/>
              </a:buClr>
              <a:buSzPct val="85000"/>
              <a:buFont typeface="Arial" pitchFamily="34" charset="0"/>
              <a:buChar char="•"/>
            </a:pPr>
            <a:r>
              <a:rPr lang="en-US" sz="2800" u="sng" dirty="0">
                <a:latin typeface="Perpetua" pitchFamily="18" charset="0"/>
              </a:rPr>
              <a:t>MITRAL ANNULUS</a:t>
            </a:r>
          </a:p>
          <a:p>
            <a:pPr marL="800100" lvl="1" indent="-342900" eaLnBrk="1" hangingPunct="1">
              <a:spcBef>
                <a:spcPts val="575"/>
              </a:spcBef>
              <a:buClr>
                <a:schemeClr val="accent1"/>
              </a:buClr>
              <a:buSzPct val="85000"/>
              <a:buFont typeface="Arial" pitchFamily="34" charset="0"/>
              <a:buChar char="•"/>
            </a:pPr>
            <a:r>
              <a:rPr lang="en-IN" sz="2800" dirty="0">
                <a:latin typeface="Perpetua" pitchFamily="18" charset="0"/>
              </a:rPr>
              <a:t>The annulus depicts complex modifications during the cardiac cycle</a:t>
            </a:r>
          </a:p>
          <a:p>
            <a:pPr marL="800100" lvl="1" indent="-342900" eaLnBrk="1" hangingPunct="1">
              <a:spcBef>
                <a:spcPts val="575"/>
              </a:spcBef>
              <a:buClr>
                <a:schemeClr val="accent1"/>
              </a:buClr>
              <a:buSzPct val="85000"/>
              <a:buFont typeface="Arial" pitchFamily="34" charset="0"/>
              <a:buChar char="•"/>
            </a:pPr>
            <a:r>
              <a:rPr lang="en-IN" sz="2800" i="1" dirty="0">
                <a:latin typeface="Perpetua" pitchFamily="18" charset="0"/>
              </a:rPr>
              <a:t>Annular flexion </a:t>
            </a:r>
            <a:r>
              <a:rPr lang="en-IN" sz="2800" dirty="0">
                <a:latin typeface="Perpetua" pitchFamily="18" charset="0"/>
              </a:rPr>
              <a:t>- a 23-40% variation in the annular circumference between the systolic and diastolic configuration</a:t>
            </a:r>
          </a:p>
          <a:p>
            <a:pPr marL="800100" lvl="1" indent="-342900" eaLnBrk="1" hangingPunct="1">
              <a:spcBef>
                <a:spcPts val="575"/>
              </a:spcBef>
              <a:buClr>
                <a:schemeClr val="accent1"/>
              </a:buClr>
              <a:buSzPct val="85000"/>
              <a:buFont typeface="Arial" pitchFamily="34" charset="0"/>
              <a:buChar char="•"/>
            </a:pPr>
            <a:r>
              <a:rPr lang="en-IN" sz="2800" i="1" dirty="0">
                <a:latin typeface="Perpetua" pitchFamily="18" charset="0"/>
              </a:rPr>
              <a:t>Excursion Or Annular Descent </a:t>
            </a:r>
            <a:r>
              <a:rPr lang="en-IN" sz="2800" dirty="0">
                <a:latin typeface="Perpetua" pitchFamily="18" charset="0"/>
              </a:rPr>
              <a:t>- movement in apical-to-basal </a:t>
            </a:r>
            <a:r>
              <a:rPr lang="en-IN" sz="2800" dirty="0" smtClean="0">
                <a:latin typeface="Perpetua" pitchFamily="18" charset="0"/>
              </a:rPr>
              <a:t>direction </a:t>
            </a:r>
            <a:endParaRPr lang="en-IN" sz="2800" dirty="0">
              <a:latin typeface="Perpetua" pitchFamily="18" charset="0"/>
            </a:endParaRPr>
          </a:p>
          <a:p>
            <a:pPr marL="800100" lvl="1" indent="-342900" eaLnBrk="1" hangingPunct="1">
              <a:spcBef>
                <a:spcPts val="575"/>
              </a:spcBef>
              <a:buClr>
                <a:schemeClr val="accent1"/>
              </a:buClr>
              <a:buSzPct val="85000"/>
              <a:buFont typeface="Arial" pitchFamily="34" charset="0"/>
              <a:buChar char="•"/>
            </a:pPr>
            <a:r>
              <a:rPr lang="en-IN" sz="2800" dirty="0">
                <a:latin typeface="Perpetua" pitchFamily="18" charset="0"/>
              </a:rPr>
              <a:t>The </a:t>
            </a:r>
            <a:r>
              <a:rPr lang="en-IN" sz="2800" i="1" dirty="0">
                <a:latin typeface="Perpetua" pitchFamily="18" charset="0"/>
              </a:rPr>
              <a:t>Rotation</a:t>
            </a:r>
            <a:r>
              <a:rPr lang="en-IN" sz="2800" dirty="0">
                <a:latin typeface="Perpetua" pitchFamily="18" charset="0"/>
              </a:rPr>
              <a:t> represents the torque movement while the complex 3D modifications in shape are called,  </a:t>
            </a:r>
            <a:r>
              <a:rPr lang="en-IN" sz="2800" i="1" dirty="0">
                <a:latin typeface="Perpetua" pitchFamily="18" charset="0"/>
              </a:rPr>
              <a:t>Folding</a:t>
            </a:r>
            <a:r>
              <a:rPr lang="en-IN" sz="2800" dirty="0">
                <a:latin typeface="Perpetua" pitchFamily="18" charset="0"/>
              </a:rPr>
              <a:t> of the annulus.</a:t>
            </a:r>
          </a:p>
          <a:p>
            <a:pPr marL="800100" lvl="1" indent="-342900" eaLnBrk="1" hangingPunct="1">
              <a:spcBef>
                <a:spcPts val="575"/>
              </a:spcBef>
              <a:buClr>
                <a:schemeClr val="accent1"/>
              </a:buClr>
              <a:buSzPct val="85000"/>
              <a:buFont typeface="Arial" pitchFamily="34" charset="0"/>
              <a:buChar char="•"/>
            </a:pPr>
            <a:r>
              <a:rPr lang="en-IN" sz="2800" dirty="0">
                <a:latin typeface="Perpetua" pitchFamily="18" charset="0"/>
              </a:rPr>
              <a:t>All such modifications are reduced or disappear with the use of rigid </a:t>
            </a:r>
            <a:r>
              <a:rPr lang="en-IN" sz="2800" dirty="0" err="1">
                <a:latin typeface="Perpetua" pitchFamily="18" charset="0"/>
              </a:rPr>
              <a:t>annuloplasty</a:t>
            </a:r>
            <a:r>
              <a:rPr lang="en-IN" sz="2800" dirty="0">
                <a:latin typeface="Perpetua" pitchFamily="18" charset="0"/>
              </a:rPr>
              <a:t> rings, postoperative fibrosis or extensive reduction of the posterior annulus.</a:t>
            </a:r>
          </a:p>
        </p:txBody>
      </p:sp>
      <p:sp>
        <p:nvSpPr>
          <p:cNvPr id="2" name="Title 1"/>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953303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28625" y="1714500"/>
            <a:ext cx="4214813" cy="2571750"/>
          </a:xfrm>
        </p:spPr>
        <p:txBody>
          <a:bodyPr>
            <a:noAutofit/>
          </a:bodyPr>
          <a:lstStyle/>
          <a:p>
            <a:pPr>
              <a:buFont typeface="Wingdings" pitchFamily="2" charset="2"/>
              <a:buChar char="§"/>
            </a:pPr>
            <a:r>
              <a:rPr lang="en-US" sz="3200" u="sng" dirty="0" smtClean="0"/>
              <a:t>MITRAL ANNULUS</a:t>
            </a:r>
          </a:p>
          <a:p>
            <a:pPr lvl="1">
              <a:buFont typeface="Wingdings" pitchFamily="2" charset="2"/>
              <a:buChar char="§"/>
            </a:pPr>
            <a:r>
              <a:rPr lang="en-US" sz="2400" dirty="0" smtClean="0"/>
              <a:t>Changes to be observed are</a:t>
            </a:r>
          </a:p>
          <a:p>
            <a:pPr lvl="4">
              <a:buClr>
                <a:srgbClr val="C00000"/>
              </a:buClr>
              <a:buFont typeface="Wingdings" pitchFamily="2" charset="2"/>
              <a:buChar char="§"/>
            </a:pPr>
            <a:r>
              <a:rPr lang="en-US" sz="2000" dirty="0" smtClean="0"/>
              <a:t>Mitral annulus diameter</a:t>
            </a:r>
          </a:p>
          <a:p>
            <a:pPr lvl="4">
              <a:buClr>
                <a:srgbClr val="C00000"/>
              </a:buClr>
              <a:buFont typeface="Wingdings" pitchFamily="2" charset="2"/>
              <a:buChar char="§"/>
            </a:pPr>
            <a:r>
              <a:rPr lang="en-US" sz="2000" dirty="0" smtClean="0"/>
              <a:t>Mitral annular motion </a:t>
            </a:r>
          </a:p>
          <a:p>
            <a:pPr lvl="4">
              <a:buClr>
                <a:srgbClr val="C00000"/>
              </a:buClr>
              <a:buFont typeface="Wingdings" pitchFamily="2" charset="2"/>
              <a:buChar char="§"/>
            </a:pPr>
            <a:r>
              <a:rPr lang="en-US" sz="2000" dirty="0" smtClean="0">
                <a:cs typeface="Arial" charset="0"/>
              </a:rPr>
              <a:t>Calcification </a:t>
            </a:r>
          </a:p>
          <a:p>
            <a:pPr lvl="4">
              <a:buClr>
                <a:srgbClr val="C00000"/>
              </a:buClr>
              <a:buFont typeface="Wingdings" pitchFamily="2" charset="2"/>
              <a:buChar char="§"/>
            </a:pPr>
            <a:r>
              <a:rPr lang="en-US" sz="2000" dirty="0" err="1" smtClean="0">
                <a:cs typeface="Arial" charset="0"/>
              </a:rPr>
              <a:t>Perivalvular</a:t>
            </a:r>
            <a:r>
              <a:rPr lang="en-US" sz="2000" dirty="0" smtClean="0">
                <a:cs typeface="Arial" charset="0"/>
              </a:rPr>
              <a:t> Leak </a:t>
            </a:r>
          </a:p>
          <a:p>
            <a:pPr lvl="4">
              <a:buClr>
                <a:srgbClr val="C00000"/>
              </a:buClr>
              <a:buFont typeface="Wingdings" pitchFamily="2" charset="2"/>
              <a:buChar char="§"/>
            </a:pPr>
            <a:r>
              <a:rPr lang="en-US" sz="2000" dirty="0" smtClean="0">
                <a:cs typeface="Arial" charset="0"/>
              </a:rPr>
              <a:t>    (Prosthetic Valves)</a:t>
            </a:r>
            <a:endParaRPr lang="en-US" sz="2000" dirty="0" smtClean="0"/>
          </a:p>
        </p:txBody>
      </p:sp>
      <p:sp>
        <p:nvSpPr>
          <p:cNvPr id="13315"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72125" y="1857375"/>
            <a:ext cx="257175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8052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
            </a:pPr>
            <a:r>
              <a:rPr lang="en-IN" sz="2800" dirty="0"/>
              <a:t>T</a:t>
            </a:r>
            <a:r>
              <a:rPr lang="en-IN" sz="2800" dirty="0" smtClean="0"/>
              <a:t>he </a:t>
            </a:r>
            <a:r>
              <a:rPr lang="en-IN" sz="2800" dirty="0"/>
              <a:t>mitral valve consists of an </a:t>
            </a:r>
            <a:r>
              <a:rPr lang="en-IN" sz="2800" i="1" dirty="0"/>
              <a:t>anterior and posterior leaflet</a:t>
            </a:r>
            <a:r>
              <a:rPr lang="en-IN" sz="2800" dirty="0"/>
              <a:t> that converge at the </a:t>
            </a:r>
            <a:r>
              <a:rPr lang="en-IN" sz="2800" i="1" dirty="0"/>
              <a:t>posteromedial and anterolateral </a:t>
            </a:r>
            <a:r>
              <a:rPr lang="en-IN" sz="2800" i="1" dirty="0" smtClean="0"/>
              <a:t>commissures</a:t>
            </a:r>
          </a:p>
          <a:p>
            <a:pPr lvl="1">
              <a:spcBef>
                <a:spcPts val="575"/>
              </a:spcBef>
              <a:buClr>
                <a:schemeClr val="accent1"/>
              </a:buClr>
              <a:buSzPct val="85000"/>
              <a:buFont typeface="Wingdings" pitchFamily="2" charset="2"/>
              <a:buChar char="§"/>
              <a:defRPr/>
            </a:pPr>
            <a:r>
              <a:rPr lang="en-US" sz="2800" dirty="0"/>
              <a:t>Line of contact between leaf lets is termed as </a:t>
            </a:r>
            <a:r>
              <a:rPr lang="en-US" sz="2800" dirty="0" err="1"/>
              <a:t>coaptation</a:t>
            </a:r>
            <a:r>
              <a:rPr lang="en-US" sz="2800" dirty="0"/>
              <a:t> line</a:t>
            </a:r>
          </a:p>
          <a:p>
            <a:pPr lvl="1">
              <a:spcBef>
                <a:spcPts val="575"/>
              </a:spcBef>
              <a:buClr>
                <a:schemeClr val="accent1"/>
              </a:buClr>
              <a:buSzPct val="85000"/>
              <a:buFont typeface="Wingdings" pitchFamily="2" charset="2"/>
              <a:buChar char="§"/>
              <a:defRPr/>
            </a:pPr>
            <a:r>
              <a:rPr lang="en-US" sz="2800" dirty="0"/>
              <a:t>Region of leaf let overlap is called zone of apposition</a:t>
            </a:r>
          </a:p>
          <a:p>
            <a:pPr>
              <a:buFont typeface="Wingdings" pitchFamily="2" charset="2"/>
              <a:buChar char="§"/>
            </a:pPr>
            <a:endParaRPr lang="en-IN" sz="2800" dirty="0"/>
          </a:p>
        </p:txBody>
      </p:sp>
      <p:sp>
        <p:nvSpPr>
          <p:cNvPr id="2" name="Title 1"/>
          <p:cNvSpPr>
            <a:spLocks noGrp="1"/>
          </p:cNvSpPr>
          <p:nvPr>
            <p:ph type="title"/>
          </p:nvPr>
        </p:nvSpPr>
        <p:spPr/>
        <p:txBody>
          <a:bodyPr/>
          <a:lstStyle/>
          <a:p>
            <a:r>
              <a:rPr lang="en-IN" dirty="0" smtClean="0"/>
              <a:t>Mitral leaflets</a:t>
            </a:r>
            <a:endParaRPr lang="en-IN" dirty="0"/>
          </a:p>
        </p:txBody>
      </p:sp>
    </p:spTree>
    <p:extLst>
      <p:ext uri="{BB962C8B-B14F-4D97-AF65-F5344CB8AC3E}">
        <p14:creationId xmlns:p14="http://schemas.microsoft.com/office/powerpoint/2010/main" xmlns="" val="349901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 largest part of the atrial floor is formed by the anterior mitral valve leaflet. </a:t>
            </a:r>
            <a:endParaRPr lang="en-IN" dirty="0" smtClean="0"/>
          </a:p>
          <a:p>
            <a:r>
              <a:rPr lang="en-IN" dirty="0" smtClean="0"/>
              <a:t>Normal </a:t>
            </a:r>
            <a:r>
              <a:rPr lang="en-IN" dirty="0"/>
              <a:t>leaflets are thin and pliable structures with a thickness &lt;5 </a:t>
            </a:r>
            <a:r>
              <a:rPr lang="en-IN" dirty="0" smtClean="0"/>
              <a:t>mm</a:t>
            </a:r>
          </a:p>
          <a:p>
            <a:r>
              <a:rPr lang="en-IN" dirty="0"/>
              <a:t>Normal mitral valve area is 4 to 5 cm2</a:t>
            </a:r>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3592246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571500" y="1285875"/>
            <a:ext cx="8115300" cy="571500"/>
          </a:xfrm>
        </p:spPr>
        <p:txBody>
          <a:bodyPr/>
          <a:lstStyle/>
          <a:p>
            <a:pPr>
              <a:buFont typeface="Wingdings" pitchFamily="2" charset="2"/>
              <a:buChar char="Ø"/>
            </a:pPr>
            <a:r>
              <a:rPr lang="en-US" sz="2400" u="sng" smtClean="0"/>
              <a:t>MITRAL VALVULAR LEAFLETS</a:t>
            </a:r>
          </a:p>
        </p:txBody>
      </p:sp>
      <p:sp>
        <p:nvSpPr>
          <p:cNvPr id="15363"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9368" y="2237530"/>
            <a:ext cx="1895475"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1581" y="2272895"/>
            <a:ext cx="2000250"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99000" y="2246093"/>
            <a:ext cx="1976438"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561686" y="4714876"/>
            <a:ext cx="1041400" cy="461962"/>
          </a:xfrm>
          <a:prstGeom prst="rect">
            <a:avLst/>
          </a:prstGeom>
        </p:spPr>
        <p:txBody>
          <a:bodyPr wrap="none">
            <a:spAutoFit/>
          </a:bodyPr>
          <a:lstStyle/>
          <a:p>
            <a:pPr>
              <a:defRPr/>
            </a:pPr>
            <a:r>
              <a:rPr lang="en-IN" sz="2400" u="sng" dirty="0">
                <a:latin typeface="+mn-lt"/>
              </a:rPr>
              <a:t>Leaflets</a:t>
            </a:r>
          </a:p>
        </p:txBody>
      </p:sp>
      <p:sp>
        <p:nvSpPr>
          <p:cNvPr id="11" name="Rectangle 10"/>
          <p:cNvSpPr/>
          <p:nvPr/>
        </p:nvSpPr>
        <p:spPr>
          <a:xfrm>
            <a:off x="2507024" y="4723535"/>
            <a:ext cx="1493837" cy="461962"/>
          </a:xfrm>
          <a:prstGeom prst="rect">
            <a:avLst/>
          </a:prstGeom>
        </p:spPr>
        <p:txBody>
          <a:bodyPr wrap="none">
            <a:spAutoFit/>
          </a:bodyPr>
          <a:lstStyle/>
          <a:p>
            <a:pPr>
              <a:defRPr/>
            </a:pPr>
            <a:r>
              <a:rPr lang="en-US" sz="2400" u="sng" dirty="0">
                <a:latin typeface="+mn-lt"/>
              </a:rPr>
              <a:t>Commisure</a:t>
            </a:r>
            <a:endParaRPr lang="en-IN" sz="2400" u="sng" dirty="0">
              <a:latin typeface="+mn-lt"/>
            </a:endParaRPr>
          </a:p>
        </p:txBody>
      </p:sp>
      <p:sp>
        <p:nvSpPr>
          <p:cNvPr id="12" name="Rectangle 11"/>
          <p:cNvSpPr/>
          <p:nvPr/>
        </p:nvSpPr>
        <p:spPr>
          <a:xfrm>
            <a:off x="4606497" y="4714875"/>
            <a:ext cx="2068941" cy="830997"/>
          </a:xfrm>
          <a:prstGeom prst="rect">
            <a:avLst/>
          </a:prstGeom>
        </p:spPr>
        <p:txBody>
          <a:bodyPr wrap="square">
            <a:spAutoFit/>
          </a:bodyPr>
          <a:lstStyle/>
          <a:p>
            <a:pPr>
              <a:defRPr/>
            </a:pPr>
            <a:r>
              <a:rPr lang="en-US" sz="2400" u="sng" dirty="0">
                <a:latin typeface="+mn-lt"/>
              </a:rPr>
              <a:t>Coaptation line</a:t>
            </a:r>
            <a:endParaRPr lang="en-IN" sz="2400" u="sng" dirty="0">
              <a:latin typeface="+mn-lt"/>
            </a:endParaRPr>
          </a:p>
        </p:txBody>
      </p:sp>
      <p:pic>
        <p:nvPicPr>
          <p:cNvPr id="15370"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45301" y="2246093"/>
            <a:ext cx="1928812"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p:nvSpPr>
        <p:spPr>
          <a:xfrm>
            <a:off x="6845301" y="4761339"/>
            <a:ext cx="1763624" cy="830997"/>
          </a:xfrm>
          <a:prstGeom prst="rect">
            <a:avLst/>
          </a:prstGeom>
        </p:spPr>
        <p:txBody>
          <a:bodyPr wrap="none">
            <a:spAutoFit/>
          </a:bodyPr>
          <a:lstStyle/>
          <a:p>
            <a:pPr>
              <a:defRPr/>
            </a:pPr>
            <a:r>
              <a:rPr lang="en-US" sz="2400" u="sng" dirty="0">
                <a:latin typeface="+mn-lt"/>
              </a:rPr>
              <a:t>Zone of </a:t>
            </a:r>
            <a:endParaRPr lang="en-US" sz="2400" u="sng" dirty="0" smtClean="0">
              <a:latin typeface="+mn-lt"/>
            </a:endParaRPr>
          </a:p>
          <a:p>
            <a:pPr>
              <a:defRPr/>
            </a:pPr>
            <a:r>
              <a:rPr lang="en-US" sz="2400" u="sng" dirty="0" smtClean="0">
                <a:latin typeface="+mn-lt"/>
              </a:rPr>
              <a:t>apposition</a:t>
            </a:r>
            <a:endParaRPr lang="en-IN" sz="2400" u="sng" dirty="0">
              <a:latin typeface="+mn-lt"/>
            </a:endParaRPr>
          </a:p>
        </p:txBody>
      </p:sp>
    </p:spTree>
    <p:extLst>
      <p:ext uri="{BB962C8B-B14F-4D97-AF65-F5344CB8AC3E}">
        <p14:creationId xmlns:p14="http://schemas.microsoft.com/office/powerpoint/2010/main" xmlns="" val="3661716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285750" y="1285875"/>
            <a:ext cx="8572500" cy="4733925"/>
          </a:xfrm>
        </p:spPr>
        <p:txBody>
          <a:bodyPr>
            <a:normAutofit/>
          </a:bodyPr>
          <a:lstStyle/>
          <a:p>
            <a:pPr marL="682625" indent="-571500">
              <a:buFont typeface="Wingdings" pitchFamily="2" charset="2"/>
              <a:buChar char="§"/>
            </a:pPr>
            <a:r>
              <a:rPr lang="en-US" sz="3800" dirty="0" smtClean="0"/>
              <a:t>Posterior mitral leaf let</a:t>
            </a:r>
          </a:p>
          <a:p>
            <a:pPr marL="1096963" lvl="1" indent="-457200">
              <a:spcBef>
                <a:spcPts val="575"/>
              </a:spcBef>
              <a:buClr>
                <a:schemeClr val="accent1"/>
              </a:buClr>
              <a:buFont typeface="Wingdings" pitchFamily="2" charset="2"/>
              <a:buChar char="§"/>
            </a:pPr>
            <a:r>
              <a:rPr lang="en-IN" dirty="0" smtClean="0"/>
              <a:t>The posterior leaflet has a quadrangular shape </a:t>
            </a:r>
          </a:p>
          <a:p>
            <a:pPr marL="1096963" lvl="1" indent="-457200">
              <a:spcBef>
                <a:spcPts val="575"/>
              </a:spcBef>
              <a:buClr>
                <a:schemeClr val="accent1"/>
              </a:buClr>
              <a:buFont typeface="Wingdings" pitchFamily="2" charset="2"/>
              <a:buChar char="§"/>
            </a:pPr>
            <a:r>
              <a:rPr lang="en-IN" dirty="0" smtClean="0"/>
              <a:t>Attached to approximately two-thirds of the annular circumference. </a:t>
            </a:r>
          </a:p>
          <a:p>
            <a:pPr marL="1096963" lvl="1" indent="-457200">
              <a:spcBef>
                <a:spcPts val="575"/>
              </a:spcBef>
              <a:buClr>
                <a:schemeClr val="accent1"/>
              </a:buClr>
              <a:buFont typeface="Wingdings" pitchFamily="2" charset="2"/>
              <a:buChar char="§"/>
            </a:pPr>
            <a:r>
              <a:rPr lang="en-IN" dirty="0" smtClean="0"/>
              <a:t>The posterior leaflet typically has two well defined indentations which divide the Leaflet into three individual scallops  as P1,P2,P3.</a:t>
            </a:r>
          </a:p>
        </p:txBody>
      </p:sp>
      <p:sp>
        <p:nvSpPr>
          <p:cNvPr id="16387"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spTree>
    <p:extLst>
      <p:ext uri="{BB962C8B-B14F-4D97-AF65-F5344CB8AC3E}">
        <p14:creationId xmlns:p14="http://schemas.microsoft.com/office/powerpoint/2010/main" xmlns="" val="2783965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6963" lvl="1" indent="-457200">
              <a:spcBef>
                <a:spcPts val="575"/>
              </a:spcBef>
              <a:buClr>
                <a:schemeClr val="accent1"/>
              </a:buClr>
              <a:buFont typeface="Wingdings" pitchFamily="2" charset="2"/>
              <a:buChar char="§"/>
            </a:pPr>
            <a:r>
              <a:rPr lang="en-IN" dirty="0" smtClean="0"/>
              <a:t>The </a:t>
            </a:r>
            <a:r>
              <a:rPr lang="en-IN" dirty="0"/>
              <a:t>P1 scallop corresponds to the external anterolateral portion of the </a:t>
            </a:r>
            <a:r>
              <a:rPr lang="en-IN" dirty="0" err="1"/>
              <a:t>posteror</a:t>
            </a:r>
            <a:r>
              <a:rPr lang="en-IN" dirty="0"/>
              <a:t> leaflet. close to the anterior commissure and the left atrium (LA) appendage. </a:t>
            </a:r>
          </a:p>
          <a:p>
            <a:pPr marL="1096963" lvl="1" indent="-457200">
              <a:spcBef>
                <a:spcPts val="575"/>
              </a:spcBef>
              <a:buClr>
                <a:schemeClr val="accent1"/>
              </a:buClr>
              <a:buFont typeface="Wingdings" pitchFamily="2" charset="2"/>
              <a:buChar char="§"/>
            </a:pPr>
            <a:r>
              <a:rPr lang="en-IN" dirty="0"/>
              <a:t>The P2 scallop medium and more developed.</a:t>
            </a:r>
          </a:p>
          <a:p>
            <a:pPr marL="1096963" lvl="1" indent="-457200">
              <a:spcBef>
                <a:spcPts val="575"/>
              </a:spcBef>
              <a:buClr>
                <a:schemeClr val="accent1"/>
              </a:buClr>
              <a:buFont typeface="Wingdings" pitchFamily="2" charset="2"/>
              <a:buChar char="§"/>
            </a:pPr>
            <a:r>
              <a:rPr lang="en-IN" dirty="0"/>
              <a:t> The P3 scallop is internal and close to posterior </a:t>
            </a:r>
            <a:r>
              <a:rPr lang="en-IN" dirty="0" err="1"/>
              <a:t>comissure</a:t>
            </a:r>
            <a:r>
              <a:rPr lang="en-IN" dirty="0"/>
              <a:t> and tricuspid annulus</a:t>
            </a:r>
          </a:p>
          <a:p>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519702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28625" y="2348086"/>
            <a:ext cx="8501063" cy="2305050"/>
          </a:xfrm>
        </p:spPr>
        <p:txBody>
          <a:bodyPr>
            <a:noAutofit/>
          </a:bodyPr>
          <a:lstStyle/>
          <a:p>
            <a:pPr>
              <a:buFont typeface="Wingdings" pitchFamily="2" charset="2"/>
              <a:buChar char="§"/>
            </a:pPr>
            <a:r>
              <a:rPr lang="en-US" dirty="0" smtClean="0"/>
              <a:t>Anterior mitral leaf let</a:t>
            </a:r>
          </a:p>
          <a:p>
            <a:pPr lvl="1">
              <a:buFont typeface="Wingdings" pitchFamily="2" charset="2"/>
              <a:buChar char="§"/>
            </a:pPr>
            <a:r>
              <a:rPr lang="en-US" dirty="0" smtClean="0"/>
              <a:t>Anterior leaf let has semicircular shape</a:t>
            </a:r>
          </a:p>
          <a:p>
            <a:pPr lvl="1">
              <a:buFont typeface="Wingdings" pitchFamily="2" charset="2"/>
              <a:buChar char="§"/>
            </a:pPr>
            <a:r>
              <a:rPr lang="en-US" dirty="0" smtClean="0"/>
              <a:t>Is in continuity with non coronary cusp of aortic valve</a:t>
            </a:r>
          </a:p>
          <a:p>
            <a:pPr lvl="1">
              <a:buFont typeface="Wingdings" pitchFamily="2" charset="2"/>
              <a:buChar char="§"/>
            </a:pPr>
            <a:r>
              <a:rPr lang="en-US" dirty="0" smtClean="0"/>
              <a:t>The free edge of leaf let is not having any indentation but divided into three segments A1 A2 A3 corresponding to posterior leaf let</a:t>
            </a:r>
          </a:p>
          <a:p>
            <a:endParaRPr lang="en-IN" dirty="0" smtClean="0"/>
          </a:p>
        </p:txBody>
      </p:sp>
      <p:sp>
        <p:nvSpPr>
          <p:cNvPr id="17411"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spTree>
    <p:extLst>
      <p:ext uri="{BB962C8B-B14F-4D97-AF65-F5344CB8AC3E}">
        <p14:creationId xmlns:p14="http://schemas.microsoft.com/office/powerpoint/2010/main" xmlns="" val="3699408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030939" y="1481138"/>
            <a:ext cx="7082122"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3221067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2195736" y="1246186"/>
            <a:ext cx="4392488" cy="5351166"/>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313271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 mitral valve was the first of the four cardiac valves to be evaluated with echocardiography. </a:t>
            </a:r>
            <a:endParaRPr lang="en-IN" dirty="0" smtClean="0"/>
          </a:p>
          <a:p>
            <a:r>
              <a:rPr lang="en-IN" dirty="0" smtClean="0"/>
              <a:t>This </a:t>
            </a:r>
            <a:r>
              <a:rPr lang="en-IN" dirty="0"/>
              <a:t>was due to the relatively high prevalence of rheumatic heart disease and the relatively large excursion of the mitral valve leaflets, which made them an easier target for early M-mode techniques</a:t>
            </a:r>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1921190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500063" y="1428750"/>
            <a:ext cx="8072437" cy="4357688"/>
          </a:xfrm>
        </p:spPr>
        <p:txBody>
          <a:bodyPr>
            <a:normAutofit/>
          </a:bodyPr>
          <a:lstStyle/>
          <a:p>
            <a:pPr>
              <a:buFont typeface="Wingdings" pitchFamily="2" charset="2"/>
              <a:buChar char="§"/>
            </a:pPr>
            <a:r>
              <a:rPr lang="en-IN" sz="3000" dirty="0" smtClean="0"/>
              <a:t>By Echocardiography, </a:t>
            </a:r>
          </a:p>
          <a:p>
            <a:pPr lvl="1">
              <a:buFont typeface="Wingdings" pitchFamily="2" charset="2"/>
              <a:buChar char="§"/>
            </a:pPr>
            <a:r>
              <a:rPr lang="en-IN" dirty="0" smtClean="0"/>
              <a:t>The presence and the extent of inadequate tissue</a:t>
            </a:r>
          </a:p>
          <a:p>
            <a:pPr lvl="1">
              <a:buFont typeface="Wingdings" pitchFamily="2" charset="2"/>
              <a:buChar char="§"/>
            </a:pPr>
            <a:r>
              <a:rPr lang="en-IN" dirty="0" smtClean="0"/>
              <a:t>Of excess leaflet tissue and the precise localization of the leaflet lesions should be analysed. </a:t>
            </a:r>
          </a:p>
          <a:p>
            <a:pPr lvl="1">
              <a:buFont typeface="Wingdings" pitchFamily="2" charset="2"/>
              <a:buChar char="§"/>
            </a:pPr>
            <a:r>
              <a:rPr lang="en-IN" dirty="0" smtClean="0"/>
              <a:t>Describing the mitral valve segmentation is particularly useful to precisely define the anatomical lesions and the prolapsing segments in patients with degenerative MR </a:t>
            </a:r>
          </a:p>
          <a:p>
            <a:pPr lvl="2">
              <a:buClr>
                <a:srgbClr val="C00000"/>
              </a:buClr>
              <a:buFont typeface="Wingdings" pitchFamily="2" charset="2"/>
              <a:buChar char="§"/>
            </a:pPr>
            <a:r>
              <a:rPr lang="en-IN" sz="2400" dirty="0" smtClean="0"/>
              <a:t>TEE still remains the recommended approach </a:t>
            </a:r>
          </a:p>
          <a:p>
            <a:pPr lvl="2">
              <a:buClr>
                <a:srgbClr val="C00000"/>
              </a:buClr>
              <a:buFont typeface="Wingdings" pitchFamily="2" charset="2"/>
              <a:buChar char="§"/>
            </a:pPr>
            <a:r>
              <a:rPr lang="en-IN" sz="2400" dirty="0" smtClean="0"/>
              <a:t>TTE predict accurately valve reparability. </a:t>
            </a:r>
            <a:br>
              <a:rPr lang="en-IN" sz="2400" dirty="0" smtClean="0"/>
            </a:br>
            <a:endParaRPr lang="en-IN" sz="2400" dirty="0" smtClean="0"/>
          </a:p>
          <a:p>
            <a:endParaRPr lang="en-IN" sz="2400" dirty="0" smtClean="0"/>
          </a:p>
        </p:txBody>
      </p:sp>
      <p:sp>
        <p:nvSpPr>
          <p:cNvPr id="18435"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spTree>
    <p:extLst>
      <p:ext uri="{BB962C8B-B14F-4D97-AF65-F5344CB8AC3E}">
        <p14:creationId xmlns:p14="http://schemas.microsoft.com/office/powerpoint/2010/main" xmlns="" val="2204578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88" y="2170113"/>
            <a:ext cx="3914775"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3438" y="2170113"/>
            <a:ext cx="4000500"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571625" y="5670550"/>
            <a:ext cx="1571625" cy="460375"/>
          </a:xfrm>
          <a:prstGeom prst="rect">
            <a:avLst/>
          </a:prstGeom>
          <a:noFill/>
        </p:spPr>
        <p:txBody>
          <a:bodyPr>
            <a:spAutoFit/>
          </a:bodyPr>
          <a:lstStyle/>
          <a:p>
            <a:pPr>
              <a:defRPr/>
            </a:pPr>
            <a:r>
              <a:rPr lang="en-US" sz="2400" u="sng" dirty="0">
                <a:latin typeface="+mn-lt"/>
              </a:rPr>
              <a:t>TTE - PSAX </a:t>
            </a:r>
            <a:endParaRPr lang="en-IN" sz="2400" u="sng" dirty="0">
              <a:latin typeface="+mn-lt"/>
            </a:endParaRPr>
          </a:p>
        </p:txBody>
      </p:sp>
      <p:sp>
        <p:nvSpPr>
          <p:cNvPr id="8" name="TextBox 7"/>
          <p:cNvSpPr txBox="1"/>
          <p:nvPr/>
        </p:nvSpPr>
        <p:spPr>
          <a:xfrm>
            <a:off x="4786313" y="5599113"/>
            <a:ext cx="3500437" cy="830262"/>
          </a:xfrm>
          <a:prstGeom prst="rect">
            <a:avLst/>
          </a:prstGeom>
          <a:noFill/>
        </p:spPr>
        <p:txBody>
          <a:bodyPr>
            <a:spAutoFit/>
          </a:bodyPr>
          <a:lstStyle/>
          <a:p>
            <a:pPr algn="ctr">
              <a:defRPr/>
            </a:pPr>
            <a:r>
              <a:rPr lang="en-US" sz="2400" u="sng" dirty="0">
                <a:latin typeface="+mn-lt"/>
              </a:rPr>
              <a:t>TEE – TRANSGASTRIC VIEW IN 0 </a:t>
            </a:r>
            <a:endParaRPr lang="en-IN" sz="2400" u="sng" dirty="0">
              <a:latin typeface="+mn-lt"/>
            </a:endParaRPr>
          </a:p>
        </p:txBody>
      </p:sp>
      <p:sp>
        <p:nvSpPr>
          <p:cNvPr id="9" name="TextBox 8"/>
          <p:cNvSpPr txBox="1"/>
          <p:nvPr/>
        </p:nvSpPr>
        <p:spPr>
          <a:xfrm>
            <a:off x="500063" y="1428750"/>
            <a:ext cx="3357562" cy="461963"/>
          </a:xfrm>
          <a:prstGeom prst="rect">
            <a:avLst/>
          </a:prstGeom>
          <a:noFill/>
        </p:spPr>
        <p:txBody>
          <a:bodyPr>
            <a:spAutoFit/>
          </a:bodyPr>
          <a:lstStyle/>
          <a:p>
            <a:pPr>
              <a:defRPr/>
            </a:pPr>
            <a:r>
              <a:rPr lang="en-US" sz="2400" u="sng" dirty="0">
                <a:latin typeface="+mn-lt"/>
              </a:rPr>
              <a:t>SCALLOP  ANALYSIS</a:t>
            </a:r>
            <a:endParaRPr lang="en-IN" sz="2400" u="sng" dirty="0">
              <a:latin typeface="+mn-lt"/>
            </a:endParaRPr>
          </a:p>
        </p:txBody>
      </p:sp>
    </p:spTree>
    <p:extLst>
      <p:ext uri="{BB962C8B-B14F-4D97-AF65-F5344CB8AC3E}">
        <p14:creationId xmlns:p14="http://schemas.microsoft.com/office/powerpoint/2010/main" xmlns="" val="3371631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219" y="1676103"/>
            <a:ext cx="7753350" cy="489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00063" y="1214438"/>
            <a:ext cx="5008041" cy="461665"/>
          </a:xfrm>
          <a:prstGeom prst="rect">
            <a:avLst/>
          </a:prstGeom>
          <a:noFill/>
        </p:spPr>
        <p:txBody>
          <a:bodyPr wrap="square">
            <a:spAutoFit/>
          </a:bodyPr>
          <a:lstStyle/>
          <a:p>
            <a:pPr>
              <a:defRPr/>
            </a:pPr>
            <a:r>
              <a:rPr lang="en-US" sz="2400" u="sng" dirty="0">
                <a:latin typeface="+mn-lt"/>
              </a:rPr>
              <a:t>SCALLOP  ANALYSIS BY TTE</a:t>
            </a:r>
            <a:endParaRPr lang="en-IN" sz="2400" u="sng" dirty="0">
              <a:latin typeface="+mn-lt"/>
            </a:endParaRPr>
          </a:p>
        </p:txBody>
      </p:sp>
    </p:spTree>
    <p:extLst>
      <p:ext uri="{BB962C8B-B14F-4D97-AF65-F5344CB8AC3E}">
        <p14:creationId xmlns:p14="http://schemas.microsoft.com/office/powerpoint/2010/main" xmlns="" val="2844007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00563" y="2428875"/>
            <a:ext cx="4378325" cy="300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188" y="2428875"/>
            <a:ext cx="4000500"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00063" y="1214438"/>
            <a:ext cx="3857625" cy="461962"/>
          </a:xfrm>
          <a:prstGeom prst="rect">
            <a:avLst/>
          </a:prstGeom>
          <a:noFill/>
        </p:spPr>
        <p:txBody>
          <a:bodyPr>
            <a:spAutoFit/>
          </a:bodyPr>
          <a:lstStyle/>
          <a:p>
            <a:pPr>
              <a:defRPr/>
            </a:pPr>
            <a:r>
              <a:rPr lang="en-US" sz="2400" u="sng" dirty="0">
                <a:latin typeface="+mn-lt"/>
              </a:rPr>
              <a:t>SCALLOP  ANALYSIS BY TTE</a:t>
            </a:r>
            <a:endParaRPr lang="en-IN" sz="2400" u="sng" dirty="0">
              <a:latin typeface="+mn-lt"/>
            </a:endParaRPr>
          </a:p>
        </p:txBody>
      </p:sp>
    </p:spTree>
    <p:extLst>
      <p:ext uri="{BB962C8B-B14F-4D97-AF65-F5344CB8AC3E}">
        <p14:creationId xmlns:p14="http://schemas.microsoft.com/office/powerpoint/2010/main" xmlns="" val="3928007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2938" y="1600200"/>
            <a:ext cx="7905750" cy="497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4500563" y="6243638"/>
            <a:ext cx="2857500" cy="2143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6" name="TextBox 5"/>
          <p:cNvSpPr txBox="1"/>
          <p:nvPr/>
        </p:nvSpPr>
        <p:spPr>
          <a:xfrm>
            <a:off x="500063" y="1143000"/>
            <a:ext cx="5656113" cy="461963"/>
          </a:xfrm>
          <a:prstGeom prst="rect">
            <a:avLst/>
          </a:prstGeom>
          <a:noFill/>
        </p:spPr>
        <p:txBody>
          <a:bodyPr wrap="square">
            <a:spAutoFit/>
          </a:bodyPr>
          <a:lstStyle/>
          <a:p>
            <a:pPr>
              <a:defRPr/>
            </a:pPr>
            <a:r>
              <a:rPr lang="en-US" sz="2400" u="sng" dirty="0">
                <a:latin typeface="+mn-lt"/>
              </a:rPr>
              <a:t>SCALLOP  ANALYSIS BY TTE</a:t>
            </a:r>
            <a:endParaRPr lang="en-IN" sz="2400" u="sng" dirty="0">
              <a:latin typeface="+mn-lt"/>
            </a:endParaRPr>
          </a:p>
        </p:txBody>
      </p:sp>
    </p:spTree>
    <p:extLst>
      <p:ext uri="{BB962C8B-B14F-4D97-AF65-F5344CB8AC3E}">
        <p14:creationId xmlns:p14="http://schemas.microsoft.com/office/powerpoint/2010/main" xmlns="" val="3062245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va\Desktop\New folder\a2.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0976" y="476672"/>
            <a:ext cx="8462620" cy="616821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3560096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14375" y="274638"/>
            <a:ext cx="7772400" cy="868362"/>
          </a:xfrm>
        </p:spPr>
        <p:txBody>
          <a:bodyPr/>
          <a:lstStyle/>
          <a:p>
            <a:pPr algn="ctr" eaLnBrk="1" hangingPunct="1"/>
            <a:r>
              <a:rPr lang="en-US" dirty="0" smtClean="0"/>
              <a:t>Mitral Valve Morphology</a:t>
            </a:r>
            <a:endParaRPr lang="en-IN" dirty="0" smtClean="0"/>
          </a:p>
        </p:txBody>
      </p:sp>
      <p:sp>
        <p:nvSpPr>
          <p:cNvPr id="5" name="TextBox 4"/>
          <p:cNvSpPr txBox="1"/>
          <p:nvPr/>
        </p:nvSpPr>
        <p:spPr>
          <a:xfrm>
            <a:off x="357188" y="1395413"/>
            <a:ext cx="4214812" cy="461962"/>
          </a:xfrm>
          <a:prstGeom prst="rect">
            <a:avLst/>
          </a:prstGeom>
          <a:noFill/>
        </p:spPr>
        <p:txBody>
          <a:bodyPr>
            <a:spAutoFit/>
          </a:bodyPr>
          <a:lstStyle/>
          <a:p>
            <a:pPr>
              <a:defRPr/>
            </a:pPr>
            <a:r>
              <a:rPr lang="en-US" sz="2400" u="sng" dirty="0">
                <a:latin typeface="+mn-lt"/>
              </a:rPr>
              <a:t>SCALLOP  ANALYSIS BY TEE</a:t>
            </a:r>
            <a:endParaRPr lang="en-IN" sz="2400" u="sng" dirty="0">
              <a:latin typeface="+mn-lt"/>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89435"/>
            <a:ext cx="5386387" cy="4348163"/>
          </a:xfrm>
          <a:prstGeom prst="rect">
            <a:avLst/>
          </a:prstGeom>
          <a:noFill/>
          <a:ln w="9525">
            <a:solidFill>
              <a:srgbClr val="92D05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 Box 3"/>
          <p:cNvSpPr txBox="1">
            <a:spLocks noChangeArrowheads="1"/>
          </p:cNvSpPr>
          <p:nvPr/>
        </p:nvSpPr>
        <p:spPr bwMode="auto">
          <a:xfrm>
            <a:off x="5386387" y="1626394"/>
            <a:ext cx="3352800" cy="473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00801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a:lstStyle>
          <a:p>
            <a:pPr>
              <a:lnSpc>
                <a:spcPct val="90000"/>
              </a:lnSpc>
              <a:spcBef>
                <a:spcPct val="50000"/>
              </a:spcBef>
              <a:buFontTx/>
              <a:buChar char="•"/>
            </a:pPr>
            <a:r>
              <a:rPr lang="en-US" dirty="0"/>
              <a:t>Mid-esophageal 4C View </a:t>
            </a:r>
          </a:p>
          <a:p>
            <a:pPr lvl="1">
              <a:lnSpc>
                <a:spcPct val="90000"/>
              </a:lnSpc>
              <a:spcBef>
                <a:spcPct val="50000"/>
              </a:spcBef>
              <a:buFontTx/>
              <a:buChar char="•"/>
            </a:pPr>
            <a:r>
              <a:rPr lang="en-US" sz="1600" dirty="0">
                <a:cs typeface="Times New Roman" pitchFamily="18" charset="0"/>
              </a:rPr>
              <a:t>A3 and A1</a:t>
            </a:r>
          </a:p>
          <a:p>
            <a:pPr>
              <a:lnSpc>
                <a:spcPct val="90000"/>
              </a:lnSpc>
              <a:spcBef>
                <a:spcPct val="50000"/>
              </a:spcBef>
              <a:buFontTx/>
              <a:buChar char="•"/>
            </a:pPr>
            <a:r>
              <a:rPr lang="en-US" dirty="0" err="1">
                <a:cs typeface="Times New Roman" pitchFamily="18" charset="0"/>
              </a:rPr>
              <a:t>Commisural</a:t>
            </a:r>
            <a:r>
              <a:rPr lang="en-US" dirty="0">
                <a:cs typeface="Times New Roman" pitchFamily="18" charset="0"/>
              </a:rPr>
              <a:t> View</a:t>
            </a:r>
          </a:p>
          <a:p>
            <a:pPr lvl="1">
              <a:lnSpc>
                <a:spcPct val="60000"/>
              </a:lnSpc>
              <a:spcBef>
                <a:spcPct val="50000"/>
              </a:spcBef>
              <a:buFontTx/>
              <a:buChar char="•"/>
            </a:pPr>
            <a:r>
              <a:rPr lang="en-US" sz="1600" dirty="0">
                <a:cs typeface="Arial" pitchFamily="34" charset="0"/>
              </a:rPr>
              <a:t>P3-A2-P1</a:t>
            </a:r>
            <a:endParaRPr lang="en-US" sz="1600" dirty="0">
              <a:cs typeface="Times New Roman" pitchFamily="18" charset="0"/>
            </a:endParaRPr>
          </a:p>
          <a:p>
            <a:pPr>
              <a:lnSpc>
                <a:spcPct val="90000"/>
              </a:lnSpc>
              <a:spcBef>
                <a:spcPct val="50000"/>
              </a:spcBef>
              <a:buFontTx/>
              <a:buChar char="•"/>
            </a:pPr>
            <a:r>
              <a:rPr lang="en-US" dirty="0">
                <a:cs typeface="Times New Roman" pitchFamily="18" charset="0"/>
              </a:rPr>
              <a:t>Two Chamber View</a:t>
            </a:r>
          </a:p>
          <a:p>
            <a:pPr lvl="1">
              <a:lnSpc>
                <a:spcPct val="60000"/>
              </a:lnSpc>
              <a:spcBef>
                <a:spcPct val="50000"/>
              </a:spcBef>
              <a:buFontTx/>
              <a:buChar char="•"/>
            </a:pPr>
            <a:r>
              <a:rPr lang="en-US" sz="1600" dirty="0">
                <a:cs typeface="Arial" pitchFamily="34" charset="0"/>
              </a:rPr>
              <a:t>P3-A1</a:t>
            </a:r>
            <a:endParaRPr lang="en-US" sz="1600" dirty="0">
              <a:cs typeface="Times New Roman" pitchFamily="18" charset="0"/>
            </a:endParaRPr>
          </a:p>
          <a:p>
            <a:pPr>
              <a:lnSpc>
                <a:spcPct val="90000"/>
              </a:lnSpc>
              <a:spcBef>
                <a:spcPct val="50000"/>
              </a:spcBef>
              <a:buFontTx/>
              <a:buChar char="•"/>
            </a:pPr>
            <a:r>
              <a:rPr lang="en-US" dirty="0">
                <a:cs typeface="Times New Roman" pitchFamily="18" charset="0"/>
              </a:rPr>
              <a:t>Long Axis View</a:t>
            </a:r>
          </a:p>
          <a:p>
            <a:pPr lvl="1">
              <a:lnSpc>
                <a:spcPct val="60000"/>
              </a:lnSpc>
              <a:spcBef>
                <a:spcPct val="50000"/>
              </a:spcBef>
              <a:buFontTx/>
              <a:buChar char="•"/>
            </a:pPr>
            <a:r>
              <a:rPr lang="en-US" sz="1600" dirty="0">
                <a:cs typeface="Times New Roman" pitchFamily="18" charset="0"/>
              </a:rPr>
              <a:t>A2</a:t>
            </a:r>
          </a:p>
          <a:p>
            <a:pPr>
              <a:lnSpc>
                <a:spcPct val="90000"/>
              </a:lnSpc>
              <a:spcBef>
                <a:spcPct val="50000"/>
              </a:spcBef>
              <a:buFontTx/>
              <a:buChar char="•"/>
            </a:pPr>
            <a:r>
              <a:rPr lang="en-US" dirty="0" err="1"/>
              <a:t>Transgastric</a:t>
            </a:r>
            <a:r>
              <a:rPr lang="en-US" dirty="0"/>
              <a:t> Views (Short)</a:t>
            </a:r>
          </a:p>
          <a:p>
            <a:pPr lvl="1">
              <a:lnSpc>
                <a:spcPct val="90000"/>
              </a:lnSpc>
              <a:spcBef>
                <a:spcPct val="50000"/>
              </a:spcBef>
              <a:buFontTx/>
              <a:buChar char="•"/>
            </a:pPr>
            <a:r>
              <a:rPr lang="en-US" sz="1600" dirty="0"/>
              <a:t>Posteromedial commissure</a:t>
            </a:r>
          </a:p>
          <a:p>
            <a:pPr lvl="1">
              <a:lnSpc>
                <a:spcPct val="90000"/>
              </a:lnSpc>
              <a:spcBef>
                <a:spcPct val="50000"/>
              </a:spcBef>
              <a:buFontTx/>
              <a:buChar char="•"/>
            </a:pPr>
            <a:r>
              <a:rPr lang="en-US" sz="1600" dirty="0"/>
              <a:t>Anterolateral commissure</a:t>
            </a:r>
          </a:p>
          <a:p>
            <a:pPr>
              <a:lnSpc>
                <a:spcPct val="90000"/>
              </a:lnSpc>
              <a:spcBef>
                <a:spcPct val="50000"/>
              </a:spcBef>
              <a:buFontTx/>
              <a:buChar char="•"/>
            </a:pPr>
            <a:r>
              <a:rPr lang="en-US" dirty="0" err="1"/>
              <a:t>Transgastric</a:t>
            </a:r>
            <a:r>
              <a:rPr lang="en-US" dirty="0"/>
              <a:t> Views (Long)</a:t>
            </a:r>
          </a:p>
          <a:p>
            <a:pPr lvl="1">
              <a:lnSpc>
                <a:spcPct val="80000"/>
              </a:lnSpc>
              <a:spcBef>
                <a:spcPct val="50000"/>
              </a:spcBef>
              <a:buFontTx/>
              <a:buChar char="•"/>
            </a:pPr>
            <a:r>
              <a:rPr lang="en-US" sz="1600" dirty="0"/>
              <a:t>Chordae </a:t>
            </a:r>
            <a:r>
              <a:rPr lang="en-US" sz="1600" dirty="0" err="1"/>
              <a:t>Tendinae</a:t>
            </a:r>
            <a:endParaRPr lang="en-US" sz="1600" dirty="0"/>
          </a:p>
          <a:p>
            <a:pPr lvl="1">
              <a:lnSpc>
                <a:spcPct val="80000"/>
              </a:lnSpc>
              <a:spcBef>
                <a:spcPct val="50000"/>
              </a:spcBef>
              <a:buFontTx/>
              <a:buChar char="•"/>
            </a:pPr>
            <a:r>
              <a:rPr lang="en-US" sz="1600" dirty="0"/>
              <a:t>Papillary Muscle</a:t>
            </a:r>
          </a:p>
        </p:txBody>
      </p:sp>
    </p:spTree>
    <p:extLst>
      <p:ext uri="{BB962C8B-B14F-4D97-AF65-F5344CB8AC3E}">
        <p14:creationId xmlns:p14="http://schemas.microsoft.com/office/powerpoint/2010/main" xmlns="" val="180039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14375" y="274638"/>
            <a:ext cx="7772400" cy="868362"/>
          </a:xfrm>
        </p:spPr>
        <p:txBody>
          <a:bodyPr/>
          <a:lstStyle/>
          <a:p>
            <a:pPr algn="ctr" eaLnBrk="1" hangingPunct="1"/>
            <a:r>
              <a:rPr lang="en-US" dirty="0" smtClean="0"/>
              <a:t>Mitral Valve Morphology</a:t>
            </a:r>
            <a:endParaRPr lang="en-IN" dirty="0" smtClean="0"/>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90625" y="1643063"/>
            <a:ext cx="2714625" cy="2500312"/>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2560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0625" y="4214813"/>
            <a:ext cx="2686050" cy="2330450"/>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25605"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14875" y="1685925"/>
            <a:ext cx="2786063" cy="2386013"/>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25606"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51363" y="4206875"/>
            <a:ext cx="3163887" cy="246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4500563" y="1258167"/>
            <a:ext cx="3721100" cy="461962"/>
          </a:xfrm>
          <a:prstGeom prst="rect">
            <a:avLst/>
          </a:prstGeom>
        </p:spPr>
        <p:txBody>
          <a:bodyPr wrap="none">
            <a:spAutoFit/>
          </a:bodyPr>
          <a:lstStyle/>
          <a:p>
            <a:pPr>
              <a:defRPr/>
            </a:pPr>
            <a:r>
              <a:rPr lang="en-IN" sz="2400" u="sng" dirty="0">
                <a:latin typeface="+mn-lt"/>
              </a:rPr>
              <a:t>ME 5CV - Anteriorly Directed  </a:t>
            </a:r>
          </a:p>
        </p:txBody>
      </p:sp>
      <p:sp>
        <p:nvSpPr>
          <p:cNvPr id="11" name="TextBox 10"/>
          <p:cNvSpPr txBox="1"/>
          <p:nvPr/>
        </p:nvSpPr>
        <p:spPr>
          <a:xfrm>
            <a:off x="285750" y="1252538"/>
            <a:ext cx="4214813" cy="461962"/>
          </a:xfrm>
          <a:prstGeom prst="rect">
            <a:avLst/>
          </a:prstGeom>
          <a:noFill/>
        </p:spPr>
        <p:txBody>
          <a:bodyPr>
            <a:spAutoFit/>
          </a:bodyPr>
          <a:lstStyle/>
          <a:p>
            <a:pPr>
              <a:defRPr/>
            </a:pPr>
            <a:r>
              <a:rPr lang="en-US" sz="2400" u="sng" dirty="0">
                <a:latin typeface="+mn-lt"/>
              </a:rPr>
              <a:t>SCALLOP  ANALYSIS BY </a:t>
            </a:r>
            <a:r>
              <a:rPr lang="en-US" sz="2400" u="sng" dirty="0" smtClean="0">
                <a:latin typeface="+mn-lt"/>
              </a:rPr>
              <a:t>TEE </a:t>
            </a:r>
            <a:endParaRPr lang="en-IN" sz="2400" u="sng" dirty="0">
              <a:latin typeface="+mn-lt"/>
            </a:endParaRPr>
          </a:p>
        </p:txBody>
      </p:sp>
    </p:spTree>
    <p:extLst>
      <p:ext uri="{BB962C8B-B14F-4D97-AF65-F5344CB8AC3E}">
        <p14:creationId xmlns:p14="http://schemas.microsoft.com/office/powerpoint/2010/main" xmlns="" val="731963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88" y="2422525"/>
            <a:ext cx="2643187" cy="2435225"/>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57563" y="2428875"/>
            <a:ext cx="2660650" cy="2357438"/>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86500" y="2428875"/>
            <a:ext cx="2571750" cy="2341563"/>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sp>
        <p:nvSpPr>
          <p:cNvPr id="26629"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sp>
        <p:nvSpPr>
          <p:cNvPr id="9" name="Rectangle 8"/>
          <p:cNvSpPr/>
          <p:nvPr/>
        </p:nvSpPr>
        <p:spPr>
          <a:xfrm>
            <a:off x="4208463" y="1428750"/>
            <a:ext cx="3629025" cy="461963"/>
          </a:xfrm>
          <a:prstGeom prst="rect">
            <a:avLst/>
          </a:prstGeom>
        </p:spPr>
        <p:txBody>
          <a:bodyPr wrap="none">
            <a:spAutoFit/>
          </a:bodyPr>
          <a:lstStyle/>
          <a:p>
            <a:pPr>
              <a:defRPr/>
            </a:pPr>
            <a:r>
              <a:rPr lang="en-IN" sz="2400" u="sng" dirty="0">
                <a:latin typeface="+mn-lt"/>
              </a:rPr>
              <a:t>ME 4CV - Neutrally Directed  </a:t>
            </a:r>
          </a:p>
        </p:txBody>
      </p:sp>
      <p:sp>
        <p:nvSpPr>
          <p:cNvPr id="8" name="TextBox 7"/>
          <p:cNvSpPr txBox="1"/>
          <p:nvPr/>
        </p:nvSpPr>
        <p:spPr>
          <a:xfrm>
            <a:off x="357188" y="1395413"/>
            <a:ext cx="4214812" cy="461962"/>
          </a:xfrm>
          <a:prstGeom prst="rect">
            <a:avLst/>
          </a:prstGeom>
          <a:noFill/>
        </p:spPr>
        <p:txBody>
          <a:bodyPr>
            <a:spAutoFit/>
          </a:bodyPr>
          <a:lstStyle/>
          <a:p>
            <a:pPr>
              <a:defRPr/>
            </a:pPr>
            <a:r>
              <a:rPr lang="en-US" sz="2400" u="sng" dirty="0">
                <a:latin typeface="+mn-lt"/>
              </a:rPr>
              <a:t>SCALLOP  ANALYSIS BY TEE</a:t>
            </a:r>
            <a:endParaRPr lang="en-IN" sz="2400" u="sng" dirty="0">
              <a:latin typeface="+mn-lt"/>
            </a:endParaRPr>
          </a:p>
        </p:txBody>
      </p:sp>
    </p:spTree>
    <p:extLst>
      <p:ext uri="{BB962C8B-B14F-4D97-AF65-F5344CB8AC3E}">
        <p14:creationId xmlns:p14="http://schemas.microsoft.com/office/powerpoint/2010/main" xmlns="" val="1572949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sp>
        <p:nvSpPr>
          <p:cNvPr id="6" name="Rectangle 5"/>
          <p:cNvSpPr/>
          <p:nvPr/>
        </p:nvSpPr>
        <p:spPr>
          <a:xfrm>
            <a:off x="4208463" y="1428750"/>
            <a:ext cx="3789362" cy="461963"/>
          </a:xfrm>
          <a:prstGeom prst="rect">
            <a:avLst/>
          </a:prstGeom>
        </p:spPr>
        <p:txBody>
          <a:bodyPr wrap="none">
            <a:spAutoFit/>
          </a:bodyPr>
          <a:lstStyle/>
          <a:p>
            <a:pPr>
              <a:defRPr/>
            </a:pPr>
            <a:r>
              <a:rPr lang="en-IN" sz="2400" u="sng" dirty="0">
                <a:latin typeface="+mn-lt"/>
              </a:rPr>
              <a:t>ME 4CV - Posteroirly Directed  </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50" y="2352675"/>
            <a:ext cx="2500313" cy="2500313"/>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2765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1813" y="2346325"/>
            <a:ext cx="2714625" cy="2486025"/>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2765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16638" y="2357438"/>
            <a:ext cx="2703512" cy="2466975"/>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57188" y="1395413"/>
            <a:ext cx="4214812" cy="461962"/>
          </a:xfrm>
          <a:prstGeom prst="rect">
            <a:avLst/>
          </a:prstGeom>
          <a:noFill/>
        </p:spPr>
        <p:txBody>
          <a:bodyPr>
            <a:spAutoFit/>
          </a:bodyPr>
          <a:lstStyle/>
          <a:p>
            <a:pPr>
              <a:defRPr/>
            </a:pPr>
            <a:r>
              <a:rPr lang="en-US" sz="2400" u="sng" dirty="0">
                <a:latin typeface="+mn-lt"/>
              </a:rPr>
              <a:t>SCALLOP  ANALYSIS BY TEE</a:t>
            </a:r>
            <a:endParaRPr lang="en-IN" sz="2400" u="sng" dirty="0">
              <a:latin typeface="+mn-lt"/>
            </a:endParaRPr>
          </a:p>
        </p:txBody>
      </p:sp>
    </p:spTree>
    <p:extLst>
      <p:ext uri="{BB962C8B-B14F-4D97-AF65-F5344CB8AC3E}">
        <p14:creationId xmlns:p14="http://schemas.microsoft.com/office/powerpoint/2010/main" xmlns="" val="139047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dirty="0" smtClean="0"/>
              <a:t>The </a:t>
            </a:r>
            <a:r>
              <a:rPr lang="en-IN" dirty="0"/>
              <a:t>mitral valve has a triple function:</a:t>
            </a:r>
          </a:p>
          <a:p>
            <a:pPr lvl="0"/>
            <a:r>
              <a:rPr lang="en-IN" dirty="0"/>
              <a:t>it regulates blood flow towards the left ventricle during diastole at low pressure gradient while preventing systolic backflow towards the left atrium</a:t>
            </a:r>
          </a:p>
          <a:p>
            <a:pPr lvl="0"/>
            <a:r>
              <a:rPr lang="en-IN" dirty="0"/>
              <a:t>it contributes to the formation of the left ventricular outflow tract during systole and</a:t>
            </a:r>
          </a:p>
          <a:p>
            <a:pPr lvl="0"/>
            <a:r>
              <a:rPr lang="en-IN" dirty="0"/>
              <a:t>its integrity is essential to maintain normal size, geometry and function of the left ventricle</a:t>
            </a:r>
            <a:r>
              <a:rPr lang="en-IN" dirty="0" smtClean="0"/>
              <a:t>.</a:t>
            </a:r>
            <a:endParaRPr lang="en-IN" dirty="0"/>
          </a:p>
          <a:p>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1670703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1563" y="1714500"/>
            <a:ext cx="2714625" cy="2357438"/>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1563" y="4214813"/>
            <a:ext cx="2701925" cy="2462212"/>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43563" y="1125538"/>
            <a:ext cx="2786062" cy="2446337"/>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28678"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72125" y="3643313"/>
            <a:ext cx="2928938" cy="297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57188" y="1285875"/>
            <a:ext cx="4214812" cy="461963"/>
          </a:xfrm>
          <a:prstGeom prst="rect">
            <a:avLst/>
          </a:prstGeom>
          <a:noFill/>
        </p:spPr>
        <p:txBody>
          <a:bodyPr>
            <a:spAutoFit/>
          </a:bodyPr>
          <a:lstStyle/>
          <a:p>
            <a:pPr>
              <a:defRPr/>
            </a:pPr>
            <a:r>
              <a:rPr lang="en-US" sz="2400" u="sng" dirty="0">
                <a:latin typeface="+mn-lt"/>
              </a:rPr>
              <a:t>SCALLOP  ANALYSIS BY TEE</a:t>
            </a:r>
            <a:endParaRPr lang="en-IN" sz="2400" u="sng" dirty="0">
              <a:latin typeface="+mn-lt"/>
            </a:endParaRPr>
          </a:p>
        </p:txBody>
      </p:sp>
    </p:spTree>
    <p:extLst>
      <p:ext uri="{BB962C8B-B14F-4D97-AF65-F5344CB8AC3E}">
        <p14:creationId xmlns:p14="http://schemas.microsoft.com/office/powerpoint/2010/main" xmlns="" val="3775233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0188" y="1547813"/>
            <a:ext cx="6000750" cy="2381250"/>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0188" y="4037013"/>
            <a:ext cx="6000750" cy="2606675"/>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sp>
        <p:nvSpPr>
          <p:cNvPr id="29700"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sp>
        <p:nvSpPr>
          <p:cNvPr id="7" name="TextBox 6"/>
          <p:cNvSpPr txBox="1"/>
          <p:nvPr/>
        </p:nvSpPr>
        <p:spPr>
          <a:xfrm>
            <a:off x="357188" y="1143000"/>
            <a:ext cx="4214812" cy="461963"/>
          </a:xfrm>
          <a:prstGeom prst="rect">
            <a:avLst/>
          </a:prstGeom>
          <a:noFill/>
        </p:spPr>
        <p:txBody>
          <a:bodyPr>
            <a:spAutoFit/>
          </a:bodyPr>
          <a:lstStyle/>
          <a:p>
            <a:pPr>
              <a:defRPr/>
            </a:pPr>
            <a:r>
              <a:rPr lang="en-US" sz="2400" u="sng" dirty="0">
                <a:latin typeface="+mn-lt"/>
              </a:rPr>
              <a:t>SCALLOP  ANALYSIS BY TEE</a:t>
            </a:r>
            <a:endParaRPr lang="en-IN" sz="2400" u="sng" dirty="0">
              <a:latin typeface="+mn-lt"/>
            </a:endParaRPr>
          </a:p>
        </p:txBody>
      </p:sp>
    </p:spTree>
    <p:extLst>
      <p:ext uri="{BB962C8B-B14F-4D97-AF65-F5344CB8AC3E}">
        <p14:creationId xmlns:p14="http://schemas.microsoft.com/office/powerpoint/2010/main" xmlns="" val="3170111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WINDOWS\Profiles\toherc\Desktop\Cynthia\Lectures\Mitral Valve\Picard2.3.jpe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1184" t="33661" r="1913" b="18523"/>
          <a:stretch>
            <a:fillRect/>
          </a:stretch>
        </p:blipFill>
        <p:spPr bwMode="auto">
          <a:xfrm>
            <a:off x="899592" y="1556792"/>
            <a:ext cx="6913031" cy="5052001"/>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 Box 4"/>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00801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a:lstStyle>
          <a:p>
            <a:pPr algn="ctr"/>
            <a:r>
              <a:rPr lang="en-US" sz="2800" dirty="0">
                <a:solidFill>
                  <a:schemeClr val="tx2"/>
                </a:solidFill>
              </a:rPr>
              <a:t>Mid-esophageal Views</a:t>
            </a:r>
          </a:p>
          <a:p>
            <a:pPr algn="ctr"/>
            <a:r>
              <a:rPr lang="en-US" sz="2400" dirty="0">
                <a:solidFill>
                  <a:schemeClr val="tx2"/>
                </a:solidFill>
              </a:rPr>
              <a:t>(Transducer @ ~60°)</a:t>
            </a:r>
            <a:endParaRPr lang="en-US" sz="2800" dirty="0">
              <a:solidFill>
                <a:schemeClr val="tx2"/>
              </a:solidFill>
            </a:endParaRPr>
          </a:p>
        </p:txBody>
      </p:sp>
    </p:spTree>
    <p:extLst>
      <p:ext uri="{BB962C8B-B14F-4D97-AF65-F5344CB8AC3E}">
        <p14:creationId xmlns:p14="http://schemas.microsoft.com/office/powerpoint/2010/main" xmlns="" val="1993908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500063" y="1412776"/>
            <a:ext cx="8358187" cy="4572000"/>
          </a:xfrm>
        </p:spPr>
        <p:txBody>
          <a:bodyPr>
            <a:normAutofit lnSpcReduction="10000"/>
          </a:bodyPr>
          <a:lstStyle/>
          <a:p>
            <a:pPr>
              <a:buFont typeface="Wingdings" pitchFamily="2" charset="2"/>
              <a:buChar char="§"/>
            </a:pPr>
            <a:r>
              <a:rPr lang="en-IN" sz="2800" dirty="0" smtClean="0"/>
              <a:t> TEE is probably the method of choice</a:t>
            </a:r>
          </a:p>
          <a:p>
            <a:pPr>
              <a:buFont typeface="Wingdings" pitchFamily="2" charset="2"/>
              <a:buChar char="§"/>
            </a:pPr>
            <a:r>
              <a:rPr lang="en-IN" sz="2800" dirty="0"/>
              <a:t> </a:t>
            </a:r>
            <a:r>
              <a:rPr lang="en-IN" sz="2800" dirty="0" smtClean="0"/>
              <a:t>Multiple views are available which permit to precisely determine the localization and the extent of prolapse. </a:t>
            </a:r>
          </a:p>
          <a:p>
            <a:pPr>
              <a:buFont typeface="Wingdings" pitchFamily="2" charset="2"/>
              <a:buChar char="§"/>
            </a:pPr>
            <a:r>
              <a:rPr lang="en-IN" sz="2800" dirty="0" smtClean="0"/>
              <a:t> The 'en face' view seen from the LA perspective is identical to the surgical view in the operating room. </a:t>
            </a:r>
          </a:p>
          <a:p>
            <a:pPr>
              <a:buFont typeface="Wingdings" pitchFamily="2" charset="2"/>
              <a:buChar char="§"/>
            </a:pPr>
            <a:r>
              <a:rPr lang="en-IN" sz="2800" dirty="0" smtClean="0"/>
              <a:t> This view allows to perfectly analysing the extent of commissural fusion in rheumatic MR. </a:t>
            </a:r>
          </a:p>
          <a:p>
            <a:pPr marL="0" indent="0">
              <a:buNone/>
            </a:pPr>
            <a:r>
              <a:rPr lang="en-IN" sz="2800" dirty="0" smtClean="0"/>
              <a:t> </a:t>
            </a:r>
          </a:p>
          <a:p>
            <a:pPr>
              <a:buFont typeface="Wingdings" pitchFamily="2" charset="2"/>
              <a:buChar char="§"/>
            </a:pPr>
            <a:endParaRPr lang="en-IN" sz="2800" dirty="0" smtClean="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2680162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sp>
        <p:nvSpPr>
          <p:cNvPr id="2" name="Title 1"/>
          <p:cNvSpPr>
            <a:spLocks noGrp="1"/>
          </p:cNvSpPr>
          <p:nvPr>
            <p:ph type="title"/>
          </p:nvPr>
        </p:nvSpPr>
        <p:spPr/>
        <p:txBody>
          <a:bodyPr/>
          <a:lstStyle/>
          <a:p>
            <a:endParaRPr lang="en-IN"/>
          </a:p>
        </p:txBody>
      </p:sp>
      <p:pic>
        <p:nvPicPr>
          <p:cNvPr id="1026" name="Picture 2" descr="C:\Users\siva\Desktop\a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0994" y="794969"/>
            <a:ext cx="7602011" cy="52680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0658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85750" y="1195388"/>
            <a:ext cx="8572500" cy="4876800"/>
          </a:xfrm>
        </p:spPr>
        <p:txBody>
          <a:bodyPr>
            <a:normAutofit/>
          </a:bodyPr>
          <a:lstStyle/>
          <a:p>
            <a:pPr>
              <a:buFont typeface="Wingdings" pitchFamily="2" charset="2"/>
              <a:buChar char="§"/>
            </a:pPr>
            <a:endParaRPr lang="en-IN" sz="2800" u="sng" dirty="0" smtClean="0"/>
          </a:p>
          <a:p>
            <a:pPr>
              <a:buFont typeface="Wingdings" pitchFamily="2" charset="2"/>
              <a:buChar char="§"/>
            </a:pPr>
            <a:r>
              <a:rPr lang="en-IN" sz="2800" u="sng" dirty="0" smtClean="0"/>
              <a:t>Chordae </a:t>
            </a:r>
            <a:r>
              <a:rPr lang="en-IN" sz="2800" u="sng" dirty="0" err="1" smtClean="0"/>
              <a:t>tendinae</a:t>
            </a:r>
            <a:endParaRPr lang="en-IN" sz="2800" u="sng" dirty="0" smtClean="0"/>
          </a:p>
          <a:p>
            <a:pPr lvl="1">
              <a:buFont typeface="Wingdings" pitchFamily="2" charset="2"/>
              <a:buChar char="§"/>
            </a:pPr>
            <a:r>
              <a:rPr lang="en-IN" dirty="0" smtClean="0"/>
              <a:t>There are three sets of chordae arising from the papillary muscles. They are classified according to their site of insertion between the free margin and the base of leaflets. </a:t>
            </a:r>
          </a:p>
          <a:p>
            <a:pPr lvl="1">
              <a:buFont typeface="Wingdings" pitchFamily="2" charset="2"/>
              <a:buChar char="§"/>
            </a:pPr>
            <a:r>
              <a:rPr lang="en-IN" b="1" i="1" dirty="0" smtClean="0"/>
              <a:t>Marginal chordae </a:t>
            </a:r>
            <a:r>
              <a:rPr lang="en-IN" dirty="0" smtClean="0"/>
              <a:t>(primary chordae) are inserted on the free margin of the Leaflets and function to prevent prolapse of the leaflet margin. </a:t>
            </a:r>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1862130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Wingdings" pitchFamily="2" charset="2"/>
              <a:buChar char="§"/>
            </a:pPr>
            <a:endParaRPr lang="en-IN" b="1" i="1" dirty="0" smtClean="0"/>
          </a:p>
          <a:p>
            <a:pPr lvl="1">
              <a:buFont typeface="Wingdings" pitchFamily="2" charset="2"/>
              <a:buChar char="§"/>
            </a:pPr>
            <a:r>
              <a:rPr lang="en-IN" b="1" i="1" dirty="0" smtClean="0"/>
              <a:t>Intermediate </a:t>
            </a:r>
            <a:r>
              <a:rPr lang="en-IN" b="1" i="1" dirty="0"/>
              <a:t>chordae </a:t>
            </a:r>
            <a:r>
              <a:rPr lang="en-IN" dirty="0"/>
              <a:t>(secondary chordae) insert on the ventricular surface of the leaflets and relieve </a:t>
            </a:r>
            <a:r>
              <a:rPr lang="en-IN" dirty="0" err="1"/>
              <a:t>valvular</a:t>
            </a:r>
            <a:r>
              <a:rPr lang="en-IN" dirty="0"/>
              <a:t> tissue of excess tension. Often two large secondary or ‘strut’ chordae can be individualized. They may be important in preserving ventricular shape and function. </a:t>
            </a:r>
          </a:p>
          <a:p>
            <a:pPr lvl="1">
              <a:buFont typeface="Wingdings" pitchFamily="2" charset="2"/>
              <a:buChar char="§"/>
            </a:pPr>
            <a:r>
              <a:rPr lang="en-IN" b="1" i="1" dirty="0"/>
              <a:t>Basal chordae </a:t>
            </a:r>
            <a:r>
              <a:rPr lang="en-IN" dirty="0"/>
              <a:t>(tertiary chordae) are limited to the posterior leaflet and connect the leaflet base and mitral annulus to the papillary muscle. </a:t>
            </a:r>
            <a:endParaRPr lang="en-IN" sz="2200" dirty="0"/>
          </a:p>
          <a:p>
            <a:pPr>
              <a:buFont typeface="Wingdings" pitchFamily="2" charset="2"/>
              <a:buChar char="§"/>
            </a:pPr>
            <a:endParaRPr lang="en-IN" sz="2400" dirty="0"/>
          </a:p>
          <a:p>
            <a:pPr>
              <a:buFont typeface="Wingdings" pitchFamily="2" charset="2"/>
              <a:buChar char="§"/>
            </a:pPr>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1534851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tretch>
            <a:fillRect/>
          </a:stretch>
        </p:blipFill>
        <p:spPr bwMode="auto">
          <a:xfrm>
            <a:off x="2339752" y="1556791"/>
            <a:ext cx="4248472" cy="4973409"/>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41566751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8788" y="2357438"/>
            <a:ext cx="8256587" cy="264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sp>
        <p:nvSpPr>
          <p:cNvPr id="7" name="Rectangle 6"/>
          <p:cNvSpPr/>
          <p:nvPr/>
        </p:nvSpPr>
        <p:spPr>
          <a:xfrm>
            <a:off x="357188" y="1538288"/>
            <a:ext cx="2519362" cy="461962"/>
          </a:xfrm>
          <a:prstGeom prst="rect">
            <a:avLst/>
          </a:prstGeom>
        </p:spPr>
        <p:txBody>
          <a:bodyPr wrap="none">
            <a:spAutoFit/>
          </a:bodyPr>
          <a:lstStyle/>
          <a:p>
            <a:pPr>
              <a:buClr>
                <a:srgbClr val="C00000"/>
              </a:buClr>
              <a:buFont typeface="Wingdings" pitchFamily="2" charset="2"/>
              <a:buChar char="Ø"/>
              <a:defRPr/>
            </a:pPr>
            <a:r>
              <a:rPr lang="en-IN" sz="2400" u="sng" dirty="0">
                <a:latin typeface="+mn-lt"/>
              </a:rPr>
              <a:t>Chordae tendineae</a:t>
            </a:r>
          </a:p>
        </p:txBody>
      </p:sp>
    </p:spTree>
    <p:extLst>
      <p:ext uri="{BB962C8B-B14F-4D97-AF65-F5344CB8AC3E}">
        <p14:creationId xmlns:p14="http://schemas.microsoft.com/office/powerpoint/2010/main" xmlns="" val="18164903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iva\Desktop\F3.small.gif"/>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691680" y="1988840"/>
            <a:ext cx="4985170" cy="25922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676854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 mitral valve, located between the left atrium and left ventricle, is a </a:t>
            </a:r>
            <a:r>
              <a:rPr lang="en-IN" i="1" dirty="0"/>
              <a:t>functional complex</a:t>
            </a:r>
            <a:r>
              <a:rPr lang="en-IN" dirty="0"/>
              <a:t> that relies on normal morphology, geometrical relations and function of all its constituents: the left atrium, the mitral annulus, the mitral leaflets, the </a:t>
            </a:r>
            <a:r>
              <a:rPr lang="en-IN" dirty="0" err="1"/>
              <a:t>subvalvular</a:t>
            </a:r>
            <a:r>
              <a:rPr lang="en-IN" dirty="0"/>
              <a:t> apparatus (</a:t>
            </a:r>
            <a:r>
              <a:rPr lang="en-IN" dirty="0" err="1"/>
              <a:t>tendinous</a:t>
            </a:r>
            <a:r>
              <a:rPr lang="en-IN" dirty="0"/>
              <a:t> chords and papillary muscles) and the left ventricle.</a:t>
            </a:r>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3770309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err="1"/>
              <a:t>Commisural</a:t>
            </a:r>
            <a:r>
              <a:rPr lang="en-IN" dirty="0"/>
              <a:t> chordae arise from ALPM &amp;PMPM and branch in a fan like fashion and insert onto both </a:t>
            </a:r>
            <a:r>
              <a:rPr lang="en-IN" dirty="0" err="1"/>
              <a:t>commisures</a:t>
            </a:r>
            <a:r>
              <a:rPr lang="en-IN" dirty="0"/>
              <a:t> .</a:t>
            </a:r>
          </a:p>
          <a:p>
            <a:pPr>
              <a:buNone/>
            </a:pPr>
            <a:r>
              <a:rPr lang="en-IN" dirty="0"/>
              <a:t> </a:t>
            </a:r>
          </a:p>
          <a:p>
            <a:r>
              <a:rPr lang="en-IN" dirty="0"/>
              <a:t>These chordae </a:t>
            </a:r>
            <a:r>
              <a:rPr lang="en-IN" dirty="0" smtClean="0"/>
              <a:t>divide </a:t>
            </a:r>
            <a:r>
              <a:rPr lang="en-IN" dirty="0"/>
              <a:t>about 3 times before their final attachments leading to around 120 </a:t>
            </a:r>
            <a:r>
              <a:rPr lang="en-IN" dirty="0" err="1"/>
              <a:t>chordal</a:t>
            </a:r>
            <a:r>
              <a:rPr lang="en-IN" dirty="0"/>
              <a:t> attachment to both leaflets . </a:t>
            </a:r>
            <a:endParaRPr lang="en-US" dirty="0"/>
          </a:p>
          <a:p>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22350529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1700213" y="1733550"/>
            <a:ext cx="5157787" cy="3267075"/>
          </a:xfrm>
        </p:spPr>
        <p:txBody>
          <a:bodyPr/>
          <a:lstStyle/>
          <a:p>
            <a:pPr>
              <a:buFont typeface="Wingdings" pitchFamily="2" charset="2"/>
              <a:buChar char="Ø"/>
            </a:pPr>
            <a:r>
              <a:rPr lang="en-IN" sz="2400" u="sng" smtClean="0"/>
              <a:t> Chordae tendineae</a:t>
            </a:r>
            <a:endParaRPr lang="en-US" sz="2400" smtClean="0">
              <a:cs typeface="Arial" charset="0"/>
            </a:endParaRPr>
          </a:p>
          <a:p>
            <a:pPr lvl="3">
              <a:buClr>
                <a:srgbClr val="C00000"/>
              </a:buClr>
              <a:buFont typeface="Wingdings" pitchFamily="2" charset="2"/>
              <a:buChar char="ü"/>
            </a:pPr>
            <a:r>
              <a:rPr lang="en-US" sz="2400" smtClean="0">
                <a:cs typeface="Arial" charset="0"/>
              </a:rPr>
              <a:t>Thickening </a:t>
            </a:r>
          </a:p>
          <a:p>
            <a:pPr lvl="3">
              <a:buClr>
                <a:srgbClr val="C00000"/>
              </a:buClr>
              <a:buFont typeface="Wingdings" pitchFamily="2" charset="2"/>
              <a:buChar char="ü"/>
            </a:pPr>
            <a:r>
              <a:rPr lang="en-US" sz="2400" smtClean="0">
                <a:cs typeface="Arial" charset="0"/>
              </a:rPr>
              <a:t>Fusion </a:t>
            </a:r>
          </a:p>
          <a:p>
            <a:pPr lvl="3">
              <a:buClr>
                <a:srgbClr val="C00000"/>
              </a:buClr>
              <a:buFont typeface="Wingdings" pitchFamily="2" charset="2"/>
              <a:buChar char="ü"/>
            </a:pPr>
            <a:r>
              <a:rPr lang="en-US" sz="2400" smtClean="0">
                <a:cs typeface="Arial" charset="0"/>
              </a:rPr>
              <a:t>Calcification </a:t>
            </a:r>
          </a:p>
          <a:p>
            <a:pPr lvl="3">
              <a:buClr>
                <a:srgbClr val="C00000"/>
              </a:buClr>
              <a:buFont typeface="Wingdings" pitchFamily="2" charset="2"/>
              <a:buChar char="ü"/>
            </a:pPr>
            <a:r>
              <a:rPr lang="en-US" sz="2400" smtClean="0">
                <a:cs typeface="Arial" charset="0"/>
              </a:rPr>
              <a:t>Elongation </a:t>
            </a:r>
          </a:p>
          <a:p>
            <a:pPr lvl="3">
              <a:buClr>
                <a:srgbClr val="C00000"/>
              </a:buClr>
              <a:buFont typeface="Wingdings" pitchFamily="2" charset="2"/>
              <a:buChar char="ü"/>
            </a:pPr>
            <a:r>
              <a:rPr lang="en-US" sz="2400" smtClean="0">
                <a:cs typeface="Arial" charset="0"/>
              </a:rPr>
              <a:t>Rupture</a:t>
            </a:r>
          </a:p>
          <a:p>
            <a:pPr>
              <a:buFont typeface="Wingdings" pitchFamily="2" charset="2"/>
              <a:buChar char="ü"/>
            </a:pPr>
            <a:endParaRPr lang="en-US" sz="2400" smtClean="0">
              <a:cs typeface="Arial" charset="0"/>
            </a:endParaRPr>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1399529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285750" y="1164109"/>
            <a:ext cx="8501063" cy="4929187"/>
          </a:xfrm>
        </p:spPr>
        <p:txBody>
          <a:bodyPr>
            <a:normAutofit/>
          </a:bodyPr>
          <a:lstStyle/>
          <a:p>
            <a:pPr>
              <a:buFont typeface="Wingdings" pitchFamily="2" charset="2"/>
              <a:buChar char="§"/>
            </a:pPr>
            <a:endParaRPr lang="en-GB" sz="2800" u="sng" dirty="0" smtClean="0"/>
          </a:p>
          <a:p>
            <a:pPr>
              <a:buFont typeface="Wingdings" pitchFamily="2" charset="2"/>
              <a:buChar char="§"/>
            </a:pPr>
            <a:endParaRPr lang="en-GB" sz="2800" u="sng" dirty="0"/>
          </a:p>
          <a:p>
            <a:pPr>
              <a:buFont typeface="Wingdings" pitchFamily="2" charset="2"/>
              <a:buChar char="§"/>
            </a:pPr>
            <a:r>
              <a:rPr lang="en-GB" sz="2800" u="sng" dirty="0" smtClean="0"/>
              <a:t>Papillary muscles</a:t>
            </a:r>
          </a:p>
          <a:p>
            <a:pPr>
              <a:buFont typeface="Wingdings" pitchFamily="2" charset="2"/>
              <a:buChar char="§"/>
            </a:pPr>
            <a:r>
              <a:rPr lang="en-IN" dirty="0" smtClean="0"/>
              <a:t>The papillary muscles of the LV are three types </a:t>
            </a:r>
            <a:br>
              <a:rPr lang="en-IN" dirty="0" smtClean="0"/>
            </a:br>
            <a:r>
              <a:rPr lang="en-IN" dirty="0" smtClean="0"/>
              <a:t>1. </a:t>
            </a:r>
            <a:r>
              <a:rPr lang="en-IN" b="1" i="1" dirty="0" smtClean="0"/>
              <a:t>Completely tethered papillary muscle</a:t>
            </a:r>
            <a:r>
              <a:rPr lang="en-IN" dirty="0" smtClean="0"/>
              <a:t>: In this type papillary muscle was fully adherent to the subjacent ventricular myocardium and protruded very little into the ventricular cavity with few trabecular attachments. </a:t>
            </a:r>
            <a:br>
              <a:rPr lang="en-IN" dirty="0" smtClean="0"/>
            </a:br>
            <a:endParaRPr lang="en-IN" dirty="0" smtClean="0"/>
          </a:p>
        </p:txBody>
      </p:sp>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
            </a:r>
            <a:br>
              <a:rPr lang="en-IN" dirty="0" smtClean="0"/>
            </a:br>
            <a:r>
              <a:rPr lang="en-IN" dirty="0"/>
              <a:t/>
            </a:r>
            <a:br>
              <a:rPr lang="en-IN" dirty="0"/>
            </a:br>
            <a:endParaRPr lang="en-IN" dirty="0"/>
          </a:p>
        </p:txBody>
      </p:sp>
    </p:spTree>
    <p:extLst>
      <p:ext uri="{BB962C8B-B14F-4D97-AF65-F5344CB8AC3E}">
        <p14:creationId xmlns:p14="http://schemas.microsoft.com/office/powerpoint/2010/main" xmlns="" val="2952563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1" indent="0">
              <a:buNone/>
            </a:pPr>
            <a:endParaRPr lang="en-IN" sz="2400" dirty="0" smtClean="0"/>
          </a:p>
          <a:p>
            <a:pPr marL="0" lvl="1" indent="0">
              <a:buNone/>
            </a:pPr>
            <a:r>
              <a:rPr lang="en-IN" sz="2400" dirty="0" smtClean="0"/>
              <a:t>2</a:t>
            </a:r>
            <a:r>
              <a:rPr lang="en-IN" sz="2400" dirty="0"/>
              <a:t>. </a:t>
            </a:r>
            <a:r>
              <a:rPr lang="en-IN" sz="2400" b="1" i="1" dirty="0"/>
              <a:t>Finger like papillary muscle</a:t>
            </a:r>
            <a:r>
              <a:rPr lang="en-IN" sz="2400" dirty="0"/>
              <a:t>: in this type one third or more of the body of the papillary muscle protruded freely into the ventricular cavity with very few or no trabecular attachments. </a:t>
            </a:r>
            <a:br>
              <a:rPr lang="en-IN" sz="2400" dirty="0"/>
            </a:br>
            <a:r>
              <a:rPr lang="en-IN" sz="2400" dirty="0"/>
              <a:t>3. </a:t>
            </a:r>
            <a:r>
              <a:rPr lang="en-IN" sz="2400" b="1" i="1" dirty="0"/>
              <a:t>Mixed type papillary muscle</a:t>
            </a:r>
            <a:r>
              <a:rPr lang="en-IN" sz="2400" dirty="0"/>
              <a:t>: This papillary muscle had part of the body protruding freely into the ventricular </a:t>
            </a:r>
            <a:r>
              <a:rPr lang="en-IN" sz="2400" dirty="0" smtClean="0"/>
              <a:t>cavity </a:t>
            </a:r>
            <a:r>
              <a:rPr lang="en-IN" sz="2400" dirty="0"/>
              <a:t>but also with considerable trabecular attachments and tethering. </a:t>
            </a:r>
          </a:p>
          <a:p>
            <a:endParaRPr lang="en-IN" sz="2800" dirty="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2094589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 posteromedial PM gives chords to the medial half of both leaflets (i.e. posteromedial commissure, P3, A3 and half of P2 and A2). Similarly, the anterolateral PM chords attach to the lateral half of the MV leaflets (i.e. anterolateral commissure, A1,P1 and half of P2 and A2)</a:t>
            </a:r>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1527443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914400" y="1447800"/>
            <a:ext cx="7772400" cy="481013"/>
          </a:xfrm>
        </p:spPr>
        <p:txBody>
          <a:bodyPr/>
          <a:lstStyle/>
          <a:p>
            <a:pPr>
              <a:buFont typeface="Wingdings" pitchFamily="2" charset="2"/>
              <a:buChar char="Ø"/>
            </a:pPr>
            <a:r>
              <a:rPr lang="en-US" sz="2400" u="sng" smtClean="0"/>
              <a:t>Papillary muscles</a:t>
            </a:r>
            <a:endParaRPr lang="en-IN" sz="2400" u="sng" smtClean="0"/>
          </a:p>
        </p:txBody>
      </p:sp>
      <p:sp>
        <p:nvSpPr>
          <p:cNvPr id="38915"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63" y="2143125"/>
            <a:ext cx="8104187"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429000" y="5786438"/>
            <a:ext cx="2571750" cy="461962"/>
          </a:xfrm>
          <a:prstGeom prst="rect">
            <a:avLst/>
          </a:prstGeom>
          <a:noFill/>
        </p:spPr>
        <p:txBody>
          <a:bodyPr>
            <a:spAutoFit/>
          </a:bodyPr>
          <a:lstStyle/>
          <a:p>
            <a:pPr>
              <a:defRPr/>
            </a:pPr>
            <a:r>
              <a:rPr lang="en-US" sz="2400" u="sng" dirty="0">
                <a:latin typeface="+mn-lt"/>
              </a:rPr>
              <a:t>TTE - PSAX VIEW</a:t>
            </a:r>
            <a:endParaRPr lang="en-IN" sz="2400" u="sng" dirty="0">
              <a:latin typeface="+mn-lt"/>
            </a:endParaRPr>
          </a:p>
        </p:txBody>
      </p:sp>
    </p:spTree>
    <p:extLst>
      <p:ext uri="{BB962C8B-B14F-4D97-AF65-F5344CB8AC3E}">
        <p14:creationId xmlns:p14="http://schemas.microsoft.com/office/powerpoint/2010/main" xmlns="" val="611161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88" y="2122488"/>
            <a:ext cx="4000500" cy="273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Content Placeholder 2"/>
          <p:cNvSpPr>
            <a:spLocks noGrp="1"/>
          </p:cNvSpPr>
          <p:nvPr>
            <p:ph idx="1"/>
          </p:nvPr>
        </p:nvSpPr>
        <p:spPr>
          <a:xfrm>
            <a:off x="914400" y="1447800"/>
            <a:ext cx="7772400" cy="481013"/>
          </a:xfrm>
        </p:spPr>
        <p:txBody>
          <a:bodyPr/>
          <a:lstStyle/>
          <a:p>
            <a:pPr>
              <a:buFont typeface="Wingdings" pitchFamily="2" charset="2"/>
              <a:buChar char="Ø"/>
            </a:pPr>
            <a:r>
              <a:rPr lang="en-US" sz="2400" u="sng" smtClean="0"/>
              <a:t>Papillary muscles</a:t>
            </a:r>
            <a:endParaRPr lang="en-IN" sz="2400" u="sng" smtClean="0"/>
          </a:p>
        </p:txBody>
      </p:sp>
      <p:sp>
        <p:nvSpPr>
          <p:cNvPr id="39940"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sp>
        <p:nvSpPr>
          <p:cNvPr id="7" name="TextBox 6"/>
          <p:cNvSpPr txBox="1"/>
          <p:nvPr/>
        </p:nvSpPr>
        <p:spPr>
          <a:xfrm>
            <a:off x="1357313" y="5181600"/>
            <a:ext cx="2571750" cy="461963"/>
          </a:xfrm>
          <a:prstGeom prst="rect">
            <a:avLst/>
          </a:prstGeom>
          <a:noFill/>
        </p:spPr>
        <p:txBody>
          <a:bodyPr>
            <a:spAutoFit/>
          </a:bodyPr>
          <a:lstStyle/>
          <a:p>
            <a:pPr>
              <a:defRPr/>
            </a:pPr>
            <a:r>
              <a:rPr lang="en-US" sz="2400" u="sng" dirty="0">
                <a:latin typeface="+mn-lt"/>
              </a:rPr>
              <a:t>TTE - PLAX VIEW</a:t>
            </a:r>
            <a:endParaRPr lang="en-IN" sz="2400" u="sng" dirty="0">
              <a:latin typeface="+mn-lt"/>
            </a:endParaRPr>
          </a:p>
        </p:txBody>
      </p:sp>
      <p:pic>
        <p:nvPicPr>
          <p:cNvPr id="39942"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2013" y="2071688"/>
            <a:ext cx="4186237" cy="278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5081588" y="5143500"/>
            <a:ext cx="3276600" cy="461963"/>
          </a:xfrm>
          <a:prstGeom prst="rect">
            <a:avLst/>
          </a:prstGeom>
          <a:noFill/>
        </p:spPr>
        <p:txBody>
          <a:bodyPr>
            <a:spAutoFit/>
          </a:bodyPr>
          <a:lstStyle/>
          <a:p>
            <a:pPr>
              <a:defRPr/>
            </a:pPr>
            <a:r>
              <a:rPr lang="en-US" sz="2400" u="sng" dirty="0">
                <a:latin typeface="+mn-lt"/>
              </a:rPr>
              <a:t>TTE – APICAL 4C VIEW</a:t>
            </a:r>
            <a:endParaRPr lang="en-IN" sz="2400" u="sng" dirty="0">
              <a:latin typeface="+mn-lt"/>
            </a:endParaRPr>
          </a:p>
        </p:txBody>
      </p:sp>
    </p:spTree>
    <p:extLst>
      <p:ext uri="{BB962C8B-B14F-4D97-AF65-F5344CB8AC3E}">
        <p14:creationId xmlns:p14="http://schemas.microsoft.com/office/powerpoint/2010/main" xmlns="" val="2075096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sp>
        <p:nvSpPr>
          <p:cNvPr id="2" name="Title 1"/>
          <p:cNvSpPr>
            <a:spLocks noGrp="1"/>
          </p:cNvSpPr>
          <p:nvPr>
            <p:ph type="title"/>
          </p:nvPr>
        </p:nvSpPr>
        <p:spPr/>
        <p:txBody>
          <a:bodyPr>
            <a:normAutofit fontScale="90000"/>
          </a:bodyPr>
          <a:lstStyle/>
          <a:p>
            <a:r>
              <a:rPr lang="en-IN" b="1" dirty="0"/>
              <a:t>Mitral geometric indices</a:t>
            </a:r>
            <a:r>
              <a:rPr lang="en-IN" dirty="0"/>
              <a:t/>
            </a:r>
            <a:br>
              <a:rPr lang="en-IN" dirty="0"/>
            </a:br>
            <a:endParaRPr lang="en-IN" dirty="0"/>
          </a:p>
        </p:txBody>
      </p:sp>
      <p:pic>
        <p:nvPicPr>
          <p:cNvPr id="4099" name="Picture 3" descr="C:\Users\siva\Desktop\a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980728"/>
            <a:ext cx="7535327" cy="57348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7023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Real-time 3-dimensional echocardiography of the mitral valve allows easy identification of different anatomical segments of the mitral valve, including both </a:t>
            </a:r>
            <a:r>
              <a:rPr lang="en-IN" dirty="0" smtClean="0"/>
              <a:t>commissures</a:t>
            </a:r>
          </a:p>
          <a:p>
            <a:r>
              <a:rPr lang="en-IN" dirty="0" smtClean="0"/>
              <a:t> </a:t>
            </a:r>
            <a:r>
              <a:rPr lang="en-IN" dirty="0"/>
              <a:t>T</a:t>
            </a:r>
            <a:r>
              <a:rPr lang="en-IN" dirty="0" smtClean="0"/>
              <a:t>he </a:t>
            </a:r>
            <a:r>
              <a:rPr lang="en-IN" dirty="0"/>
              <a:t>`</a:t>
            </a:r>
            <a:r>
              <a:rPr lang="en-IN" i="1" dirty="0"/>
              <a:t>en face</a:t>
            </a:r>
            <a:r>
              <a:rPr lang="en-IN" dirty="0"/>
              <a:t>` view of the mitral valve can be constructed and refers to exposure of the mitral valve from the atrial perspective, similar to the surgeons view during mitral valve surgery.</a:t>
            </a:r>
          </a:p>
        </p:txBody>
      </p:sp>
      <p:sp>
        <p:nvSpPr>
          <p:cNvPr id="2" name="Title 1"/>
          <p:cNvSpPr>
            <a:spLocks noGrp="1"/>
          </p:cNvSpPr>
          <p:nvPr>
            <p:ph type="title"/>
          </p:nvPr>
        </p:nvSpPr>
        <p:spPr/>
        <p:txBody>
          <a:bodyPr>
            <a:normAutofit/>
          </a:bodyPr>
          <a:lstStyle/>
          <a:p>
            <a:r>
              <a:rPr lang="en-IN" dirty="0" smtClean="0"/>
              <a:t>3 d echo </a:t>
            </a:r>
            <a:endParaRPr lang="en-IN" dirty="0"/>
          </a:p>
        </p:txBody>
      </p:sp>
    </p:spTree>
    <p:extLst>
      <p:ext uri="{BB962C8B-B14F-4D97-AF65-F5344CB8AC3E}">
        <p14:creationId xmlns:p14="http://schemas.microsoft.com/office/powerpoint/2010/main" xmlns="" val="622128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iva\Desktop\6.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03648" y="1740937"/>
            <a:ext cx="5976664" cy="44963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IN" dirty="0" smtClean="0"/>
              <a:t>Normal mitral valve M mode </a:t>
            </a:r>
            <a:endParaRPr lang="en-IN" dirty="0"/>
          </a:p>
        </p:txBody>
      </p:sp>
    </p:spTree>
    <p:extLst>
      <p:ext uri="{BB962C8B-B14F-4D97-AF65-F5344CB8AC3E}">
        <p14:creationId xmlns:p14="http://schemas.microsoft.com/office/powerpoint/2010/main" xmlns="" val="3632577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It is important to recognize that the leaflets of the mitral valve constitute only a portion of the mitral valve apparatus and that diseases resulting in mitral dysfunction often are caused by abnormalities in the overall apparatus rather than in the actual leaflets. </a:t>
            </a:r>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10821676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4000" dirty="0" smtClean="0"/>
              <a:t>Thank you </a:t>
            </a:r>
            <a:endParaRPr lang="en-IN" sz="4000" dirty="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xmlns="" val="3377370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4"/>
          <p:cNvSpPr>
            <a:spLocks noGrp="1"/>
          </p:cNvSpPr>
          <p:nvPr>
            <p:ph idx="1"/>
          </p:nvPr>
        </p:nvSpPr>
        <p:spPr>
          <a:xfrm>
            <a:off x="571500" y="1447800"/>
            <a:ext cx="8215313" cy="1909763"/>
          </a:xfrm>
        </p:spPr>
        <p:txBody>
          <a:bodyPr>
            <a:normAutofit fontScale="92500" lnSpcReduction="20000"/>
          </a:bodyPr>
          <a:lstStyle/>
          <a:p>
            <a:pPr eaLnBrk="1" hangingPunct="1"/>
            <a:r>
              <a:rPr lang="en-US" sz="2400" smtClean="0"/>
              <a:t>Normal mitral valve function depends on perfect function and complex interaction between various structures</a:t>
            </a:r>
          </a:p>
          <a:p>
            <a:pPr eaLnBrk="1" hangingPunct="1"/>
            <a:r>
              <a:rPr lang="en-IN" sz="2400" smtClean="0"/>
              <a:t>The broader concept of “mitral valve complex” allows a better characterization of both normal and abnormal valvular function.</a:t>
            </a:r>
          </a:p>
        </p:txBody>
      </p:sp>
      <p:sp>
        <p:nvSpPr>
          <p:cNvPr id="7170" name="Title 1"/>
          <p:cNvSpPr>
            <a:spLocks noGrp="1"/>
          </p:cNvSpPr>
          <p:nvPr>
            <p:ph type="title"/>
          </p:nvPr>
        </p:nvSpPr>
        <p:spPr>
          <a:xfrm>
            <a:off x="714375" y="274638"/>
            <a:ext cx="7772400" cy="868362"/>
          </a:xfrm>
        </p:spPr>
        <p:txBody>
          <a:bodyPr/>
          <a:lstStyle/>
          <a:p>
            <a:pPr algn="ctr" eaLnBrk="1" hangingPunct="1"/>
            <a:r>
              <a:rPr lang="en-US" smtClean="0"/>
              <a:t>Mitral Valve Morphology</a:t>
            </a:r>
            <a:endParaRPr lang="en-IN" smtClean="0"/>
          </a:p>
        </p:txBody>
      </p:sp>
      <p:graphicFrame>
        <p:nvGraphicFramePr>
          <p:cNvPr id="5" name="Table 4"/>
          <p:cNvGraphicFramePr>
            <a:graphicFrameLocks noGrp="1"/>
          </p:cNvGraphicFramePr>
          <p:nvPr/>
        </p:nvGraphicFramePr>
        <p:xfrm>
          <a:off x="857250" y="3357563"/>
          <a:ext cx="7786688" cy="3474720"/>
        </p:xfrm>
        <a:graphic>
          <a:graphicData uri="http://schemas.openxmlformats.org/drawingml/2006/table">
            <a:tbl>
              <a:tblPr firstRow="1" bandRow="1">
                <a:tableStyleId>{BC89EF96-8CEA-46FF-86C4-4CE0E7609802}</a:tableStyleId>
              </a:tblPr>
              <a:tblGrid>
                <a:gridCol w="2372524"/>
                <a:gridCol w="1970051"/>
                <a:gridCol w="1391259"/>
                <a:gridCol w="2052854"/>
              </a:tblGrid>
              <a:tr h="370840">
                <a:tc gridSpan="2">
                  <a:txBody>
                    <a:bodyPr/>
                    <a:lstStyle/>
                    <a:p>
                      <a:r>
                        <a:rPr lang="en-US" sz="2400" b="0" dirty="0" smtClean="0"/>
                        <a:t>Mitral annulus</a:t>
                      </a:r>
                      <a:endParaRPr lang="en-IN" sz="2400" b="0" dirty="0">
                        <a:solidFill>
                          <a:srgbClr val="C00000"/>
                        </a:solidFill>
                      </a:endParaRPr>
                    </a:p>
                  </a:txBody>
                  <a:tcPr marL="91439" marR="91439">
                    <a:solidFill>
                      <a:schemeClr val="accent1">
                        <a:lumMod val="20000"/>
                        <a:lumOff val="80000"/>
                      </a:schemeClr>
                    </a:solidFill>
                  </a:tcPr>
                </a:tc>
                <a:tc hMerge="1">
                  <a:txBody>
                    <a:bodyPr/>
                    <a:lstStyle/>
                    <a:p>
                      <a:endParaRPr lang="en-IN" sz="2400" b="0" dirty="0"/>
                    </a:p>
                  </a:txBody>
                  <a:tcPr/>
                </a:tc>
                <a:tc rowSpan="4">
                  <a:txBody>
                    <a:bodyPr/>
                    <a:lstStyle/>
                    <a:p>
                      <a:endParaRPr lang="en-US" sz="2400" dirty="0" smtClean="0"/>
                    </a:p>
                    <a:p>
                      <a:endParaRPr lang="en-US" sz="2400" dirty="0" smtClean="0"/>
                    </a:p>
                    <a:p>
                      <a:r>
                        <a:rPr lang="en-US" sz="2400" dirty="0" smtClean="0"/>
                        <a:t>Mitral valve</a:t>
                      </a:r>
                      <a:endParaRPr lang="en-IN" sz="2400" dirty="0">
                        <a:solidFill>
                          <a:srgbClr val="C00000"/>
                        </a:solidFill>
                      </a:endParaRPr>
                    </a:p>
                  </a:txBody>
                  <a:tcPr marL="91439" marR="91439">
                    <a:solidFill>
                      <a:schemeClr val="accent1">
                        <a:lumMod val="20000"/>
                        <a:lumOff val="80000"/>
                      </a:schemeClr>
                    </a:solidFill>
                  </a:tcPr>
                </a:tc>
                <a:tc rowSpan="6">
                  <a:txBody>
                    <a:bodyPr/>
                    <a:lstStyle/>
                    <a:p>
                      <a:endParaRPr lang="en-US" sz="2400" dirty="0" smtClean="0"/>
                    </a:p>
                    <a:p>
                      <a:endParaRPr lang="en-US" sz="2400" dirty="0" smtClean="0"/>
                    </a:p>
                    <a:p>
                      <a:endParaRPr lang="en-US" sz="2400" dirty="0" smtClean="0"/>
                    </a:p>
                    <a:p>
                      <a:r>
                        <a:rPr lang="en-US" sz="2400" dirty="0" smtClean="0"/>
                        <a:t>Mitral valve complex</a:t>
                      </a:r>
                      <a:endParaRPr lang="en-IN" sz="2400" dirty="0">
                        <a:solidFill>
                          <a:srgbClr val="C00000"/>
                        </a:solidFill>
                      </a:endParaRPr>
                    </a:p>
                  </a:txBody>
                  <a:tcPr marL="91439" marR="91439">
                    <a:solidFill>
                      <a:schemeClr val="accent1">
                        <a:lumMod val="20000"/>
                        <a:lumOff val="80000"/>
                      </a:schemeClr>
                    </a:solidFill>
                  </a:tcPr>
                </a:tc>
              </a:tr>
              <a:tr h="370840">
                <a:tc gridSpan="2">
                  <a:txBody>
                    <a:bodyPr/>
                    <a:lstStyle/>
                    <a:p>
                      <a:r>
                        <a:rPr lang="en-US" sz="2400" dirty="0" smtClean="0"/>
                        <a:t>Mitral leaflets</a:t>
                      </a:r>
                      <a:endParaRPr lang="en-IN" sz="2400" dirty="0">
                        <a:solidFill>
                          <a:srgbClr val="C00000"/>
                        </a:solidFill>
                      </a:endParaRPr>
                    </a:p>
                  </a:txBody>
                  <a:tcPr marL="91439" marR="91439">
                    <a:solidFill>
                      <a:schemeClr val="accent1">
                        <a:lumMod val="20000"/>
                        <a:lumOff val="80000"/>
                      </a:schemeClr>
                    </a:solidFill>
                  </a:tcPr>
                </a:tc>
                <a:tc hMerge="1">
                  <a:txBody>
                    <a:bodyPr/>
                    <a:lstStyle/>
                    <a:p>
                      <a:endParaRPr lang="en-IN" sz="2400" b="0"/>
                    </a:p>
                  </a:txBody>
                  <a:tcPr/>
                </a:tc>
                <a:tc vMerge="1">
                  <a:txBody>
                    <a:bodyPr/>
                    <a:lstStyle/>
                    <a:p>
                      <a:endParaRPr lang="en-IN" sz="2400" b="0" dirty="0"/>
                    </a:p>
                  </a:txBody>
                  <a:tcPr/>
                </a:tc>
                <a:tc vMerge="1">
                  <a:txBody>
                    <a:bodyPr/>
                    <a:lstStyle/>
                    <a:p>
                      <a:endParaRPr lang="en-IN" sz="2400" b="0" dirty="0"/>
                    </a:p>
                  </a:txBody>
                  <a:tcPr/>
                </a:tc>
              </a:tr>
              <a:tr h="370840">
                <a:tc>
                  <a:txBody>
                    <a:bodyPr/>
                    <a:lstStyle/>
                    <a:p>
                      <a:r>
                        <a:rPr lang="en-IN" sz="2400" dirty="0" smtClean="0"/>
                        <a:t>Chordae tendineae </a:t>
                      </a:r>
                      <a:endParaRPr lang="en-IN" sz="2400" dirty="0">
                        <a:solidFill>
                          <a:srgbClr val="C00000"/>
                        </a:solidFill>
                      </a:endParaRPr>
                    </a:p>
                  </a:txBody>
                  <a:tcPr marL="91439" marR="91439">
                    <a:solidFill>
                      <a:schemeClr val="accent1">
                        <a:lumMod val="20000"/>
                        <a:lumOff val="80000"/>
                      </a:schemeClr>
                    </a:solidFill>
                  </a:tcPr>
                </a:tc>
                <a:tc rowSpan="2">
                  <a:txBody>
                    <a:bodyPr/>
                    <a:lstStyle/>
                    <a:p>
                      <a:r>
                        <a:rPr lang="en-US" sz="2400" dirty="0" smtClean="0"/>
                        <a:t>Sub valvular apparatus</a:t>
                      </a:r>
                      <a:endParaRPr lang="en-IN" sz="2400" b="1" dirty="0">
                        <a:solidFill>
                          <a:srgbClr val="C00000"/>
                        </a:solidFill>
                      </a:endParaRPr>
                    </a:p>
                  </a:txBody>
                  <a:tcPr marL="91439" marR="91439">
                    <a:solidFill>
                      <a:schemeClr val="accent1">
                        <a:lumMod val="20000"/>
                        <a:lumOff val="80000"/>
                      </a:schemeClr>
                    </a:solidFill>
                  </a:tcPr>
                </a:tc>
                <a:tc vMerge="1">
                  <a:txBody>
                    <a:bodyPr/>
                    <a:lstStyle/>
                    <a:p>
                      <a:endParaRPr lang="en-IN" sz="2400" b="0" dirty="0"/>
                    </a:p>
                  </a:txBody>
                  <a:tcPr/>
                </a:tc>
                <a:tc vMerge="1">
                  <a:txBody>
                    <a:bodyPr/>
                    <a:lstStyle/>
                    <a:p>
                      <a:endParaRPr lang="en-IN" sz="2400" b="0" dirty="0"/>
                    </a:p>
                  </a:txBody>
                  <a:tcPr/>
                </a:tc>
              </a:tr>
              <a:tr h="370840">
                <a:tc>
                  <a:txBody>
                    <a:bodyPr/>
                    <a:lstStyle/>
                    <a:p>
                      <a:r>
                        <a:rPr lang="en-IN" sz="2400" dirty="0" smtClean="0"/>
                        <a:t>Papillary muscles</a:t>
                      </a:r>
                      <a:endParaRPr lang="en-IN" sz="2400" dirty="0">
                        <a:solidFill>
                          <a:srgbClr val="C00000"/>
                        </a:solidFill>
                      </a:endParaRPr>
                    </a:p>
                  </a:txBody>
                  <a:tcPr marL="91439" marR="91439">
                    <a:solidFill>
                      <a:schemeClr val="accent1">
                        <a:lumMod val="20000"/>
                        <a:lumOff val="80000"/>
                      </a:schemeClr>
                    </a:solidFill>
                  </a:tcPr>
                </a:tc>
                <a:tc vMerge="1">
                  <a:txBody>
                    <a:bodyPr/>
                    <a:lstStyle/>
                    <a:p>
                      <a:endParaRPr lang="en-IN" sz="2400" b="0"/>
                    </a:p>
                  </a:txBody>
                  <a:tcPr/>
                </a:tc>
                <a:tc vMerge="1">
                  <a:txBody>
                    <a:bodyPr/>
                    <a:lstStyle/>
                    <a:p>
                      <a:endParaRPr lang="en-IN" sz="2400" b="0" dirty="0"/>
                    </a:p>
                  </a:txBody>
                  <a:tcPr/>
                </a:tc>
                <a:tc vMerge="1">
                  <a:txBody>
                    <a:bodyPr/>
                    <a:lstStyle/>
                    <a:p>
                      <a:endParaRPr lang="en-IN" sz="2400" b="0" dirty="0"/>
                    </a:p>
                  </a:txBody>
                  <a:tcPr/>
                </a:tc>
              </a:tr>
              <a:tr h="228600">
                <a:tc gridSpan="3">
                  <a:txBody>
                    <a:bodyPr/>
                    <a:lstStyle/>
                    <a:p>
                      <a:r>
                        <a:rPr lang="en-IN" sz="2400" dirty="0" smtClean="0"/>
                        <a:t>Left</a:t>
                      </a:r>
                      <a:r>
                        <a:rPr lang="en-IN" sz="2400" baseline="0" dirty="0" smtClean="0"/>
                        <a:t> </a:t>
                      </a:r>
                      <a:r>
                        <a:rPr lang="en-IN" sz="2400" dirty="0" smtClean="0"/>
                        <a:t>Ventricular wall</a:t>
                      </a:r>
                      <a:endParaRPr lang="en-IN" sz="2400" dirty="0">
                        <a:solidFill>
                          <a:srgbClr val="C00000"/>
                        </a:solidFill>
                      </a:endParaRPr>
                    </a:p>
                  </a:txBody>
                  <a:tcPr marL="91439" marR="91439">
                    <a:solidFill>
                      <a:schemeClr val="accent1">
                        <a:lumMod val="20000"/>
                        <a:lumOff val="80000"/>
                      </a:schemeClr>
                    </a:solidFill>
                  </a:tcPr>
                </a:tc>
                <a:tc hMerge="1">
                  <a:txBody>
                    <a:bodyPr/>
                    <a:lstStyle/>
                    <a:p>
                      <a:endParaRPr lang="en-IN" sz="2400" b="0"/>
                    </a:p>
                  </a:txBody>
                  <a:tcPr/>
                </a:tc>
                <a:tc hMerge="1">
                  <a:txBody>
                    <a:bodyPr/>
                    <a:lstStyle/>
                    <a:p>
                      <a:endParaRPr lang="en-IN" sz="2400" b="0"/>
                    </a:p>
                  </a:txBody>
                  <a:tcPr/>
                </a:tc>
                <a:tc vMerge="1">
                  <a:txBody>
                    <a:bodyPr/>
                    <a:lstStyle/>
                    <a:p>
                      <a:endParaRPr lang="en-IN" sz="2400" b="0" dirty="0"/>
                    </a:p>
                  </a:txBody>
                  <a:tcPr/>
                </a:tc>
              </a:tr>
              <a:tr h="228600">
                <a:tc gridSpan="3">
                  <a:txBody>
                    <a:bodyPr/>
                    <a:lstStyle/>
                    <a:p>
                      <a:r>
                        <a:rPr lang="en-US" sz="2400" dirty="0" smtClean="0"/>
                        <a:t>Left atrium </a:t>
                      </a:r>
                      <a:endParaRPr lang="en-IN" sz="2400" dirty="0">
                        <a:solidFill>
                          <a:srgbClr val="C00000"/>
                        </a:solidFill>
                      </a:endParaRPr>
                    </a:p>
                  </a:txBody>
                  <a:tcPr marL="91439" marR="91439">
                    <a:solidFill>
                      <a:schemeClr val="accent1">
                        <a:lumMod val="20000"/>
                        <a:lumOff val="80000"/>
                      </a:schemeClr>
                    </a:solidFill>
                  </a:tcPr>
                </a:tc>
                <a:tc hMerge="1">
                  <a:txBody>
                    <a:bodyPr/>
                    <a:lstStyle/>
                    <a:p>
                      <a:endParaRPr lang="en-IN"/>
                    </a:p>
                  </a:txBody>
                  <a:tcPr/>
                </a:tc>
                <a:tc hMerge="1">
                  <a:txBody>
                    <a:bodyPr/>
                    <a:lstStyle/>
                    <a:p>
                      <a:endParaRPr lang="en-IN"/>
                    </a:p>
                  </a:txBody>
                  <a:tcPr/>
                </a:tc>
                <a:tc vMerge="1">
                  <a:txBody>
                    <a:bodyPr/>
                    <a:lstStyle/>
                    <a:p>
                      <a:endParaRPr lang="en-IN"/>
                    </a:p>
                  </a:txBody>
                  <a:tcPr/>
                </a:tc>
              </a:tr>
            </a:tbl>
          </a:graphicData>
        </a:graphic>
      </p:graphicFrame>
    </p:spTree>
    <p:extLst>
      <p:ext uri="{BB962C8B-B14F-4D97-AF65-F5344CB8AC3E}">
        <p14:creationId xmlns:p14="http://schemas.microsoft.com/office/powerpoint/2010/main" xmlns="" val="2957409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tretch>
            <a:fillRect/>
          </a:stretch>
        </p:blipFill>
        <p:spPr bwMode="auto">
          <a:xfrm>
            <a:off x="467544" y="1355105"/>
            <a:ext cx="3456384" cy="5305148"/>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IN"/>
          </a:p>
        </p:txBody>
      </p:sp>
      <p:sp>
        <p:nvSpPr>
          <p:cNvPr id="5" name="Content Placeholder 3"/>
          <p:cNvSpPr>
            <a:spLocks noGrp="1"/>
          </p:cNvSpPr>
          <p:nvPr/>
        </p:nvSpPr>
        <p:spPr>
          <a:xfrm>
            <a:off x="4211960" y="1628800"/>
            <a:ext cx="4038600" cy="47577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None/>
            </a:pPr>
            <a:r>
              <a:rPr lang="en-IN" dirty="0" smtClean="0"/>
              <a:t>Five components </a:t>
            </a:r>
          </a:p>
          <a:p>
            <a:r>
              <a:rPr lang="en-IN" dirty="0" smtClean="0"/>
              <a:t>annulus </a:t>
            </a:r>
          </a:p>
          <a:p>
            <a:r>
              <a:rPr lang="en-IN" dirty="0" smtClean="0"/>
              <a:t>leaflets </a:t>
            </a:r>
          </a:p>
          <a:p>
            <a:r>
              <a:rPr lang="en-IN" dirty="0" err="1" smtClean="0"/>
              <a:t>commissures</a:t>
            </a:r>
            <a:r>
              <a:rPr lang="en-IN" dirty="0" smtClean="0"/>
              <a:t> </a:t>
            </a:r>
          </a:p>
          <a:p>
            <a:r>
              <a:rPr lang="en-IN" dirty="0" err="1" smtClean="0"/>
              <a:t>chordae</a:t>
            </a:r>
            <a:r>
              <a:rPr lang="en-IN" dirty="0" smtClean="0"/>
              <a:t> </a:t>
            </a:r>
            <a:r>
              <a:rPr lang="en-IN" dirty="0" err="1" smtClean="0"/>
              <a:t>tendineae</a:t>
            </a:r>
            <a:endParaRPr lang="en-IN" dirty="0" smtClean="0"/>
          </a:p>
          <a:p>
            <a:r>
              <a:rPr lang="en-US" dirty="0" smtClean="0"/>
              <a:t>papillary muscles</a:t>
            </a:r>
            <a:endParaRPr lang="en-US" dirty="0"/>
          </a:p>
        </p:txBody>
      </p:sp>
    </p:spTree>
    <p:extLst>
      <p:ext uri="{BB962C8B-B14F-4D97-AF65-F5344CB8AC3E}">
        <p14:creationId xmlns:p14="http://schemas.microsoft.com/office/powerpoint/2010/main" xmlns="" val="405765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57188" y="1571625"/>
            <a:ext cx="8501062" cy="4214813"/>
          </a:xfrm>
        </p:spPr>
        <p:txBody>
          <a:bodyPr>
            <a:normAutofit/>
          </a:bodyPr>
          <a:lstStyle/>
          <a:p>
            <a:pPr eaLnBrk="1" hangingPunct="1">
              <a:buFont typeface="Wingdings" pitchFamily="2" charset="2"/>
              <a:buChar char="§"/>
            </a:pPr>
            <a:r>
              <a:rPr lang="en-US" sz="2400" u="sng" dirty="0" smtClean="0"/>
              <a:t>MITRAL ANNULUS</a:t>
            </a:r>
            <a:endParaRPr lang="en-IN" sz="2400" u="sng" dirty="0" smtClean="0"/>
          </a:p>
          <a:p>
            <a:pPr lvl="1" eaLnBrk="1" hangingPunct="1">
              <a:buFont typeface="Wingdings" pitchFamily="2" charset="2"/>
              <a:buChar char="§"/>
            </a:pPr>
            <a:r>
              <a:rPr lang="en-IN" dirty="0" smtClean="0"/>
              <a:t>The mitral annulus constitutes the anatomical junction between the LV and the LA, and serves as insertion site for the leaflet tissue.</a:t>
            </a:r>
          </a:p>
          <a:p>
            <a:pPr lvl="1" eaLnBrk="1" hangingPunct="1">
              <a:buFont typeface="Wingdings" pitchFamily="2" charset="2"/>
              <a:buChar char="§"/>
            </a:pPr>
            <a:r>
              <a:rPr lang="en-IN" dirty="0" smtClean="0"/>
              <a:t>It is oval and saddle shaped.</a:t>
            </a:r>
          </a:p>
          <a:p>
            <a:pPr lvl="1">
              <a:buFont typeface="Wingdings" pitchFamily="2" charset="2"/>
              <a:buChar char="§"/>
            </a:pPr>
            <a:r>
              <a:rPr lang="en-IN" dirty="0"/>
              <a:t>The mitral annulus is a fibrotic ring that consists of an anterior part and a posterior part</a:t>
            </a:r>
            <a:endParaRPr lang="en-IN" dirty="0" smtClean="0"/>
          </a:p>
        </p:txBody>
      </p:sp>
      <p:sp>
        <p:nvSpPr>
          <p:cNvPr id="9219" name="Title 1"/>
          <p:cNvSpPr>
            <a:spLocks noGrp="1"/>
          </p:cNvSpPr>
          <p:nvPr>
            <p:ph type="title"/>
          </p:nvPr>
        </p:nvSpPr>
        <p:spPr>
          <a:xfrm>
            <a:off x="714375" y="274638"/>
            <a:ext cx="7772400" cy="868362"/>
          </a:xfrm>
        </p:spPr>
        <p:txBody>
          <a:bodyPr/>
          <a:lstStyle/>
          <a:p>
            <a:pPr algn="ctr" eaLnBrk="1" hangingPunct="1"/>
            <a:r>
              <a:rPr lang="en-US" dirty="0" smtClean="0"/>
              <a:t>Mitral Valve Morphology</a:t>
            </a:r>
            <a:endParaRPr lang="en-IN" dirty="0" smtClean="0"/>
          </a:p>
        </p:txBody>
      </p:sp>
    </p:spTree>
    <p:extLst>
      <p:ext uri="{BB962C8B-B14F-4D97-AF65-F5344CB8AC3E}">
        <p14:creationId xmlns:p14="http://schemas.microsoft.com/office/powerpoint/2010/main" xmlns="" val="42147014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1811</TotalTime>
  <Words>1534</Words>
  <Application>Microsoft Office PowerPoint</Application>
  <PresentationFormat>On-screen Show (4:3)</PresentationFormat>
  <Paragraphs>199</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Concourse</vt:lpstr>
      <vt:lpstr>Anatomy of mitral valve Echocardiographic evaluation </vt:lpstr>
      <vt:lpstr>Slide 2</vt:lpstr>
      <vt:lpstr>Slide 3</vt:lpstr>
      <vt:lpstr>Slide 4</vt:lpstr>
      <vt:lpstr>Slide 5</vt:lpstr>
      <vt:lpstr>Slide 6</vt:lpstr>
      <vt:lpstr>Mitral Valve Morphology</vt:lpstr>
      <vt:lpstr>Slide 8</vt:lpstr>
      <vt:lpstr>Mitral Valve Morphology</vt:lpstr>
      <vt:lpstr>Slide 10</vt:lpstr>
      <vt:lpstr>Slide 11</vt:lpstr>
      <vt:lpstr>Slide 12</vt:lpstr>
      <vt:lpstr>Assessment of mitral annular diameters </vt:lpstr>
      <vt:lpstr>Mitral Valve Morphology</vt:lpstr>
      <vt:lpstr>Slide 15</vt:lpstr>
      <vt:lpstr>Slide 16</vt:lpstr>
      <vt:lpstr>Slide 17</vt:lpstr>
      <vt:lpstr>Slide 18</vt:lpstr>
      <vt:lpstr>Mitral Valve Morphology</vt:lpstr>
      <vt:lpstr>Slide 20</vt:lpstr>
      <vt:lpstr>Mitral Valve Morphology</vt:lpstr>
      <vt:lpstr>Mitral leaflets</vt:lpstr>
      <vt:lpstr>Slide 23</vt:lpstr>
      <vt:lpstr>Mitral Valve Morphology</vt:lpstr>
      <vt:lpstr>Mitral Valve Morphology</vt:lpstr>
      <vt:lpstr>Slide 26</vt:lpstr>
      <vt:lpstr>Mitral Valve Morphology</vt:lpstr>
      <vt:lpstr>Slide 28</vt:lpstr>
      <vt:lpstr>Slide 29</vt:lpstr>
      <vt:lpstr>Mitral Valve Morphology</vt:lpstr>
      <vt:lpstr>Mitral Valve Morphology</vt:lpstr>
      <vt:lpstr>Mitral Valve Morphology</vt:lpstr>
      <vt:lpstr>Mitral Valve Morphology</vt:lpstr>
      <vt:lpstr>Mitral Valve Morphology</vt:lpstr>
      <vt:lpstr>Slide 35</vt:lpstr>
      <vt:lpstr>Mitral Valve Morphology</vt:lpstr>
      <vt:lpstr>Mitral Valve Morphology</vt:lpstr>
      <vt:lpstr>Mitral Valve Morphology</vt:lpstr>
      <vt:lpstr>Mitral Valve Morphology</vt:lpstr>
      <vt:lpstr>Mitral Valve Morphology</vt:lpstr>
      <vt:lpstr>Mitral Valve Morphology</vt:lpstr>
      <vt:lpstr>Mid-esophageal Views (Transducer @ ~60°)</vt:lpstr>
      <vt:lpstr>Slide 43</vt:lpstr>
      <vt:lpstr>Slide 44</vt:lpstr>
      <vt:lpstr>Slide 45</vt:lpstr>
      <vt:lpstr>Slide 46</vt:lpstr>
      <vt:lpstr>Slide 47</vt:lpstr>
      <vt:lpstr>Mitral Valve Morphology</vt:lpstr>
      <vt:lpstr>Slide 49</vt:lpstr>
      <vt:lpstr>Slide 50</vt:lpstr>
      <vt:lpstr>Slide 51</vt:lpstr>
      <vt:lpstr>   </vt:lpstr>
      <vt:lpstr>Slide 53</vt:lpstr>
      <vt:lpstr>Slide 54</vt:lpstr>
      <vt:lpstr>Mitral Valve Morphology</vt:lpstr>
      <vt:lpstr>Mitral Valve Morphology</vt:lpstr>
      <vt:lpstr>Mitral geometric indices </vt:lpstr>
      <vt:lpstr>3 d echo </vt:lpstr>
      <vt:lpstr>Normal mitral valve M mode </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siva</dc:creator>
  <cp:lastModifiedBy>user</cp:lastModifiedBy>
  <cp:revision>50</cp:revision>
  <dcterms:created xsi:type="dcterms:W3CDTF">2013-12-18T16:49:23Z</dcterms:created>
  <dcterms:modified xsi:type="dcterms:W3CDTF">2020-08-13T07:32:54Z</dcterms:modified>
</cp:coreProperties>
</file>