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11" r:id="rId3"/>
    <p:sldId id="257" r:id="rId4"/>
    <p:sldId id="258" r:id="rId5"/>
    <p:sldId id="259" r:id="rId6"/>
    <p:sldId id="261" r:id="rId7"/>
    <p:sldId id="262" r:id="rId8"/>
    <p:sldId id="269" r:id="rId9"/>
    <p:sldId id="306" r:id="rId10"/>
    <p:sldId id="263" r:id="rId11"/>
    <p:sldId id="264" r:id="rId12"/>
    <p:sldId id="265" r:id="rId13"/>
    <p:sldId id="266" r:id="rId14"/>
    <p:sldId id="268" r:id="rId15"/>
    <p:sldId id="270" r:id="rId16"/>
    <p:sldId id="271" r:id="rId17"/>
    <p:sldId id="272" r:id="rId18"/>
    <p:sldId id="273" r:id="rId19"/>
    <p:sldId id="274" r:id="rId20"/>
    <p:sldId id="275" r:id="rId21"/>
    <p:sldId id="276" r:id="rId22"/>
    <p:sldId id="277" r:id="rId23"/>
    <p:sldId id="278" r:id="rId24"/>
    <p:sldId id="284" r:id="rId25"/>
    <p:sldId id="279" r:id="rId26"/>
    <p:sldId id="280" r:id="rId27"/>
    <p:sldId id="281" r:id="rId28"/>
    <p:sldId id="285" r:id="rId29"/>
    <p:sldId id="287" r:id="rId30"/>
    <p:sldId id="290" r:id="rId31"/>
    <p:sldId id="291" r:id="rId32"/>
    <p:sldId id="296" r:id="rId33"/>
    <p:sldId id="293" r:id="rId34"/>
    <p:sldId id="294" r:id="rId35"/>
    <p:sldId id="295" r:id="rId36"/>
    <p:sldId id="297" r:id="rId37"/>
    <p:sldId id="298" r:id="rId38"/>
    <p:sldId id="299" r:id="rId39"/>
    <p:sldId id="300" r:id="rId40"/>
    <p:sldId id="301" r:id="rId41"/>
    <p:sldId id="302" r:id="rId42"/>
    <p:sldId id="303" r:id="rId43"/>
    <p:sldId id="304" r:id="rId44"/>
    <p:sldId id="307" r:id="rId45"/>
    <p:sldId id="308" r:id="rId46"/>
    <p:sldId id="310" r:id="rId47"/>
    <p:sldId id="309"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792"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DF349-5572-4E6E-976D-DE0159079775}" type="datetimeFigureOut">
              <a:rPr lang="en-US" smtClean="0"/>
              <a:pPr/>
              <a:t>03/04/2014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509DD-9D51-417E-B137-169EB038E0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C509DD-9D51-417E-B137-169EB038E0BF}"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509DD-9D51-417E-B137-169EB038E0BF}"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F2322-524E-4809-A23B-4B2B05E8DC62}" type="datetimeFigureOut">
              <a:rPr lang="en-US" smtClean="0"/>
              <a:pPr/>
              <a:t>03/04/2014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1EE06-CC9F-480B-8B95-60692090C7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F2322-524E-4809-A23B-4B2B05E8DC62}" type="datetimeFigureOut">
              <a:rPr lang="en-US" smtClean="0"/>
              <a:pPr/>
              <a:t>03/04/2014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1EE06-CC9F-480B-8B95-60692090C7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a:t>Ischemic Heart Disease</a:t>
            </a:r>
          </a:p>
        </p:txBody>
      </p:sp>
      <p:sp>
        <p:nvSpPr>
          <p:cNvPr id="4" name="Subtitle 2"/>
          <p:cNvSpPr>
            <a:spLocks noGrp="1"/>
          </p:cNvSpPr>
          <p:nvPr>
            <p:ph type="subTitle" idx="1"/>
          </p:nvPr>
        </p:nvSpPr>
        <p:spPr>
          <a:xfrm>
            <a:off x="4267200" y="3886200"/>
            <a:ext cx="3505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b="1" dirty="0" err="1" smtClean="0">
                <a:solidFill>
                  <a:srgbClr val="C00000"/>
                </a:solidFill>
                <a:latin typeface="Times New Roman" pitchFamily="18" charset="0"/>
                <a:cs typeface="Times New Roman" pitchFamily="18" charset="0"/>
              </a:rPr>
              <a:t>DR.KUNTAL</a:t>
            </a:r>
            <a:r>
              <a:rPr lang="en-US" sz="2000" b="1" dirty="0" smtClean="0">
                <a:solidFill>
                  <a:srgbClr val="C00000"/>
                </a:solidFill>
                <a:latin typeface="Times New Roman" pitchFamily="18" charset="0"/>
                <a:cs typeface="Times New Roman" pitchFamily="18" charset="0"/>
              </a:rPr>
              <a:t> PATEL</a:t>
            </a:r>
          </a:p>
          <a:p>
            <a:pPr>
              <a:buNone/>
            </a:pPr>
            <a:r>
              <a:rPr lang="en-US" sz="2000" b="1" dirty="0" smtClean="0">
                <a:solidFill>
                  <a:srgbClr val="C00000"/>
                </a:solidFill>
                <a:latin typeface="Times New Roman" pitchFamily="18" charset="0"/>
                <a:cs typeface="Times New Roman" pitchFamily="18" charset="0"/>
              </a:rPr>
              <a:t>PATHOLOGY</a:t>
            </a:r>
          </a:p>
          <a:p>
            <a:pPr>
              <a:buNone/>
            </a:pPr>
            <a:endParaRPr lang="en-US" sz="2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Although only a single major coronary </a:t>
            </a:r>
            <a:r>
              <a:rPr lang="en-US" dirty="0" err="1"/>
              <a:t>epicardial</a:t>
            </a:r>
            <a:r>
              <a:rPr lang="en-US" dirty="0"/>
              <a:t> trunk may be affected, two or all three—lateral anterior descending (LAD), left circumflex (LCX), and right coronary artery (RCA)—are often involved. </a:t>
            </a:r>
            <a:endParaRPr lang="en-US" dirty="0" smtClean="0"/>
          </a:p>
          <a:p>
            <a:r>
              <a:rPr lang="en-US" dirty="0"/>
              <a:t> Sometimes the major secondary </a:t>
            </a:r>
            <a:r>
              <a:rPr lang="en-US" dirty="0" err="1"/>
              <a:t>epicardial</a:t>
            </a:r>
            <a:r>
              <a:rPr lang="en-US" dirty="0"/>
              <a:t> branches are also involved (i.e., diagonal branches of the LAD, obtuse marginal branches of the LCX, or posterior descending branch of the RCA), but atherosclerosis of the intramural branches is rare.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Acute Plaque Change.</a:t>
            </a:r>
          </a:p>
        </p:txBody>
      </p:sp>
      <p:sp>
        <p:nvSpPr>
          <p:cNvPr id="3" name="Content Placeholder 2"/>
          <p:cNvSpPr>
            <a:spLocks noGrp="1"/>
          </p:cNvSpPr>
          <p:nvPr>
            <p:ph idx="1"/>
          </p:nvPr>
        </p:nvSpPr>
        <p:spPr>
          <a:xfrm>
            <a:off x="457200" y="1143000"/>
            <a:ext cx="8229600" cy="5486400"/>
          </a:xfrm>
        </p:spPr>
        <p:txBody>
          <a:bodyPr>
            <a:normAutofit fontScale="25000" lnSpcReduction="20000"/>
          </a:bodyPr>
          <a:lstStyle/>
          <a:p>
            <a:r>
              <a:rPr lang="en-US" sz="8000" dirty="0"/>
              <a:t>In most patients the myocardial ischemia underlying unstable angina, acute MI, and (in many cases) sudden cardiac </a:t>
            </a:r>
            <a:r>
              <a:rPr lang="en-US" sz="8000" dirty="0" smtClean="0"/>
              <a:t>death is precipitated </a:t>
            </a:r>
            <a:r>
              <a:rPr lang="en-US" sz="8000" dirty="0"/>
              <a:t>by abrupt plaque change followed by thrombosis .</a:t>
            </a:r>
            <a:r>
              <a:rPr lang="en-US" sz="8000" dirty="0" smtClean="0"/>
              <a:t>Thus</a:t>
            </a:r>
            <a:r>
              <a:rPr lang="en-US" sz="8000" dirty="0"/>
              <a:t>, these important manifestations are termed the acute coronary syndromes. Most often, the initiating event is disruption of previously only partially </a:t>
            </a:r>
            <a:r>
              <a:rPr lang="en-US" sz="8000" dirty="0" err="1"/>
              <a:t>stenosing</a:t>
            </a:r>
            <a:r>
              <a:rPr lang="en-US" sz="8000" dirty="0"/>
              <a:t> plaques with any of the following: </a:t>
            </a:r>
          </a:p>
          <a:p>
            <a:r>
              <a:rPr lang="en-US" sz="8000" dirty="0"/>
              <a:t>Rupture/fissuring, exposing the highly </a:t>
            </a:r>
            <a:r>
              <a:rPr lang="en-US" sz="8000" dirty="0" err="1"/>
              <a:t>thrombogenic</a:t>
            </a:r>
            <a:r>
              <a:rPr lang="en-US" sz="8000" dirty="0"/>
              <a:t> plaque </a:t>
            </a:r>
            <a:r>
              <a:rPr lang="en-US" sz="8000" dirty="0" smtClean="0"/>
              <a:t>constituents   </a:t>
            </a:r>
          </a:p>
          <a:p>
            <a:r>
              <a:rPr lang="en-US" sz="8000" dirty="0" smtClean="0"/>
              <a:t>Erosion/ulceration</a:t>
            </a:r>
            <a:r>
              <a:rPr lang="en-US" sz="8000" dirty="0"/>
              <a:t>, exposing the </a:t>
            </a:r>
            <a:r>
              <a:rPr lang="en-US" sz="8000" dirty="0" err="1"/>
              <a:t>thrombogenic</a:t>
            </a:r>
            <a:r>
              <a:rPr lang="en-US" sz="8000" dirty="0"/>
              <a:t> </a:t>
            </a:r>
            <a:r>
              <a:rPr lang="en-US" sz="8000" dirty="0" err="1"/>
              <a:t>subendothelial</a:t>
            </a:r>
            <a:r>
              <a:rPr lang="en-US" sz="8000" dirty="0"/>
              <a:t> basement membrane to </a:t>
            </a:r>
            <a:r>
              <a:rPr lang="en-US" sz="8000" dirty="0" smtClean="0"/>
              <a:t>blood</a:t>
            </a:r>
          </a:p>
          <a:p>
            <a:r>
              <a:rPr lang="en-US" sz="8000" dirty="0" smtClean="0"/>
              <a:t>Hemorrhage </a:t>
            </a:r>
            <a:r>
              <a:rPr lang="en-US" sz="8000" dirty="0"/>
              <a:t>into the </a:t>
            </a:r>
            <a:r>
              <a:rPr lang="en-US" sz="8000" dirty="0" err="1"/>
              <a:t>atheroma</a:t>
            </a:r>
            <a:r>
              <a:rPr lang="en-US" sz="8000" dirty="0"/>
              <a:t>, expanding its volume.</a:t>
            </a:r>
          </a:p>
          <a:p>
            <a:r>
              <a:rPr lang="en-US" dirty="0"/>
              <a:t> </a:t>
            </a:r>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endParaRPr lang="en-US" dirty="0" smtClean="0"/>
          </a:p>
          <a:p>
            <a:pPr>
              <a:buNone/>
            </a:pPr>
            <a:endParaRPr lang="en-US" sz="4300" dirty="0" smtClean="0"/>
          </a:p>
          <a:p>
            <a:endParaRPr lang="en-US" sz="4300" dirty="0" smtClean="0"/>
          </a:p>
          <a:p>
            <a:endParaRPr lang="en-US" sz="4300" dirty="0" smtClean="0"/>
          </a:p>
          <a:p>
            <a:endParaRPr lang="en-US" sz="4300" dirty="0" smtClean="0"/>
          </a:p>
          <a:p>
            <a:endParaRPr lang="en-US" sz="4300" dirty="0" smtClean="0"/>
          </a:p>
          <a:p>
            <a:r>
              <a:rPr lang="en-US" sz="6400" dirty="0" smtClean="0"/>
              <a:t>Figure  </a:t>
            </a:r>
            <a:r>
              <a:rPr lang="en-US" sz="6400" dirty="0"/>
              <a:t>Atherosclerotic plaque rupture. </a:t>
            </a:r>
            <a:r>
              <a:rPr lang="en-US" sz="6400" i="1" dirty="0"/>
              <a:t>A,</a:t>
            </a:r>
            <a:r>
              <a:rPr lang="en-US" sz="6400" dirty="0"/>
              <a:t> Plaque rupture without superimposed thrombus, in patient who died suddenly. </a:t>
            </a:r>
            <a:r>
              <a:rPr lang="en-US" sz="6400" i="1" dirty="0"/>
              <a:t>B,</a:t>
            </a:r>
            <a:r>
              <a:rPr lang="en-US" sz="6400" dirty="0"/>
              <a:t> Acute coronary thrombosis superimposed on an atherosclerotic plaque with focal disruption of the fibrous cap, triggering fatal myocardial infarction. </a:t>
            </a:r>
            <a:r>
              <a:rPr lang="en-US" sz="6400" i="1" dirty="0"/>
              <a:t>C,</a:t>
            </a:r>
            <a:r>
              <a:rPr lang="en-US" sz="6400" dirty="0"/>
              <a:t> Massive plaque rupture with superimposed thrombus, also triggering a fatal myocardial </a:t>
            </a:r>
            <a:r>
              <a:rPr lang="en-US" sz="6400" dirty="0" smtClean="0"/>
              <a:t>infarction.</a:t>
            </a:r>
            <a:r>
              <a:rPr lang="en-US" sz="6400" dirty="0"/>
              <a:t> </a:t>
            </a:r>
            <a:br>
              <a:rPr lang="en-US" sz="6400" dirty="0"/>
            </a:br>
            <a:endParaRPr lang="en-US" sz="6400" dirty="0"/>
          </a:p>
        </p:txBody>
      </p:sp>
      <p:pic>
        <p:nvPicPr>
          <p:cNvPr id="4" name="Picture 3"/>
          <p:cNvPicPr/>
          <p:nvPr/>
        </p:nvPicPr>
        <p:blipFill>
          <a:blip r:embed="rId2" cstate="print">
            <a:lum bright="-12000" contrast="24000"/>
          </a:blip>
          <a:srcRect/>
          <a:stretch>
            <a:fillRect/>
          </a:stretch>
        </p:blipFill>
        <p:spPr bwMode="auto">
          <a:xfrm>
            <a:off x="1143000" y="3886200"/>
            <a:ext cx="5724525"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Autofit/>
          </a:bodyPr>
          <a:lstStyle/>
          <a:p>
            <a:r>
              <a:rPr lang="en-US" sz="2000" dirty="0"/>
              <a:t>The structure and composition of a plaque are dynamic and contribute to a propensity to disruption. Plaques that contain large areas of foam cells and extracellular lipid, and those in which the fibrous caps are thin or contain few smooth muscle cells or have clusters of inflammatory cells, are more likely to rupture, and are therefore called "vulnerable plaques</a:t>
            </a:r>
            <a:r>
              <a:rPr lang="en-US" sz="2000" dirty="0" smtClean="0"/>
              <a:t>.“</a:t>
            </a:r>
          </a:p>
          <a:p>
            <a:r>
              <a:rPr lang="en-US" sz="2000" dirty="0" smtClean="0"/>
              <a:t> The </a:t>
            </a:r>
            <a:r>
              <a:rPr lang="en-US" sz="2000" dirty="0"/>
              <a:t>balance of synthetic and </a:t>
            </a:r>
            <a:r>
              <a:rPr lang="en-US" sz="2000" dirty="0" err="1"/>
              <a:t>degradative</a:t>
            </a:r>
            <a:r>
              <a:rPr lang="en-US" sz="2000" dirty="0"/>
              <a:t> activity of collagen, the major structural component of the fibrous cap, accounts for its mechanical strength and determines plaque stability and prognosis</a:t>
            </a:r>
            <a:r>
              <a:rPr lang="en-US" sz="2000" dirty="0" smtClean="0"/>
              <a:t>.</a:t>
            </a:r>
          </a:p>
          <a:p>
            <a:r>
              <a:rPr lang="en-US" sz="2000" dirty="0" smtClean="0"/>
              <a:t> </a:t>
            </a:r>
            <a:r>
              <a:rPr lang="en-US" sz="2000" dirty="0"/>
              <a:t>Collagen is produced by smooth muscle cells and degraded by the action of </a:t>
            </a:r>
            <a:r>
              <a:rPr lang="en-US" sz="2000" dirty="0" err="1"/>
              <a:t>metalloproteinases</a:t>
            </a:r>
            <a:r>
              <a:rPr lang="en-US" sz="2000" dirty="0"/>
              <a:t>, enzymes elaborated by macrophages in </a:t>
            </a:r>
            <a:r>
              <a:rPr lang="en-US" sz="2000" dirty="0" err="1"/>
              <a:t>atheroma</a:t>
            </a:r>
            <a:r>
              <a:rPr lang="en-US" sz="2000" dirty="0" smtClean="0"/>
              <a:t>.</a:t>
            </a:r>
          </a:p>
          <a:p>
            <a:r>
              <a:rPr lang="en-US" sz="2000" dirty="0" smtClean="0"/>
              <a:t> </a:t>
            </a:r>
            <a:r>
              <a:rPr lang="en-US" sz="2000" dirty="0"/>
              <a:t>Thus, there is considerable evidence that inflammation destabilizes the mechanical integrity of plaques </a:t>
            </a:r>
            <a:r>
              <a:rPr lang="en-US" sz="2000" dirty="0" smtClean="0"/>
              <a:t>. </a:t>
            </a:r>
            <a:r>
              <a:rPr lang="en-US" sz="2000" dirty="0"/>
              <a:t>Moreover, drugs such as </a:t>
            </a:r>
            <a:r>
              <a:rPr lang="en-US" sz="2000" dirty="0" err="1"/>
              <a:t>statins</a:t>
            </a:r>
            <a:r>
              <a:rPr lang="en-US" sz="2000" dirty="0"/>
              <a:t> (inhibitors of HMG Co-A </a:t>
            </a:r>
            <a:r>
              <a:rPr lang="en-US" sz="2000" dirty="0" err="1"/>
              <a:t>reductase</a:t>
            </a:r>
            <a:r>
              <a:rPr lang="en-US" sz="2000" dirty="0"/>
              <a:t>, a key enzyme in the synthesis of cholesterol) that reduce clinical events associated with IHD, are thought to stabilize plaques by their lipid-lowering effect, as well as by reducing plaque inflammation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lum bright="-6000" contrast="24000"/>
          </a:blip>
          <a:srcRect/>
          <a:stretch>
            <a:fillRect/>
          </a:stretch>
        </p:blipFill>
        <p:spPr bwMode="auto">
          <a:xfrm>
            <a:off x="1924050" y="304801"/>
            <a:ext cx="5295900" cy="598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CONSEQUENCES OF MI</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Stable angina results from increase in myocardial oxygen demand that outstrip the ability of </a:t>
            </a:r>
            <a:r>
              <a:rPr lang="en-US" dirty="0" err="1" smtClean="0"/>
              <a:t>stenosed</a:t>
            </a:r>
            <a:r>
              <a:rPr lang="en-US" dirty="0" smtClean="0"/>
              <a:t> coronary artery to increase oxygen delivery</a:t>
            </a:r>
          </a:p>
          <a:p>
            <a:r>
              <a:rPr lang="en-US" dirty="0" smtClean="0"/>
              <a:t>Unstable angina is caused by plaque rupture complicated by partially occlusive thrombosis and vasoconstriction </a:t>
            </a:r>
          </a:p>
          <a:p>
            <a:r>
              <a:rPr lang="en-US" dirty="0" smtClean="0"/>
              <a:t>Sudden cardiac death due to disrupted plaque causing regional myocardial </a:t>
            </a:r>
            <a:r>
              <a:rPr lang="en-US" dirty="0" err="1" smtClean="0"/>
              <a:t>ischaemia</a:t>
            </a:r>
            <a:r>
              <a:rPr lang="en-US" dirty="0" smtClean="0"/>
              <a:t> that causes ventricular </a:t>
            </a:r>
            <a:r>
              <a:rPr lang="en-US" dirty="0" err="1" smtClean="0"/>
              <a:t>arrthymia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ANGINA PECTORIS</a:t>
            </a:r>
            <a:endParaRPr lang="en-US" b="1" u="sng" dirty="0"/>
          </a:p>
        </p:txBody>
      </p:sp>
      <p:sp>
        <p:nvSpPr>
          <p:cNvPr id="3" name="Content Placeholder 2"/>
          <p:cNvSpPr>
            <a:spLocks noGrp="1"/>
          </p:cNvSpPr>
          <p:nvPr>
            <p:ph idx="1"/>
          </p:nvPr>
        </p:nvSpPr>
        <p:spPr/>
        <p:txBody>
          <a:bodyPr/>
          <a:lstStyle/>
          <a:p>
            <a:r>
              <a:rPr lang="en-US" dirty="0" smtClean="0"/>
              <a:t>AP is </a:t>
            </a:r>
            <a:r>
              <a:rPr lang="en-US" dirty="0" err="1" smtClean="0"/>
              <a:t>characterised</a:t>
            </a:r>
            <a:r>
              <a:rPr lang="en-US" dirty="0" smtClean="0"/>
              <a:t> by paroxysmal and usually recurrent attacks of </a:t>
            </a:r>
            <a:r>
              <a:rPr lang="en-US" dirty="0" err="1" smtClean="0"/>
              <a:t>substernal</a:t>
            </a:r>
            <a:r>
              <a:rPr lang="en-US" dirty="0" smtClean="0"/>
              <a:t> or </a:t>
            </a:r>
            <a:r>
              <a:rPr lang="en-US" dirty="0" err="1" smtClean="0"/>
              <a:t>precordial</a:t>
            </a:r>
            <a:r>
              <a:rPr lang="en-US" dirty="0" smtClean="0"/>
              <a:t> chest discomfort caused by transient myocardial </a:t>
            </a:r>
            <a:r>
              <a:rPr lang="en-US" dirty="0" err="1" smtClean="0"/>
              <a:t>ischaemia</a:t>
            </a:r>
            <a:r>
              <a:rPr lang="en-US" dirty="0" smtClean="0"/>
              <a:t> that falls short of inducing </a:t>
            </a:r>
            <a:r>
              <a:rPr lang="en-US" dirty="0" err="1" smtClean="0"/>
              <a:t>myocyte</a:t>
            </a:r>
            <a:r>
              <a:rPr lang="en-US" dirty="0" smtClean="0"/>
              <a:t> necrosis.</a:t>
            </a:r>
          </a:p>
          <a:p>
            <a:r>
              <a:rPr lang="en-US" dirty="0" smtClean="0"/>
              <a:t>3 types- stable angina</a:t>
            </a:r>
          </a:p>
          <a:p>
            <a:r>
              <a:rPr lang="en-US" dirty="0"/>
              <a:t> </a:t>
            </a:r>
            <a:r>
              <a:rPr lang="en-US" dirty="0" smtClean="0"/>
              <a:t>            - </a:t>
            </a:r>
            <a:r>
              <a:rPr lang="en-US" dirty="0" err="1" smtClean="0"/>
              <a:t>prinzmetal</a:t>
            </a:r>
            <a:r>
              <a:rPr lang="en-US" dirty="0" smtClean="0"/>
              <a:t> variant angina</a:t>
            </a:r>
          </a:p>
          <a:p>
            <a:r>
              <a:rPr lang="en-US" dirty="0"/>
              <a:t> </a:t>
            </a:r>
            <a:r>
              <a:rPr lang="en-US" dirty="0" smtClean="0"/>
              <a:t>            - unstable </a:t>
            </a:r>
            <a:r>
              <a:rPr lang="en-US" dirty="0" err="1" smtClean="0"/>
              <a:t>cresendo</a:t>
            </a:r>
            <a:r>
              <a:rPr lang="en-US" dirty="0" smtClean="0"/>
              <a:t> angina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STABLE ANGINA</a:t>
            </a:r>
            <a:endParaRPr lang="en-US" b="1" u="sng" dirty="0"/>
          </a:p>
        </p:txBody>
      </p:sp>
      <p:sp>
        <p:nvSpPr>
          <p:cNvPr id="3" name="Content Placeholder 2"/>
          <p:cNvSpPr>
            <a:spLocks noGrp="1"/>
          </p:cNvSpPr>
          <p:nvPr>
            <p:ph idx="1"/>
          </p:nvPr>
        </p:nvSpPr>
        <p:spPr/>
        <p:txBody>
          <a:bodyPr/>
          <a:lstStyle/>
          <a:p>
            <a:r>
              <a:rPr lang="en-US" dirty="0" smtClean="0"/>
              <a:t>Most common form</a:t>
            </a:r>
          </a:p>
          <a:p>
            <a:r>
              <a:rPr lang="en-US" dirty="0" smtClean="0"/>
              <a:t>Caused by an imbalance in coronary perfusion relative to myocardial demand</a:t>
            </a:r>
          </a:p>
          <a:p>
            <a:r>
              <a:rPr lang="en-US" dirty="0" smtClean="0"/>
              <a:t>Usually relived by rest or administering a strong vasodilator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PRINZMETAL VARIANT ANGINA</a:t>
            </a:r>
            <a:endParaRPr lang="en-US" b="1" u="sng" dirty="0"/>
          </a:p>
        </p:txBody>
      </p:sp>
      <p:sp>
        <p:nvSpPr>
          <p:cNvPr id="3" name="Content Placeholder 2"/>
          <p:cNvSpPr>
            <a:spLocks noGrp="1"/>
          </p:cNvSpPr>
          <p:nvPr>
            <p:ph idx="1"/>
          </p:nvPr>
        </p:nvSpPr>
        <p:spPr/>
        <p:txBody>
          <a:bodyPr/>
          <a:lstStyle/>
          <a:p>
            <a:r>
              <a:rPr lang="en-US" dirty="0" smtClean="0"/>
              <a:t>Uncommon form of episodic myocardial ischemia that caused by coronary artery spasm</a:t>
            </a:r>
          </a:p>
          <a:p>
            <a:r>
              <a:rPr lang="en-US" dirty="0" smtClean="0"/>
              <a:t>Although individual with PA may have significant atherosclerosis the </a:t>
            </a:r>
            <a:r>
              <a:rPr lang="en-US" dirty="0" err="1" smtClean="0"/>
              <a:t>anginal</a:t>
            </a:r>
            <a:r>
              <a:rPr lang="en-US" dirty="0" smtClean="0"/>
              <a:t> attacks are unrelated to physical activity, heart rate or blood pressure</a:t>
            </a:r>
          </a:p>
          <a:p>
            <a:r>
              <a:rPr lang="en-US" dirty="0" smtClean="0"/>
              <a:t>Responds to vasodilators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UNSTABLE/ CRESENDO ANGINA</a:t>
            </a:r>
            <a:endParaRPr lang="en-US" b="1" u="sng" dirty="0"/>
          </a:p>
        </p:txBody>
      </p:sp>
      <p:sp>
        <p:nvSpPr>
          <p:cNvPr id="3" name="Content Placeholder 2"/>
          <p:cNvSpPr>
            <a:spLocks noGrp="1"/>
          </p:cNvSpPr>
          <p:nvPr>
            <p:ph idx="1"/>
          </p:nvPr>
        </p:nvSpPr>
        <p:spPr/>
        <p:txBody>
          <a:bodyPr/>
          <a:lstStyle/>
          <a:p>
            <a:r>
              <a:rPr lang="en-US" dirty="0" smtClean="0"/>
              <a:t>Pattern of increasingly frequent pain, often prolonged duration, that is </a:t>
            </a:r>
            <a:r>
              <a:rPr lang="en-US" dirty="0" err="1" smtClean="0"/>
              <a:t>precipated</a:t>
            </a:r>
            <a:r>
              <a:rPr lang="en-US" dirty="0" smtClean="0"/>
              <a:t> by progressively lower levels of physical inactivity or that even occurs at rest</a:t>
            </a:r>
          </a:p>
          <a:p>
            <a:r>
              <a:rPr lang="en-US" dirty="0" smtClean="0"/>
              <a:t>Caused by disruption of an atherosclerotic plaque  with superimposed partial thrombosis and possibly </a:t>
            </a:r>
            <a:r>
              <a:rPr lang="en-US" dirty="0" err="1" smtClean="0"/>
              <a:t>embolization</a:t>
            </a:r>
            <a:r>
              <a:rPr lang="en-US" dirty="0" smtClean="0"/>
              <a:t> or vasospasm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MYOCARDIAL INFARCTION</a:t>
            </a:r>
            <a:endParaRPr lang="en-US" b="1" u="sng" dirty="0"/>
          </a:p>
        </p:txBody>
      </p:sp>
      <p:sp>
        <p:nvSpPr>
          <p:cNvPr id="3" name="Content Placeholder 2"/>
          <p:cNvSpPr>
            <a:spLocks noGrp="1"/>
          </p:cNvSpPr>
          <p:nvPr>
            <p:ph idx="1"/>
          </p:nvPr>
        </p:nvSpPr>
        <p:spPr/>
        <p:txBody>
          <a:bodyPr/>
          <a:lstStyle/>
          <a:p>
            <a:r>
              <a:rPr lang="en-US" i="1" dirty="0"/>
              <a:t>MI, also known as "heart attack," is the death of cardiac </a:t>
            </a:r>
            <a:r>
              <a:rPr lang="en-US" i="1" dirty="0" smtClean="0"/>
              <a:t>muscle due to prolonged severe </a:t>
            </a:r>
            <a:r>
              <a:rPr lang="en-US" i="1" dirty="0"/>
              <a:t>ischemia</a:t>
            </a:r>
            <a:r>
              <a:rPr lang="en-US" i="1" dirty="0" smtClean="0"/>
              <a:t>.</a:t>
            </a:r>
          </a:p>
          <a:p>
            <a:r>
              <a:rPr lang="en-US" i="1" dirty="0" smtClean="0"/>
              <a:t>MI frequency increases with increasing age</a:t>
            </a:r>
          </a:p>
          <a:p>
            <a:r>
              <a:rPr lang="en-US" i="1" dirty="0" smtClean="0"/>
              <a:t>Premenopausal women are by far more protected from MI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algn="ctr"/>
            <a:r>
              <a:rPr lang="en-US" dirty="0" smtClean="0">
                <a:latin typeface="Arial" pitchFamily="34" charset="0"/>
                <a:cs typeface="Arial" pitchFamily="34" charset="0"/>
              </a:rPr>
              <a:t>INTRODUCTION</a:t>
            </a:r>
          </a:p>
          <a:p>
            <a:pPr algn="ctr"/>
            <a:r>
              <a:rPr lang="en-US" dirty="0" smtClean="0">
                <a:latin typeface="Arial" pitchFamily="34" charset="0"/>
                <a:cs typeface="Arial" pitchFamily="34" charset="0"/>
              </a:rPr>
              <a:t>EPIDEMIOLOGY</a:t>
            </a:r>
          </a:p>
          <a:p>
            <a:pPr algn="ctr"/>
            <a:r>
              <a:rPr lang="en-US" dirty="0" smtClean="0">
                <a:latin typeface="Arial" pitchFamily="34" charset="0"/>
                <a:cs typeface="Arial" pitchFamily="34" charset="0"/>
              </a:rPr>
              <a:t>PATHOGENESIS</a:t>
            </a:r>
          </a:p>
          <a:p>
            <a:pPr algn="ctr"/>
            <a:r>
              <a:rPr lang="en-US" dirty="0" smtClean="0">
                <a:latin typeface="Arial" pitchFamily="34" charset="0"/>
                <a:cs typeface="Arial" pitchFamily="34" charset="0"/>
              </a:rPr>
              <a:t>TYPES</a:t>
            </a:r>
          </a:p>
          <a:p>
            <a:pPr algn="ctr"/>
            <a:r>
              <a:rPr lang="en-US" dirty="0" smtClean="0">
                <a:latin typeface="Arial" pitchFamily="34" charset="0"/>
                <a:cs typeface="Arial" pitchFamily="34" charset="0"/>
              </a:rPr>
              <a:t>MORPHOLOGY</a:t>
            </a:r>
          </a:p>
          <a:p>
            <a:pPr algn="ctr"/>
            <a:r>
              <a:rPr lang="en-US" dirty="0" smtClean="0">
                <a:latin typeface="Arial" pitchFamily="34" charset="0"/>
                <a:cs typeface="Arial" pitchFamily="34" charset="0"/>
              </a:rPr>
              <a:t>TREATMENT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PATHOGENESIS OF MI</a:t>
            </a:r>
            <a:endParaRPr lang="en-US" b="1" u="sng" dirty="0"/>
          </a:p>
        </p:txBody>
      </p:sp>
      <p:sp>
        <p:nvSpPr>
          <p:cNvPr id="3" name="Content Placeholder 2"/>
          <p:cNvSpPr>
            <a:spLocks noGrp="1"/>
          </p:cNvSpPr>
          <p:nvPr>
            <p:ph idx="1"/>
          </p:nvPr>
        </p:nvSpPr>
        <p:spPr/>
        <p:txBody>
          <a:bodyPr>
            <a:normAutofit fontScale="92500"/>
          </a:bodyPr>
          <a:lstStyle/>
          <a:p>
            <a:r>
              <a:rPr lang="en-US" b="1" dirty="0" smtClean="0"/>
              <a:t>CORONARY ARTERY OCCULUSION</a:t>
            </a:r>
          </a:p>
          <a:p>
            <a:pPr>
              <a:buNone/>
            </a:pPr>
            <a:r>
              <a:rPr lang="en-US" dirty="0" smtClean="0"/>
              <a:t>Following are the sequence of events:</a:t>
            </a:r>
          </a:p>
          <a:p>
            <a:r>
              <a:rPr lang="en-US" dirty="0" smtClean="0"/>
              <a:t>Sudden change in </a:t>
            </a:r>
            <a:r>
              <a:rPr lang="en-US" dirty="0" err="1" smtClean="0"/>
              <a:t>atheromatous</a:t>
            </a:r>
            <a:r>
              <a:rPr lang="en-US" dirty="0" smtClean="0"/>
              <a:t> plaque- </a:t>
            </a:r>
            <a:r>
              <a:rPr lang="en-US" dirty="0" err="1" smtClean="0"/>
              <a:t>intraplaque</a:t>
            </a:r>
            <a:r>
              <a:rPr lang="en-US" dirty="0" smtClean="0"/>
              <a:t> hemorrhage, erosion, ulceration, rupture or fissuring</a:t>
            </a:r>
          </a:p>
          <a:p>
            <a:r>
              <a:rPr lang="en-US" dirty="0" smtClean="0"/>
              <a:t>When exposed to </a:t>
            </a:r>
            <a:r>
              <a:rPr lang="en-US" dirty="0" err="1" smtClean="0"/>
              <a:t>subendothelial</a:t>
            </a:r>
            <a:r>
              <a:rPr lang="en-US" dirty="0" smtClean="0"/>
              <a:t> collagen and necrotic plaque contents, platelets adhere, become activated, release their granule contents and </a:t>
            </a:r>
            <a:r>
              <a:rPr lang="en-US" dirty="0" err="1" smtClean="0"/>
              <a:t>aggeregate</a:t>
            </a:r>
            <a:r>
              <a:rPr lang="en-US" dirty="0" smtClean="0"/>
              <a:t> to form </a:t>
            </a:r>
            <a:r>
              <a:rPr lang="en-US" dirty="0" err="1" smtClean="0"/>
              <a:t>microthrombi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r>
              <a:rPr lang="en-US" dirty="0" smtClean="0"/>
              <a:t>Vasospasm is stimulated by mediators released from platelets</a:t>
            </a:r>
          </a:p>
          <a:p>
            <a:r>
              <a:rPr lang="en-US" dirty="0" smtClean="0"/>
              <a:t>Tissue factor activates the coagulation pathway, adding to the bulk of the thrombus</a:t>
            </a:r>
          </a:p>
          <a:p>
            <a:r>
              <a:rPr lang="en-US" dirty="0" smtClean="0"/>
              <a:t>Frequently within minutes, the thrombus evolves to completely occlude the lumen of the vessel</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normAutofit fontScale="92500"/>
          </a:bodyPr>
          <a:lstStyle/>
          <a:p>
            <a:r>
              <a:rPr lang="en-US" dirty="0" smtClean="0"/>
              <a:t>In approx. 10% cases </a:t>
            </a:r>
            <a:r>
              <a:rPr lang="en-US" dirty="0" err="1" smtClean="0"/>
              <a:t>transmural</a:t>
            </a:r>
            <a:r>
              <a:rPr lang="en-US" dirty="0" smtClean="0"/>
              <a:t> infarcts occur in absence of typical coronary vascular pathology. The reduced coronary flow in such cases is due to:</a:t>
            </a:r>
          </a:p>
          <a:p>
            <a:r>
              <a:rPr lang="en-US" dirty="0" smtClean="0"/>
              <a:t>Vasospasm with or without </a:t>
            </a:r>
            <a:r>
              <a:rPr lang="en-US" dirty="0" err="1" smtClean="0"/>
              <a:t>atheroscleosis</a:t>
            </a:r>
            <a:r>
              <a:rPr lang="en-US" dirty="0" smtClean="0"/>
              <a:t> perhaps in association with </a:t>
            </a:r>
            <a:r>
              <a:rPr lang="en-US" dirty="0" err="1" smtClean="0"/>
              <a:t>plt</a:t>
            </a:r>
            <a:r>
              <a:rPr lang="en-US" dirty="0" smtClean="0"/>
              <a:t> aggregation</a:t>
            </a:r>
          </a:p>
          <a:p>
            <a:r>
              <a:rPr lang="en-US" dirty="0" smtClean="0"/>
              <a:t> Emboli from </a:t>
            </a:r>
            <a:r>
              <a:rPr lang="en-US" dirty="0" err="1" smtClean="0"/>
              <a:t>lt</a:t>
            </a:r>
            <a:r>
              <a:rPr lang="en-US" dirty="0" smtClean="0"/>
              <a:t> atrium</a:t>
            </a:r>
          </a:p>
          <a:p>
            <a:r>
              <a:rPr lang="en-US" dirty="0" err="1" smtClean="0"/>
              <a:t>Ishaemia</a:t>
            </a:r>
            <a:r>
              <a:rPr lang="en-US" dirty="0" smtClean="0"/>
              <a:t> without detectable coronary atherosclerosis &amp; thrombosis may be caused by disorders of small intramural coronary vessels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MYOCARDIAL RESPONSE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The principal early biochemical consequence of myocardial ischemia is the cessation of aerobic </a:t>
            </a:r>
            <a:r>
              <a:rPr lang="en-US" dirty="0" err="1"/>
              <a:t>glycolysis</a:t>
            </a:r>
            <a:r>
              <a:rPr lang="en-US" dirty="0"/>
              <a:t> (and therefore initiating anaerobic </a:t>
            </a:r>
            <a:r>
              <a:rPr lang="en-US" dirty="0" err="1"/>
              <a:t>glycolysis</a:t>
            </a:r>
            <a:r>
              <a:rPr lang="en-US" dirty="0"/>
              <a:t>) within seconds, leading to inadequate production of high-energy phosphates (e.g., </a:t>
            </a:r>
            <a:r>
              <a:rPr lang="en-US" dirty="0" err="1"/>
              <a:t>creatine</a:t>
            </a:r>
            <a:r>
              <a:rPr lang="en-US" dirty="0"/>
              <a:t> phosphate and adenosine </a:t>
            </a:r>
            <a:r>
              <a:rPr lang="en-US" dirty="0" err="1"/>
              <a:t>triphosphate</a:t>
            </a:r>
            <a:r>
              <a:rPr lang="en-US" dirty="0"/>
              <a:t>) and accumulation of potentially noxious breakdown products (such as lactic acid). Myocardial function is exceedingly sensitive to severe ischemia; striking loss of contractility occurs within 60 seconds of onset of ischemia. This can precipitate acute heart failure long before myocardial cell death.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437"/>
            <a:ext cx="8229600" cy="5897563"/>
          </a:xfrm>
        </p:spPr>
        <p:txBody>
          <a:bodyPr>
            <a:normAutofit lnSpcReduction="10000"/>
          </a:bodyPr>
          <a:lstStyle/>
          <a:p>
            <a:r>
              <a:rPr lang="en-US" dirty="0"/>
              <a:t>Nevertheless, these early changes are potentially </a:t>
            </a:r>
            <a:r>
              <a:rPr lang="en-US" i="1" dirty="0"/>
              <a:t>reversible</a:t>
            </a:r>
            <a:r>
              <a:rPr lang="en-US" dirty="0"/>
              <a:t>, and cell death is not immediate. As demonstrated experimentally, only severe ischemia lasting at least 20 to 40 minutes or longer leads to irreversible damage (necrosis) of some cardiac </a:t>
            </a:r>
            <a:r>
              <a:rPr lang="en-US" dirty="0" err="1"/>
              <a:t>myocytes</a:t>
            </a:r>
            <a:r>
              <a:rPr lang="en-US" dirty="0"/>
              <a:t>. </a:t>
            </a:r>
            <a:r>
              <a:rPr lang="en-US" dirty="0" err="1"/>
              <a:t>Ultrastructural</a:t>
            </a:r>
            <a:r>
              <a:rPr lang="en-US" dirty="0"/>
              <a:t> evidence of </a:t>
            </a:r>
            <a:r>
              <a:rPr lang="en-US" i="1" dirty="0"/>
              <a:t>irreversible</a:t>
            </a:r>
            <a:r>
              <a:rPr lang="en-US" dirty="0"/>
              <a:t> </a:t>
            </a:r>
            <a:r>
              <a:rPr lang="en-US" dirty="0" err="1"/>
              <a:t>myocyte</a:t>
            </a:r>
            <a:r>
              <a:rPr lang="en-US" dirty="0"/>
              <a:t> injury (primary structural defects in the </a:t>
            </a:r>
            <a:r>
              <a:rPr lang="en-US" dirty="0" err="1"/>
              <a:t>sarcolemmal</a:t>
            </a:r>
            <a:r>
              <a:rPr lang="en-US" dirty="0"/>
              <a:t> membrane) develops only after 20 to 40 minutes in severely ischemic myocardium (with blood flow of 10% or less of normal)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77500" lnSpcReduction="20000"/>
          </a:bodyPr>
          <a:lstStyle/>
          <a:p>
            <a:pPr>
              <a:buNone/>
            </a:pPr>
            <a:r>
              <a:rPr lang="en-US" b="1" dirty="0"/>
              <a:t> </a:t>
            </a:r>
            <a:r>
              <a:rPr lang="en-US" b="1" dirty="0" smtClean="0"/>
              <a:t>   Approximate </a:t>
            </a:r>
            <a:r>
              <a:rPr lang="en-US" b="1" dirty="0"/>
              <a:t>Time of Onset of Key Events in Ischemic Cardiac </a:t>
            </a:r>
            <a:r>
              <a:rPr lang="en-US" b="1" dirty="0" err="1"/>
              <a:t>Myocytes</a:t>
            </a:r>
            <a:r>
              <a:rPr lang="en-US" b="1" dirty="0"/>
              <a:t> </a:t>
            </a:r>
            <a:endParaRPr lang="en-US" dirty="0" smtClean="0"/>
          </a:p>
          <a:p>
            <a:pPr>
              <a:buNone/>
            </a:pPr>
            <a:endParaRPr lang="en-US" dirty="0" smtClean="0"/>
          </a:p>
          <a:p>
            <a:r>
              <a:rPr lang="en-US" b="1" dirty="0" smtClean="0"/>
              <a:t>Feature						Time</a:t>
            </a:r>
            <a:endParaRPr lang="en-US" dirty="0"/>
          </a:p>
          <a:p>
            <a:r>
              <a:rPr lang="en-US" dirty="0"/>
              <a:t>Onset of ATP </a:t>
            </a:r>
            <a:r>
              <a:rPr lang="en-US" dirty="0" smtClean="0"/>
              <a:t>depletion				Seconds</a:t>
            </a:r>
            <a:endParaRPr lang="en-US" dirty="0"/>
          </a:p>
          <a:p>
            <a:r>
              <a:rPr lang="en-US" dirty="0"/>
              <a:t>Loss of </a:t>
            </a:r>
            <a:r>
              <a:rPr lang="en-US" dirty="0" smtClean="0"/>
              <a:t>contractility				&lt;2 </a:t>
            </a:r>
            <a:r>
              <a:rPr lang="en-US" dirty="0"/>
              <a:t>min</a:t>
            </a:r>
          </a:p>
          <a:p>
            <a:r>
              <a:rPr lang="en-US" dirty="0"/>
              <a:t>ATP </a:t>
            </a:r>
            <a:r>
              <a:rPr lang="en-US" dirty="0" smtClean="0"/>
              <a:t>reduced</a:t>
            </a:r>
            <a:endParaRPr lang="en-US" dirty="0"/>
          </a:p>
          <a:p>
            <a:r>
              <a:rPr lang="en-US" dirty="0"/>
              <a:t>  to 50% of </a:t>
            </a:r>
            <a:r>
              <a:rPr lang="en-US" dirty="0" smtClean="0"/>
              <a:t>normal					10 </a:t>
            </a:r>
            <a:r>
              <a:rPr lang="en-US" dirty="0"/>
              <a:t>min</a:t>
            </a:r>
          </a:p>
          <a:p>
            <a:r>
              <a:rPr lang="en-US" dirty="0"/>
              <a:t>  to 10% of </a:t>
            </a:r>
            <a:r>
              <a:rPr lang="en-US" dirty="0" smtClean="0"/>
              <a:t>normal					40 </a:t>
            </a:r>
            <a:r>
              <a:rPr lang="en-US" dirty="0"/>
              <a:t>min</a:t>
            </a:r>
          </a:p>
          <a:p>
            <a:r>
              <a:rPr lang="en-US" dirty="0"/>
              <a:t>Irreversible cell </a:t>
            </a:r>
            <a:r>
              <a:rPr lang="en-US" dirty="0" smtClean="0"/>
              <a:t>injury				20–40 </a:t>
            </a:r>
            <a:r>
              <a:rPr lang="en-US" dirty="0"/>
              <a:t>min</a:t>
            </a:r>
          </a:p>
          <a:p>
            <a:r>
              <a:rPr lang="en-US" dirty="0" err="1"/>
              <a:t>Microvascular</a:t>
            </a:r>
            <a:r>
              <a:rPr lang="en-US" dirty="0"/>
              <a:t> </a:t>
            </a:r>
            <a:r>
              <a:rPr lang="en-US" dirty="0" smtClean="0"/>
              <a:t>injury				&gt;1 </a:t>
            </a:r>
            <a:r>
              <a:rPr lang="en-US" dirty="0"/>
              <a:t>hr</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lum bright="-12000" contrast="24000"/>
          </a:blip>
          <a:srcRect/>
          <a:stretch>
            <a:fillRect/>
          </a:stretch>
        </p:blipFill>
        <p:spPr bwMode="auto">
          <a:xfrm>
            <a:off x="533400" y="1447800"/>
            <a:ext cx="8153400" cy="4582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70000" lnSpcReduction="20000"/>
          </a:bodyPr>
          <a:lstStyle/>
          <a:p>
            <a:pPr>
              <a:buNone/>
            </a:pPr>
            <a:r>
              <a:rPr lang="en-US" dirty="0" smtClean="0"/>
              <a:t>Specific </a:t>
            </a:r>
            <a:r>
              <a:rPr lang="en-US" dirty="0"/>
              <a:t>morphologic features of an acute myocardial infarct depend on</a:t>
            </a:r>
            <a:r>
              <a:rPr lang="en-US" dirty="0" smtClean="0"/>
              <a:t>:</a:t>
            </a:r>
          </a:p>
          <a:p>
            <a:pPr>
              <a:buNone/>
            </a:pPr>
            <a:r>
              <a:rPr lang="en-US" dirty="0" smtClean="0"/>
              <a:t> </a:t>
            </a:r>
            <a:endParaRPr lang="en-US" dirty="0"/>
          </a:p>
          <a:p>
            <a:r>
              <a:rPr lang="en-US" dirty="0"/>
              <a:t>The location, severity, and rate of development of coronary atherosclerotic </a:t>
            </a:r>
            <a:r>
              <a:rPr lang="en-US" dirty="0" smtClean="0"/>
              <a:t>obstructions</a:t>
            </a:r>
            <a:endParaRPr lang="en-US" dirty="0"/>
          </a:p>
          <a:p>
            <a:r>
              <a:rPr lang="en-US" dirty="0"/>
              <a:t>The size of the vascular bed </a:t>
            </a:r>
            <a:r>
              <a:rPr lang="en-US" dirty="0" err="1"/>
              <a:t>perfused</a:t>
            </a:r>
            <a:r>
              <a:rPr lang="en-US" dirty="0"/>
              <a:t> by the obstructed </a:t>
            </a:r>
            <a:r>
              <a:rPr lang="en-US" dirty="0" smtClean="0"/>
              <a:t>vessels</a:t>
            </a:r>
            <a:endParaRPr lang="en-US" dirty="0"/>
          </a:p>
          <a:p>
            <a:r>
              <a:rPr lang="en-US" dirty="0"/>
              <a:t>The duration of the </a:t>
            </a:r>
            <a:r>
              <a:rPr lang="en-US" dirty="0" smtClean="0"/>
              <a:t>occlusion</a:t>
            </a:r>
            <a:endParaRPr lang="en-US" dirty="0"/>
          </a:p>
          <a:p>
            <a:r>
              <a:rPr lang="en-US" dirty="0"/>
              <a:t>The metabolic/oxygen needs of the myocardium at </a:t>
            </a:r>
            <a:r>
              <a:rPr lang="en-US" dirty="0" smtClean="0"/>
              <a:t>risk </a:t>
            </a:r>
            <a:endParaRPr lang="en-US" dirty="0"/>
          </a:p>
          <a:p>
            <a:r>
              <a:rPr lang="en-US" dirty="0"/>
              <a:t>The extent of collateral blood </a:t>
            </a:r>
            <a:r>
              <a:rPr lang="en-US" dirty="0" smtClean="0"/>
              <a:t>vessels</a:t>
            </a:r>
            <a:endParaRPr lang="en-US" dirty="0"/>
          </a:p>
          <a:p>
            <a:r>
              <a:rPr lang="en-US" dirty="0"/>
              <a:t>The presence, site, and severity of coronary arterial </a:t>
            </a:r>
            <a:r>
              <a:rPr lang="en-US" dirty="0" smtClean="0"/>
              <a:t>spasm</a:t>
            </a:r>
            <a:endParaRPr lang="en-US" dirty="0"/>
          </a:p>
          <a:p>
            <a:r>
              <a:rPr lang="en-US" dirty="0"/>
              <a:t>Other factors, such as alterations in blood pressure, heart rate, and cardiac rhythm</a:t>
            </a:r>
            <a:r>
              <a:rPr lang="en-US" dirty="0" smtClean="0"/>
              <a:t>.</a:t>
            </a:r>
            <a:endParaRPr lang="en-US" dirty="0"/>
          </a:p>
          <a:p>
            <a:pPr algn="just">
              <a:buNone/>
            </a:pP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solidFill>
            <a:schemeClr val="bg1"/>
          </a:solidFill>
          <a:ln>
            <a:solidFill>
              <a:srgbClr val="FF0000"/>
            </a:solidFill>
          </a:ln>
        </p:spPr>
        <p:txBody>
          <a:bodyPr/>
          <a:lstStyle/>
          <a:p>
            <a:pPr algn="l" eaLnBrk="1" hangingPunct="1">
              <a:defRPr/>
            </a:pPr>
            <a:r>
              <a:rPr lang="en-US" sz="3600" b="1" i="0" smtClean="0">
                <a:latin typeface="Times New Roman" pitchFamily="18" charset="0"/>
              </a:rPr>
              <a:t>MI - Types</a:t>
            </a:r>
          </a:p>
        </p:txBody>
      </p:sp>
      <p:sp>
        <p:nvSpPr>
          <p:cNvPr id="119813" name="Rectangle 5"/>
          <p:cNvSpPr>
            <a:spLocks noGrp="1" noChangeArrowheads="1"/>
          </p:cNvSpPr>
          <p:nvPr>
            <p:ph type="body" sz="half" idx="1"/>
          </p:nvPr>
        </p:nvSpPr>
        <p:spPr>
          <a:xfrm>
            <a:off x="685800" y="1981200"/>
            <a:ext cx="3810000" cy="4419600"/>
          </a:xfrm>
          <a:solidFill>
            <a:schemeClr val="bg1"/>
          </a:solidFill>
          <a:ln>
            <a:solidFill>
              <a:srgbClr val="FF0000"/>
            </a:solidFill>
          </a:ln>
        </p:spPr>
        <p:txBody>
          <a:bodyPr/>
          <a:lstStyle/>
          <a:p>
            <a:pPr algn="ctr" eaLnBrk="1" hangingPunct="1">
              <a:buFont typeface="Wingdings" pitchFamily="2" charset="2"/>
              <a:buNone/>
              <a:defRPr/>
            </a:pPr>
            <a:r>
              <a:rPr lang="en-US" b="1" u="sng" dirty="0" err="1" smtClean="0">
                <a:latin typeface="Times New Roman" pitchFamily="18" charset="0"/>
              </a:rPr>
              <a:t>Transmural</a:t>
            </a:r>
            <a:endParaRPr lang="en-US" b="1" u="sng" dirty="0" smtClean="0">
              <a:latin typeface="Times New Roman" pitchFamily="18" charset="0"/>
            </a:endParaRPr>
          </a:p>
          <a:p>
            <a:pPr eaLnBrk="1" hangingPunct="1">
              <a:defRPr/>
            </a:pPr>
            <a:r>
              <a:rPr lang="en-US" sz="2400" dirty="0" smtClean="0">
                <a:latin typeface="Times New Roman" pitchFamily="18" charset="0"/>
              </a:rPr>
              <a:t>Full thickness</a:t>
            </a:r>
          </a:p>
          <a:p>
            <a:pPr eaLnBrk="1" hangingPunct="1">
              <a:defRPr/>
            </a:pPr>
            <a:endParaRPr lang="en-US" sz="2400" dirty="0" smtClean="0">
              <a:latin typeface="Times New Roman" pitchFamily="18" charset="0"/>
            </a:endParaRPr>
          </a:p>
          <a:p>
            <a:pPr eaLnBrk="1" hangingPunct="1">
              <a:defRPr/>
            </a:pPr>
            <a:r>
              <a:rPr lang="en-US" sz="2400" dirty="0" smtClean="0">
                <a:latin typeface="Times New Roman" pitchFamily="18" charset="0"/>
              </a:rPr>
              <a:t>Superimposed thrombus in atherosclerosis</a:t>
            </a:r>
          </a:p>
          <a:p>
            <a:pPr eaLnBrk="1" hangingPunct="1">
              <a:defRPr/>
            </a:pPr>
            <a:endParaRPr lang="en-US" sz="2400" dirty="0" smtClean="0">
              <a:latin typeface="Times New Roman" pitchFamily="18" charset="0"/>
            </a:endParaRPr>
          </a:p>
          <a:p>
            <a:pPr eaLnBrk="1" hangingPunct="1">
              <a:defRPr/>
            </a:pPr>
            <a:r>
              <a:rPr lang="en-US" sz="2400" dirty="0" smtClean="0">
                <a:latin typeface="Times New Roman" pitchFamily="18" charset="0"/>
              </a:rPr>
              <a:t>Focal damage</a:t>
            </a:r>
          </a:p>
        </p:txBody>
      </p:sp>
      <p:sp>
        <p:nvSpPr>
          <p:cNvPr id="119814" name="Rectangle 6"/>
          <p:cNvSpPr>
            <a:spLocks noGrp="1" noChangeArrowheads="1"/>
          </p:cNvSpPr>
          <p:nvPr>
            <p:ph type="body" sz="half" idx="2"/>
          </p:nvPr>
        </p:nvSpPr>
        <p:spPr>
          <a:xfrm>
            <a:off x="4648200" y="1981200"/>
            <a:ext cx="3962400" cy="4419600"/>
          </a:xfrm>
          <a:solidFill>
            <a:schemeClr val="bg1"/>
          </a:solidFill>
          <a:ln>
            <a:solidFill>
              <a:srgbClr val="FF0000"/>
            </a:solidFill>
          </a:ln>
        </p:spPr>
        <p:txBody>
          <a:bodyPr/>
          <a:lstStyle/>
          <a:p>
            <a:pPr algn="ctr" eaLnBrk="1" hangingPunct="1">
              <a:buFont typeface="Wingdings" pitchFamily="2" charset="2"/>
              <a:buNone/>
              <a:defRPr/>
            </a:pPr>
            <a:r>
              <a:rPr lang="en-US" b="1" u="sng" dirty="0" smtClean="0">
                <a:latin typeface="Times New Roman" pitchFamily="18" charset="0"/>
              </a:rPr>
              <a:t>Sub-</a:t>
            </a:r>
            <a:r>
              <a:rPr lang="en-US" b="1" u="sng" dirty="0" err="1" smtClean="0">
                <a:latin typeface="Times New Roman" pitchFamily="18" charset="0"/>
              </a:rPr>
              <a:t>endocardial</a:t>
            </a:r>
            <a:endParaRPr lang="en-US" b="1" u="sng" dirty="0" smtClean="0">
              <a:latin typeface="Times New Roman" pitchFamily="18" charset="0"/>
            </a:endParaRPr>
          </a:p>
          <a:p>
            <a:pPr eaLnBrk="1" hangingPunct="1">
              <a:defRPr/>
            </a:pPr>
            <a:r>
              <a:rPr lang="en-US" sz="2400" dirty="0" smtClean="0">
                <a:latin typeface="Times New Roman" pitchFamily="18" charset="0"/>
              </a:rPr>
              <a:t>Inner 1/3 to half of ventricular wall</a:t>
            </a:r>
          </a:p>
          <a:p>
            <a:pPr eaLnBrk="1" hangingPunct="1">
              <a:defRPr/>
            </a:pPr>
            <a:r>
              <a:rPr lang="en-US" sz="2400" dirty="0" smtClean="0">
                <a:latin typeface="Times New Roman" pitchFamily="18" charset="0"/>
              </a:rPr>
              <a:t>Decreased circulating blood volume( shock, Hypotension, </a:t>
            </a:r>
            <a:r>
              <a:rPr lang="en-US" sz="2400" dirty="0" err="1" smtClean="0">
                <a:latin typeface="Times New Roman" pitchFamily="18" charset="0"/>
              </a:rPr>
              <a:t>Lysed</a:t>
            </a:r>
            <a:r>
              <a:rPr lang="en-US" sz="2400" dirty="0" smtClean="0">
                <a:latin typeface="Times New Roman" pitchFamily="18" charset="0"/>
              </a:rPr>
              <a:t> thrombus)</a:t>
            </a:r>
          </a:p>
          <a:p>
            <a:pPr eaLnBrk="1" hangingPunct="1">
              <a:defRPr/>
            </a:pPr>
            <a:r>
              <a:rPr lang="en-US" sz="2400" dirty="0" smtClean="0">
                <a:latin typeface="Times New Roman" pitchFamily="18" charset="0"/>
              </a:rPr>
              <a:t>Circumferential</a:t>
            </a:r>
            <a:r>
              <a:rPr lang="en-US" dirty="0" smtClean="0">
                <a:latin typeface="Times New Roman" pitchFamily="18" charset="0"/>
              </a:rPr>
              <a:t> </a:t>
            </a:r>
          </a:p>
        </p:txBody>
      </p:sp>
      <p:pic>
        <p:nvPicPr>
          <p:cNvPr id="8197" name="Picture 7"/>
          <p:cNvPicPr>
            <a:picLocks noChangeAspect="1" noChangeArrowheads="1"/>
          </p:cNvPicPr>
          <p:nvPr/>
        </p:nvPicPr>
        <p:blipFill>
          <a:blip r:embed="rId2" cstate="print">
            <a:lum bright="-24000" contrast="16000"/>
          </a:blip>
          <a:srcRect/>
          <a:stretch>
            <a:fillRect/>
          </a:stretch>
        </p:blipFill>
        <p:spPr bwMode="auto">
          <a:xfrm>
            <a:off x="5562600" y="5368925"/>
            <a:ext cx="2209800" cy="1022350"/>
          </a:xfrm>
          <a:prstGeom prst="rect">
            <a:avLst/>
          </a:prstGeom>
          <a:noFill/>
          <a:ln w="9525">
            <a:solidFill>
              <a:srgbClr val="FF0000"/>
            </a:solidFill>
            <a:miter lim="800000"/>
            <a:headEnd/>
            <a:tailEnd/>
          </a:ln>
        </p:spPr>
      </p:pic>
      <p:pic>
        <p:nvPicPr>
          <p:cNvPr id="8198" name="Picture 8"/>
          <p:cNvPicPr>
            <a:picLocks noChangeAspect="1" noChangeArrowheads="1"/>
          </p:cNvPicPr>
          <p:nvPr/>
        </p:nvPicPr>
        <p:blipFill>
          <a:blip r:embed="rId3" cstate="print">
            <a:lum bright="-12000" contrast="20000"/>
          </a:blip>
          <a:srcRect/>
          <a:stretch>
            <a:fillRect/>
          </a:stretch>
        </p:blipFill>
        <p:spPr bwMode="auto">
          <a:xfrm>
            <a:off x="1524000" y="5349875"/>
            <a:ext cx="2133600" cy="101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FREQUENCIES OF INVOLVEMENT OF ARTERIES</a:t>
            </a:r>
            <a:endParaRPr lang="en-US" dirty="0"/>
          </a:p>
        </p:txBody>
      </p:sp>
      <p:sp>
        <p:nvSpPr>
          <p:cNvPr id="3" name="Content Placeholder 2"/>
          <p:cNvSpPr>
            <a:spLocks noGrp="1"/>
          </p:cNvSpPr>
          <p:nvPr>
            <p:ph idx="1"/>
          </p:nvPr>
        </p:nvSpPr>
        <p:spPr/>
        <p:txBody>
          <a:bodyPr/>
          <a:lstStyle/>
          <a:p>
            <a:r>
              <a:rPr lang="en-US" dirty="0" smtClean="0"/>
              <a:t>LEFT ANTERIOR DESCENDING – 40-50 %</a:t>
            </a:r>
          </a:p>
          <a:p>
            <a:r>
              <a:rPr lang="en-US" dirty="0" smtClean="0"/>
              <a:t>RIGHT CORONARY ARTERY- 30- 40%</a:t>
            </a:r>
          </a:p>
          <a:p>
            <a:r>
              <a:rPr lang="en-US" dirty="0" smtClean="0"/>
              <a:t>LEFT CIRCUMFLEX ARTERY- 15-20%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Ischemic Heart Disease</a:t>
            </a:r>
          </a:p>
        </p:txBody>
      </p:sp>
      <p:sp>
        <p:nvSpPr>
          <p:cNvPr id="3" name="Content Placeholder 2"/>
          <p:cNvSpPr>
            <a:spLocks noGrp="1"/>
          </p:cNvSpPr>
          <p:nvPr>
            <p:ph idx="1"/>
          </p:nvPr>
        </p:nvSpPr>
        <p:spPr/>
        <p:txBody>
          <a:bodyPr>
            <a:normAutofit lnSpcReduction="10000"/>
          </a:bodyPr>
          <a:lstStyle/>
          <a:p>
            <a:r>
              <a:rPr lang="en-US" dirty="0" smtClean="0"/>
              <a:t>IHD </a:t>
            </a:r>
            <a:r>
              <a:rPr lang="en-US" dirty="0"/>
              <a:t>is the generic designation for a group of closely related syndromes resulting from myocardial </a:t>
            </a:r>
            <a:r>
              <a:rPr lang="en-US" i="1" dirty="0"/>
              <a:t>ischemia</a:t>
            </a:r>
            <a:r>
              <a:rPr lang="en-US" dirty="0"/>
              <a:t>—an imbalance between the supply (perfusion) and demand of the heart for oxygenated </a:t>
            </a:r>
            <a:r>
              <a:rPr lang="en-US" dirty="0" smtClean="0"/>
              <a:t>blood</a:t>
            </a:r>
          </a:p>
          <a:p>
            <a:r>
              <a:rPr lang="en-US" dirty="0"/>
              <a:t> Ischemia comprises not only insufficiency of oxygen, but also reduced availability of nutrient substrates and inadequate removal of metabolites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609600"/>
          <a:ext cx="8610601" cy="7522778"/>
        </p:xfrm>
        <a:graphic>
          <a:graphicData uri="http://schemas.openxmlformats.org/drawingml/2006/table">
            <a:tbl>
              <a:tblPr/>
              <a:tblGrid>
                <a:gridCol w="999444"/>
                <a:gridCol w="253006"/>
                <a:gridCol w="1130841"/>
                <a:gridCol w="1060949"/>
                <a:gridCol w="2818015"/>
                <a:gridCol w="2348346"/>
              </a:tblGrid>
              <a:tr h="349747">
                <a:tc gridSpan="2">
                  <a:txBody>
                    <a:bodyPr/>
                    <a:lstStyle/>
                    <a:p>
                      <a:pPr marL="0" marR="0">
                        <a:lnSpc>
                          <a:spcPct val="115000"/>
                        </a:lnSpc>
                        <a:spcBef>
                          <a:spcPts val="0"/>
                        </a:spcBef>
                        <a:spcAft>
                          <a:spcPts val="0"/>
                        </a:spcAft>
                      </a:pPr>
                      <a:r>
                        <a:rPr lang="en-US" sz="2000" b="1" dirty="0">
                          <a:latin typeface="Times New Roman"/>
                          <a:ea typeface="Times New Roman"/>
                          <a:cs typeface="Times New Roman"/>
                        </a:rPr>
                        <a:t>Time</a:t>
                      </a: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2000" b="1">
                          <a:latin typeface="Times New Roman"/>
                          <a:ea typeface="Times New Roman"/>
                          <a:cs typeface="Times New Roman"/>
                        </a:rPr>
                        <a:t>Gross Features</a:t>
                      </a:r>
                      <a:endParaRPr lang="en-US" sz="2000">
                        <a:latin typeface="Calibri"/>
                        <a:ea typeface="Calibri"/>
                        <a:cs typeface="Times New Roman"/>
                      </a:endParaRPr>
                    </a:p>
                  </a:txBody>
                  <a:tcPr marL="0" marR="0"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2000" b="1">
                          <a:latin typeface="Times New Roman"/>
                          <a:ea typeface="Times New Roman"/>
                          <a:cs typeface="Times New Roman"/>
                        </a:rPr>
                        <a:t>Light Microscope</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latin typeface="Times New Roman"/>
                          <a:ea typeface="Times New Roman"/>
                          <a:cs typeface="Times New Roman"/>
                        </a:rPr>
                        <a:t>Electron Microscope</a:t>
                      </a:r>
                      <a:endParaRPr lang="en-US" sz="2000" dirty="0">
                        <a:latin typeface="Calibri"/>
                        <a:ea typeface="Calibri"/>
                        <a:cs typeface="Times New Roman"/>
                      </a:endParaRPr>
                    </a:p>
                  </a:txBody>
                  <a:tcPr marL="0" marR="0" marT="0" marB="0">
                    <a:lnL>
                      <a:noFill/>
                    </a:lnL>
                    <a:lnR>
                      <a:noFill/>
                    </a:lnR>
                    <a:lnT>
                      <a:noFill/>
                    </a:lnT>
                    <a:lnB>
                      <a:noFill/>
                    </a:lnB>
                  </a:tcPr>
                </a:tc>
              </a:tr>
              <a:tr h="327571">
                <a:tc gridSpan="6">
                  <a:txBody>
                    <a:bodyPr/>
                    <a:lstStyle/>
                    <a:p>
                      <a:pPr marL="0" marR="0">
                        <a:lnSpc>
                          <a:spcPct val="115000"/>
                        </a:lnSpc>
                        <a:spcBef>
                          <a:spcPts val="0"/>
                        </a:spcBef>
                        <a:spcAft>
                          <a:spcPts val="0"/>
                        </a:spcAft>
                      </a:pPr>
                      <a:r>
                        <a:rPr lang="en-US" sz="2000" b="1" i="1" dirty="0">
                          <a:latin typeface="Times New Roman"/>
                          <a:ea typeface="Times New Roman"/>
                          <a:cs typeface="Times New Roman"/>
                        </a:rPr>
                        <a:t>Reversible Injury</a:t>
                      </a: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8987">
                <a:tc gridSpan="2">
                  <a:txBody>
                    <a:bodyPr/>
                    <a:lstStyle/>
                    <a:p>
                      <a:pPr marL="0" marR="0">
                        <a:lnSpc>
                          <a:spcPct val="115000"/>
                        </a:lnSpc>
                        <a:spcBef>
                          <a:spcPts val="0"/>
                        </a:spcBef>
                        <a:spcAft>
                          <a:spcPts val="0"/>
                        </a:spcAft>
                      </a:pPr>
                      <a:r>
                        <a:rPr lang="en-US" sz="2000" dirty="0">
                          <a:latin typeface="Times New Roman"/>
                          <a:ea typeface="Times New Roman"/>
                          <a:cs typeface="Times New Roman"/>
                        </a:rPr>
                        <a:t>0–½ hr</a:t>
                      </a: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2000" dirty="0">
                          <a:latin typeface="Times New Roman"/>
                          <a:ea typeface="Times New Roman"/>
                          <a:cs typeface="Times New Roman"/>
                        </a:rPr>
                        <a:t>None</a:t>
                      </a: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pPr marL="0" marR="0">
                        <a:lnSpc>
                          <a:spcPct val="115000"/>
                        </a:lnSpc>
                        <a:spcBef>
                          <a:spcPts val="0"/>
                        </a:spcBef>
                        <a:spcAft>
                          <a:spcPts val="0"/>
                        </a:spcAft>
                      </a:pPr>
                      <a:endParaRPr lang="en-US" sz="2000" dirty="0">
                        <a:latin typeface="Calibri"/>
                        <a:ea typeface="Calibri"/>
                        <a:cs typeface="Times New Roman"/>
                      </a:endParaRPr>
                    </a:p>
                  </a:txBody>
                  <a:tcPr/>
                </a:tc>
                <a:tc>
                  <a:txBody>
                    <a:bodyPr/>
                    <a:lstStyle/>
                    <a:p>
                      <a:pPr marL="0" marR="0">
                        <a:lnSpc>
                          <a:spcPct val="115000"/>
                        </a:lnSpc>
                        <a:spcBef>
                          <a:spcPts val="0"/>
                        </a:spcBef>
                        <a:spcAft>
                          <a:spcPts val="0"/>
                        </a:spcAft>
                      </a:pPr>
                      <a:r>
                        <a:rPr lang="en-US" sz="2000" dirty="0">
                          <a:latin typeface="Times New Roman"/>
                          <a:ea typeface="Times New Roman"/>
                          <a:cs typeface="Times New Roman"/>
                        </a:rPr>
                        <a:t>None</a:t>
                      </a:r>
                      <a:endParaRPr lang="en-US" sz="2000" dirty="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Relaxation of myofibrils; glycogen loss; mitochondrial swelling</a:t>
                      </a:r>
                      <a:endParaRPr lang="en-US" sz="2000">
                        <a:latin typeface="Calibri"/>
                        <a:ea typeface="Calibri"/>
                        <a:cs typeface="Times New Roman"/>
                      </a:endParaRPr>
                    </a:p>
                  </a:txBody>
                  <a:tcPr marL="0" marR="0" marT="0" marB="0">
                    <a:lnL>
                      <a:noFill/>
                    </a:lnL>
                    <a:lnR>
                      <a:noFill/>
                    </a:lnR>
                    <a:lnT>
                      <a:noFill/>
                    </a:lnT>
                    <a:lnB>
                      <a:noFill/>
                    </a:lnB>
                  </a:tcPr>
                </a:tc>
              </a:tr>
              <a:tr h="327571">
                <a:tc gridSpan="6">
                  <a:txBody>
                    <a:bodyPr/>
                    <a:lstStyle/>
                    <a:p>
                      <a:pPr marL="0" marR="0">
                        <a:lnSpc>
                          <a:spcPct val="115000"/>
                        </a:lnSpc>
                        <a:spcBef>
                          <a:spcPts val="0"/>
                        </a:spcBef>
                        <a:spcAft>
                          <a:spcPts val="0"/>
                        </a:spcAft>
                        <a:tabLst>
                          <a:tab pos="1476375" algn="l"/>
                        </a:tabLst>
                      </a:pPr>
                      <a:r>
                        <a:rPr lang="en-US" sz="2000" b="1" i="1" dirty="0">
                          <a:latin typeface="Times New Roman"/>
                          <a:ea typeface="Times New Roman"/>
                          <a:cs typeface="Times New Roman"/>
                        </a:rPr>
                        <a:t>Irreversible Injury	</a:t>
                      </a: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29400">
                <a:tc>
                  <a:txBody>
                    <a:bodyPr/>
                    <a:lstStyle/>
                    <a:p>
                      <a:pPr marL="0" marR="0">
                        <a:lnSpc>
                          <a:spcPct val="115000"/>
                        </a:lnSpc>
                        <a:spcBef>
                          <a:spcPts val="0"/>
                        </a:spcBef>
                        <a:spcAft>
                          <a:spcPts val="0"/>
                        </a:spcAft>
                      </a:pPr>
                      <a:r>
                        <a:rPr lang="en-US" sz="2000">
                          <a:latin typeface="Times New Roman"/>
                          <a:ea typeface="Times New Roman"/>
                          <a:cs typeface="Times New Roman"/>
                        </a:rPr>
                        <a:t>½–4 hr</a:t>
                      </a:r>
                      <a:endParaRPr lang="en-US" sz="2000">
                        <a:latin typeface="Calibri"/>
                        <a:ea typeface="Calibri"/>
                        <a:cs typeface="Times New Roman"/>
                      </a:endParaRPr>
                    </a:p>
                  </a:txBody>
                  <a:tcPr marL="0" marR="0" marT="0" marB="0">
                    <a:lnL>
                      <a:noFill/>
                    </a:lnL>
                    <a:lnR>
                      <a:noFill/>
                    </a:lnR>
                    <a:lnT>
                      <a:noFill/>
                    </a:lnT>
                    <a:lnB>
                      <a:noFill/>
                    </a:lnB>
                  </a:tcPr>
                </a:tc>
                <a:tc gridSpan="2">
                  <a:txBody>
                    <a:bodyPr/>
                    <a:lstStyle/>
                    <a:p>
                      <a:pPr marL="0" marR="0">
                        <a:lnSpc>
                          <a:spcPct val="115000"/>
                        </a:lnSpc>
                        <a:spcBef>
                          <a:spcPts val="0"/>
                        </a:spcBef>
                        <a:spcAft>
                          <a:spcPts val="0"/>
                        </a:spcAft>
                      </a:pPr>
                      <a:r>
                        <a:rPr lang="en-US" sz="2000">
                          <a:latin typeface="Times New Roman"/>
                          <a:ea typeface="Times New Roman"/>
                          <a:cs typeface="Times New Roman"/>
                        </a:rPr>
                        <a:t>None</a:t>
                      </a:r>
                      <a:endParaRPr lang="en-US" sz="2000">
                        <a:latin typeface="Calibri"/>
                        <a:ea typeface="Calibri"/>
                        <a:cs typeface="Times New Roman"/>
                      </a:endParaRPr>
                    </a:p>
                  </a:txBody>
                  <a:tcPr marL="0" marR="0" marT="0" marB="0">
                    <a:lnL>
                      <a:noFill/>
                    </a:lnL>
                    <a:lnR>
                      <a:noFill/>
                    </a:lnR>
                    <a:lnT>
                      <a:noFill/>
                    </a:lnT>
                    <a:lnB>
                      <a:noFill/>
                    </a:lnB>
                  </a:tcPr>
                </a:tc>
                <a:tc hMerge="1">
                  <a:txBody>
                    <a:bodyPr/>
                    <a:lstStyle/>
                    <a:p>
                      <a:pPr marL="0" marR="0">
                        <a:lnSpc>
                          <a:spcPct val="115000"/>
                        </a:lnSpc>
                        <a:spcBef>
                          <a:spcPts val="0"/>
                        </a:spcBef>
                        <a:spcAft>
                          <a:spcPts val="0"/>
                        </a:spcAft>
                      </a:pPr>
                      <a:endParaRPr lang="en-US" sz="2000">
                        <a:latin typeface="Calibri"/>
                        <a:ea typeface="Calibri"/>
                        <a:cs typeface="Times New Roman"/>
                      </a:endParaRPr>
                    </a:p>
                  </a:txBody>
                  <a:tcPr marL="0" marR="0" marT="0" marB="0">
                    <a:lnL>
                      <a:noFill/>
                    </a:lnL>
                    <a:lnR>
                      <a:noFill/>
                    </a:lnR>
                    <a:lnT>
                      <a:noFill/>
                    </a:lnT>
                    <a:lnB>
                      <a:noFill/>
                    </a:lnB>
                  </a:tcPr>
                </a:tc>
                <a:tc gridSpan="2">
                  <a:txBody>
                    <a:bodyPr/>
                    <a:lstStyle/>
                    <a:p>
                      <a:pPr marL="0" marR="0">
                        <a:lnSpc>
                          <a:spcPct val="115000"/>
                        </a:lnSpc>
                        <a:spcBef>
                          <a:spcPts val="0"/>
                        </a:spcBef>
                        <a:spcAft>
                          <a:spcPts val="0"/>
                        </a:spcAft>
                      </a:pPr>
                      <a:r>
                        <a:rPr lang="en-US" sz="2000" dirty="0">
                          <a:latin typeface="Times New Roman"/>
                          <a:ea typeface="Times New Roman"/>
                          <a:cs typeface="Times New Roman"/>
                        </a:rPr>
                        <a:t>Usually none; variable waviness of fibers at border</a:t>
                      </a: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pPr marL="0" marR="0">
                        <a:lnSpc>
                          <a:spcPct val="115000"/>
                        </a:lnSpc>
                        <a:spcBef>
                          <a:spcPts val="0"/>
                        </a:spcBef>
                        <a:spcAft>
                          <a:spcPts val="0"/>
                        </a:spcAft>
                      </a:pP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dirty="0" err="1">
                          <a:latin typeface="Times New Roman"/>
                          <a:ea typeface="Times New Roman"/>
                          <a:cs typeface="Times New Roman"/>
                        </a:rPr>
                        <a:t>Sarcolemmal</a:t>
                      </a:r>
                      <a:r>
                        <a:rPr lang="en-US" sz="2000" dirty="0">
                          <a:latin typeface="Times New Roman"/>
                          <a:ea typeface="Times New Roman"/>
                          <a:cs typeface="Times New Roman"/>
                        </a:rPr>
                        <a:t> disruption; mitochondrial amorphous densities</a:t>
                      </a:r>
                      <a:endParaRPr lang="en-US" sz="2000" dirty="0">
                        <a:latin typeface="Calibri"/>
                        <a:ea typeface="Calibri"/>
                        <a:cs typeface="Times New Roman"/>
                      </a:endParaRPr>
                    </a:p>
                  </a:txBody>
                  <a:tcPr marL="0" marR="0" marT="0" marB="0">
                    <a:lnL>
                      <a:noFill/>
                    </a:lnL>
                    <a:lnR>
                      <a:noFill/>
                    </a:lnR>
                    <a:lnT>
                      <a:noFill/>
                    </a:lnT>
                    <a:lnB>
                      <a:noFill/>
                    </a:lnB>
                  </a:tcPr>
                </a:tc>
              </a:tr>
              <a:tr h="699494">
                <a:tc>
                  <a:txBody>
                    <a:bodyPr/>
                    <a:lstStyle/>
                    <a:p>
                      <a:pPr marL="0" marR="0">
                        <a:lnSpc>
                          <a:spcPct val="115000"/>
                        </a:lnSpc>
                        <a:spcBef>
                          <a:spcPts val="0"/>
                        </a:spcBef>
                        <a:spcAft>
                          <a:spcPts val="0"/>
                        </a:spcAft>
                      </a:pPr>
                      <a:r>
                        <a:rPr lang="en-US" sz="2000">
                          <a:latin typeface="Times New Roman"/>
                          <a:ea typeface="Times New Roman"/>
                          <a:cs typeface="Times New Roman"/>
                        </a:rPr>
                        <a:t>4–12 hr</a:t>
                      </a:r>
                      <a:endParaRPr lang="en-US" sz="2000">
                        <a:latin typeface="Calibri"/>
                        <a:ea typeface="Calibri"/>
                        <a:cs typeface="Times New Roman"/>
                      </a:endParaRPr>
                    </a:p>
                  </a:txBody>
                  <a:tcPr marL="0" marR="0" marT="0" marB="0">
                    <a:lnL>
                      <a:noFill/>
                    </a:lnL>
                    <a:lnR>
                      <a:noFill/>
                    </a:lnR>
                    <a:lnT>
                      <a:noFill/>
                    </a:lnT>
                    <a:lnB>
                      <a:noFill/>
                    </a:lnB>
                  </a:tcPr>
                </a:tc>
                <a:tc gridSpan="2">
                  <a:txBody>
                    <a:bodyPr/>
                    <a:lstStyle/>
                    <a:p>
                      <a:pPr marL="0" marR="0">
                        <a:lnSpc>
                          <a:spcPct val="115000"/>
                        </a:lnSpc>
                        <a:spcBef>
                          <a:spcPts val="0"/>
                        </a:spcBef>
                        <a:spcAft>
                          <a:spcPts val="0"/>
                        </a:spcAft>
                      </a:pPr>
                      <a:r>
                        <a:rPr lang="en-US" sz="2000">
                          <a:latin typeface="Times New Roman"/>
                          <a:ea typeface="Times New Roman"/>
                          <a:cs typeface="Times New Roman"/>
                        </a:rPr>
                        <a:t>Occasionally dark mottling</a:t>
                      </a:r>
                      <a:endParaRPr lang="en-US" sz="2000">
                        <a:latin typeface="Calibri"/>
                        <a:ea typeface="Calibri"/>
                        <a:cs typeface="Times New Roman"/>
                      </a:endParaRPr>
                    </a:p>
                  </a:txBody>
                  <a:tcPr marL="0" marR="0" marT="0" marB="0">
                    <a:lnL>
                      <a:noFill/>
                    </a:lnL>
                    <a:lnR>
                      <a:noFill/>
                    </a:lnR>
                    <a:lnT>
                      <a:noFill/>
                    </a:lnT>
                    <a:lnB>
                      <a:noFill/>
                    </a:lnB>
                  </a:tcPr>
                </a:tc>
                <a:tc hMerge="1">
                  <a:txBody>
                    <a:bodyPr/>
                    <a:lstStyle/>
                    <a:p>
                      <a:pPr marL="0" marR="0">
                        <a:lnSpc>
                          <a:spcPct val="115000"/>
                        </a:lnSpc>
                        <a:spcBef>
                          <a:spcPts val="0"/>
                        </a:spcBef>
                        <a:spcAft>
                          <a:spcPts val="0"/>
                        </a:spcAft>
                      </a:pPr>
                      <a:endParaRPr lang="en-US" sz="2000">
                        <a:latin typeface="Calibri"/>
                        <a:ea typeface="Calibri"/>
                        <a:cs typeface="Times New Roman"/>
                      </a:endParaRPr>
                    </a:p>
                  </a:txBody>
                  <a:tcPr marL="0" marR="0" marT="0" marB="0">
                    <a:lnL>
                      <a:noFill/>
                    </a:lnL>
                    <a:lnR>
                      <a:noFill/>
                    </a:lnR>
                    <a:lnT>
                      <a:noFill/>
                    </a:lnT>
                    <a:lnB>
                      <a:noFill/>
                    </a:lnB>
                  </a:tcPr>
                </a:tc>
                <a:tc gridSpan="2">
                  <a:txBody>
                    <a:bodyPr/>
                    <a:lstStyle/>
                    <a:p>
                      <a:pPr marL="0" marR="0">
                        <a:lnSpc>
                          <a:spcPct val="115000"/>
                        </a:lnSpc>
                        <a:spcBef>
                          <a:spcPts val="0"/>
                        </a:spcBef>
                        <a:spcAft>
                          <a:spcPts val="0"/>
                        </a:spcAft>
                      </a:pPr>
                      <a:r>
                        <a:rPr lang="en-US" sz="2000" dirty="0">
                          <a:latin typeface="Times New Roman"/>
                          <a:ea typeface="Times New Roman"/>
                          <a:cs typeface="Times New Roman"/>
                        </a:rPr>
                        <a:t>Beginning coagulation necrosis; edema; hemorrhage</a:t>
                      </a: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pPr marL="0" marR="0">
                        <a:lnSpc>
                          <a:spcPct val="115000"/>
                        </a:lnSpc>
                        <a:spcBef>
                          <a:spcPts val="0"/>
                        </a:spcBef>
                        <a:spcAft>
                          <a:spcPts val="0"/>
                        </a:spcAft>
                      </a:pP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 </a:t>
                      </a:r>
                      <a:endParaRPr lang="en-US" sz="2000">
                        <a:latin typeface="Calibri"/>
                        <a:ea typeface="Calibri"/>
                        <a:cs typeface="Times New Roman"/>
                      </a:endParaRPr>
                    </a:p>
                  </a:txBody>
                  <a:tcPr marL="0" marR="0" marT="0" marB="0">
                    <a:lnL>
                      <a:noFill/>
                    </a:lnL>
                    <a:lnR>
                      <a:noFill/>
                    </a:lnR>
                    <a:lnT>
                      <a:noFill/>
                    </a:lnT>
                    <a:lnB>
                      <a:noFill/>
                    </a:lnB>
                  </a:tcPr>
                </a:tc>
              </a:tr>
              <a:tr h="1748734">
                <a:tc>
                  <a:txBody>
                    <a:bodyPr/>
                    <a:lstStyle/>
                    <a:p>
                      <a:pPr marL="0" marR="0">
                        <a:lnSpc>
                          <a:spcPct val="115000"/>
                        </a:lnSpc>
                        <a:spcBef>
                          <a:spcPts val="0"/>
                        </a:spcBef>
                        <a:spcAft>
                          <a:spcPts val="0"/>
                        </a:spcAft>
                      </a:pPr>
                      <a:r>
                        <a:rPr lang="en-US" sz="2000">
                          <a:latin typeface="Times New Roman"/>
                          <a:ea typeface="Times New Roman"/>
                          <a:cs typeface="Times New Roman"/>
                        </a:rPr>
                        <a:t>12–24 hr</a:t>
                      </a:r>
                      <a:endParaRPr lang="en-US" sz="2000">
                        <a:latin typeface="Calibri"/>
                        <a:ea typeface="Calibri"/>
                        <a:cs typeface="Times New Roman"/>
                      </a:endParaRPr>
                    </a:p>
                  </a:txBody>
                  <a:tcPr marL="0" marR="0" marT="0" marB="0">
                    <a:lnL>
                      <a:noFill/>
                    </a:lnL>
                    <a:lnR>
                      <a:noFill/>
                    </a:lnR>
                    <a:lnT>
                      <a:noFill/>
                    </a:lnT>
                    <a:lnB>
                      <a:noFill/>
                    </a:lnB>
                  </a:tcPr>
                </a:tc>
                <a:tc gridSpan="2">
                  <a:txBody>
                    <a:bodyPr/>
                    <a:lstStyle/>
                    <a:p>
                      <a:pPr marL="0" marR="0">
                        <a:lnSpc>
                          <a:spcPct val="115000"/>
                        </a:lnSpc>
                        <a:spcBef>
                          <a:spcPts val="0"/>
                        </a:spcBef>
                        <a:spcAft>
                          <a:spcPts val="0"/>
                        </a:spcAft>
                      </a:pPr>
                      <a:r>
                        <a:rPr lang="en-US" sz="2000">
                          <a:latin typeface="Times New Roman"/>
                          <a:ea typeface="Times New Roman"/>
                          <a:cs typeface="Times New Roman"/>
                        </a:rPr>
                        <a:t>Dark mottling</a:t>
                      </a:r>
                      <a:endParaRPr lang="en-US" sz="2000">
                        <a:latin typeface="Calibri"/>
                        <a:ea typeface="Calibri"/>
                        <a:cs typeface="Times New Roman"/>
                      </a:endParaRPr>
                    </a:p>
                  </a:txBody>
                  <a:tcPr marL="0" marR="0" marT="0" marB="0">
                    <a:lnL>
                      <a:noFill/>
                    </a:lnL>
                    <a:lnR>
                      <a:noFill/>
                    </a:lnR>
                    <a:lnT>
                      <a:noFill/>
                    </a:lnT>
                    <a:lnB>
                      <a:noFill/>
                    </a:lnB>
                  </a:tcPr>
                </a:tc>
                <a:tc hMerge="1">
                  <a:txBody>
                    <a:bodyPr/>
                    <a:lstStyle/>
                    <a:p>
                      <a:pPr marL="0" marR="0">
                        <a:lnSpc>
                          <a:spcPct val="115000"/>
                        </a:lnSpc>
                        <a:spcBef>
                          <a:spcPts val="0"/>
                        </a:spcBef>
                        <a:spcAft>
                          <a:spcPts val="0"/>
                        </a:spcAft>
                      </a:pPr>
                      <a:endParaRPr lang="en-US" sz="2000">
                        <a:latin typeface="Calibri"/>
                        <a:ea typeface="Calibri"/>
                        <a:cs typeface="Times New Roman"/>
                      </a:endParaRPr>
                    </a:p>
                  </a:txBody>
                  <a:tcPr marL="0" marR="0" marT="0" marB="0">
                    <a:lnL>
                      <a:noFill/>
                    </a:lnL>
                    <a:lnR>
                      <a:noFill/>
                    </a:lnR>
                    <a:lnT>
                      <a:noFill/>
                    </a:lnT>
                    <a:lnB>
                      <a:noFill/>
                    </a:lnB>
                  </a:tcPr>
                </a:tc>
                <a:tc gridSpan="2">
                  <a:txBody>
                    <a:bodyPr/>
                    <a:lstStyle/>
                    <a:p>
                      <a:pPr marL="0" marR="0">
                        <a:lnSpc>
                          <a:spcPct val="115000"/>
                        </a:lnSpc>
                        <a:spcBef>
                          <a:spcPts val="0"/>
                        </a:spcBef>
                        <a:spcAft>
                          <a:spcPts val="0"/>
                        </a:spcAft>
                      </a:pPr>
                      <a:r>
                        <a:rPr lang="en-US" sz="2000" dirty="0">
                          <a:latin typeface="Times New Roman"/>
                          <a:ea typeface="Times New Roman"/>
                          <a:cs typeface="Times New Roman"/>
                        </a:rPr>
                        <a:t>Ongoing coagulation necrosis; </a:t>
                      </a:r>
                      <a:r>
                        <a:rPr lang="en-US" sz="2000" dirty="0" err="1">
                          <a:latin typeface="Times New Roman"/>
                          <a:ea typeface="Times New Roman"/>
                          <a:cs typeface="Times New Roman"/>
                        </a:rPr>
                        <a:t>pyknosis</a:t>
                      </a:r>
                      <a:r>
                        <a:rPr lang="en-US" sz="2000" dirty="0">
                          <a:latin typeface="Times New Roman"/>
                          <a:ea typeface="Times New Roman"/>
                          <a:cs typeface="Times New Roman"/>
                        </a:rPr>
                        <a:t> of nuclei; </a:t>
                      </a:r>
                      <a:r>
                        <a:rPr lang="en-US" sz="2000" dirty="0" err="1">
                          <a:latin typeface="Times New Roman"/>
                          <a:ea typeface="Times New Roman"/>
                          <a:cs typeface="Times New Roman"/>
                        </a:rPr>
                        <a:t>myocyte</a:t>
                      </a:r>
                      <a:r>
                        <a:rPr lang="en-US" sz="2000" dirty="0">
                          <a:latin typeface="Times New Roman"/>
                          <a:ea typeface="Times New Roman"/>
                          <a:cs typeface="Times New Roman"/>
                        </a:rPr>
                        <a:t> </a:t>
                      </a:r>
                      <a:r>
                        <a:rPr lang="en-US" sz="2000" dirty="0" err="1">
                          <a:latin typeface="Times New Roman"/>
                          <a:ea typeface="Times New Roman"/>
                          <a:cs typeface="Times New Roman"/>
                        </a:rPr>
                        <a:t>hypereosinophilia</a:t>
                      </a:r>
                      <a:r>
                        <a:rPr lang="en-US" sz="2000" dirty="0">
                          <a:latin typeface="Times New Roman"/>
                          <a:ea typeface="Times New Roman"/>
                          <a:cs typeface="Times New Roman"/>
                        </a:rPr>
                        <a:t>; marginal contraction band necrosis; beginning </a:t>
                      </a:r>
                      <a:r>
                        <a:rPr lang="en-US" sz="2000" dirty="0" err="1">
                          <a:latin typeface="Times New Roman"/>
                          <a:ea typeface="Times New Roman"/>
                          <a:cs typeface="Times New Roman"/>
                        </a:rPr>
                        <a:t>neutrophilic</a:t>
                      </a:r>
                      <a:r>
                        <a:rPr lang="en-US" sz="2000" dirty="0">
                          <a:latin typeface="Times New Roman"/>
                          <a:ea typeface="Times New Roman"/>
                          <a:cs typeface="Times New Roman"/>
                        </a:rPr>
                        <a:t> infiltrate</a:t>
                      </a: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pPr marL="0" marR="0">
                        <a:lnSpc>
                          <a:spcPct val="115000"/>
                        </a:lnSpc>
                        <a:spcBef>
                          <a:spcPts val="0"/>
                        </a:spcBef>
                        <a:spcAft>
                          <a:spcPts val="0"/>
                        </a:spcAft>
                      </a:pP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dirty="0">
                          <a:latin typeface="Times New Roman"/>
                          <a:ea typeface="Times New Roman"/>
                          <a:cs typeface="Times New Roman"/>
                        </a:rPr>
                        <a:t> </a:t>
                      </a:r>
                      <a:endParaRPr lang="en-US" sz="2000" dirty="0">
                        <a:latin typeface="Calibri"/>
                        <a:ea typeface="Calibri"/>
                        <a:cs typeface="Times New Roman"/>
                      </a:endParaRPr>
                    </a:p>
                  </a:txBody>
                  <a:tcPr marL="0" marR="0" marT="0" marB="0">
                    <a:lnL>
                      <a:noFill/>
                    </a:lnL>
                    <a:lnR>
                      <a:noFill/>
                    </a:lnR>
                    <a:lnT>
                      <a:noFill/>
                    </a:lnT>
                    <a:lnB>
                      <a:noFill/>
                    </a:lnB>
                  </a:tcPr>
                </a:tc>
              </a:tr>
              <a:tr h="1186098">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0" marR="0" marT="0" marB="0">
                    <a:lnL>
                      <a:noFill/>
                    </a:lnL>
                    <a:lnR>
                      <a:noFill/>
                    </a:lnR>
                    <a:lnT>
                      <a:noFill/>
                    </a:lnT>
                    <a:lnB>
                      <a:noFill/>
                    </a:lnB>
                  </a:tcPr>
                </a:tc>
                <a:tc gridSpan="2">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pPr marL="0" marR="0">
                        <a:lnSpc>
                          <a:spcPct val="115000"/>
                        </a:lnSpc>
                        <a:spcBef>
                          <a:spcPts val="0"/>
                        </a:spcBef>
                        <a:spcAft>
                          <a:spcPts val="0"/>
                        </a:spcAft>
                      </a:pPr>
                      <a:endParaRPr lang="en-US" sz="2000">
                        <a:latin typeface="Calibri"/>
                        <a:ea typeface="Calibri"/>
                        <a:cs typeface="Times New Roman"/>
                      </a:endParaRPr>
                    </a:p>
                  </a:txBody>
                  <a:tcPr marL="0" marR="0" marT="0" marB="0">
                    <a:lnL>
                      <a:noFill/>
                    </a:lnL>
                    <a:lnR>
                      <a:noFill/>
                    </a:lnR>
                    <a:lnT>
                      <a:noFill/>
                    </a:lnT>
                    <a:lnB>
                      <a:noFill/>
                    </a:lnB>
                  </a:tcPr>
                </a:tc>
                <a:tc gridSpan="2">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0" marR="0" marT="0" marB="0">
                    <a:lnL>
                      <a:noFill/>
                    </a:lnL>
                    <a:lnR>
                      <a:noFill/>
                    </a:lnR>
                    <a:lnT>
                      <a:noFill/>
                    </a:lnT>
                    <a:lnB>
                      <a:noFill/>
                    </a:lnB>
                  </a:tcPr>
                </a:tc>
                <a:tc hMerge="1">
                  <a:txBody>
                    <a:bodyPr/>
                    <a:lstStyle/>
                    <a:p>
                      <a:pPr marL="0" marR="0">
                        <a:lnSpc>
                          <a:spcPct val="115000"/>
                        </a:lnSpc>
                        <a:spcBef>
                          <a:spcPts val="0"/>
                        </a:spcBef>
                        <a:spcAft>
                          <a:spcPts val="0"/>
                        </a:spcAft>
                      </a:pP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0" marR="0" marT="0" marB="0">
                    <a:lnL>
                      <a:noFill/>
                    </a:lnL>
                    <a:lnR>
                      <a:noFill/>
                    </a:lnR>
                    <a:lnT>
                      <a:noFill/>
                    </a:lnT>
                    <a:lnB>
                      <a:noFill/>
                    </a:lnB>
                  </a:tcPr>
                </a:tc>
              </a:tr>
            </a:tbl>
          </a:graphicData>
        </a:graphic>
      </p:graphicFrame>
      <p:sp>
        <p:nvSpPr>
          <p:cNvPr id="44033" name="Rectangle 1"/>
          <p:cNvSpPr>
            <a:spLocks noChangeArrowheads="1"/>
          </p:cNvSpPr>
          <p:nvPr/>
        </p:nvSpPr>
        <p:spPr bwMode="auto">
          <a:xfrm>
            <a:off x="0" y="0"/>
            <a:ext cx="889378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76375" algn="l"/>
              </a:tabLst>
            </a:pPr>
            <a:r>
              <a:rPr kumimoji="0" lang="en-US" sz="2400" b="1" i="0" u="sng" strike="noStrike" cap="none" normalizeH="0" baseline="0" dirty="0" smtClean="0">
                <a:ln>
                  <a:noFill/>
                </a:ln>
                <a:solidFill>
                  <a:schemeClr val="tx1"/>
                </a:solidFill>
                <a:effectLst/>
                <a:latin typeface="Arial" pitchFamily="34" charset="0"/>
                <a:ea typeface="Calibri" pitchFamily="34" charset="0"/>
                <a:cs typeface="Times New Roman" pitchFamily="18" charset="0"/>
              </a:rPr>
              <a:t>Evolution of Morphologic Changes in Myocardial Infarction</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0"/>
          <a:ext cx="8686799" cy="6705600"/>
        </p:xfrm>
        <a:graphic>
          <a:graphicData uri="http://schemas.openxmlformats.org/drawingml/2006/table">
            <a:tbl>
              <a:tblPr/>
              <a:tblGrid>
                <a:gridCol w="838200"/>
                <a:gridCol w="2667000"/>
                <a:gridCol w="5105400"/>
                <a:gridCol w="76199"/>
              </a:tblGrid>
              <a:tr h="1325880">
                <a:tc>
                  <a:txBody>
                    <a:bodyPr/>
                    <a:lstStyle/>
                    <a:p>
                      <a:pPr marL="0" marR="0">
                        <a:lnSpc>
                          <a:spcPct val="115000"/>
                        </a:lnSpc>
                        <a:spcBef>
                          <a:spcPts val="0"/>
                        </a:spcBef>
                        <a:spcAft>
                          <a:spcPts val="0"/>
                        </a:spcAft>
                      </a:pPr>
                      <a:r>
                        <a:rPr lang="en-US" sz="2000">
                          <a:latin typeface="Times New Roman"/>
                          <a:ea typeface="Times New Roman"/>
                          <a:cs typeface="Times New Roman"/>
                        </a:rPr>
                        <a:t>1–3 days</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Mottling with yellow-tan infarct center</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Coagulation necrosis, with loss of nuclei and striations; interstitial infiltrate of neutrophils</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 </a:t>
                      </a:r>
                      <a:endParaRPr lang="en-US" sz="2000">
                        <a:latin typeface="Calibri"/>
                        <a:ea typeface="Calibri"/>
                        <a:cs typeface="Times New Roman"/>
                      </a:endParaRPr>
                    </a:p>
                  </a:txBody>
                  <a:tcPr marL="0" marR="0" marT="0" marB="0">
                    <a:lnL>
                      <a:noFill/>
                    </a:lnL>
                    <a:lnR>
                      <a:noFill/>
                    </a:lnR>
                    <a:lnT>
                      <a:noFill/>
                    </a:lnT>
                    <a:lnB>
                      <a:noFill/>
                    </a:lnB>
                  </a:tcPr>
                </a:tc>
              </a:tr>
              <a:tr h="1657350">
                <a:tc>
                  <a:txBody>
                    <a:bodyPr/>
                    <a:lstStyle/>
                    <a:p>
                      <a:pPr marL="0" marR="0">
                        <a:lnSpc>
                          <a:spcPct val="115000"/>
                        </a:lnSpc>
                        <a:spcBef>
                          <a:spcPts val="0"/>
                        </a:spcBef>
                        <a:spcAft>
                          <a:spcPts val="0"/>
                        </a:spcAft>
                      </a:pPr>
                      <a:r>
                        <a:rPr lang="en-US" sz="2000">
                          <a:latin typeface="Times New Roman"/>
                          <a:ea typeface="Times New Roman"/>
                          <a:cs typeface="Times New Roman"/>
                        </a:rPr>
                        <a:t>3–7 days</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Hyperemic border; central yellow-tan softening</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Beginning disintegration of dead myofibers, with dying neutrophils; early phagocytosis of dead cells by macrophages at infarct border</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 </a:t>
                      </a:r>
                      <a:endParaRPr lang="en-US" sz="2000">
                        <a:latin typeface="Calibri"/>
                        <a:ea typeface="Calibri"/>
                        <a:cs typeface="Times New Roman"/>
                      </a:endParaRPr>
                    </a:p>
                  </a:txBody>
                  <a:tcPr marL="0" marR="0" marT="0" marB="0">
                    <a:lnL>
                      <a:noFill/>
                    </a:lnL>
                    <a:lnR>
                      <a:noFill/>
                    </a:lnR>
                    <a:lnT>
                      <a:noFill/>
                    </a:lnT>
                    <a:lnB>
                      <a:noFill/>
                    </a:lnB>
                  </a:tcPr>
                </a:tc>
              </a:tr>
              <a:tr h="1325880">
                <a:tc>
                  <a:txBody>
                    <a:bodyPr/>
                    <a:lstStyle/>
                    <a:p>
                      <a:pPr marL="0" marR="0">
                        <a:lnSpc>
                          <a:spcPct val="115000"/>
                        </a:lnSpc>
                        <a:spcBef>
                          <a:spcPts val="0"/>
                        </a:spcBef>
                        <a:spcAft>
                          <a:spcPts val="0"/>
                        </a:spcAft>
                      </a:pPr>
                      <a:r>
                        <a:rPr lang="en-US" sz="2000">
                          <a:latin typeface="Times New Roman"/>
                          <a:ea typeface="Times New Roman"/>
                          <a:cs typeface="Times New Roman"/>
                        </a:rPr>
                        <a:t>7–10 days</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Maximally yellow-tan and soft, with depressed red-tan margins</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Well-developed phagocytosis of dead cells; early formation of fibrovascular granulation tissue at margins</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 </a:t>
                      </a:r>
                      <a:endParaRPr lang="en-US" sz="2000">
                        <a:latin typeface="Calibri"/>
                        <a:ea typeface="Calibri"/>
                        <a:cs typeface="Times New Roman"/>
                      </a:endParaRPr>
                    </a:p>
                  </a:txBody>
                  <a:tcPr marL="0" marR="0" marT="0" marB="0">
                    <a:lnL>
                      <a:noFill/>
                    </a:lnL>
                    <a:lnR>
                      <a:noFill/>
                    </a:lnR>
                    <a:lnT>
                      <a:noFill/>
                    </a:lnT>
                    <a:lnB>
                      <a:noFill/>
                    </a:lnB>
                  </a:tcPr>
                </a:tc>
              </a:tr>
              <a:tr h="994410">
                <a:tc>
                  <a:txBody>
                    <a:bodyPr/>
                    <a:lstStyle/>
                    <a:p>
                      <a:pPr marL="0" marR="0">
                        <a:lnSpc>
                          <a:spcPct val="115000"/>
                        </a:lnSpc>
                        <a:spcBef>
                          <a:spcPts val="0"/>
                        </a:spcBef>
                        <a:spcAft>
                          <a:spcPts val="0"/>
                        </a:spcAft>
                      </a:pPr>
                      <a:r>
                        <a:rPr lang="en-US" sz="2000">
                          <a:latin typeface="Times New Roman"/>
                          <a:ea typeface="Times New Roman"/>
                          <a:cs typeface="Times New Roman"/>
                        </a:rPr>
                        <a:t>10–14 days</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Red-gray depressed infarct borders</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Well-established granulation tissue with new blood vessels and collagen deposition</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 </a:t>
                      </a:r>
                      <a:endParaRPr lang="en-US" sz="2000">
                        <a:latin typeface="Calibri"/>
                        <a:ea typeface="Calibri"/>
                        <a:cs typeface="Times New Roman"/>
                      </a:endParaRPr>
                    </a:p>
                  </a:txBody>
                  <a:tcPr marL="0" marR="0" marT="0" marB="0">
                    <a:lnL>
                      <a:noFill/>
                    </a:lnL>
                    <a:lnR>
                      <a:noFill/>
                    </a:lnR>
                    <a:lnT>
                      <a:noFill/>
                    </a:lnT>
                    <a:lnB>
                      <a:noFill/>
                    </a:lnB>
                  </a:tcPr>
                </a:tc>
              </a:tr>
              <a:tr h="994410">
                <a:tc>
                  <a:txBody>
                    <a:bodyPr/>
                    <a:lstStyle/>
                    <a:p>
                      <a:pPr marL="0" marR="0">
                        <a:lnSpc>
                          <a:spcPct val="115000"/>
                        </a:lnSpc>
                        <a:spcBef>
                          <a:spcPts val="0"/>
                        </a:spcBef>
                        <a:spcAft>
                          <a:spcPts val="0"/>
                        </a:spcAft>
                      </a:pPr>
                      <a:r>
                        <a:rPr lang="en-US" sz="2000">
                          <a:latin typeface="Times New Roman"/>
                          <a:ea typeface="Times New Roman"/>
                          <a:cs typeface="Times New Roman"/>
                        </a:rPr>
                        <a:t>2–8 wk</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Gray-white scar, progressive from border toward core of infarct</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Increased collagen deposition, with decreased cellularity</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 </a:t>
                      </a:r>
                      <a:endParaRPr lang="en-US" sz="2000">
                        <a:latin typeface="Calibri"/>
                        <a:ea typeface="Calibri"/>
                        <a:cs typeface="Times New Roman"/>
                      </a:endParaRPr>
                    </a:p>
                  </a:txBody>
                  <a:tcPr marL="0" marR="0" marT="0" marB="0">
                    <a:lnL>
                      <a:noFill/>
                    </a:lnL>
                    <a:lnR>
                      <a:noFill/>
                    </a:lnR>
                    <a:lnT>
                      <a:noFill/>
                    </a:lnT>
                    <a:lnB>
                      <a:noFill/>
                    </a:lnB>
                  </a:tcPr>
                </a:tc>
              </a:tr>
              <a:tr h="331470">
                <a:tc>
                  <a:txBody>
                    <a:bodyPr/>
                    <a:lstStyle/>
                    <a:p>
                      <a:pPr marL="0" marR="0">
                        <a:lnSpc>
                          <a:spcPct val="115000"/>
                        </a:lnSpc>
                        <a:spcBef>
                          <a:spcPts val="0"/>
                        </a:spcBef>
                        <a:spcAft>
                          <a:spcPts val="0"/>
                        </a:spcAft>
                      </a:pPr>
                      <a:r>
                        <a:rPr lang="en-US" sz="2000">
                          <a:latin typeface="Times New Roman"/>
                          <a:ea typeface="Times New Roman"/>
                          <a:cs typeface="Times New Roman"/>
                        </a:rPr>
                        <a:t>&gt;2 mo</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Scarring complete</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a:latin typeface="Times New Roman"/>
                          <a:ea typeface="Times New Roman"/>
                          <a:cs typeface="Times New Roman"/>
                        </a:rPr>
                        <a:t>Dense collagenous scar</a:t>
                      </a:r>
                      <a:endParaRPr lang="en-US" sz="2000">
                        <a:latin typeface="Calibri"/>
                        <a:ea typeface="Calibri"/>
                        <a:cs typeface="Times New Roman"/>
                      </a:endParaRPr>
                    </a:p>
                  </a:txBody>
                  <a:tcPr marL="0" marR="0" marT="0" marB="0">
                    <a:lnL>
                      <a:noFill/>
                    </a:lnL>
                    <a:lnR>
                      <a:noFill/>
                    </a:lnR>
                    <a:lnT>
                      <a:noFill/>
                    </a:lnT>
                    <a:lnB>
                      <a:noFill/>
                    </a:lnB>
                  </a:tcPr>
                </a:tc>
                <a:tc>
                  <a:txBody>
                    <a:bodyPr/>
                    <a:lstStyle/>
                    <a:p>
                      <a:pPr marL="0" marR="0">
                        <a:lnSpc>
                          <a:spcPct val="115000"/>
                        </a:lnSpc>
                        <a:spcBef>
                          <a:spcPts val="0"/>
                        </a:spcBef>
                        <a:spcAft>
                          <a:spcPts val="0"/>
                        </a:spcAft>
                      </a:pPr>
                      <a:r>
                        <a:rPr lang="en-US" sz="2000" dirty="0">
                          <a:latin typeface="Times New Roman"/>
                          <a:ea typeface="Times New Roman"/>
                          <a:cs typeface="Times New Roman"/>
                        </a:rPr>
                        <a:t> </a:t>
                      </a:r>
                      <a:endParaRPr lang="en-US" sz="2000" dirty="0">
                        <a:latin typeface="Calibri"/>
                        <a:ea typeface="Calibri"/>
                        <a:cs typeface="Times New Roman"/>
                      </a:endParaRPr>
                    </a:p>
                  </a:txBody>
                  <a:tcPr marL="0" marR="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lum bright="-6000" contrast="24000"/>
          </a:blip>
          <a:srcRect/>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0" y="4572000"/>
            <a:ext cx="9144000" cy="2031325"/>
          </a:xfrm>
          <a:prstGeom prst="rect">
            <a:avLst/>
          </a:prstGeom>
        </p:spPr>
        <p:txBody>
          <a:bodyPr wrap="square">
            <a:spAutoFit/>
          </a:bodyPr>
          <a:lstStyle/>
          <a:p>
            <a:r>
              <a:rPr lang="en-US" dirty="0" smtClean="0"/>
              <a:t> Microscopic features  </a:t>
            </a:r>
            <a:r>
              <a:rPr lang="en-US" i="1" dirty="0" smtClean="0"/>
              <a:t>A,</a:t>
            </a:r>
            <a:r>
              <a:rPr lang="en-US" dirty="0" smtClean="0"/>
              <a:t> One-day-old infarct showing </a:t>
            </a:r>
            <a:r>
              <a:rPr lang="en-US" dirty="0" err="1" smtClean="0"/>
              <a:t>coagulative</a:t>
            </a:r>
            <a:r>
              <a:rPr lang="en-US" dirty="0" smtClean="0"/>
              <a:t> necrosis along with wavy fibers compared with adjacent normal fibers . </a:t>
            </a:r>
            <a:r>
              <a:rPr lang="en-US" i="1" dirty="0" smtClean="0"/>
              <a:t>B,</a:t>
            </a:r>
            <a:r>
              <a:rPr lang="en-US" dirty="0" smtClean="0"/>
              <a:t> Dense </a:t>
            </a:r>
            <a:r>
              <a:rPr lang="en-US" dirty="0" err="1" smtClean="0"/>
              <a:t>polymorphonuclear</a:t>
            </a:r>
            <a:r>
              <a:rPr lang="en-US" dirty="0" smtClean="0"/>
              <a:t> </a:t>
            </a:r>
            <a:r>
              <a:rPr lang="en-US" dirty="0" err="1" smtClean="0"/>
              <a:t>leukocytic</a:t>
            </a:r>
            <a:r>
              <a:rPr lang="en-US" dirty="0" smtClean="0"/>
              <a:t> infiltrate in area of acute myocardial infarction of 3 to 4 days' duration. </a:t>
            </a:r>
            <a:r>
              <a:rPr lang="en-US" i="1" dirty="0" smtClean="0"/>
              <a:t>C,</a:t>
            </a:r>
            <a:r>
              <a:rPr lang="en-US" dirty="0" smtClean="0"/>
              <a:t> Nearly complete removal of necrotic </a:t>
            </a:r>
            <a:r>
              <a:rPr lang="en-US" dirty="0" err="1" smtClean="0"/>
              <a:t>myocytes</a:t>
            </a:r>
            <a:r>
              <a:rPr lang="en-US" dirty="0" smtClean="0"/>
              <a:t> by </a:t>
            </a:r>
            <a:r>
              <a:rPr lang="en-US" dirty="0" err="1" smtClean="0"/>
              <a:t>phagocytosis</a:t>
            </a:r>
            <a:r>
              <a:rPr lang="en-US" dirty="0" smtClean="0"/>
              <a:t> . </a:t>
            </a:r>
            <a:r>
              <a:rPr lang="en-US" i="1" dirty="0" smtClean="0"/>
              <a:t>D,</a:t>
            </a:r>
            <a:r>
              <a:rPr lang="en-US" dirty="0" smtClean="0"/>
              <a:t> Granulation tissue characterized by loose collagen and abundant capillaries. </a:t>
            </a:r>
            <a:r>
              <a:rPr lang="en-US" i="1" dirty="0" smtClean="0"/>
              <a:t>E,</a:t>
            </a:r>
            <a:r>
              <a:rPr lang="en-US" dirty="0" smtClean="0"/>
              <a:t> Well-healed myocardial infarct with replacement of the necrotic fibers by dense </a:t>
            </a:r>
            <a:r>
              <a:rPr lang="en-US" dirty="0" err="1" smtClean="0"/>
              <a:t>collagenous</a:t>
            </a:r>
            <a:r>
              <a:rPr lang="en-US" dirty="0" smtClean="0"/>
              <a:t> scar. A few residual cardiac muscle cells are present.</a:t>
            </a:r>
            <a:br>
              <a:rPr lang="en-US" dirty="0" smtClean="0"/>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INFARCT MODIFICATION BY REPERFUSION</a:t>
            </a:r>
            <a:endParaRPr lang="en-US" dirty="0"/>
          </a:p>
        </p:txBody>
      </p:sp>
      <p:pic>
        <p:nvPicPr>
          <p:cNvPr id="4" name="Content Placeholder 3"/>
          <p:cNvPicPr>
            <a:picLocks noGrp="1"/>
          </p:cNvPicPr>
          <p:nvPr>
            <p:ph idx="1"/>
          </p:nvPr>
        </p:nvPicPr>
        <p:blipFill>
          <a:blip r:embed="rId3" cstate="print">
            <a:lum bright="-12000" contrast="24000"/>
          </a:blip>
          <a:srcRect/>
          <a:stretch>
            <a:fillRect/>
          </a:stretch>
        </p:blipFill>
        <p:spPr bwMode="auto">
          <a:xfrm>
            <a:off x="533400" y="1371600"/>
            <a:ext cx="6019800" cy="4754563"/>
          </a:xfrm>
          <a:prstGeom prst="rect">
            <a:avLst/>
          </a:prstGeom>
          <a:noFill/>
          <a:ln w="9525">
            <a:noFill/>
            <a:miter lim="800000"/>
            <a:headEnd/>
            <a:tailEnd/>
          </a:ln>
        </p:spPr>
      </p:pic>
      <p:sp>
        <p:nvSpPr>
          <p:cNvPr id="5" name="Rectangle 4"/>
          <p:cNvSpPr/>
          <p:nvPr/>
        </p:nvSpPr>
        <p:spPr>
          <a:xfrm>
            <a:off x="5867400" y="1295400"/>
            <a:ext cx="3276600" cy="5355312"/>
          </a:xfrm>
          <a:prstGeom prst="rect">
            <a:avLst/>
          </a:prstGeom>
        </p:spPr>
        <p:txBody>
          <a:bodyPr wrap="square">
            <a:spAutoFit/>
          </a:bodyPr>
          <a:lstStyle/>
          <a:p>
            <a:r>
              <a:rPr lang="en-US" dirty="0" smtClean="0"/>
              <a:t> </a:t>
            </a:r>
            <a:r>
              <a:rPr lang="en-US" i="1" dirty="0" smtClean="0"/>
              <a:t>B,</a:t>
            </a:r>
            <a:r>
              <a:rPr lang="en-US" dirty="0" smtClean="0"/>
              <a:t> Gross and </a:t>
            </a:r>
            <a:r>
              <a:rPr lang="en-US" i="1" dirty="0" smtClean="0"/>
              <a:t>C,</a:t>
            </a:r>
            <a:r>
              <a:rPr lang="en-US" dirty="0" smtClean="0"/>
              <a:t> microscopic appearance of myocardium modified by reperfusion. </a:t>
            </a:r>
            <a:r>
              <a:rPr lang="en-US" i="1" dirty="0" smtClean="0"/>
              <a:t>B,</a:t>
            </a:r>
            <a:r>
              <a:rPr lang="en-US" dirty="0" smtClean="0"/>
              <a:t> Large, densely hemorrhagic, anterior wall acute myocardial infarction from patient with left anterior descending artery thrombus treated with streptokinase intracoronary </a:t>
            </a:r>
            <a:r>
              <a:rPr lang="en-US" dirty="0" err="1" smtClean="0"/>
              <a:t>thrombolysis</a:t>
            </a:r>
            <a:r>
              <a:rPr lang="en-US" dirty="0" smtClean="0"/>
              <a:t> (</a:t>
            </a:r>
            <a:r>
              <a:rPr lang="en-US" dirty="0" err="1" smtClean="0"/>
              <a:t>triphenyl</a:t>
            </a:r>
            <a:r>
              <a:rPr lang="en-US" dirty="0" smtClean="0"/>
              <a:t> </a:t>
            </a:r>
            <a:r>
              <a:rPr lang="en-US" dirty="0" err="1" smtClean="0"/>
              <a:t>tetrazolium</a:t>
            </a:r>
            <a:r>
              <a:rPr lang="en-US" dirty="0" smtClean="0"/>
              <a:t> chloride-stained heart slice).  </a:t>
            </a:r>
            <a:r>
              <a:rPr lang="en-US" i="1" dirty="0" smtClean="0"/>
              <a:t>C,</a:t>
            </a:r>
            <a:r>
              <a:rPr lang="en-US" dirty="0" smtClean="0"/>
              <a:t> Myocardial necrosis with hemorrhage and contraction bands, visible as dark bands spanning some </a:t>
            </a:r>
            <a:r>
              <a:rPr lang="en-US" dirty="0" err="1" smtClean="0"/>
              <a:t>myofibers</a:t>
            </a:r>
            <a:r>
              <a:rPr lang="en-US" dirty="0" smtClean="0"/>
              <a:t> </a:t>
            </a:r>
            <a:r>
              <a:rPr lang="en-US" i="1" dirty="0" smtClean="0"/>
              <a:t>(arrow)</a:t>
            </a:r>
            <a:r>
              <a:rPr lang="en-US" dirty="0" smtClean="0"/>
              <a:t>. This is the characteristic appearance of markedly ischemic myocardium that has been </a:t>
            </a:r>
            <a:r>
              <a:rPr lang="en-US" dirty="0" err="1" smtClean="0"/>
              <a:t>reperfused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lstStyle/>
          <a:p>
            <a:r>
              <a:rPr lang="en-US" dirty="0" smtClean="0"/>
              <a:t>MI PATIENTS PRESENTS WITH RAPID, WEAK PULSE AND PROFUSE SWEATING</a:t>
            </a:r>
          </a:p>
          <a:p>
            <a:r>
              <a:rPr lang="en-US" dirty="0" smtClean="0"/>
              <a:t>DYSPNEA DUE TO IMPAIRED CONTRACTION RESULTING IN PULMONARY CONGESTION AND EDEMA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EVALUATION</a:t>
            </a:r>
            <a:endParaRPr lang="en-US" dirty="0"/>
          </a:p>
        </p:txBody>
      </p:sp>
      <p:sp>
        <p:nvSpPr>
          <p:cNvPr id="3" name="Content Placeholder 2"/>
          <p:cNvSpPr>
            <a:spLocks noGrp="1"/>
          </p:cNvSpPr>
          <p:nvPr>
            <p:ph idx="1"/>
          </p:nvPr>
        </p:nvSpPr>
        <p:spPr/>
        <p:txBody>
          <a:bodyPr>
            <a:normAutofit lnSpcReduction="10000"/>
          </a:bodyPr>
          <a:lstStyle/>
          <a:p>
            <a:r>
              <a:rPr lang="en-US" u="sng" smtClean="0"/>
              <a:t>MYOGLOBI</a:t>
            </a:r>
            <a:r>
              <a:rPr lang="en-US" smtClean="0"/>
              <a:t>N- </a:t>
            </a:r>
            <a:r>
              <a:rPr lang="en-US" sz="2600" smtClean="0"/>
              <a:t>EARLIEST </a:t>
            </a:r>
            <a:r>
              <a:rPr lang="en-US" sz="2600" dirty="0" smtClean="0"/>
              <a:t>MARKER TO RISE</a:t>
            </a:r>
          </a:p>
          <a:p>
            <a:r>
              <a:rPr lang="en-US" u="sng" dirty="0" smtClean="0"/>
              <a:t>CARDIAC TROPONIN T AND I</a:t>
            </a:r>
            <a:r>
              <a:rPr lang="en-US" dirty="0" smtClean="0"/>
              <a:t>- </a:t>
            </a:r>
            <a:r>
              <a:rPr lang="en-US" sz="2600" dirty="0" smtClean="0"/>
              <a:t>MOST SENSITIVE AND SPECIFIC</a:t>
            </a:r>
          </a:p>
          <a:p>
            <a:pPr>
              <a:buNone/>
            </a:pPr>
            <a:r>
              <a:rPr lang="en-US" sz="2600" dirty="0" smtClean="0"/>
              <a:t>BOTH BEGIN TO RISE BY 2-4 HRS AND PEAK AT 48 HRS</a:t>
            </a:r>
          </a:p>
          <a:p>
            <a:r>
              <a:rPr lang="en-US" u="sng" dirty="0" smtClean="0"/>
              <a:t>CK- MB</a:t>
            </a:r>
            <a:r>
              <a:rPr lang="en-US" dirty="0" smtClean="0"/>
              <a:t>- </a:t>
            </a:r>
            <a:r>
              <a:rPr lang="en-US" sz="2800" dirty="0" smtClean="0"/>
              <a:t>SENSITIVE BUT NOT SPECIFIC</a:t>
            </a:r>
          </a:p>
          <a:p>
            <a:pPr>
              <a:buNone/>
            </a:pPr>
            <a:r>
              <a:rPr lang="en-US" sz="2800" dirty="0" smtClean="0"/>
              <a:t>BEGINS TO RISE WITHIN 2-4 HRS OF ONSET OF MI, PEAKS AT 24 HRS AND RETURNS TO NORMAL WITHIN 72 HRS</a:t>
            </a:r>
          </a:p>
          <a:p>
            <a:r>
              <a:rPr lang="en-US" u="sng" dirty="0" smtClean="0"/>
              <a:t>LACTATE DEHYDROGENASE</a:t>
            </a:r>
            <a:endParaRPr lang="en-US" u="sn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AND CONSEQUENCES OF MI</a:t>
            </a:r>
            <a:endParaRPr lang="en-US" dirty="0"/>
          </a:p>
        </p:txBody>
      </p:sp>
      <p:sp>
        <p:nvSpPr>
          <p:cNvPr id="3" name="Content Placeholder 2"/>
          <p:cNvSpPr>
            <a:spLocks noGrp="1"/>
          </p:cNvSpPr>
          <p:nvPr>
            <p:ph idx="1"/>
          </p:nvPr>
        </p:nvSpPr>
        <p:spPr/>
        <p:txBody>
          <a:bodyPr/>
          <a:lstStyle/>
          <a:p>
            <a:r>
              <a:rPr lang="en-US" dirty="0" smtClean="0"/>
              <a:t>CONTRACTILE DYSFUNCTION</a:t>
            </a:r>
          </a:p>
          <a:p>
            <a:r>
              <a:rPr lang="en-US" dirty="0" smtClean="0"/>
              <a:t>ARRHYTHMIAS</a:t>
            </a:r>
          </a:p>
          <a:p>
            <a:r>
              <a:rPr lang="en-US" dirty="0" smtClean="0"/>
              <a:t>MYOCARDIAL RUPTURE-</a:t>
            </a:r>
            <a:r>
              <a:rPr lang="en-US" sz="2400" dirty="0" smtClean="0"/>
              <a:t> DUE TO SOFTENING AND WEAKENING OF THE NECROTIC AND SUBSEQUENTLY INFLAMED MYOCARDIUM</a:t>
            </a:r>
          </a:p>
          <a:p>
            <a:r>
              <a:rPr lang="en-US" dirty="0" smtClean="0"/>
              <a:t>PERICARDITIS</a:t>
            </a:r>
          </a:p>
          <a:p>
            <a:r>
              <a:rPr lang="en-US" dirty="0" smtClean="0"/>
              <a:t>RIGHT VENTRICULAR INFARCTION</a:t>
            </a:r>
          </a:p>
          <a:p>
            <a:r>
              <a:rPr lang="en-US" dirty="0" smtClean="0"/>
              <a:t>INFARCT EXTENSION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r>
              <a:rPr lang="en-US" dirty="0" smtClean="0"/>
              <a:t>INFARCT EXPANSION</a:t>
            </a:r>
          </a:p>
          <a:p>
            <a:r>
              <a:rPr lang="en-US" dirty="0" smtClean="0"/>
              <a:t>MURAL THROMBUS</a:t>
            </a:r>
          </a:p>
          <a:p>
            <a:r>
              <a:rPr lang="en-US" dirty="0" smtClean="0"/>
              <a:t>VENTRICULAR ANEURYSM</a:t>
            </a:r>
          </a:p>
          <a:p>
            <a:r>
              <a:rPr lang="en-US" dirty="0" smtClean="0"/>
              <a:t>PAPILLARY MUSCLE DYSFUNCTION</a:t>
            </a:r>
          </a:p>
          <a:p>
            <a:r>
              <a:rPr lang="en-US" smtClean="0"/>
              <a:t>PROGRESSIVE LATE HEART FAILURE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r>
              <a:rPr lang="en-US" dirty="0" smtClean="0"/>
              <a:t>IN ADDITION TO THE SEQUENCE OF REPAIR OF INFARCTED TISSUE, THE NON INFARCTED SEGMENTS OF VENTRICLE UNDERGO DILATATION AND HYPERTROPHY</a:t>
            </a:r>
          </a:p>
          <a:p>
            <a:r>
              <a:rPr lang="en-US" dirty="0" smtClean="0"/>
              <a:t>THIS COLLECTIVELY IS KNOWN AS </a:t>
            </a:r>
            <a:r>
              <a:rPr lang="en-US" b="1" dirty="0" smtClean="0"/>
              <a:t>VENTRICULAR REMODELLING</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IHD</a:t>
            </a:r>
            <a:endParaRPr lang="en-US" dirty="0"/>
          </a:p>
        </p:txBody>
      </p:sp>
      <p:sp>
        <p:nvSpPr>
          <p:cNvPr id="3" name="Content Placeholder 2"/>
          <p:cNvSpPr>
            <a:spLocks noGrp="1"/>
          </p:cNvSpPr>
          <p:nvPr>
            <p:ph idx="1"/>
          </p:nvPr>
        </p:nvSpPr>
        <p:spPr/>
        <p:txBody>
          <a:bodyPr/>
          <a:lstStyle/>
          <a:p>
            <a:r>
              <a:rPr lang="en-US" dirty="0" smtClean="0"/>
              <a:t>USED HERE TO DESCRIBE PROGRESSIVE HEART FAILURE AS A CONSEQUENCE OF ISCHAEMIC MYOCARDIAL DAMAGE</a:t>
            </a:r>
          </a:p>
          <a:p>
            <a:r>
              <a:rPr lang="en-US" dirty="0" smtClean="0"/>
              <a:t>AKA ISCHEMIC CARDIOMYOPATHY</a:t>
            </a:r>
          </a:p>
          <a:p>
            <a:r>
              <a:rPr lang="en-US" dirty="0" smtClean="0"/>
              <a:t>USUALLY APPEARS POSTINFARCTION DUE TO FUNCTIONAL DECOMPENSATION OF HYPERTROPHIED NON INFARCTED MYOCARDIUM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IHD</a:t>
            </a:r>
            <a:endParaRPr lang="en-US" dirty="0"/>
          </a:p>
        </p:txBody>
      </p:sp>
      <p:sp>
        <p:nvSpPr>
          <p:cNvPr id="3" name="Content Placeholder 2"/>
          <p:cNvSpPr>
            <a:spLocks noGrp="1"/>
          </p:cNvSpPr>
          <p:nvPr>
            <p:ph idx="1"/>
          </p:nvPr>
        </p:nvSpPr>
        <p:spPr/>
        <p:txBody>
          <a:bodyPr>
            <a:normAutofit fontScale="92500"/>
          </a:bodyPr>
          <a:lstStyle/>
          <a:p>
            <a:r>
              <a:rPr lang="en-US" i="1" dirty="0"/>
              <a:t>In more than 90% of cases, the cause of myocardial ischemia is reduction in coronary blood flow due to atherosclerotic coronary arterial obstruction.</a:t>
            </a:r>
            <a:r>
              <a:rPr lang="en-US" dirty="0"/>
              <a:t> Thus, IHD is often termed </a:t>
            </a:r>
            <a:r>
              <a:rPr lang="en-US" i="1" dirty="0"/>
              <a:t>coronary artery disease (CAD) or coronary heart disease</a:t>
            </a:r>
            <a:r>
              <a:rPr lang="en-US" dirty="0" smtClean="0"/>
              <a:t>.</a:t>
            </a:r>
          </a:p>
          <a:p>
            <a:r>
              <a:rPr lang="en-US" dirty="0" smtClean="0"/>
              <a:t>T</a:t>
            </a:r>
            <a:r>
              <a:rPr lang="en-US" i="1" dirty="0" smtClean="0"/>
              <a:t>he </a:t>
            </a:r>
            <a:r>
              <a:rPr lang="en-US" i="1" dirty="0"/>
              <a:t>syndromes of IHD are only the late manifestations of coronary atherosclerosis that probably began during childhood or adolescence</a:t>
            </a:r>
            <a:r>
              <a:rPr lang="en-US" dirty="0"/>
              <a:t>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 OF CHRONIC IHD</a:t>
            </a:r>
            <a:endParaRPr lang="en-US" dirty="0"/>
          </a:p>
        </p:txBody>
      </p:sp>
      <p:sp>
        <p:nvSpPr>
          <p:cNvPr id="3" name="Content Placeholder 2"/>
          <p:cNvSpPr>
            <a:spLocks noGrp="1"/>
          </p:cNvSpPr>
          <p:nvPr>
            <p:ph idx="1"/>
          </p:nvPr>
        </p:nvSpPr>
        <p:spPr/>
        <p:txBody>
          <a:bodyPr/>
          <a:lstStyle/>
          <a:p>
            <a:r>
              <a:rPr lang="en-US" dirty="0" smtClean="0"/>
              <a:t>HEARTS FROM PT. ARE USUALLY ENLARGED AND HEAVY DUR TO LT. VENTRICULAR HYPERTROPHY</a:t>
            </a:r>
          </a:p>
          <a:p>
            <a:r>
              <a:rPr lang="en-US" dirty="0" smtClean="0"/>
              <a:t>MURAL ENDOCARDIUM HAVE PATCHY, FIBROUS THICKENINGS AND MURAL THROMBI</a:t>
            </a:r>
          </a:p>
          <a:p>
            <a:r>
              <a:rPr lang="en-US" dirty="0" smtClean="0"/>
              <a:t>MICROSCOPICALLY- MYOCARDIAL HYPERTROPHY, DIFFUSE SUBENDOCARDIAL VACUOLIZATION AND FIBROSIS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SUDDEN CARDIAC DEATH</a:t>
            </a:r>
            <a:endParaRPr lang="en-US" dirty="0"/>
          </a:p>
        </p:txBody>
      </p:sp>
      <p:sp>
        <p:nvSpPr>
          <p:cNvPr id="3" name="Content Placeholder 2"/>
          <p:cNvSpPr>
            <a:spLocks noGrp="1"/>
          </p:cNvSpPr>
          <p:nvPr>
            <p:ph idx="1"/>
          </p:nvPr>
        </p:nvSpPr>
        <p:spPr/>
        <p:txBody>
          <a:bodyPr/>
          <a:lstStyle/>
          <a:p>
            <a:r>
              <a:rPr lang="en-US" dirty="0" smtClean="0"/>
              <a:t>DEFINED AS UNEXPECTED DEATH FROM CARDIAC CAUSES IN INDIVIDUALS WITHOUT SYMPTOMATIC HEART DISEASE</a:t>
            </a:r>
          </a:p>
          <a:p>
            <a:pPr>
              <a:buNone/>
            </a:pPr>
            <a:r>
              <a:rPr lang="en-US" dirty="0" smtClean="0"/>
              <a:t>CAUSES: 1. ATHEROSCLEROTIC CAUSES- ACUTE 						         	MI</a:t>
            </a:r>
          </a:p>
          <a:p>
            <a:pPr>
              <a:buNone/>
            </a:pPr>
            <a:r>
              <a:rPr lang="en-US" dirty="0" smtClean="0"/>
              <a:t>		      2. NON ATHEROSCLEROTIC 				CONDITIONS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 ATHERSCLEROTIC CONDITIONS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Congenital structural or coronary arterial abnormalities</a:t>
            </a:r>
          </a:p>
          <a:p>
            <a:r>
              <a:rPr lang="en-US" dirty="0" smtClean="0"/>
              <a:t>Aortic valve </a:t>
            </a:r>
            <a:r>
              <a:rPr lang="en-US" dirty="0" err="1" smtClean="0"/>
              <a:t>stenosis</a:t>
            </a:r>
            <a:endParaRPr lang="en-US" dirty="0" smtClean="0"/>
          </a:p>
          <a:p>
            <a:r>
              <a:rPr lang="en-US" dirty="0" smtClean="0"/>
              <a:t>Mitral valve prolapsed</a:t>
            </a:r>
          </a:p>
          <a:p>
            <a:r>
              <a:rPr lang="en-US" dirty="0" err="1" smtClean="0"/>
              <a:t>Myocarditis</a:t>
            </a:r>
            <a:endParaRPr lang="en-US" dirty="0" smtClean="0"/>
          </a:p>
          <a:p>
            <a:r>
              <a:rPr lang="en-US" dirty="0" smtClean="0"/>
              <a:t>Dilated or hypertrophic </a:t>
            </a:r>
            <a:r>
              <a:rPr lang="en-US" dirty="0" err="1" smtClean="0"/>
              <a:t>cardiomyopathy</a:t>
            </a:r>
            <a:endParaRPr lang="en-US" dirty="0" smtClean="0"/>
          </a:p>
          <a:p>
            <a:r>
              <a:rPr lang="en-US" dirty="0" smtClean="0"/>
              <a:t>Pulmonary hypertension</a:t>
            </a:r>
          </a:p>
          <a:p>
            <a:r>
              <a:rPr lang="en-US" dirty="0" smtClean="0"/>
              <a:t>Hereditary or acquired abnormalities of the cardiac conduction system</a:t>
            </a:r>
          </a:p>
          <a:p>
            <a:r>
              <a:rPr lang="en-US" dirty="0" smtClean="0"/>
              <a:t>Isolated hypertrophy, hypertensive or unknown cause.</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THUS DEATHS IN ARE RESULT OF MYOCARDIAL ISCHEMIA INDUCED IRRITABILITY THAT INITIATES VENTRICULAR ARRHYTHMIAS.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524000"/>
          <a:ext cx="8915400" cy="5135084"/>
        </p:xfrm>
        <a:graphic>
          <a:graphicData uri="http://schemas.openxmlformats.org/drawingml/2006/table">
            <a:tbl>
              <a:tblPr firstRow="1" bandRow="1">
                <a:tableStyleId>{5C22544A-7EE6-4342-B048-85BDC9FD1C3A}</a:tableStyleId>
              </a:tblPr>
              <a:tblGrid>
                <a:gridCol w="1295400"/>
                <a:gridCol w="1219200"/>
                <a:gridCol w="1905000"/>
                <a:gridCol w="2514600"/>
                <a:gridCol w="1981200"/>
              </a:tblGrid>
              <a:tr h="742587">
                <a:tc>
                  <a:txBody>
                    <a:bodyPr/>
                    <a:lstStyle/>
                    <a:p>
                      <a:r>
                        <a:rPr lang="en-US" sz="1400" dirty="0" smtClean="0"/>
                        <a:t>TITLE OF STUDY AND DESIGN</a:t>
                      </a:r>
                      <a:endParaRPr lang="en-US" sz="1400" dirty="0"/>
                    </a:p>
                  </a:txBody>
                  <a:tcPr/>
                </a:tc>
                <a:tc>
                  <a:txBody>
                    <a:bodyPr/>
                    <a:lstStyle/>
                    <a:p>
                      <a:r>
                        <a:rPr lang="en-US" sz="1400" dirty="0" smtClean="0"/>
                        <a:t>NAME OF AUTHOR</a:t>
                      </a:r>
                      <a:endParaRPr lang="en-US" sz="1400" dirty="0"/>
                    </a:p>
                  </a:txBody>
                  <a:tcPr/>
                </a:tc>
                <a:tc>
                  <a:txBody>
                    <a:bodyPr/>
                    <a:lstStyle/>
                    <a:p>
                      <a:r>
                        <a:rPr lang="en-US" sz="1400" dirty="0" smtClean="0"/>
                        <a:t>AIM</a:t>
                      </a:r>
                      <a:endParaRPr lang="en-US" sz="1400" dirty="0"/>
                    </a:p>
                  </a:txBody>
                  <a:tcPr/>
                </a:tc>
                <a:tc>
                  <a:txBody>
                    <a:bodyPr/>
                    <a:lstStyle/>
                    <a:p>
                      <a:r>
                        <a:rPr lang="en-US" sz="1400" dirty="0" smtClean="0"/>
                        <a:t>RESULT</a:t>
                      </a:r>
                      <a:endParaRPr lang="en-US" sz="1400" dirty="0"/>
                    </a:p>
                  </a:txBody>
                  <a:tcPr/>
                </a:tc>
                <a:tc>
                  <a:txBody>
                    <a:bodyPr/>
                    <a:lstStyle/>
                    <a:p>
                      <a:r>
                        <a:rPr lang="en-US" sz="1400" dirty="0" smtClean="0"/>
                        <a:t>CONCLUSION</a:t>
                      </a:r>
                      <a:endParaRPr lang="en-US" sz="1400" dirty="0"/>
                    </a:p>
                  </a:txBody>
                  <a:tcPr/>
                </a:tc>
              </a:tr>
              <a:tr h="4392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Trends in the Use of Evidence-Based Treatments for Coronary Artery Disease Among Women and the </a:t>
                      </a:r>
                      <a:r>
                        <a:rPr lang="en-US" sz="1400" b="1" dirty="0" smtClean="0"/>
                        <a:t>Elderly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LEVEL</a:t>
                      </a:r>
                      <a:r>
                        <a:rPr lang="en-US" sz="1400" baseline="0" dirty="0" smtClean="0"/>
                        <a:t> I</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endParaRPr lang="en-US" sz="1400" dirty="0"/>
                    </a:p>
                  </a:txBody>
                  <a:tcPr/>
                </a:tc>
                <a:tc>
                  <a:txBody>
                    <a:bodyPr/>
                    <a:lstStyle/>
                    <a:p>
                      <a:r>
                        <a:rPr lang="en-US" sz="1400" dirty="0" smtClean="0"/>
                        <a:t>William R. Lewis, </a:t>
                      </a:r>
                    </a:p>
                    <a:p>
                      <a:r>
                        <a:rPr lang="en-US" sz="1400" dirty="0" smtClean="0"/>
                        <a:t>A. Gray </a:t>
                      </a:r>
                      <a:r>
                        <a:rPr lang="en-US" sz="1400" dirty="0" err="1" smtClean="0"/>
                        <a:t>Ellrodt</a:t>
                      </a:r>
                      <a:r>
                        <a:rPr lang="en-US" sz="1400" dirty="0" smtClean="0"/>
                        <a:t>, </a:t>
                      </a:r>
                    </a:p>
                    <a:p>
                      <a:r>
                        <a:rPr lang="en-US" sz="1400" dirty="0" smtClean="0"/>
                        <a:t>Eric Peterson, </a:t>
                      </a:r>
                    </a:p>
                    <a:p>
                      <a:r>
                        <a:rPr lang="en-US" sz="1400" dirty="0" smtClean="0"/>
                        <a:t>Adrian F. Hernandez, </a:t>
                      </a:r>
                    </a:p>
                    <a:p>
                      <a:r>
                        <a:rPr lang="en-US" sz="1400" dirty="0" smtClean="0"/>
                        <a:t>Kenneth A. </a:t>
                      </a:r>
                      <a:r>
                        <a:rPr lang="en-US" sz="1400" dirty="0" err="1" smtClean="0"/>
                        <a:t>LaBresh</a:t>
                      </a:r>
                      <a:r>
                        <a:rPr lang="en-US" sz="1400" dirty="0" smtClean="0"/>
                        <a:t>, </a:t>
                      </a:r>
                    </a:p>
                    <a:p>
                      <a:r>
                        <a:rPr lang="en-US" sz="1400" dirty="0" smtClean="0"/>
                        <a:t>Christopher P. Cannon, </a:t>
                      </a:r>
                    </a:p>
                    <a:p>
                      <a:r>
                        <a:rPr lang="en-US" sz="1400" dirty="0" err="1" smtClean="0"/>
                        <a:t>Wenqin</a:t>
                      </a:r>
                      <a:r>
                        <a:rPr lang="en-US" sz="1400" dirty="0" smtClean="0"/>
                        <a:t> Pan, </a:t>
                      </a:r>
                    </a:p>
                    <a:p>
                      <a:r>
                        <a:rPr lang="en-US" sz="1400" dirty="0" smtClean="0"/>
                        <a:t>and Gregg C. </a:t>
                      </a:r>
                      <a:r>
                        <a:rPr lang="en-US" sz="1400" dirty="0" err="1" smtClean="0"/>
                        <a:t>Fonarow</a:t>
                      </a:r>
                      <a:endParaRPr lang="en-US" sz="1400" dirty="0" smtClean="0"/>
                    </a:p>
                    <a:p>
                      <a:endParaRPr lang="en-US" sz="1400" dirty="0"/>
                    </a:p>
                  </a:txBody>
                  <a:tcPr/>
                </a:tc>
                <a:tc>
                  <a:txBody>
                    <a:bodyPr/>
                    <a:lstStyle/>
                    <a:p>
                      <a:r>
                        <a:rPr lang="en-US" sz="1400" dirty="0" smtClean="0"/>
                        <a:t>Significant disparities have been reported in the application of evidence-based guidelines in the treatment of coronary artery disease (CAD) in women and the elderly. We hypothesized that participation in a quality-improvement program could improve care for all patients and thus narrow treatment gaps over time. </a:t>
                      </a:r>
                      <a:endParaRPr lang="en-US" sz="1400" dirty="0"/>
                    </a:p>
                  </a:txBody>
                  <a:tcPr/>
                </a:tc>
                <a:tc>
                  <a:txBody>
                    <a:bodyPr/>
                    <a:lstStyle/>
                    <a:p>
                      <a:r>
                        <a:rPr lang="en-US" sz="1400" dirty="0" smtClean="0"/>
                        <a:t> </a:t>
                      </a:r>
                      <a:r>
                        <a:rPr lang="en-US" sz="1400" dirty="0" smtClean="0"/>
                        <a:t>The authors suggest that quality-improvement programs can improve adherence to guidelines among women and the elderly nearly eliminating treatment gaps. </a:t>
                      </a:r>
                    </a:p>
                    <a:p>
                      <a:r>
                        <a:rPr lang="en-US" sz="1400" dirty="0" smtClean="0"/>
                        <a:t>The authors offer new information about the opportunities for improvement in adherence that are larger with measures such as lipid lowering therapy, </a:t>
                      </a:r>
                      <a:r>
                        <a:rPr lang="en-US" sz="1400" dirty="0" err="1" smtClean="0"/>
                        <a:t>angiotensin</a:t>
                      </a:r>
                      <a:r>
                        <a:rPr lang="en-US" sz="1400" dirty="0" smtClean="0"/>
                        <a:t>-converting enzyme inhibitor treatment, and tobacco cessation counseling compared to other individual guidelines such as aspirin and β-blocker treatment. </a:t>
                      </a:r>
                    </a:p>
                    <a:p>
                      <a:endParaRPr lang="en-US" sz="1400" dirty="0"/>
                    </a:p>
                  </a:txBody>
                  <a:tcPr/>
                </a:tc>
                <a:tc>
                  <a:txBody>
                    <a:bodyPr/>
                    <a:lstStyle/>
                    <a:p>
                      <a:r>
                        <a:rPr lang="en-US" sz="1400" dirty="0" smtClean="0"/>
                        <a:t>Among hospitals participating in Get With the Guidelines–CAD, guideline adherence has improved substantially over time for both women and men and younger and older CAD patients, with only slight age and sex differences in some measures persisting. </a:t>
                      </a:r>
                      <a:endParaRPr lang="en-US" sz="1400" dirty="0"/>
                    </a:p>
                  </a:txBody>
                  <a:tcPr/>
                </a:tc>
              </a:tr>
            </a:tbl>
          </a:graphicData>
        </a:graphic>
      </p:graphicFrame>
      <p:sp>
        <p:nvSpPr>
          <p:cNvPr id="3" name="TextBox 2"/>
          <p:cNvSpPr txBox="1"/>
          <p:nvPr/>
        </p:nvSpPr>
        <p:spPr>
          <a:xfrm>
            <a:off x="0" y="381000"/>
            <a:ext cx="8763000" cy="1477328"/>
          </a:xfrm>
          <a:prstGeom prst="rect">
            <a:avLst/>
          </a:prstGeom>
          <a:noFill/>
        </p:spPr>
        <p:txBody>
          <a:bodyPr wrap="square" rtlCol="0">
            <a:spAutoFit/>
          </a:bodyPr>
          <a:lstStyle/>
          <a:p>
            <a:r>
              <a:rPr lang="en-US" dirty="0" smtClean="0"/>
              <a:t>William R. Lewis, </a:t>
            </a:r>
            <a:r>
              <a:rPr lang="en-US" dirty="0" smtClean="0"/>
              <a:t> A</a:t>
            </a:r>
            <a:r>
              <a:rPr lang="en-US" dirty="0" smtClean="0"/>
              <a:t>. Gray </a:t>
            </a:r>
            <a:r>
              <a:rPr lang="en-US" dirty="0" err="1" smtClean="0"/>
              <a:t>Ellrodt</a:t>
            </a:r>
            <a:r>
              <a:rPr lang="en-US" dirty="0" smtClean="0"/>
              <a:t>, </a:t>
            </a:r>
            <a:r>
              <a:rPr lang="en-US" dirty="0" smtClean="0"/>
              <a:t> Eric </a:t>
            </a:r>
            <a:r>
              <a:rPr lang="en-US" dirty="0" smtClean="0"/>
              <a:t>Peterson, </a:t>
            </a:r>
            <a:r>
              <a:rPr lang="en-US" dirty="0" smtClean="0"/>
              <a:t> Adrian </a:t>
            </a:r>
            <a:r>
              <a:rPr lang="en-US" dirty="0" smtClean="0"/>
              <a:t>F. Hernandez, </a:t>
            </a:r>
            <a:r>
              <a:rPr lang="en-US" dirty="0" smtClean="0"/>
              <a:t> Kenneth </a:t>
            </a:r>
            <a:r>
              <a:rPr lang="en-US" dirty="0" smtClean="0"/>
              <a:t>A. </a:t>
            </a:r>
            <a:r>
              <a:rPr lang="en-US" dirty="0" err="1" smtClean="0"/>
              <a:t>LaBresh</a:t>
            </a:r>
            <a:r>
              <a:rPr lang="en-US" dirty="0" smtClean="0"/>
              <a:t>, </a:t>
            </a:r>
          </a:p>
          <a:p>
            <a:r>
              <a:rPr lang="en-US" dirty="0" smtClean="0"/>
              <a:t>Christopher P. Cannon, </a:t>
            </a:r>
            <a:r>
              <a:rPr lang="en-US" dirty="0" err="1" smtClean="0"/>
              <a:t>Wenqin</a:t>
            </a:r>
            <a:r>
              <a:rPr lang="en-US" dirty="0" smtClean="0"/>
              <a:t> </a:t>
            </a:r>
            <a:r>
              <a:rPr lang="en-US" dirty="0" smtClean="0"/>
              <a:t>Pan, </a:t>
            </a:r>
            <a:r>
              <a:rPr lang="en-US" dirty="0" smtClean="0"/>
              <a:t> and </a:t>
            </a:r>
            <a:r>
              <a:rPr lang="en-US" dirty="0" smtClean="0"/>
              <a:t>Gregg C. </a:t>
            </a:r>
            <a:r>
              <a:rPr lang="en-US" dirty="0" err="1" smtClean="0"/>
              <a:t>Fonarow</a:t>
            </a:r>
            <a:r>
              <a:rPr lang="en-US" dirty="0" smtClean="0"/>
              <a:t>.</a:t>
            </a:r>
          </a:p>
          <a:p>
            <a:endParaRPr lang="en-US" dirty="0" smtClean="0"/>
          </a:p>
          <a:p>
            <a:r>
              <a:rPr lang="en-US" dirty="0" smtClean="0"/>
              <a:t>Circ </a:t>
            </a:r>
            <a:r>
              <a:rPr lang="en-US" dirty="0" err="1" smtClean="0"/>
              <a:t>Cardiovasc</a:t>
            </a:r>
            <a:r>
              <a:rPr lang="en-US" dirty="0" smtClean="0"/>
              <a:t> </a:t>
            </a:r>
            <a:r>
              <a:rPr lang="en-US" dirty="0" err="1" smtClean="0"/>
              <a:t>Qual</a:t>
            </a:r>
            <a:r>
              <a:rPr lang="en-US" dirty="0" smtClean="0"/>
              <a:t> Outcomes. 2009;2:633-641</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MCQ</a:t>
            </a:r>
            <a:endParaRPr lang="en-US" dirty="0"/>
          </a:p>
        </p:txBody>
      </p:sp>
      <p:sp>
        <p:nvSpPr>
          <p:cNvPr id="3" name="Rectangle 2"/>
          <p:cNvSpPr/>
          <p:nvPr/>
        </p:nvSpPr>
        <p:spPr>
          <a:xfrm>
            <a:off x="0" y="2209800"/>
            <a:ext cx="9144000" cy="2585323"/>
          </a:xfrm>
          <a:prstGeom prst="rect">
            <a:avLst/>
          </a:prstGeom>
        </p:spPr>
        <p:txBody>
          <a:bodyPr wrap="square">
            <a:spAutoFit/>
          </a:bodyPr>
          <a:lstStyle/>
          <a:p>
            <a:r>
              <a:rPr lang="en-US" dirty="0" smtClean="0"/>
              <a:t>Which of the following is less likely to be a manifestations of ischemic heart disease </a:t>
            </a:r>
          </a:p>
          <a:p>
            <a:r>
              <a:rPr lang="en-US" dirty="0" smtClean="0"/>
              <a:t>A. Myocardial infarction</a:t>
            </a:r>
          </a:p>
          <a:p>
            <a:r>
              <a:rPr lang="en-US" dirty="0" smtClean="0"/>
              <a:t>B. Chronic ischemic heart disease</a:t>
            </a:r>
          </a:p>
          <a:p>
            <a:r>
              <a:rPr lang="en-US" dirty="0" smtClean="0"/>
              <a:t>C. Sudden cardiac death</a:t>
            </a:r>
          </a:p>
          <a:p>
            <a:r>
              <a:rPr lang="en-US" dirty="0" smtClean="0"/>
              <a:t>D. </a:t>
            </a:r>
            <a:r>
              <a:rPr lang="en-US" dirty="0" err="1" smtClean="0"/>
              <a:t>Myocarditis</a:t>
            </a:r>
            <a:endParaRPr lang="en-US" dirty="0" smtClean="0"/>
          </a:p>
          <a:p>
            <a:r>
              <a:rPr lang="en-US" dirty="0" smtClean="0"/>
              <a:t>E. Angina pectoris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MCQ</a:t>
            </a:r>
            <a:endParaRPr lang="en-US" dirty="0"/>
          </a:p>
        </p:txBody>
      </p:sp>
      <p:sp>
        <p:nvSpPr>
          <p:cNvPr id="3" name="Rectangle 2"/>
          <p:cNvSpPr/>
          <p:nvPr/>
        </p:nvSpPr>
        <p:spPr>
          <a:xfrm>
            <a:off x="0" y="1981200"/>
            <a:ext cx="9144000" cy="3139321"/>
          </a:xfrm>
          <a:prstGeom prst="rect">
            <a:avLst/>
          </a:prstGeom>
        </p:spPr>
        <p:txBody>
          <a:bodyPr wrap="square">
            <a:spAutoFit/>
          </a:bodyPr>
          <a:lstStyle/>
          <a:p>
            <a:endParaRPr lang="en-US" dirty="0" smtClean="0"/>
          </a:p>
          <a:p>
            <a:r>
              <a:rPr lang="en-US" dirty="0" err="1" smtClean="0"/>
              <a:t>Kussmaul’s</a:t>
            </a:r>
            <a:r>
              <a:rPr lang="en-US" dirty="0" smtClean="0"/>
              <a:t> sign is seen in:</a:t>
            </a:r>
          </a:p>
          <a:p>
            <a:r>
              <a:rPr lang="en-US" dirty="0" smtClean="0"/>
              <a:t> </a:t>
            </a:r>
          </a:p>
          <a:p>
            <a:r>
              <a:rPr lang="en-US" dirty="0" err="1" smtClean="0"/>
              <a:t>i</a:t>
            </a:r>
            <a:r>
              <a:rPr lang="en-US" dirty="0" smtClean="0"/>
              <a:t>.)                   Constrictive </a:t>
            </a:r>
            <a:r>
              <a:rPr lang="en-US" dirty="0" err="1" smtClean="0"/>
              <a:t>pericarditis</a:t>
            </a:r>
            <a:endParaRPr lang="en-US" dirty="0" smtClean="0"/>
          </a:p>
          <a:p>
            <a:r>
              <a:rPr lang="en-US" dirty="0" smtClean="0"/>
              <a:t>ii.)                  Right-sided heart failure</a:t>
            </a:r>
          </a:p>
          <a:p>
            <a:r>
              <a:rPr lang="en-US" dirty="0" smtClean="0"/>
              <a:t>iii.)                 Obstruction of superior vena cava</a:t>
            </a:r>
          </a:p>
          <a:p>
            <a:r>
              <a:rPr lang="en-US" dirty="0" smtClean="0"/>
              <a:t>iv.)                 Tricuspid </a:t>
            </a:r>
            <a:r>
              <a:rPr lang="en-US" dirty="0" err="1" smtClean="0"/>
              <a:t>stenosis</a:t>
            </a:r>
            <a:endParaRPr lang="en-US" dirty="0" smtClean="0"/>
          </a:p>
          <a:p>
            <a:r>
              <a:rPr lang="en-US" dirty="0" smtClean="0"/>
              <a:t>v.)                  Hypertrophic </a:t>
            </a:r>
            <a:r>
              <a:rPr lang="en-US" dirty="0" err="1" smtClean="0"/>
              <a:t>cardiomyopathy</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MCQ</a:t>
            </a:r>
            <a:endParaRPr lang="en-US" dirty="0"/>
          </a:p>
        </p:txBody>
      </p:sp>
      <p:sp>
        <p:nvSpPr>
          <p:cNvPr id="3" name="Rectangle 2"/>
          <p:cNvSpPr/>
          <p:nvPr/>
        </p:nvSpPr>
        <p:spPr>
          <a:xfrm>
            <a:off x="0" y="2362200"/>
            <a:ext cx="9144000" cy="2862322"/>
          </a:xfrm>
          <a:prstGeom prst="rect">
            <a:avLst/>
          </a:prstGeom>
        </p:spPr>
        <p:txBody>
          <a:bodyPr wrap="square">
            <a:spAutoFit/>
          </a:bodyPr>
          <a:lstStyle/>
          <a:p>
            <a:endParaRPr lang="en-US" dirty="0" smtClean="0"/>
          </a:p>
          <a:p>
            <a:r>
              <a:rPr lang="en-US" dirty="0" smtClean="0"/>
              <a:t>Causes of imbalance between myocardial oxygen supply and demand include:</a:t>
            </a:r>
          </a:p>
          <a:p>
            <a:r>
              <a:rPr lang="en-US" dirty="0" smtClean="0"/>
              <a:t> </a:t>
            </a:r>
          </a:p>
          <a:p>
            <a:r>
              <a:rPr lang="en-US" dirty="0" err="1" smtClean="0"/>
              <a:t>i</a:t>
            </a:r>
            <a:r>
              <a:rPr lang="en-US" dirty="0" smtClean="0"/>
              <a:t>.)                   Atherosclerotic coronary artery disease</a:t>
            </a:r>
          </a:p>
          <a:p>
            <a:r>
              <a:rPr lang="en-US" dirty="0" smtClean="0"/>
              <a:t>ii.)                  Coronary artery spasm</a:t>
            </a:r>
          </a:p>
          <a:p>
            <a:r>
              <a:rPr lang="en-US" dirty="0" smtClean="0"/>
              <a:t>iii.)                 Aortic </a:t>
            </a:r>
            <a:r>
              <a:rPr lang="en-US" dirty="0" err="1" smtClean="0"/>
              <a:t>stenosis</a:t>
            </a:r>
            <a:endParaRPr lang="en-US" dirty="0" smtClean="0"/>
          </a:p>
          <a:p>
            <a:r>
              <a:rPr lang="en-US" dirty="0" smtClean="0"/>
              <a:t>iv.)                 Dilated </a:t>
            </a:r>
            <a:r>
              <a:rPr lang="en-US" dirty="0" err="1" smtClean="0"/>
              <a:t>cardiomyopathy</a:t>
            </a:r>
            <a:endParaRPr lang="en-US" dirty="0" smtClean="0"/>
          </a:p>
          <a:p>
            <a:r>
              <a:rPr lang="en-US" dirty="0" smtClean="0"/>
              <a:t>v.)                  </a:t>
            </a:r>
            <a:r>
              <a:rPr lang="en-US" dirty="0" err="1" smtClean="0"/>
              <a:t>Buerger’s</a:t>
            </a:r>
            <a:r>
              <a:rPr lang="en-US" dirty="0" smtClean="0"/>
              <a:t> disease</a:t>
            </a:r>
          </a:p>
          <a:p>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r>
              <a:rPr lang="en-US" b="1" u="sng" dirty="0" smtClean="0"/>
              <a:t>THANK YOU</a:t>
            </a:r>
            <a:endParaRPr lang="en-US"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IHD</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clinical manifestations of IHD can be divided into four syndromes:   </a:t>
            </a:r>
          </a:p>
          <a:p>
            <a:pPr>
              <a:buNone/>
            </a:pPr>
            <a:endParaRPr lang="en-US" dirty="0"/>
          </a:p>
          <a:p>
            <a:pPr marL="514350" indent="-514350">
              <a:buFont typeface="+mj-lt"/>
              <a:buAutoNum type="arabicPeriod"/>
            </a:pPr>
            <a:r>
              <a:rPr lang="en-US" b="1" dirty="0"/>
              <a:t>Myocardial infarction (MI),</a:t>
            </a:r>
            <a:r>
              <a:rPr lang="en-US" dirty="0"/>
              <a:t> the most important form of IHD, in which the duration and severity of ischemia is sufficient to cause death of heart muscle</a:t>
            </a:r>
            <a:r>
              <a:rPr lang="en-US" dirty="0" smtClean="0"/>
              <a:t>.</a:t>
            </a:r>
            <a:r>
              <a:rPr lang="en-US" dirty="0"/>
              <a:t>  </a:t>
            </a:r>
          </a:p>
          <a:p>
            <a:pPr>
              <a:buNone/>
            </a:pPr>
            <a:r>
              <a:rPr lang="en-US" b="1" dirty="0" smtClean="0"/>
              <a:t>2.Angina </a:t>
            </a:r>
            <a:r>
              <a:rPr lang="en-US" b="1" dirty="0"/>
              <a:t>pectoris</a:t>
            </a:r>
            <a:r>
              <a:rPr lang="en-US" i="1" dirty="0"/>
              <a:t>, in which the ischemia is less severe and does not cause death of cardiac muscle.</a:t>
            </a:r>
            <a:r>
              <a:rPr lang="en-US" dirty="0"/>
              <a:t> Of the three variants—stable angina, </a:t>
            </a:r>
            <a:r>
              <a:rPr lang="en-US" dirty="0" err="1"/>
              <a:t>Prinzmetal</a:t>
            </a:r>
            <a:r>
              <a:rPr lang="en-US" dirty="0"/>
              <a:t> angina, and unstable angina—the latter is the most threatening as a frequent harbinger of MI</a:t>
            </a:r>
            <a:r>
              <a:rPr lang="en-US" dirty="0" smtClean="0"/>
              <a:t>.</a:t>
            </a:r>
          </a:p>
          <a:p>
            <a:pPr>
              <a:buNone/>
            </a:pPr>
            <a:r>
              <a:rPr lang="en-US" b="1" dirty="0" smtClean="0"/>
              <a:t>3.Chronic IHD with heart failure.</a:t>
            </a:r>
            <a:endParaRPr lang="en-US" b="1" dirty="0"/>
          </a:p>
          <a:p>
            <a:pPr>
              <a:buNone/>
            </a:pPr>
            <a:r>
              <a:rPr lang="en-US" b="1" dirty="0" smtClean="0"/>
              <a:t>4.Sudden </a:t>
            </a:r>
            <a:r>
              <a:rPr lang="en-US" b="1" dirty="0"/>
              <a:t>cardiac death. </a:t>
            </a:r>
            <a:r>
              <a:rPr lang="en-US" dirty="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Epidemiology</a:t>
            </a:r>
            <a:r>
              <a:rPr lang="en-US" dirty="0"/>
              <a:t>.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IHD in its various forms is the leading cause of death for both males and females in the United States and other industrialized nations</a:t>
            </a:r>
            <a:r>
              <a:rPr lang="en-US" dirty="0" smtClean="0"/>
              <a:t>.</a:t>
            </a:r>
          </a:p>
          <a:p>
            <a:r>
              <a:rPr lang="en-US" dirty="0"/>
              <a:t>This decline is a spectacular achievement that has resulted primarily </a:t>
            </a:r>
            <a:r>
              <a:rPr lang="en-US" dirty="0" smtClean="0"/>
              <a:t>from</a:t>
            </a:r>
          </a:p>
          <a:p>
            <a:r>
              <a:rPr lang="en-US" dirty="0" smtClean="0"/>
              <a:t> </a:t>
            </a:r>
            <a:r>
              <a:rPr lang="en-US" dirty="0"/>
              <a:t>(1) </a:t>
            </a:r>
            <a:r>
              <a:rPr lang="en-US" b="1" i="1" dirty="0"/>
              <a:t>prevention</a:t>
            </a:r>
            <a:r>
              <a:rPr lang="en-US" dirty="0"/>
              <a:t> achieved by modification of determinants of risk, such as smoking, elevated blood cholesterol, hypertension, and a sedentary </a:t>
            </a:r>
            <a:r>
              <a:rPr lang="en-US" dirty="0" smtClean="0"/>
              <a:t>lifestyle</a:t>
            </a:r>
            <a:endParaRPr lang="en-US" dirty="0"/>
          </a:p>
          <a:p>
            <a:r>
              <a:rPr lang="en-US" dirty="0" smtClean="0"/>
              <a:t> </a:t>
            </a:r>
            <a:r>
              <a:rPr lang="en-US" dirty="0"/>
              <a:t>(2) </a:t>
            </a:r>
            <a:r>
              <a:rPr lang="en-US" b="1" i="1" dirty="0"/>
              <a:t>diagnostic and therapeutic advances</a:t>
            </a:r>
            <a:r>
              <a:rPr lang="en-US" dirty="0"/>
              <a:t>, allowing </a:t>
            </a:r>
            <a:r>
              <a:rPr lang="en-US" dirty="0" smtClean="0"/>
              <a:t> </a:t>
            </a:r>
            <a:r>
              <a:rPr lang="en-US" dirty="0"/>
              <a:t>effective, and safer treatments, including new medications, coronary care units, </a:t>
            </a:r>
            <a:r>
              <a:rPr lang="en-US" dirty="0" err="1"/>
              <a:t>thrombolysis</a:t>
            </a:r>
            <a:r>
              <a:rPr lang="en-US" dirty="0"/>
              <a:t> for MI, </a:t>
            </a:r>
            <a:r>
              <a:rPr lang="en-US" dirty="0" err="1"/>
              <a:t>percutaneous</a:t>
            </a:r>
            <a:r>
              <a:rPr lang="en-US" dirty="0"/>
              <a:t> </a:t>
            </a:r>
            <a:r>
              <a:rPr lang="en-US" dirty="0" err="1"/>
              <a:t>transluminal</a:t>
            </a:r>
            <a:r>
              <a:rPr lang="en-US" dirty="0"/>
              <a:t> coronary angioplasty (PTCA), endovascular stents, coronary artery bypass graft (CABG) surgery, and improved control of arrhythmias</a:t>
            </a:r>
            <a:r>
              <a:rPr lang="en-US" dirty="0" smtClean="0"/>
              <a:t>.</a:t>
            </a:r>
            <a:endParaRPr lang="en-US" baseline="30000" dirty="0"/>
          </a:p>
          <a:p>
            <a:r>
              <a:rPr lang="en-US" dirty="0" smtClean="0"/>
              <a:t> </a:t>
            </a:r>
            <a:r>
              <a:rPr lang="en-US" dirty="0"/>
              <a:t>Additional risk reduction may potentially be associated with maintenance of normal blood glucose levels in diabetic patients, control of obesity, and aspirin prophylaxis in middle-aged men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Pathogenesis.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dominant cause of the IHD syndrome is insufficient coronary perfusion relative to the myocardial demand, due to chronic, progressive atherosclerotic narrowing of the </a:t>
            </a:r>
            <a:r>
              <a:rPr lang="en-US" dirty="0" err="1" smtClean="0"/>
              <a:t>epicardial</a:t>
            </a:r>
            <a:r>
              <a:rPr lang="en-US" dirty="0" smtClean="0"/>
              <a:t> coronary arteries, and variable degrees of superimposed acute plaque change, thrombosis and vasospasm.</a:t>
            </a:r>
          </a:p>
          <a:p>
            <a:r>
              <a:rPr lang="en-US" dirty="0" smtClean="0"/>
              <a:t>The individual elements are discussed below:</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CHRONIC ATHEROSCLEROSIS</a:t>
            </a:r>
            <a:endParaRPr lang="en-US" b="1" u="sng" dirty="0"/>
          </a:p>
        </p:txBody>
      </p:sp>
      <p:sp>
        <p:nvSpPr>
          <p:cNvPr id="3" name="Content Placeholder 2"/>
          <p:cNvSpPr>
            <a:spLocks noGrp="1"/>
          </p:cNvSpPr>
          <p:nvPr>
            <p:ph idx="1"/>
          </p:nvPr>
        </p:nvSpPr>
        <p:spPr/>
        <p:txBody>
          <a:bodyPr>
            <a:normAutofit/>
          </a:bodyPr>
          <a:lstStyle/>
          <a:p>
            <a:r>
              <a:rPr lang="en-US" dirty="0"/>
              <a:t>More than 90% of patients with IHD have atherosclerosis of one or more of the coronary arteries. The clinical manifestations of coronary atherosclerosis are generally due to progressive encroachment of the lumen leading to </a:t>
            </a:r>
            <a:r>
              <a:rPr lang="en-US" dirty="0" err="1"/>
              <a:t>stenosis</a:t>
            </a:r>
            <a:r>
              <a:rPr lang="en-US" dirty="0"/>
              <a:t> (chronic, "fixed" obstructions) or to acute plaque disruption with thrombosis (generally both sudden and dynamic), which compromises blood flow. </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fixed obstructive lesion of 75% or greater generally causes symptomatic ischemia induced by exercise; with this degree of obstruction, the augmented coronary flow provided by compensatory </a:t>
            </a:r>
            <a:r>
              <a:rPr lang="en-US" dirty="0" err="1" smtClean="0"/>
              <a:t>vasodilation</a:t>
            </a:r>
            <a:r>
              <a:rPr lang="en-US" dirty="0" smtClean="0"/>
              <a:t> is no longer sufficient to meet even moderate increases in myocardial demand.</a:t>
            </a:r>
          </a:p>
          <a:p>
            <a:r>
              <a:rPr lang="en-US" dirty="0" smtClean="0"/>
              <a:t> A 90% </a:t>
            </a:r>
            <a:r>
              <a:rPr lang="en-US" dirty="0" err="1" smtClean="0"/>
              <a:t>stenosis</a:t>
            </a:r>
            <a:r>
              <a:rPr lang="en-US" dirty="0" smtClean="0"/>
              <a:t> can lead to inadequate coronary blood flow even at rest. Slowly developing occlusions may stimulate collateral vessels over time, which protect against distal myocardial ischemia and infarction even with an eventual high-grade </a:t>
            </a:r>
            <a:r>
              <a:rPr lang="en-US" dirty="0" err="1" smtClean="0"/>
              <a:t>stenosis</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2563</Words>
  <Application>Microsoft Office PowerPoint</Application>
  <PresentationFormat>On-screen Show (4:3)</PresentationFormat>
  <Paragraphs>294</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Ischemic Heart Disease</vt:lpstr>
      <vt:lpstr>Objectives:</vt:lpstr>
      <vt:lpstr>Ischemic Heart Disease</vt:lpstr>
      <vt:lpstr>IHD</vt:lpstr>
      <vt:lpstr>IHD</vt:lpstr>
      <vt:lpstr>Epidemiology.  </vt:lpstr>
      <vt:lpstr>Pathogenesis.  </vt:lpstr>
      <vt:lpstr>CHRONIC ATHEROSCLEROSIS</vt:lpstr>
      <vt:lpstr>Contd….</vt:lpstr>
      <vt:lpstr>CONTD…</vt:lpstr>
      <vt:lpstr>Role of Acute Plaque Change.</vt:lpstr>
      <vt:lpstr>Slide 12</vt:lpstr>
      <vt:lpstr>Slide 13</vt:lpstr>
      <vt:lpstr>CONSEQUENCES OF MI </vt:lpstr>
      <vt:lpstr>ANGINA PECTORIS</vt:lpstr>
      <vt:lpstr>STABLE ANGINA</vt:lpstr>
      <vt:lpstr>PRINZMETAL VARIANT ANGINA</vt:lpstr>
      <vt:lpstr>UNSTABLE/ CRESENDO ANGINA</vt:lpstr>
      <vt:lpstr>MYOCARDIAL INFARCTION</vt:lpstr>
      <vt:lpstr>PATHOGENESIS OF MI</vt:lpstr>
      <vt:lpstr>CONTD…..</vt:lpstr>
      <vt:lpstr>Contd…</vt:lpstr>
      <vt:lpstr>MYOCARDIAL RESPONSE</vt:lpstr>
      <vt:lpstr>Slide 24</vt:lpstr>
      <vt:lpstr>Slide 25</vt:lpstr>
      <vt:lpstr>Slide 26</vt:lpstr>
      <vt:lpstr>Slide 27</vt:lpstr>
      <vt:lpstr>MI - Types</vt:lpstr>
      <vt:lpstr>FREQUENCIES OF INVOLVEMENT OF ARTERIES</vt:lpstr>
      <vt:lpstr>Slide 30</vt:lpstr>
      <vt:lpstr>Slide 31</vt:lpstr>
      <vt:lpstr>Slide 32</vt:lpstr>
      <vt:lpstr>INFARCT MODIFICATION BY REPERFUSION</vt:lpstr>
      <vt:lpstr>CLINICAL FEATURES</vt:lpstr>
      <vt:lpstr>LABORATORY EVALUATION</vt:lpstr>
      <vt:lpstr>COMPLICATIONS AND CONSEQUENCES OF MI</vt:lpstr>
      <vt:lpstr>CONTD…</vt:lpstr>
      <vt:lpstr>CONTD..</vt:lpstr>
      <vt:lpstr>CHRONIC IHD</vt:lpstr>
      <vt:lpstr>MORPHOLOGY OF CHRONIC IHD</vt:lpstr>
      <vt:lpstr>SUDDEN CARDIAC DEATH</vt:lpstr>
      <vt:lpstr>NON ATHERSCLEROTIC CONDITIONS</vt:lpstr>
      <vt:lpstr>Slide 43</vt:lpstr>
      <vt:lpstr>Slide 44</vt:lpstr>
      <vt:lpstr>MCQ</vt:lpstr>
      <vt:lpstr>MCQ</vt:lpstr>
      <vt:lpstr>MCQ</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Ischemic Heart Disease</dc:title>
  <dc:creator>admin</dc:creator>
  <cp:lastModifiedBy>svu</cp:lastModifiedBy>
  <cp:revision>59</cp:revision>
  <dcterms:created xsi:type="dcterms:W3CDTF">2012-09-10T12:30:05Z</dcterms:created>
  <dcterms:modified xsi:type="dcterms:W3CDTF">2014-04-03T16:17:25Z</dcterms:modified>
</cp:coreProperties>
</file>