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93" r:id="rId26"/>
    <p:sldId id="294" r:id="rId27"/>
    <p:sldId id="295" r:id="rId28"/>
    <p:sldId id="296" r:id="rId29"/>
    <p:sldId id="297" r:id="rId30"/>
    <p:sldId id="29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20" y="-19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10/15/2018</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10/15/2018</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10/15/2018</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10/15/2018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10/15/2018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10/15/2018</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10/15/2018</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Legal &amp; Ethical Aspects of Medical Practice</a:t>
            </a:r>
            <a:endParaRPr lang="en-IN" dirty="0"/>
          </a:p>
        </p:txBody>
      </p:sp>
      <p:sp>
        <p:nvSpPr>
          <p:cNvPr id="3" name="Subtitle 2"/>
          <p:cNvSpPr>
            <a:spLocks noGrp="1"/>
          </p:cNvSpPr>
          <p:nvPr>
            <p:ph type="subTitle" idx="1"/>
          </p:nvPr>
        </p:nvSpPr>
        <p:spPr/>
        <p:txBody>
          <a:bodyPr>
            <a:normAutofit lnSpcReduction="10000"/>
          </a:bodyPr>
          <a:lstStyle/>
          <a:p>
            <a:r>
              <a:rPr lang="en-US" dirty="0" smtClean="0"/>
              <a:t>Dr. </a:t>
            </a:r>
            <a:r>
              <a:rPr lang="en-US" dirty="0" err="1" smtClean="0"/>
              <a:t>Lavlesh</a:t>
            </a:r>
            <a:r>
              <a:rPr lang="en-US" dirty="0" smtClean="0"/>
              <a:t> Kumar</a:t>
            </a:r>
          </a:p>
          <a:p>
            <a:r>
              <a:rPr lang="en-US" dirty="0" smtClean="0"/>
              <a:t>Prof &amp; Head</a:t>
            </a:r>
          </a:p>
          <a:p>
            <a:r>
              <a:rPr lang="en-US" dirty="0" smtClean="0"/>
              <a:t>Forensic Medicine</a:t>
            </a: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1</a:t>
            </a:r>
            <a:endParaRPr lang="en-IN" dirty="0"/>
          </a:p>
        </p:txBody>
      </p:sp>
      <p:sp>
        <p:nvSpPr>
          <p:cNvPr id="3" name="Content Placeholder 2"/>
          <p:cNvSpPr>
            <a:spLocks noGrp="1"/>
          </p:cNvSpPr>
          <p:nvPr>
            <p:ph idx="1"/>
          </p:nvPr>
        </p:nvSpPr>
        <p:spPr/>
        <p:txBody>
          <a:bodyPr/>
          <a:lstStyle/>
          <a:p>
            <a:r>
              <a:rPr lang="en-US" dirty="0" smtClean="0"/>
              <a:t>Q. Professional death sentence means</a:t>
            </a:r>
          </a:p>
          <a:p>
            <a:pPr lvl="2"/>
            <a:r>
              <a:rPr lang="en-US" dirty="0" smtClean="0"/>
              <a:t>A. Receiving commission</a:t>
            </a:r>
          </a:p>
          <a:p>
            <a:pPr lvl="2"/>
            <a:r>
              <a:rPr lang="en-US" dirty="0" smtClean="0"/>
              <a:t>B. Erasing name of the Doctor from Register permanently</a:t>
            </a:r>
          </a:p>
          <a:p>
            <a:pPr lvl="2"/>
            <a:r>
              <a:rPr lang="en-US" dirty="0" smtClean="0"/>
              <a:t>C. Warning notice to the doctor</a:t>
            </a:r>
          </a:p>
          <a:p>
            <a:pPr lvl="2"/>
            <a:r>
              <a:rPr lang="en-US" dirty="0" smtClean="0"/>
              <a:t>D. Capital punishment</a:t>
            </a: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2</a:t>
            </a:r>
            <a:endParaRPr lang="en-IN" dirty="0"/>
          </a:p>
        </p:txBody>
      </p:sp>
      <p:sp>
        <p:nvSpPr>
          <p:cNvPr id="3" name="Content Placeholder 2"/>
          <p:cNvSpPr>
            <a:spLocks noGrp="1"/>
          </p:cNvSpPr>
          <p:nvPr>
            <p:ph idx="1"/>
          </p:nvPr>
        </p:nvSpPr>
        <p:spPr/>
        <p:txBody>
          <a:bodyPr/>
          <a:lstStyle/>
          <a:p>
            <a:r>
              <a:rPr lang="en-US" dirty="0" smtClean="0"/>
              <a:t>Professional secrecy can be divulged</a:t>
            </a:r>
          </a:p>
          <a:p>
            <a:pPr lvl="2"/>
            <a:r>
              <a:rPr lang="en-US" dirty="0" smtClean="0"/>
              <a:t>A. if the doctor feels so in the interest of society</a:t>
            </a:r>
          </a:p>
          <a:p>
            <a:pPr lvl="2"/>
            <a:r>
              <a:rPr lang="en-US" dirty="0" smtClean="0"/>
              <a:t>B. On demand by a court</a:t>
            </a:r>
          </a:p>
          <a:p>
            <a:pPr lvl="2"/>
            <a:r>
              <a:rPr lang="en-US" dirty="0" smtClean="0"/>
              <a:t>C. Both</a:t>
            </a:r>
          </a:p>
          <a:p>
            <a:pPr lvl="2"/>
            <a:r>
              <a:rPr lang="en-US" dirty="0" smtClean="0"/>
              <a:t>D. None</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3</a:t>
            </a:r>
            <a:endParaRPr lang="en-IN" dirty="0"/>
          </a:p>
        </p:txBody>
      </p:sp>
      <p:sp>
        <p:nvSpPr>
          <p:cNvPr id="3" name="Content Placeholder 2"/>
          <p:cNvSpPr>
            <a:spLocks noGrp="1"/>
          </p:cNvSpPr>
          <p:nvPr>
            <p:ph idx="1"/>
          </p:nvPr>
        </p:nvSpPr>
        <p:spPr/>
        <p:txBody>
          <a:bodyPr/>
          <a:lstStyle/>
          <a:p>
            <a:r>
              <a:rPr lang="en-US" dirty="0" smtClean="0"/>
              <a:t>Which of the following is </a:t>
            </a:r>
            <a:r>
              <a:rPr lang="en-US" dirty="0" err="1" smtClean="0"/>
              <a:t>is</a:t>
            </a:r>
            <a:r>
              <a:rPr lang="en-US" dirty="0" smtClean="0"/>
              <a:t> an example of ‘res </a:t>
            </a:r>
            <a:r>
              <a:rPr lang="en-US" dirty="0" err="1" smtClean="0"/>
              <a:t>ipsa</a:t>
            </a:r>
            <a:r>
              <a:rPr lang="en-US" dirty="0" smtClean="0"/>
              <a:t> </a:t>
            </a:r>
            <a:r>
              <a:rPr lang="en-US" dirty="0" err="1" smtClean="0"/>
              <a:t>loquitor</a:t>
            </a:r>
            <a:r>
              <a:rPr lang="en-US" dirty="0" smtClean="0"/>
              <a:t>’</a:t>
            </a:r>
          </a:p>
          <a:p>
            <a:pPr lvl="2"/>
            <a:r>
              <a:rPr lang="en-US" dirty="0" smtClean="0"/>
              <a:t>A. Failure to cure</a:t>
            </a:r>
          </a:p>
          <a:p>
            <a:pPr lvl="2"/>
            <a:r>
              <a:rPr lang="en-US" dirty="0" smtClean="0"/>
              <a:t>B. Infection after an operation</a:t>
            </a:r>
          </a:p>
          <a:p>
            <a:pPr lvl="2"/>
            <a:r>
              <a:rPr lang="en-US" dirty="0" smtClean="0"/>
              <a:t>C. </a:t>
            </a:r>
            <a:r>
              <a:rPr lang="en-US" dirty="0" err="1" smtClean="0"/>
              <a:t>Pulmonay</a:t>
            </a:r>
            <a:r>
              <a:rPr lang="en-US" dirty="0" smtClean="0"/>
              <a:t> embolism after an operation</a:t>
            </a:r>
          </a:p>
          <a:p>
            <a:pPr lvl="2"/>
            <a:r>
              <a:rPr lang="en-US" dirty="0" smtClean="0"/>
              <a:t>D. Prescribing an overdose of medicine</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4</a:t>
            </a:r>
            <a:endParaRPr lang="en-IN" dirty="0"/>
          </a:p>
        </p:txBody>
      </p:sp>
      <p:sp>
        <p:nvSpPr>
          <p:cNvPr id="3" name="Content Placeholder 2"/>
          <p:cNvSpPr>
            <a:spLocks noGrp="1"/>
          </p:cNvSpPr>
          <p:nvPr>
            <p:ph idx="1"/>
          </p:nvPr>
        </p:nvSpPr>
        <p:spPr/>
        <p:txBody>
          <a:bodyPr/>
          <a:lstStyle/>
          <a:p>
            <a:r>
              <a:rPr lang="en-US" dirty="0" smtClean="0"/>
              <a:t>Who can be examined with reasonable force without consent?</a:t>
            </a:r>
          </a:p>
          <a:p>
            <a:pPr lvl="2"/>
            <a:r>
              <a:rPr lang="en-US" dirty="0" smtClean="0"/>
              <a:t>A. Accused</a:t>
            </a:r>
          </a:p>
          <a:p>
            <a:pPr lvl="2"/>
            <a:r>
              <a:rPr lang="en-US" dirty="0" smtClean="0"/>
              <a:t>B. victim </a:t>
            </a:r>
          </a:p>
          <a:p>
            <a:pPr lvl="2"/>
            <a:r>
              <a:rPr lang="en-US" dirty="0" smtClean="0"/>
              <a:t>C. Both</a:t>
            </a:r>
          </a:p>
          <a:p>
            <a:pPr lvl="2"/>
            <a:r>
              <a:rPr lang="en-US" dirty="0" smtClean="0"/>
              <a:t>D. None</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5</a:t>
            </a:r>
            <a:endParaRPr lang="en-IN" dirty="0"/>
          </a:p>
        </p:txBody>
      </p:sp>
      <p:sp>
        <p:nvSpPr>
          <p:cNvPr id="3" name="Content Placeholder 2"/>
          <p:cNvSpPr>
            <a:spLocks noGrp="1"/>
          </p:cNvSpPr>
          <p:nvPr>
            <p:ph idx="1"/>
          </p:nvPr>
        </p:nvSpPr>
        <p:spPr/>
        <p:txBody>
          <a:bodyPr/>
          <a:lstStyle/>
          <a:p>
            <a:r>
              <a:rPr lang="en-US" dirty="0" smtClean="0"/>
              <a:t>Consent is not a valid defense in </a:t>
            </a:r>
          </a:p>
          <a:p>
            <a:pPr lvl="2"/>
            <a:r>
              <a:rPr lang="en-US" dirty="0" smtClean="0"/>
              <a:t>A. Professional negligence</a:t>
            </a:r>
          </a:p>
          <a:p>
            <a:pPr lvl="2"/>
            <a:r>
              <a:rPr lang="en-US" dirty="0" smtClean="0"/>
              <a:t>B. Criminal abortion</a:t>
            </a:r>
          </a:p>
          <a:p>
            <a:pPr lvl="2"/>
            <a:r>
              <a:rPr lang="en-US" dirty="0" smtClean="0"/>
              <a:t>C. Committing a crime</a:t>
            </a:r>
          </a:p>
          <a:p>
            <a:pPr lvl="2"/>
            <a:r>
              <a:rPr lang="en-US" dirty="0" smtClean="0"/>
              <a:t>D. All of the above</a:t>
            </a:r>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council of </a:t>
            </a:r>
            <a:r>
              <a:rPr lang="en-US" dirty="0" err="1" smtClean="0"/>
              <a:t>india</a:t>
            </a:r>
            <a:endParaRPr lang="en-IN" dirty="0"/>
          </a:p>
        </p:txBody>
      </p:sp>
      <p:sp>
        <p:nvSpPr>
          <p:cNvPr id="3" name="Content Placeholder 2"/>
          <p:cNvSpPr>
            <a:spLocks noGrp="1"/>
          </p:cNvSpPr>
          <p:nvPr>
            <p:ph idx="1"/>
          </p:nvPr>
        </p:nvSpPr>
        <p:spPr/>
        <p:txBody>
          <a:bodyPr/>
          <a:lstStyle/>
          <a:p>
            <a:r>
              <a:rPr lang="en-US" dirty="0" smtClean="0"/>
              <a:t>Indian medical Degrees Act 0f 1919</a:t>
            </a:r>
          </a:p>
          <a:p>
            <a:r>
              <a:rPr lang="en-US" dirty="0" smtClean="0"/>
              <a:t>Indian Medical Council Act of 1933</a:t>
            </a:r>
          </a:p>
          <a:p>
            <a:r>
              <a:rPr lang="en-US" dirty="0" smtClean="0"/>
              <a:t>Indian Medical Council Act of 1956</a:t>
            </a:r>
          </a:p>
          <a:p>
            <a:pPr lvl="1"/>
            <a:r>
              <a:rPr lang="en-US" dirty="0" smtClean="0"/>
              <a:t>Jurisdiction:</a:t>
            </a:r>
          </a:p>
          <a:p>
            <a:pPr lvl="1"/>
            <a:r>
              <a:rPr lang="en-US" dirty="0" smtClean="0"/>
              <a:t>Constitution, composition and Function of the MCI</a:t>
            </a:r>
          </a:p>
          <a:p>
            <a:pPr lvl="1"/>
            <a:r>
              <a:rPr lang="en-US" dirty="0" smtClean="0"/>
              <a:t>Composition: Universities, State </a:t>
            </a:r>
            <a:r>
              <a:rPr lang="en-US" dirty="0" err="1" smtClean="0"/>
              <a:t>Govt</a:t>
            </a:r>
            <a:r>
              <a:rPr lang="en-US" dirty="0" smtClean="0"/>
              <a:t>, Nominated Central </a:t>
            </a:r>
            <a:r>
              <a:rPr lang="en-US" dirty="0" err="1" smtClean="0"/>
              <a:t>Govt</a:t>
            </a:r>
            <a:r>
              <a:rPr lang="en-US" dirty="0" smtClean="0"/>
              <a:t>, Elected members of SMC</a:t>
            </a:r>
          </a:p>
          <a:p>
            <a:pPr lvl="1"/>
            <a:r>
              <a:rPr lang="en-US" dirty="0" smtClean="0"/>
              <a:t>Members elect President ,Vice President ,Ex. Comm., registrar and Secretary</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linds(horizontal)">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blinds(horizontal)">
                                      <p:cBhvr>
                                        <p:cTn id="3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of MCI</a:t>
            </a:r>
            <a:endParaRPr lang="en-IN" dirty="0"/>
          </a:p>
        </p:txBody>
      </p:sp>
      <p:sp>
        <p:nvSpPr>
          <p:cNvPr id="3" name="Content Placeholder 2"/>
          <p:cNvSpPr>
            <a:spLocks noGrp="1"/>
          </p:cNvSpPr>
          <p:nvPr>
            <p:ph idx="1"/>
          </p:nvPr>
        </p:nvSpPr>
        <p:spPr/>
        <p:txBody>
          <a:bodyPr/>
          <a:lstStyle/>
          <a:p>
            <a:r>
              <a:rPr lang="en-US" dirty="0" smtClean="0"/>
              <a:t>1.Maintains 3 Schedules</a:t>
            </a:r>
          </a:p>
          <a:p>
            <a:pPr lvl="1"/>
            <a:r>
              <a:rPr lang="en-US" dirty="0" smtClean="0"/>
              <a:t>1</a:t>
            </a:r>
            <a:r>
              <a:rPr lang="en-US" baseline="30000" dirty="0" smtClean="0"/>
              <a:t>st</a:t>
            </a:r>
            <a:r>
              <a:rPr lang="en-US" dirty="0" smtClean="0"/>
              <a:t> Sch. Contains list of different Degree offered and recognized by the Council in India</a:t>
            </a:r>
          </a:p>
          <a:p>
            <a:pPr lvl="1"/>
            <a:r>
              <a:rPr lang="en-US" dirty="0" smtClean="0"/>
              <a:t>2</a:t>
            </a:r>
            <a:r>
              <a:rPr lang="en-US" baseline="30000" dirty="0" smtClean="0"/>
              <a:t>nd</a:t>
            </a:r>
            <a:r>
              <a:rPr lang="en-US" dirty="0" smtClean="0"/>
              <a:t> Sch. List of Medical degrees conferred outside India &amp; recognized  by MCI</a:t>
            </a:r>
          </a:p>
          <a:p>
            <a:pPr lvl="1"/>
            <a:r>
              <a:rPr lang="en-US" dirty="0" smtClean="0"/>
              <a:t>3</a:t>
            </a:r>
            <a:r>
              <a:rPr lang="en-US" baseline="30000" dirty="0" smtClean="0"/>
              <a:t>rd</a:t>
            </a:r>
            <a:r>
              <a:rPr lang="en-US" dirty="0" smtClean="0"/>
              <a:t> Sch.  List of Medical qualification conferred by the Indian Univ./ Institutions but not included in first schedule</a:t>
            </a:r>
          </a:p>
          <a:p>
            <a:pPr lvl="1">
              <a:buNone/>
            </a:pPr>
            <a:r>
              <a:rPr lang="en-US" dirty="0" smtClean="0"/>
              <a:t>2. Maintains Register : Name, Add. Qualification</a:t>
            </a:r>
          </a:p>
          <a:p>
            <a:pPr lvl="1">
              <a:buNone/>
            </a:pPr>
            <a:r>
              <a:rPr lang="en-US" dirty="0" smtClean="0"/>
              <a:t>			Register in SMC – Automatic in MCI</a:t>
            </a:r>
          </a:p>
          <a:p>
            <a:pPr lvl="1">
              <a:buNone/>
            </a:pPr>
            <a:r>
              <a:rPr lang="en-US" dirty="0" smtClean="0"/>
              <a:t>			May Directly enroll in MCI</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blinds(horizontal)">
                                      <p:cBhvr>
                                        <p:cTn id="30" dur="500"/>
                                        <p:tgtEl>
                                          <p:spTgt spid="3">
                                            <p:txEl>
                                              <p:pRg st="5" end="5"/>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linds(horizontal)">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3. Regulation of Standard of UG &amp; PG Medical curricula and Examination</a:t>
            </a:r>
          </a:p>
          <a:p>
            <a:pPr lvl="2"/>
            <a:r>
              <a:rPr lang="en-US" dirty="0" smtClean="0"/>
              <a:t>Has UG &amp; PG Committee</a:t>
            </a:r>
          </a:p>
          <a:p>
            <a:pPr lvl="2"/>
            <a:r>
              <a:rPr lang="en-US" dirty="0" smtClean="0"/>
              <a:t>Prescribe UG course &amp; Criteria to be fulfilled by institution</a:t>
            </a:r>
          </a:p>
          <a:p>
            <a:pPr lvl="2"/>
            <a:r>
              <a:rPr lang="en-US" dirty="0" smtClean="0"/>
              <a:t>Inspectors are appointed to do the job: minimum requisite facilities, compliance of rules and regulations of MCI</a:t>
            </a:r>
          </a:p>
          <a:p>
            <a:pPr lvl="2"/>
            <a:r>
              <a:rPr lang="en-US" dirty="0" smtClean="0"/>
              <a:t> Inspection at the start of the course till final examination</a:t>
            </a:r>
          </a:p>
          <a:p>
            <a:pPr lvl="2"/>
            <a:r>
              <a:rPr lang="en-US" dirty="0" smtClean="0"/>
              <a:t>Annual admission either allowed or disallowed</a:t>
            </a:r>
          </a:p>
          <a:p>
            <a:pPr lvl="2"/>
            <a:endParaRPr lang="en-US" dirty="0" smtClean="0"/>
          </a:p>
          <a:p>
            <a:pPr lvl="2"/>
            <a:r>
              <a:rPr lang="en-US" dirty="0" smtClean="0"/>
              <a:t>For PG minimum two inspection are required</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a:t>
            </a:r>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lnSpcReduction="10000"/>
          </a:bodyPr>
          <a:lstStyle/>
          <a:p>
            <a:r>
              <a:rPr lang="en-US" dirty="0" smtClean="0"/>
              <a:t>4.MCI as an authority to recommend to the central Govt. for Recognition of a foreign degree</a:t>
            </a:r>
          </a:p>
          <a:p>
            <a:r>
              <a:rPr lang="en-US" dirty="0" smtClean="0"/>
              <a:t>5. Decision on appeal cases  (in cases where SMC has taken ay action and the RMP is dissatisfied with the disciplinary action against the person appeals before the Central Govt. which in turn consult MCI)</a:t>
            </a:r>
          </a:p>
          <a:p>
            <a:r>
              <a:rPr lang="en-US" dirty="0" smtClean="0"/>
              <a:t>6. For Improvement of Medical Education: Recommend to the Central Govt. for amendments, changes or introduction of New rules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medical council</a:t>
            </a:r>
            <a:endParaRPr lang="en-IN" dirty="0"/>
          </a:p>
        </p:txBody>
      </p:sp>
      <p:sp>
        <p:nvSpPr>
          <p:cNvPr id="3" name="Content Placeholder 2"/>
          <p:cNvSpPr>
            <a:spLocks noGrp="1"/>
          </p:cNvSpPr>
          <p:nvPr>
            <p:ph idx="1"/>
          </p:nvPr>
        </p:nvSpPr>
        <p:spPr/>
        <p:txBody>
          <a:bodyPr/>
          <a:lstStyle/>
          <a:p>
            <a:r>
              <a:rPr lang="en-US" dirty="0" smtClean="0"/>
              <a:t>Constitution: </a:t>
            </a:r>
          </a:p>
          <a:p>
            <a:r>
              <a:rPr lang="en-US" dirty="0" smtClean="0"/>
              <a:t>Medical teachers from different Universities</a:t>
            </a:r>
          </a:p>
          <a:p>
            <a:r>
              <a:rPr lang="en-US" dirty="0" smtClean="0"/>
              <a:t>Registered Medical Practitioner</a:t>
            </a:r>
          </a:p>
          <a:p>
            <a:r>
              <a:rPr lang="en-US" dirty="0" smtClean="0"/>
              <a:t>Nominated Members by state govt.</a:t>
            </a:r>
          </a:p>
          <a:p>
            <a:endParaRPr lang="en-US" dirty="0" smtClean="0"/>
          </a:p>
          <a:p>
            <a:r>
              <a:rPr lang="en-US" dirty="0" smtClean="0"/>
              <a:t>Function:</a:t>
            </a:r>
          </a:p>
          <a:p>
            <a:r>
              <a:rPr lang="en-US" dirty="0" smtClean="0"/>
              <a:t>1. Maintain register</a:t>
            </a:r>
          </a:p>
          <a:p>
            <a:r>
              <a:rPr lang="en-US" dirty="0" smtClean="0"/>
              <a:t>2. Disciplinary action on erring RMP (professional misconduct, Infamous conduct)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blinds(horizontal)">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linds(horizontal)">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N" b="1" dirty="0" smtClean="0">
                <a:solidFill>
                  <a:schemeClr val="tx1"/>
                </a:solidFill>
              </a:rPr>
              <a:t>introduction</a:t>
            </a:r>
            <a:endParaRPr lang="en-IN" b="1" dirty="0">
              <a:solidFill>
                <a:schemeClr val="tx1"/>
              </a:solidFill>
            </a:endParaRPr>
          </a:p>
        </p:txBody>
      </p:sp>
      <p:sp>
        <p:nvSpPr>
          <p:cNvPr id="3" name="Content Placeholder 2"/>
          <p:cNvSpPr>
            <a:spLocks noGrp="1"/>
          </p:cNvSpPr>
          <p:nvPr>
            <p:ph sz="quarter" idx="1"/>
          </p:nvPr>
        </p:nvSpPr>
        <p:spPr>
          <a:xfrm>
            <a:off x="457200" y="1600200"/>
            <a:ext cx="8001000" cy="4873625"/>
          </a:xfrm>
        </p:spPr>
        <p:txBody>
          <a:bodyPr>
            <a:normAutofit fontScale="92500"/>
          </a:bodyPr>
          <a:lstStyle/>
          <a:p>
            <a:pPr eaLnBrk="1" hangingPunct="1"/>
            <a:r>
              <a:rPr lang="en-IN" b="1" dirty="0" smtClean="0"/>
              <a:t>Ethics</a:t>
            </a:r>
            <a:r>
              <a:rPr lang="en-IN" dirty="0" smtClean="0"/>
              <a:t>: </a:t>
            </a:r>
            <a:r>
              <a:rPr lang="en-IN" i="1" dirty="0" smtClean="0"/>
              <a:t>Greek</a:t>
            </a:r>
            <a:r>
              <a:rPr lang="en-IN" dirty="0" smtClean="0"/>
              <a:t> </a:t>
            </a:r>
            <a:r>
              <a:rPr lang="en-IN" i="1" dirty="0" smtClean="0"/>
              <a:t>Word</a:t>
            </a:r>
            <a:r>
              <a:rPr lang="en-IN" dirty="0" smtClean="0"/>
              <a:t> : </a:t>
            </a:r>
            <a:r>
              <a:rPr lang="en-IN" b="1" dirty="0" smtClean="0"/>
              <a:t>Ethos</a:t>
            </a:r>
            <a:r>
              <a:rPr lang="en-IN" dirty="0" smtClean="0"/>
              <a:t> : Custom or convention</a:t>
            </a:r>
          </a:p>
          <a:p>
            <a:pPr eaLnBrk="1" hangingPunct="1">
              <a:buNone/>
            </a:pPr>
            <a:endParaRPr lang="en-IN" dirty="0" smtClean="0"/>
          </a:p>
          <a:p>
            <a:pPr eaLnBrk="1" hangingPunct="1"/>
            <a:r>
              <a:rPr lang="en-IN" dirty="0" smtClean="0"/>
              <a:t>Moral principles that governs a person’s behaviour or conducting an activity. </a:t>
            </a:r>
            <a:r>
              <a:rPr lang="en-IN" i="1" dirty="0" smtClean="0"/>
              <a:t>Oxford dictionary (2014)</a:t>
            </a:r>
          </a:p>
          <a:p>
            <a:pPr eaLnBrk="1" hangingPunct="1"/>
            <a:endParaRPr lang="en-IN" i="1" dirty="0" smtClean="0"/>
          </a:p>
          <a:p>
            <a:pPr eaLnBrk="1" hangingPunct="1"/>
            <a:r>
              <a:rPr lang="en-IN" dirty="0" smtClean="0"/>
              <a:t>A branch of philosophy that deals with morality. </a:t>
            </a:r>
          </a:p>
          <a:p>
            <a:pPr eaLnBrk="1" hangingPunct="1"/>
            <a:r>
              <a:rPr lang="en-IN" dirty="0" smtClean="0"/>
              <a:t>Ethics is concerned with distinguishing between  </a:t>
            </a:r>
            <a:r>
              <a:rPr lang="en-IN" b="1" dirty="0" smtClean="0"/>
              <a:t>good and evil</a:t>
            </a:r>
            <a:r>
              <a:rPr lang="en-IN" dirty="0" smtClean="0"/>
              <a:t> in the world, between </a:t>
            </a:r>
            <a:r>
              <a:rPr lang="en-IN" b="1" dirty="0" smtClean="0"/>
              <a:t>right and wrong </a:t>
            </a:r>
            <a:r>
              <a:rPr lang="en-IN" dirty="0" smtClean="0"/>
              <a:t>in human action, and </a:t>
            </a:r>
            <a:r>
              <a:rPr lang="en-IN" b="1" dirty="0" smtClean="0"/>
              <a:t>virtuous and non- virtuous</a:t>
            </a:r>
            <a:r>
              <a:rPr lang="en-IN" dirty="0" smtClean="0"/>
              <a:t> characteristic of people.</a:t>
            </a:r>
          </a:p>
          <a:p>
            <a:pPr eaLnBrk="1" hangingPunct="1">
              <a:buFont typeface="Wingdings" pitchFamily="2" charset="2"/>
              <a:buNone/>
            </a:pPr>
            <a:r>
              <a:rPr lang="en-IN" dirty="0" smtClean="0"/>
              <a:t> </a:t>
            </a:r>
            <a:r>
              <a:rPr lang="en-IN" i="1" dirty="0" smtClean="0"/>
              <a:t>(The American Dictionary of Cultural Literacy (2005)</a:t>
            </a:r>
          </a:p>
          <a:p>
            <a:pPr eaLnBrk="1" hangingPunct="1"/>
            <a:endParaRPr lang="en-IN"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Causes of erasure of the name of a RMP</a:t>
            </a:r>
            <a:endParaRPr lang="en-IN" dirty="0"/>
          </a:p>
        </p:txBody>
      </p:sp>
      <p:sp>
        <p:nvSpPr>
          <p:cNvPr id="3" name="Content Placeholder 2"/>
          <p:cNvSpPr>
            <a:spLocks noGrp="1"/>
          </p:cNvSpPr>
          <p:nvPr>
            <p:ph idx="1"/>
          </p:nvPr>
        </p:nvSpPr>
        <p:spPr/>
        <p:txBody>
          <a:bodyPr/>
          <a:lstStyle/>
          <a:p>
            <a:r>
              <a:rPr lang="en-US" dirty="0" smtClean="0"/>
              <a:t>Death</a:t>
            </a:r>
          </a:p>
          <a:p>
            <a:r>
              <a:rPr lang="en-US" dirty="0" smtClean="0"/>
              <a:t>Penal erasure</a:t>
            </a:r>
          </a:p>
          <a:p>
            <a:r>
              <a:rPr lang="en-US" dirty="0" smtClean="0"/>
              <a:t>Wrong entry, fraudulent entry</a:t>
            </a:r>
          </a:p>
          <a:p>
            <a:r>
              <a:rPr lang="en-US" dirty="0" smtClean="0"/>
              <a:t>If the person is not traceable in his address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Euthanasia</a:t>
            </a:r>
            <a:endParaRPr lang="en-IN" dirty="0"/>
          </a:p>
        </p:txBody>
      </p:sp>
      <p:sp>
        <p:nvSpPr>
          <p:cNvPr id="3" name="Content Placeholder 2"/>
          <p:cNvSpPr>
            <a:spLocks noGrp="1"/>
          </p:cNvSpPr>
          <p:nvPr>
            <p:ph idx="1"/>
          </p:nvPr>
        </p:nvSpPr>
        <p:spPr/>
        <p:txBody>
          <a:bodyPr/>
          <a:lstStyle/>
          <a:p>
            <a:endParaRPr lang="en-US" dirty="0" smtClean="0"/>
          </a:p>
          <a:p>
            <a:r>
              <a:rPr lang="en-US" dirty="0" smtClean="0"/>
              <a:t>Greek Word ; “</a:t>
            </a:r>
            <a:r>
              <a:rPr lang="en-US" dirty="0" err="1" smtClean="0"/>
              <a:t>Euthanatos</a:t>
            </a:r>
            <a:r>
              <a:rPr lang="en-US" dirty="0" smtClean="0"/>
              <a:t>”</a:t>
            </a:r>
          </a:p>
          <a:p>
            <a:r>
              <a:rPr lang="en-US" dirty="0" smtClean="0"/>
              <a:t>‘</a:t>
            </a:r>
            <a:r>
              <a:rPr lang="en-US" dirty="0" err="1" smtClean="0"/>
              <a:t>Eu</a:t>
            </a:r>
            <a:r>
              <a:rPr lang="en-US" dirty="0" smtClean="0"/>
              <a:t>’ : Good</a:t>
            </a:r>
          </a:p>
          <a:p>
            <a:r>
              <a:rPr lang="en-US" dirty="0" smtClean="0"/>
              <a:t>‘</a:t>
            </a:r>
            <a:r>
              <a:rPr lang="en-US" dirty="0" err="1" smtClean="0"/>
              <a:t>Thanatos</a:t>
            </a:r>
            <a:r>
              <a:rPr lang="en-US" dirty="0" smtClean="0"/>
              <a:t>’: Death</a:t>
            </a:r>
          </a:p>
          <a:p>
            <a:r>
              <a:rPr lang="en-US" dirty="0" smtClean="0"/>
              <a:t>Mercy killing, or Physician assisted suicide</a:t>
            </a:r>
          </a:p>
          <a:p>
            <a:endParaRPr lang="en-US" dirty="0" smtClean="0"/>
          </a:p>
          <a:p>
            <a:r>
              <a:rPr lang="en-US" dirty="0" smtClean="0"/>
              <a:t>It is the practice of killing a person for giving relief from incurable pain/ suffering or allowing or causing painless death when life has become meaningless /disagreeable</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Legal status &amp; Classification</a:t>
            </a:r>
            <a:endParaRPr lang="en-IN" dirty="0"/>
          </a:p>
        </p:txBody>
      </p:sp>
      <p:sp>
        <p:nvSpPr>
          <p:cNvPr id="3" name="Content Placeholder 2"/>
          <p:cNvSpPr>
            <a:spLocks noGrp="1"/>
          </p:cNvSpPr>
          <p:nvPr>
            <p:ph idx="1"/>
          </p:nvPr>
        </p:nvSpPr>
        <p:spPr/>
        <p:txBody>
          <a:bodyPr>
            <a:normAutofit lnSpcReduction="10000"/>
          </a:bodyPr>
          <a:lstStyle/>
          <a:p>
            <a:r>
              <a:rPr lang="en-US" dirty="0" smtClean="0"/>
              <a:t>No legal status in India</a:t>
            </a:r>
          </a:p>
          <a:p>
            <a:r>
              <a:rPr lang="en-US" dirty="0" smtClean="0"/>
              <a:t>Suicide, assistance to suicide or murder</a:t>
            </a:r>
          </a:p>
          <a:p>
            <a:r>
              <a:rPr lang="en-US" dirty="0" smtClean="0"/>
              <a:t>Germany, Sweden and </a:t>
            </a:r>
            <a:r>
              <a:rPr lang="en-US" dirty="0" err="1" smtClean="0"/>
              <a:t>poland</a:t>
            </a:r>
            <a:r>
              <a:rPr lang="en-US" dirty="0" smtClean="0"/>
              <a:t> .. Liberal</a:t>
            </a:r>
          </a:p>
          <a:p>
            <a:r>
              <a:rPr lang="en-US" dirty="0" smtClean="0"/>
              <a:t>Part of Australia and USA</a:t>
            </a:r>
          </a:p>
          <a:p>
            <a:endParaRPr lang="en-US" dirty="0" smtClean="0"/>
          </a:p>
          <a:p>
            <a:r>
              <a:rPr lang="en-US" dirty="0" smtClean="0"/>
              <a:t>Types :</a:t>
            </a:r>
          </a:p>
          <a:p>
            <a:r>
              <a:rPr lang="en-US" dirty="0" smtClean="0"/>
              <a:t>Active</a:t>
            </a:r>
          </a:p>
          <a:p>
            <a:r>
              <a:rPr lang="en-US" dirty="0" smtClean="0"/>
              <a:t>Passive</a:t>
            </a:r>
          </a:p>
          <a:p>
            <a:r>
              <a:rPr lang="en-US" dirty="0" smtClean="0"/>
              <a:t>Voluntary</a:t>
            </a:r>
          </a:p>
          <a:p>
            <a:r>
              <a:rPr lang="en-US" dirty="0" smtClean="0"/>
              <a:t>Involuntary</a:t>
            </a:r>
          </a:p>
          <a:p>
            <a:r>
              <a:rPr lang="en-US" dirty="0" smtClean="0"/>
              <a:t>Non voluntary</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a:t>
            </a:r>
            <a:endParaRPr lang="en-IN" dirty="0"/>
          </a:p>
        </p:txBody>
      </p:sp>
      <p:sp>
        <p:nvSpPr>
          <p:cNvPr id="3" name="Content Placeholder 2"/>
          <p:cNvSpPr>
            <a:spLocks noGrp="1"/>
          </p:cNvSpPr>
          <p:nvPr>
            <p:ph idx="1"/>
          </p:nvPr>
        </p:nvSpPr>
        <p:spPr/>
        <p:txBody>
          <a:bodyPr>
            <a:normAutofit lnSpcReduction="10000"/>
          </a:bodyPr>
          <a:lstStyle/>
          <a:p>
            <a:r>
              <a:rPr lang="en-US" dirty="0" smtClean="0"/>
              <a:t>It is free &amp; voluntary agreement, approval or permission for the compliance of some act.</a:t>
            </a:r>
          </a:p>
          <a:p>
            <a:endParaRPr lang="en-US" dirty="0" smtClean="0"/>
          </a:p>
          <a:p>
            <a:r>
              <a:rPr lang="en-US" dirty="0" smtClean="0"/>
              <a:t>Valid : know the nature and consequence of consent and those of act for which it is given</a:t>
            </a:r>
          </a:p>
          <a:p>
            <a:r>
              <a:rPr lang="en-US" dirty="0" smtClean="0"/>
              <a:t>Invalid : fear, misconception, Insane, minor, intoxicated</a:t>
            </a:r>
          </a:p>
          <a:p>
            <a:endParaRPr lang="en-US" dirty="0" smtClean="0"/>
          </a:p>
          <a:p>
            <a:r>
              <a:rPr lang="en-US" dirty="0" smtClean="0"/>
              <a:t>Type: </a:t>
            </a:r>
          </a:p>
          <a:p>
            <a:r>
              <a:rPr lang="en-US" dirty="0" smtClean="0"/>
              <a:t>Implied</a:t>
            </a:r>
          </a:p>
          <a:p>
            <a:r>
              <a:rPr lang="en-US" dirty="0" smtClean="0"/>
              <a:t>Expressed   : a. verbal    b. written</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a:t>
            </a:r>
            <a:endParaRPr lang="en-IN" dirty="0"/>
          </a:p>
        </p:txBody>
      </p:sp>
      <p:sp>
        <p:nvSpPr>
          <p:cNvPr id="3" name="Content Placeholder 2"/>
          <p:cNvSpPr>
            <a:spLocks noGrp="1"/>
          </p:cNvSpPr>
          <p:nvPr>
            <p:ph idx="1"/>
          </p:nvPr>
        </p:nvSpPr>
        <p:spPr/>
        <p:txBody>
          <a:bodyPr/>
          <a:lstStyle/>
          <a:p>
            <a:r>
              <a:rPr lang="en-US" dirty="0" smtClean="0"/>
              <a:t>Informed consent after “full disclosure”</a:t>
            </a:r>
          </a:p>
          <a:p>
            <a:r>
              <a:rPr lang="en-US" dirty="0" smtClean="0"/>
              <a:t>Whose responsibility ?</a:t>
            </a:r>
          </a:p>
          <a:p>
            <a:r>
              <a:rPr lang="en-US" dirty="0" smtClean="0"/>
              <a:t>What is the role of Hospital?</a:t>
            </a:r>
          </a:p>
          <a:p>
            <a:r>
              <a:rPr lang="en-US" dirty="0" smtClean="0"/>
              <a:t>Evidentiary proof of adequate disclosure</a:t>
            </a:r>
          </a:p>
          <a:p>
            <a:pPr lvl="1"/>
            <a:r>
              <a:rPr lang="en-US" b="1" i="1" dirty="0" smtClean="0"/>
              <a:t>(“Document it. If you haven’t documented it, you didn’t do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types </a:t>
            </a:r>
            <a:r>
              <a:rPr lang="en-US" smtClean="0"/>
              <a:t>of consent </a:t>
            </a:r>
            <a:endParaRPr lang="en-IN" dirty="0"/>
          </a:p>
        </p:txBody>
      </p:sp>
      <p:sp>
        <p:nvSpPr>
          <p:cNvPr id="3" name="Content Placeholder 2"/>
          <p:cNvSpPr>
            <a:spLocks noGrp="1"/>
          </p:cNvSpPr>
          <p:nvPr>
            <p:ph idx="1"/>
          </p:nvPr>
        </p:nvSpPr>
        <p:spPr/>
        <p:txBody>
          <a:bodyPr/>
          <a:lstStyle/>
          <a:p>
            <a:pPr lvl="1">
              <a:buNone/>
            </a:pPr>
            <a:r>
              <a:rPr lang="en-US" dirty="0" smtClean="0"/>
              <a:t># Real Consent</a:t>
            </a:r>
          </a:p>
          <a:p>
            <a:pPr lvl="1">
              <a:buNone/>
            </a:pPr>
            <a:r>
              <a:rPr lang="en-US" dirty="0" smtClean="0"/>
              <a:t>#Advanced directives/ Living wills</a:t>
            </a:r>
          </a:p>
          <a:p>
            <a:pPr lvl="1">
              <a:buNone/>
            </a:pPr>
            <a:r>
              <a:rPr lang="en-US" dirty="0" smtClean="0"/>
              <a:t>#Proxy consent</a:t>
            </a:r>
          </a:p>
          <a:p>
            <a:pPr lvl="1">
              <a:buNone/>
            </a:pPr>
            <a:r>
              <a:rPr lang="en-US" dirty="0" smtClean="0"/>
              <a:t>#Double consent</a:t>
            </a:r>
          </a:p>
          <a:p>
            <a:pPr lvl="1">
              <a:buNone/>
            </a:pPr>
            <a:r>
              <a:rPr lang="en-US" dirty="0" smtClean="0"/>
              <a:t># Informed Refusal</a:t>
            </a:r>
          </a:p>
          <a:p>
            <a:pPr lvl="1">
              <a:buNone/>
            </a:pPr>
            <a:r>
              <a:rPr lang="en-US" dirty="0" smtClean="0"/>
              <a:t>#Loco parentis</a:t>
            </a:r>
          </a:p>
          <a:p>
            <a:pPr lvl="1">
              <a:buNone/>
            </a:pPr>
            <a:r>
              <a:rPr lang="en-US" dirty="0" smtClean="0"/>
              <a:t># Blanket Consent</a:t>
            </a:r>
          </a:p>
          <a:p>
            <a:pPr lvl="1">
              <a:buNone/>
            </a:pPr>
            <a:r>
              <a:rPr lang="en-US" dirty="0" smtClean="0"/>
              <a:t>#Doctrine of emergency</a:t>
            </a:r>
            <a:endParaRPr lang="en-IN" dirty="0" smtClean="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1</a:t>
            </a:r>
            <a:endParaRPr lang="en-IN" dirty="0"/>
          </a:p>
        </p:txBody>
      </p:sp>
      <p:sp>
        <p:nvSpPr>
          <p:cNvPr id="3" name="Content Placeholder 2"/>
          <p:cNvSpPr>
            <a:spLocks noGrp="1"/>
          </p:cNvSpPr>
          <p:nvPr>
            <p:ph idx="1"/>
          </p:nvPr>
        </p:nvSpPr>
        <p:spPr/>
        <p:txBody>
          <a:bodyPr/>
          <a:lstStyle/>
          <a:p>
            <a:r>
              <a:rPr lang="en-US" dirty="0" smtClean="0"/>
              <a:t>What is not essential for a valid consent?</a:t>
            </a:r>
          </a:p>
          <a:p>
            <a:pPr lvl="2"/>
            <a:r>
              <a:rPr lang="en-US" dirty="0" smtClean="0"/>
              <a:t>A. It should be writing</a:t>
            </a:r>
          </a:p>
          <a:p>
            <a:pPr lvl="2"/>
            <a:r>
              <a:rPr lang="en-US" dirty="0" smtClean="0"/>
              <a:t>B. It should be free, voluntary, clear and informed</a:t>
            </a:r>
          </a:p>
          <a:p>
            <a:pPr lvl="2"/>
            <a:r>
              <a:rPr lang="en-US" dirty="0" smtClean="0"/>
              <a:t>C. It should be without fear, force or fraud</a:t>
            </a:r>
          </a:p>
          <a:p>
            <a:pPr lvl="2"/>
            <a:r>
              <a:rPr lang="en-US" dirty="0" smtClean="0"/>
              <a:t>D. It should be given before the act</a:t>
            </a:r>
            <a:endParaRPr lang="en-IN" dirty="0" smtClean="0"/>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 2</a:t>
            </a:r>
            <a:endParaRPr lang="en-IN" dirty="0"/>
          </a:p>
        </p:txBody>
      </p:sp>
      <p:sp>
        <p:nvSpPr>
          <p:cNvPr id="3" name="Content Placeholder 2"/>
          <p:cNvSpPr>
            <a:spLocks noGrp="1"/>
          </p:cNvSpPr>
          <p:nvPr>
            <p:ph idx="1"/>
          </p:nvPr>
        </p:nvSpPr>
        <p:spPr/>
        <p:txBody>
          <a:bodyPr/>
          <a:lstStyle/>
          <a:p>
            <a:r>
              <a:rPr lang="en-US" dirty="0" smtClean="0"/>
              <a:t>A consent is invalid if obtained from an</a:t>
            </a:r>
          </a:p>
          <a:p>
            <a:pPr lvl="2"/>
            <a:r>
              <a:rPr lang="en-US" dirty="0" smtClean="0"/>
              <a:t>A. Insane</a:t>
            </a:r>
          </a:p>
          <a:p>
            <a:pPr lvl="2"/>
            <a:r>
              <a:rPr lang="en-US" dirty="0" smtClean="0"/>
              <a:t>B. Intoxicated</a:t>
            </a:r>
          </a:p>
          <a:p>
            <a:pPr lvl="2"/>
            <a:r>
              <a:rPr lang="en-US" dirty="0" smtClean="0"/>
              <a:t>C. 5 year old child</a:t>
            </a:r>
          </a:p>
          <a:p>
            <a:pPr lvl="2"/>
            <a:r>
              <a:rPr lang="en-US" dirty="0" smtClean="0"/>
              <a:t>D. All of the above</a:t>
            </a:r>
            <a:endParaRPr lang="en-IN" dirty="0" smtClean="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 3</a:t>
            </a:r>
            <a:endParaRPr lang="en-IN" dirty="0"/>
          </a:p>
        </p:txBody>
      </p:sp>
      <p:sp>
        <p:nvSpPr>
          <p:cNvPr id="3" name="Content Placeholder 2"/>
          <p:cNvSpPr>
            <a:spLocks noGrp="1"/>
          </p:cNvSpPr>
          <p:nvPr>
            <p:ph idx="1"/>
          </p:nvPr>
        </p:nvSpPr>
        <p:spPr/>
        <p:txBody>
          <a:bodyPr/>
          <a:lstStyle/>
          <a:p>
            <a:r>
              <a:rPr lang="en-US" dirty="0" smtClean="0"/>
              <a:t>Consent is not a valid defense in</a:t>
            </a:r>
          </a:p>
          <a:p>
            <a:pPr lvl="2"/>
            <a:r>
              <a:rPr lang="en-US" dirty="0" smtClean="0"/>
              <a:t>A. Professional  negligence</a:t>
            </a:r>
          </a:p>
          <a:p>
            <a:pPr lvl="2"/>
            <a:r>
              <a:rPr lang="en-US" dirty="0" smtClean="0"/>
              <a:t>B. Criminal abortion</a:t>
            </a:r>
          </a:p>
          <a:p>
            <a:pPr lvl="2"/>
            <a:r>
              <a:rPr lang="en-US" dirty="0" smtClean="0"/>
              <a:t>C. Committing a crime</a:t>
            </a:r>
          </a:p>
          <a:p>
            <a:pPr lvl="2"/>
            <a:r>
              <a:rPr lang="en-US" dirty="0" smtClean="0"/>
              <a:t>D. All of the above</a:t>
            </a:r>
            <a:endParaRPr lang="en-IN" dirty="0" smtClean="0"/>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 4</a:t>
            </a:r>
            <a:endParaRPr lang="en-IN" dirty="0"/>
          </a:p>
        </p:txBody>
      </p:sp>
      <p:sp>
        <p:nvSpPr>
          <p:cNvPr id="3" name="Content Placeholder 2"/>
          <p:cNvSpPr>
            <a:spLocks noGrp="1"/>
          </p:cNvSpPr>
          <p:nvPr>
            <p:ph idx="1"/>
          </p:nvPr>
        </p:nvSpPr>
        <p:spPr/>
        <p:txBody>
          <a:bodyPr/>
          <a:lstStyle/>
          <a:p>
            <a:r>
              <a:rPr lang="en-US" dirty="0" smtClean="0"/>
              <a:t>At what age , a girl can give consent for her MTP</a:t>
            </a:r>
          </a:p>
          <a:p>
            <a:pPr lvl="2"/>
            <a:r>
              <a:rPr lang="en-US" dirty="0" smtClean="0"/>
              <a:t>A. 12 years</a:t>
            </a:r>
          </a:p>
          <a:p>
            <a:pPr lvl="2"/>
            <a:r>
              <a:rPr lang="en-US" dirty="0" smtClean="0"/>
              <a:t>B. 16 years</a:t>
            </a:r>
          </a:p>
          <a:p>
            <a:pPr lvl="2"/>
            <a:r>
              <a:rPr lang="en-US" dirty="0" smtClean="0"/>
              <a:t>C. 18 years</a:t>
            </a:r>
          </a:p>
          <a:p>
            <a:pPr lvl="2"/>
            <a:r>
              <a:rPr lang="en-US" dirty="0" smtClean="0"/>
              <a:t>D. 21 years</a:t>
            </a:r>
            <a:endParaRPr lang="en-IN" dirty="0" smtClean="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Rights &amp; Privileges of a doctor</a:t>
            </a:r>
            <a:endParaRPr lang="en-IN" dirty="0"/>
          </a:p>
        </p:txBody>
      </p:sp>
      <p:sp>
        <p:nvSpPr>
          <p:cNvPr id="3" name="Content Placeholder 2"/>
          <p:cNvSpPr>
            <a:spLocks noGrp="1"/>
          </p:cNvSpPr>
          <p:nvPr>
            <p:ph idx="1"/>
          </p:nvPr>
        </p:nvSpPr>
        <p:spPr>
          <a:xfrm>
            <a:off x="457200" y="1609416"/>
            <a:ext cx="7391400" cy="4846320"/>
          </a:xfrm>
        </p:spPr>
        <p:txBody>
          <a:bodyPr/>
          <a:lstStyle/>
          <a:p>
            <a:r>
              <a:rPr lang="en-US" dirty="0" smtClean="0"/>
              <a:t>Right to choose patient</a:t>
            </a:r>
          </a:p>
          <a:p>
            <a:r>
              <a:rPr lang="en-US" dirty="0" smtClean="0"/>
              <a:t>Right to use title – qualification</a:t>
            </a:r>
          </a:p>
          <a:p>
            <a:r>
              <a:rPr lang="en-US" dirty="0" smtClean="0"/>
              <a:t>Appointment in local and private hospital</a:t>
            </a:r>
          </a:p>
          <a:p>
            <a:r>
              <a:rPr lang="en-US" dirty="0" smtClean="0"/>
              <a:t>Right to prescribe and dispense medicine</a:t>
            </a:r>
          </a:p>
          <a:p>
            <a:r>
              <a:rPr lang="en-US" dirty="0" smtClean="0"/>
              <a:t>Right to realize fee and other expenses</a:t>
            </a:r>
          </a:p>
          <a:p>
            <a:r>
              <a:rPr lang="en-US" dirty="0" smtClean="0"/>
              <a:t>Right to issue medical certificates , medico-legal reports</a:t>
            </a:r>
          </a:p>
          <a:p>
            <a:r>
              <a:rPr lang="en-US" dirty="0" smtClean="0"/>
              <a:t>Right to give evidence in court of Law</a:t>
            </a:r>
          </a:p>
          <a:p>
            <a:r>
              <a:rPr lang="en-US" dirty="0" smtClean="0"/>
              <a:t>Right to Removal of organs from dead body</a:t>
            </a:r>
          </a:p>
          <a:p>
            <a:r>
              <a:rPr lang="en-US" dirty="0" smtClean="0"/>
              <a:t>Right to perform MTP</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 5</a:t>
            </a:r>
            <a:endParaRPr lang="en-IN" dirty="0"/>
          </a:p>
        </p:txBody>
      </p:sp>
      <p:sp>
        <p:nvSpPr>
          <p:cNvPr id="3" name="Content Placeholder 2"/>
          <p:cNvSpPr>
            <a:spLocks noGrp="1"/>
          </p:cNvSpPr>
          <p:nvPr>
            <p:ph idx="1"/>
          </p:nvPr>
        </p:nvSpPr>
        <p:spPr/>
        <p:txBody>
          <a:bodyPr/>
          <a:lstStyle/>
          <a:p>
            <a:r>
              <a:rPr lang="en-US" dirty="0" smtClean="0"/>
              <a:t>Which is legally no consent or which consent has no legal value?</a:t>
            </a:r>
          </a:p>
          <a:p>
            <a:pPr lvl="2"/>
            <a:r>
              <a:rPr lang="en-US" dirty="0" smtClean="0"/>
              <a:t>A. Informed consent</a:t>
            </a:r>
          </a:p>
          <a:p>
            <a:pPr lvl="2"/>
            <a:r>
              <a:rPr lang="en-US" dirty="0" smtClean="0"/>
              <a:t>B. Written consent</a:t>
            </a:r>
          </a:p>
          <a:p>
            <a:pPr lvl="2"/>
            <a:r>
              <a:rPr lang="en-US" dirty="0" smtClean="0"/>
              <a:t>C. Verbal consent</a:t>
            </a:r>
          </a:p>
          <a:p>
            <a:pPr lvl="2"/>
            <a:r>
              <a:rPr lang="en-US" dirty="0" smtClean="0"/>
              <a:t>D. Blanket consent</a:t>
            </a:r>
            <a:endParaRPr lang="en-IN" dirty="0" smtClean="0"/>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Medical negligence</a:t>
            </a:r>
            <a:endParaRPr lang="en-IN" dirty="0"/>
          </a:p>
        </p:txBody>
      </p:sp>
      <p:sp>
        <p:nvSpPr>
          <p:cNvPr id="3" name="Content Placeholder 2"/>
          <p:cNvSpPr>
            <a:spLocks noGrp="1"/>
          </p:cNvSpPr>
          <p:nvPr>
            <p:ph idx="1"/>
          </p:nvPr>
        </p:nvSpPr>
        <p:spPr/>
        <p:txBody>
          <a:bodyPr/>
          <a:lstStyle/>
          <a:p>
            <a:r>
              <a:rPr lang="en-IN" dirty="0" smtClean="0"/>
              <a:t>Defined by Baron Alderson in Blyth </a:t>
            </a:r>
            <a:r>
              <a:rPr lang="en-IN" dirty="0" err="1" smtClean="0"/>
              <a:t>vs</a:t>
            </a:r>
            <a:r>
              <a:rPr lang="en-IN" dirty="0" smtClean="0"/>
              <a:t> Birmingham Waterworks Co......</a:t>
            </a:r>
          </a:p>
          <a:p>
            <a:endParaRPr lang="en-IN" dirty="0" smtClean="0"/>
          </a:p>
          <a:p>
            <a:pPr algn="just"/>
            <a:r>
              <a:rPr lang="en-IN" dirty="0" smtClean="0"/>
              <a:t>“</a:t>
            </a:r>
            <a:r>
              <a:rPr lang="en-IN" sz="2800" dirty="0" smtClean="0"/>
              <a:t>The omission to do something that a reasonable man guided by those considerations that ordinary regulate the conduct of human affairs,..... Would do, or doing something that a prudent and reasonable man would not do.”</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More modern view</a:t>
            </a:r>
            <a:endParaRPr lang="en-IN" dirty="0"/>
          </a:p>
        </p:txBody>
      </p:sp>
      <p:sp>
        <p:nvSpPr>
          <p:cNvPr id="3" name="Content Placeholder 2"/>
          <p:cNvSpPr>
            <a:spLocks noGrp="1"/>
          </p:cNvSpPr>
          <p:nvPr>
            <p:ph idx="1"/>
          </p:nvPr>
        </p:nvSpPr>
        <p:spPr/>
        <p:txBody>
          <a:bodyPr/>
          <a:lstStyle/>
          <a:p>
            <a:r>
              <a:rPr lang="en-IN" dirty="0" smtClean="0"/>
              <a:t>Expressed by Lord Denning in Hatcher vs. Black and others</a:t>
            </a:r>
          </a:p>
          <a:p>
            <a:r>
              <a:rPr lang="en-IN" dirty="0" smtClean="0"/>
              <a:t> “on the road or in a factory there ought not to be any accidents if everyone use proper care. But in a hospital............always carries a risk. There are risks inherent in most forms of medical treatment......... Risks to be minimised..... If that is done , no injury which occurs, however serious, is actionable.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Elements of Negligence</a:t>
            </a:r>
            <a:endParaRPr lang="en-IN" dirty="0"/>
          </a:p>
        </p:txBody>
      </p:sp>
      <p:sp>
        <p:nvSpPr>
          <p:cNvPr id="3" name="Content Placeholder 2"/>
          <p:cNvSpPr>
            <a:spLocks noGrp="1"/>
          </p:cNvSpPr>
          <p:nvPr>
            <p:ph idx="1"/>
          </p:nvPr>
        </p:nvSpPr>
        <p:spPr/>
        <p:txBody>
          <a:bodyPr/>
          <a:lstStyle/>
          <a:p>
            <a:endParaRPr lang="en-IN" dirty="0" smtClean="0"/>
          </a:p>
          <a:p>
            <a:r>
              <a:rPr lang="en-IN" dirty="0" smtClean="0"/>
              <a:t>Duty</a:t>
            </a:r>
          </a:p>
          <a:p>
            <a:r>
              <a:rPr lang="en-IN" dirty="0" smtClean="0"/>
              <a:t>Dereliction</a:t>
            </a:r>
          </a:p>
          <a:p>
            <a:r>
              <a:rPr lang="en-IN" dirty="0" smtClean="0"/>
              <a:t>Direct causation</a:t>
            </a:r>
          </a:p>
          <a:p>
            <a:r>
              <a:rPr lang="en-IN" dirty="0" smtClean="0"/>
              <a:t>Damage</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Duty</a:t>
            </a:r>
            <a:endParaRPr lang="en-IN" dirty="0"/>
          </a:p>
        </p:txBody>
      </p:sp>
      <p:sp>
        <p:nvSpPr>
          <p:cNvPr id="3" name="Content Placeholder 2"/>
          <p:cNvSpPr>
            <a:spLocks noGrp="1"/>
          </p:cNvSpPr>
          <p:nvPr>
            <p:ph idx="1"/>
          </p:nvPr>
        </p:nvSpPr>
        <p:spPr/>
        <p:txBody>
          <a:bodyPr/>
          <a:lstStyle/>
          <a:p>
            <a:r>
              <a:rPr lang="en-IN" dirty="0" smtClean="0"/>
              <a:t>Duty means  a standard of behaviour imposing some restrictions on one’s conduct.</a:t>
            </a:r>
          </a:p>
          <a:p>
            <a:r>
              <a:rPr lang="en-IN" dirty="0" smtClean="0"/>
              <a:t>A duty is created where there is an offer to treat/ care, </a:t>
            </a:r>
            <a:r>
              <a:rPr lang="en-IN" dirty="0" err="1" smtClean="0"/>
              <a:t>i.e</a:t>
            </a:r>
            <a:r>
              <a:rPr lang="en-IN" dirty="0" smtClean="0"/>
              <a:t> “</a:t>
            </a:r>
            <a:r>
              <a:rPr lang="en-IN" dirty="0" err="1" smtClean="0"/>
              <a:t>theraputic</a:t>
            </a:r>
            <a:r>
              <a:rPr lang="en-IN" dirty="0" smtClean="0"/>
              <a:t> intent”</a:t>
            </a:r>
          </a:p>
          <a:p>
            <a:r>
              <a:rPr lang="en-IN" dirty="0" smtClean="0"/>
              <a:t>Doctor –patient relationship</a:t>
            </a:r>
          </a:p>
          <a:p>
            <a:endParaRPr lang="en-IN" dirty="0" smtClean="0"/>
          </a:p>
          <a:p>
            <a:r>
              <a:rPr lang="en-IN" dirty="0" smtClean="0"/>
              <a:t>Negligent advice is as actionable as negligent treatment.</a:t>
            </a:r>
          </a:p>
          <a:p>
            <a:r>
              <a:rPr lang="en-IN" dirty="0" smtClean="0"/>
              <a:t>No duty established : </a:t>
            </a:r>
            <a:r>
              <a:rPr lang="en-IN" dirty="0" err="1" smtClean="0"/>
              <a:t>Medicolegal</a:t>
            </a:r>
            <a:r>
              <a:rPr lang="en-IN" dirty="0" smtClean="0"/>
              <a:t> case</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Dereliction</a:t>
            </a:r>
            <a:endParaRPr lang="en-IN" dirty="0"/>
          </a:p>
        </p:txBody>
      </p:sp>
      <p:sp>
        <p:nvSpPr>
          <p:cNvPr id="3" name="Content Placeholder 2"/>
          <p:cNvSpPr>
            <a:spLocks noGrp="1"/>
          </p:cNvSpPr>
          <p:nvPr>
            <p:ph idx="1"/>
          </p:nvPr>
        </p:nvSpPr>
        <p:spPr/>
        <p:txBody>
          <a:bodyPr/>
          <a:lstStyle/>
          <a:p>
            <a:r>
              <a:rPr lang="en-IN" dirty="0" smtClean="0"/>
              <a:t>“Sins of Omission”</a:t>
            </a:r>
          </a:p>
          <a:p>
            <a:r>
              <a:rPr lang="en-IN" dirty="0" smtClean="0"/>
              <a:t>Alleges that the doctor neglected to do something or left something out”</a:t>
            </a:r>
          </a:p>
          <a:p>
            <a:r>
              <a:rPr lang="en-IN" dirty="0" smtClean="0"/>
              <a:t>Standard of care ; required to prove negligence</a:t>
            </a:r>
          </a:p>
          <a:p>
            <a:r>
              <a:rPr lang="en-IN" dirty="0" smtClean="0"/>
              <a:t>Role of expert witness aid to layman judiciary</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Direct causation</a:t>
            </a:r>
            <a:endParaRPr lang="en-IN" dirty="0"/>
          </a:p>
        </p:txBody>
      </p:sp>
      <p:sp>
        <p:nvSpPr>
          <p:cNvPr id="3" name="Content Placeholder 2"/>
          <p:cNvSpPr>
            <a:spLocks noGrp="1"/>
          </p:cNvSpPr>
          <p:nvPr>
            <p:ph idx="1"/>
          </p:nvPr>
        </p:nvSpPr>
        <p:spPr/>
        <p:txBody>
          <a:bodyPr>
            <a:normAutofit/>
          </a:bodyPr>
          <a:lstStyle/>
          <a:p>
            <a:r>
              <a:rPr lang="en-IN" dirty="0" smtClean="0"/>
              <a:t>The damage ,</a:t>
            </a:r>
            <a:r>
              <a:rPr lang="en-IN" dirty="0" err="1" smtClean="0"/>
              <a:t>allaged</a:t>
            </a:r>
            <a:r>
              <a:rPr lang="en-IN" dirty="0" smtClean="0"/>
              <a:t> to have resulted, should bear direct ‘cause and effect’ relationship to the negligence of a doctor.</a:t>
            </a:r>
          </a:p>
          <a:p>
            <a:r>
              <a:rPr lang="en-IN" dirty="0" smtClean="0"/>
              <a:t>“but for test”   : “But for that negligence, would the harm have occurred?”</a:t>
            </a:r>
          </a:p>
          <a:p>
            <a:pPr>
              <a:buNone/>
            </a:pPr>
            <a:r>
              <a:rPr lang="en-IN" dirty="0" smtClean="0"/>
              <a:t>Ex.  Intestinal perforation resulting from abscess formation due to some retained instrument by a surgeon in the abdominal cavity.</a:t>
            </a:r>
          </a:p>
          <a:p>
            <a:pPr>
              <a:buNone/>
            </a:pPr>
            <a:r>
              <a:rPr lang="en-IN" dirty="0" smtClean="0"/>
              <a:t>But for that instrument, such complication would not have </a:t>
            </a:r>
            <a:r>
              <a:rPr lang="en-IN" dirty="0" err="1" smtClean="0"/>
              <a:t>occured</a:t>
            </a:r>
            <a:r>
              <a:rPr lang="en-IN" dirty="0" smtClean="0"/>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damage</a:t>
            </a:r>
            <a:endParaRPr lang="en-IN" dirty="0"/>
          </a:p>
        </p:txBody>
      </p:sp>
      <p:sp>
        <p:nvSpPr>
          <p:cNvPr id="3" name="Content Placeholder 2"/>
          <p:cNvSpPr>
            <a:spLocks noGrp="1"/>
          </p:cNvSpPr>
          <p:nvPr>
            <p:ph idx="1"/>
          </p:nvPr>
        </p:nvSpPr>
        <p:spPr/>
        <p:txBody>
          <a:bodyPr/>
          <a:lstStyle/>
          <a:p>
            <a:r>
              <a:rPr lang="en-IN" dirty="0" smtClean="0"/>
              <a:t>An injury or disability suffered by the patient</a:t>
            </a:r>
          </a:p>
          <a:p>
            <a:r>
              <a:rPr lang="en-IN" dirty="0" smtClean="0"/>
              <a:t>Two types of compensatory damages have generally being recognised</a:t>
            </a:r>
          </a:p>
          <a:p>
            <a:r>
              <a:rPr lang="en-IN" dirty="0" smtClean="0"/>
              <a:t>1. General damages : for non economic losses like pain, sufferings, mental anguish, grief and others..</a:t>
            </a:r>
          </a:p>
          <a:p>
            <a:r>
              <a:rPr lang="en-IN" dirty="0" smtClean="0"/>
              <a:t>2. Specific damages: Past  and future medical, surgical, hospital and other related costs: past and future loss of income; expenses for cremation in case of death</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Proof of negligence</a:t>
            </a:r>
            <a:endParaRPr lang="en-IN" dirty="0"/>
          </a:p>
        </p:txBody>
      </p:sp>
      <p:sp>
        <p:nvSpPr>
          <p:cNvPr id="3" name="Content Placeholder 2"/>
          <p:cNvSpPr>
            <a:spLocks noGrp="1"/>
          </p:cNvSpPr>
          <p:nvPr>
            <p:ph idx="1"/>
          </p:nvPr>
        </p:nvSpPr>
        <p:spPr/>
        <p:txBody>
          <a:bodyPr/>
          <a:lstStyle/>
          <a:p>
            <a:r>
              <a:rPr lang="en-IN" dirty="0" smtClean="0"/>
              <a:t>Standard of proof , is the “balance of probabilities”</a:t>
            </a:r>
          </a:p>
          <a:p>
            <a:r>
              <a:rPr lang="en-IN" dirty="0" smtClean="0"/>
              <a:t>Task of proving negligence rests on </a:t>
            </a:r>
            <a:r>
              <a:rPr lang="en-IN" dirty="0" err="1" smtClean="0"/>
              <a:t>plantiff</a:t>
            </a:r>
            <a:endParaRPr lang="en-IN" dirty="0" smtClean="0"/>
          </a:p>
          <a:p>
            <a:r>
              <a:rPr lang="en-IN" dirty="0" smtClean="0"/>
              <a:t>Sometimes not requires : Res </a:t>
            </a:r>
            <a:r>
              <a:rPr lang="en-IN" dirty="0" err="1" smtClean="0"/>
              <a:t>Ipsa</a:t>
            </a:r>
            <a:r>
              <a:rPr lang="en-IN" dirty="0" smtClean="0"/>
              <a:t> </a:t>
            </a:r>
            <a:r>
              <a:rPr lang="en-IN" dirty="0" err="1" smtClean="0"/>
              <a:t>loquitor</a:t>
            </a:r>
            <a:endParaRPr lang="en-IN"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Civil &amp; criminal negligence</a:t>
            </a:r>
            <a:endParaRPr lang="en-IN" dirty="0"/>
          </a:p>
        </p:txBody>
      </p:sp>
      <p:graphicFrame>
        <p:nvGraphicFramePr>
          <p:cNvPr id="4" name="Content Placeholder 3"/>
          <p:cNvGraphicFramePr>
            <a:graphicFrameLocks noGrp="1"/>
          </p:cNvGraphicFramePr>
          <p:nvPr>
            <p:ph idx="1"/>
          </p:nvPr>
        </p:nvGraphicFramePr>
        <p:xfrm>
          <a:off x="457200" y="1609725"/>
          <a:ext cx="7239000" cy="4323080"/>
        </p:xfrm>
        <a:graphic>
          <a:graphicData uri="http://schemas.openxmlformats.org/drawingml/2006/table">
            <a:tbl>
              <a:tblPr firstRow="1" bandRow="1">
                <a:tableStyleId>{5C22544A-7EE6-4342-B048-85BDC9FD1C3A}</a:tableStyleId>
              </a:tblPr>
              <a:tblGrid>
                <a:gridCol w="3619500"/>
                <a:gridCol w="3619500"/>
              </a:tblGrid>
              <a:tr h="370840">
                <a:tc>
                  <a:txBody>
                    <a:bodyPr/>
                    <a:lstStyle/>
                    <a:p>
                      <a:r>
                        <a:rPr lang="en-IN" dirty="0" smtClean="0"/>
                        <a:t>CIVIL</a:t>
                      </a:r>
                      <a:r>
                        <a:rPr lang="en-IN" baseline="0" dirty="0" smtClean="0"/>
                        <a:t> NEGLIGENCE`</a:t>
                      </a:r>
                      <a:endParaRPr lang="en-IN" dirty="0"/>
                    </a:p>
                  </a:txBody>
                  <a:tcPr/>
                </a:tc>
                <a:tc>
                  <a:txBody>
                    <a:bodyPr/>
                    <a:lstStyle/>
                    <a:p>
                      <a:r>
                        <a:rPr lang="en-IN" dirty="0" smtClean="0"/>
                        <a:t>CRIMINAL NEGLIGENCE</a:t>
                      </a:r>
                      <a:endParaRPr lang="en-IN" dirty="0"/>
                    </a:p>
                  </a:txBody>
                  <a:tcPr/>
                </a:tc>
              </a:tr>
              <a:tr h="370840">
                <a:tc>
                  <a:txBody>
                    <a:bodyPr/>
                    <a:lstStyle/>
                    <a:p>
                      <a:r>
                        <a:rPr lang="en-IN" dirty="0" smtClean="0"/>
                        <a:t>Lack</a:t>
                      </a:r>
                      <a:r>
                        <a:rPr lang="en-IN" baseline="0" dirty="0" smtClean="0"/>
                        <a:t> of reasonable care and skill</a:t>
                      </a:r>
                      <a:endParaRPr lang="en-IN" dirty="0"/>
                    </a:p>
                  </a:txBody>
                  <a:tcPr/>
                </a:tc>
                <a:tc>
                  <a:txBody>
                    <a:bodyPr/>
                    <a:lstStyle/>
                    <a:p>
                      <a:r>
                        <a:rPr lang="en-IN" dirty="0" smtClean="0"/>
                        <a:t>Gross carelessness</a:t>
                      </a:r>
                      <a:endParaRPr lang="en-IN" dirty="0"/>
                    </a:p>
                  </a:txBody>
                  <a:tcPr/>
                </a:tc>
              </a:tr>
              <a:tr h="370840">
                <a:tc>
                  <a:txBody>
                    <a:bodyPr/>
                    <a:lstStyle/>
                    <a:p>
                      <a:r>
                        <a:rPr lang="en-IN" dirty="0" smtClean="0"/>
                        <a:t>Dispute between two parties</a:t>
                      </a:r>
                      <a:endParaRPr lang="en-IN" dirty="0"/>
                    </a:p>
                  </a:txBody>
                  <a:tcPr/>
                </a:tc>
                <a:tc>
                  <a:txBody>
                    <a:bodyPr/>
                    <a:lstStyle/>
                    <a:p>
                      <a:r>
                        <a:rPr lang="en-IN" dirty="0" smtClean="0"/>
                        <a:t>State and accused doctor</a:t>
                      </a:r>
                      <a:endParaRPr lang="en-IN" dirty="0"/>
                    </a:p>
                  </a:txBody>
                  <a:tcPr/>
                </a:tc>
              </a:tr>
              <a:tr h="370840">
                <a:tc>
                  <a:txBody>
                    <a:bodyPr/>
                    <a:lstStyle/>
                    <a:p>
                      <a:r>
                        <a:rPr lang="en-IN" dirty="0" smtClean="0"/>
                        <a:t>May sue specific person or all</a:t>
                      </a:r>
                      <a:endParaRPr lang="en-IN" dirty="0"/>
                    </a:p>
                  </a:txBody>
                  <a:tcPr/>
                </a:tc>
                <a:tc>
                  <a:txBody>
                    <a:bodyPr/>
                    <a:lstStyle/>
                    <a:p>
                      <a:r>
                        <a:rPr lang="en-IN" dirty="0" smtClean="0"/>
                        <a:t>Every person is responsible</a:t>
                      </a:r>
                      <a:endParaRPr lang="en-IN" dirty="0"/>
                    </a:p>
                  </a:txBody>
                  <a:tcPr/>
                </a:tc>
              </a:tr>
              <a:tr h="370840">
                <a:tc>
                  <a:txBody>
                    <a:bodyPr/>
                    <a:lstStyle/>
                    <a:p>
                      <a:r>
                        <a:rPr lang="en-IN" dirty="0" smtClean="0"/>
                        <a:t>Contributory negligence : may be cited  for defence </a:t>
                      </a:r>
                      <a:endParaRPr lang="en-IN" dirty="0"/>
                    </a:p>
                  </a:txBody>
                  <a:tcPr/>
                </a:tc>
                <a:tc>
                  <a:txBody>
                    <a:bodyPr/>
                    <a:lstStyle/>
                    <a:p>
                      <a:r>
                        <a:rPr lang="en-IN" dirty="0" smtClean="0"/>
                        <a:t> None</a:t>
                      </a:r>
                      <a:endParaRPr lang="en-IN" dirty="0"/>
                    </a:p>
                  </a:txBody>
                  <a:tcPr/>
                </a:tc>
              </a:tr>
              <a:tr h="370840">
                <a:tc>
                  <a:txBody>
                    <a:bodyPr/>
                    <a:lstStyle/>
                    <a:p>
                      <a:r>
                        <a:rPr lang="en-IN" dirty="0" smtClean="0"/>
                        <a:t>Standard of proof rests upon the balance of probabilities</a:t>
                      </a:r>
                      <a:endParaRPr lang="en-IN" dirty="0"/>
                    </a:p>
                  </a:txBody>
                  <a:tcPr/>
                </a:tc>
                <a:tc>
                  <a:txBody>
                    <a:bodyPr/>
                    <a:lstStyle/>
                    <a:p>
                      <a:r>
                        <a:rPr lang="en-IN" dirty="0" smtClean="0"/>
                        <a:t>Standard of proof requires establishment of guilt ‘beyond reasonable doubt”</a:t>
                      </a:r>
                      <a:endParaRPr lang="en-IN" dirty="0"/>
                    </a:p>
                  </a:txBody>
                  <a:tcPr/>
                </a:tc>
              </a:tr>
              <a:tr h="370840">
                <a:tc>
                  <a:txBody>
                    <a:bodyPr/>
                    <a:lstStyle/>
                    <a:p>
                      <a:r>
                        <a:rPr lang="en-IN" dirty="0" smtClean="0"/>
                        <a:t>Accused doctor is liable to pay damage</a:t>
                      </a:r>
                      <a:endParaRPr lang="en-IN" dirty="0"/>
                    </a:p>
                  </a:txBody>
                  <a:tcPr/>
                </a:tc>
                <a:tc>
                  <a:txBody>
                    <a:bodyPr/>
                    <a:lstStyle/>
                    <a:p>
                      <a:r>
                        <a:rPr lang="en-IN" dirty="0" err="1" smtClean="0"/>
                        <a:t>Punishbale</a:t>
                      </a:r>
                      <a:r>
                        <a:rPr lang="en-IN" dirty="0" smtClean="0"/>
                        <a:t> with imprisonment /</a:t>
                      </a:r>
                      <a:r>
                        <a:rPr lang="en-IN" dirty="0" err="1" smtClean="0"/>
                        <a:t>ffine</a:t>
                      </a:r>
                      <a:r>
                        <a:rPr lang="en-IN" dirty="0" smtClean="0"/>
                        <a:t> or both as per provisions of IPC</a:t>
                      </a:r>
                      <a:endParaRPr lang="en-IN" dirty="0"/>
                    </a:p>
                  </a:txBody>
                  <a:tcPr/>
                </a:tc>
              </a:tr>
              <a:tr h="370840">
                <a:tc>
                  <a:txBody>
                    <a:bodyPr/>
                    <a:lstStyle/>
                    <a:p>
                      <a:endParaRPr lang="en-IN"/>
                    </a:p>
                  </a:txBody>
                  <a:tcPr/>
                </a:tc>
                <a:tc>
                  <a:txBody>
                    <a:bodyPr/>
                    <a:lstStyle/>
                    <a:p>
                      <a:endParaRPr lang="en-IN"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Misconduct</a:t>
            </a:r>
            <a:endParaRPr lang="en-IN" dirty="0"/>
          </a:p>
        </p:txBody>
      </p:sp>
      <p:sp>
        <p:nvSpPr>
          <p:cNvPr id="3" name="Content Placeholder 2"/>
          <p:cNvSpPr>
            <a:spLocks noGrp="1"/>
          </p:cNvSpPr>
          <p:nvPr>
            <p:ph idx="1"/>
          </p:nvPr>
        </p:nvSpPr>
        <p:spPr/>
        <p:txBody>
          <a:bodyPr/>
          <a:lstStyle/>
          <a:p>
            <a:r>
              <a:rPr lang="en-US" dirty="0" smtClean="0"/>
              <a:t>Professional misconduct, Infamous conduct</a:t>
            </a:r>
          </a:p>
          <a:p>
            <a:r>
              <a:rPr lang="en-US" dirty="0" smtClean="0"/>
              <a:t>“That act of a medical man done in the pursuit of his profession, with regard to which it would be reasonably regarded as disgraceful or dishonorable by his professional brethren of good repute and competence”.</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1</a:t>
            </a:r>
            <a:endParaRPr lang="en-IN" dirty="0"/>
          </a:p>
        </p:txBody>
      </p:sp>
      <p:sp>
        <p:nvSpPr>
          <p:cNvPr id="3" name="Content Placeholder 2"/>
          <p:cNvSpPr>
            <a:spLocks noGrp="1"/>
          </p:cNvSpPr>
          <p:nvPr>
            <p:ph idx="1"/>
          </p:nvPr>
        </p:nvSpPr>
        <p:spPr/>
        <p:txBody>
          <a:bodyPr/>
          <a:lstStyle/>
          <a:p>
            <a:r>
              <a:rPr lang="en-IN" dirty="0" smtClean="0"/>
              <a:t>In case of proven </a:t>
            </a:r>
            <a:r>
              <a:rPr lang="en-IN" dirty="0" smtClean="0"/>
              <a:t>professional misconduct of </a:t>
            </a:r>
            <a:r>
              <a:rPr lang="en-IN" dirty="0" smtClean="0"/>
              <a:t>a registered doctor, punishment is given by which authority?</a:t>
            </a:r>
            <a:endParaRPr lang="en-US" dirty="0" smtClean="0"/>
          </a:p>
          <a:p>
            <a:pPr lvl="2"/>
            <a:r>
              <a:rPr lang="en-US" dirty="0" smtClean="0"/>
              <a:t>A. State medical council</a:t>
            </a:r>
          </a:p>
          <a:p>
            <a:pPr lvl="2"/>
            <a:r>
              <a:rPr lang="en-US" dirty="0" smtClean="0"/>
              <a:t>B. IMA</a:t>
            </a:r>
          </a:p>
          <a:p>
            <a:pPr lvl="2"/>
            <a:r>
              <a:rPr lang="en-US" dirty="0" smtClean="0"/>
              <a:t>C. MCI</a:t>
            </a:r>
          </a:p>
          <a:p>
            <a:pPr lvl="2"/>
            <a:r>
              <a:rPr lang="en-US" dirty="0" smtClean="0"/>
              <a:t>D. High court</a:t>
            </a:r>
            <a:endParaRPr lang="en-IN" dirty="0" smtClean="0"/>
          </a:p>
          <a:p>
            <a:endParaRPr lang="en-IN"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2</a:t>
            </a:r>
            <a:endParaRPr lang="en-IN" dirty="0"/>
          </a:p>
        </p:txBody>
      </p:sp>
      <p:sp>
        <p:nvSpPr>
          <p:cNvPr id="3" name="Content Placeholder 2"/>
          <p:cNvSpPr>
            <a:spLocks noGrp="1"/>
          </p:cNvSpPr>
          <p:nvPr>
            <p:ph idx="1"/>
          </p:nvPr>
        </p:nvSpPr>
        <p:spPr/>
        <p:txBody>
          <a:bodyPr/>
          <a:lstStyle/>
          <a:p>
            <a:r>
              <a:rPr lang="en-IN" dirty="0" smtClean="0"/>
              <a:t>Which of the following doctrine is not considered by the Law, in charge of 'criminal negligence' ?</a:t>
            </a:r>
            <a:endParaRPr lang="en-US" dirty="0" smtClean="0"/>
          </a:p>
          <a:p>
            <a:pPr lvl="2"/>
            <a:r>
              <a:rPr lang="en-US" dirty="0" smtClean="0"/>
              <a:t>A. Contributory negligence</a:t>
            </a:r>
          </a:p>
          <a:p>
            <a:pPr lvl="2"/>
            <a:r>
              <a:rPr lang="en-US" dirty="0" smtClean="0"/>
              <a:t>B. Therapeutic misadventure</a:t>
            </a:r>
          </a:p>
          <a:p>
            <a:pPr lvl="2"/>
            <a:r>
              <a:rPr lang="en-US" dirty="0" smtClean="0"/>
              <a:t>C. Res </a:t>
            </a:r>
            <a:r>
              <a:rPr lang="en-US" dirty="0" err="1" smtClean="0"/>
              <a:t>Ipsa</a:t>
            </a:r>
            <a:r>
              <a:rPr lang="en-US" dirty="0" smtClean="0"/>
              <a:t> </a:t>
            </a:r>
            <a:r>
              <a:rPr lang="en-US" dirty="0" err="1" smtClean="0"/>
              <a:t>loquitor</a:t>
            </a:r>
            <a:endParaRPr lang="en-US" dirty="0" smtClean="0"/>
          </a:p>
          <a:p>
            <a:pPr lvl="2"/>
            <a:r>
              <a:rPr lang="en-US" dirty="0" smtClean="0"/>
              <a:t>D. Novus </a:t>
            </a:r>
            <a:r>
              <a:rPr lang="en-US" dirty="0" err="1" smtClean="0"/>
              <a:t>actus</a:t>
            </a:r>
            <a:r>
              <a:rPr lang="en-US" dirty="0" smtClean="0"/>
              <a:t> </a:t>
            </a:r>
            <a:r>
              <a:rPr lang="en-US" dirty="0" err="1" smtClean="0"/>
              <a:t>interveniens</a:t>
            </a:r>
            <a:endParaRPr lang="en-IN" dirty="0" smtClean="0"/>
          </a:p>
          <a:p>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3</a:t>
            </a:r>
            <a:endParaRPr lang="en-IN" dirty="0"/>
          </a:p>
        </p:txBody>
      </p:sp>
      <p:sp>
        <p:nvSpPr>
          <p:cNvPr id="3" name="Content Placeholder 2"/>
          <p:cNvSpPr>
            <a:spLocks noGrp="1"/>
          </p:cNvSpPr>
          <p:nvPr>
            <p:ph idx="1"/>
          </p:nvPr>
        </p:nvSpPr>
        <p:spPr/>
        <p:txBody>
          <a:bodyPr/>
          <a:lstStyle/>
          <a:p>
            <a:r>
              <a:rPr lang="en-IN" dirty="0" smtClean="0"/>
              <a:t>Death of a patient due to criminal negligence is punishable under  which section of IPC?</a:t>
            </a:r>
            <a:endParaRPr lang="en-US" dirty="0" smtClean="0"/>
          </a:p>
          <a:p>
            <a:pPr lvl="2"/>
            <a:r>
              <a:rPr lang="en-US" dirty="0" smtClean="0"/>
              <a:t>A. 306</a:t>
            </a:r>
          </a:p>
          <a:p>
            <a:pPr lvl="2"/>
            <a:r>
              <a:rPr lang="en-US" dirty="0" smtClean="0"/>
              <a:t>B. 307</a:t>
            </a:r>
          </a:p>
          <a:p>
            <a:pPr lvl="2"/>
            <a:r>
              <a:rPr lang="en-US" dirty="0" smtClean="0"/>
              <a:t>C. 304 A</a:t>
            </a:r>
          </a:p>
          <a:p>
            <a:pPr lvl="2"/>
            <a:r>
              <a:rPr lang="en-US" dirty="0" smtClean="0"/>
              <a:t>D. 304 B</a:t>
            </a:r>
            <a:endParaRPr lang="en-IN" dirty="0" smtClean="0"/>
          </a:p>
          <a:p>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4</a:t>
            </a:r>
            <a:endParaRPr lang="en-IN" dirty="0"/>
          </a:p>
        </p:txBody>
      </p:sp>
      <p:sp>
        <p:nvSpPr>
          <p:cNvPr id="3" name="Content Placeholder 2"/>
          <p:cNvSpPr>
            <a:spLocks noGrp="1"/>
          </p:cNvSpPr>
          <p:nvPr>
            <p:ph idx="1"/>
          </p:nvPr>
        </p:nvSpPr>
        <p:spPr/>
        <p:txBody>
          <a:bodyPr/>
          <a:lstStyle/>
          <a:p>
            <a:r>
              <a:rPr lang="en-IN" dirty="0" smtClean="0"/>
              <a:t>Which of the following is not a good plea for </a:t>
            </a:r>
            <a:r>
              <a:rPr lang="en-IN" dirty="0" err="1" smtClean="0"/>
              <a:t>defense</a:t>
            </a:r>
            <a:r>
              <a:rPr lang="en-IN" dirty="0" smtClean="0"/>
              <a:t> in charge of malpractice ?</a:t>
            </a:r>
            <a:endParaRPr lang="en-US" dirty="0" smtClean="0"/>
          </a:p>
          <a:p>
            <a:pPr lvl="2"/>
            <a:r>
              <a:rPr lang="en-US" dirty="0" smtClean="0"/>
              <a:t>A. Absence of duty</a:t>
            </a:r>
          </a:p>
          <a:p>
            <a:pPr lvl="2"/>
            <a:r>
              <a:rPr lang="en-US" dirty="0" smtClean="0"/>
              <a:t>B. Negligence of the patient</a:t>
            </a:r>
          </a:p>
          <a:p>
            <a:pPr lvl="2"/>
            <a:r>
              <a:rPr lang="en-US" dirty="0" smtClean="0"/>
              <a:t>C. Negligence of the subordinate</a:t>
            </a:r>
          </a:p>
          <a:p>
            <a:pPr lvl="2"/>
            <a:r>
              <a:rPr lang="en-US" dirty="0" smtClean="0"/>
              <a:t>D. The damage was </a:t>
            </a:r>
            <a:r>
              <a:rPr lang="en-US" dirty="0" err="1" smtClean="0"/>
              <a:t>unforseen</a:t>
            </a:r>
            <a:endParaRPr lang="en-IN" dirty="0" smtClean="0"/>
          </a:p>
          <a:p>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5</a:t>
            </a:r>
            <a:endParaRPr lang="en-IN" dirty="0"/>
          </a:p>
        </p:txBody>
      </p:sp>
      <p:sp>
        <p:nvSpPr>
          <p:cNvPr id="3" name="Content Placeholder 2"/>
          <p:cNvSpPr>
            <a:spLocks noGrp="1"/>
          </p:cNvSpPr>
          <p:nvPr>
            <p:ph idx="1"/>
          </p:nvPr>
        </p:nvSpPr>
        <p:spPr/>
        <p:txBody>
          <a:bodyPr/>
          <a:lstStyle/>
          <a:p>
            <a:r>
              <a:rPr lang="en-US" dirty="0" smtClean="0"/>
              <a:t>In case of an </a:t>
            </a:r>
            <a:r>
              <a:rPr lang="en-US" dirty="0" err="1" smtClean="0"/>
              <a:t>unconcious</a:t>
            </a:r>
            <a:r>
              <a:rPr lang="en-US" dirty="0" smtClean="0"/>
              <a:t> patient with head injury requiring emergency operation and there being no relatives to give consent, the doctor should</a:t>
            </a:r>
          </a:p>
          <a:p>
            <a:pPr lvl="2"/>
            <a:r>
              <a:rPr lang="en-US" dirty="0" smtClean="0"/>
              <a:t>A. Operate without consent</a:t>
            </a:r>
          </a:p>
          <a:p>
            <a:pPr lvl="2"/>
            <a:r>
              <a:rPr lang="en-US" dirty="0" smtClean="0"/>
              <a:t>B. Operate only with police consent</a:t>
            </a:r>
          </a:p>
          <a:p>
            <a:pPr lvl="2"/>
            <a:r>
              <a:rPr lang="en-US" dirty="0" smtClean="0"/>
              <a:t>C. Operate only with consent of Medical superintendent</a:t>
            </a:r>
          </a:p>
          <a:p>
            <a:pPr lvl="2"/>
            <a:r>
              <a:rPr lang="en-US" dirty="0" smtClean="0"/>
              <a:t>D. Should not operate at all if no consent is there</a:t>
            </a:r>
            <a:endParaRPr lang="en-IN"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IN" dirty="0"/>
          </a:p>
        </p:txBody>
      </p:sp>
      <p:sp>
        <p:nvSpPr>
          <p:cNvPr id="3" name="Content Placeholder 2"/>
          <p:cNvSpPr>
            <a:spLocks noGrp="1"/>
          </p:cNvSpPr>
          <p:nvPr>
            <p:ph idx="1"/>
          </p:nvPr>
        </p:nvSpPr>
        <p:spPr/>
        <p:txBody>
          <a:bodyPr/>
          <a:lstStyle/>
          <a:p>
            <a:r>
              <a:rPr lang="en-US" dirty="0" smtClean="0"/>
              <a:t>Violation of the regulations</a:t>
            </a:r>
          </a:p>
          <a:p>
            <a:r>
              <a:rPr lang="en-US" dirty="0" smtClean="0"/>
              <a:t>Non maintenance of medical records</a:t>
            </a:r>
          </a:p>
          <a:p>
            <a:r>
              <a:rPr lang="en-US" dirty="0" smtClean="0"/>
              <a:t>Non display of registration no. and qualification</a:t>
            </a:r>
          </a:p>
          <a:p>
            <a:r>
              <a:rPr lang="en-US" dirty="0" smtClean="0"/>
              <a:t>Adultery</a:t>
            </a:r>
          </a:p>
          <a:p>
            <a:r>
              <a:rPr lang="en-US" dirty="0" smtClean="0"/>
              <a:t>Sex determination test</a:t>
            </a:r>
          </a:p>
          <a:p>
            <a:r>
              <a:rPr lang="en-US" dirty="0" smtClean="0"/>
              <a:t>Issuing false/fake certificates</a:t>
            </a:r>
          </a:p>
          <a:p>
            <a:r>
              <a:rPr lang="en-US" dirty="0" smtClean="0"/>
              <a:t>Association</a:t>
            </a:r>
          </a:p>
          <a:p>
            <a:r>
              <a:rPr lang="en-US" dirty="0" smtClean="0"/>
              <a:t>Alcoholism</a:t>
            </a:r>
          </a:p>
          <a:p>
            <a:r>
              <a:rPr lang="en-US" dirty="0" smtClean="0"/>
              <a:t>Advertisement</a:t>
            </a:r>
          </a:p>
          <a:p>
            <a:endParaRPr lang="en-US"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Punishment / disciplinary action</a:t>
            </a:r>
            <a:endParaRPr lang="en-IN" dirty="0"/>
          </a:p>
        </p:txBody>
      </p:sp>
      <p:sp>
        <p:nvSpPr>
          <p:cNvPr id="3" name="Content Placeholder 2"/>
          <p:cNvSpPr>
            <a:spLocks noGrp="1"/>
          </p:cNvSpPr>
          <p:nvPr>
            <p:ph idx="1"/>
          </p:nvPr>
        </p:nvSpPr>
        <p:spPr/>
        <p:txBody>
          <a:bodyPr>
            <a:normAutofit lnSpcReduction="10000"/>
          </a:bodyPr>
          <a:lstStyle/>
          <a:p>
            <a:r>
              <a:rPr lang="en-US" dirty="0" smtClean="0"/>
              <a:t>Complaint to appropriate council</a:t>
            </a:r>
          </a:p>
          <a:p>
            <a:r>
              <a:rPr lang="en-US" dirty="0" smtClean="0"/>
              <a:t>Enquiry</a:t>
            </a:r>
          </a:p>
          <a:p>
            <a:r>
              <a:rPr lang="en-US" dirty="0" smtClean="0"/>
              <a:t>Chance to be heard</a:t>
            </a:r>
          </a:p>
          <a:p>
            <a:r>
              <a:rPr lang="en-US" dirty="0" smtClean="0"/>
              <a:t>Removal of name from Medical register _Specific period ; publicized </a:t>
            </a:r>
          </a:p>
          <a:p>
            <a:r>
              <a:rPr lang="en-US" dirty="0" smtClean="0"/>
              <a:t>Restoration after expiry of said period</a:t>
            </a:r>
          </a:p>
          <a:p>
            <a:r>
              <a:rPr lang="en-US" dirty="0" smtClean="0"/>
              <a:t>Decision on complaint – 6 months</a:t>
            </a:r>
          </a:p>
          <a:p>
            <a:r>
              <a:rPr lang="en-US" dirty="0" smtClean="0"/>
              <a:t>During pendency of the complaint – restrain from practice</a:t>
            </a:r>
          </a:p>
          <a:p>
            <a:r>
              <a:rPr lang="en-US" dirty="0" smtClean="0"/>
              <a:t>Penal erasure</a:t>
            </a:r>
          </a:p>
          <a:p>
            <a:r>
              <a:rPr lang="en-US" dirty="0" smtClean="0"/>
              <a:t>Professional death sentence</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Negligence</a:t>
            </a:r>
            <a:endParaRPr lang="en-IN" dirty="0"/>
          </a:p>
        </p:txBody>
      </p:sp>
      <p:sp>
        <p:nvSpPr>
          <p:cNvPr id="3" name="Content Placeholder 2"/>
          <p:cNvSpPr>
            <a:spLocks noGrp="1"/>
          </p:cNvSpPr>
          <p:nvPr>
            <p:ph idx="1"/>
          </p:nvPr>
        </p:nvSpPr>
        <p:spPr/>
        <p:txBody>
          <a:bodyPr/>
          <a:lstStyle/>
          <a:p>
            <a:endParaRPr lang="en-US" dirty="0" smtClean="0"/>
          </a:p>
          <a:p>
            <a:r>
              <a:rPr lang="en-US" dirty="0" smtClean="0"/>
              <a:t> Burden of Proof</a:t>
            </a:r>
          </a:p>
          <a:p>
            <a:r>
              <a:rPr lang="en-US" dirty="0" smtClean="0"/>
              <a:t>Doctrine of Res </a:t>
            </a:r>
            <a:r>
              <a:rPr lang="en-US" dirty="0" err="1" smtClean="0"/>
              <a:t>ipsa</a:t>
            </a:r>
            <a:r>
              <a:rPr lang="en-US" dirty="0" smtClean="0"/>
              <a:t> </a:t>
            </a:r>
            <a:r>
              <a:rPr lang="en-US" dirty="0" err="1" smtClean="0"/>
              <a:t>loquitor</a:t>
            </a:r>
            <a:r>
              <a:rPr lang="en-US" dirty="0" smtClean="0"/>
              <a:t>  : “facts speak for themselves”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Defences</a:t>
            </a:r>
            <a:r>
              <a:rPr lang="en-US" dirty="0" smtClean="0"/>
              <a:t> : Negligence</a:t>
            </a:r>
            <a:endParaRPr lang="en-IN" dirty="0"/>
          </a:p>
        </p:txBody>
      </p:sp>
      <p:sp>
        <p:nvSpPr>
          <p:cNvPr id="3" name="Content Placeholder 2"/>
          <p:cNvSpPr>
            <a:spLocks noGrp="1"/>
          </p:cNvSpPr>
          <p:nvPr>
            <p:ph idx="1"/>
          </p:nvPr>
        </p:nvSpPr>
        <p:spPr/>
        <p:txBody>
          <a:bodyPr/>
          <a:lstStyle/>
          <a:p>
            <a:r>
              <a:rPr lang="en-US" dirty="0" smtClean="0"/>
              <a:t>No duty towards the patient</a:t>
            </a:r>
          </a:p>
          <a:p>
            <a:r>
              <a:rPr lang="en-US" dirty="0" smtClean="0"/>
              <a:t>Discharged the duty in accordance to the prevailing standard</a:t>
            </a:r>
          </a:p>
          <a:p>
            <a:r>
              <a:rPr lang="en-US" dirty="0" smtClean="0"/>
              <a:t>Contributory negligence</a:t>
            </a:r>
          </a:p>
          <a:p>
            <a:r>
              <a:rPr lang="en-US" dirty="0" smtClean="0"/>
              <a:t>Damage due to third party</a:t>
            </a:r>
          </a:p>
          <a:p>
            <a:r>
              <a:rPr lang="en-US" dirty="0" smtClean="0"/>
              <a:t>Expected outcome</a:t>
            </a:r>
          </a:p>
          <a:p>
            <a:r>
              <a:rPr lang="en-US" dirty="0" smtClean="0"/>
              <a:t>Error of judgment</a:t>
            </a:r>
          </a:p>
          <a:p>
            <a:r>
              <a:rPr lang="en-US" dirty="0" smtClean="0"/>
              <a:t>Therapeutic misadventure</a:t>
            </a:r>
          </a:p>
          <a:p>
            <a:r>
              <a:rPr lang="en-US" dirty="0" smtClean="0"/>
              <a:t>Res </a:t>
            </a:r>
            <a:r>
              <a:rPr lang="en-US" dirty="0" err="1" smtClean="0"/>
              <a:t>judicata</a:t>
            </a:r>
            <a:endParaRPr lang="en-US" dirty="0" smtClean="0"/>
          </a:p>
          <a:p>
            <a:r>
              <a:rPr lang="en-US" dirty="0" smtClean="0"/>
              <a:t>Unavoidable risk taken in good faith</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Iatrogenic disease </a:t>
            </a:r>
            <a:endParaRPr lang="en-IN" dirty="0"/>
          </a:p>
        </p:txBody>
      </p:sp>
      <p:sp>
        <p:nvSpPr>
          <p:cNvPr id="3" name="Content Placeholder 2"/>
          <p:cNvSpPr>
            <a:spLocks noGrp="1"/>
          </p:cNvSpPr>
          <p:nvPr>
            <p:ph idx="1"/>
          </p:nvPr>
        </p:nvSpPr>
        <p:spPr/>
        <p:txBody>
          <a:bodyPr/>
          <a:lstStyle/>
          <a:p>
            <a:r>
              <a:rPr lang="en-US" dirty="0" smtClean="0"/>
              <a:t>Medical maloccurance</a:t>
            </a:r>
          </a:p>
          <a:p>
            <a:r>
              <a:rPr lang="en-US" dirty="0" smtClean="0"/>
              <a:t>Therapeutic misadventure</a:t>
            </a:r>
          </a:p>
          <a:p>
            <a:r>
              <a:rPr lang="en-US" dirty="0" smtClean="0"/>
              <a:t>Corporate negligence</a:t>
            </a:r>
          </a:p>
          <a:p>
            <a:r>
              <a:rPr lang="en-US" dirty="0" smtClean="0"/>
              <a:t>Calculated risk</a:t>
            </a:r>
          </a:p>
          <a:p>
            <a:r>
              <a:rPr lang="en-US" dirty="0" smtClean="0"/>
              <a:t>Doctrine of common knowledge</a:t>
            </a:r>
          </a:p>
          <a:p>
            <a:r>
              <a:rPr lang="en-US" dirty="0" smtClean="0"/>
              <a:t>Novus </a:t>
            </a:r>
            <a:r>
              <a:rPr lang="en-US" dirty="0" err="1" smtClean="0"/>
              <a:t>Actus</a:t>
            </a:r>
            <a:r>
              <a:rPr lang="en-US" dirty="0" smtClean="0"/>
              <a:t> </a:t>
            </a:r>
            <a:r>
              <a:rPr lang="en-US" dirty="0" err="1" smtClean="0"/>
              <a:t>intervenins</a:t>
            </a:r>
            <a:endParaRPr lang="en-US" dirty="0" smtClean="0"/>
          </a:p>
          <a:p>
            <a:r>
              <a:rPr lang="en-US" dirty="0" smtClean="0"/>
              <a:t>Product liability</a:t>
            </a:r>
          </a:p>
          <a:p>
            <a:endParaRPr lang="en-US"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502</TotalTime>
  <Words>1935</Words>
  <Application>Microsoft Office PowerPoint</Application>
  <PresentationFormat>On-screen Show (4:3)</PresentationFormat>
  <Paragraphs>298</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Opulent</vt:lpstr>
      <vt:lpstr>Legal &amp; Ethical Aspects of Medical Practice</vt:lpstr>
      <vt:lpstr>introduction</vt:lpstr>
      <vt:lpstr>Rights &amp; Privileges of a doctor</vt:lpstr>
      <vt:lpstr>Misconduct</vt:lpstr>
      <vt:lpstr>Examples</vt:lpstr>
      <vt:lpstr>Punishment / disciplinary action</vt:lpstr>
      <vt:lpstr>Negligence</vt:lpstr>
      <vt:lpstr>Defences : Negligence</vt:lpstr>
      <vt:lpstr>Iatrogenic disease </vt:lpstr>
      <vt:lpstr>Mcq 1</vt:lpstr>
      <vt:lpstr>Mcq 2</vt:lpstr>
      <vt:lpstr>MCQ 3</vt:lpstr>
      <vt:lpstr>Mcq 4</vt:lpstr>
      <vt:lpstr>Mcq 5</vt:lpstr>
      <vt:lpstr>Medical council of india</vt:lpstr>
      <vt:lpstr>Function of MCI</vt:lpstr>
      <vt:lpstr>Function contd…….</vt:lpstr>
      <vt:lpstr>Function Contd…</vt:lpstr>
      <vt:lpstr>State medical council</vt:lpstr>
      <vt:lpstr>Causes of erasure of the name of a RMP</vt:lpstr>
      <vt:lpstr>Euthanasia</vt:lpstr>
      <vt:lpstr>Legal status &amp; Classification</vt:lpstr>
      <vt:lpstr>Consent</vt:lpstr>
      <vt:lpstr>Informed consent</vt:lpstr>
      <vt:lpstr>Other types of consent </vt:lpstr>
      <vt:lpstr>Mcq 1</vt:lpstr>
      <vt:lpstr>MCQ 2</vt:lpstr>
      <vt:lpstr>MCQ 3</vt:lpstr>
      <vt:lpstr>MCQ 4</vt:lpstr>
      <vt:lpstr>MCQ 5</vt:lpstr>
      <vt:lpstr>Medical negligence</vt:lpstr>
      <vt:lpstr>More modern view</vt:lpstr>
      <vt:lpstr>Elements of Negligence</vt:lpstr>
      <vt:lpstr>Duty</vt:lpstr>
      <vt:lpstr>Dereliction</vt:lpstr>
      <vt:lpstr>Direct causation</vt:lpstr>
      <vt:lpstr>damage</vt:lpstr>
      <vt:lpstr>Proof of negligence</vt:lpstr>
      <vt:lpstr>Civil &amp; criminal negligence</vt:lpstr>
      <vt:lpstr>Mcq 1</vt:lpstr>
      <vt:lpstr>Mcq 2</vt:lpstr>
      <vt:lpstr>Mcq 3</vt:lpstr>
      <vt:lpstr>Mcq 4</vt:lpstr>
      <vt:lpstr>Mcq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&amp; Ethical Aspects of Medical Practice</dc:title>
  <dc:creator>FM</dc:creator>
  <cp:lastModifiedBy>Acer</cp:lastModifiedBy>
  <cp:revision>71</cp:revision>
  <dcterms:created xsi:type="dcterms:W3CDTF">2006-08-16T00:00:00Z</dcterms:created>
  <dcterms:modified xsi:type="dcterms:W3CDTF">2018-10-15T07:49:38Z</dcterms:modified>
</cp:coreProperties>
</file>