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56" r:id="rId3"/>
    <p:sldId id="257" r:id="rId4"/>
    <p:sldId id="272" r:id="rId5"/>
    <p:sldId id="271" r:id="rId6"/>
    <p:sldId id="273" r:id="rId7"/>
    <p:sldId id="270" r:id="rId8"/>
    <p:sldId id="282" r:id="rId9"/>
    <p:sldId id="269" r:id="rId10"/>
    <p:sldId id="268" r:id="rId11"/>
    <p:sldId id="274" r:id="rId12"/>
    <p:sldId id="266" r:id="rId13"/>
    <p:sldId id="267" r:id="rId14"/>
    <p:sldId id="265" r:id="rId15"/>
    <p:sldId id="264" r:id="rId16"/>
    <p:sldId id="287" r:id="rId17"/>
    <p:sldId id="263" r:id="rId18"/>
    <p:sldId id="283" r:id="rId19"/>
    <p:sldId id="285" r:id="rId20"/>
    <p:sldId id="262" r:id="rId21"/>
    <p:sldId id="284" r:id="rId22"/>
    <p:sldId id="261" r:id="rId23"/>
    <p:sldId id="288" r:id="rId24"/>
    <p:sldId id="289" r:id="rId25"/>
    <p:sldId id="291" r:id="rId26"/>
    <p:sldId id="292" r:id="rId27"/>
    <p:sldId id="290" r:id="rId28"/>
    <p:sldId id="293" r:id="rId29"/>
    <p:sldId id="294"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44"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D2DB5C-DE1B-4330-9EBA-46A35C6E77E7}"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F23B5-CC22-42A9-9A54-D90D74E762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D2DB5C-DE1B-4330-9EBA-46A35C6E77E7}"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F23B5-CC22-42A9-9A54-D90D74E762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D2DB5C-DE1B-4330-9EBA-46A35C6E77E7}"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F23B5-CC22-42A9-9A54-D90D74E762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D2DB5C-DE1B-4330-9EBA-46A35C6E77E7}"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F23B5-CC22-42A9-9A54-D90D74E762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D2DB5C-DE1B-4330-9EBA-46A35C6E77E7}"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F23B5-CC22-42A9-9A54-D90D74E762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D2DB5C-DE1B-4330-9EBA-46A35C6E77E7}"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F23B5-CC22-42A9-9A54-D90D74E762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D2DB5C-DE1B-4330-9EBA-46A35C6E77E7}" type="datetimeFigureOut">
              <a:rPr lang="en-US" smtClean="0"/>
              <a:pPr/>
              <a:t>12/27/2016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F23B5-CC22-42A9-9A54-D90D74E762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D2DB5C-DE1B-4330-9EBA-46A35C6E77E7}" type="datetimeFigureOut">
              <a:rPr lang="en-US" smtClean="0"/>
              <a:pPr/>
              <a:t>12/27/2016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F23B5-CC22-42A9-9A54-D90D74E762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2DB5C-DE1B-4330-9EBA-46A35C6E77E7}" type="datetimeFigureOut">
              <a:rPr lang="en-US" smtClean="0"/>
              <a:pPr/>
              <a:t>12/27/2016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F23B5-CC22-42A9-9A54-D90D74E762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2DB5C-DE1B-4330-9EBA-46A35C6E77E7}"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F23B5-CC22-42A9-9A54-D90D74E762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D2DB5C-DE1B-4330-9EBA-46A35C6E77E7}"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F23B5-CC22-42A9-9A54-D90D74E762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2DB5C-DE1B-4330-9EBA-46A35C6E77E7}" type="datetimeFigureOut">
              <a:rPr lang="en-US" smtClean="0"/>
              <a:pPr/>
              <a:t>12/27/2016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F23B5-CC22-42A9-9A54-D90D74E762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752600"/>
          </a:xfrm>
        </p:spPr>
        <p:txBody>
          <a:bodyPr>
            <a:normAutofit fontScale="90000"/>
          </a:bodyPr>
          <a:lstStyle/>
          <a:p>
            <a:r>
              <a:rPr lang="en-US" sz="6000" b="1" smtClean="0">
                <a:latin typeface="Times New Roman" pitchFamily="18" charset="0"/>
                <a:cs typeface="Times New Roman" pitchFamily="18" charset="0"/>
              </a:rPr>
              <a:t>INFECTIVE </a:t>
            </a:r>
            <a:r>
              <a:rPr lang="en-US" sz="6000" b="1" smtClean="0">
                <a:latin typeface="Times New Roman" pitchFamily="18" charset="0"/>
                <a:cs typeface="Times New Roman" pitchFamily="18" charset="0"/>
              </a:rPr>
              <a:t>ENDOCARDITIS AND RHD</a:t>
            </a:r>
            <a:endParaRPr lang="en-US" sz="6000" b="1" dirty="0">
              <a:latin typeface="Times New Roman" pitchFamily="18" charset="0"/>
              <a:cs typeface="Times New Roman" pitchFamily="18" charset="0"/>
            </a:endParaRPr>
          </a:p>
        </p:txBody>
      </p:sp>
      <p:sp>
        <p:nvSpPr>
          <p:cNvPr id="3" name="Content Placeholder 2"/>
          <p:cNvSpPr>
            <a:spLocks noGrp="1"/>
          </p:cNvSpPr>
          <p:nvPr>
            <p:ph idx="1"/>
          </p:nvPr>
        </p:nvSpPr>
        <p:spPr>
          <a:xfrm>
            <a:off x="3733800" y="4953000"/>
            <a:ext cx="4953000" cy="1173163"/>
          </a:xfrm>
        </p:spPr>
        <p:txBody>
          <a:bodyPr>
            <a:normAutofit fontScale="92500"/>
          </a:bodyPr>
          <a:lstStyle/>
          <a:p>
            <a:pPr>
              <a:buNone/>
            </a:pPr>
            <a:r>
              <a:rPr lang="en-US" dirty="0" smtClean="0"/>
              <a:t>			</a:t>
            </a:r>
            <a:endParaRPr lang="en-US" b="1" dirty="0" smtClean="0">
              <a:latin typeface="Times New Roman" pitchFamily="18" charset="0"/>
              <a:cs typeface="Times New Roman" pitchFamily="18" charset="0"/>
            </a:endParaRPr>
          </a:p>
          <a:p>
            <a:pPr>
              <a:buNone/>
            </a:pPr>
            <a:r>
              <a:rPr lang="en-US" b="1" dirty="0" smtClean="0">
                <a:latin typeface="Times New Roman" pitchFamily="18" charset="0"/>
                <a:cs typeface="Times New Roman" pitchFamily="18" charset="0"/>
              </a:rPr>
              <a:t>		DR. KUNTAL PATEL</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b="1" dirty="0" smtClean="0"/>
              <a:t>Clinical Features.</a:t>
            </a:r>
            <a:endParaRPr lang="en-US" b="1" dirty="0"/>
          </a:p>
        </p:txBody>
      </p:sp>
      <p:sp>
        <p:nvSpPr>
          <p:cNvPr id="3" name="Content Placeholder 2"/>
          <p:cNvSpPr>
            <a:spLocks noGrp="1"/>
          </p:cNvSpPr>
          <p:nvPr>
            <p:ph idx="1"/>
          </p:nvPr>
        </p:nvSpPr>
        <p:spPr>
          <a:xfrm>
            <a:off x="0" y="609600"/>
            <a:ext cx="9144000" cy="6248400"/>
          </a:xfrm>
        </p:spPr>
        <p:txBody>
          <a:bodyPr>
            <a:normAutofit/>
          </a:bodyPr>
          <a:lstStyle/>
          <a:p>
            <a:pPr>
              <a:buFont typeface="Wingdings" pitchFamily="2" charset="2"/>
              <a:buChar char="Ø"/>
            </a:pPr>
            <a:r>
              <a:rPr lang="en-US" dirty="0" smtClean="0"/>
              <a:t> Fever is the most common sign of IE.</a:t>
            </a:r>
          </a:p>
          <a:p>
            <a:pPr>
              <a:buFont typeface="Wingdings" pitchFamily="2" charset="2"/>
              <a:buChar char="Ø"/>
            </a:pPr>
            <a:r>
              <a:rPr lang="en-US" dirty="0" smtClean="0"/>
              <a:t> </a:t>
            </a:r>
            <a:r>
              <a:rPr lang="en-US" dirty="0" smtClean="0">
                <a:solidFill>
                  <a:srgbClr val="FF0000"/>
                </a:solidFill>
              </a:rPr>
              <a:t>Acute </a:t>
            </a:r>
            <a:r>
              <a:rPr lang="en-US" dirty="0" err="1" smtClean="0">
                <a:solidFill>
                  <a:srgbClr val="FF0000"/>
                </a:solidFill>
              </a:rPr>
              <a:t>endocarditis</a:t>
            </a:r>
            <a:r>
              <a:rPr lang="en-US" dirty="0" smtClean="0">
                <a:solidFill>
                  <a:srgbClr val="FF0000"/>
                </a:solidFill>
              </a:rPr>
              <a:t> </a:t>
            </a:r>
            <a:r>
              <a:rPr lang="en-US" dirty="0" smtClean="0"/>
              <a:t>has a stormy onset with rapidly developing fever, chills, weakness, and lassitude. </a:t>
            </a:r>
          </a:p>
          <a:p>
            <a:pPr>
              <a:buFont typeface="Wingdings" pitchFamily="2" charset="2"/>
              <a:buChar char="Ø"/>
            </a:pPr>
            <a:r>
              <a:rPr lang="en-US" dirty="0" smtClean="0"/>
              <a:t> fever may be slight or absent with  fatigue, loss of weight, and a flu-like syndrome in the elderly .</a:t>
            </a:r>
          </a:p>
          <a:p>
            <a:pPr>
              <a:buFont typeface="Wingdings" pitchFamily="2" charset="2"/>
              <a:buChar char="Ø"/>
            </a:pPr>
            <a:r>
              <a:rPr lang="en-US" dirty="0" smtClean="0"/>
              <a:t> Complications of IE begin within the first few weeks of onset.</a:t>
            </a:r>
          </a:p>
          <a:p>
            <a:pPr>
              <a:buNone/>
            </a:pPr>
            <a:r>
              <a:rPr lang="en-US" dirty="0" smtClean="0"/>
              <a:t>	 For example: </a:t>
            </a:r>
            <a:r>
              <a:rPr lang="en-US" dirty="0" err="1" smtClean="0"/>
              <a:t>glomerulonephritis</a:t>
            </a:r>
            <a:r>
              <a:rPr lang="en-US" dirty="0" smtClean="0"/>
              <a:t> caused by the deposition of antigen-antibody complexes.</a:t>
            </a:r>
          </a:p>
          <a:p>
            <a:pPr>
              <a:buFont typeface="Wingdings" pitchFamily="2" charset="2"/>
              <a:buChar char="Ø"/>
            </a:pPr>
            <a:r>
              <a:rPr lang="en-US" dirty="0" smtClean="0"/>
              <a:t> Murmurs are present in 90% of patients.</a:t>
            </a:r>
            <a:endParaRPr lang="en-US" baseline="30000"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9144000" cy="5668963"/>
          </a:xfrm>
        </p:spPr>
        <p:txBody>
          <a:bodyPr>
            <a:normAutofit lnSpcReduction="10000"/>
          </a:bodyPr>
          <a:lstStyle/>
          <a:p>
            <a:pPr>
              <a:buFont typeface="Wingdings" pitchFamily="2" charset="2"/>
              <a:buChar char="Ø"/>
            </a:pPr>
            <a:r>
              <a:rPr lang="en-US" b="1" dirty="0" smtClean="0"/>
              <a:t>  </a:t>
            </a:r>
            <a:r>
              <a:rPr lang="en-US" dirty="0" smtClean="0"/>
              <a:t>Earlier diagnosis and treatment has eliminated some previously common clinical manifestations of IE.</a:t>
            </a:r>
          </a:p>
          <a:p>
            <a:pPr>
              <a:buNone/>
            </a:pPr>
            <a:r>
              <a:rPr lang="en-US" dirty="0" smtClean="0"/>
              <a:t>	</a:t>
            </a:r>
            <a:r>
              <a:rPr lang="en-US" b="1" dirty="0" smtClean="0"/>
              <a:t>For Example:</a:t>
            </a:r>
          </a:p>
          <a:p>
            <a:pPr>
              <a:buNone/>
            </a:pPr>
            <a:r>
              <a:rPr lang="en-US" dirty="0" smtClean="0"/>
              <a:t>	 1. micro-</a:t>
            </a:r>
            <a:r>
              <a:rPr lang="en-US" dirty="0" err="1" smtClean="0"/>
              <a:t>thromboemboli</a:t>
            </a:r>
            <a:r>
              <a:rPr lang="en-US" dirty="0" smtClean="0"/>
              <a:t> (manifest as </a:t>
            </a:r>
            <a:r>
              <a:rPr lang="en-US" dirty="0" err="1" smtClean="0"/>
              <a:t>subungual</a:t>
            </a:r>
            <a:r>
              <a:rPr lang="en-US" dirty="0" smtClean="0"/>
              <a:t> hemorrhages), </a:t>
            </a:r>
          </a:p>
          <a:p>
            <a:pPr>
              <a:buNone/>
            </a:pPr>
            <a:r>
              <a:rPr lang="en-US" dirty="0" smtClean="0"/>
              <a:t>	2. </a:t>
            </a:r>
            <a:r>
              <a:rPr lang="en-US" dirty="0" err="1" smtClean="0"/>
              <a:t>erythematous</a:t>
            </a:r>
            <a:r>
              <a:rPr lang="en-US" dirty="0" smtClean="0"/>
              <a:t> or hemorrhagic nontender lesions on the palms or soles (</a:t>
            </a:r>
            <a:r>
              <a:rPr lang="en-US" dirty="0" err="1" smtClean="0"/>
              <a:t>Janeway</a:t>
            </a:r>
            <a:r>
              <a:rPr lang="en-US" dirty="0" smtClean="0"/>
              <a:t> lesions), </a:t>
            </a:r>
          </a:p>
          <a:p>
            <a:pPr>
              <a:buNone/>
            </a:pPr>
            <a:r>
              <a:rPr lang="en-US" dirty="0" smtClean="0"/>
              <a:t>	3. subcutaneous nodules in the pulp of the digits (Osler nodes), </a:t>
            </a:r>
          </a:p>
          <a:p>
            <a:pPr>
              <a:buNone/>
            </a:pPr>
            <a:r>
              <a:rPr lang="en-US" dirty="0" smtClean="0"/>
              <a:t>	4. retinal hemorrhages in the eyes (Roth spots).</a:t>
            </a:r>
          </a:p>
          <a:p>
            <a:pPr>
              <a:buFont typeface="Wingdings" pitchFamily="2" charset="2"/>
              <a:buChar char="Ø"/>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Diagnostic Criteria for Infective </a:t>
            </a:r>
            <a:r>
              <a:rPr lang="en-US" b="1" dirty="0" err="1" smtClean="0"/>
              <a:t>Endocarditis</a:t>
            </a:r>
            <a:endParaRPr lang="en-US" dirty="0"/>
          </a:p>
        </p:txBody>
      </p:sp>
      <p:sp>
        <p:nvSpPr>
          <p:cNvPr id="3" name="Content Placeholder 2"/>
          <p:cNvSpPr>
            <a:spLocks noGrp="1"/>
          </p:cNvSpPr>
          <p:nvPr>
            <p:ph idx="1"/>
          </p:nvPr>
        </p:nvSpPr>
        <p:spPr/>
        <p:txBody>
          <a:bodyPr/>
          <a:lstStyle/>
          <a:p>
            <a:pPr marL="0" indent="0">
              <a:buNone/>
            </a:pPr>
            <a:r>
              <a:rPr lang="en-US" dirty="0" smtClean="0"/>
              <a:t>Diagnosis by these guidelines, often called the </a:t>
            </a:r>
            <a:r>
              <a:rPr lang="en-US" dirty="0" smtClean="0">
                <a:solidFill>
                  <a:srgbClr val="FF0000"/>
                </a:solidFill>
              </a:rPr>
              <a:t>Duke Criteria</a:t>
            </a:r>
            <a:r>
              <a:rPr lang="en-US" dirty="0" smtClean="0"/>
              <a:t>, requires either pathologic or clinical criteria; if clinical criteria are used, </a:t>
            </a:r>
          </a:p>
          <a:p>
            <a:pPr>
              <a:buFont typeface="Wingdings" pitchFamily="2" charset="2"/>
              <a:buChar char="Ø"/>
            </a:pPr>
            <a:r>
              <a:rPr lang="en-US" dirty="0" smtClean="0"/>
              <a:t>2 major, </a:t>
            </a:r>
          </a:p>
          <a:p>
            <a:pPr>
              <a:buFont typeface="Wingdings" pitchFamily="2" charset="2"/>
              <a:buChar char="Ø"/>
            </a:pPr>
            <a:r>
              <a:rPr lang="en-US" dirty="0" smtClean="0"/>
              <a:t>1 major + 3 minor, or </a:t>
            </a:r>
          </a:p>
          <a:p>
            <a:pPr>
              <a:buFont typeface="Wingdings" pitchFamily="2" charset="2"/>
              <a:buChar char="Ø"/>
            </a:pPr>
            <a:r>
              <a:rPr lang="en-US" dirty="0" smtClean="0"/>
              <a:t>5 minor criteria are required for diagnosis.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800" b="1" dirty="0" smtClean="0"/>
              <a:t>Diagnostic Criteria for Infective </a:t>
            </a:r>
            <a:r>
              <a:rPr lang="en-US" sz="2800" b="1" dirty="0" err="1" smtClean="0"/>
              <a:t>Endocarditis</a:t>
            </a:r>
            <a:endParaRPr lang="en-US" sz="2800" dirty="0"/>
          </a:p>
        </p:txBody>
      </p:sp>
      <p:pic>
        <p:nvPicPr>
          <p:cNvPr id="7" name="Content Placeholder 6"/>
          <p:cNvPicPr>
            <a:picLocks noGrp="1"/>
          </p:cNvPicPr>
          <p:nvPr>
            <p:ph idx="1"/>
          </p:nvPr>
        </p:nvPicPr>
        <p:blipFill>
          <a:blip r:embed="rId2" cstate="print"/>
          <a:srcRect l="28205" t="23117" r="26282" b="14245"/>
          <a:stretch>
            <a:fillRect/>
          </a:stretch>
        </p:blipFill>
        <p:spPr bwMode="auto">
          <a:xfrm>
            <a:off x="0" y="5334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NONINFECTED VEGETATIONS</a:t>
            </a:r>
            <a:endParaRPr lang="en-US" dirty="0"/>
          </a:p>
        </p:txBody>
      </p:sp>
      <p:sp>
        <p:nvSpPr>
          <p:cNvPr id="3" name="Content Placeholder 2"/>
          <p:cNvSpPr>
            <a:spLocks noGrp="1"/>
          </p:cNvSpPr>
          <p:nvPr>
            <p:ph idx="1"/>
          </p:nvPr>
        </p:nvSpPr>
        <p:spPr>
          <a:xfrm>
            <a:off x="0" y="914400"/>
            <a:ext cx="9144000" cy="5943600"/>
          </a:xfrm>
        </p:spPr>
        <p:txBody>
          <a:bodyPr>
            <a:normAutofit fontScale="85000" lnSpcReduction="10000"/>
          </a:bodyPr>
          <a:lstStyle/>
          <a:p>
            <a:pPr algn="just">
              <a:buFont typeface="Wingdings" pitchFamily="2" charset="2"/>
              <a:buChar char="Ø"/>
            </a:pPr>
            <a:r>
              <a:rPr lang="en-US" dirty="0" smtClean="0"/>
              <a:t> </a:t>
            </a:r>
            <a:r>
              <a:rPr lang="en-US" dirty="0" err="1" smtClean="0"/>
              <a:t>Noninfected</a:t>
            </a:r>
            <a:r>
              <a:rPr lang="en-US" dirty="0" smtClean="0"/>
              <a:t> (sterile) vegetations are caused by nonbacterial thrombotic </a:t>
            </a:r>
            <a:r>
              <a:rPr lang="en-US" dirty="0" err="1" smtClean="0"/>
              <a:t>endocarditis</a:t>
            </a:r>
            <a:r>
              <a:rPr lang="en-US" dirty="0" smtClean="0"/>
              <a:t> and the </a:t>
            </a:r>
            <a:r>
              <a:rPr lang="en-US" dirty="0" err="1" smtClean="0"/>
              <a:t>endocarditis</a:t>
            </a:r>
            <a:r>
              <a:rPr lang="en-US" dirty="0" smtClean="0"/>
              <a:t> of systemic lupus </a:t>
            </a:r>
            <a:r>
              <a:rPr lang="en-US" dirty="0" err="1" smtClean="0"/>
              <a:t>erythematosus</a:t>
            </a:r>
            <a:r>
              <a:rPr lang="en-US" dirty="0" smtClean="0"/>
              <a:t> (SLE), called </a:t>
            </a:r>
            <a:r>
              <a:rPr lang="en-US" dirty="0" err="1" smtClean="0"/>
              <a:t>Libman</a:t>
            </a:r>
            <a:r>
              <a:rPr lang="en-US" dirty="0" smtClean="0"/>
              <a:t>-Sacks </a:t>
            </a:r>
            <a:r>
              <a:rPr lang="en-US" dirty="0" err="1" smtClean="0"/>
              <a:t>endocarditis</a:t>
            </a:r>
            <a:r>
              <a:rPr lang="en-US" dirty="0" smtClean="0"/>
              <a:t> </a:t>
            </a:r>
          </a:p>
          <a:p>
            <a:pPr algn="just">
              <a:buNone/>
            </a:pPr>
            <a:endParaRPr lang="en-US" b="1" dirty="0" smtClean="0"/>
          </a:p>
          <a:p>
            <a:pPr algn="just">
              <a:buNone/>
            </a:pPr>
            <a:r>
              <a:rPr lang="en-US" b="1" dirty="0" smtClean="0"/>
              <a:t> </a:t>
            </a:r>
            <a:r>
              <a:rPr lang="en-US" sz="3300" b="1" dirty="0" smtClean="0"/>
              <a:t>Nonbacterial Thrombotic </a:t>
            </a:r>
            <a:r>
              <a:rPr lang="en-US" sz="3300" b="1" dirty="0" err="1" smtClean="0"/>
              <a:t>Endocarditis</a:t>
            </a:r>
            <a:r>
              <a:rPr lang="en-US" sz="3300" b="1" dirty="0" smtClean="0"/>
              <a:t> (NBTE) </a:t>
            </a:r>
          </a:p>
          <a:p>
            <a:pPr algn="just">
              <a:buFont typeface="Wingdings" pitchFamily="2" charset="2"/>
              <a:buChar char="Ø"/>
            </a:pPr>
            <a:r>
              <a:rPr lang="en-US" i="1" dirty="0" smtClean="0"/>
              <a:t>NBTE is characterized by the deposition of small sterile thrombi on the leaflets of the cardiac valves</a:t>
            </a:r>
            <a:r>
              <a:rPr lang="en-US" dirty="0" smtClean="0"/>
              <a:t>. </a:t>
            </a:r>
          </a:p>
          <a:p>
            <a:pPr algn="just">
              <a:buFont typeface="Wingdings" pitchFamily="2" charset="2"/>
              <a:buChar char="Ø"/>
            </a:pPr>
            <a:r>
              <a:rPr lang="en-US" dirty="0" smtClean="0"/>
              <a:t>The lesions are 1 mm to 5 mm in size, and occur singly or multiply along the line of closure of the leaflets or cusps.</a:t>
            </a:r>
          </a:p>
          <a:p>
            <a:pPr algn="just">
              <a:buFont typeface="Wingdings" pitchFamily="2" charset="2"/>
              <a:buChar char="Ø"/>
            </a:pPr>
            <a:r>
              <a:rPr lang="en-US" dirty="0" err="1" smtClean="0"/>
              <a:t>Histologically</a:t>
            </a:r>
            <a:r>
              <a:rPr lang="en-US" dirty="0" smtClean="0"/>
              <a:t> they are composed of bland thrombi that are loosely attached to the underlying valve. </a:t>
            </a:r>
          </a:p>
          <a:p>
            <a:pPr algn="just">
              <a:buFont typeface="Wingdings" pitchFamily="2" charset="2"/>
              <a:buChar char="Ø"/>
            </a:pPr>
            <a:r>
              <a:rPr lang="en-US" dirty="0" smtClean="0"/>
              <a:t>The vegetations are not invasive and do not elicit any inflammatory reaction but they may be the source of systemic emboli that produce infarcts in the brain, heart, or elsewhere.</a:t>
            </a:r>
          </a:p>
          <a:p>
            <a:pPr algn="just">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
            </a:r>
            <a:br>
              <a:rPr lang="en-US" dirty="0" smtClean="0"/>
            </a:br>
            <a:r>
              <a:rPr lang="en-US" b="1" dirty="0" smtClean="0"/>
              <a:t>Cont.</a:t>
            </a:r>
            <a:br>
              <a:rPr lang="en-US" b="1" dirty="0" smtClean="0"/>
            </a:br>
            <a:endParaRPr lang="en-US" b="1" dirty="0"/>
          </a:p>
        </p:txBody>
      </p:sp>
      <p:sp>
        <p:nvSpPr>
          <p:cNvPr id="3" name="Content Placeholder 2"/>
          <p:cNvSpPr>
            <a:spLocks noGrp="1"/>
          </p:cNvSpPr>
          <p:nvPr>
            <p:ph idx="1"/>
          </p:nvPr>
        </p:nvSpPr>
        <p:spPr>
          <a:xfrm>
            <a:off x="0" y="609600"/>
            <a:ext cx="9144000" cy="6248400"/>
          </a:xfrm>
        </p:spPr>
        <p:txBody>
          <a:bodyPr>
            <a:normAutofit/>
          </a:bodyPr>
          <a:lstStyle/>
          <a:p>
            <a:pPr>
              <a:buFont typeface="Wingdings" pitchFamily="2" charset="2"/>
              <a:buChar char="Ø"/>
            </a:pPr>
            <a:r>
              <a:rPr lang="en-US" dirty="0" smtClean="0"/>
              <a:t> NBTE is often encountered in debilitated patients, like in  cancer or sepsis—hence also called as </a:t>
            </a:r>
            <a:r>
              <a:rPr lang="en-US" i="1" dirty="0" err="1" smtClean="0"/>
              <a:t>marantic</a:t>
            </a:r>
            <a:r>
              <a:rPr lang="en-US" i="1" dirty="0" smtClean="0"/>
              <a:t> </a:t>
            </a:r>
            <a:r>
              <a:rPr lang="en-US" i="1" dirty="0" err="1" smtClean="0"/>
              <a:t>endocarditis</a:t>
            </a:r>
            <a:r>
              <a:rPr lang="en-US" dirty="0" smtClean="0"/>
              <a:t>.</a:t>
            </a:r>
          </a:p>
          <a:p>
            <a:pPr>
              <a:buFont typeface="Wingdings" pitchFamily="2" charset="2"/>
              <a:buChar char="Ø"/>
            </a:pPr>
            <a:r>
              <a:rPr lang="en-US" dirty="0" smtClean="0"/>
              <a:t> It occurs with deep venous thromboses, pulmonary emboli and systemic </a:t>
            </a:r>
            <a:r>
              <a:rPr lang="en-US" dirty="0" err="1" smtClean="0"/>
              <a:t>hypercoagulable</a:t>
            </a:r>
            <a:r>
              <a:rPr lang="en-US" dirty="0" smtClean="0"/>
              <a:t> state.</a:t>
            </a:r>
          </a:p>
          <a:p>
            <a:pPr>
              <a:buFont typeface="Wingdings" pitchFamily="2" charset="2"/>
              <a:buChar char="Ø"/>
            </a:pPr>
            <a:r>
              <a:rPr lang="en-US" dirty="0" err="1" smtClean="0"/>
              <a:t>Endocardial</a:t>
            </a:r>
            <a:r>
              <a:rPr lang="en-US" dirty="0" smtClean="0"/>
              <a:t> trauma by an indwelling catheter, is  predisposing condition of right-sided valvular and </a:t>
            </a:r>
            <a:r>
              <a:rPr lang="en-US" dirty="0" err="1" smtClean="0"/>
              <a:t>endocardial</a:t>
            </a:r>
            <a:r>
              <a:rPr lang="en-US" dirty="0" smtClean="0"/>
              <a:t> thrombotic lesions.</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28045" t="34473" r="27564" b="24501"/>
          <a:stretch>
            <a:fillRect/>
          </a:stretch>
        </p:blipFill>
        <p:spPr bwMode="auto">
          <a:xfrm>
            <a:off x="381000" y="533400"/>
            <a:ext cx="84582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15962"/>
          </a:xfrm>
        </p:spPr>
        <p:txBody>
          <a:bodyPr>
            <a:noAutofit/>
          </a:bodyPr>
          <a:lstStyle/>
          <a:p>
            <a:r>
              <a:rPr lang="en-US" sz="3200" b="1" dirty="0" smtClean="0"/>
              <a:t>Endocarditis of Systemic Lupus </a:t>
            </a:r>
            <a:r>
              <a:rPr lang="en-US" sz="3200" b="1" dirty="0" err="1" smtClean="0"/>
              <a:t>Erythematosus</a:t>
            </a:r>
            <a:r>
              <a:rPr lang="en-US" sz="3200" b="1" dirty="0" smtClean="0"/>
              <a:t> (</a:t>
            </a:r>
            <a:r>
              <a:rPr lang="en-US" sz="3200" b="1" dirty="0" err="1" smtClean="0"/>
              <a:t>Libman</a:t>
            </a:r>
            <a:r>
              <a:rPr lang="en-US" sz="3200" b="1" dirty="0" smtClean="0"/>
              <a:t>-Sacks Disease)</a:t>
            </a:r>
            <a:endParaRPr lang="en-US" sz="3200" b="1" dirty="0"/>
          </a:p>
        </p:txBody>
      </p:sp>
      <p:sp>
        <p:nvSpPr>
          <p:cNvPr id="3" name="Content Placeholder 2"/>
          <p:cNvSpPr>
            <a:spLocks noGrp="1"/>
          </p:cNvSpPr>
          <p:nvPr>
            <p:ph idx="1"/>
          </p:nvPr>
        </p:nvSpPr>
        <p:spPr>
          <a:xfrm>
            <a:off x="0" y="1143000"/>
            <a:ext cx="9144000" cy="5715000"/>
          </a:xfrm>
        </p:spPr>
        <p:txBody>
          <a:bodyPr>
            <a:normAutofit fontScale="92500"/>
          </a:bodyPr>
          <a:lstStyle/>
          <a:p>
            <a:pPr algn="just">
              <a:buFont typeface="Wingdings" pitchFamily="2" charset="2"/>
              <a:buChar char="Ø"/>
            </a:pPr>
            <a:r>
              <a:rPr lang="en-US" sz="3800" dirty="0" smtClean="0"/>
              <a:t>Mitral and tricuspid </a:t>
            </a:r>
            <a:r>
              <a:rPr lang="en-US" sz="3800" dirty="0" err="1" smtClean="0"/>
              <a:t>valvulitis</a:t>
            </a:r>
            <a:r>
              <a:rPr lang="en-US" sz="3800" dirty="0" smtClean="0"/>
              <a:t> with small, sterile vegetations, called </a:t>
            </a:r>
            <a:r>
              <a:rPr lang="en-US" sz="3800" i="1" dirty="0" err="1" smtClean="0"/>
              <a:t>Libman</a:t>
            </a:r>
            <a:r>
              <a:rPr lang="en-US" sz="3800" i="1" dirty="0" smtClean="0"/>
              <a:t>-Sacks </a:t>
            </a:r>
            <a:r>
              <a:rPr lang="en-US" sz="3800" i="1" dirty="0" err="1" smtClean="0"/>
              <a:t>endocarditis</a:t>
            </a:r>
            <a:r>
              <a:rPr lang="en-US" sz="3800" dirty="0" smtClean="0"/>
              <a:t>, is occasionally encountered in SLE. </a:t>
            </a:r>
          </a:p>
          <a:p>
            <a:pPr algn="just">
              <a:buFont typeface="Wingdings" pitchFamily="2" charset="2"/>
              <a:buChar char="Ø"/>
            </a:pPr>
            <a:r>
              <a:rPr lang="en-US" sz="3800" dirty="0" smtClean="0"/>
              <a:t>The lesions are small (1–4 mm in diameter) single or multiple, sterile, pink vegetations that often have a warty (</a:t>
            </a:r>
            <a:r>
              <a:rPr lang="en-US" sz="3800" dirty="0" err="1" smtClean="0"/>
              <a:t>verrucous</a:t>
            </a:r>
            <a:r>
              <a:rPr lang="en-US" sz="3800" dirty="0" smtClean="0"/>
              <a:t>) appearance. </a:t>
            </a:r>
          </a:p>
          <a:p>
            <a:pPr algn="just">
              <a:buFont typeface="Wingdings" pitchFamily="2" charset="2"/>
              <a:buChar char="Ø"/>
            </a:pPr>
            <a:r>
              <a:rPr lang="en-US" sz="3800" dirty="0" smtClean="0"/>
              <a:t>They may be located on the undersurfaces of the </a:t>
            </a:r>
            <a:r>
              <a:rPr lang="en-US" sz="3800" dirty="0" err="1" smtClean="0"/>
              <a:t>atrioventricular</a:t>
            </a:r>
            <a:r>
              <a:rPr lang="en-US" sz="3800" dirty="0" smtClean="0"/>
              <a:t> valves, on the </a:t>
            </a:r>
            <a:r>
              <a:rPr lang="en-US" sz="3800" dirty="0" err="1" smtClean="0"/>
              <a:t>valvular</a:t>
            </a:r>
            <a:r>
              <a:rPr lang="en-US" sz="3800" dirty="0" smtClean="0"/>
              <a:t> </a:t>
            </a:r>
            <a:r>
              <a:rPr lang="en-US" sz="3800" dirty="0" err="1" smtClean="0"/>
              <a:t>endocardium</a:t>
            </a:r>
            <a:r>
              <a:rPr lang="en-US" sz="3800" dirty="0" smtClean="0"/>
              <a:t>, on the chords, or on the mural </a:t>
            </a:r>
            <a:r>
              <a:rPr lang="en-US" sz="3800" dirty="0" err="1" smtClean="0"/>
              <a:t>endocardium</a:t>
            </a:r>
            <a:r>
              <a:rPr lang="en-US" sz="3800" dirty="0" smtClean="0"/>
              <a:t> of atria or ventricles. </a:t>
            </a:r>
          </a:p>
          <a:p>
            <a:pPr algn="just">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487362"/>
          </a:xfrm>
        </p:spPr>
        <p:txBody>
          <a:bodyPr>
            <a:normAutofit fontScale="90000"/>
          </a:bodyPr>
          <a:lstStyle/>
          <a:p>
            <a:r>
              <a:rPr lang="en-US" b="1" dirty="0" smtClean="0"/>
              <a:t>Cont.</a:t>
            </a:r>
            <a:endParaRPr lang="en-US" b="1" dirty="0"/>
          </a:p>
        </p:txBody>
      </p:sp>
      <p:sp>
        <p:nvSpPr>
          <p:cNvPr id="3" name="Content Placeholder 2"/>
          <p:cNvSpPr>
            <a:spLocks noGrp="1"/>
          </p:cNvSpPr>
          <p:nvPr>
            <p:ph idx="1"/>
          </p:nvPr>
        </p:nvSpPr>
        <p:spPr>
          <a:xfrm>
            <a:off x="0" y="533400"/>
            <a:ext cx="9144000" cy="6324600"/>
          </a:xfrm>
        </p:spPr>
        <p:txBody>
          <a:bodyPr>
            <a:normAutofit lnSpcReduction="10000"/>
          </a:bodyPr>
          <a:lstStyle/>
          <a:p>
            <a:pPr algn="just">
              <a:buFont typeface="Wingdings" pitchFamily="2" charset="2"/>
              <a:buChar char="Ø"/>
            </a:pPr>
            <a:r>
              <a:rPr lang="en-US" dirty="0" err="1" smtClean="0"/>
              <a:t>Histologically</a:t>
            </a:r>
            <a:r>
              <a:rPr lang="en-US" dirty="0" smtClean="0"/>
              <a:t> the vegetations consist of a finely granular, </a:t>
            </a:r>
            <a:r>
              <a:rPr lang="en-US" dirty="0" err="1" smtClean="0"/>
              <a:t>fibrinous</a:t>
            </a:r>
            <a:r>
              <a:rPr lang="en-US" dirty="0" smtClean="0"/>
              <a:t> </a:t>
            </a:r>
            <a:r>
              <a:rPr lang="en-US" dirty="0" err="1" smtClean="0"/>
              <a:t>eosinophilic</a:t>
            </a:r>
            <a:r>
              <a:rPr lang="en-US" dirty="0" smtClean="0"/>
              <a:t> material that may contain </a:t>
            </a:r>
            <a:r>
              <a:rPr lang="en-US" dirty="0" err="1" smtClean="0"/>
              <a:t>hematoxylin</a:t>
            </a:r>
            <a:r>
              <a:rPr lang="en-US" dirty="0" smtClean="0"/>
              <a:t> bodies, homogeneous remnants of nuclei damaged by anti-nuclear antigen bodies. </a:t>
            </a:r>
          </a:p>
          <a:p>
            <a:pPr algn="just">
              <a:buFont typeface="Wingdings" pitchFamily="2" charset="2"/>
              <a:buChar char="Ø"/>
            </a:pPr>
            <a:r>
              <a:rPr lang="en-US" dirty="0" smtClean="0"/>
              <a:t> An intense </a:t>
            </a:r>
            <a:r>
              <a:rPr lang="en-US" dirty="0" err="1" smtClean="0"/>
              <a:t>valvulitis</a:t>
            </a:r>
            <a:r>
              <a:rPr lang="en-US" dirty="0" smtClean="0"/>
              <a:t> may be present, characterized by </a:t>
            </a:r>
            <a:r>
              <a:rPr lang="en-US" dirty="0" err="1" smtClean="0"/>
              <a:t>fibrinoid</a:t>
            </a:r>
            <a:r>
              <a:rPr lang="en-US" dirty="0" smtClean="0"/>
              <a:t> necrosis of the valve substance.</a:t>
            </a:r>
          </a:p>
          <a:p>
            <a:pPr algn="just">
              <a:buFont typeface="Wingdings" pitchFamily="2" charset="2"/>
              <a:buChar char="Ø"/>
            </a:pPr>
            <a:r>
              <a:rPr lang="en-US" dirty="0" smtClean="0"/>
              <a:t>Thrombotic heart valve lesions with sterile vegetations or rarely fibrous thickening commonly occur with the </a:t>
            </a:r>
            <a:r>
              <a:rPr lang="en-US" dirty="0" err="1" smtClean="0"/>
              <a:t>antiphospholipid</a:t>
            </a:r>
            <a:r>
              <a:rPr lang="en-US" dirty="0" smtClean="0"/>
              <a:t> syndrome , which can also lead to a </a:t>
            </a:r>
            <a:r>
              <a:rPr lang="en-US" dirty="0" err="1" smtClean="0"/>
              <a:t>hypercoagulable</a:t>
            </a:r>
            <a:r>
              <a:rPr lang="en-US" dirty="0" smtClean="0"/>
              <a:t> state.</a:t>
            </a:r>
          </a:p>
          <a:p>
            <a:pPr algn="just">
              <a:buFont typeface="Wingdings" pitchFamily="2" charset="2"/>
              <a:buChar char="Ø"/>
            </a:pPr>
            <a:r>
              <a:rPr lang="en-US" dirty="0" smtClean="0"/>
              <a:t> The mitral valve is more frequently involved than the aortic valve.</a:t>
            </a:r>
          </a:p>
          <a:p>
            <a:pPr marL="514350" indent="-514350" algn="just">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27739" t="25593" r="26322" b="29840"/>
          <a:stretch>
            <a:fillRect/>
          </a:stretch>
        </p:blipFill>
        <p:spPr bwMode="auto">
          <a:xfrm>
            <a:off x="0" y="152400"/>
            <a:ext cx="91440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143000"/>
          </a:xfrm>
        </p:spPr>
        <p:txBody>
          <a:bodyPr/>
          <a:lstStyle/>
          <a:p>
            <a:r>
              <a:rPr lang="en-US" b="1" dirty="0" smtClean="0"/>
              <a:t>INFECTIVE </a:t>
            </a:r>
            <a:r>
              <a:rPr lang="en-US" b="1" dirty="0" err="1" smtClean="0"/>
              <a:t>ENDOCARDITIS</a:t>
            </a:r>
            <a:endParaRPr lang="en-US" dirty="0"/>
          </a:p>
        </p:txBody>
      </p:sp>
      <p:sp>
        <p:nvSpPr>
          <p:cNvPr id="3" name="Subtitle 2"/>
          <p:cNvSpPr>
            <a:spLocks noGrp="1"/>
          </p:cNvSpPr>
          <p:nvPr>
            <p:ph type="subTitle" idx="1"/>
          </p:nvPr>
        </p:nvSpPr>
        <p:spPr>
          <a:xfrm>
            <a:off x="533400" y="1371600"/>
            <a:ext cx="8229600" cy="5181600"/>
          </a:xfrm>
        </p:spPr>
        <p:txBody>
          <a:bodyPr>
            <a:normAutofit fontScale="92500" lnSpcReduction="20000"/>
          </a:bodyPr>
          <a:lstStyle/>
          <a:p>
            <a:pPr algn="just">
              <a:buFont typeface="Wingdings" pitchFamily="2" charset="2"/>
              <a:buChar char="Ø"/>
            </a:pPr>
            <a:r>
              <a:rPr lang="en-US" b="1" dirty="0" smtClean="0">
                <a:solidFill>
                  <a:schemeClr val="tx1"/>
                </a:solidFill>
              </a:rPr>
              <a:t> </a:t>
            </a:r>
            <a:r>
              <a:rPr lang="en-US" dirty="0" smtClean="0">
                <a:solidFill>
                  <a:schemeClr val="tx1"/>
                </a:solidFill>
              </a:rPr>
              <a:t>Infective </a:t>
            </a:r>
            <a:r>
              <a:rPr lang="en-US" dirty="0" err="1">
                <a:solidFill>
                  <a:schemeClr val="tx1"/>
                </a:solidFill>
              </a:rPr>
              <a:t>endocarditis</a:t>
            </a:r>
            <a:r>
              <a:rPr lang="en-US" dirty="0">
                <a:solidFill>
                  <a:schemeClr val="tx1"/>
                </a:solidFill>
              </a:rPr>
              <a:t> (IE) is a </a:t>
            </a:r>
            <a:r>
              <a:rPr lang="en-US" dirty="0" smtClean="0">
                <a:solidFill>
                  <a:schemeClr val="tx1"/>
                </a:solidFill>
              </a:rPr>
              <a:t>infection </a:t>
            </a:r>
            <a:r>
              <a:rPr lang="en-US" dirty="0">
                <a:solidFill>
                  <a:schemeClr val="tx1"/>
                </a:solidFill>
              </a:rPr>
              <a:t>characterized by colonization or invasion of the heart valves or the mural </a:t>
            </a:r>
            <a:r>
              <a:rPr lang="en-US" dirty="0" err="1">
                <a:solidFill>
                  <a:schemeClr val="tx1"/>
                </a:solidFill>
              </a:rPr>
              <a:t>endocardium</a:t>
            </a:r>
            <a:r>
              <a:rPr lang="en-US" dirty="0">
                <a:solidFill>
                  <a:schemeClr val="tx1"/>
                </a:solidFill>
              </a:rPr>
              <a:t> by a microbe</a:t>
            </a:r>
            <a:r>
              <a:rPr lang="en-US" dirty="0" smtClean="0">
                <a:solidFill>
                  <a:schemeClr val="tx1"/>
                </a:solidFill>
              </a:rPr>
              <a:t>.</a:t>
            </a:r>
            <a:endParaRPr lang="en-US" baseline="30000" dirty="0">
              <a:solidFill>
                <a:schemeClr val="tx1"/>
              </a:solidFill>
            </a:endParaRPr>
          </a:p>
          <a:p>
            <a:pPr algn="just">
              <a:buFont typeface="Wingdings" pitchFamily="2" charset="2"/>
              <a:buChar char="Ø"/>
            </a:pPr>
            <a:r>
              <a:rPr lang="en-US" dirty="0" smtClean="0">
                <a:solidFill>
                  <a:schemeClr val="tx1"/>
                </a:solidFill>
              </a:rPr>
              <a:t> </a:t>
            </a:r>
            <a:r>
              <a:rPr lang="en-US" dirty="0">
                <a:solidFill>
                  <a:schemeClr val="tx1"/>
                </a:solidFill>
              </a:rPr>
              <a:t>leads to the formation of </a:t>
            </a:r>
            <a:r>
              <a:rPr lang="en-US" b="1" i="1" dirty="0">
                <a:solidFill>
                  <a:schemeClr val="tx1"/>
                </a:solidFill>
              </a:rPr>
              <a:t>vegetations</a:t>
            </a:r>
            <a:r>
              <a:rPr lang="en-US" dirty="0">
                <a:solidFill>
                  <a:schemeClr val="tx1"/>
                </a:solidFill>
              </a:rPr>
              <a:t> composed of thrombotic debris and organisms, often associated </a:t>
            </a:r>
            <a:r>
              <a:rPr lang="en-US" dirty="0" smtClean="0">
                <a:solidFill>
                  <a:schemeClr val="tx1"/>
                </a:solidFill>
              </a:rPr>
              <a:t>with destruction </a:t>
            </a:r>
            <a:r>
              <a:rPr lang="en-US" dirty="0">
                <a:solidFill>
                  <a:schemeClr val="tx1"/>
                </a:solidFill>
              </a:rPr>
              <a:t>of the underlying cardiac tissues. </a:t>
            </a:r>
            <a:endParaRPr lang="en-US" dirty="0" smtClean="0">
              <a:solidFill>
                <a:schemeClr val="tx1"/>
              </a:solidFill>
            </a:endParaRPr>
          </a:p>
          <a:p>
            <a:pPr algn="just">
              <a:buFont typeface="Wingdings" pitchFamily="2" charset="2"/>
              <a:buChar char="Ø"/>
            </a:pPr>
            <a:r>
              <a:rPr lang="en-US" dirty="0" smtClean="0">
                <a:solidFill>
                  <a:schemeClr val="tx1"/>
                </a:solidFill>
              </a:rPr>
              <a:t> The aorta</a:t>
            </a:r>
            <a:r>
              <a:rPr lang="en-US" dirty="0">
                <a:solidFill>
                  <a:schemeClr val="tx1"/>
                </a:solidFill>
              </a:rPr>
              <a:t>, </a:t>
            </a:r>
            <a:r>
              <a:rPr lang="en-US" dirty="0" err="1">
                <a:solidFill>
                  <a:schemeClr val="tx1"/>
                </a:solidFill>
              </a:rPr>
              <a:t>aneurysmal</a:t>
            </a:r>
            <a:r>
              <a:rPr lang="en-US" dirty="0">
                <a:solidFill>
                  <a:schemeClr val="tx1"/>
                </a:solidFill>
              </a:rPr>
              <a:t> sacs, other blood vessels, and prosthetic devices can also become </a:t>
            </a:r>
            <a:r>
              <a:rPr lang="en-US" dirty="0" smtClean="0">
                <a:solidFill>
                  <a:schemeClr val="tx1"/>
                </a:solidFill>
              </a:rPr>
              <a:t>infected.</a:t>
            </a:r>
          </a:p>
          <a:p>
            <a:pPr algn="just">
              <a:buFont typeface="Wingdings" pitchFamily="2" charset="2"/>
              <a:buChar char="Ø"/>
            </a:pPr>
            <a:r>
              <a:rPr lang="en-US" dirty="0">
                <a:solidFill>
                  <a:schemeClr val="tx1"/>
                </a:solidFill>
              </a:rPr>
              <a:t> </a:t>
            </a:r>
            <a:r>
              <a:rPr lang="en-US" dirty="0" smtClean="0">
                <a:solidFill>
                  <a:schemeClr val="tx1"/>
                </a:solidFill>
              </a:rPr>
              <a:t>most </a:t>
            </a:r>
            <a:r>
              <a:rPr lang="en-US" dirty="0">
                <a:solidFill>
                  <a:schemeClr val="tx1"/>
                </a:solidFill>
              </a:rPr>
              <a:t>cases are caused by bacterial infections </a:t>
            </a:r>
            <a:r>
              <a:rPr lang="en-US" i="1" dirty="0">
                <a:solidFill>
                  <a:schemeClr val="tx1"/>
                </a:solidFill>
              </a:rPr>
              <a:t>(bacterial </a:t>
            </a:r>
            <a:r>
              <a:rPr lang="en-US" i="1" dirty="0" err="1">
                <a:solidFill>
                  <a:schemeClr val="tx1"/>
                </a:solidFill>
              </a:rPr>
              <a:t>endocarditis</a:t>
            </a:r>
            <a:r>
              <a:rPr lang="en-US" i="1" dirty="0">
                <a:solidFill>
                  <a:schemeClr val="tx1"/>
                </a:solidFill>
              </a:rPr>
              <a:t>)</a:t>
            </a:r>
            <a:r>
              <a:rPr lang="en-US" dirty="0">
                <a:solidFill>
                  <a:schemeClr val="tx1"/>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09600"/>
          </a:xfrm>
        </p:spPr>
        <p:txBody>
          <a:bodyPr>
            <a:normAutofit fontScale="90000"/>
          </a:bodyPr>
          <a:lstStyle/>
          <a:p>
            <a:r>
              <a:rPr lang="en-US" sz="3600" b="1" dirty="0" smtClean="0"/>
              <a:t>COMPLICATIONS OF ARTIFICIAL VALVES</a:t>
            </a:r>
            <a:endParaRPr lang="en-US" sz="3600" dirty="0"/>
          </a:p>
        </p:txBody>
      </p:sp>
      <p:sp>
        <p:nvSpPr>
          <p:cNvPr id="3" name="Content Placeholder 2"/>
          <p:cNvSpPr>
            <a:spLocks noGrp="1"/>
          </p:cNvSpPr>
          <p:nvPr>
            <p:ph idx="1"/>
          </p:nvPr>
        </p:nvSpPr>
        <p:spPr>
          <a:xfrm>
            <a:off x="0" y="609600"/>
            <a:ext cx="9144000" cy="6248400"/>
          </a:xfrm>
        </p:spPr>
        <p:txBody>
          <a:bodyPr>
            <a:normAutofit fontScale="92500" lnSpcReduction="20000"/>
          </a:bodyPr>
          <a:lstStyle/>
          <a:p>
            <a:pPr>
              <a:buFont typeface="Wingdings" pitchFamily="2" charset="2"/>
              <a:buChar char="Ø"/>
            </a:pPr>
            <a:r>
              <a:rPr lang="en-US" dirty="0" smtClean="0"/>
              <a:t>Replacement of damaged cardiac valves with prostheses is a common and often lifesaving mode of therapy.</a:t>
            </a:r>
          </a:p>
          <a:p>
            <a:pPr>
              <a:buFont typeface="Wingdings" pitchFamily="2" charset="2"/>
              <a:buChar char="Ø"/>
            </a:pPr>
            <a:r>
              <a:rPr lang="en-US" dirty="0" smtClean="0"/>
              <a:t>Artificial valves are primarily of two types:  </a:t>
            </a:r>
          </a:p>
          <a:p>
            <a:pPr>
              <a:buNone/>
            </a:pPr>
            <a:r>
              <a:rPr lang="en-US" dirty="0" smtClean="0"/>
              <a:t>	(1) </a:t>
            </a:r>
            <a:r>
              <a:rPr lang="en-US" i="1" dirty="0" smtClean="0">
                <a:solidFill>
                  <a:srgbClr val="FF0000"/>
                </a:solidFill>
              </a:rPr>
              <a:t>mechanical prostheses</a:t>
            </a:r>
            <a:r>
              <a:rPr lang="en-US" dirty="0" smtClean="0">
                <a:solidFill>
                  <a:srgbClr val="FF0000"/>
                </a:solidFill>
              </a:rPr>
              <a:t>,</a:t>
            </a:r>
            <a:r>
              <a:rPr lang="en-US" dirty="0" smtClean="0"/>
              <a:t> consisting of different kinds of rigid mechanical valves, such as caged balls, tilting disks, or hinged semicircular flaps that are composed of </a:t>
            </a:r>
            <a:r>
              <a:rPr lang="en-US" dirty="0" err="1" smtClean="0"/>
              <a:t>nonphysiologic</a:t>
            </a:r>
            <a:r>
              <a:rPr lang="en-US" dirty="0" smtClean="0"/>
              <a:t> material</a:t>
            </a:r>
          </a:p>
          <a:p>
            <a:pPr>
              <a:buNone/>
            </a:pPr>
            <a:r>
              <a:rPr lang="en-US" dirty="0" smtClean="0"/>
              <a:t>	(2) </a:t>
            </a:r>
            <a:r>
              <a:rPr lang="en-US" i="1" dirty="0" smtClean="0">
                <a:solidFill>
                  <a:srgbClr val="FF0000"/>
                </a:solidFill>
              </a:rPr>
              <a:t>tissue valves</a:t>
            </a:r>
            <a:r>
              <a:rPr lang="en-US" dirty="0" smtClean="0"/>
              <a:t>, usually </a:t>
            </a:r>
            <a:r>
              <a:rPr lang="en-US" i="1" dirty="0" err="1" smtClean="0"/>
              <a:t>bioprostheses</a:t>
            </a:r>
            <a:r>
              <a:rPr lang="en-US" dirty="0" smtClean="0"/>
              <a:t>, consisting of chemically treated animal tissue, especially porcine aortic valve tissue, which has been preserved in a dilute </a:t>
            </a:r>
            <a:r>
              <a:rPr lang="en-US" dirty="0" err="1" smtClean="0"/>
              <a:t>glutaraldehyde</a:t>
            </a:r>
            <a:r>
              <a:rPr lang="en-US" dirty="0" smtClean="0"/>
              <a:t> solution and subsequently mounted on a prosthetic frame. </a:t>
            </a:r>
          </a:p>
          <a:p>
            <a:pPr>
              <a:buFont typeface="Wingdings" pitchFamily="2" charset="2"/>
              <a:buChar char="Ø"/>
            </a:pPr>
            <a:r>
              <a:rPr lang="en-US" dirty="0" smtClean="0"/>
              <a:t>Tissue valves are flexible and function similarly to natural </a:t>
            </a:r>
            <a:r>
              <a:rPr lang="en-US" dirty="0" err="1" smtClean="0"/>
              <a:t>semilunar</a:t>
            </a:r>
            <a:r>
              <a:rPr lang="en-US" dirty="0" smtClean="0"/>
              <a:t> valves.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b="1" dirty="0" smtClean="0"/>
              <a:t>Complications</a:t>
            </a:r>
            <a:endParaRPr lang="en-US" b="1" dirty="0"/>
          </a:p>
        </p:txBody>
      </p:sp>
      <p:sp>
        <p:nvSpPr>
          <p:cNvPr id="3" name="Content Placeholder 2"/>
          <p:cNvSpPr>
            <a:spLocks noGrp="1"/>
          </p:cNvSpPr>
          <p:nvPr>
            <p:ph idx="1"/>
          </p:nvPr>
        </p:nvSpPr>
        <p:spPr>
          <a:xfrm>
            <a:off x="0" y="533400"/>
            <a:ext cx="9144000" cy="6324600"/>
          </a:xfrm>
        </p:spPr>
        <p:txBody>
          <a:bodyPr>
            <a:normAutofit/>
          </a:bodyPr>
          <a:lstStyle/>
          <a:p>
            <a:pPr>
              <a:buFont typeface="Wingdings" pitchFamily="2" charset="2"/>
              <a:buChar char="Ø"/>
            </a:pPr>
            <a:r>
              <a:rPr lang="en-US" dirty="0" smtClean="0"/>
              <a:t> 60% of substitute valve recipients develop a serious prosthesis-related problem within 10 years</a:t>
            </a:r>
          </a:p>
          <a:p>
            <a:pPr>
              <a:buFont typeface="Wingdings" pitchFamily="2" charset="2"/>
              <a:buChar char="Ø"/>
            </a:pPr>
            <a:r>
              <a:rPr lang="en-US" dirty="0" smtClean="0"/>
              <a:t> Thrombosis/</a:t>
            </a:r>
            <a:r>
              <a:rPr lang="en-US" dirty="0" err="1" smtClean="0"/>
              <a:t>thromboembolism</a:t>
            </a:r>
            <a:endParaRPr lang="en-US" dirty="0" smtClean="0"/>
          </a:p>
          <a:p>
            <a:pPr>
              <a:buFont typeface="Wingdings" pitchFamily="2" charset="2"/>
              <a:buChar char="Ø"/>
            </a:pPr>
            <a:r>
              <a:rPr lang="en-US" dirty="0" smtClean="0"/>
              <a:t> Anticoagulant-related hemorrhage</a:t>
            </a:r>
          </a:p>
          <a:p>
            <a:pPr>
              <a:buFont typeface="Wingdings" pitchFamily="2" charset="2"/>
              <a:buChar char="Ø"/>
            </a:pPr>
            <a:r>
              <a:rPr lang="en-US" dirty="0" smtClean="0"/>
              <a:t> Prosthetic valve </a:t>
            </a:r>
            <a:r>
              <a:rPr lang="en-US" dirty="0" err="1" smtClean="0"/>
              <a:t>endocarditis</a:t>
            </a:r>
            <a:endParaRPr lang="en-US" dirty="0" smtClean="0"/>
          </a:p>
          <a:p>
            <a:pPr>
              <a:buFont typeface="Wingdings" pitchFamily="2" charset="2"/>
              <a:buChar char="Ø"/>
            </a:pPr>
            <a:r>
              <a:rPr lang="en-US" dirty="0" smtClean="0"/>
              <a:t>Structural deterioration (intrinsic) Wear - Wear, fracture, poppet failure in ball valves, </a:t>
            </a:r>
            <a:r>
              <a:rPr lang="en-US" dirty="0" err="1" smtClean="0"/>
              <a:t>cuspal</a:t>
            </a:r>
            <a:r>
              <a:rPr lang="en-US" dirty="0" smtClean="0"/>
              <a:t> tear, calcification</a:t>
            </a:r>
          </a:p>
          <a:p>
            <a:pPr>
              <a:buFont typeface="Wingdings" pitchFamily="2" charset="2"/>
              <a:buChar char="Ø"/>
            </a:pPr>
            <a:r>
              <a:rPr lang="en-US" dirty="0" smtClean="0"/>
              <a:t>Other forms of dysfunction - Inadequate healing (</a:t>
            </a:r>
            <a:r>
              <a:rPr lang="en-US" dirty="0" err="1" smtClean="0"/>
              <a:t>paravalvular</a:t>
            </a:r>
            <a:r>
              <a:rPr lang="en-US" dirty="0" smtClean="0"/>
              <a:t> leak), exuberant healing (obstruction), disproportion, </a:t>
            </a:r>
            <a:r>
              <a:rPr lang="en-US" dirty="0" err="1" smtClean="0"/>
              <a:t>hemolysis</a:t>
            </a:r>
            <a:r>
              <a:rPr lang="en-US" dirty="0" smtClean="0"/>
              <a:t>, noise</a:t>
            </a:r>
          </a:p>
          <a:p>
            <a:pPr>
              <a:buNone/>
            </a:pPr>
            <a:endParaRPr lang="en-US" b="1"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cstate="print"/>
          <a:srcRect l="28365" t="28490" r="26763" b="2165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 </a:t>
            </a:r>
            <a:r>
              <a:rPr lang="en-US" dirty="0"/>
              <a:t>formation of </a:t>
            </a:r>
            <a:r>
              <a:rPr lang="en-US" b="1" i="1" dirty="0" err="1"/>
              <a:t>vegetations</a:t>
            </a:r>
            <a:r>
              <a:rPr lang="en-US" dirty="0"/>
              <a:t> composed of </a:t>
            </a:r>
            <a:r>
              <a:rPr lang="en-US" dirty="0" smtClean="0"/>
              <a:t>all except,</a:t>
            </a:r>
          </a:p>
          <a:p>
            <a:r>
              <a:rPr lang="en-US" dirty="0" smtClean="0"/>
              <a:t>A. thrombotic </a:t>
            </a:r>
            <a:r>
              <a:rPr lang="en-US" dirty="0"/>
              <a:t>debris </a:t>
            </a:r>
            <a:endParaRPr lang="en-US" dirty="0" smtClean="0"/>
          </a:p>
          <a:p>
            <a:r>
              <a:rPr lang="en-US" dirty="0" smtClean="0"/>
              <a:t>B. organisms</a:t>
            </a:r>
          </a:p>
          <a:p>
            <a:r>
              <a:rPr lang="en-US" dirty="0" smtClean="0"/>
              <a:t>C. destructed material of </a:t>
            </a:r>
            <a:r>
              <a:rPr lang="en-US" dirty="0"/>
              <a:t>the underlying cardiac </a:t>
            </a:r>
            <a:r>
              <a:rPr lang="en-US" dirty="0" smtClean="0"/>
              <a:t>tissues</a:t>
            </a:r>
            <a:endParaRPr lang="en-US" dirty="0"/>
          </a:p>
          <a:p>
            <a:r>
              <a:rPr lang="en-US" dirty="0" smtClean="0"/>
              <a:t>D. Necrosis </a:t>
            </a:r>
            <a:endParaRPr lang="en-US" dirty="0"/>
          </a:p>
          <a:p>
            <a:endParaRPr lang="en-US" dirty="0"/>
          </a:p>
        </p:txBody>
      </p:sp>
    </p:spTree>
    <p:extLst>
      <p:ext uri="{BB962C8B-B14F-4D97-AF65-F5344CB8AC3E}">
        <p14:creationId xmlns:p14="http://schemas.microsoft.com/office/powerpoint/2010/main" val="2142674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2. </a:t>
            </a:r>
            <a:r>
              <a:rPr lang="en-US" dirty="0"/>
              <a:t>HACEK group </a:t>
            </a:r>
            <a:r>
              <a:rPr lang="en-US" dirty="0" smtClean="0"/>
              <a:t>, composed of all except</a:t>
            </a:r>
          </a:p>
          <a:p>
            <a:r>
              <a:rPr lang="en-US" i="1" dirty="0" smtClean="0"/>
              <a:t>A. </a:t>
            </a:r>
            <a:r>
              <a:rPr lang="en-US" i="1" dirty="0" err="1" smtClean="0"/>
              <a:t>Haemophilus</a:t>
            </a:r>
            <a:r>
              <a:rPr lang="en-US" i="1" dirty="0"/>
              <a:t>, </a:t>
            </a:r>
            <a:endParaRPr lang="en-US" i="1" dirty="0" smtClean="0"/>
          </a:p>
          <a:p>
            <a:r>
              <a:rPr lang="en-US" i="1" dirty="0" smtClean="0"/>
              <a:t>B. </a:t>
            </a:r>
            <a:r>
              <a:rPr lang="en-US" i="1" dirty="0" err="1" smtClean="0"/>
              <a:t>Actinobacillus</a:t>
            </a:r>
            <a:r>
              <a:rPr lang="en-US" i="1" dirty="0"/>
              <a:t>, </a:t>
            </a:r>
            <a:endParaRPr lang="en-US" i="1" dirty="0" smtClean="0"/>
          </a:p>
          <a:p>
            <a:r>
              <a:rPr lang="en-US" i="1" dirty="0" smtClean="0"/>
              <a:t>C. </a:t>
            </a:r>
            <a:r>
              <a:rPr lang="en-US" i="1" dirty="0" err="1" smtClean="0"/>
              <a:t>Coccobacilli</a:t>
            </a:r>
            <a:r>
              <a:rPr lang="en-US" i="1" dirty="0" smtClean="0"/>
              <a:t>, </a:t>
            </a:r>
          </a:p>
          <a:p>
            <a:r>
              <a:rPr lang="en-US" i="1" dirty="0" smtClean="0"/>
              <a:t>D. </a:t>
            </a:r>
            <a:r>
              <a:rPr lang="en-US" i="1" dirty="0" err="1" smtClean="0"/>
              <a:t>Eikenella</a:t>
            </a:r>
            <a:r>
              <a:rPr lang="en-US" dirty="0"/>
              <a:t>, and </a:t>
            </a:r>
            <a:endParaRPr lang="en-US" dirty="0" smtClean="0"/>
          </a:p>
          <a:p>
            <a:r>
              <a:rPr lang="en-US" i="1" dirty="0" smtClean="0"/>
              <a:t>E. </a:t>
            </a:r>
            <a:r>
              <a:rPr lang="en-US" i="1" dirty="0" err="1" smtClean="0"/>
              <a:t>Kingella</a:t>
            </a:r>
            <a:r>
              <a:rPr lang="en-US" dirty="0" smtClean="0"/>
              <a:t>. </a:t>
            </a:r>
            <a:endParaRPr lang="en-US" dirty="0"/>
          </a:p>
          <a:p>
            <a:endParaRPr lang="en-US" dirty="0"/>
          </a:p>
        </p:txBody>
      </p:sp>
    </p:spTree>
    <p:extLst>
      <p:ext uri="{BB962C8B-B14F-4D97-AF65-F5344CB8AC3E}">
        <p14:creationId xmlns:p14="http://schemas.microsoft.com/office/powerpoint/2010/main" val="2941313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3.</a:t>
            </a:r>
            <a:r>
              <a:rPr lang="en-US" b="1" dirty="0"/>
              <a:t> </a:t>
            </a:r>
            <a:r>
              <a:rPr lang="en-US" b="1" dirty="0" err="1"/>
              <a:t>Libman</a:t>
            </a:r>
            <a:r>
              <a:rPr lang="en-US" b="1" dirty="0"/>
              <a:t>-Sacks </a:t>
            </a:r>
            <a:r>
              <a:rPr lang="en-US" b="1" dirty="0" smtClean="0"/>
              <a:t>Disease </a:t>
            </a:r>
            <a:r>
              <a:rPr lang="en-US" dirty="0" smtClean="0"/>
              <a:t>is associated with</a:t>
            </a:r>
          </a:p>
          <a:p>
            <a:r>
              <a:rPr lang="en-US" dirty="0" smtClean="0"/>
              <a:t>A. SLE</a:t>
            </a:r>
          </a:p>
          <a:p>
            <a:r>
              <a:rPr lang="en-US" dirty="0" smtClean="0"/>
              <a:t>B. Connective </a:t>
            </a:r>
            <a:r>
              <a:rPr lang="en-US" dirty="0" err="1" smtClean="0"/>
              <a:t>tiissue</a:t>
            </a:r>
            <a:r>
              <a:rPr lang="en-US" dirty="0" smtClean="0"/>
              <a:t> disease</a:t>
            </a:r>
          </a:p>
          <a:p>
            <a:r>
              <a:rPr lang="en-US" dirty="0" smtClean="0"/>
              <a:t>C. </a:t>
            </a:r>
            <a:r>
              <a:rPr lang="en-US" dirty="0"/>
              <a:t>I</a:t>
            </a:r>
            <a:r>
              <a:rPr lang="en-US" dirty="0" smtClean="0"/>
              <a:t>nfective endocarditis</a:t>
            </a:r>
          </a:p>
          <a:p>
            <a:r>
              <a:rPr lang="en-US" dirty="0" smtClean="0"/>
              <a:t>D. Myocardial infarction</a:t>
            </a:r>
          </a:p>
          <a:p>
            <a:endParaRPr lang="en-US" dirty="0" smtClean="0"/>
          </a:p>
          <a:p>
            <a:endParaRPr lang="en-US" dirty="0"/>
          </a:p>
        </p:txBody>
      </p:sp>
    </p:spTree>
    <p:extLst>
      <p:ext uri="{BB962C8B-B14F-4D97-AF65-F5344CB8AC3E}">
        <p14:creationId xmlns:p14="http://schemas.microsoft.com/office/powerpoint/2010/main" val="4130926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4.</a:t>
            </a:r>
            <a:r>
              <a:rPr lang="en-US" dirty="0"/>
              <a:t> Diagnostic Criteria for Infective </a:t>
            </a:r>
            <a:r>
              <a:rPr lang="en-US" dirty="0" smtClean="0"/>
              <a:t>Endocarditis is classified as,</a:t>
            </a:r>
          </a:p>
          <a:p>
            <a:endParaRPr lang="en-US" dirty="0" smtClean="0"/>
          </a:p>
          <a:p>
            <a:r>
              <a:rPr lang="en-US" dirty="0" smtClean="0"/>
              <a:t>A. Jack’s criteria</a:t>
            </a:r>
          </a:p>
          <a:p>
            <a:r>
              <a:rPr lang="en-US" dirty="0" smtClean="0"/>
              <a:t>B. Mike’s criteria</a:t>
            </a:r>
          </a:p>
          <a:p>
            <a:r>
              <a:rPr lang="en-US" dirty="0" smtClean="0"/>
              <a:t>C. Duke’s criteria</a:t>
            </a:r>
          </a:p>
          <a:p>
            <a:r>
              <a:rPr lang="en-US" dirty="0" smtClean="0"/>
              <a:t>D. Sid’s criteria</a:t>
            </a:r>
            <a:endParaRPr lang="en-US" dirty="0"/>
          </a:p>
        </p:txBody>
      </p:sp>
    </p:spTree>
    <p:extLst>
      <p:ext uri="{BB962C8B-B14F-4D97-AF65-F5344CB8AC3E}">
        <p14:creationId xmlns:p14="http://schemas.microsoft.com/office/powerpoint/2010/main" val="425316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1-D</a:t>
            </a:r>
          </a:p>
          <a:p>
            <a:r>
              <a:rPr lang="en-US" dirty="0" smtClean="0"/>
              <a:t>2-C</a:t>
            </a:r>
          </a:p>
          <a:p>
            <a:r>
              <a:rPr lang="en-US" dirty="0" smtClean="0"/>
              <a:t>3-A</a:t>
            </a:r>
          </a:p>
          <a:p>
            <a:r>
              <a:rPr lang="en-US" smtClean="0"/>
              <a:t>4-C</a:t>
            </a:r>
            <a:endParaRPr lang="en-US" dirty="0"/>
          </a:p>
        </p:txBody>
      </p:sp>
    </p:spTree>
    <p:extLst>
      <p:ext uri="{BB962C8B-B14F-4D97-AF65-F5344CB8AC3E}">
        <p14:creationId xmlns:p14="http://schemas.microsoft.com/office/powerpoint/2010/main" val="355870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RHD</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59817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just"/>
            <a:r>
              <a:rPr lang="en-US" sz="2400" b="1" dirty="0">
                <a:solidFill>
                  <a:srgbClr val="FF0000"/>
                </a:solidFill>
              </a:rPr>
              <a:t>Cardiovascular Morbidity and Mortality in Women Diagnosed With Rheumatoid Arthritis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1811466"/>
              </p:ext>
            </p:extLst>
          </p:nvPr>
        </p:nvGraphicFramePr>
        <p:xfrm>
          <a:off x="83128" y="1371600"/>
          <a:ext cx="9053945" cy="5394960"/>
        </p:xfrm>
        <a:graphic>
          <a:graphicData uri="http://schemas.openxmlformats.org/drawingml/2006/table">
            <a:tbl>
              <a:tblPr firstRow="1" bandRow="1">
                <a:tableStyleId>{5C22544A-7EE6-4342-B048-85BDC9FD1C3A}</a:tableStyleId>
              </a:tblPr>
              <a:tblGrid>
                <a:gridCol w="1844322"/>
                <a:gridCol w="3017982"/>
                <a:gridCol w="2514985"/>
                <a:gridCol w="1676656"/>
              </a:tblGrid>
              <a:tr h="308781">
                <a:tc>
                  <a:txBody>
                    <a:bodyPr/>
                    <a:lstStyle/>
                    <a:p>
                      <a:r>
                        <a:rPr lang="en-US" dirty="0" smtClean="0"/>
                        <a:t>Authors.</a:t>
                      </a:r>
                      <a:endParaRPr lang="en-US" dirty="0"/>
                    </a:p>
                  </a:txBody>
                  <a:tcPr/>
                </a:tc>
                <a:tc>
                  <a:txBody>
                    <a:bodyPr/>
                    <a:lstStyle/>
                    <a:p>
                      <a:r>
                        <a:rPr lang="en-US" dirty="0" smtClean="0"/>
                        <a:t>Methods.</a:t>
                      </a:r>
                      <a:endParaRPr lang="en-US" dirty="0"/>
                    </a:p>
                  </a:txBody>
                  <a:tcPr/>
                </a:tc>
                <a:tc>
                  <a:txBody>
                    <a:bodyPr/>
                    <a:lstStyle/>
                    <a:p>
                      <a:r>
                        <a:rPr lang="en-US" sz="1800" b="1" i="0" kern="1200" dirty="0" smtClean="0">
                          <a:solidFill>
                            <a:schemeClr val="bg1"/>
                          </a:solidFill>
                          <a:effectLst/>
                          <a:latin typeface="+mn-lt"/>
                          <a:ea typeface="+mn-ea"/>
                          <a:cs typeface="+mn-cs"/>
                        </a:rPr>
                        <a:t>Results.</a:t>
                      </a:r>
                      <a:endParaRPr lang="en-US" dirty="0">
                        <a:solidFill>
                          <a:schemeClr val="bg1"/>
                        </a:solidFill>
                      </a:endParaRPr>
                    </a:p>
                  </a:txBody>
                  <a:tcPr/>
                </a:tc>
                <a:tc>
                  <a:txBody>
                    <a:bodyPr/>
                    <a:lstStyle/>
                    <a:p>
                      <a:r>
                        <a:rPr lang="en-US" sz="1800" b="1" i="0" kern="1200" dirty="0" smtClean="0">
                          <a:solidFill>
                            <a:schemeClr val="bg1"/>
                          </a:solidFill>
                          <a:effectLst/>
                          <a:latin typeface="+mn-lt"/>
                          <a:ea typeface="+mn-ea"/>
                          <a:cs typeface="+mn-cs"/>
                        </a:rPr>
                        <a:t>Conclusions</a:t>
                      </a:r>
                      <a:r>
                        <a:rPr lang="en-US" sz="1800" b="1" i="0" kern="1200" dirty="0" smtClean="0">
                          <a:solidFill>
                            <a:schemeClr val="dk1"/>
                          </a:solidFill>
                          <a:effectLst/>
                          <a:latin typeface="+mn-lt"/>
                          <a:ea typeface="+mn-ea"/>
                          <a:cs typeface="+mn-cs"/>
                        </a:rPr>
                        <a:t>.</a:t>
                      </a:r>
                      <a:endParaRPr lang="en-US" dirty="0"/>
                    </a:p>
                  </a:txBody>
                  <a:tcPr/>
                </a:tc>
              </a:tr>
              <a:tr h="4872819">
                <a:tc>
                  <a:txBody>
                    <a:bodyPr/>
                    <a:lstStyle/>
                    <a:p>
                      <a:r>
                        <a:rPr lang="en-US" sz="1800" b="0" i="1" kern="1200" dirty="0" smtClean="0">
                          <a:solidFill>
                            <a:schemeClr val="dk1"/>
                          </a:solidFill>
                          <a:effectLst/>
                          <a:latin typeface="+mn-lt"/>
                          <a:ea typeface="+mn-ea"/>
                          <a:cs typeface="+mn-cs"/>
                        </a:rPr>
                        <a:t>Daniel H. Solomon, Elizabeth W. </a:t>
                      </a:r>
                      <a:r>
                        <a:rPr lang="en-US" sz="1800" b="0" i="1" kern="1200" dirty="0" err="1" smtClean="0">
                          <a:solidFill>
                            <a:schemeClr val="dk1"/>
                          </a:solidFill>
                          <a:effectLst/>
                          <a:latin typeface="+mn-lt"/>
                          <a:ea typeface="+mn-ea"/>
                          <a:cs typeface="+mn-cs"/>
                        </a:rPr>
                        <a:t>Karlson</a:t>
                      </a:r>
                      <a:r>
                        <a:rPr lang="en-US" sz="1800" b="0" i="1" kern="1200" dirty="0" smtClean="0">
                          <a:solidFill>
                            <a:schemeClr val="dk1"/>
                          </a:solidFill>
                          <a:effectLst/>
                          <a:latin typeface="+mn-lt"/>
                          <a:ea typeface="+mn-ea"/>
                          <a:cs typeface="+mn-cs"/>
                        </a:rPr>
                        <a:t>, Eric B. </a:t>
                      </a:r>
                      <a:r>
                        <a:rPr lang="en-US" sz="1800" b="0" i="1" kern="1200" dirty="0" err="1" smtClean="0">
                          <a:solidFill>
                            <a:schemeClr val="dk1"/>
                          </a:solidFill>
                          <a:effectLst/>
                          <a:latin typeface="+mn-lt"/>
                          <a:ea typeface="+mn-ea"/>
                          <a:cs typeface="+mn-cs"/>
                        </a:rPr>
                        <a:t>Rimm</a:t>
                      </a:r>
                      <a:r>
                        <a:rPr lang="en-US" sz="1800" b="0" i="1" kern="1200" dirty="0" smtClean="0">
                          <a:solidFill>
                            <a:schemeClr val="dk1"/>
                          </a:solidFill>
                          <a:effectLst/>
                          <a:latin typeface="+mn-lt"/>
                          <a:ea typeface="+mn-ea"/>
                          <a:cs typeface="+mn-cs"/>
                        </a:rPr>
                        <a:t>, Carolyn C. </a:t>
                      </a:r>
                      <a:r>
                        <a:rPr lang="en-US" sz="1800" b="0" i="1" kern="1200" dirty="0" err="1" smtClean="0">
                          <a:solidFill>
                            <a:schemeClr val="dk1"/>
                          </a:solidFill>
                          <a:effectLst/>
                          <a:latin typeface="+mn-lt"/>
                          <a:ea typeface="+mn-ea"/>
                          <a:cs typeface="+mn-cs"/>
                        </a:rPr>
                        <a:t>Cannuscio</a:t>
                      </a:r>
                      <a:r>
                        <a:rPr lang="en-US" sz="1800" b="0" i="1" kern="1200" dirty="0" smtClean="0">
                          <a:solidFill>
                            <a:schemeClr val="dk1"/>
                          </a:solidFill>
                          <a:effectLst/>
                          <a:latin typeface="+mn-lt"/>
                          <a:ea typeface="+mn-ea"/>
                          <a:cs typeface="+mn-cs"/>
                        </a:rPr>
                        <a:t>, Lisa A. </a:t>
                      </a:r>
                      <a:r>
                        <a:rPr lang="en-US" sz="1800" b="0" i="1" kern="1200" dirty="0" err="1" smtClean="0">
                          <a:solidFill>
                            <a:schemeClr val="dk1"/>
                          </a:solidFill>
                          <a:effectLst/>
                          <a:latin typeface="+mn-lt"/>
                          <a:ea typeface="+mn-ea"/>
                          <a:cs typeface="+mn-cs"/>
                        </a:rPr>
                        <a:t>Mandl</a:t>
                      </a:r>
                      <a:r>
                        <a:rPr lang="en-US" sz="1800" b="0" i="1" kern="1200" dirty="0" smtClean="0">
                          <a:solidFill>
                            <a:schemeClr val="dk1"/>
                          </a:solidFill>
                          <a:effectLst/>
                          <a:latin typeface="+mn-lt"/>
                          <a:ea typeface="+mn-ea"/>
                          <a:cs typeface="+mn-cs"/>
                        </a:rPr>
                        <a:t>, JoAnn E. Manson, Meir J. </a:t>
                      </a:r>
                      <a:r>
                        <a:rPr lang="en-US" sz="1800" b="0" i="1" kern="1200" dirty="0" err="1" smtClean="0">
                          <a:solidFill>
                            <a:schemeClr val="dk1"/>
                          </a:solidFill>
                          <a:effectLst/>
                          <a:latin typeface="+mn-lt"/>
                          <a:ea typeface="+mn-ea"/>
                          <a:cs typeface="+mn-cs"/>
                        </a:rPr>
                        <a:t>Stampfer</a:t>
                      </a:r>
                      <a:r>
                        <a:rPr lang="en-US" sz="1800" b="0" i="1" kern="1200" dirty="0" smtClean="0">
                          <a:solidFill>
                            <a:schemeClr val="dk1"/>
                          </a:solidFill>
                          <a:effectLst/>
                          <a:latin typeface="+mn-lt"/>
                          <a:ea typeface="+mn-ea"/>
                          <a:cs typeface="+mn-cs"/>
                        </a:rPr>
                        <a:t>, Gary C. </a:t>
                      </a:r>
                      <a:r>
                        <a:rPr lang="en-US" sz="1800" b="0" i="1" kern="1200" dirty="0" err="1" smtClean="0">
                          <a:solidFill>
                            <a:schemeClr val="dk1"/>
                          </a:solidFill>
                          <a:effectLst/>
                          <a:latin typeface="+mn-lt"/>
                          <a:ea typeface="+mn-ea"/>
                          <a:cs typeface="+mn-cs"/>
                        </a:rPr>
                        <a:t>Curhan</a:t>
                      </a:r>
                      <a:endParaRPr lang="en-US" sz="1800" b="0" i="1" kern="1200" dirty="0" smtClean="0">
                        <a:solidFill>
                          <a:schemeClr val="dk1"/>
                        </a:solidFill>
                        <a:effectLst/>
                        <a:latin typeface="+mn-lt"/>
                        <a:ea typeface="+mn-ea"/>
                        <a:cs typeface="+mn-cs"/>
                      </a:endParaRPr>
                    </a:p>
                    <a:p>
                      <a:r>
                        <a:rPr lang="en-US" sz="1800" b="0" i="1" kern="1200" dirty="0" smtClean="0">
                          <a:solidFill>
                            <a:schemeClr val="dk1"/>
                          </a:solidFill>
                          <a:effectLst/>
                          <a:latin typeface="+mn-lt"/>
                          <a:ea typeface="+mn-ea"/>
                          <a:cs typeface="+mn-cs"/>
                        </a:rPr>
                        <a:t> </a:t>
                      </a:r>
                    </a:p>
                    <a:p>
                      <a:endParaRPr lang="en-US" dirty="0" smtClean="0"/>
                    </a:p>
                    <a:p>
                      <a:r>
                        <a:rPr lang="en-US" sz="1800" b="0" i="0" kern="1200" dirty="0" smtClean="0">
                          <a:solidFill>
                            <a:schemeClr val="dk1"/>
                          </a:solidFill>
                          <a:effectLst/>
                          <a:latin typeface="+mn-lt"/>
                          <a:ea typeface="+mn-ea"/>
                          <a:cs typeface="+mn-cs"/>
                        </a:rPr>
                        <a:t>Circulation. 2003;107:1303-1307</a:t>
                      </a:r>
                      <a:endParaRPr lang="en-US" dirty="0"/>
                    </a:p>
                  </a:txBody>
                  <a:tcPr/>
                </a:tc>
                <a:tc>
                  <a:txBody>
                    <a:bodyPr/>
                    <a:lstStyle/>
                    <a:p>
                      <a:r>
                        <a:rPr lang="en-US" sz="1800" b="0" i="0" kern="1200" dirty="0" smtClean="0">
                          <a:solidFill>
                            <a:schemeClr val="dk1"/>
                          </a:solidFill>
                          <a:effectLst/>
                          <a:latin typeface="+mn-lt"/>
                          <a:ea typeface="+mn-ea"/>
                          <a:cs typeface="+mn-cs"/>
                        </a:rPr>
                        <a:t>A prospective cohort study was conducted among the 114 342 women participating in the Nurses’ Health Study who were free of cardiovascular disease and rheumatoid arthritis at baseline in 1976. All self-reported cases of rheumatoid arthritis were confirmed by medical record review. Fatal and nonfatal myocardial infarctions and strokes were similarly confirmed. Multivariate pooled logistic regression was used to adjust for potential cardiovascular risk factors. </a:t>
                      </a:r>
                      <a:endParaRPr lang="en-US" sz="1600" dirty="0"/>
                    </a:p>
                  </a:txBody>
                  <a:tcPr/>
                </a:tc>
                <a:tc>
                  <a:txBody>
                    <a:bodyPr/>
                    <a:lstStyle/>
                    <a:p>
                      <a:r>
                        <a:rPr lang="en-US" sz="1800" b="0" i="0" kern="1200" dirty="0" smtClean="0">
                          <a:solidFill>
                            <a:schemeClr val="dk1"/>
                          </a:solidFill>
                          <a:effectLst/>
                          <a:latin typeface="+mn-lt"/>
                          <a:ea typeface="+mn-ea"/>
                          <a:cs typeface="+mn-cs"/>
                        </a:rPr>
                        <a:t> Five hundred twenty-seven incident cases of rheumatoid arthritis and 3622 myocardial infarctions and strokes were confirmed during 2.4 million person-years of follow-up. For stroke, the adjusted relative risk was 1.48 (95% CI, 0.70 to 3.12). Women who had rheumatoid arthritis for at least 10 years had a risk for myocardial infarction of 3.10 (95% CI, 1.64 to 5.87).</a:t>
                      </a:r>
                      <a:endParaRPr lang="en-US" sz="1200" dirty="0"/>
                    </a:p>
                  </a:txBody>
                  <a:tcPr/>
                </a:tc>
                <a:tc>
                  <a:txBody>
                    <a:bodyPr/>
                    <a:lstStyle/>
                    <a:p>
                      <a:r>
                        <a:rPr lang="en-US" sz="1800" b="0" i="0" kern="1200" dirty="0" smtClean="0">
                          <a:solidFill>
                            <a:schemeClr val="dk1"/>
                          </a:solidFill>
                          <a:effectLst/>
                          <a:latin typeface="+mn-lt"/>
                          <a:ea typeface="+mn-ea"/>
                          <a:cs typeface="+mn-cs"/>
                        </a:rPr>
                        <a:t> In this large prospective cohort of women, participants with rheumatoid arthritis had a significantly increased risk of myocardial infarction but not stroke compared with those without rheumatoid arthritis. </a:t>
                      </a:r>
                      <a:endParaRPr lang="en-US" dirty="0"/>
                    </a:p>
                  </a:txBody>
                  <a:tcPr/>
                </a:tc>
              </a:tr>
            </a:tbl>
          </a:graphicData>
        </a:graphic>
      </p:graphicFrame>
    </p:spTree>
    <p:extLst>
      <p:ext uri="{BB962C8B-B14F-4D97-AF65-F5344CB8AC3E}">
        <p14:creationId xmlns:p14="http://schemas.microsoft.com/office/powerpoint/2010/main" val="251046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It classified  into </a:t>
            </a:r>
            <a:r>
              <a:rPr lang="en-US" dirty="0"/>
              <a:t>acute and </a:t>
            </a:r>
            <a:r>
              <a:rPr lang="en-US" dirty="0" err="1"/>
              <a:t>subacute</a:t>
            </a:r>
            <a:r>
              <a:rPr lang="en-US" dirty="0"/>
              <a:t> forms. </a:t>
            </a:r>
            <a:endParaRPr lang="en-US" dirty="0" smtClean="0"/>
          </a:p>
          <a:p>
            <a:pPr>
              <a:buFont typeface="Wingdings" pitchFamily="2" charset="2"/>
              <a:buChar char="Ø"/>
            </a:pPr>
            <a:r>
              <a:rPr lang="en-US" i="1" dirty="0" smtClean="0">
                <a:solidFill>
                  <a:srgbClr val="FF0000"/>
                </a:solidFill>
              </a:rPr>
              <a:t> Acute </a:t>
            </a:r>
            <a:r>
              <a:rPr lang="en-US" i="1" dirty="0">
                <a:solidFill>
                  <a:srgbClr val="FF0000"/>
                </a:solidFill>
              </a:rPr>
              <a:t>infective </a:t>
            </a:r>
            <a:r>
              <a:rPr lang="en-US" i="1" dirty="0" err="1">
                <a:solidFill>
                  <a:srgbClr val="FF0000"/>
                </a:solidFill>
              </a:rPr>
              <a:t>endocarditis</a:t>
            </a:r>
            <a:r>
              <a:rPr lang="en-US" dirty="0">
                <a:solidFill>
                  <a:srgbClr val="FF0000"/>
                </a:solidFill>
              </a:rPr>
              <a:t> </a:t>
            </a:r>
            <a:r>
              <a:rPr lang="en-US" dirty="0"/>
              <a:t>is typically caused by infection of a previously normal heart valve by a highly virulent organism that produces necrotizing, ulcerative, destructive lesions. </a:t>
            </a:r>
            <a:endParaRPr lang="en-US" dirty="0" smtClean="0"/>
          </a:p>
          <a:p>
            <a:pPr>
              <a:buFont typeface="Wingdings" pitchFamily="2" charset="2"/>
              <a:buChar char="Ø"/>
            </a:pPr>
            <a:r>
              <a:rPr lang="en-US" dirty="0" smtClean="0"/>
              <a:t>These </a:t>
            </a:r>
            <a:r>
              <a:rPr lang="en-US" dirty="0"/>
              <a:t>infections are difficult to cure with antibiotics and usually require surgery. </a:t>
            </a:r>
            <a:endParaRPr lang="en-US" dirty="0" smtClean="0"/>
          </a:p>
          <a:p>
            <a:pPr>
              <a:buFont typeface="Wingdings" pitchFamily="2" charset="2"/>
              <a:buChar char="Ø"/>
            </a:pPr>
            <a:r>
              <a:rPr lang="en-US" dirty="0" smtClean="0"/>
              <a:t>Death </a:t>
            </a:r>
            <a:r>
              <a:rPr lang="en-US" dirty="0"/>
              <a:t>within days to weeks ensues in many patients with acute IE, despite treatment. </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noAutofit/>
          </a:bodyPr>
          <a:lstStyle/>
          <a:p>
            <a:r>
              <a:rPr lang="en-US" sz="8000" b="1" dirty="0" smtClean="0">
                <a:latin typeface="Times New Roman" pitchFamily="18" charset="0"/>
                <a:cs typeface="Times New Roman" pitchFamily="18" charset="0"/>
              </a:rPr>
              <a:t>THANK YOU</a:t>
            </a:r>
            <a:endParaRPr lang="en-US" sz="8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Ø"/>
            </a:pPr>
            <a:r>
              <a:rPr lang="en-US" dirty="0" smtClean="0"/>
              <a:t> </a:t>
            </a:r>
            <a:r>
              <a:rPr lang="en-US" dirty="0" smtClean="0">
                <a:solidFill>
                  <a:srgbClr val="FF0000"/>
                </a:solidFill>
              </a:rPr>
              <a:t>In </a:t>
            </a:r>
            <a:r>
              <a:rPr lang="en-US" i="1" dirty="0" err="1" smtClean="0">
                <a:solidFill>
                  <a:srgbClr val="FF0000"/>
                </a:solidFill>
              </a:rPr>
              <a:t>subacute</a:t>
            </a:r>
            <a:r>
              <a:rPr lang="en-US" i="1" dirty="0" smtClean="0">
                <a:solidFill>
                  <a:srgbClr val="FF0000"/>
                </a:solidFill>
              </a:rPr>
              <a:t> IE </a:t>
            </a:r>
            <a:r>
              <a:rPr lang="en-US" dirty="0" smtClean="0">
                <a:solidFill>
                  <a:srgbClr val="FF0000"/>
                </a:solidFill>
              </a:rPr>
              <a:t> </a:t>
            </a:r>
            <a:r>
              <a:rPr lang="en-US" dirty="0" smtClean="0"/>
              <a:t>the organisms are of lower virulence. </a:t>
            </a:r>
          </a:p>
          <a:p>
            <a:pPr>
              <a:buFont typeface="Wingdings" pitchFamily="2" charset="2"/>
              <a:buChar char="Ø"/>
            </a:pPr>
            <a:r>
              <a:rPr lang="en-US" dirty="0" smtClean="0"/>
              <a:t>These organisms cause insidious infections of deformed valves that are less destructive and cures with antibiotics.</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Etiology and Pathogenesis.</a:t>
            </a:r>
          </a:p>
        </p:txBody>
      </p:sp>
      <p:sp>
        <p:nvSpPr>
          <p:cNvPr id="3" name="Content Placeholder 2"/>
          <p:cNvSpPr>
            <a:spLocks noGrp="1"/>
          </p:cNvSpPr>
          <p:nvPr>
            <p:ph idx="1"/>
          </p:nvPr>
        </p:nvSpPr>
        <p:spPr>
          <a:xfrm>
            <a:off x="457200" y="990600"/>
            <a:ext cx="8229600" cy="5638800"/>
          </a:xfrm>
        </p:spPr>
        <p:txBody>
          <a:bodyPr>
            <a:normAutofit fontScale="92500" lnSpcReduction="10000"/>
          </a:bodyPr>
          <a:lstStyle/>
          <a:p>
            <a:pPr algn="just">
              <a:buFont typeface="Wingdings" pitchFamily="2" charset="2"/>
              <a:buChar char="Ø"/>
            </a:pPr>
            <a:r>
              <a:rPr lang="en-US" dirty="0" err="1" smtClean="0"/>
              <a:t>Endocarditis</a:t>
            </a:r>
            <a:r>
              <a:rPr lang="en-US" dirty="0" smtClean="0"/>
              <a:t>  </a:t>
            </a:r>
            <a:r>
              <a:rPr lang="en-US" dirty="0"/>
              <a:t>is caused most commonly (50% to 60% of cases) by </a:t>
            </a:r>
            <a:r>
              <a:rPr lang="en-US" b="1" i="1" dirty="0"/>
              <a:t>Streptococcus </a:t>
            </a:r>
            <a:r>
              <a:rPr lang="en-US" b="1" i="1" dirty="0" err="1"/>
              <a:t>viridans</a:t>
            </a:r>
            <a:r>
              <a:rPr lang="en-US" b="1" dirty="0"/>
              <a:t>, which is part of the normal flora of the oral cavity</a:t>
            </a:r>
            <a:r>
              <a:rPr lang="en-US" dirty="0" smtClean="0"/>
              <a:t>.</a:t>
            </a:r>
          </a:p>
          <a:p>
            <a:pPr algn="just">
              <a:buFont typeface="Wingdings" pitchFamily="2" charset="2"/>
              <a:buChar char="Ø"/>
            </a:pPr>
            <a:r>
              <a:rPr lang="en-US" dirty="0" smtClean="0"/>
              <a:t> More virulent </a:t>
            </a:r>
            <a:r>
              <a:rPr lang="en-US" b="1" i="1" dirty="0"/>
              <a:t>S. </a:t>
            </a:r>
            <a:r>
              <a:rPr lang="en-US" b="1" i="1" dirty="0" err="1"/>
              <a:t>aureus</a:t>
            </a:r>
            <a:r>
              <a:rPr lang="en-US" b="1" dirty="0"/>
              <a:t> </a:t>
            </a:r>
            <a:r>
              <a:rPr lang="en-US" dirty="0"/>
              <a:t>organisms commonly found on the skin can infect either healthy or deformed valves and are responsible for 10% to 20% of </a:t>
            </a:r>
            <a:r>
              <a:rPr lang="en-US" dirty="0" smtClean="0"/>
              <a:t>cases; </a:t>
            </a:r>
            <a:r>
              <a:rPr lang="en-US" i="1" dirty="0"/>
              <a:t>S. </a:t>
            </a:r>
            <a:r>
              <a:rPr lang="en-US" i="1" dirty="0" err="1"/>
              <a:t>aureus</a:t>
            </a:r>
            <a:r>
              <a:rPr lang="en-US" dirty="0"/>
              <a:t> is the major offender in intravenous drug abusers with IE</a:t>
            </a:r>
            <a:r>
              <a:rPr lang="en-US" dirty="0" smtClean="0"/>
              <a:t>.</a:t>
            </a:r>
          </a:p>
          <a:p>
            <a:pPr algn="just">
              <a:buFont typeface="Wingdings" pitchFamily="2" charset="2"/>
              <a:buChar char="Ø"/>
            </a:pPr>
            <a:r>
              <a:rPr lang="en-US" dirty="0" smtClean="0"/>
              <a:t> Other </a:t>
            </a:r>
            <a:r>
              <a:rPr lang="en-US" dirty="0"/>
              <a:t>remaining bacteria includes </a:t>
            </a:r>
            <a:r>
              <a:rPr lang="en-US" b="1" dirty="0" err="1"/>
              <a:t>enterococci</a:t>
            </a:r>
            <a:r>
              <a:rPr lang="en-US" b="1" dirty="0"/>
              <a:t> </a:t>
            </a:r>
            <a:r>
              <a:rPr lang="en-US" b="1" dirty="0" smtClean="0"/>
              <a:t>so-called </a:t>
            </a:r>
            <a:r>
              <a:rPr lang="en-US" b="1" dirty="0"/>
              <a:t>HACEK group (</a:t>
            </a:r>
            <a:r>
              <a:rPr lang="en-US" b="1" i="1" dirty="0" err="1"/>
              <a:t>Haemophilus</a:t>
            </a:r>
            <a:r>
              <a:rPr lang="en-US" b="1" i="1" dirty="0"/>
              <a:t>, </a:t>
            </a:r>
            <a:r>
              <a:rPr lang="en-US" b="1" i="1" dirty="0" err="1"/>
              <a:t>Actinobacillus</a:t>
            </a:r>
            <a:r>
              <a:rPr lang="en-US" b="1" i="1" dirty="0"/>
              <a:t>, </a:t>
            </a:r>
            <a:r>
              <a:rPr lang="en-US" b="1" i="1" dirty="0" err="1"/>
              <a:t>Cardiobacterium</a:t>
            </a:r>
            <a:r>
              <a:rPr lang="en-US" b="1" i="1" dirty="0"/>
              <a:t>, </a:t>
            </a:r>
            <a:r>
              <a:rPr lang="en-US" b="1" i="1" dirty="0" err="1"/>
              <a:t>Eikenella</a:t>
            </a:r>
            <a:r>
              <a:rPr lang="en-US" b="1" dirty="0"/>
              <a:t>, and </a:t>
            </a:r>
            <a:r>
              <a:rPr lang="en-US" b="1" i="1" dirty="0" err="1" smtClean="0"/>
              <a:t>Kingella</a:t>
            </a:r>
            <a:r>
              <a:rPr lang="en-US" b="1" dirty="0" smtClean="0"/>
              <a:t>). </a:t>
            </a:r>
          </a:p>
          <a:p>
            <a:pPr algn="just">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791200"/>
          </a:xfrm>
        </p:spPr>
        <p:txBody>
          <a:bodyPr>
            <a:normAutofit fontScale="92500" lnSpcReduction="20000"/>
          </a:bodyPr>
          <a:lstStyle/>
          <a:p>
            <a:pPr>
              <a:buFont typeface="Wingdings" pitchFamily="2" charset="2"/>
              <a:buChar char="Ø"/>
            </a:pPr>
            <a:r>
              <a:rPr lang="en-US" dirty="0" smtClean="0"/>
              <a:t>Prosthetic valve </a:t>
            </a:r>
            <a:r>
              <a:rPr lang="en-US" dirty="0" err="1" smtClean="0"/>
              <a:t>endocarditis</a:t>
            </a:r>
            <a:r>
              <a:rPr lang="en-US" dirty="0" smtClean="0"/>
              <a:t> is caused most commonly by </a:t>
            </a:r>
            <a:r>
              <a:rPr lang="en-US" dirty="0" err="1" smtClean="0"/>
              <a:t>coagulase</a:t>
            </a:r>
            <a:r>
              <a:rPr lang="en-US" dirty="0" smtClean="0"/>
              <a:t>-negative staphylococci (e.g., </a:t>
            </a:r>
            <a:r>
              <a:rPr lang="en-US" i="1" dirty="0" smtClean="0"/>
              <a:t>S. </a:t>
            </a:r>
            <a:r>
              <a:rPr lang="en-US" i="1" dirty="0" err="1" smtClean="0"/>
              <a:t>epidermidis</a:t>
            </a:r>
            <a:r>
              <a:rPr lang="en-US" dirty="0" smtClean="0"/>
              <a:t>). </a:t>
            </a:r>
          </a:p>
          <a:p>
            <a:pPr>
              <a:buFont typeface="Wingdings" pitchFamily="2" charset="2"/>
              <a:buChar char="Ø"/>
            </a:pPr>
            <a:r>
              <a:rPr lang="en-US" dirty="0" smtClean="0"/>
              <a:t>Other agents causing </a:t>
            </a:r>
            <a:r>
              <a:rPr lang="en-US" dirty="0" err="1" smtClean="0"/>
              <a:t>endocarditis</a:t>
            </a:r>
            <a:r>
              <a:rPr lang="en-US" dirty="0" smtClean="0"/>
              <a:t> include gram-negative bacilli and fungi. </a:t>
            </a:r>
          </a:p>
          <a:p>
            <a:pPr>
              <a:buFont typeface="Wingdings" pitchFamily="2" charset="2"/>
              <a:buChar char="Ø"/>
            </a:pPr>
            <a:r>
              <a:rPr lang="en-US" dirty="0" smtClean="0"/>
              <a:t>In about 10% to 15% of all cases of </a:t>
            </a:r>
            <a:r>
              <a:rPr lang="en-US" dirty="0" err="1" smtClean="0"/>
              <a:t>endocarditis</a:t>
            </a:r>
            <a:r>
              <a:rPr lang="en-US" dirty="0" smtClean="0"/>
              <a:t>, no organism can be isolated from the blood (“culture-negative” </a:t>
            </a:r>
            <a:r>
              <a:rPr lang="en-US" dirty="0" err="1" smtClean="0"/>
              <a:t>endocarditis</a:t>
            </a:r>
            <a:r>
              <a:rPr lang="en-US" dirty="0" smtClean="0"/>
              <a:t>).</a:t>
            </a:r>
          </a:p>
          <a:p>
            <a:pPr>
              <a:buFont typeface="Wingdings" pitchFamily="2" charset="2"/>
              <a:buChar char="Ø"/>
            </a:pPr>
            <a:r>
              <a:rPr lang="en-US" dirty="0" smtClean="0"/>
              <a:t>The factors predisposing the </a:t>
            </a:r>
            <a:r>
              <a:rPr lang="en-US" dirty="0" err="1" smtClean="0"/>
              <a:t>endocarditis</a:t>
            </a:r>
            <a:r>
              <a:rPr lang="en-US" dirty="0" smtClean="0"/>
              <a:t> are </a:t>
            </a:r>
          </a:p>
          <a:p>
            <a:pPr>
              <a:buFont typeface="Wingdings" pitchFamily="2" charset="2"/>
              <a:buChar char="v"/>
            </a:pPr>
            <a:r>
              <a:rPr lang="en-US" dirty="0" smtClean="0"/>
              <a:t>from a dental or surgical procedure</a:t>
            </a:r>
          </a:p>
          <a:p>
            <a:pPr>
              <a:buFont typeface="Wingdings" pitchFamily="2" charset="2"/>
              <a:buChar char="v"/>
            </a:pPr>
            <a:r>
              <a:rPr lang="en-US" dirty="0" smtClean="0"/>
              <a:t> a contaminated needle shared by intravenous drug users</a:t>
            </a:r>
          </a:p>
          <a:p>
            <a:pPr>
              <a:buFont typeface="Wingdings" pitchFamily="2" charset="2"/>
              <a:buChar char="v"/>
            </a:pPr>
            <a:r>
              <a:rPr lang="en-US" dirty="0" smtClean="0"/>
              <a:t> breaks in the epithelial barriers of the gut, oral cavity, or skin. </a:t>
            </a:r>
          </a:p>
          <a:p>
            <a:pPr>
              <a:buNone/>
            </a:pPr>
            <a:endParaRPr lang="en-US" dirty="0"/>
          </a:p>
        </p:txBody>
      </p:sp>
      <p:sp>
        <p:nvSpPr>
          <p:cNvPr id="4" name="Title 3"/>
          <p:cNvSpPr>
            <a:spLocks noGrp="1"/>
          </p:cNvSpPr>
          <p:nvPr>
            <p:ph type="title"/>
          </p:nvPr>
        </p:nvSpPr>
        <p:spPr>
          <a:xfrm>
            <a:off x="457200" y="274638"/>
            <a:ext cx="8229600" cy="639762"/>
          </a:xfrm>
        </p:spPr>
        <p:txBody>
          <a:bodyPr>
            <a:normAutofit fontScale="90000"/>
          </a:bodyPr>
          <a:lstStyle/>
          <a:p>
            <a:r>
              <a:rPr lang="en-US" b="1" dirty="0" smtClean="0"/>
              <a:t>Cont.</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92162"/>
          </a:xfrm>
        </p:spPr>
        <p:txBody>
          <a:bodyPr/>
          <a:lstStyle/>
          <a:p>
            <a:r>
              <a:rPr lang="en-US" b="1" dirty="0" smtClean="0"/>
              <a:t>Morphology</a:t>
            </a:r>
            <a:endParaRPr lang="en-US" dirty="0"/>
          </a:p>
        </p:txBody>
      </p:sp>
      <p:sp>
        <p:nvSpPr>
          <p:cNvPr id="3" name="Content Placeholder 2"/>
          <p:cNvSpPr>
            <a:spLocks noGrp="1"/>
          </p:cNvSpPr>
          <p:nvPr>
            <p:ph idx="1"/>
          </p:nvPr>
        </p:nvSpPr>
        <p:spPr>
          <a:xfrm>
            <a:off x="0" y="914400"/>
            <a:ext cx="9144000" cy="5791200"/>
          </a:xfrm>
        </p:spPr>
        <p:txBody>
          <a:bodyPr>
            <a:normAutofit/>
          </a:bodyPr>
          <a:lstStyle/>
          <a:p>
            <a:pPr>
              <a:buFont typeface="Wingdings" pitchFamily="2" charset="2"/>
              <a:buChar char="Ø"/>
            </a:pPr>
            <a:r>
              <a:rPr lang="en-US" dirty="0" smtClean="0"/>
              <a:t>The </a:t>
            </a:r>
            <a:r>
              <a:rPr lang="en-US" dirty="0">
                <a:solidFill>
                  <a:srgbClr val="FF0000"/>
                </a:solidFill>
              </a:rPr>
              <a:t>hallmark</a:t>
            </a:r>
            <a:r>
              <a:rPr lang="en-US" dirty="0"/>
              <a:t> of IE is the presence of friable, bulky, potentially destructive vegetations containing fibrin, inflammatory cells, and bacteria or other organisms on the heart </a:t>
            </a:r>
            <a:r>
              <a:rPr lang="en-US" dirty="0" smtClean="0"/>
              <a:t>valves. </a:t>
            </a:r>
          </a:p>
          <a:p>
            <a:pPr>
              <a:buFont typeface="Wingdings" pitchFamily="2" charset="2"/>
              <a:buChar char="Ø"/>
            </a:pPr>
            <a:r>
              <a:rPr lang="en-US" dirty="0" smtClean="0"/>
              <a:t>The </a:t>
            </a:r>
            <a:r>
              <a:rPr lang="en-US" dirty="0"/>
              <a:t>aortic and mitral valves are the most common sites of </a:t>
            </a:r>
            <a:r>
              <a:rPr lang="en-US" dirty="0" smtClean="0"/>
              <a:t>infection.</a:t>
            </a:r>
          </a:p>
          <a:p>
            <a:pPr>
              <a:buFont typeface="Wingdings" pitchFamily="2" charset="2"/>
              <a:buChar char="Ø"/>
            </a:pPr>
            <a:r>
              <a:rPr lang="en-US" dirty="0" smtClean="0"/>
              <a:t> </a:t>
            </a:r>
            <a:r>
              <a:rPr lang="en-US" dirty="0"/>
              <a:t>The vegetations may be single or multiple and may involve more than one valve</a:t>
            </a:r>
            <a:r>
              <a:rPr lang="en-US" dirty="0" smtClean="0"/>
              <a:t>.</a:t>
            </a:r>
          </a:p>
          <a:p>
            <a:pPr>
              <a:buFont typeface="Wingdings" pitchFamily="2" charset="2"/>
              <a:buChar char="Ø"/>
            </a:pPr>
            <a:r>
              <a:rPr lang="en-US" dirty="0" smtClean="0"/>
              <a:t> </a:t>
            </a:r>
            <a:r>
              <a:rPr lang="en-US" dirty="0"/>
              <a:t>Vegetations sometimes erode into the underlying myocardium and produce an abscess (ring abscess</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487362"/>
          </a:xfrm>
        </p:spPr>
        <p:txBody>
          <a:bodyPr>
            <a:normAutofit fontScale="90000"/>
          </a:bodyPr>
          <a:lstStyle/>
          <a:p>
            <a:r>
              <a:rPr lang="en-US" b="1" dirty="0" smtClean="0"/>
              <a:t>Cont.</a:t>
            </a:r>
            <a:endParaRPr lang="en-US" b="1" dirty="0"/>
          </a:p>
        </p:txBody>
      </p:sp>
      <p:sp>
        <p:nvSpPr>
          <p:cNvPr id="3" name="Content Placeholder 2"/>
          <p:cNvSpPr>
            <a:spLocks noGrp="1"/>
          </p:cNvSpPr>
          <p:nvPr>
            <p:ph idx="1"/>
          </p:nvPr>
        </p:nvSpPr>
        <p:spPr>
          <a:xfrm>
            <a:off x="0" y="533400"/>
            <a:ext cx="8839200" cy="6324600"/>
          </a:xfrm>
        </p:spPr>
        <p:txBody>
          <a:bodyPr>
            <a:normAutofit/>
          </a:bodyPr>
          <a:lstStyle/>
          <a:p>
            <a:pPr algn="just">
              <a:buFont typeface="Wingdings" pitchFamily="2" charset="2"/>
              <a:buChar char="Ø"/>
            </a:pPr>
            <a:r>
              <a:rPr lang="en-US" dirty="0" smtClean="0"/>
              <a:t> Emboli may be shed from the vegetations, abscesses often develop at the sites where the emboli lodge, leading to </a:t>
            </a:r>
            <a:r>
              <a:rPr lang="en-US" dirty="0" err="1" smtClean="0"/>
              <a:t>sequelae</a:t>
            </a:r>
            <a:r>
              <a:rPr lang="en-US" dirty="0" smtClean="0"/>
              <a:t> such as septic infarcts or </a:t>
            </a:r>
            <a:r>
              <a:rPr lang="en-US" dirty="0" err="1" smtClean="0"/>
              <a:t>mycotic</a:t>
            </a:r>
            <a:r>
              <a:rPr lang="en-US" dirty="0" smtClean="0"/>
              <a:t> aneurysms.</a:t>
            </a:r>
          </a:p>
          <a:p>
            <a:pPr algn="just">
              <a:buFont typeface="Wingdings" pitchFamily="2" charset="2"/>
              <a:buChar char="Ø"/>
            </a:pPr>
            <a:r>
              <a:rPr lang="en-US" dirty="0" smtClean="0"/>
              <a:t>The vegetations of </a:t>
            </a:r>
            <a:r>
              <a:rPr lang="en-US" dirty="0" err="1" smtClean="0"/>
              <a:t>subacute</a:t>
            </a:r>
            <a:r>
              <a:rPr lang="en-US" dirty="0" smtClean="0"/>
              <a:t> </a:t>
            </a:r>
            <a:r>
              <a:rPr lang="en-US" dirty="0" err="1" smtClean="0"/>
              <a:t>endocarditis</a:t>
            </a:r>
            <a:r>
              <a:rPr lang="en-US" dirty="0" smtClean="0"/>
              <a:t> are associated with less </a:t>
            </a:r>
            <a:r>
              <a:rPr lang="en-US" dirty="0" err="1" smtClean="0"/>
              <a:t>valvular</a:t>
            </a:r>
            <a:r>
              <a:rPr lang="en-US" dirty="0" smtClean="0"/>
              <a:t> destruction than those of acute </a:t>
            </a:r>
            <a:r>
              <a:rPr lang="en-US" dirty="0" err="1" smtClean="0"/>
              <a:t>endocarditis</a:t>
            </a:r>
            <a:r>
              <a:rPr lang="en-US" dirty="0" smtClean="0"/>
              <a:t>.</a:t>
            </a:r>
          </a:p>
          <a:p>
            <a:pPr algn="just">
              <a:buFont typeface="Wingdings" pitchFamily="2" charset="2"/>
              <a:buChar char="Ø"/>
            </a:pPr>
            <a:r>
              <a:rPr lang="en-US" dirty="0" smtClean="0"/>
              <a:t>Microscopically, the vegetations of typical </a:t>
            </a:r>
            <a:r>
              <a:rPr lang="en-US" dirty="0" err="1" smtClean="0">
                <a:solidFill>
                  <a:srgbClr val="FF0000"/>
                </a:solidFill>
              </a:rPr>
              <a:t>subacute</a:t>
            </a:r>
            <a:r>
              <a:rPr lang="en-US" dirty="0" smtClean="0">
                <a:solidFill>
                  <a:srgbClr val="FF0000"/>
                </a:solidFill>
              </a:rPr>
              <a:t> IE </a:t>
            </a:r>
            <a:r>
              <a:rPr lang="en-US" dirty="0" smtClean="0"/>
              <a:t>often have granulation tissue indicative of healing at their bases. With time, fibrosis, calcification, and a chronic inflammatory infiltrate can develop.</a:t>
            </a:r>
          </a:p>
          <a:p>
            <a:pPr algn="just">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28366" t="7123" r="27083" b="25356"/>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1367</Words>
  <Application>Microsoft Office PowerPoint</Application>
  <PresentationFormat>On-screen Show (4:3)</PresentationFormat>
  <Paragraphs>129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INFECTIVE ENDOCARDITIS AND RHD</vt:lpstr>
      <vt:lpstr>INFECTIVE ENDOCARDITIS</vt:lpstr>
      <vt:lpstr> </vt:lpstr>
      <vt:lpstr>PowerPoint Presentation</vt:lpstr>
      <vt:lpstr>Etiology and Pathogenesis.</vt:lpstr>
      <vt:lpstr>Cont.</vt:lpstr>
      <vt:lpstr>Morphology</vt:lpstr>
      <vt:lpstr>Cont.</vt:lpstr>
      <vt:lpstr>PowerPoint Presentation</vt:lpstr>
      <vt:lpstr>Clinical Features.</vt:lpstr>
      <vt:lpstr>PowerPoint Presentation</vt:lpstr>
      <vt:lpstr>Diagnostic Criteria for Infective Endocarditis</vt:lpstr>
      <vt:lpstr>Diagnostic Criteria for Infective Endocarditis</vt:lpstr>
      <vt:lpstr>NONINFECTED VEGETATIONS</vt:lpstr>
      <vt:lpstr> Cont. </vt:lpstr>
      <vt:lpstr>PowerPoint Presentation</vt:lpstr>
      <vt:lpstr>Endocarditis of Systemic Lupus Erythematosus (Libman-Sacks Disease)</vt:lpstr>
      <vt:lpstr>Cont.</vt:lpstr>
      <vt:lpstr>PowerPoint Presentation</vt:lpstr>
      <vt:lpstr>COMPLICATIONS OF ARTIFICIAL VALVES</vt:lpstr>
      <vt:lpstr>Complications</vt:lpstr>
      <vt:lpstr>PowerPoint Presentation</vt:lpstr>
      <vt:lpstr>PowerPoint Presentation</vt:lpstr>
      <vt:lpstr>PowerPoint Presentation</vt:lpstr>
      <vt:lpstr>PowerPoint Presentation</vt:lpstr>
      <vt:lpstr>PowerPoint Presentation</vt:lpstr>
      <vt:lpstr>PowerPoint Presentation</vt:lpstr>
      <vt:lpstr>RHD</vt:lpstr>
      <vt:lpstr>Cardiovascular Morbidity and Mortality in Women Diagnosed With Rheumatoid Arthritis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svu</dc:creator>
  <cp:lastModifiedBy>Devesh</cp:lastModifiedBy>
  <cp:revision>33</cp:revision>
  <dcterms:created xsi:type="dcterms:W3CDTF">2012-09-18T16:38:04Z</dcterms:created>
  <dcterms:modified xsi:type="dcterms:W3CDTF">2016-12-27T04:58:32Z</dcterms:modified>
</cp:coreProperties>
</file>