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9" r:id="rId3"/>
    <p:sldId id="260" r:id="rId4"/>
    <p:sldId id="261" r:id="rId5"/>
    <p:sldId id="262" r:id="rId6"/>
    <p:sldId id="264" r:id="rId7"/>
    <p:sldId id="295" r:id="rId8"/>
    <p:sldId id="296" r:id="rId9"/>
    <p:sldId id="297" r:id="rId10"/>
    <p:sldId id="298" r:id="rId11"/>
    <p:sldId id="301" r:id="rId12"/>
    <p:sldId id="302" r:id="rId13"/>
    <p:sldId id="304" r:id="rId14"/>
    <p:sldId id="305" r:id="rId15"/>
    <p:sldId id="306" r:id="rId16"/>
    <p:sldId id="307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20" r:id="rId25"/>
    <p:sldId id="321" r:id="rId26"/>
    <p:sldId id="322" r:id="rId27"/>
    <p:sldId id="323" r:id="rId28"/>
    <p:sldId id="324" r:id="rId29"/>
    <p:sldId id="328" r:id="rId30"/>
    <p:sldId id="329" r:id="rId31"/>
    <p:sldId id="330" r:id="rId32"/>
    <p:sldId id="331" r:id="rId33"/>
    <p:sldId id="332" r:id="rId34"/>
    <p:sldId id="339" r:id="rId35"/>
    <p:sldId id="29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67BFC-5029-41DD-823D-4F10DA8DB14A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CE104-04B3-4696-B47E-F1D5C4FD9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10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977CF0E-3DD2-4A3D-A625-E1F89F89CC7A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41E5-A4B5-4E94-AB02-FED87F97F45F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BF67-78B4-4B47-B969-71585050F713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9AD0-8082-472B-8727-F4F7774AC7E3}" type="datetime1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Dr Divyang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32920-84FB-4569-9A39-B3097BC36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4163"/>
            <a:ext cx="5257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905000"/>
            <a:ext cx="3543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67300" y="1905000"/>
            <a:ext cx="3543300" cy="1790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67300" y="3848100"/>
            <a:ext cx="3543300" cy="1790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8F2A389-63DC-4226-8425-A381DEF34DB4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" y="6096000"/>
            <a:ext cx="533400" cy="609600"/>
          </a:xfrm>
        </p:spPr>
        <p:txBody>
          <a:bodyPr/>
          <a:lstStyle>
            <a:lvl1pPr>
              <a:defRPr/>
            </a:lvl1pPr>
          </a:lstStyle>
          <a:p>
            <a:fld id="{9F873E94-271C-4198-8DF0-D97491EA6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4163"/>
            <a:ext cx="5257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905000"/>
            <a:ext cx="35433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67300" y="1905000"/>
            <a:ext cx="3543300" cy="3733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8057D3-B281-43CC-894F-695EB9817114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" y="6096000"/>
            <a:ext cx="533400" cy="609600"/>
          </a:xfrm>
        </p:spPr>
        <p:txBody>
          <a:bodyPr/>
          <a:lstStyle>
            <a:lvl1pPr>
              <a:defRPr/>
            </a:lvl1pPr>
          </a:lstStyle>
          <a:p>
            <a:fld id="{94CD9206-7EFB-4F99-B455-3776A1C1B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6FE3E-9E36-41AE-9F9F-54557B126FD8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DBF04-253C-4C66-B00A-D46A1D9783CB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E534-B5FD-4942-8D72-4D4C903D54BA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6BC358-B11E-4C86-8968-D3682F20381C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Dr Divyang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BE5C9F9-8FC1-49FD-BA4E-F920AE7EC266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0F21-E2B4-441E-8F4F-18684C5052D1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8A3C-FCE0-493F-B9EC-3161C81004BF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6E87-98C0-4BF8-B35C-EC42EA508995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DB6C874-29D3-4847-AE3B-F5B4EB68BF0D}" type="datetime1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Dr Divyang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thelancet.com/journals/lancet/article/S0140-6736(02)07283-5/abstract" TargetMode="Externa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ontent.nejm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gif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Andalus" pitchFamily="18" charset="-78"/>
                <a:cs typeface="Andalus" pitchFamily="18" charset="-78"/>
              </a:rPr>
              <a:t>Research – Epidemiological Studies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</a:t>
            </a:r>
            <a:r>
              <a:rPr lang="en-IN" dirty="0" err="1" smtClean="0"/>
              <a:t>Niraj</a:t>
            </a:r>
            <a:r>
              <a:rPr lang="en-IN" dirty="0" smtClean="0"/>
              <a:t> </a:t>
            </a:r>
            <a:r>
              <a:rPr lang="en-IN" dirty="0" err="1" smtClean="0"/>
              <a:t>Pandit</a:t>
            </a:r>
            <a:r>
              <a:rPr lang="en-IN" dirty="0" smtClean="0"/>
              <a:t> </a:t>
            </a:r>
          </a:p>
          <a:p>
            <a:r>
              <a:rPr lang="en-IN" dirty="0" smtClean="0"/>
              <a:t>Professor and Head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447800" y="762000"/>
            <a:ext cx="769620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6600"/>
                </a:solidFill>
                <a:latin typeface="Arial" charset="0"/>
              </a:rPr>
              <a:t>Surveys</a:t>
            </a:r>
          </a:p>
          <a:p>
            <a:endParaRPr lang="en-US" b="1" dirty="0">
              <a:solidFill>
                <a:srgbClr val="FF6600"/>
              </a:solidFill>
              <a:latin typeface="Arial" charset="0"/>
            </a:endParaRPr>
          </a:p>
          <a:p>
            <a:r>
              <a:rPr lang="en-US" b="1" i="1" dirty="0"/>
              <a:t>Longitudinal Survey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US" dirty="0">
                <a:cs typeface="Times New Roman" pitchFamily="18" charset="0"/>
              </a:rPr>
              <a:t>  </a:t>
            </a:r>
            <a:r>
              <a:rPr lang="en-US" sz="1800" dirty="0">
                <a:latin typeface="Arial" charset="0"/>
                <a:cs typeface="Times New Roman" pitchFamily="18" charset="0"/>
              </a:rPr>
              <a:t>A group of subjects under surveillance over a period of time.</a:t>
            </a:r>
          </a:p>
          <a:p>
            <a:pPr algn="just">
              <a:lnSpc>
                <a:spcPct val="140000"/>
              </a:lnSpc>
              <a:buFontTx/>
              <a:buChar char="•"/>
            </a:pPr>
            <a:r>
              <a:rPr lang="en-US" sz="1800" dirty="0">
                <a:latin typeface="Arial" charset="0"/>
                <a:cs typeface="Times New Roman" pitchFamily="18" charset="0"/>
              </a:rPr>
              <a:t>  Intended to measure new cases occur over a specified duration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en-US" sz="1800" dirty="0">
                <a:latin typeface="Arial" charset="0"/>
                <a:cs typeface="Times New Roman" pitchFamily="18" charset="0"/>
              </a:rPr>
              <a:t>  Denominator is the product of population at risk and the duration of </a:t>
            </a:r>
          </a:p>
          <a:p>
            <a:pPr algn="just">
              <a:lnSpc>
                <a:spcPct val="120000"/>
              </a:lnSpc>
            </a:pPr>
            <a:r>
              <a:rPr lang="en-US" sz="1800" dirty="0">
                <a:latin typeface="Arial" charset="0"/>
                <a:cs typeface="Times New Roman" pitchFamily="18" charset="0"/>
              </a:rPr>
              <a:t>   observation. 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en-US" sz="1800" dirty="0">
                <a:latin typeface="Arial" charset="0"/>
                <a:cs typeface="Times New Roman" pitchFamily="18" charset="0"/>
              </a:rPr>
              <a:t> Longitudinal surveys are single group cohorts of people at risk of </a:t>
            </a:r>
          </a:p>
          <a:p>
            <a:pPr algn="just">
              <a:lnSpc>
                <a:spcPct val="120000"/>
              </a:lnSpc>
            </a:pPr>
            <a:r>
              <a:rPr lang="en-US" sz="1800" dirty="0">
                <a:latin typeface="Arial" charset="0"/>
                <a:cs typeface="Times New Roman" pitchFamily="18" charset="0"/>
              </a:rPr>
              <a:t>  developing a disease.</a:t>
            </a:r>
          </a:p>
          <a:p>
            <a:pPr algn="just"/>
            <a:r>
              <a:rPr lang="en-US" dirty="0">
                <a:latin typeface="Arial" charset="0"/>
                <a:cs typeface="Times New Roman" pitchFamily="18" charset="0"/>
              </a:rPr>
              <a:t> </a:t>
            </a:r>
            <a:endParaRPr lang="en-US" sz="18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90000"/>
              </a:lnSpc>
            </a:pPr>
            <a:r>
              <a:rPr lang="en-US" sz="1800" i="1" dirty="0">
                <a:latin typeface="Arial" charset="0"/>
                <a:cs typeface="Times New Roman" pitchFamily="18" charset="0"/>
              </a:rPr>
              <a:t>Incidence rate = </a:t>
            </a:r>
            <a:r>
              <a:rPr lang="en-US" sz="1800" i="1" u="sng" dirty="0">
                <a:latin typeface="Arial" charset="0"/>
                <a:cs typeface="Times New Roman" pitchFamily="18" charset="0"/>
              </a:rPr>
              <a:t>Number of new cases occurring over the period</a:t>
            </a:r>
            <a:endParaRPr lang="en-US" sz="1800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1800" i="1" dirty="0">
                <a:latin typeface="Arial" charset="0"/>
                <a:cs typeface="Times New Roman" pitchFamily="18" charset="0"/>
              </a:rPr>
              <a:t>        			Population at risk </a:t>
            </a:r>
            <a:r>
              <a:rPr lang="en-US" sz="1800" i="1" dirty="0" smtClean="0">
                <a:latin typeface="Arial" charset="0"/>
                <a:cs typeface="Times New Roman" pitchFamily="18" charset="0"/>
              </a:rPr>
              <a:t>                     </a:t>
            </a:r>
            <a:r>
              <a:rPr lang="en-US" sz="1800" dirty="0">
                <a:latin typeface="Arial" charset="0"/>
                <a:cs typeface="Times New Roman" pitchFamily="18" charset="0"/>
              </a:rPr>
              <a:t>	</a:t>
            </a:r>
          </a:p>
          <a:p>
            <a:pPr>
              <a:buFontTx/>
              <a:buChar char="•"/>
            </a:pPr>
            <a:endParaRPr lang="en-US" b="1" i="1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6858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173038" algn="l"/>
                <a:tab pos="238125" algn="l"/>
              </a:tabLst>
            </a:pPr>
            <a:r>
              <a:rPr lang="en-US" b="1" dirty="0">
                <a:solidFill>
                  <a:srgbClr val="FF6600"/>
                </a:solidFill>
                <a:cs typeface="Times New Roman" pitchFamily="18" charset="0"/>
              </a:rPr>
              <a:t>Requisites of a survey:</a:t>
            </a:r>
            <a:endParaRPr lang="en-US" dirty="0">
              <a:solidFill>
                <a:srgbClr val="FF6600"/>
              </a:solidFill>
              <a:cs typeface="Times New Roman" pitchFamily="18" charset="0"/>
            </a:endParaRPr>
          </a:p>
          <a:p>
            <a:pPr>
              <a:tabLst>
                <a:tab pos="173038" algn="l"/>
                <a:tab pos="238125" algn="l"/>
              </a:tabLst>
            </a:pPr>
            <a:r>
              <a:rPr lang="en-US" dirty="0">
                <a:cs typeface="Times New Roman" pitchFamily="18" charset="0"/>
              </a:rPr>
              <a:t> </a:t>
            </a:r>
          </a:p>
          <a:p>
            <a:pPr>
              <a:lnSpc>
                <a:spcPct val="230000"/>
              </a:lnSpc>
              <a:buClr>
                <a:srgbClr val="FF6600"/>
              </a:buClr>
              <a:buFontTx/>
              <a:buChar char="•"/>
              <a:tabLst>
                <a:tab pos="173038" algn="l"/>
                <a:tab pos="238125" algn="l"/>
              </a:tabLst>
            </a:pPr>
            <a:r>
              <a:rPr lang="en-US" dirty="0"/>
              <a:t> 	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Study population to be clearly defined</a:t>
            </a:r>
          </a:p>
          <a:p>
            <a:pPr>
              <a:lnSpc>
                <a:spcPct val="140000"/>
              </a:lnSpc>
              <a:buClr>
                <a:srgbClr val="FF6600"/>
              </a:buClr>
              <a:buFontTx/>
              <a:buChar char="•"/>
              <a:tabLst>
                <a:tab pos="173038" algn="l"/>
                <a:tab pos="238125" algn="l"/>
              </a:tabLst>
            </a:pP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 	 Sample if any should be appropriate and large enough to 	 </a:t>
            </a:r>
          </a:p>
          <a:p>
            <a:pPr>
              <a:lnSpc>
                <a:spcPct val="140000"/>
              </a:lnSpc>
              <a:buClr>
                <a:srgbClr val="FF6600"/>
              </a:buClr>
              <a:tabLst>
                <a:tab pos="173038" algn="l"/>
                <a:tab pos="238125" algn="l"/>
              </a:tabLst>
            </a:pPr>
            <a:r>
              <a:rPr lang="en-US" sz="2000" b="1" dirty="0" smtClean="0">
                <a:solidFill>
                  <a:srgbClr val="0066FF"/>
                </a:solidFill>
                <a:latin typeface="Arial" charset="0"/>
              </a:rPr>
              <a:t>    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measure the disease and will depend on disease frequency.</a:t>
            </a:r>
          </a:p>
          <a:p>
            <a:pPr>
              <a:lnSpc>
                <a:spcPct val="140000"/>
              </a:lnSpc>
              <a:buClr>
                <a:srgbClr val="FF6600"/>
              </a:buClr>
              <a:buFontTx/>
              <a:buChar char="•"/>
              <a:tabLst>
                <a:tab pos="173038" algn="l"/>
                <a:tab pos="238125" algn="l"/>
              </a:tabLst>
            </a:pP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 	 Pre-tested questionnaire to obtain all relevant information 	 </a:t>
            </a:r>
          </a:p>
          <a:p>
            <a:pPr>
              <a:lnSpc>
                <a:spcPct val="140000"/>
              </a:lnSpc>
              <a:buClr>
                <a:srgbClr val="FF6600"/>
              </a:buClr>
              <a:tabLst>
                <a:tab pos="173038" algn="l"/>
                <a:tab pos="238125" algn="l"/>
              </a:tabLst>
            </a:pPr>
            <a:r>
              <a:rPr lang="en-US" sz="2000" b="1" dirty="0" smtClean="0">
                <a:solidFill>
                  <a:srgbClr val="0066FF"/>
                </a:solidFill>
                <a:latin typeface="Arial" charset="0"/>
              </a:rPr>
              <a:t>   should 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be designed</a:t>
            </a:r>
          </a:p>
          <a:p>
            <a:pPr>
              <a:lnSpc>
                <a:spcPct val="140000"/>
              </a:lnSpc>
              <a:buClr>
                <a:srgbClr val="FF6600"/>
              </a:buClr>
              <a:buFontTx/>
              <a:buChar char="•"/>
              <a:tabLst>
                <a:tab pos="173038" algn="l"/>
                <a:tab pos="238125" algn="l"/>
              </a:tabLst>
            </a:pPr>
            <a:r>
              <a:rPr lang="en-US" sz="2000" b="1" dirty="0">
                <a:solidFill>
                  <a:srgbClr val="0066FF"/>
                </a:solidFill>
                <a:latin typeface="Arial" charset="0"/>
              </a:rPr>
              <a:t> 	Criteria for diagnosis of disease should be laid down</a:t>
            </a:r>
            <a:r>
              <a:rPr lang="en-US" dirty="0"/>
              <a:t>.</a:t>
            </a:r>
          </a:p>
          <a:p>
            <a:pPr>
              <a:tabLst>
                <a:tab pos="173038" algn="l"/>
                <a:tab pos="238125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43000" y="609600"/>
            <a:ext cx="7620000" cy="525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tabLst>
                <a:tab pos="388938" algn="l"/>
              </a:tabLst>
            </a:pPr>
            <a:r>
              <a:rPr lang="en-US" b="1">
                <a:cs typeface="Times New Roman" pitchFamily="18" charset="0"/>
              </a:rPr>
              <a:t>Observational Study Design:</a:t>
            </a:r>
            <a:endParaRPr lang="en-US">
              <a:cs typeface="Times New Roman" pitchFamily="18" charset="0"/>
            </a:endParaRPr>
          </a:p>
          <a:p>
            <a:pPr algn="just">
              <a:tabLst>
                <a:tab pos="388938" algn="l"/>
              </a:tabLst>
            </a:pPr>
            <a:r>
              <a:rPr lang="en-US">
                <a:cs typeface="Times New Roman" pitchFamily="18" charset="0"/>
              </a:rPr>
              <a:t> </a:t>
            </a:r>
          </a:p>
          <a:p>
            <a:pPr algn="just">
              <a:lnSpc>
                <a:spcPct val="170000"/>
              </a:lnSpc>
              <a:buFontTx/>
              <a:buChar char="•"/>
              <a:tabLst>
                <a:tab pos="388938" algn="l"/>
              </a:tabLst>
            </a:pPr>
            <a:r>
              <a:rPr lang="en-US"/>
              <a:t> 	</a:t>
            </a:r>
            <a:r>
              <a:rPr lang="en-US" sz="2000">
                <a:latin typeface="Arial" charset="0"/>
              </a:rPr>
              <a:t>Comparative studies in populations used to study prognosis, 	 </a:t>
            </a:r>
          </a:p>
          <a:p>
            <a:pPr algn="just">
              <a:lnSpc>
                <a:spcPct val="170000"/>
              </a:lnSpc>
              <a:tabLst>
                <a:tab pos="388938" algn="l"/>
              </a:tabLst>
            </a:pPr>
            <a:r>
              <a:rPr lang="en-US" sz="2000">
                <a:latin typeface="Arial" charset="0"/>
              </a:rPr>
              <a:t>  	risk and causation </a:t>
            </a:r>
          </a:p>
          <a:p>
            <a:pPr>
              <a:lnSpc>
                <a:spcPct val="190000"/>
              </a:lnSpc>
              <a:buFontTx/>
              <a:buChar char="•"/>
              <a:tabLst>
                <a:tab pos="388938" algn="l"/>
              </a:tabLst>
            </a:pPr>
            <a:r>
              <a:rPr lang="en-US" sz="2000">
                <a:latin typeface="Arial" charset="0"/>
                <a:cs typeface="Times New Roman" pitchFamily="18" charset="0"/>
              </a:rPr>
              <a:t> 	Investigators observe events in specified population and 	</a:t>
            </a:r>
          </a:p>
          <a:p>
            <a:pPr>
              <a:lnSpc>
                <a:spcPct val="190000"/>
              </a:lnSpc>
              <a:tabLst>
                <a:tab pos="388938" algn="l"/>
              </a:tabLst>
            </a:pPr>
            <a:r>
              <a:rPr lang="en-US" sz="2000">
                <a:latin typeface="Arial" charset="0"/>
                <a:cs typeface="Times New Roman" pitchFamily="18" charset="0"/>
              </a:rPr>
              <a:t>	come to conclusions. </a:t>
            </a:r>
          </a:p>
          <a:p>
            <a:pPr>
              <a:lnSpc>
                <a:spcPct val="190000"/>
              </a:lnSpc>
              <a:buFontTx/>
              <a:buChar char="•"/>
              <a:tabLst>
                <a:tab pos="388938" algn="l"/>
              </a:tabLst>
            </a:pPr>
            <a:r>
              <a:rPr lang="en-US" sz="2000">
                <a:latin typeface="Arial" charset="0"/>
                <a:cs typeface="Times New Roman" pitchFamily="18" charset="0"/>
              </a:rPr>
              <a:t> 	Types</a:t>
            </a:r>
          </a:p>
          <a:p>
            <a:pPr>
              <a:lnSpc>
                <a:spcPct val="130000"/>
              </a:lnSpc>
              <a:tabLst>
                <a:tab pos="388938" algn="l"/>
              </a:tabLst>
            </a:pPr>
            <a:r>
              <a:rPr lang="en-US" sz="2000">
                <a:latin typeface="Arial" charset="0"/>
              </a:rPr>
              <a:t>		- Case control study</a:t>
            </a:r>
          </a:p>
          <a:p>
            <a:pPr>
              <a:lnSpc>
                <a:spcPct val="130000"/>
              </a:lnSpc>
              <a:tabLst>
                <a:tab pos="388938" algn="l"/>
              </a:tabLst>
            </a:pPr>
            <a:r>
              <a:rPr lang="en-US" sz="2000">
                <a:latin typeface="Arial" charset="0"/>
              </a:rPr>
              <a:t>		- Cohort study</a:t>
            </a:r>
          </a:p>
          <a:p>
            <a:pPr>
              <a:lnSpc>
                <a:spcPct val="130000"/>
              </a:lnSpc>
              <a:tabLst>
                <a:tab pos="388938" algn="l"/>
              </a:tabLst>
            </a:pPr>
            <a:r>
              <a:rPr lang="en-US" sz="2000">
                <a:latin typeface="Arial" charset="0"/>
              </a:rPr>
              <a:t>		- Ecological study</a:t>
            </a:r>
          </a:p>
          <a:p>
            <a:pPr>
              <a:tabLst>
                <a:tab pos="388938" algn="l"/>
              </a:tabLst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1069848"/>
          </a:xfrm>
        </p:spPr>
        <p:txBody>
          <a:bodyPr/>
          <a:lstStyle/>
          <a:p>
            <a:r>
              <a:rPr lang="en-US" dirty="0"/>
              <a:t>Case Control Studies</a:t>
            </a:r>
          </a:p>
        </p:txBody>
      </p:sp>
      <p:pic>
        <p:nvPicPr>
          <p:cNvPr id="136195" name="Picture 3" descr="control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2095500"/>
            <a:ext cx="6858000" cy="4114800"/>
          </a:xfrm>
          <a:noFill/>
          <a:ln/>
        </p:spPr>
      </p:pic>
      <p:sp>
        <p:nvSpPr>
          <p:cNvPr id="136196" name="Rectangle 4"/>
          <p:cNvSpPr>
            <a:spLocks noChangeArrowheads="1"/>
          </p:cNvSpPr>
          <p:nvPr/>
        </p:nvSpPr>
        <p:spPr bwMode="auto">
          <a:xfrm>
            <a:off x="3352800" y="1752600"/>
            <a:ext cx="2438400" cy="457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1066800" y="1905000"/>
            <a:ext cx="2438400" cy="457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auto">
          <a:xfrm>
            <a:off x="3505200" y="3810000"/>
            <a:ext cx="19812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Control Studies</a:t>
            </a:r>
          </a:p>
        </p:txBody>
      </p:sp>
      <p:pic>
        <p:nvPicPr>
          <p:cNvPr id="137219" name="Picture 3" descr="control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2095500"/>
            <a:ext cx="6858000" cy="4114800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09600" y="1143000"/>
            <a:ext cx="81534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171450"/>
            <a:r>
              <a:rPr lang="en-US" b="1" dirty="0">
                <a:cs typeface="Times New Roman" pitchFamily="18" charset="0"/>
              </a:rPr>
              <a:t>Advantages:</a:t>
            </a:r>
          </a:p>
          <a:p>
            <a:pPr algn="just" defTabSz="171450">
              <a:lnSpc>
                <a:spcPct val="180000"/>
              </a:lnSpc>
              <a:buClr>
                <a:srgbClr val="FF6600"/>
              </a:buClr>
              <a:buSzPct val="125000"/>
              <a:buFont typeface="Symbol" pitchFamily="18" charset="2"/>
              <a:buNone/>
            </a:pPr>
            <a:r>
              <a:rPr lang="en-US" dirty="0">
                <a:cs typeface="Times New Roman" pitchFamily="18" charset="0"/>
              </a:rPr>
              <a:t>   </a:t>
            </a:r>
          </a:p>
          <a:p>
            <a:pPr algn="just" defTabSz="171450">
              <a:lnSpc>
                <a:spcPct val="290000"/>
              </a:lnSpc>
              <a:buClr>
                <a:srgbClr val="FF6600"/>
              </a:buClr>
              <a:buSzPct val="125000"/>
              <a:buFont typeface="Symbol" pitchFamily="18" charset="2"/>
              <a:buChar char="·"/>
            </a:pPr>
            <a:r>
              <a:rPr lang="en-US" dirty="0">
                <a:cs typeface="Times New Roman" pitchFamily="18" charset="0"/>
              </a:rPr>
              <a:t>  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Easier, cheaper and more feasible.</a:t>
            </a:r>
          </a:p>
          <a:p>
            <a:pPr algn="just" defTabSz="171450">
              <a:lnSpc>
                <a:spcPct val="190000"/>
              </a:lnSpc>
              <a:buClr>
                <a:srgbClr val="FF6600"/>
              </a:buClr>
              <a:buSzPct val="125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   Useful to study rare diseases.</a:t>
            </a:r>
          </a:p>
          <a:p>
            <a:pPr algn="just" defTabSz="171450">
              <a:lnSpc>
                <a:spcPct val="190000"/>
              </a:lnSpc>
              <a:buClr>
                <a:srgbClr val="FF6600"/>
              </a:buClr>
              <a:buSzPct val="125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   Most useful for diseases with prolonged exposure time..</a:t>
            </a:r>
          </a:p>
          <a:p>
            <a:pPr algn="just" defTabSz="171450">
              <a:lnSpc>
                <a:spcPct val="190000"/>
              </a:lnSpc>
              <a:buClr>
                <a:srgbClr val="FF6600"/>
              </a:buClr>
              <a:buSzPct val="125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   Can look at multiple risk factors.</a:t>
            </a:r>
          </a:p>
          <a:p>
            <a:pPr defTabSz="17145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467600" cy="264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280988" algn="l"/>
              </a:tabLst>
            </a:pPr>
            <a:r>
              <a:rPr lang="en-US" b="1" dirty="0">
                <a:latin typeface="Arial" charset="0"/>
                <a:cs typeface="Times New Roman" pitchFamily="18" charset="0"/>
              </a:rPr>
              <a:t>Limitations:</a:t>
            </a:r>
          </a:p>
          <a:p>
            <a:pPr>
              <a:lnSpc>
                <a:spcPct val="220000"/>
              </a:lnSpc>
              <a:tabLst>
                <a:tab pos="280988" algn="l"/>
              </a:tabLst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  <a:tabLst>
                <a:tab pos="280988" algn="l"/>
              </a:tabLst>
            </a:pPr>
            <a:r>
              <a:rPr lang="en-US" dirty="0">
                <a:latin typeface="Arial" charset="0"/>
                <a:cs typeface="Times New Roman" pitchFamily="18" charset="0"/>
              </a:rPr>
              <a:t> 	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Choice of controls sometimes difficult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Eg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. Cancer, </a:t>
            </a:r>
            <a:r>
              <a:rPr lang="en-US" sz="2000" b="1" dirty="0" smtClean="0">
                <a:latin typeface="Arial" charset="0"/>
                <a:cs typeface="Times New Roman" pitchFamily="18" charset="0"/>
              </a:rPr>
              <a:t>CAD</a:t>
            </a:r>
          </a:p>
          <a:p>
            <a:pPr>
              <a:lnSpc>
                <a:spcPct val="150000"/>
              </a:lnSpc>
              <a:buFontTx/>
              <a:buChar char="•"/>
              <a:tabLst>
                <a:tab pos="280988" algn="l"/>
              </a:tabLst>
            </a:pPr>
            <a:r>
              <a:rPr lang="en-US" sz="20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	Cannot compute risk of disease.</a:t>
            </a:r>
          </a:p>
          <a:p>
            <a:pPr>
              <a:lnSpc>
                <a:spcPct val="150000"/>
              </a:lnSpc>
              <a:buFontTx/>
              <a:buChar char="•"/>
              <a:tabLst>
                <a:tab pos="280988" algn="l"/>
              </a:tabLst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 	Temporality questionable.</a:t>
            </a:r>
          </a:p>
          <a:p>
            <a:pPr>
              <a:tabLst>
                <a:tab pos="280988" algn="l"/>
              </a:tabLst>
            </a:pPr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069848"/>
          </a:xfrm>
        </p:spPr>
        <p:txBody>
          <a:bodyPr/>
          <a:lstStyle/>
          <a:p>
            <a:r>
              <a:rPr lang="en-US" dirty="0"/>
              <a:t>Cohort Studies</a:t>
            </a:r>
          </a:p>
        </p:txBody>
      </p:sp>
      <p:pic>
        <p:nvPicPr>
          <p:cNvPr id="139267" name="Picture 3" descr="coh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7315200" cy="4389438"/>
          </a:xfrm>
          <a:prstGeom prst="rect">
            <a:avLst/>
          </a:prstGeom>
          <a:noFill/>
        </p:spPr>
      </p:pic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914400" y="1752600"/>
            <a:ext cx="23622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3124200" y="1752600"/>
            <a:ext cx="23622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5029200" y="1524000"/>
            <a:ext cx="32004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069848"/>
          </a:xfrm>
        </p:spPr>
        <p:txBody>
          <a:bodyPr/>
          <a:lstStyle/>
          <a:p>
            <a:r>
              <a:rPr lang="en-US" dirty="0"/>
              <a:t>Cohort Studies</a:t>
            </a:r>
          </a:p>
        </p:txBody>
      </p:sp>
      <p:pic>
        <p:nvPicPr>
          <p:cNvPr id="140291" name="Picture 3" descr="coh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7315200" cy="4389438"/>
          </a:xfrm>
          <a:prstGeom prst="rect">
            <a:avLst/>
          </a:prstGeom>
          <a:noFill/>
        </p:spPr>
      </p:pic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3390900" y="1752600"/>
            <a:ext cx="23622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5029200" y="1524000"/>
            <a:ext cx="32004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Cohort Studies</a:t>
            </a:r>
          </a:p>
        </p:txBody>
      </p:sp>
      <p:pic>
        <p:nvPicPr>
          <p:cNvPr id="141315" name="Picture 3" descr="coh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7315200" cy="4389438"/>
          </a:xfrm>
          <a:prstGeom prst="rect">
            <a:avLst/>
          </a:prstGeom>
          <a:noFill/>
        </p:spPr>
      </p:pic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5029200" y="1524000"/>
            <a:ext cx="3200400" cy="472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33400" y="1295400"/>
            <a:ext cx="8229600" cy="4343400"/>
            <a:chOff x="336" y="288"/>
            <a:chExt cx="5184" cy="2736"/>
          </a:xfrm>
        </p:grpSpPr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4578" y="1965"/>
              <a:ext cx="0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336" y="288"/>
              <a:ext cx="5184" cy="2736"/>
              <a:chOff x="336" y="288"/>
              <a:chExt cx="5184" cy="2736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1920" y="288"/>
                <a:ext cx="1920" cy="6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800" b="1">
                    <a:latin typeface="Arial" charset="0"/>
                  </a:rPr>
                  <a:t>BURDEN OF ILLNESS</a:t>
                </a:r>
              </a:p>
              <a:p>
                <a:pPr algn="ctr" eaLnBrk="0" hangingPunct="0"/>
                <a:r>
                  <a:rPr lang="en-US" sz="1800" b="1">
                    <a:latin typeface="Arial" charset="0"/>
                  </a:rPr>
                  <a:t>OR</a:t>
                </a:r>
              </a:p>
              <a:p>
                <a:pPr algn="ctr" eaLnBrk="0" hangingPunct="0"/>
                <a:r>
                  <a:rPr lang="en-US" sz="1800" b="1">
                    <a:latin typeface="Arial" charset="0"/>
                  </a:rPr>
                  <a:t>DISEASE MAGNITUDE</a:t>
                </a:r>
              </a:p>
            </p:txBody>
          </p:sp>
          <p:sp>
            <p:nvSpPr>
              <p:cNvPr id="2054" name="Text Box 6"/>
              <p:cNvSpPr txBox="1">
                <a:spLocks noChangeArrowheads="1"/>
              </p:cNvSpPr>
              <p:nvPr/>
            </p:nvSpPr>
            <p:spPr bwMode="auto">
              <a:xfrm>
                <a:off x="336" y="1259"/>
                <a:ext cx="1634" cy="70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800" b="1">
                    <a:latin typeface="Arial" charset="0"/>
                  </a:rPr>
                  <a:t>EVALUATION</a:t>
                </a:r>
              </a:p>
              <a:p>
                <a:pPr algn="ctr" eaLnBrk="0" hangingPunct="0"/>
                <a:r>
                  <a:rPr lang="en-US" sz="1800" b="1">
                    <a:latin typeface="Arial" charset="0"/>
                  </a:rPr>
                  <a:t>AND MONITORING OF PROGRAMMES</a:t>
                </a:r>
              </a:p>
            </p:txBody>
          </p:sp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2304" y="1488"/>
                <a:ext cx="894" cy="2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800" b="1">
                    <a:latin typeface="Arial" charset="0"/>
                  </a:rPr>
                  <a:t>DISEASE</a:t>
                </a:r>
              </a:p>
            </p:txBody>
          </p:sp>
          <p:sp>
            <p:nvSpPr>
              <p:cNvPr id="2056" name="Text Box 8"/>
              <p:cNvSpPr txBox="1">
                <a:spLocks noChangeArrowheads="1"/>
              </p:cNvSpPr>
              <p:nvPr/>
            </p:nvSpPr>
            <p:spPr bwMode="auto">
              <a:xfrm>
                <a:off x="3552" y="1171"/>
                <a:ext cx="1968" cy="84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65088" eaLnBrk="0" hangingPunct="0"/>
                <a:r>
                  <a:rPr lang="en-US" sz="1800" b="1">
                    <a:latin typeface="Arial" charset="0"/>
                  </a:rPr>
                  <a:t>CAUSATION </a:t>
                </a:r>
              </a:p>
              <a:p>
                <a:pPr marL="65088" eaLnBrk="0" hangingPunct="0"/>
                <a:r>
                  <a:rPr lang="en-US" sz="1800" b="1">
                    <a:latin typeface="Arial" charset="0"/>
                  </a:rPr>
                  <a:t>AETIOLOGY</a:t>
                </a:r>
              </a:p>
              <a:p>
                <a:pPr marL="65088" eaLnBrk="0" hangingPunct="0"/>
                <a:r>
                  <a:rPr lang="en-US" sz="1800" b="1">
                    <a:latin typeface="Arial" charset="0"/>
                  </a:rPr>
                  <a:t>RISK FACTORS</a:t>
                </a:r>
              </a:p>
              <a:p>
                <a:pPr marL="65088" eaLnBrk="0" hangingPunct="0"/>
                <a:r>
                  <a:rPr lang="en-US" sz="1800" b="1">
                    <a:latin typeface="Arial" charset="0"/>
                  </a:rPr>
                  <a:t>PROGNOSTIC FACTORS</a:t>
                </a:r>
              </a:p>
            </p:txBody>
          </p:sp>
          <p:sp>
            <p:nvSpPr>
              <p:cNvPr id="2057" name="Text Box 9"/>
              <p:cNvSpPr txBox="1">
                <a:spLocks noChangeArrowheads="1"/>
              </p:cNvSpPr>
              <p:nvPr/>
            </p:nvSpPr>
            <p:spPr bwMode="auto">
              <a:xfrm>
                <a:off x="480" y="2318"/>
                <a:ext cx="1490" cy="6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800" b="1">
                    <a:latin typeface="Arial" charset="0"/>
                  </a:rPr>
                  <a:t>EFFICIENCY</a:t>
                </a:r>
              </a:p>
              <a:p>
                <a:pPr algn="ctr" eaLnBrk="0" hangingPunct="0"/>
                <a:r>
                  <a:rPr lang="en-US" sz="1800" b="1">
                    <a:latin typeface="Arial" charset="0"/>
                  </a:rPr>
                  <a:t>OF</a:t>
                </a:r>
              </a:p>
              <a:p>
                <a:pPr algn="ctr" eaLnBrk="0" hangingPunct="0"/>
                <a:r>
                  <a:rPr lang="en-US" sz="1800" b="1">
                    <a:latin typeface="Arial" charset="0"/>
                  </a:rPr>
                  <a:t>INTERVENTIONS</a:t>
                </a:r>
              </a:p>
            </p:txBody>
          </p:sp>
          <p:sp>
            <p:nvSpPr>
              <p:cNvPr id="2058" name="Text Box 10"/>
              <p:cNvSpPr txBox="1">
                <a:spLocks noChangeArrowheads="1"/>
              </p:cNvSpPr>
              <p:nvPr/>
            </p:nvSpPr>
            <p:spPr bwMode="auto">
              <a:xfrm>
                <a:off x="3648" y="2406"/>
                <a:ext cx="1824" cy="61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800" b="1">
                    <a:latin typeface="Arial" charset="0"/>
                  </a:rPr>
                  <a:t>EFFICACY / EFFECTIVENESS OF INTERVENTIONS</a:t>
                </a:r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auto">
              <a:xfrm flipV="1">
                <a:off x="1151" y="729"/>
                <a:ext cx="0" cy="5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auto">
              <a:xfrm>
                <a:off x="1151" y="729"/>
                <a:ext cx="76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auto">
              <a:xfrm>
                <a:off x="4578" y="641"/>
                <a:ext cx="0" cy="5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auto">
              <a:xfrm>
                <a:off x="3840" y="641"/>
                <a:ext cx="73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auto">
              <a:xfrm flipH="1">
                <a:off x="2119" y="2671"/>
                <a:ext cx="148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auto">
              <a:xfrm flipV="1">
                <a:off x="1151" y="1965"/>
                <a:ext cx="0" cy="35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1066800" y="457200"/>
            <a:ext cx="6645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FF6600"/>
                </a:solidFill>
                <a:latin typeface="Arial" charset="0"/>
              </a:rPr>
              <a:t>WHY WE DO RESEARCH</a:t>
            </a:r>
            <a:r>
              <a:rPr lang="en-US" sz="2400" dirty="0"/>
              <a:t> </a:t>
            </a:r>
            <a:r>
              <a:rPr lang="en-US" sz="3600" b="1" dirty="0">
                <a:solidFill>
                  <a:srgbClr val="FF6600"/>
                </a:solidFill>
                <a:latin typeface="Arial" charset="0"/>
              </a:rPr>
              <a:t>?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Cohort Studies</a:t>
            </a:r>
          </a:p>
        </p:txBody>
      </p:sp>
      <p:pic>
        <p:nvPicPr>
          <p:cNvPr id="142339" name="Picture 3" descr="coh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7315200" cy="438943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22325" y="1143000"/>
            <a:ext cx="8321675" cy="465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latin typeface="Arial" charset="0"/>
                <a:cs typeface="Times New Roman" pitchFamily="18" charset="0"/>
              </a:rPr>
              <a:t>Advantages: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 marL="514350" lvl="1" indent="342900">
              <a:lnSpc>
                <a:spcPct val="170000"/>
              </a:lnSpc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pPr marL="514350" lvl="1" indent="342900">
              <a:lnSpc>
                <a:spcPct val="17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Temporality as in real life.</a:t>
            </a:r>
          </a:p>
          <a:p>
            <a:pPr marL="514350" lvl="1" indent="342900">
              <a:lnSpc>
                <a:spcPct val="17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Useful for diseases with high prevalence </a:t>
            </a:r>
          </a:p>
          <a:p>
            <a:pPr marL="514350" lvl="1" indent="342900">
              <a:lnSpc>
                <a:spcPct val="17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When one exposure gives risk to multiple diseases</a:t>
            </a:r>
          </a:p>
          <a:p>
            <a:pPr marL="514350" lvl="1" indent="342900">
              <a:lnSpc>
                <a:spcPct val="17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When exposure  is rare</a:t>
            </a:r>
          </a:p>
          <a:p>
            <a:pPr marL="514350" lvl="1" indent="342900">
              <a:lnSpc>
                <a:spcPct val="17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Measures absolute and relative risk of disease.</a:t>
            </a:r>
          </a:p>
          <a:p>
            <a:pPr marL="514350" lvl="1" indent="342900">
              <a:lnSpc>
                <a:spcPct val="170000"/>
              </a:lnSpc>
            </a:pPr>
            <a:endParaRPr lang="en-US" dirty="0">
              <a:latin typeface="Arial" charset="0"/>
              <a:cs typeface="Times New Roman" pitchFamily="18" charset="0"/>
            </a:endParaRPr>
          </a:p>
          <a:p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95400" y="762000"/>
            <a:ext cx="7848600" cy="463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  <a:cs typeface="Times New Roman" pitchFamily="18" charset="0"/>
              </a:rPr>
              <a:t>Limitations:</a:t>
            </a:r>
            <a:endParaRPr lang="en-US">
              <a:latin typeface="Arial" charset="0"/>
              <a:cs typeface="Times New Roman" pitchFamily="18" charset="0"/>
            </a:endParaRPr>
          </a:p>
          <a:p>
            <a:pPr lvl="1">
              <a:lnSpc>
                <a:spcPct val="27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>
                <a:latin typeface="Arial" charset="0"/>
                <a:cs typeface="Times New Roman" pitchFamily="18" charset="0"/>
              </a:rPr>
              <a:t> 	</a:t>
            </a:r>
            <a:r>
              <a:rPr lang="en-US" sz="2000" b="1">
                <a:latin typeface="Arial" charset="0"/>
                <a:cs typeface="Times New Roman" pitchFamily="18" charset="0"/>
              </a:rPr>
              <a:t>Slow, time consuming, costly.</a:t>
            </a:r>
          </a:p>
          <a:p>
            <a:pPr lvl="1">
              <a:lnSpc>
                <a:spcPct val="19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>
                <a:latin typeface="Arial" charset="0"/>
                <a:cs typeface="Times New Roman" pitchFamily="18" charset="0"/>
              </a:rPr>
              <a:t>  	Not useful in diseases with long latency.</a:t>
            </a:r>
          </a:p>
          <a:p>
            <a:pPr lvl="1">
              <a:lnSpc>
                <a:spcPct val="190000"/>
              </a:lnSpc>
              <a:buClr>
                <a:srgbClr val="FF6600"/>
              </a:buClr>
              <a:buSzPct val="120000"/>
              <a:buFont typeface="Symbol" pitchFamily="18" charset="2"/>
              <a:buChar char="·"/>
            </a:pPr>
            <a:r>
              <a:rPr lang="en-US" sz="2000" b="1">
                <a:latin typeface="Arial" charset="0"/>
                <a:cs typeface="Times New Roman" pitchFamily="18" charset="0"/>
              </a:rPr>
              <a:t> 	Difficult to assess independent effect of multiple risk </a:t>
            </a:r>
          </a:p>
          <a:p>
            <a:pPr lvl="1">
              <a:lnSpc>
                <a:spcPct val="190000"/>
              </a:lnSpc>
              <a:buClr>
                <a:srgbClr val="FF6600"/>
              </a:buClr>
              <a:buSzPct val="120000"/>
              <a:buFont typeface="Symbol" pitchFamily="18" charset="2"/>
              <a:buNone/>
            </a:pPr>
            <a:r>
              <a:rPr lang="en-US" sz="2000" b="1">
                <a:latin typeface="Arial" charset="0"/>
                <a:cs typeface="Times New Roman" pitchFamily="18" charset="0"/>
              </a:rPr>
              <a:t>	factors.</a:t>
            </a:r>
          </a:p>
          <a:p>
            <a:pPr lvl="1">
              <a:lnSpc>
                <a:spcPct val="140000"/>
              </a:lnSpc>
              <a:buClr>
                <a:srgbClr val="FF6600"/>
              </a:buClr>
              <a:buSzPct val="120000"/>
              <a:buFont typeface="Symbol" pitchFamily="18" charset="2"/>
              <a:buNone/>
            </a:pPr>
            <a:r>
              <a:rPr lang="en-US" sz="2000" b="1">
                <a:latin typeface="Arial" charset="0"/>
                <a:cs typeface="Times New Roman" pitchFamily="18" charset="0"/>
              </a:rPr>
              <a:t> 	Eg. Framingham study</a:t>
            </a:r>
          </a:p>
          <a:p>
            <a:pPr lvl="1">
              <a:lnSpc>
                <a:spcPct val="140000"/>
              </a:lnSpc>
            </a:pPr>
            <a:r>
              <a:rPr lang="en-US">
                <a:latin typeface="Arial" charset="0"/>
                <a:cs typeface="Times New Roman" pitchFamily="18" charset="0"/>
              </a:rPr>
              <a:t>		.</a:t>
            </a:r>
          </a:p>
          <a:p>
            <a:pPr>
              <a:lnSpc>
                <a:spcPct val="140000"/>
              </a:lnSpc>
            </a:pPr>
            <a:endParaRPr lang="en-US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43000" y="609600"/>
            <a:ext cx="7635875" cy="508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b="1" dirty="0">
                <a:latin typeface="Arial" charset="0"/>
                <a:cs typeface="Times New Roman" pitchFamily="18" charset="0"/>
              </a:rPr>
              <a:t>Other Observational Studies: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b="1" dirty="0">
                <a:latin typeface="Arial" charset="0"/>
                <a:cs typeface="Times New Roman" pitchFamily="18" charset="0"/>
              </a:rPr>
              <a:t> </a:t>
            </a:r>
          </a:p>
          <a:p>
            <a:pPr>
              <a:tabLst>
                <a:tab pos="228600" algn="l"/>
              </a:tabLst>
            </a:pPr>
            <a:endParaRPr lang="en-US" b="1" dirty="0">
              <a:latin typeface="Arial" charset="0"/>
              <a:cs typeface="Times New Roman" pitchFamily="18" charset="0"/>
            </a:endParaRPr>
          </a:p>
          <a:p>
            <a:pPr>
              <a:tabLst>
                <a:tab pos="228600" algn="l"/>
              </a:tabLst>
            </a:pPr>
            <a:r>
              <a:rPr lang="en-US" b="1" dirty="0">
                <a:latin typeface="Arial" charset="0"/>
                <a:cs typeface="Times New Roman" pitchFamily="18" charset="0"/>
              </a:rPr>
              <a:t>Ecological studies</a:t>
            </a:r>
            <a:endParaRPr lang="en-US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buSzPct val="120000"/>
              <a:buFontTx/>
              <a:buChar char="•"/>
              <a:tabLst>
                <a:tab pos="228600" algn="l"/>
              </a:tabLst>
            </a:pPr>
            <a:r>
              <a:rPr lang="en-US" dirty="0">
                <a:latin typeface="Arial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Measures combined occurrence of risk factors and disease 	in a population</a:t>
            </a:r>
          </a:p>
          <a:p>
            <a:pPr algn="just">
              <a:lnSpc>
                <a:spcPct val="130000"/>
              </a:lnSpc>
              <a:buSzPct val="120000"/>
              <a:buFontTx/>
              <a:buChar char="•"/>
              <a:tabLst>
                <a:tab pos="228600" algn="l"/>
              </a:tabLst>
            </a:pPr>
            <a:endParaRPr lang="en-US" sz="2000" b="1" dirty="0">
              <a:solidFill>
                <a:srgbClr val="0066FF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buSzPct val="120000"/>
              <a:buFontTx/>
              <a:buChar char="•"/>
              <a:tabLst>
                <a:tab pos="228600" algn="l"/>
              </a:tabLst>
            </a:pPr>
            <a:r>
              <a:rPr lang="en-US" sz="20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Individual exposure and disease relationship cannot be 		assessed.</a:t>
            </a:r>
          </a:p>
          <a:p>
            <a:pPr algn="just">
              <a:lnSpc>
                <a:spcPct val="130000"/>
              </a:lnSpc>
              <a:tabLst>
                <a:tab pos="228600" algn="l"/>
              </a:tabLst>
            </a:pPr>
            <a:r>
              <a:rPr lang="en-US" sz="20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</a:t>
            </a:r>
            <a:r>
              <a:rPr lang="en-US" sz="2000" b="1" dirty="0" err="1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Eg</a:t>
            </a:r>
            <a:r>
              <a:rPr lang="en-US" sz="20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: Occupational and industrial exposure to toxins,  			Environmental risk.</a:t>
            </a:r>
          </a:p>
          <a:p>
            <a:pPr algn="just">
              <a:lnSpc>
                <a:spcPct val="130000"/>
              </a:lnSpc>
              <a:tabLst>
                <a:tab pos="228600" algn="l"/>
              </a:tabLst>
            </a:pPr>
            <a:endParaRPr lang="en-US" sz="2000" b="1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tabLst>
                <a:tab pos="228600" algn="l"/>
              </a:tabLst>
            </a:pPr>
            <a:endParaRPr lang="en-US" b="1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tabLst>
                <a:tab pos="228600" algn="l"/>
              </a:tabLst>
            </a:pPr>
            <a:r>
              <a:rPr lang="en-US" dirty="0">
                <a:latin typeface="Arial" charset="0"/>
                <a:cs typeface="Times New Roman" pitchFamily="18" charset="0"/>
              </a:rPr>
              <a:t>	</a:t>
            </a:r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 descr="JLI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600200"/>
            <a:ext cx="3200400" cy="4191000"/>
          </a:xfrm>
          <a:prstGeom prst="rect">
            <a:avLst/>
          </a:prstGeom>
          <a:noFill/>
        </p:spPr>
      </p:pic>
      <p:sp>
        <p:nvSpPr>
          <p:cNvPr id="143363" name="Rectangle 3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James Lind, 1753</a:t>
            </a:r>
            <a:endParaRPr lang="en-US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Twelve sailors with scurvy</a:t>
            </a:r>
          </a:p>
          <a:p>
            <a:pPr>
              <a:lnSpc>
                <a:spcPct val="90000"/>
              </a:lnSpc>
            </a:pPr>
            <a:r>
              <a:rPr lang="en-US" sz="2800"/>
              <a:t>Pairs treated with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cider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elixir vitriol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vinegar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sea water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2 oranges &amp; lemon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nutmeg</a:t>
            </a:r>
          </a:p>
          <a:p>
            <a:pPr>
              <a:lnSpc>
                <a:spcPct val="90000"/>
              </a:lnSpc>
            </a:pPr>
            <a:r>
              <a:rPr lang="en-US" sz="2800"/>
              <a:t>Pair on citrus well after 1 week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3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3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1430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sz="4000" dirty="0"/>
              <a:t>Pasteur’s vaccine (1881) for anthrax: proof of efficacy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981200"/>
            <a:ext cx="4306888" cy="4114800"/>
          </a:xfrm>
        </p:spPr>
        <p:txBody>
          <a:bodyPr/>
          <a:lstStyle/>
          <a:p>
            <a:r>
              <a:rPr lang="en-US" sz="2400" b="1">
                <a:solidFill>
                  <a:schemeClr val="folHlink"/>
                </a:solidFill>
              </a:rPr>
              <a:t>Control group and experimental group</a:t>
            </a:r>
          </a:p>
          <a:p>
            <a:r>
              <a:rPr lang="en-US" sz="2400" b="1">
                <a:solidFill>
                  <a:schemeClr val="folHlink"/>
                </a:solidFill>
              </a:rPr>
              <a:t>Experimental sheep (25) with vaccine twice</a:t>
            </a:r>
          </a:p>
          <a:p>
            <a:r>
              <a:rPr lang="en-US" sz="2400" b="1">
                <a:solidFill>
                  <a:srgbClr val="FF3300"/>
                </a:solidFill>
              </a:rPr>
              <a:t>Both groups implanted with anthrax bacilli</a:t>
            </a:r>
          </a:p>
          <a:p>
            <a:r>
              <a:rPr lang="en-US" sz="2400" b="1"/>
              <a:t>Result</a:t>
            </a:r>
          </a:p>
          <a:p>
            <a:pPr lvl="1"/>
            <a:r>
              <a:rPr lang="en-US" sz="2000" b="1"/>
              <a:t>All vaccinated animals healthy</a:t>
            </a:r>
          </a:p>
          <a:p>
            <a:pPr lvl="1"/>
            <a:r>
              <a:rPr lang="en-US" sz="2000" b="1"/>
              <a:t>All controls dead or dying</a:t>
            </a:r>
          </a:p>
        </p:txBody>
      </p:sp>
      <p:pic>
        <p:nvPicPr>
          <p:cNvPr id="144388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83238" y="1905000"/>
            <a:ext cx="2506662" cy="3733800"/>
          </a:xfrm>
          <a:noFill/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206-7EFB-4F99-B455-3776A1C1BEE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315200" cy="1143000"/>
          </a:xfrm>
          <a:solidFill>
            <a:srgbClr val="FFFFFF"/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folHlink"/>
                </a:solidFill>
              </a:rPr>
              <a:t>MRC trial of Streptomycin in TB 1948</a:t>
            </a:r>
            <a:r>
              <a:rPr lang="en-US" sz="4000" dirty="0"/>
              <a:t>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209800"/>
            <a:ext cx="4306888" cy="34686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Patients randomly allocated to streptomycin or placebo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Results favoured streptomycin (p=0.0001)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bed rest only: 4/52 cured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bed rest + streptomycin: 28/55 cured</a:t>
            </a:r>
          </a:p>
        </p:txBody>
      </p:sp>
      <p:pic>
        <p:nvPicPr>
          <p:cNvPr id="145412" name="Picture 4" descr="bh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62600" y="2009775"/>
            <a:ext cx="3048000" cy="3025775"/>
          </a:xfrm>
        </p:spPr>
      </p:pic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4784725" y="5908675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3300"/>
                </a:solidFill>
              </a:rPr>
              <a:t>	</a:t>
            </a:r>
            <a:r>
              <a:rPr lang="en-US" b="1"/>
              <a:t>Bradford Hill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D9206-7EFB-4F99-B455-3776A1C1BEE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Randomized Controlled Trials</a:t>
            </a:r>
          </a:p>
        </p:txBody>
      </p:sp>
      <p:pic>
        <p:nvPicPr>
          <p:cNvPr id="146435" name="Picture 3" descr="random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2057400"/>
            <a:ext cx="7239000" cy="4343400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0" y="1371600"/>
            <a:ext cx="7696200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tabLst>
                <a:tab pos="114300" algn="l"/>
              </a:tabLst>
            </a:pPr>
            <a:r>
              <a:rPr lang="en-US" b="1" dirty="0">
                <a:cs typeface="Times New Roman" pitchFamily="18" charset="0"/>
              </a:rPr>
              <a:t>Experimental Studies: </a:t>
            </a:r>
          </a:p>
          <a:p>
            <a:pPr defTabSz="457200">
              <a:tabLst>
                <a:tab pos="114300" algn="l"/>
              </a:tabLst>
            </a:pPr>
            <a:r>
              <a:rPr lang="en-US" b="1" dirty="0">
                <a:cs typeface="Times New Roman" pitchFamily="18" charset="0"/>
              </a:rPr>
              <a:t>	</a:t>
            </a:r>
            <a:endParaRPr lang="en-US" dirty="0">
              <a:cs typeface="Times New Roman" pitchFamily="18" charset="0"/>
            </a:endParaRPr>
          </a:p>
          <a:p>
            <a:pPr marL="114300" lvl="1" defTabSz="457200">
              <a:lnSpc>
                <a:spcPct val="130000"/>
              </a:lnSpc>
              <a:buFontTx/>
              <a:buChar char="•"/>
              <a:tabLst>
                <a:tab pos="114300" algn="l"/>
              </a:tabLst>
            </a:pPr>
            <a:endParaRPr lang="en-US" dirty="0">
              <a:cs typeface="Times New Roman" pitchFamily="18" charset="0"/>
            </a:endParaRPr>
          </a:p>
          <a:p>
            <a:pPr marL="114300" lvl="1" defTabSz="457200">
              <a:lnSpc>
                <a:spcPct val="130000"/>
              </a:lnSpc>
              <a:buClr>
                <a:srgbClr val="FF6600"/>
              </a:buClr>
              <a:buSzPct val="120000"/>
              <a:buFontTx/>
              <a:buChar char="•"/>
              <a:tabLst>
                <a:tab pos="114300" algn="l"/>
              </a:tabLst>
            </a:pPr>
            <a:r>
              <a:rPr lang="en-US" dirty="0">
                <a:cs typeface="Times New Roman" pitchFamily="18" charset="0"/>
              </a:rPr>
              <a:t> 	</a:t>
            </a: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The investigator controls exposure and monitors appropriate 		outcomes in groups of patients.</a:t>
            </a:r>
          </a:p>
          <a:p>
            <a:pPr marL="114300" lvl="1" defTabSz="457200">
              <a:lnSpc>
                <a:spcPct val="50000"/>
              </a:lnSpc>
              <a:buClr>
                <a:srgbClr val="FF6600"/>
              </a:buClr>
              <a:buSzPct val="120000"/>
              <a:tabLst>
                <a:tab pos="114300" algn="l"/>
              </a:tabLst>
            </a:pPr>
            <a:endParaRPr lang="en-US" sz="1800" b="1" dirty="0">
              <a:solidFill>
                <a:srgbClr val="0066FF"/>
              </a:solidFill>
              <a:latin typeface="Arial" charset="0"/>
              <a:cs typeface="Times New Roman" pitchFamily="18" charset="0"/>
            </a:endParaRPr>
          </a:p>
          <a:p>
            <a:pPr marL="114300" lvl="1" defTabSz="457200">
              <a:lnSpc>
                <a:spcPct val="150000"/>
              </a:lnSpc>
              <a:buClr>
                <a:srgbClr val="FF6600"/>
              </a:buClr>
              <a:buSzPct val="120000"/>
              <a:buFontTx/>
              <a:buChar char="•"/>
              <a:tabLst>
                <a:tab pos="114300" algn="l"/>
              </a:tabLst>
            </a:pP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Used for studying treatment effects, usefulness of community 		intervention, usefulness of diagnostic tests etc.</a:t>
            </a:r>
          </a:p>
          <a:p>
            <a:pPr marL="114300" lvl="1" defTabSz="457200">
              <a:lnSpc>
                <a:spcPct val="40000"/>
              </a:lnSpc>
              <a:buClr>
                <a:srgbClr val="FF6600"/>
              </a:buClr>
              <a:buSzPct val="120000"/>
              <a:tabLst>
                <a:tab pos="114300" algn="l"/>
              </a:tabLst>
            </a:pPr>
            <a:endParaRPr lang="en-US" sz="1800" b="1" dirty="0">
              <a:solidFill>
                <a:srgbClr val="0066FF"/>
              </a:solidFill>
              <a:latin typeface="Arial" charset="0"/>
              <a:cs typeface="Times New Roman" pitchFamily="18" charset="0"/>
            </a:endParaRPr>
          </a:p>
          <a:p>
            <a:pPr marL="114300" lvl="1" defTabSz="457200">
              <a:lnSpc>
                <a:spcPct val="150000"/>
              </a:lnSpc>
              <a:buClr>
                <a:srgbClr val="FF6600"/>
              </a:buClr>
              <a:buSzPct val="120000"/>
              <a:buFontTx/>
              <a:buChar char="•"/>
              <a:tabLst>
                <a:tab pos="114300" algn="l"/>
              </a:tabLst>
            </a:pP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A well designed clinical trial (Randomized Controlled Trial) 		or Community Intervention Trial (CIT)  are considered as gold 		standards for deriving conclusions in medical research.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219200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342900" algn="l"/>
              </a:tabLst>
            </a:pPr>
            <a:r>
              <a:rPr lang="en-US" b="1" dirty="0">
                <a:latin typeface="Arial" charset="0"/>
                <a:cs typeface="Times New Roman" pitchFamily="18" charset="0"/>
              </a:rPr>
              <a:t>Limitation</a:t>
            </a:r>
          </a:p>
          <a:p>
            <a:pPr>
              <a:tabLst>
                <a:tab pos="342900" algn="l"/>
              </a:tabLst>
            </a:pPr>
            <a:endParaRPr lang="en-US" b="1" dirty="0">
              <a:latin typeface="Arial" charset="0"/>
              <a:cs typeface="Times New Roman" pitchFamily="18" charset="0"/>
            </a:endParaRPr>
          </a:p>
          <a:p>
            <a:pPr>
              <a:buClr>
                <a:srgbClr val="FF6600"/>
              </a:buClr>
              <a:buSzPct val="120000"/>
              <a:tabLst>
                <a:tab pos="342900" algn="l"/>
              </a:tabLst>
            </a:pPr>
            <a:r>
              <a:rPr lang="en-US" dirty="0">
                <a:latin typeface="Arial" charset="0"/>
                <a:cs typeface="Times New Roman" pitchFamily="18" charset="0"/>
              </a:rPr>
              <a:t> 	</a:t>
            </a:r>
          </a:p>
          <a:p>
            <a:pPr>
              <a:buClr>
                <a:srgbClr val="FF6600"/>
              </a:buClr>
              <a:buSzPct val="120000"/>
              <a:tabLst>
                <a:tab pos="342900" algn="l"/>
              </a:tabLst>
            </a:pPr>
            <a:endParaRPr lang="en-US" dirty="0">
              <a:solidFill>
                <a:srgbClr val="0066FF"/>
              </a:solidFill>
              <a:latin typeface="Arial" charset="0"/>
              <a:cs typeface="Times New Roman" pitchFamily="18" charset="0"/>
            </a:endParaRPr>
          </a:p>
          <a:p>
            <a:pPr>
              <a:buClr>
                <a:srgbClr val="FF6600"/>
              </a:buClr>
              <a:buSzPct val="120000"/>
              <a:buFontTx/>
              <a:buChar char="•"/>
              <a:tabLst>
                <a:tab pos="342900" algn="l"/>
              </a:tabLst>
            </a:pP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Randomization may not be appropriate or ethical in certain 		settings.</a:t>
            </a:r>
          </a:p>
          <a:p>
            <a:pPr>
              <a:lnSpc>
                <a:spcPct val="150000"/>
              </a:lnSpc>
              <a:buClr>
                <a:srgbClr val="FF6600"/>
              </a:buClr>
              <a:buSzPct val="120000"/>
              <a:buFontTx/>
              <a:buChar char="•"/>
              <a:tabLst>
                <a:tab pos="342900" algn="l"/>
              </a:tabLst>
            </a:pP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Bias could occur if the investigators are not blinded to 			exposure and outcome</a:t>
            </a:r>
          </a:p>
          <a:p>
            <a:pPr>
              <a:lnSpc>
                <a:spcPct val="150000"/>
              </a:lnSpc>
              <a:buClr>
                <a:srgbClr val="FF6600"/>
              </a:buClr>
              <a:buSzPct val="120000"/>
              <a:buFontTx/>
              <a:buChar char="•"/>
              <a:tabLst>
                <a:tab pos="342900" algn="l"/>
              </a:tabLst>
            </a:pP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Expensive, difficult to execute, requires close monitoring.</a:t>
            </a:r>
          </a:p>
          <a:p>
            <a:pPr>
              <a:lnSpc>
                <a:spcPct val="150000"/>
              </a:lnSpc>
              <a:buClr>
                <a:srgbClr val="FF6600"/>
              </a:buClr>
              <a:buSzPct val="120000"/>
              <a:buFontTx/>
              <a:buChar char="•"/>
              <a:tabLst>
                <a:tab pos="342900" algn="l"/>
              </a:tabLst>
            </a:pPr>
            <a:r>
              <a:rPr lang="en-US" sz="1800" b="1" dirty="0">
                <a:solidFill>
                  <a:srgbClr val="0066FF"/>
                </a:solidFill>
                <a:latin typeface="Arial" charset="0"/>
                <a:cs typeface="Times New Roman" pitchFamily="18" charset="0"/>
              </a:rPr>
              <a:t> 	Appropriate sample sizes are a prerequisite or else one 		may end up 	with false negative conclusions.</a:t>
            </a:r>
          </a:p>
          <a:p>
            <a:pPr>
              <a:tabLst>
                <a:tab pos="342900" algn="l"/>
              </a:tabLst>
            </a:pPr>
            <a:endParaRPr lang="en-US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43000" y="533400"/>
            <a:ext cx="8001000" cy="586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en-US" sz="2800" b="1" dirty="0">
                <a:solidFill>
                  <a:srgbClr val="FF6600"/>
                </a:solidFill>
                <a:latin typeface="Arial" charset="0"/>
              </a:rPr>
              <a:t>RESEARCH DESIGN</a:t>
            </a:r>
          </a:p>
          <a:p>
            <a:pPr marL="457200" indent="-457200"/>
            <a:endParaRPr lang="en-US" b="1" dirty="0" smtClean="0"/>
          </a:p>
          <a:p>
            <a:pPr marL="457200" indent="-457200"/>
            <a:r>
              <a:rPr lang="en-US" b="1" dirty="0" smtClean="0"/>
              <a:t>1. Observational studies</a:t>
            </a:r>
            <a:endParaRPr lang="en-US" b="1" dirty="0"/>
          </a:p>
          <a:p>
            <a:pPr marL="457200" indent="-457200">
              <a:buFontTx/>
              <a:buAutoNum type="alphaUcPeriod"/>
            </a:pPr>
            <a:endParaRPr lang="en-US" b="1" dirty="0"/>
          </a:p>
          <a:p>
            <a:pPr marL="457200" indent="-457200">
              <a:buFontTx/>
              <a:buAutoNum type="alphaUcPeriod"/>
            </a:pPr>
            <a:r>
              <a:rPr lang="en-US" b="1" dirty="0"/>
              <a:t>Descriptive Studies</a:t>
            </a:r>
          </a:p>
          <a:p>
            <a:pPr marL="457200" indent="-457200">
              <a:lnSpc>
                <a:spcPct val="30000"/>
              </a:lnSpc>
            </a:pPr>
            <a:endParaRPr lang="en-US" dirty="0"/>
          </a:p>
          <a:p>
            <a:pPr marL="457200" indent="-457200">
              <a:lnSpc>
                <a:spcPct val="120000"/>
              </a:lnSpc>
            </a:pPr>
            <a:r>
              <a:rPr lang="en-US" dirty="0"/>
              <a:t>	Case studies and Case series</a:t>
            </a:r>
          </a:p>
          <a:p>
            <a:pPr marL="457200" indent="-457200">
              <a:lnSpc>
                <a:spcPct val="120000"/>
              </a:lnSpc>
            </a:pPr>
            <a:r>
              <a:rPr lang="en-US" dirty="0"/>
              <a:t>	Surveys</a:t>
            </a:r>
          </a:p>
          <a:p>
            <a:pPr marL="1371600" lvl="2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/>
              <a:t>Cross Sectional</a:t>
            </a:r>
          </a:p>
          <a:p>
            <a:pPr marL="1371600" lvl="2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/>
              <a:t>Longitudinal</a:t>
            </a:r>
            <a:endParaRPr lang="en-US" dirty="0"/>
          </a:p>
          <a:p>
            <a:pPr marL="457200" indent="-457200">
              <a:lnSpc>
                <a:spcPct val="120000"/>
              </a:lnSpc>
            </a:pPr>
            <a:endParaRPr lang="en-US" dirty="0"/>
          </a:p>
          <a:p>
            <a:pPr marL="457200" indent="-457200"/>
            <a:r>
              <a:rPr lang="en-US" b="1" dirty="0"/>
              <a:t>B. Analytical Studies</a:t>
            </a:r>
          </a:p>
          <a:p>
            <a:pPr marL="457200" indent="-457200">
              <a:lnSpc>
                <a:spcPct val="120000"/>
              </a:lnSpc>
            </a:pPr>
            <a:r>
              <a:rPr lang="en-US" dirty="0"/>
              <a:t>	Observational </a:t>
            </a:r>
            <a:endParaRPr lang="en-US" dirty="0" smtClean="0"/>
          </a:p>
          <a:p>
            <a:pPr marL="1371600" lvl="2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/>
              <a:t>Case control</a:t>
            </a:r>
          </a:p>
          <a:p>
            <a:pPr marL="1371600" lvl="2" indent="-4572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/>
              <a:t>Cohort study		</a:t>
            </a:r>
            <a:endParaRPr lang="en-US" dirty="0"/>
          </a:p>
          <a:p>
            <a:pPr marL="457200" indent="-457200">
              <a:lnSpc>
                <a:spcPct val="120000"/>
              </a:lnSpc>
            </a:pPr>
            <a:r>
              <a:rPr lang="en-US" dirty="0"/>
              <a:t>	</a:t>
            </a:r>
            <a:endParaRPr lang="en-US" dirty="0" smtClean="0"/>
          </a:p>
          <a:p>
            <a:pPr marL="457200" indent="-457200">
              <a:lnSpc>
                <a:spcPct val="120000"/>
              </a:lnSpc>
            </a:pPr>
            <a:r>
              <a:rPr lang="en-US" dirty="0" smtClean="0"/>
              <a:t>2. Experimental</a:t>
            </a:r>
            <a:endParaRPr lang="en-US" dirty="0"/>
          </a:p>
          <a:p>
            <a:pPr marL="457200" indent="-457200"/>
            <a:endParaRPr lang="en-US" dirty="0"/>
          </a:p>
          <a:p>
            <a:pPr marL="457200" indent="-457200">
              <a:buFontTx/>
              <a:buChar char="•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7924800" cy="564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>
                <a:latin typeface="Arial" charset="0"/>
                <a:cs typeface="Times New Roman" pitchFamily="18" charset="0"/>
              </a:rPr>
              <a:t>STUDY QUESTIONS AND APPROPRIATE DESIGNS</a:t>
            </a:r>
          </a:p>
          <a:p>
            <a:pPr>
              <a:lnSpc>
                <a:spcPct val="40000"/>
              </a:lnSpc>
            </a:pPr>
            <a:endParaRPr lang="en-US" dirty="0"/>
          </a:p>
          <a:p>
            <a:r>
              <a:rPr lang="en-US" b="1" i="1" dirty="0">
                <a:cs typeface="Times New Roman" pitchFamily="18" charset="0"/>
              </a:rPr>
              <a:t>Type of Question		Appropriate Study Design</a:t>
            </a:r>
            <a:endParaRPr lang="en-US" dirty="0">
              <a:cs typeface="Times New Roman" pitchFamily="18" charset="0"/>
            </a:endParaRPr>
          </a:p>
          <a:p>
            <a:pPr>
              <a:lnSpc>
                <a:spcPct val="26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Burden of  illness 		 	</a:t>
            </a:r>
          </a:p>
          <a:p>
            <a:pPr>
              <a:lnSpc>
                <a:spcPct val="14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	- Prevalence		     Cross Sectional Survey </a:t>
            </a:r>
          </a:p>
          <a:p>
            <a:pPr>
              <a:lnSpc>
                <a:spcPct val="14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           -  Incidence		     Longitudinal survey</a:t>
            </a:r>
          </a:p>
          <a:p>
            <a:pPr>
              <a:lnSpc>
                <a:spcPct val="16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Causation, Risk &amp; Prognosis 	     Case Control Study, </a:t>
            </a:r>
          </a:p>
          <a:p>
            <a:pPr>
              <a:lnSpc>
                <a:spcPct val="14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				     Cohort study</a:t>
            </a:r>
          </a:p>
          <a:p>
            <a:pPr>
              <a:lnSpc>
                <a:spcPct val="6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Occupational risk, </a:t>
            </a:r>
          </a:p>
          <a:p>
            <a:pPr>
              <a:lnSpc>
                <a:spcPct val="14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Environmental Risk		     Ecological studies</a:t>
            </a:r>
          </a:p>
          <a:p>
            <a:pPr>
              <a:lnSpc>
                <a:spcPct val="20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Treatment Efficacy		     Randomized Controlled study</a:t>
            </a:r>
          </a:p>
          <a:p>
            <a:pPr>
              <a:lnSpc>
                <a:spcPct val="14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Diagnostic Test Evaluation	     Randomized Controlled study</a:t>
            </a:r>
          </a:p>
          <a:p>
            <a:pPr>
              <a:lnSpc>
                <a:spcPct val="140000"/>
              </a:lnSpc>
            </a:pPr>
            <a:r>
              <a:rPr lang="en-US" sz="1900" dirty="0">
                <a:latin typeface="Arial" charset="0"/>
                <a:cs typeface="Times New Roman" pitchFamily="18" charset="0"/>
              </a:rPr>
              <a:t>Cost Effectiveness		     Randomized Controlled study</a:t>
            </a:r>
          </a:p>
          <a:p>
            <a:endParaRPr lang="en-US" sz="1900" dirty="0"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Meta-Analysis</a:t>
            </a:r>
          </a:p>
        </p:txBody>
      </p:sp>
      <p:pic>
        <p:nvPicPr>
          <p:cNvPr id="110595" name="Picture 3" descr="met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2057400"/>
            <a:ext cx="7391400" cy="4435475"/>
          </a:xfrm>
          <a:noFill/>
          <a:ln/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1143000" y="3352800"/>
            <a:ext cx="6858000" cy="3200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Meta-Analysis</a:t>
            </a:r>
          </a:p>
        </p:txBody>
      </p:sp>
      <p:pic>
        <p:nvPicPr>
          <p:cNvPr id="111619" name="Picture 3" descr="met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2057400"/>
            <a:ext cx="7391400" cy="4435475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69848"/>
          </a:xfrm>
        </p:spPr>
        <p:txBody>
          <a:bodyPr/>
          <a:lstStyle/>
          <a:p>
            <a:r>
              <a:rPr lang="en-US" dirty="0"/>
              <a:t>Evidence Pyramid</a:t>
            </a:r>
          </a:p>
        </p:txBody>
      </p:sp>
      <p:pic>
        <p:nvPicPr>
          <p:cNvPr id="147459" name="Picture 3" descr="pyramid1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1928980"/>
            <a:ext cx="6172200" cy="4471819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562600"/>
            <a:ext cx="3008313" cy="563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ym typeface="Arial" charset="0"/>
              </a:rPr>
              <a:t>Source: </a:t>
            </a:r>
            <a:r>
              <a:rPr lang="en-US" dirty="0" smtClean="0">
                <a:sym typeface="Arial" charset="0"/>
                <a:hlinkClick r:id="rId2"/>
              </a:rPr>
              <a:t>The Lancet 2002; 359:57-61</a:t>
            </a:r>
            <a:r>
              <a:rPr lang="en-US" dirty="0" smtClean="0">
                <a:sym typeface="Arial" charset="0"/>
              </a:rPr>
              <a:t> </a:t>
            </a:r>
            <a:r>
              <a:rPr lang="en-US" dirty="0" smtClean="0">
                <a:solidFill>
                  <a:srgbClr val="FFFFFF"/>
                </a:solidFill>
                <a:sym typeface="Arial" charset="0"/>
              </a:rPr>
              <a:t>(DOI:10.1016/S0140-6736(02)07283-5)</a:t>
            </a:r>
          </a:p>
          <a:p>
            <a:endParaRPr lang="en-US" dirty="0"/>
          </a:p>
        </p:txBody>
      </p:sp>
      <p:pic>
        <p:nvPicPr>
          <p:cNvPr id="5" name="Content Placeholder 4" descr="Cover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"/>
            <a:ext cx="5715000" cy="5867273"/>
          </a:xfrm>
          <a:prstGeom prst="rect">
            <a:avLst/>
          </a:prstGeom>
          <a:noFill/>
          <a:ln w="635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>
                <a:solidFill>
                  <a:srgbClr val="A50021"/>
                </a:solidFill>
              </a:rPr>
              <a:t>Thank you!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0487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</a:rPr>
              <a:t>Case Series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7988"/>
            <a:ext cx="6477000" cy="220821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Australian </a:t>
            </a:r>
            <a:r>
              <a:rPr lang="en-US" sz="2400" dirty="0" err="1" smtClean="0"/>
              <a:t>gynaecologist</a:t>
            </a:r>
            <a:r>
              <a:rPr lang="en-US" sz="2400" dirty="0" smtClean="0"/>
              <a:t>, Dr. McBride of Sydney, suspected that thalidomide was the cause of limb and bowel malformations in three children he had seen at Crown Street Women's Hospital. 1956 </a:t>
            </a:r>
            <a:endParaRPr lang="en-US" sz="1800" dirty="0" smtClean="0"/>
          </a:p>
        </p:txBody>
      </p:sp>
      <p:pic>
        <p:nvPicPr>
          <p:cNvPr id="11268" name="Picture 4" descr="thalidomide effect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239000" y="1600200"/>
            <a:ext cx="1752600" cy="3810000"/>
          </a:xfrm>
          <a:noFill/>
        </p:spPr>
      </p:pic>
      <p:pic>
        <p:nvPicPr>
          <p:cNvPr id="11269" name="Picture 5" descr="img00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60338" y="3733800"/>
            <a:ext cx="4030662" cy="3124200"/>
          </a:xfr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32920-84FB-4569-9A39-B3097BC36A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3" name="Picture 4" descr="The New England Journal of Medicine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06388" y="762000"/>
            <a:ext cx="8609012" cy="1143000"/>
          </a:xfrm>
        </p:spPr>
      </p:pic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209800"/>
            <a:ext cx="7772400" cy="4114800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US" sz="2800" b="1" dirty="0" err="1" smtClean="0">
                <a:solidFill>
                  <a:srgbClr val="000000"/>
                </a:solidFill>
              </a:rPr>
              <a:t>Pneumocystis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b="1" dirty="0" err="1" smtClean="0"/>
              <a:t>carinii</a:t>
            </a:r>
            <a:r>
              <a:rPr lang="en-US" sz="2800" b="1" dirty="0" smtClean="0">
                <a:solidFill>
                  <a:srgbClr val="000000"/>
                </a:solidFill>
              </a:rPr>
              <a:t> pneumonia and mucosal </a:t>
            </a:r>
            <a:r>
              <a:rPr lang="en-US" sz="2800" b="1" dirty="0" err="1" smtClean="0">
                <a:solidFill>
                  <a:srgbClr val="000000"/>
                </a:solidFill>
              </a:rPr>
              <a:t>candidiasis</a:t>
            </a:r>
            <a:r>
              <a:rPr lang="en-US" sz="2800" b="1" dirty="0" smtClean="0">
                <a:solidFill>
                  <a:srgbClr val="000000"/>
                </a:solidFill>
              </a:rPr>
              <a:t> in previously healthy homosexual men: evidence of a new acquired cellular immunodeficiency</a:t>
            </a:r>
            <a:r>
              <a:rPr lang="en-US" sz="5400" dirty="0" smtClean="0">
                <a:solidFill>
                  <a:srgbClr val="000000"/>
                </a:solidFill>
              </a:rPr>
              <a:t/>
            </a:r>
            <a:br>
              <a:rPr lang="en-US" sz="54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A50021"/>
                </a:solidFill>
              </a:rPr>
              <a:t>1981 Dec 10;305(24):1425-31.</a:t>
            </a:r>
            <a:br>
              <a:rPr lang="en-US" sz="2800" dirty="0" smtClean="0">
                <a:solidFill>
                  <a:srgbClr val="A50021"/>
                </a:solidFill>
              </a:rPr>
            </a:br>
            <a:endParaRPr lang="en-US" sz="4800" dirty="0" smtClean="0">
              <a:solidFill>
                <a:srgbClr val="A5002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800" i="1" dirty="0" smtClean="0">
                <a:solidFill>
                  <a:srgbClr val="000000"/>
                </a:solidFill>
              </a:rPr>
              <a:t>MS Gottlieb, R </a:t>
            </a:r>
            <a:r>
              <a:rPr lang="en-US" sz="2800" i="1" dirty="0" err="1" smtClean="0">
                <a:solidFill>
                  <a:srgbClr val="000000"/>
                </a:solidFill>
              </a:rPr>
              <a:t>Schroff</a:t>
            </a:r>
            <a:r>
              <a:rPr lang="en-US" sz="2800" i="1" dirty="0" smtClean="0">
                <a:solidFill>
                  <a:srgbClr val="000000"/>
                </a:solidFill>
              </a:rPr>
              <a:t>, HM </a:t>
            </a:r>
            <a:r>
              <a:rPr lang="en-US" sz="2800" i="1" dirty="0" err="1" smtClean="0">
                <a:solidFill>
                  <a:srgbClr val="000000"/>
                </a:solidFill>
              </a:rPr>
              <a:t>Schanker</a:t>
            </a:r>
            <a:r>
              <a:rPr lang="en-US" sz="2800" i="1" dirty="0" smtClean="0">
                <a:solidFill>
                  <a:srgbClr val="000000"/>
                </a:solidFill>
              </a:rPr>
              <a:t>, JD Weisman, PT Fan, RA Wolf, and A Saxon</a:t>
            </a:r>
            <a:endParaRPr lang="en-US" sz="6000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Case Reports/ Case Series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The most basic descriptive study.</a:t>
            </a:r>
          </a:p>
          <a:p>
            <a:pPr eaLnBrk="1" hangingPunct="1"/>
            <a:r>
              <a:rPr lang="en-US" sz="3600" dirty="0" smtClean="0"/>
              <a:t>Hypothesis generating.</a:t>
            </a:r>
          </a:p>
          <a:p>
            <a:pPr eaLnBrk="1" hangingPunct="1"/>
            <a:r>
              <a:rPr lang="en-US" sz="3600" dirty="0" smtClean="0"/>
              <a:t>Rarely the evidence can even be strong!!</a:t>
            </a:r>
          </a:p>
          <a:p>
            <a:pPr eaLnBrk="1" hangingPunct="1"/>
            <a:endParaRPr lang="en-US" sz="3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pic>
        <p:nvPicPr>
          <p:cNvPr id="132099" name="Picture 3" descr="arrow-1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28863" y="3424238"/>
            <a:ext cx="963612" cy="627062"/>
          </a:xfrm>
          <a:noFill/>
          <a:ln/>
        </p:spPr>
      </p:pic>
      <p:pic>
        <p:nvPicPr>
          <p:cNvPr id="132100" name="Picture 4" descr="arrow3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308600" y="3476625"/>
            <a:ext cx="852488" cy="776288"/>
          </a:xfrm>
          <a:noFill/>
          <a:ln/>
        </p:spPr>
      </p:pic>
      <p:pic>
        <p:nvPicPr>
          <p:cNvPr id="132101" name="Picture 5" descr="BD05622_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/>
          <a:srcRect/>
          <a:stretch>
            <a:fillRect/>
          </a:stretch>
        </p:blipFill>
        <p:spPr>
          <a:xfrm>
            <a:off x="3352800" y="2514600"/>
            <a:ext cx="2122488" cy="4343400"/>
          </a:xfrm>
          <a:noFill/>
          <a:ln/>
        </p:spPr>
      </p:pic>
      <p:sp>
        <p:nvSpPr>
          <p:cNvPr id="132102" name="Text Box 6"/>
          <p:cNvSpPr txBox="1">
            <a:spLocks noChangeArrowheads="1"/>
          </p:cNvSpPr>
          <p:nvPr/>
        </p:nvSpPr>
        <p:spPr bwMode="auto">
          <a:xfrm>
            <a:off x="304800" y="3733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Retrospective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6172200" y="3962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Prospective</a:t>
            </a:r>
          </a:p>
        </p:txBody>
      </p:sp>
      <p:pic>
        <p:nvPicPr>
          <p:cNvPr id="132104" name="Picture 8" descr="arrow-2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4038600" y="1295400"/>
            <a:ext cx="812800" cy="1219200"/>
          </a:xfrm>
          <a:noFill/>
          <a:ln/>
        </p:spPr>
      </p:pic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3276600" y="2133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Cross sectional</a:t>
            </a:r>
          </a:p>
        </p:txBody>
      </p:sp>
      <p:sp>
        <p:nvSpPr>
          <p:cNvPr id="132106" name="AutoShape 10"/>
          <p:cNvSpPr>
            <a:spLocks noChangeArrowheads="1"/>
          </p:cNvSpPr>
          <p:nvPr/>
        </p:nvSpPr>
        <p:spPr bwMode="auto">
          <a:xfrm>
            <a:off x="2362200" y="5715000"/>
            <a:ext cx="4038600" cy="685800"/>
          </a:xfrm>
          <a:prstGeom prst="leftRightArrow">
            <a:avLst>
              <a:gd name="adj1" fmla="val 50000"/>
              <a:gd name="adj2" fmla="val 1177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latin typeface="Tahoma" pitchFamily="34" charset="0"/>
              </a:rPr>
              <a:t> </a:t>
            </a:r>
            <a:r>
              <a:rPr lang="en-US" sz="2000" b="1">
                <a:latin typeface="Tahoma" pitchFamily="34" charset="0"/>
              </a:rPr>
              <a:t>Ambidirectional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3E94-271C-4198-8DF0-D97491EA616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2" grpId="0" autoUpdateAnimBg="0"/>
      <p:bldP spid="132103" grpId="0" autoUpdateAnimBg="0"/>
      <p:bldP spid="13210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75438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09638">
              <a:tabLst>
                <a:tab pos="454025" algn="l"/>
                <a:tab pos="519113" algn="l"/>
              </a:tabLst>
            </a:pPr>
            <a:r>
              <a:rPr lang="en-US" sz="2800" b="1" dirty="0">
                <a:solidFill>
                  <a:srgbClr val="FF6600"/>
                </a:solidFill>
              </a:rPr>
              <a:t>Surveys</a:t>
            </a:r>
            <a:endParaRPr lang="en-US" b="1" dirty="0">
              <a:solidFill>
                <a:srgbClr val="FF6600"/>
              </a:solidFill>
            </a:endParaRPr>
          </a:p>
          <a:p>
            <a:pPr defTabSz="909638">
              <a:tabLst>
                <a:tab pos="454025" algn="l"/>
                <a:tab pos="519113" algn="l"/>
              </a:tabLst>
            </a:pPr>
            <a:endParaRPr lang="en-US" b="1" dirty="0">
              <a:solidFill>
                <a:srgbClr val="FF6600"/>
              </a:solidFill>
            </a:endParaRPr>
          </a:p>
          <a:p>
            <a:pPr defTabSz="909638">
              <a:tabLst>
                <a:tab pos="454025" algn="l"/>
                <a:tab pos="519113" algn="l"/>
              </a:tabLst>
            </a:pPr>
            <a:r>
              <a:rPr lang="en-US" dirty="0"/>
              <a:t> 	</a:t>
            </a: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 	Pre planned, single group studies conducted on population or  	samples from population. </a:t>
            </a:r>
          </a:p>
          <a:p>
            <a:pPr defTabSz="909638">
              <a:tabLst>
                <a:tab pos="454025" algn="l"/>
                <a:tab pos="519113" algn="l"/>
              </a:tabLst>
            </a:pPr>
            <a:endParaRPr lang="en-US" sz="2000" dirty="0">
              <a:latin typeface="Arial" charset="0"/>
            </a:endParaRP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	Used to describe in quantitative terms the disease burden.</a:t>
            </a:r>
          </a:p>
          <a:p>
            <a:pPr marL="630238" lvl="1" defTabSz="909638">
              <a:tabLst>
                <a:tab pos="454025" algn="l"/>
                <a:tab pos="519113" algn="l"/>
              </a:tabLst>
            </a:pPr>
            <a:endParaRPr lang="en-US" sz="2000" dirty="0">
              <a:latin typeface="Arial" charset="0"/>
            </a:endParaRP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	Prevalence and incidence are obtained from surveys.</a:t>
            </a: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endParaRPr lang="en-US" sz="2000" dirty="0">
              <a:latin typeface="Arial" charset="0"/>
            </a:endParaRP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	The denominator i.e. the population at risk  should be  clearly     </a:t>
            </a:r>
          </a:p>
          <a:p>
            <a:pPr defTabSz="909638"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 	defined.</a:t>
            </a:r>
          </a:p>
          <a:p>
            <a:pPr defTabSz="909638">
              <a:tabLst>
                <a:tab pos="454025" algn="l"/>
                <a:tab pos="519113" algn="l"/>
              </a:tabLst>
            </a:pPr>
            <a:endParaRPr lang="en-US" sz="2000" dirty="0">
              <a:latin typeface="Arial" charset="0"/>
            </a:endParaRP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	Generates hypothesis with regard to cause and effect but </a:t>
            </a:r>
          </a:p>
          <a:p>
            <a:pPr defTabSz="909638">
              <a:tabLst>
                <a:tab pos="454025" algn="l"/>
                <a:tab pos="519113" algn="l"/>
              </a:tabLst>
            </a:pPr>
            <a:r>
              <a:rPr lang="en-US" sz="2000" dirty="0">
                <a:latin typeface="Arial" charset="0"/>
              </a:rPr>
              <a:t>   	cannot prove the association.</a:t>
            </a:r>
          </a:p>
          <a:p>
            <a:pPr defTabSz="909638">
              <a:buFontTx/>
              <a:buChar char="•"/>
              <a:tabLst>
                <a:tab pos="454025" algn="l"/>
                <a:tab pos="519113" algn="l"/>
              </a:tabLst>
            </a:pPr>
            <a:endParaRPr lang="en-US" dirty="0"/>
          </a:p>
          <a:p>
            <a:pPr defTabSz="909638">
              <a:tabLst>
                <a:tab pos="454025" algn="l"/>
                <a:tab pos="519113" algn="l"/>
              </a:tabLst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9200" y="685800"/>
            <a:ext cx="7696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342900"/>
            <a:r>
              <a:rPr lang="en-US" b="1" dirty="0">
                <a:solidFill>
                  <a:srgbClr val="FF6600"/>
                </a:solidFill>
              </a:rPr>
              <a:t>Surveys</a:t>
            </a:r>
          </a:p>
          <a:p>
            <a:pPr defTabSz="342900"/>
            <a:endParaRPr lang="en-US" b="1" dirty="0">
              <a:solidFill>
                <a:srgbClr val="FF6600"/>
              </a:solidFill>
            </a:endParaRPr>
          </a:p>
          <a:p>
            <a:pPr defTabSz="342900"/>
            <a:r>
              <a:rPr lang="en-US" b="1" i="1" dirty="0"/>
              <a:t>Cross sectional survey</a:t>
            </a:r>
          </a:p>
          <a:p>
            <a:pPr marL="171450" lvl="1" defTabSz="342900">
              <a:buFontTx/>
              <a:buChar char="•"/>
            </a:pPr>
            <a:r>
              <a:rPr lang="en-US" dirty="0"/>
              <a:t>  a one time measurement conducted on a sample derived 	 from a 	population</a:t>
            </a:r>
          </a:p>
          <a:p>
            <a:pPr marL="171450" lvl="1" defTabSz="342900">
              <a:lnSpc>
                <a:spcPct val="140000"/>
              </a:lnSpc>
              <a:buFontTx/>
              <a:buChar char="•"/>
            </a:pPr>
            <a:r>
              <a:rPr lang="en-US" dirty="0"/>
              <a:t>  Usually done to estimate prevalence and to describe   </a:t>
            </a:r>
          </a:p>
          <a:p>
            <a:pPr marL="171450" lvl="1" defTabSz="342900">
              <a:lnSpc>
                <a:spcPct val="140000"/>
              </a:lnSpc>
            </a:pPr>
            <a:r>
              <a:rPr lang="en-US" dirty="0"/>
              <a:t>   disease 	spectrum.</a:t>
            </a:r>
          </a:p>
          <a:p>
            <a:pPr marL="171450" lvl="1" defTabSz="342900">
              <a:lnSpc>
                <a:spcPct val="170000"/>
              </a:lnSpc>
              <a:buFontTx/>
              <a:buChar char="•"/>
            </a:pPr>
            <a:r>
              <a:rPr lang="en-US" dirty="0"/>
              <a:t>  The prevalence thus computed is called point prevalence.</a:t>
            </a:r>
          </a:p>
          <a:p>
            <a:pPr defTabSz="342900"/>
            <a:endParaRPr lang="en-US" dirty="0"/>
          </a:p>
          <a:p>
            <a:pPr defTabSz="342900"/>
            <a:r>
              <a:rPr lang="en-US" b="1" i="1" dirty="0"/>
              <a:t>	Prevalence =		</a:t>
            </a:r>
            <a:r>
              <a:rPr lang="en-US" b="1" i="1" u="sng" dirty="0"/>
              <a:t>No. of persons with disease</a:t>
            </a:r>
          </a:p>
          <a:p>
            <a:pPr defTabSz="342900"/>
            <a:r>
              <a:rPr lang="en-US" b="1" i="1" dirty="0"/>
              <a:t>							Population at risk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174</TotalTime>
  <Words>448</Words>
  <Application>Microsoft Office PowerPoint</Application>
  <PresentationFormat>On-screen Show (4:3)</PresentationFormat>
  <Paragraphs>238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Urban</vt:lpstr>
      <vt:lpstr>Research – Epidemiological Studies </vt:lpstr>
      <vt:lpstr>Slide 2</vt:lpstr>
      <vt:lpstr>Slide 3</vt:lpstr>
      <vt:lpstr>Case Series</vt:lpstr>
      <vt:lpstr>Slide 5</vt:lpstr>
      <vt:lpstr>Case Reports/ Case Series</vt:lpstr>
      <vt:lpstr> </vt:lpstr>
      <vt:lpstr>Slide 8</vt:lpstr>
      <vt:lpstr>Slide 9</vt:lpstr>
      <vt:lpstr>Slide 10</vt:lpstr>
      <vt:lpstr>Slide 11</vt:lpstr>
      <vt:lpstr>Slide 12</vt:lpstr>
      <vt:lpstr>Case Control Studies</vt:lpstr>
      <vt:lpstr>Case Control Studies</vt:lpstr>
      <vt:lpstr>Slide 15</vt:lpstr>
      <vt:lpstr>Slide 16</vt:lpstr>
      <vt:lpstr>Cohort Studies</vt:lpstr>
      <vt:lpstr>Cohort Studies</vt:lpstr>
      <vt:lpstr>Cohort Studies</vt:lpstr>
      <vt:lpstr>Cohort Studies</vt:lpstr>
      <vt:lpstr>Slide 21</vt:lpstr>
      <vt:lpstr>Slide 22</vt:lpstr>
      <vt:lpstr>Slide 23</vt:lpstr>
      <vt:lpstr>James Lind, 1753</vt:lpstr>
      <vt:lpstr>Pasteur’s vaccine (1881) for anthrax: proof of efficacy</vt:lpstr>
      <vt:lpstr>MRC trial of Streptomycin in TB 1948 </vt:lpstr>
      <vt:lpstr>Randomized Controlled Trials</vt:lpstr>
      <vt:lpstr>Slide 28</vt:lpstr>
      <vt:lpstr>Slide 29</vt:lpstr>
      <vt:lpstr>Slide 30</vt:lpstr>
      <vt:lpstr>Meta-Analysis</vt:lpstr>
      <vt:lpstr>Meta-Analysis</vt:lpstr>
      <vt:lpstr>Evidence Pyramid</vt:lpstr>
      <vt:lpstr>Summary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Design</dc:title>
  <dc:creator>Divyang</dc:creator>
  <cp:lastModifiedBy>Maharshi Patel</cp:lastModifiedBy>
  <cp:revision>26</cp:revision>
  <dcterms:created xsi:type="dcterms:W3CDTF">2006-08-16T00:00:00Z</dcterms:created>
  <dcterms:modified xsi:type="dcterms:W3CDTF">2020-08-13T07:06:30Z</dcterms:modified>
</cp:coreProperties>
</file>