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72" r:id="rId3"/>
    <p:sldId id="276" r:id="rId4"/>
    <p:sldId id="311" r:id="rId5"/>
    <p:sldId id="277" r:id="rId6"/>
    <p:sldId id="278" r:id="rId7"/>
    <p:sldId id="279" r:id="rId8"/>
    <p:sldId id="282" r:id="rId9"/>
    <p:sldId id="280" r:id="rId10"/>
    <p:sldId id="281" r:id="rId11"/>
    <p:sldId id="283" r:id="rId12"/>
    <p:sldId id="284" r:id="rId13"/>
    <p:sldId id="285" r:id="rId14"/>
    <p:sldId id="303" r:id="rId15"/>
    <p:sldId id="304" r:id="rId16"/>
    <p:sldId id="288" r:id="rId17"/>
    <p:sldId id="302" r:id="rId18"/>
    <p:sldId id="289" r:id="rId19"/>
    <p:sldId id="287" r:id="rId20"/>
    <p:sldId id="291" r:id="rId21"/>
    <p:sldId id="292" r:id="rId22"/>
    <p:sldId id="293" r:id="rId23"/>
    <p:sldId id="294" r:id="rId24"/>
    <p:sldId id="301" r:id="rId25"/>
    <p:sldId id="306" r:id="rId26"/>
    <p:sldId id="307" r:id="rId27"/>
    <p:sldId id="308" r:id="rId28"/>
    <p:sldId id="312" r:id="rId29"/>
    <p:sldId id="309" r:id="rId30"/>
    <p:sldId id="305" r:id="rId31"/>
    <p:sldId id="297" r:id="rId32"/>
    <p:sldId id="313" r:id="rId33"/>
    <p:sldId id="298" r:id="rId34"/>
    <p:sldId id="299" r:id="rId35"/>
    <p:sldId id="300" r:id="rId36"/>
    <p:sldId id="310" r:id="rId37"/>
    <p:sldId id="258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1628800"/>
            <a:ext cx="6480048" cy="2301240"/>
          </a:xfrm>
        </p:spPr>
        <p:txBody>
          <a:bodyPr/>
          <a:lstStyle/>
          <a:p>
            <a:r>
              <a:rPr lang="en-US" dirty="0" smtClean="0"/>
              <a:t>Arterial Pulse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7704" y="3933056"/>
            <a:ext cx="6480048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Dr Tejas Shah</a:t>
            </a:r>
          </a:p>
          <a:p>
            <a:r>
              <a:rPr lang="en-US" dirty="0" smtClean="0"/>
              <a:t>Assistant Professor</a:t>
            </a:r>
            <a:endParaRPr lang="en-US" dirty="0" smtClean="0"/>
          </a:p>
          <a:p>
            <a:r>
              <a:rPr lang="en-US" dirty="0" smtClean="0"/>
              <a:t>Department of Cardiology</a:t>
            </a:r>
          </a:p>
          <a:p>
            <a:r>
              <a:rPr lang="en-US" dirty="0" smtClean="0"/>
              <a:t>SBKS MI &amp; 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997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467600" cy="5649491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err="1" smtClean="0"/>
              <a:t>Tachyarrhythmias</a:t>
            </a:r>
            <a:r>
              <a:rPr lang="en-US" sz="2000" dirty="0" smtClean="0"/>
              <a:t>: </a:t>
            </a:r>
          </a:p>
          <a:p>
            <a:pPr lvl="1"/>
            <a:r>
              <a:rPr lang="en-US" sz="2000" b="1" dirty="0" smtClean="0"/>
              <a:t>Regular</a:t>
            </a:r>
            <a:r>
              <a:rPr lang="en-US" sz="2000" dirty="0" smtClean="0"/>
              <a:t> pulse: Mostly supraventricular origin.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Irregular: Ventricular tachycardia or AV dissociation. 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Irregularly irregular: AF or MAT.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34910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467600" cy="5649491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Pulse deficit</a:t>
            </a:r>
          </a:p>
          <a:p>
            <a:endParaRPr lang="en-US" sz="2000" dirty="0" smtClean="0"/>
          </a:p>
          <a:p>
            <a:r>
              <a:rPr lang="en-US" sz="2000" dirty="0" smtClean="0"/>
              <a:t>Difference between the radial pulse rate and heart rate.</a:t>
            </a:r>
          </a:p>
          <a:p>
            <a:endParaRPr lang="en-US" sz="2000" dirty="0" smtClean="0"/>
          </a:p>
          <a:p>
            <a:r>
              <a:rPr lang="en-US" sz="2000" dirty="0" smtClean="0"/>
              <a:t>&gt;6/min in AF</a:t>
            </a:r>
          </a:p>
          <a:p>
            <a:endParaRPr lang="en-US" sz="2000" dirty="0" smtClean="0"/>
          </a:p>
          <a:p>
            <a:r>
              <a:rPr lang="en-US" sz="2000" dirty="0" smtClean="0"/>
              <a:t>&lt;6/min in PVCs.</a:t>
            </a:r>
          </a:p>
          <a:p>
            <a:endParaRPr lang="en-US" sz="2000" dirty="0" smtClean="0"/>
          </a:p>
          <a:p>
            <a:r>
              <a:rPr lang="en-US" sz="2000" dirty="0" smtClean="0"/>
              <a:t>Mechanism: Diastole is shortened </a:t>
            </a:r>
            <a:r>
              <a:rPr lang="en-US" sz="2000" dirty="0" smtClean="0">
                <a:sym typeface="Wingdings" pitchFamily="2" charset="2"/>
              </a:rPr>
              <a:t> stroke volume is insufficient to open aortic valve  non – existent arterial pulse in spite of cardiac contraction.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Diastole becomes longer in subsequent cardiac cycles  Stroke volume gradually increases  arterial pulse is felt.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145741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/>
          <a:lstStyle/>
          <a:p>
            <a:pPr marL="36576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B) Rhythm of pulse</a:t>
            </a:r>
          </a:p>
          <a:p>
            <a:r>
              <a:rPr lang="en-US" dirty="0" smtClean="0"/>
              <a:t>Normal: Regular</a:t>
            </a:r>
          </a:p>
          <a:p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5643871"/>
              </p:ext>
            </p:extLst>
          </p:nvPr>
        </p:nvGraphicFramePr>
        <p:xfrm>
          <a:off x="1043608" y="2276872"/>
          <a:ext cx="64087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30963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Regularly irregular</a:t>
                      </a:r>
                      <a:r>
                        <a:rPr lang="en-US" baseline="0" dirty="0" smtClean="0"/>
                        <a:t> pulse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Irregularly</a:t>
                      </a:r>
                      <a:r>
                        <a:rPr lang="en-US" baseline="0" dirty="0" smtClean="0"/>
                        <a:t> irregular pulse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Sinus arrhythmia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Pulsus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bigeminus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Pulsus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alternans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Frequent PVCs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and 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degree heart block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1982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467600" cy="5505475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2000" dirty="0" smtClean="0">
                <a:solidFill>
                  <a:srgbClr val="FFFF00"/>
                </a:solidFill>
              </a:rPr>
              <a:t>Sinus arrhythmia:</a:t>
            </a:r>
            <a:r>
              <a:rPr lang="en-US" sz="2000" dirty="0" smtClean="0"/>
              <a:t> Variation between the longest and the	  shortest cycle (P-P interval) exceeds 0.12 sec.</a:t>
            </a:r>
          </a:p>
          <a:p>
            <a:r>
              <a:rPr lang="en-US" sz="2000" dirty="0" smtClean="0"/>
              <a:t>Phasic sinus arrhythmia: Inspiration </a:t>
            </a:r>
            <a:r>
              <a:rPr lang="en-US" sz="2000" dirty="0" smtClean="0">
                <a:sym typeface="Wingdings" pitchFamily="2" charset="2"/>
              </a:rPr>
              <a:t> Pulse rate increases  Cycle length shortens and vice versa with expiration.</a:t>
            </a:r>
          </a:p>
          <a:p>
            <a:r>
              <a:rPr lang="en-US" sz="2000" dirty="0" smtClean="0">
                <a:sym typeface="Wingdings" pitchFamily="2" charset="2"/>
              </a:rPr>
              <a:t>Non – phasic: Unrelated to respiration – Digitalis toxicity.</a:t>
            </a:r>
          </a:p>
          <a:p>
            <a:endParaRPr lang="en-US" sz="2000" dirty="0">
              <a:sym typeface="Wingdings" pitchFamily="2" charset="2"/>
            </a:endParaRPr>
          </a:p>
          <a:p>
            <a:pPr marL="36576" indent="0">
              <a:buNone/>
            </a:pPr>
            <a:r>
              <a:rPr lang="en-US" sz="2000" dirty="0">
                <a:solidFill>
                  <a:srgbClr val="FFFF00"/>
                </a:solidFill>
              </a:rPr>
              <a:t>PVCs</a:t>
            </a:r>
            <a:r>
              <a:rPr lang="en-IN" sz="2000" dirty="0">
                <a:solidFill>
                  <a:srgbClr val="FFFF00"/>
                </a:solidFill>
              </a:rPr>
              <a:t>: </a:t>
            </a:r>
            <a:r>
              <a:rPr lang="en-IN" sz="2000" dirty="0"/>
              <a:t>At regular intervals (</a:t>
            </a:r>
            <a:r>
              <a:rPr lang="en-IN" sz="2000" dirty="0" err="1"/>
              <a:t>bigeminy</a:t>
            </a:r>
            <a:r>
              <a:rPr lang="en-IN" sz="2000" dirty="0"/>
              <a:t> or </a:t>
            </a:r>
            <a:r>
              <a:rPr lang="en-IN" sz="2000" dirty="0" err="1"/>
              <a:t>trigemini</a:t>
            </a:r>
            <a:r>
              <a:rPr lang="en-IN" sz="2000" dirty="0"/>
              <a:t> pattern) – Regularly irregular pulse.</a:t>
            </a:r>
          </a:p>
          <a:p>
            <a:r>
              <a:rPr lang="en-US" sz="2000" dirty="0"/>
              <a:t>Physiological: Exercise</a:t>
            </a:r>
          </a:p>
          <a:p>
            <a:r>
              <a:rPr lang="en-US" sz="2000" dirty="0"/>
              <a:t>Pharmacological: Digoxin toxicity, alcohol, nicotine, caffeine.</a:t>
            </a:r>
          </a:p>
          <a:p>
            <a:r>
              <a:rPr lang="en-US" sz="2000" dirty="0"/>
              <a:t>Cardiac: CAD – Acute MI, Post thrombolysis or PTCA, myocarditis, cardiomyopathy, MVP.</a:t>
            </a:r>
          </a:p>
          <a:p>
            <a:pPr marL="36576" indent="0">
              <a:buNone/>
            </a:pPr>
            <a:endParaRPr lang="en-US" sz="2000" dirty="0" smtClean="0">
              <a:solidFill>
                <a:srgbClr val="FFFF00"/>
              </a:solidFill>
            </a:endParaRPr>
          </a:p>
          <a:p>
            <a:pPr marL="36576" indent="0">
              <a:buNone/>
            </a:pPr>
            <a:r>
              <a:rPr lang="en-US" sz="2000" dirty="0" smtClean="0">
                <a:solidFill>
                  <a:srgbClr val="FFFF00"/>
                </a:solidFill>
              </a:rPr>
              <a:t>1</a:t>
            </a:r>
            <a:r>
              <a:rPr lang="en-US" sz="2000" baseline="30000" dirty="0" smtClean="0">
                <a:solidFill>
                  <a:srgbClr val="FFFF00"/>
                </a:solidFill>
              </a:rPr>
              <a:t>st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>
                <a:solidFill>
                  <a:srgbClr val="FFFF00"/>
                </a:solidFill>
              </a:rPr>
              <a:t>and 2</a:t>
            </a:r>
            <a:r>
              <a:rPr lang="en-US" sz="2000" baseline="30000" dirty="0">
                <a:solidFill>
                  <a:srgbClr val="FFFF00"/>
                </a:solidFill>
              </a:rPr>
              <a:t>nd</a:t>
            </a:r>
            <a:r>
              <a:rPr lang="en-US" sz="2000" dirty="0">
                <a:solidFill>
                  <a:srgbClr val="FFFF00"/>
                </a:solidFill>
              </a:rPr>
              <a:t> degree heart blocks: </a:t>
            </a:r>
            <a:r>
              <a:rPr lang="en-US" sz="2000" dirty="0"/>
              <a:t>Acute MI, myocarditis, digitalis, beta blockers. </a:t>
            </a:r>
          </a:p>
          <a:p>
            <a:pPr marL="36576" indent="0">
              <a:buNone/>
            </a:pPr>
            <a:endParaRPr lang="en-US" sz="2000" dirty="0"/>
          </a:p>
          <a:p>
            <a:endParaRPr lang="en-US" sz="2000" dirty="0" smtClean="0">
              <a:sym typeface="Wingdings" pitchFamily="2" charset="2"/>
            </a:endParaRP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56537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467600" cy="564949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solidFill>
                  <a:srgbClr val="00B0F0"/>
                </a:solidFill>
              </a:rPr>
              <a:t>Irregularly regular pulse: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err="1" smtClean="0"/>
              <a:t>Pulsus</a:t>
            </a:r>
            <a:r>
              <a:rPr lang="en-US" sz="2000" dirty="0" smtClean="0"/>
              <a:t> </a:t>
            </a:r>
            <a:r>
              <a:rPr lang="en-US" sz="2000" dirty="0" err="1" smtClean="0"/>
              <a:t>bigeminus</a:t>
            </a:r>
            <a:endParaRPr lang="en-US" sz="2000" dirty="0" smtClean="0"/>
          </a:p>
          <a:p>
            <a:pPr lvl="1">
              <a:buFont typeface="Wingdings" pitchFamily="2" charset="2"/>
              <a:buChar char="v"/>
            </a:pPr>
            <a:r>
              <a:rPr lang="en-US" sz="2000" dirty="0" err="1" smtClean="0"/>
              <a:t>Pulsus</a:t>
            </a:r>
            <a:r>
              <a:rPr lang="en-US" sz="2000" dirty="0" smtClean="0"/>
              <a:t> </a:t>
            </a:r>
            <a:r>
              <a:rPr lang="en-US" sz="2000" dirty="0" err="1" smtClean="0"/>
              <a:t>alternans</a:t>
            </a:r>
            <a:r>
              <a:rPr lang="en-US" sz="2000" dirty="0" smtClean="0"/>
              <a:t>.</a:t>
            </a:r>
          </a:p>
          <a:p>
            <a:pPr lvl="1">
              <a:buFont typeface="Wingdings" pitchFamily="2" charset="2"/>
              <a:buChar char="v"/>
            </a:pPr>
            <a:endParaRPr lang="en-US" sz="2000" dirty="0"/>
          </a:p>
          <a:p>
            <a:pPr>
              <a:buFont typeface="Wingdings" pitchFamily="2" charset="2"/>
              <a:buChar char="q"/>
            </a:pPr>
            <a:r>
              <a:rPr lang="en-US" sz="2000" dirty="0" err="1" smtClean="0"/>
              <a:t>Pulsus</a:t>
            </a:r>
            <a:r>
              <a:rPr lang="en-US" sz="2000" dirty="0" smtClean="0"/>
              <a:t> </a:t>
            </a:r>
            <a:r>
              <a:rPr lang="en-US" sz="2000" dirty="0" err="1" smtClean="0"/>
              <a:t>bigeminus</a:t>
            </a:r>
            <a:r>
              <a:rPr lang="en-US" sz="2000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Irregular rhythm caused by premature contractions (usually VPCs) </a:t>
            </a:r>
            <a:r>
              <a:rPr lang="en-US" sz="2000" dirty="0" smtClean="0">
                <a:sym typeface="Wingdings" pitchFamily="2" charset="2"/>
              </a:rPr>
              <a:t> alteration in strength of pulse.</a:t>
            </a:r>
          </a:p>
          <a:p>
            <a:pPr lvl="1">
              <a:buFont typeface="Arial" pitchFamily="34" charset="0"/>
              <a:buChar char="•"/>
            </a:pPr>
            <a:endParaRPr lang="en-US" sz="2000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ym typeface="Wingdings" pitchFamily="2" charset="2"/>
              </a:rPr>
              <a:t>Weak beat (VPC) always follows the short interval  long compensatory pause  stronger beat than normal pulse.</a:t>
            </a:r>
          </a:p>
          <a:p>
            <a:pPr lvl="1">
              <a:buFont typeface="Arial" pitchFamily="34" charset="0"/>
              <a:buChar char="•"/>
            </a:pPr>
            <a:endParaRPr lang="en-US" sz="2000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ym typeface="Wingdings" pitchFamily="2" charset="2"/>
              </a:rPr>
              <a:t>Also seen in AV blocks and atrial flutter with block.</a:t>
            </a:r>
            <a:endParaRPr lang="en-US" sz="2000" dirty="0" smtClean="0"/>
          </a:p>
          <a:p>
            <a:pPr>
              <a:buFont typeface="Wingdings" pitchFamily="2" charset="2"/>
              <a:buChar char="q"/>
            </a:pPr>
            <a:endParaRPr lang="en-US" sz="2000" b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72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err="1"/>
              <a:t>Pulsus</a:t>
            </a:r>
            <a:r>
              <a:rPr lang="en-US" sz="2000" dirty="0"/>
              <a:t> </a:t>
            </a:r>
            <a:r>
              <a:rPr lang="en-US" sz="2000" dirty="0" err="1"/>
              <a:t>alternans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Regular rhythm. </a:t>
            </a:r>
            <a:endParaRPr lang="en-US" sz="2000" dirty="0" smtClean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Strong beat (more no. of contractile elements) alternates with a weak beat (loss of contractile elements).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Sign </a:t>
            </a:r>
            <a:r>
              <a:rPr lang="en-US" sz="2000" dirty="0"/>
              <a:t>of severe LV dysfunction.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E.g</a:t>
            </a:r>
            <a:r>
              <a:rPr lang="en-US" sz="2000" dirty="0"/>
              <a:t>.: Severe AS with failure, DCM, myocarditis, acute pulmonary embolism, severe PS.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8877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075240" cy="6048672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C) Volume of Pulse</a:t>
            </a:r>
          </a:p>
          <a:p>
            <a:endParaRPr lang="en-US" sz="2000" dirty="0" smtClean="0"/>
          </a:p>
          <a:p>
            <a:r>
              <a:rPr lang="en-US" sz="2000" dirty="0" smtClean="0"/>
              <a:t>Idea of Pulse pressure which depends on stroke volume and compliance of arteries.</a:t>
            </a:r>
          </a:p>
          <a:p>
            <a:pPr marL="550926" indent="-514350">
              <a:buAutoNum type="arabicPeriod"/>
            </a:pPr>
            <a:endParaRPr lang="en-US" sz="2000" dirty="0" smtClean="0">
              <a:solidFill>
                <a:srgbClr val="FFFF00"/>
              </a:solidFill>
            </a:endParaRPr>
          </a:p>
          <a:p>
            <a:pPr marL="550926" indent="-514350">
              <a:buAutoNum type="arabicPeriod"/>
            </a:pPr>
            <a:r>
              <a:rPr lang="en-US" sz="2000" dirty="0" err="1" smtClean="0">
                <a:solidFill>
                  <a:srgbClr val="FFFF00"/>
                </a:solidFill>
              </a:rPr>
              <a:t>Pulsus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Parvus</a:t>
            </a:r>
            <a:r>
              <a:rPr lang="en-US" sz="2000" dirty="0" smtClean="0">
                <a:solidFill>
                  <a:srgbClr val="FFFF00"/>
                </a:solidFill>
              </a:rPr>
              <a:t>:</a:t>
            </a:r>
          </a:p>
          <a:p>
            <a:pPr lvl="1"/>
            <a:r>
              <a:rPr lang="en-US" sz="2000" dirty="0" smtClean="0"/>
              <a:t>Low volume, small amplitude: Small weak pulse.</a:t>
            </a:r>
          </a:p>
          <a:p>
            <a:pPr lvl="1"/>
            <a:r>
              <a:rPr lang="en-US" sz="2000" dirty="0" smtClean="0"/>
              <a:t>Decreased stroke volume, e.g. AS with </a:t>
            </a:r>
            <a:r>
              <a:rPr lang="en-US" sz="2000" dirty="0" err="1" smtClean="0"/>
              <a:t>pulsus</a:t>
            </a:r>
            <a:r>
              <a:rPr lang="en-US" sz="2000" dirty="0" smtClean="0"/>
              <a:t> </a:t>
            </a:r>
            <a:r>
              <a:rPr lang="en-US" sz="2000" dirty="0" err="1" smtClean="0"/>
              <a:t>tardus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i="1" dirty="0" err="1" smtClean="0"/>
              <a:t>Pulsus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parvus</a:t>
            </a:r>
            <a:r>
              <a:rPr lang="en-US" sz="2000" i="1" dirty="0" smtClean="0"/>
              <a:t> et </a:t>
            </a:r>
            <a:r>
              <a:rPr lang="en-US" sz="2000" i="1" dirty="0" err="1" smtClean="0"/>
              <a:t>tardus</a:t>
            </a:r>
            <a:r>
              <a:rPr lang="en-US" sz="2000" dirty="0" smtClean="0"/>
              <a:t>: Small pulse with delayed systolic peak (Severe AS).</a:t>
            </a:r>
          </a:p>
          <a:p>
            <a:pPr lvl="1"/>
            <a:r>
              <a:rPr lang="en-US" sz="2000" dirty="0" smtClean="0"/>
              <a:t>Severe heart failure.</a:t>
            </a:r>
          </a:p>
          <a:p>
            <a:pPr lvl="1"/>
            <a:r>
              <a:rPr lang="en-US" sz="2000" dirty="0" smtClean="0"/>
              <a:t>Best detected by palpating the carotids.</a:t>
            </a:r>
          </a:p>
          <a:p>
            <a:pPr marL="550926" indent="-514350">
              <a:buFont typeface="+mj-lt"/>
              <a:buAutoNum type="arabicPeriod" startAt="2"/>
            </a:pPr>
            <a:endParaRPr lang="en-US" sz="2000" dirty="0" smtClean="0"/>
          </a:p>
          <a:p>
            <a:pPr marL="550926" indent="-514350">
              <a:buFont typeface="+mj-lt"/>
              <a:buAutoNum type="arabicPeriod" startAt="2"/>
            </a:pPr>
            <a:r>
              <a:rPr lang="en-US" sz="2000" dirty="0" err="1" smtClean="0">
                <a:solidFill>
                  <a:srgbClr val="FFFF00"/>
                </a:solidFill>
              </a:rPr>
              <a:t>Pulsus</a:t>
            </a:r>
            <a:r>
              <a:rPr lang="en-US" sz="2000" dirty="0" smtClean="0">
                <a:solidFill>
                  <a:srgbClr val="FFFF00"/>
                </a:solidFill>
              </a:rPr>
              <a:t> Magnus:</a:t>
            </a:r>
          </a:p>
          <a:p>
            <a:pPr lvl="1"/>
            <a:r>
              <a:rPr lang="en-US" sz="2000" dirty="0" smtClean="0"/>
              <a:t>High volume, large amplitude.</a:t>
            </a:r>
          </a:p>
          <a:p>
            <a:pPr lvl="1"/>
            <a:r>
              <a:rPr lang="en-US" sz="2000" dirty="0" smtClean="0"/>
              <a:t>Increased stroke volume, e.g. AR.</a:t>
            </a:r>
            <a:endParaRPr lang="en-IN" sz="2000" dirty="0"/>
          </a:p>
          <a:p>
            <a:pPr marL="448056" lvl="1" indent="0">
              <a:buNone/>
            </a:pPr>
            <a:endParaRPr lang="en-US" sz="2000" dirty="0" smtClean="0"/>
          </a:p>
          <a:p>
            <a:pPr marL="146304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51866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60654" indent="-514350">
              <a:buFont typeface="+mj-lt"/>
              <a:buAutoNum type="arabicPeriod" startAt="3"/>
            </a:pPr>
            <a:r>
              <a:rPr lang="en-US" sz="2000" dirty="0">
                <a:solidFill>
                  <a:srgbClr val="FFFF00"/>
                </a:solidFill>
              </a:rPr>
              <a:t>Hyperkinetic or bounding pulse: </a:t>
            </a:r>
          </a:p>
          <a:p>
            <a:pPr marL="962406" lvl="1" indent="-514350"/>
            <a:r>
              <a:rPr lang="en-US" sz="2000" dirty="0"/>
              <a:t>Increased stroke volume and rapid ejection from LV.</a:t>
            </a:r>
          </a:p>
          <a:p>
            <a:pPr marL="962406" lvl="1" indent="-514350"/>
            <a:r>
              <a:rPr lang="en-US" sz="2000" dirty="0"/>
              <a:t>Hyperkinetic circulatory states</a:t>
            </a:r>
            <a:r>
              <a:rPr lang="en-US" sz="2000" dirty="0" smtClean="0"/>
              <a:t>.</a:t>
            </a:r>
          </a:p>
          <a:p>
            <a:pPr marL="448056" lvl="1" indent="0">
              <a:buNone/>
            </a:pPr>
            <a:endParaRPr lang="en-US" sz="2000" dirty="0" smtClean="0"/>
          </a:p>
          <a:p>
            <a:pPr marL="36576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D) Condition of vessel wall</a:t>
            </a:r>
          </a:p>
          <a:p>
            <a:r>
              <a:rPr lang="en-US" sz="2000" dirty="0" smtClean="0"/>
              <a:t>Examined </a:t>
            </a:r>
            <a:r>
              <a:rPr lang="en-US" sz="2000" dirty="0"/>
              <a:t>by flattening the artery by digital pressure and sliding it sideways.</a:t>
            </a:r>
          </a:p>
          <a:p>
            <a:r>
              <a:rPr lang="en-US" sz="2000" dirty="0" smtClean="0"/>
              <a:t>Atherosclerotic </a:t>
            </a:r>
            <a:r>
              <a:rPr lang="en-US" sz="2000" dirty="0"/>
              <a:t>vessel is thickened, rigid and tube like.</a:t>
            </a:r>
          </a:p>
          <a:p>
            <a:pPr marL="146304" indent="0">
              <a:buNone/>
            </a:pPr>
            <a:endParaRPr lang="en-US" sz="2000" dirty="0"/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189727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075240" cy="6192688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E) Radial pulse synchronicity</a:t>
            </a:r>
          </a:p>
          <a:p>
            <a:r>
              <a:rPr lang="en-US" sz="2000" dirty="0" smtClean="0"/>
              <a:t>Whether equal on both sides.</a:t>
            </a:r>
          </a:p>
          <a:p>
            <a:r>
              <a:rPr lang="en-US" sz="2000" dirty="0" smtClean="0"/>
              <a:t>Diminished or absent on one side:</a:t>
            </a:r>
          </a:p>
          <a:p>
            <a:pPr lvl="1"/>
            <a:r>
              <a:rPr lang="en-US" sz="2000" dirty="0" err="1" smtClean="0"/>
              <a:t>Takayasu’s</a:t>
            </a:r>
            <a:r>
              <a:rPr lang="en-US" sz="2000" dirty="0" smtClean="0"/>
              <a:t> arteritis.</a:t>
            </a:r>
          </a:p>
          <a:p>
            <a:pPr lvl="1"/>
            <a:r>
              <a:rPr lang="en-US" sz="2000" dirty="0" smtClean="0"/>
              <a:t>Thoracic outlet syndrome.</a:t>
            </a:r>
          </a:p>
          <a:p>
            <a:pPr lvl="1"/>
            <a:r>
              <a:rPr lang="en-US" sz="2000" dirty="0" err="1" smtClean="0"/>
              <a:t>Subclavian</a:t>
            </a:r>
            <a:r>
              <a:rPr lang="en-US" sz="2000" dirty="0" smtClean="0"/>
              <a:t> steal syndrome.</a:t>
            </a:r>
          </a:p>
          <a:p>
            <a:pPr lvl="1"/>
            <a:r>
              <a:rPr lang="en-US" sz="2000" dirty="0" smtClean="0"/>
              <a:t>Chronic </a:t>
            </a:r>
            <a:r>
              <a:rPr lang="en-US" sz="2000" dirty="0"/>
              <a:t>a</a:t>
            </a:r>
            <a:r>
              <a:rPr lang="en-US" sz="2000" dirty="0" smtClean="0"/>
              <a:t>therosclerosis.</a:t>
            </a:r>
          </a:p>
          <a:p>
            <a:pPr lvl="1"/>
            <a:r>
              <a:rPr lang="en-US" sz="2000" dirty="0" err="1" smtClean="0"/>
              <a:t>Coarctation</a:t>
            </a:r>
            <a:r>
              <a:rPr lang="en-US" sz="2000" dirty="0" smtClean="0"/>
              <a:t> of aorta (if proximal vessels are also involved).</a:t>
            </a:r>
          </a:p>
          <a:p>
            <a:pPr lvl="1"/>
            <a:r>
              <a:rPr lang="en-US" sz="2000" dirty="0" smtClean="0"/>
              <a:t>Dissection of aorta.</a:t>
            </a:r>
          </a:p>
          <a:p>
            <a:pPr marL="36576" indent="0"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36576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F</a:t>
            </a:r>
            <a:r>
              <a:rPr lang="en-US" sz="2000" b="1" dirty="0">
                <a:solidFill>
                  <a:srgbClr val="FF0000"/>
                </a:solidFill>
              </a:rPr>
              <a:t>) Absent or Delayed femoral pulsations</a:t>
            </a:r>
          </a:p>
          <a:p>
            <a:r>
              <a:rPr lang="en-US" sz="2000" dirty="0" err="1" smtClean="0"/>
              <a:t>Coarctation</a:t>
            </a:r>
            <a:r>
              <a:rPr lang="en-US" sz="2000" dirty="0" smtClean="0"/>
              <a:t> </a:t>
            </a:r>
            <a:r>
              <a:rPr lang="en-US" sz="2000" dirty="0"/>
              <a:t>of Aorta: Due to delay in rate of rise (amplitude).</a:t>
            </a:r>
          </a:p>
          <a:p>
            <a:pPr lvl="1"/>
            <a:r>
              <a:rPr lang="en-US" sz="2000" dirty="0"/>
              <a:t>Femoral arterial pulse is distinctly delayed.</a:t>
            </a:r>
          </a:p>
          <a:p>
            <a:pPr lvl="1"/>
            <a:r>
              <a:rPr lang="en-US" sz="2000" dirty="0"/>
              <a:t>Reduced volume of femoral arterial pulse.</a:t>
            </a:r>
          </a:p>
          <a:p>
            <a:r>
              <a:rPr lang="en-US" sz="2000" dirty="0" smtClean="0"/>
              <a:t>Occlusive </a:t>
            </a:r>
            <a:r>
              <a:rPr lang="en-US" sz="2000" dirty="0"/>
              <a:t>disease of bifurcation of aorta, common iliac or external iliac arteries.</a:t>
            </a:r>
            <a:endParaRPr lang="en-IN" sz="2000" dirty="0"/>
          </a:p>
          <a:p>
            <a:pPr marL="146304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181836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467600" cy="5832648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G</a:t>
            </a:r>
            <a:r>
              <a:rPr lang="en-US" sz="2400" b="1" dirty="0" smtClean="0">
                <a:solidFill>
                  <a:srgbClr val="FF0000"/>
                </a:solidFill>
              </a:rPr>
              <a:t>) Character of Pulse</a:t>
            </a:r>
            <a:endParaRPr lang="en-IN" sz="2400" b="1" dirty="0">
              <a:solidFill>
                <a:srgbClr val="FF0000"/>
              </a:solidFill>
            </a:endParaRPr>
          </a:p>
          <a:p>
            <a:r>
              <a:rPr lang="en-US" sz="2000" dirty="0" smtClean="0"/>
              <a:t>Best evaluated by palpation of carotid pulse.</a:t>
            </a:r>
          </a:p>
          <a:p>
            <a:pPr marL="36576" indent="0">
              <a:buNone/>
            </a:pPr>
            <a:r>
              <a:rPr lang="en-US" sz="2000" dirty="0" smtClean="0"/>
              <a:t>ABNORMAL TYPE OF PULSES DEPENDING UPON THE CHARACTER</a:t>
            </a:r>
          </a:p>
          <a:p>
            <a:pPr marL="36576" indent="0">
              <a:buNone/>
            </a:pPr>
            <a:endParaRPr lang="en-US" sz="2000" dirty="0" smtClean="0"/>
          </a:p>
          <a:p>
            <a:pPr marL="36576" indent="0">
              <a:buNone/>
            </a:pPr>
            <a:r>
              <a:rPr lang="en-US" sz="2000" b="1" dirty="0" smtClean="0">
                <a:solidFill>
                  <a:srgbClr val="00B0F0"/>
                </a:solidFill>
              </a:rPr>
              <a:t>a) </a:t>
            </a:r>
            <a:r>
              <a:rPr lang="en-US" sz="2000" b="1" dirty="0" err="1" smtClean="0">
                <a:solidFill>
                  <a:srgbClr val="00B0F0"/>
                </a:solidFill>
              </a:rPr>
              <a:t>Pulsus</a:t>
            </a:r>
            <a:r>
              <a:rPr lang="en-US" sz="2000" b="1" dirty="0" smtClean="0">
                <a:solidFill>
                  <a:srgbClr val="00B0F0"/>
                </a:solidFill>
              </a:rPr>
              <a:t> </a:t>
            </a:r>
            <a:r>
              <a:rPr lang="en-US" sz="2000" b="1" dirty="0" err="1" smtClean="0">
                <a:solidFill>
                  <a:srgbClr val="00B0F0"/>
                </a:solidFill>
              </a:rPr>
              <a:t>Tardus</a:t>
            </a:r>
            <a:r>
              <a:rPr lang="en-US" sz="2000" b="1" dirty="0" smtClean="0">
                <a:solidFill>
                  <a:srgbClr val="00B0F0"/>
                </a:solidFill>
              </a:rPr>
              <a:t>: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Slow rising.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Delayed systolic peak (near to S2).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Frequently associated with a thrill in carotids (carotid shudder) – AS.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Often occurs with </a:t>
            </a:r>
            <a:r>
              <a:rPr lang="en-US" sz="2000" dirty="0" err="1" smtClean="0"/>
              <a:t>Pulsus</a:t>
            </a:r>
            <a:r>
              <a:rPr lang="en-US" sz="2000" dirty="0" smtClean="0"/>
              <a:t> </a:t>
            </a:r>
            <a:r>
              <a:rPr lang="en-US" sz="2000" dirty="0" err="1" smtClean="0"/>
              <a:t>Parvus</a:t>
            </a:r>
            <a:r>
              <a:rPr lang="en-US" sz="2000" dirty="0" smtClean="0"/>
              <a:t> (i.e. </a:t>
            </a:r>
            <a:r>
              <a:rPr lang="en-US" sz="2000" dirty="0" err="1" smtClean="0"/>
              <a:t>pulsus</a:t>
            </a:r>
            <a:r>
              <a:rPr lang="en-US" sz="2000" dirty="0" smtClean="0"/>
              <a:t> </a:t>
            </a:r>
            <a:r>
              <a:rPr lang="en-US" sz="2000" dirty="0" err="1" smtClean="0"/>
              <a:t>parvus</a:t>
            </a:r>
            <a:r>
              <a:rPr lang="en-US" sz="2000" dirty="0" smtClean="0"/>
              <a:t> et </a:t>
            </a:r>
            <a:r>
              <a:rPr lang="en-US" sz="2000" dirty="0" err="1" smtClean="0"/>
              <a:t>tardus</a:t>
            </a:r>
            <a:r>
              <a:rPr lang="en-US" sz="2000" dirty="0" smtClean="0"/>
              <a:t>).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Better appreciated by simultaneous auscultation and carotid palpation.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AS – </a:t>
            </a:r>
            <a:r>
              <a:rPr lang="en-US" sz="2000" dirty="0" err="1" smtClean="0"/>
              <a:t>Pulsus</a:t>
            </a:r>
            <a:r>
              <a:rPr lang="en-US" sz="2000" dirty="0"/>
              <a:t> </a:t>
            </a:r>
            <a:r>
              <a:rPr lang="en-US" sz="2000" dirty="0" err="1" smtClean="0"/>
              <a:t>Tardus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 Pressure gradient of </a:t>
            </a:r>
            <a:r>
              <a:rPr lang="en-US" sz="2000" dirty="0" err="1" smtClean="0">
                <a:sym typeface="Wingdings" pitchFamily="2" charset="2"/>
              </a:rPr>
              <a:t>atleast</a:t>
            </a:r>
            <a:r>
              <a:rPr lang="en-US" sz="2000" dirty="0" smtClean="0">
                <a:sym typeface="Wingdings" pitchFamily="2" charset="2"/>
              </a:rPr>
              <a:t>         70 mm Hg.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56417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Definition	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u"/>
            </a:pPr>
            <a:r>
              <a:rPr lang="en-US" sz="2000" dirty="0">
                <a:latin typeface="Arial (Body)"/>
                <a:cs typeface="Calibri" pitchFamily="34" charset="0"/>
              </a:rPr>
              <a:t> It is the pressure wave which travels along the walls of arteries when blood is ejected from left ventricle into aorta during systole.</a:t>
            </a:r>
          </a:p>
          <a:p>
            <a:pPr algn="just">
              <a:buFont typeface="Wingdings" pitchFamily="2" charset="2"/>
              <a:buChar char="u"/>
            </a:pPr>
            <a:endParaRPr lang="en-US" sz="2000" dirty="0">
              <a:latin typeface="Arial (Body)"/>
              <a:cs typeface="Calibri" pitchFamily="34" charset="0"/>
            </a:endParaRPr>
          </a:p>
          <a:p>
            <a:pPr algn="just">
              <a:buFont typeface="Wingdings" pitchFamily="2" charset="2"/>
              <a:buChar char="u"/>
            </a:pPr>
            <a:r>
              <a:rPr lang="en-US" sz="2000" dirty="0" smtClean="0">
                <a:latin typeface="Arial (Body)"/>
                <a:cs typeface="Calibri" pitchFamily="34" charset="0"/>
              </a:rPr>
              <a:t>When </a:t>
            </a:r>
            <a:r>
              <a:rPr lang="en-US" sz="2000" dirty="0">
                <a:latin typeface="Arial (Body)"/>
                <a:cs typeface="Calibri" pitchFamily="34" charset="0"/>
              </a:rPr>
              <a:t>this pressure wave travels along walls of arteries </a:t>
            </a:r>
            <a:r>
              <a:rPr lang="en-US" sz="2000" dirty="0">
                <a:latin typeface="Arial (Body)"/>
                <a:cs typeface="Calibri" pitchFamily="34" charset="0"/>
                <a:sym typeface="Wingdings" pitchFamily="2" charset="2"/>
              </a:rPr>
              <a:t></a:t>
            </a:r>
            <a:r>
              <a:rPr lang="en-US" sz="2000" dirty="0">
                <a:latin typeface="Arial (Body)"/>
                <a:cs typeface="Calibri" pitchFamily="34" charset="0"/>
              </a:rPr>
              <a:t> expansion of art. </a:t>
            </a:r>
            <a:r>
              <a:rPr lang="en-US" sz="2000" dirty="0" smtClean="0">
                <a:latin typeface="Arial (Body)"/>
                <a:cs typeface="Calibri" pitchFamily="34" charset="0"/>
              </a:rPr>
              <a:t>walls </a:t>
            </a:r>
            <a:r>
              <a:rPr lang="en-US" sz="2000" dirty="0">
                <a:latin typeface="Arial (Body)"/>
                <a:cs typeface="Calibri" pitchFamily="34" charset="0"/>
                <a:sym typeface="Wingdings" pitchFamily="2" charset="2"/>
              </a:rPr>
              <a:t></a:t>
            </a:r>
            <a:r>
              <a:rPr lang="en-US" sz="2000" dirty="0">
                <a:latin typeface="Arial (Body)"/>
                <a:cs typeface="Calibri" pitchFamily="34" charset="0"/>
              </a:rPr>
              <a:t> palpated as arterial pulse</a:t>
            </a:r>
            <a:r>
              <a:rPr lang="en-US" sz="2000" dirty="0" smtClean="0">
                <a:latin typeface="Arial (Body)"/>
                <a:cs typeface="Calibri" pitchFamily="34" charset="0"/>
              </a:rPr>
              <a:t>.</a:t>
            </a:r>
          </a:p>
          <a:p>
            <a:pPr algn="just">
              <a:buFont typeface="Wingdings" pitchFamily="2" charset="2"/>
              <a:buChar char="u"/>
            </a:pPr>
            <a:endParaRPr lang="en-US" sz="2000" dirty="0">
              <a:latin typeface="Arial (Body)"/>
              <a:cs typeface="Calibri" pitchFamily="34" charset="0"/>
            </a:endParaRPr>
          </a:p>
          <a:p>
            <a:pPr algn="just">
              <a:buFont typeface="Wingdings" pitchFamily="2" charset="2"/>
              <a:buChar char="u"/>
            </a:pPr>
            <a:r>
              <a:rPr lang="en-US" sz="2000" b="1" dirty="0" smtClean="0">
                <a:latin typeface="Arial (Body)"/>
                <a:cs typeface="Calibri" pitchFamily="34" charset="0"/>
              </a:rPr>
              <a:t>First portion</a:t>
            </a:r>
            <a:r>
              <a:rPr lang="en-US" sz="2000" dirty="0" smtClean="0">
                <a:latin typeface="Arial (Body)"/>
                <a:cs typeface="Calibri" pitchFamily="34" charset="0"/>
              </a:rPr>
              <a:t> of central aortic pulse wave: Peak velocity of blood ejected during early systole (stored in central aorta).</a:t>
            </a:r>
          </a:p>
          <a:p>
            <a:pPr algn="just">
              <a:buFont typeface="Wingdings" pitchFamily="2" charset="2"/>
              <a:buChar char="u"/>
            </a:pPr>
            <a:endParaRPr lang="en-US" sz="2000" dirty="0" smtClean="0">
              <a:latin typeface="Arial (Body)"/>
              <a:cs typeface="Calibri" pitchFamily="34" charset="0"/>
            </a:endParaRPr>
          </a:p>
          <a:p>
            <a:pPr algn="just">
              <a:buFont typeface="Wingdings" pitchFamily="2" charset="2"/>
              <a:buChar char="u"/>
            </a:pPr>
            <a:r>
              <a:rPr lang="en-US" sz="2000" b="1" dirty="0" smtClean="0">
                <a:latin typeface="Arial (Body)"/>
                <a:cs typeface="Calibri" pitchFamily="34" charset="0"/>
              </a:rPr>
              <a:t>Mid to late systolic portion</a:t>
            </a:r>
            <a:r>
              <a:rPr lang="en-US" sz="2000" dirty="0" smtClean="0">
                <a:latin typeface="Arial (Body)"/>
                <a:cs typeface="Calibri" pitchFamily="34" charset="0"/>
              </a:rPr>
              <a:t> of normal pulse wave: Blood moving from central aorta to periphery.</a:t>
            </a:r>
          </a:p>
          <a:p>
            <a:pPr lvl="1" algn="just">
              <a:buFont typeface="Wingdings" pitchFamily="2" charset="2"/>
              <a:buChar char="u"/>
            </a:pPr>
            <a:r>
              <a:rPr lang="en-US" sz="2000" dirty="0" smtClean="0">
                <a:latin typeface="Arial (Body)"/>
                <a:cs typeface="Calibri" pitchFamily="34" charset="0"/>
              </a:rPr>
              <a:t>Simultaneous reflection of pulse wave returning from arteries of upper body.</a:t>
            </a:r>
            <a:endParaRPr lang="en-IN" sz="2000" dirty="0">
              <a:latin typeface="Arial (Body)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194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7467600" cy="5361459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G) Character of </a:t>
            </a:r>
            <a:r>
              <a:rPr lang="en-US" sz="2000" b="1" dirty="0" smtClean="0">
                <a:solidFill>
                  <a:srgbClr val="FF0000"/>
                </a:solidFill>
              </a:rPr>
              <a:t>Pulse</a:t>
            </a:r>
          </a:p>
          <a:p>
            <a:pPr marL="36576" indent="0">
              <a:buNone/>
            </a:pPr>
            <a:endParaRPr lang="en-IN" sz="2000" b="1" dirty="0">
              <a:solidFill>
                <a:srgbClr val="FF0000"/>
              </a:solidFill>
            </a:endParaRPr>
          </a:p>
          <a:p>
            <a:pPr marL="36576" indent="0">
              <a:buNone/>
            </a:pPr>
            <a:r>
              <a:rPr lang="en-US" sz="2000" b="1" dirty="0" smtClean="0">
                <a:solidFill>
                  <a:srgbClr val="00B0F0"/>
                </a:solidFill>
              </a:rPr>
              <a:t>b) Water – Hammer (Collapsing) or Corrigan Pulse: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i="1" dirty="0" smtClean="0"/>
              <a:t>Rapid upstroke</a:t>
            </a:r>
            <a:r>
              <a:rPr lang="en-US" sz="2000" dirty="0" smtClean="0"/>
              <a:t> (percussion wave) f/b rapid descent (collapse).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Indicates low systemic vascular resistance.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Best appreciated in radial pulse.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E.g.: AR, PDA, RSOV.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99523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467600" cy="557748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G) Character of Pulse</a:t>
            </a:r>
            <a:endParaRPr lang="en-IN" sz="2000" b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sz="2000" b="1" dirty="0" smtClean="0">
              <a:solidFill>
                <a:srgbClr val="00B0F0"/>
              </a:solidFill>
            </a:endParaRPr>
          </a:p>
          <a:p>
            <a:pPr marL="36576" indent="0">
              <a:buNone/>
            </a:pPr>
            <a:r>
              <a:rPr lang="en-US" sz="2000" b="1" dirty="0" smtClean="0">
                <a:solidFill>
                  <a:srgbClr val="00B0F0"/>
                </a:solidFill>
              </a:rPr>
              <a:t>c) Twice Beating Pulse:</a:t>
            </a:r>
            <a:endParaRPr lang="en-IN" sz="2000" dirty="0">
              <a:solidFill>
                <a:srgbClr val="00B0F0"/>
              </a:solidFill>
            </a:endParaRP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Two </a:t>
            </a:r>
            <a:r>
              <a:rPr lang="en-US" sz="2000" dirty="0"/>
              <a:t>palpable arterial pulses per cardiac cycle.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 smtClean="0"/>
              <a:t>Includes </a:t>
            </a:r>
            <a:r>
              <a:rPr lang="en-US" sz="2000" dirty="0" err="1" smtClean="0">
                <a:solidFill>
                  <a:srgbClr val="FF0000"/>
                </a:solidFill>
              </a:rPr>
              <a:t>anacrotic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pulse</a:t>
            </a:r>
            <a:r>
              <a:rPr lang="en-US" sz="2000" dirty="0" smtClean="0"/>
              <a:t>, </a:t>
            </a:r>
            <a:r>
              <a:rPr lang="en-US" sz="2000" dirty="0" err="1" smtClean="0">
                <a:solidFill>
                  <a:srgbClr val="92D050"/>
                </a:solidFill>
              </a:rPr>
              <a:t>pulsus</a:t>
            </a:r>
            <a:r>
              <a:rPr lang="en-US" sz="2000" dirty="0" smtClean="0">
                <a:solidFill>
                  <a:srgbClr val="92D050"/>
                </a:solidFill>
              </a:rPr>
              <a:t> </a:t>
            </a:r>
            <a:r>
              <a:rPr lang="en-US" sz="2000" dirty="0" err="1" smtClean="0">
                <a:solidFill>
                  <a:srgbClr val="92D050"/>
                </a:solidFill>
              </a:rPr>
              <a:t>bisferiens</a:t>
            </a:r>
            <a:r>
              <a:rPr lang="en-US" sz="2000" dirty="0" smtClean="0"/>
              <a:t> and </a:t>
            </a:r>
            <a:r>
              <a:rPr lang="en-US" sz="2000" dirty="0" err="1" smtClean="0">
                <a:solidFill>
                  <a:srgbClr val="FFC000"/>
                </a:solidFill>
              </a:rPr>
              <a:t>dicrotic</a:t>
            </a:r>
            <a:r>
              <a:rPr lang="en-US" sz="2000" dirty="0" smtClean="0">
                <a:solidFill>
                  <a:srgbClr val="FFC000"/>
                </a:solidFill>
              </a:rPr>
              <a:t> pulse</a:t>
            </a:r>
            <a:r>
              <a:rPr lang="en-US" sz="2000" dirty="0" smtClean="0"/>
              <a:t>.</a:t>
            </a:r>
          </a:p>
          <a:p>
            <a:pPr lvl="1">
              <a:buFont typeface="Wingdings" pitchFamily="2" charset="2"/>
              <a:buChar char="q"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000" b="1" dirty="0" err="1" smtClean="0">
                <a:solidFill>
                  <a:srgbClr val="FF0000"/>
                </a:solidFill>
              </a:rPr>
              <a:t>Anacrotic</a:t>
            </a:r>
            <a:r>
              <a:rPr lang="en-US" sz="2000" b="1" dirty="0" smtClean="0">
                <a:solidFill>
                  <a:srgbClr val="FF0000"/>
                </a:solidFill>
              </a:rPr>
              <a:t> Pulse: </a:t>
            </a:r>
            <a:r>
              <a:rPr lang="en-US" sz="2000" dirty="0" smtClean="0"/>
              <a:t>Slow rising (</a:t>
            </a:r>
            <a:r>
              <a:rPr lang="en-US" sz="2000" dirty="0" err="1" smtClean="0"/>
              <a:t>pulsus</a:t>
            </a:r>
            <a:r>
              <a:rPr lang="en-US" sz="2000" dirty="0" smtClean="0"/>
              <a:t> </a:t>
            </a:r>
            <a:r>
              <a:rPr lang="en-US" sz="2000" dirty="0" err="1" smtClean="0"/>
              <a:t>tardus</a:t>
            </a:r>
            <a:r>
              <a:rPr lang="en-US" sz="2000" dirty="0" smtClean="0"/>
              <a:t>), distinct notch (</a:t>
            </a:r>
            <a:r>
              <a:rPr lang="en-US" sz="2000" dirty="0" err="1" smtClean="0"/>
              <a:t>anacrotic</a:t>
            </a:r>
            <a:r>
              <a:rPr lang="en-US" sz="2000" dirty="0" smtClean="0"/>
              <a:t>) on upstroke of carotid pulse with two separate waves (</a:t>
            </a:r>
            <a:r>
              <a:rPr lang="en-US" sz="2000" dirty="0" err="1" smtClean="0"/>
              <a:t>anacrotic</a:t>
            </a:r>
            <a:r>
              <a:rPr lang="en-US" sz="2000" dirty="0" smtClean="0"/>
              <a:t> and percussion).	</a:t>
            </a:r>
          </a:p>
          <a:p>
            <a:pPr lvl="2">
              <a:buFont typeface="Wingdings" pitchFamily="2" charset="2"/>
              <a:buChar char="v"/>
            </a:pPr>
            <a:r>
              <a:rPr lang="en-US" sz="2000" dirty="0" smtClean="0"/>
              <a:t>Palpated well. </a:t>
            </a:r>
          </a:p>
          <a:p>
            <a:pPr lvl="2">
              <a:buFont typeface="Wingdings" pitchFamily="2" charset="2"/>
              <a:buChar char="v"/>
            </a:pPr>
            <a:r>
              <a:rPr lang="en-US" sz="2000" dirty="0" smtClean="0"/>
              <a:t>AS.</a:t>
            </a:r>
          </a:p>
          <a:p>
            <a:pPr lvl="2">
              <a:buFont typeface="Wingdings" pitchFamily="2" charset="2"/>
              <a:buChar char="v"/>
            </a:pPr>
            <a:r>
              <a:rPr lang="en-US" sz="2000" dirty="0" smtClean="0"/>
              <a:t>Lower the notch, severe the AS.</a:t>
            </a:r>
          </a:p>
          <a:p>
            <a:pPr lvl="2">
              <a:buFont typeface="Wingdings" pitchFamily="2" charset="2"/>
              <a:buChar char="v"/>
            </a:pPr>
            <a:r>
              <a:rPr lang="en-US" sz="2000" dirty="0" smtClean="0"/>
              <a:t>Presence of </a:t>
            </a:r>
            <a:r>
              <a:rPr lang="en-US" sz="2000" dirty="0" err="1" smtClean="0"/>
              <a:t>anacrotic</a:t>
            </a:r>
            <a:r>
              <a:rPr lang="en-US" sz="2000" dirty="0" smtClean="0"/>
              <a:t> pulse indicates minimum pressure gradient of 70 mm Hg.</a:t>
            </a:r>
          </a:p>
          <a:p>
            <a:pPr lvl="2">
              <a:buFont typeface="Wingdings" pitchFamily="2" charset="2"/>
              <a:buChar char="v"/>
            </a:pPr>
            <a:endParaRPr lang="en-US" sz="2000" dirty="0" smtClean="0"/>
          </a:p>
          <a:p>
            <a:pPr lvl="1">
              <a:buFont typeface="Wingdings" pitchFamily="2" charset="2"/>
              <a:buChar char="v"/>
            </a:pPr>
            <a:endParaRPr lang="en-US" sz="2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587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848600" cy="572149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b="1" dirty="0" err="1" smtClean="0">
                <a:solidFill>
                  <a:srgbClr val="92D050"/>
                </a:solidFill>
              </a:rPr>
              <a:t>Bisferiens</a:t>
            </a:r>
            <a:r>
              <a:rPr lang="en-US" sz="2000" b="1" dirty="0" smtClean="0">
                <a:solidFill>
                  <a:srgbClr val="92D050"/>
                </a:solidFill>
              </a:rPr>
              <a:t> pulse: </a:t>
            </a:r>
            <a:r>
              <a:rPr lang="en-US" sz="2000" dirty="0" smtClean="0"/>
              <a:t>Two systolic peaks (percussion and tidal waves) separated by a distinct </a:t>
            </a:r>
            <a:r>
              <a:rPr lang="en-US" sz="2000" dirty="0" err="1" smtClean="0"/>
              <a:t>midsystolic</a:t>
            </a:r>
            <a:r>
              <a:rPr lang="en-US" sz="2000" dirty="0" smtClean="0"/>
              <a:t> dip.</a:t>
            </a:r>
          </a:p>
          <a:p>
            <a:pPr marL="36576" indent="0">
              <a:buNone/>
            </a:pPr>
            <a:endParaRPr lang="en-US" sz="2000" b="1" dirty="0" smtClean="0"/>
          </a:p>
          <a:p>
            <a:pPr marL="36576" indent="0">
              <a:buNone/>
            </a:pPr>
            <a:r>
              <a:rPr lang="en-US" sz="2000" b="1" u="sng" dirty="0" smtClean="0"/>
              <a:t>Causes and mechanism:</a:t>
            </a:r>
          </a:p>
          <a:p>
            <a:pPr marL="550926" indent="-514350">
              <a:buAutoNum type="arabicPeriod"/>
            </a:pPr>
            <a:r>
              <a:rPr lang="en-US" sz="2000" dirty="0" smtClean="0"/>
              <a:t>Conditions in which large stroke volume is  		  rapidly ejected from the LV as in severe AR, 	     PDA, hyperkinetic circulatory states.</a:t>
            </a:r>
          </a:p>
          <a:p>
            <a:pPr marL="852678" lvl="1" indent="-514350"/>
            <a:r>
              <a:rPr lang="en-US" sz="2000" dirty="0" smtClean="0"/>
              <a:t>Initial percussion wave is exaggerated and the tidal wave also becomes prominent.</a:t>
            </a:r>
          </a:p>
          <a:p>
            <a:pPr marL="379476" indent="-342900">
              <a:buFont typeface="+mj-lt"/>
              <a:buAutoNum type="arabicPeriod"/>
            </a:pPr>
            <a:r>
              <a:rPr lang="en-US" sz="2000" dirty="0" smtClean="0"/>
              <a:t>Combination of slow rising and collapsing pulse: AS + AR.</a:t>
            </a:r>
          </a:p>
          <a:p>
            <a:pPr marL="379476" indent="-342900">
              <a:buFont typeface="+mj-lt"/>
              <a:buAutoNum type="arabicPeriod"/>
            </a:pPr>
            <a:r>
              <a:rPr lang="en-US" sz="2000" dirty="0" smtClean="0"/>
              <a:t>HOCM: Usually recordable than palpable. Indicates significant obstruction.</a:t>
            </a:r>
          </a:p>
          <a:p>
            <a:pPr marL="379476" indent="-342900">
              <a:buFont typeface="+mj-lt"/>
              <a:buAutoNum type="arabicPeriod"/>
            </a:pPr>
            <a:endParaRPr lang="en-US" sz="2000" dirty="0"/>
          </a:p>
          <a:p>
            <a:pPr marL="36576" lvl="1" indent="0">
              <a:buSzPct val="80000"/>
              <a:buNone/>
            </a:pPr>
            <a:r>
              <a:rPr lang="en-US" sz="2000" b="1" u="sng" dirty="0" smtClean="0"/>
              <a:t>Detection</a:t>
            </a:r>
            <a:r>
              <a:rPr lang="en-US" sz="2000" b="1" dirty="0" smtClean="0"/>
              <a:t>: </a:t>
            </a:r>
            <a:r>
              <a:rPr lang="en-US" sz="2000" dirty="0"/>
              <a:t>Best by carotids palpation.</a:t>
            </a:r>
          </a:p>
          <a:p>
            <a:pPr lvl="1"/>
            <a:r>
              <a:rPr lang="en-US" sz="2000" dirty="0" smtClean="0"/>
              <a:t>Apply graduated pressure or completely obliterate the pulse and gradually release it to appreciate the two waves.</a:t>
            </a:r>
          </a:p>
          <a:p>
            <a:pPr marL="36576" indent="0">
              <a:buNone/>
            </a:pPr>
            <a:endParaRPr lang="en-US" sz="2000" b="1" dirty="0" smtClean="0"/>
          </a:p>
          <a:p>
            <a:pPr marL="36576" indent="0">
              <a:buNone/>
            </a:pPr>
            <a:r>
              <a:rPr lang="en-US" sz="2000" dirty="0"/>
              <a:t>	</a:t>
            </a:r>
            <a:endParaRPr lang="en-IN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5550" y="762000"/>
            <a:ext cx="1847850" cy="2039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49675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467600" cy="597666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900" b="1" dirty="0" err="1" smtClean="0">
                <a:solidFill>
                  <a:srgbClr val="FFC000"/>
                </a:solidFill>
              </a:rPr>
              <a:t>Dicrotic</a:t>
            </a:r>
            <a:r>
              <a:rPr lang="en-US" sz="1900" b="1" dirty="0" smtClean="0">
                <a:solidFill>
                  <a:srgbClr val="FFC000"/>
                </a:solidFill>
              </a:rPr>
              <a:t> pulse: </a:t>
            </a:r>
          </a:p>
          <a:p>
            <a:pPr lvl="1">
              <a:buFont typeface="Arial" pitchFamily="34" charset="0"/>
              <a:buChar char="•"/>
            </a:pPr>
            <a:endParaRPr lang="en-US" sz="1100" dirty="0" smtClean="0"/>
          </a:p>
          <a:p>
            <a:pPr lvl="1">
              <a:buFont typeface="Arial" pitchFamily="34" charset="0"/>
              <a:buChar char="•"/>
            </a:pPr>
            <a:r>
              <a:rPr lang="en-US" sz="1900" dirty="0" smtClean="0"/>
              <a:t>Two peaks. One in systole (percussion 		     wave) and other in diastole (</a:t>
            </a:r>
            <a:r>
              <a:rPr lang="en-US" sz="1900" dirty="0" err="1" smtClean="0"/>
              <a:t>dicrotic</a:t>
            </a:r>
            <a:r>
              <a:rPr lang="en-US" sz="1900" dirty="0" smtClean="0"/>
              <a:t> wave)		 immediately after S2. </a:t>
            </a:r>
          </a:p>
          <a:p>
            <a:pPr lvl="1">
              <a:buFont typeface="Arial" pitchFamily="34" charset="0"/>
              <a:buChar char="•"/>
            </a:pPr>
            <a:endParaRPr lang="en-US" sz="1100" dirty="0" smtClean="0"/>
          </a:p>
          <a:p>
            <a:pPr lvl="1">
              <a:buFont typeface="Arial" pitchFamily="34" charset="0"/>
              <a:buChar char="•"/>
            </a:pPr>
            <a:r>
              <a:rPr lang="en-US" sz="1900" dirty="0" smtClean="0"/>
              <a:t>Detectable delay between the two palpable peaks is much longer than in </a:t>
            </a:r>
            <a:r>
              <a:rPr lang="en-US" sz="1900" dirty="0" err="1" smtClean="0"/>
              <a:t>bisferiens</a:t>
            </a:r>
            <a:r>
              <a:rPr lang="en-US" sz="1900" dirty="0" smtClean="0"/>
              <a:t> pulse.</a:t>
            </a:r>
          </a:p>
          <a:p>
            <a:pPr lvl="1">
              <a:buFont typeface="Arial" pitchFamily="34" charset="0"/>
              <a:buChar char="•"/>
            </a:pPr>
            <a:endParaRPr lang="en-US" sz="1100" dirty="0" smtClean="0"/>
          </a:p>
          <a:p>
            <a:pPr lvl="1">
              <a:buFont typeface="Arial" pitchFamily="34" charset="0"/>
              <a:buChar char="•"/>
            </a:pPr>
            <a:r>
              <a:rPr lang="en-US" sz="1900" dirty="0" smtClean="0"/>
              <a:t>Low output states: Enteric fever, cardiomyopathy, cardiac </a:t>
            </a:r>
            <a:r>
              <a:rPr lang="en-US" sz="1900" dirty="0" err="1" smtClean="0"/>
              <a:t>tamponade</a:t>
            </a:r>
            <a:r>
              <a:rPr lang="en-US" sz="1900" dirty="0" smtClean="0"/>
              <a:t>, myocarditis, hypovolemic shock, during IABP.</a:t>
            </a:r>
          </a:p>
          <a:p>
            <a:pPr lvl="1">
              <a:buFont typeface="Arial" pitchFamily="34" charset="0"/>
              <a:buChar char="•"/>
            </a:pPr>
            <a:endParaRPr lang="en-US" sz="1100" dirty="0"/>
          </a:p>
          <a:p>
            <a:pPr lvl="1">
              <a:buFont typeface="Arial" pitchFamily="34" charset="0"/>
              <a:buChar char="•"/>
            </a:pPr>
            <a:r>
              <a:rPr lang="en-US" sz="1900" dirty="0" err="1" smtClean="0"/>
              <a:t>Pulsus</a:t>
            </a:r>
            <a:r>
              <a:rPr lang="en-US" sz="1900" dirty="0" smtClean="0"/>
              <a:t> </a:t>
            </a:r>
            <a:r>
              <a:rPr lang="en-US" sz="1900" dirty="0" err="1" smtClean="0"/>
              <a:t>alternans</a:t>
            </a:r>
            <a:r>
              <a:rPr lang="en-US" sz="1900" dirty="0" smtClean="0"/>
              <a:t> and S3 and S4 gallops commonly occur in patients with a </a:t>
            </a:r>
            <a:r>
              <a:rPr lang="en-US" sz="1900" dirty="0" err="1" smtClean="0"/>
              <a:t>dicrotic</a:t>
            </a:r>
            <a:r>
              <a:rPr lang="en-US" sz="1900" dirty="0" smtClean="0"/>
              <a:t> pulse who have underlying pump </a:t>
            </a:r>
            <a:r>
              <a:rPr lang="en-US" sz="1900" dirty="0" err="1" smtClean="0"/>
              <a:t>dysfucntion</a:t>
            </a:r>
            <a:r>
              <a:rPr lang="en-US" sz="1900" dirty="0" smtClean="0"/>
              <a:t>.</a:t>
            </a:r>
          </a:p>
          <a:p>
            <a:pPr marL="36576" indent="0">
              <a:buNone/>
            </a:pPr>
            <a:endParaRPr lang="en-US" sz="1100" dirty="0" smtClean="0"/>
          </a:p>
          <a:p>
            <a:pPr marL="36576" indent="0">
              <a:buNone/>
            </a:pPr>
            <a:r>
              <a:rPr lang="en-US" sz="1900" b="1" u="sng" dirty="0" smtClean="0"/>
              <a:t>Detection</a:t>
            </a:r>
            <a:r>
              <a:rPr lang="en-US" sz="1900" b="1" dirty="0" smtClean="0"/>
              <a:t>: </a:t>
            </a:r>
            <a:r>
              <a:rPr lang="en-US" sz="1900" dirty="0" smtClean="0"/>
              <a:t>Carotids and radial artery.</a:t>
            </a:r>
          </a:p>
          <a:p>
            <a:pPr lvl="1"/>
            <a:endParaRPr lang="en-US" sz="1000" dirty="0" smtClean="0"/>
          </a:p>
          <a:p>
            <a:pPr lvl="1"/>
            <a:r>
              <a:rPr lang="en-US" sz="1900" dirty="0" smtClean="0"/>
              <a:t>During inspiration and with inhalation </a:t>
            </a:r>
            <a:r>
              <a:rPr lang="en-US" sz="1900" dirty="0" err="1" smtClean="0"/>
              <a:t>amylnitrate</a:t>
            </a:r>
            <a:r>
              <a:rPr lang="en-US" sz="1900" dirty="0" smtClean="0"/>
              <a:t>.</a:t>
            </a:r>
          </a:p>
          <a:p>
            <a:pPr lvl="1"/>
            <a:endParaRPr lang="en-US" sz="800" dirty="0" smtClean="0"/>
          </a:p>
          <a:p>
            <a:pPr lvl="1"/>
            <a:r>
              <a:rPr lang="en-US" sz="1900" dirty="0" smtClean="0"/>
              <a:t>Unusual with systolic BP &gt;130 mm Hg.</a:t>
            </a:r>
          </a:p>
          <a:p>
            <a:pPr lvl="1"/>
            <a:endParaRPr lang="en-US" sz="600" dirty="0" smtClean="0"/>
          </a:p>
          <a:p>
            <a:pPr lvl="1"/>
            <a:r>
              <a:rPr lang="en-US" sz="1900" dirty="0" smtClean="0"/>
              <a:t>S2 separates the two components of </a:t>
            </a:r>
            <a:r>
              <a:rPr lang="en-US" sz="1900" dirty="0" err="1" smtClean="0"/>
              <a:t>dicrotic</a:t>
            </a:r>
            <a:r>
              <a:rPr lang="en-US" sz="1900" dirty="0" smtClean="0"/>
              <a:t> pulse..</a:t>
            </a:r>
            <a:endParaRPr lang="en-IN" sz="19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304800"/>
            <a:ext cx="2752725" cy="1917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34632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Abnormal Variants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46131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Hyperkinetic pulse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467600" cy="471338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Larger than normal amplitude.</a:t>
            </a:r>
          </a:p>
          <a:p>
            <a:endParaRPr lang="en-US" sz="2000" dirty="0" smtClean="0"/>
          </a:p>
          <a:p>
            <a:r>
              <a:rPr lang="en-US" sz="2000" dirty="0" smtClean="0"/>
              <a:t>Increased LV ejection velocity, stroke volume or arterial pressure.</a:t>
            </a:r>
          </a:p>
          <a:p>
            <a:endParaRPr lang="en-US" sz="2000" dirty="0" smtClean="0"/>
          </a:p>
          <a:p>
            <a:r>
              <a:rPr lang="en-US" sz="2000" dirty="0" smtClean="0"/>
              <a:t>Also in case of decreased arterial compliance – arterial wall thickening.</a:t>
            </a:r>
          </a:p>
          <a:p>
            <a:endParaRPr lang="en-US" sz="2000" dirty="0" smtClean="0"/>
          </a:p>
          <a:p>
            <a:r>
              <a:rPr lang="en-US" sz="2000" dirty="0" smtClean="0"/>
              <a:t>Enhanced sympathetic activity – smoking, caffeine.</a:t>
            </a:r>
          </a:p>
          <a:p>
            <a:endParaRPr lang="en-US" sz="2000" dirty="0" smtClean="0"/>
          </a:p>
          <a:p>
            <a:r>
              <a:rPr lang="en-US" sz="2000" dirty="0" smtClean="0"/>
              <a:t>High output states: Anxiety, anemia, thyrotoxicosis, exercise.</a:t>
            </a:r>
          </a:p>
          <a:p>
            <a:endParaRPr lang="en-US" sz="2000" dirty="0" smtClean="0"/>
          </a:p>
          <a:p>
            <a:r>
              <a:rPr lang="en-US" sz="2000" dirty="0" smtClean="0"/>
              <a:t>Typical of AR.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9517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Hypokinetic Pulse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4785395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Low cardiac output.</a:t>
            </a:r>
          </a:p>
          <a:p>
            <a:endParaRPr lang="en-US" sz="2000" dirty="0" smtClean="0"/>
          </a:p>
          <a:p>
            <a:r>
              <a:rPr lang="en-US" sz="2000" dirty="0" smtClean="0"/>
              <a:t>Decreased LV stroke volume </a:t>
            </a:r>
            <a:r>
              <a:rPr lang="en-US" sz="2000" dirty="0" smtClean="0">
                <a:sym typeface="Wingdings" pitchFamily="2" charset="2"/>
              </a:rPr>
              <a:t> shorter LV ejection time  Less blood to inject.</a:t>
            </a:r>
          </a:p>
          <a:p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Impaired LV function or overt CCF.</a:t>
            </a:r>
          </a:p>
          <a:p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Intense vasoconstriction: Small pulse amplitude, normal stroke volume.</a:t>
            </a:r>
          </a:p>
          <a:p>
            <a:endParaRPr lang="en-US" sz="2000" dirty="0" smtClean="0">
              <a:solidFill>
                <a:srgbClr val="92D050"/>
              </a:solidFill>
              <a:sym typeface="Wingdings" pitchFamily="2" charset="2"/>
            </a:endParaRPr>
          </a:p>
          <a:p>
            <a:r>
              <a:rPr lang="en-US" sz="2000" dirty="0" smtClean="0">
                <a:solidFill>
                  <a:srgbClr val="92D050"/>
                </a:solidFill>
                <a:sym typeface="Wingdings" pitchFamily="2" charset="2"/>
              </a:rPr>
              <a:t>It is important to asses the rate of rise of hypokinetic pulse.</a:t>
            </a:r>
          </a:p>
          <a:p>
            <a:pPr lvl="1"/>
            <a:r>
              <a:rPr lang="en-US" sz="2000" dirty="0" smtClean="0">
                <a:solidFill>
                  <a:srgbClr val="92D050"/>
                </a:solidFill>
                <a:sym typeface="Wingdings" pitchFamily="2" charset="2"/>
              </a:rPr>
              <a:t>Normal upstroke (</a:t>
            </a:r>
            <a:r>
              <a:rPr lang="en-US" sz="2000" dirty="0" err="1" smtClean="0">
                <a:solidFill>
                  <a:srgbClr val="92D050"/>
                </a:solidFill>
                <a:sym typeface="Wingdings" pitchFamily="2" charset="2"/>
              </a:rPr>
              <a:t>unsustained</a:t>
            </a:r>
            <a:r>
              <a:rPr lang="en-US" sz="2000" dirty="0" smtClean="0">
                <a:solidFill>
                  <a:srgbClr val="92D050"/>
                </a:solidFill>
                <a:sym typeface="Wingdings" pitchFamily="2" charset="2"/>
              </a:rPr>
              <a:t>)  decreased stroke volume without LV outflow obstruction.</a:t>
            </a:r>
          </a:p>
          <a:p>
            <a:pPr lvl="1"/>
            <a:r>
              <a:rPr lang="en-US" sz="2000" dirty="0" smtClean="0">
                <a:solidFill>
                  <a:srgbClr val="92D050"/>
                </a:solidFill>
                <a:sym typeface="Wingdings" pitchFamily="2" charset="2"/>
              </a:rPr>
              <a:t>Slow rising (sustained) pulse  strongly suggests AS.</a:t>
            </a:r>
            <a:endParaRPr lang="en-IN" sz="2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785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7467600" cy="1143000"/>
          </a:xfrm>
        </p:spPr>
        <p:txBody>
          <a:bodyPr/>
          <a:lstStyle/>
          <a:p>
            <a:r>
              <a:rPr lang="en-US" b="1" dirty="0" err="1" smtClean="0"/>
              <a:t>Pulsus</a:t>
            </a:r>
            <a:r>
              <a:rPr lang="en-US" b="1" dirty="0" smtClean="0"/>
              <a:t> </a:t>
            </a:r>
            <a:r>
              <a:rPr lang="en-US" b="1" dirty="0" err="1" smtClean="0"/>
              <a:t>Alternans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7467600" cy="5073427"/>
          </a:xfrm>
        </p:spPr>
        <p:txBody>
          <a:bodyPr>
            <a:noAutofit/>
          </a:bodyPr>
          <a:lstStyle/>
          <a:p>
            <a:r>
              <a:rPr lang="en-US" sz="2000" dirty="0" smtClean="0"/>
              <a:t>During sinus rhythm.</a:t>
            </a:r>
          </a:p>
          <a:p>
            <a:endParaRPr lang="en-US" sz="1100" dirty="0" smtClean="0"/>
          </a:p>
          <a:p>
            <a:r>
              <a:rPr lang="en-US" sz="2000" dirty="0" smtClean="0"/>
              <a:t>Patients’ peak systolic arterial pressure and pulse volume are alternately strong and weak.</a:t>
            </a:r>
          </a:p>
          <a:p>
            <a:endParaRPr lang="en-US" sz="1200" dirty="0" smtClean="0"/>
          </a:p>
          <a:p>
            <a:r>
              <a:rPr lang="en-US" sz="2000" dirty="0" smtClean="0"/>
              <a:t>Beat-to-beat alternation in developed LV pressure caused by changing ejection dynamics.</a:t>
            </a:r>
          </a:p>
          <a:p>
            <a:endParaRPr lang="en-US" sz="1100" dirty="0" smtClean="0"/>
          </a:p>
          <a:p>
            <a:r>
              <a:rPr lang="en-US" sz="2000" dirty="0" smtClean="0"/>
              <a:t>ALWAYS INDICATES SEVERE LV DYSFUNCTION.</a:t>
            </a:r>
          </a:p>
          <a:p>
            <a:endParaRPr lang="en-US" sz="1100" dirty="0" smtClean="0"/>
          </a:p>
          <a:p>
            <a:r>
              <a:rPr lang="en-US" sz="2000" dirty="0" smtClean="0"/>
              <a:t>Associated S3 gallop and other signs of LV failure are commonly found.</a:t>
            </a:r>
          </a:p>
          <a:p>
            <a:endParaRPr lang="en-US" sz="1100" dirty="0" smtClean="0"/>
          </a:p>
          <a:p>
            <a:r>
              <a:rPr lang="en-US" sz="2000" dirty="0" smtClean="0"/>
              <a:t>Easily detected – On deep inspiration or abrupt upright posture. (Decreased venous return and stroke volume).</a:t>
            </a:r>
          </a:p>
          <a:p>
            <a:endParaRPr lang="en-US" sz="1200" i="1" dirty="0" smtClean="0"/>
          </a:p>
          <a:p>
            <a:r>
              <a:rPr lang="en-US" sz="2000" i="1" dirty="0" smtClean="0"/>
              <a:t>Not related to electrical </a:t>
            </a:r>
            <a:r>
              <a:rPr lang="en-US" sz="2000" i="1" dirty="0" err="1" smtClean="0"/>
              <a:t>alternans</a:t>
            </a:r>
            <a:r>
              <a:rPr lang="en-US" sz="2000" i="1" dirty="0" smtClean="0"/>
              <a:t>.</a:t>
            </a:r>
            <a:endParaRPr lang="en-IN" sz="2000" i="1" dirty="0"/>
          </a:p>
        </p:txBody>
      </p:sp>
    </p:spTree>
    <p:extLst>
      <p:ext uri="{BB962C8B-B14F-4D97-AF65-F5344CB8AC3E}">
        <p14:creationId xmlns:p14="http://schemas.microsoft.com/office/powerpoint/2010/main" xmlns="" val="103542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ulse 1 00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676400"/>
            <a:ext cx="7372350" cy="17716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4038600"/>
            <a:ext cx="72208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Every other beat has a lower systolic pressure. The rate of rise of the</a:t>
            </a:r>
          </a:p>
          <a:p>
            <a:r>
              <a:rPr lang="en-US" dirty="0" smtClean="0"/>
              <a:t> second pulse is slower, relating to decreased contractile force in the</a:t>
            </a:r>
          </a:p>
          <a:p>
            <a:r>
              <a:rPr lang="en-US" dirty="0" smtClean="0"/>
              <a:t> alternate beats.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7467600" cy="1143000"/>
          </a:xfrm>
        </p:spPr>
        <p:txBody>
          <a:bodyPr/>
          <a:lstStyle/>
          <a:p>
            <a:r>
              <a:rPr lang="en-US" b="1" dirty="0" err="1" smtClean="0"/>
              <a:t>Pulsus</a:t>
            </a:r>
            <a:r>
              <a:rPr lang="en-US" b="1" dirty="0" smtClean="0"/>
              <a:t> </a:t>
            </a:r>
            <a:r>
              <a:rPr lang="en-US" b="1" dirty="0" err="1" smtClean="0"/>
              <a:t>Paradoxus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00141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Apparent </a:t>
            </a:r>
            <a:r>
              <a:rPr lang="en-US" dirty="0"/>
              <a:t>paradox of disappearance of pulse during inspiration despite the presence of heart beat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Marked and exaggerated inspiratory fall in systolic BP.</a:t>
            </a:r>
            <a:endParaRPr lang="en-US" dirty="0"/>
          </a:p>
          <a:p>
            <a:r>
              <a:rPr lang="en-US" dirty="0"/>
              <a:t>Causes:</a:t>
            </a:r>
          </a:p>
          <a:p>
            <a:pPr lvl="2"/>
            <a:r>
              <a:rPr lang="en-US" dirty="0"/>
              <a:t>Physiological: Pregnancy, extreme obesity.</a:t>
            </a:r>
          </a:p>
          <a:p>
            <a:pPr lvl="2"/>
            <a:r>
              <a:rPr lang="en-US" dirty="0"/>
              <a:t>CVS: </a:t>
            </a:r>
            <a:r>
              <a:rPr lang="en-US" b="1" i="1" dirty="0">
                <a:solidFill>
                  <a:srgbClr val="FFFF00"/>
                </a:solidFill>
              </a:rPr>
              <a:t>Cardiac </a:t>
            </a:r>
            <a:r>
              <a:rPr lang="en-US" b="1" i="1" dirty="0" err="1">
                <a:solidFill>
                  <a:srgbClr val="FFFF00"/>
                </a:solidFill>
              </a:rPr>
              <a:t>tamponade</a:t>
            </a:r>
            <a:r>
              <a:rPr lang="en-US" dirty="0"/>
              <a:t>, Effusive CP (50% cases), Massive pulmonary embolism, RCM.</a:t>
            </a:r>
          </a:p>
          <a:p>
            <a:pPr lvl="2"/>
            <a:r>
              <a:rPr lang="en-US" dirty="0"/>
              <a:t>RS: Severe emphysema.</a:t>
            </a:r>
          </a:p>
          <a:p>
            <a:pPr lvl="1"/>
            <a:r>
              <a:rPr lang="en-US" dirty="0"/>
              <a:t>Absence of </a:t>
            </a:r>
            <a:r>
              <a:rPr lang="en-US" dirty="0" err="1"/>
              <a:t>pulsus</a:t>
            </a:r>
            <a:r>
              <a:rPr lang="en-US" dirty="0"/>
              <a:t> </a:t>
            </a:r>
            <a:r>
              <a:rPr lang="en-US" dirty="0" err="1"/>
              <a:t>paradoxus</a:t>
            </a:r>
            <a:r>
              <a:rPr lang="en-US" dirty="0"/>
              <a:t>: ASD, VSD, AR</a:t>
            </a:r>
            <a:r>
              <a:rPr lang="en-US" dirty="0" smtClean="0"/>
              <a:t>. Aortic dissection causing both AR and pericardial </a:t>
            </a:r>
            <a:r>
              <a:rPr lang="en-US" dirty="0" err="1" smtClean="0"/>
              <a:t>tamponade</a:t>
            </a:r>
            <a:r>
              <a:rPr lang="en-US" dirty="0" smtClean="0"/>
              <a:t>.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3141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Pulse wave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467600" cy="4713387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Two positive deflections during </a:t>
            </a:r>
          </a:p>
          <a:p>
            <a:pPr>
              <a:buNone/>
            </a:pPr>
            <a:r>
              <a:rPr lang="en-US" sz="2000" dirty="0" smtClean="0"/>
              <a:t>systole (upstroke), one deflection during </a:t>
            </a:r>
          </a:p>
          <a:p>
            <a:pPr>
              <a:buNone/>
            </a:pPr>
            <a:r>
              <a:rPr lang="en-US" sz="2000" dirty="0" smtClean="0"/>
              <a:t>diastole (descending limb).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First positive: during systole: </a:t>
            </a:r>
            <a:r>
              <a:rPr lang="en-US" sz="2000" b="1" dirty="0" smtClean="0">
                <a:solidFill>
                  <a:srgbClr val="FF0000"/>
                </a:solidFill>
              </a:rPr>
              <a:t>Percussion wave.</a:t>
            </a:r>
            <a:r>
              <a:rPr lang="en-US" sz="2000" dirty="0" smtClean="0"/>
              <a:t> Impulse generated by LV ejection. Early systolic component.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Second positive: </a:t>
            </a:r>
            <a:r>
              <a:rPr lang="en-US" sz="2000" b="1" dirty="0" smtClean="0">
                <a:solidFill>
                  <a:srgbClr val="FF0000"/>
                </a:solidFill>
              </a:rPr>
              <a:t>Tidal wave.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Reflection from upper part of body. Later peak.</a:t>
            </a:r>
          </a:p>
          <a:p>
            <a:pPr lvl="1"/>
            <a:endParaRPr lang="en-US" sz="2000" b="1" dirty="0" smtClean="0">
              <a:solidFill>
                <a:srgbClr val="FF0000"/>
              </a:solidFill>
            </a:endParaRP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Diastolic/</a:t>
            </a:r>
            <a:r>
              <a:rPr lang="en-US" sz="2000" b="1" dirty="0" err="1" smtClean="0">
                <a:solidFill>
                  <a:srgbClr val="FF0000"/>
                </a:solidFill>
              </a:rPr>
              <a:t>Dicrotic</a:t>
            </a:r>
            <a:r>
              <a:rPr lang="en-US" sz="2000" b="1" dirty="0" smtClean="0">
                <a:solidFill>
                  <a:srgbClr val="FF0000"/>
                </a:solidFill>
              </a:rPr>
              <a:t> wave</a:t>
            </a:r>
            <a:r>
              <a:rPr lang="en-US" sz="2000" dirty="0" smtClean="0"/>
              <a:t>: Reflection from lower part of body.</a:t>
            </a:r>
          </a:p>
          <a:p>
            <a:pPr lvl="1"/>
            <a:endParaRPr lang="en-IN" sz="2000" dirty="0"/>
          </a:p>
        </p:txBody>
      </p:sp>
      <p:pic>
        <p:nvPicPr>
          <p:cNvPr id="4" name="Picture 3" descr="pulse 1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914400"/>
            <a:ext cx="3492428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460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 features of Pulse in Common Clinical Conditions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9078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7467600" cy="1143000"/>
          </a:xfrm>
        </p:spPr>
        <p:txBody>
          <a:bodyPr/>
          <a:lstStyle/>
          <a:p>
            <a:r>
              <a:rPr lang="en-US" b="1" dirty="0" smtClean="0"/>
              <a:t>Aortic stenosis		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7467600" cy="54006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Obstruction to LV ejection </a:t>
            </a:r>
            <a:r>
              <a:rPr lang="en-US" sz="2000" dirty="0" smtClean="0">
                <a:sym typeface="Wingdings" pitchFamily="2" charset="2"/>
              </a:rPr>
              <a:t> characteristic alterations of aortic pressure. </a:t>
            </a:r>
          </a:p>
          <a:p>
            <a:r>
              <a:rPr lang="en-US" sz="2000" dirty="0" smtClean="0">
                <a:sym typeface="Wingdings" pitchFamily="2" charset="2"/>
              </a:rPr>
              <a:t>Best detected in carotid artery.</a:t>
            </a:r>
          </a:p>
          <a:p>
            <a:r>
              <a:rPr lang="en-US" sz="2000" dirty="0" err="1" smtClean="0">
                <a:sym typeface="Wingdings" pitchFamily="2" charset="2"/>
              </a:rPr>
              <a:t>Valvular</a:t>
            </a:r>
            <a:r>
              <a:rPr lang="en-US" sz="2000" dirty="0" smtClean="0">
                <a:sym typeface="Wingdings" pitchFamily="2" charset="2"/>
              </a:rPr>
              <a:t> AS – Slow rising (</a:t>
            </a:r>
            <a:r>
              <a:rPr lang="en-US" sz="2000" dirty="0" err="1" smtClean="0">
                <a:sym typeface="Wingdings" pitchFamily="2" charset="2"/>
              </a:rPr>
              <a:t>pulsus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parvus</a:t>
            </a:r>
            <a:r>
              <a:rPr lang="en-US" sz="2000" dirty="0" smtClean="0">
                <a:sym typeface="Wingdings" pitchFamily="2" charset="2"/>
              </a:rPr>
              <a:t>), delayed peak (</a:t>
            </a:r>
            <a:r>
              <a:rPr lang="en-US" sz="2000" dirty="0" err="1" smtClean="0">
                <a:sym typeface="Wingdings" pitchFamily="2" charset="2"/>
              </a:rPr>
              <a:t>pulsus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tardus</a:t>
            </a:r>
            <a:r>
              <a:rPr lang="en-US" sz="2000" dirty="0" smtClean="0">
                <a:sym typeface="Wingdings" pitchFamily="2" charset="2"/>
              </a:rPr>
              <a:t>), small volume, palpable thrill and displays a prominent </a:t>
            </a:r>
            <a:r>
              <a:rPr lang="en-US" sz="2000" dirty="0" err="1" smtClean="0">
                <a:sym typeface="Wingdings" pitchFamily="2" charset="2"/>
              </a:rPr>
              <a:t>anacrotic</a:t>
            </a:r>
            <a:r>
              <a:rPr lang="en-US" sz="2000" dirty="0" smtClean="0">
                <a:sym typeface="Wingdings" pitchFamily="2" charset="2"/>
              </a:rPr>
              <a:t> notch.</a:t>
            </a:r>
          </a:p>
          <a:p>
            <a:r>
              <a:rPr lang="en-US" sz="2000" dirty="0" smtClean="0">
                <a:sym typeface="Wingdings" pitchFamily="2" charset="2"/>
              </a:rPr>
              <a:t>Palpable thrill (or shudder) – occurs on arterial pulse upstroke. Represents turbulence created by ejection of blood across a narrow and distorted valve orifice. </a:t>
            </a:r>
          </a:p>
          <a:p>
            <a:pPr marL="36576" indent="0">
              <a:buNone/>
            </a:pPr>
            <a:endParaRPr lang="en-US" sz="2000" b="1" dirty="0" smtClean="0">
              <a:sym typeface="Wingdings" pitchFamily="2" charset="2"/>
            </a:endParaRPr>
          </a:p>
          <a:p>
            <a:pPr marL="36576" indent="0">
              <a:buNone/>
            </a:pPr>
            <a:r>
              <a:rPr lang="en-US" sz="2000" b="1" u="sng" dirty="0" smtClean="0">
                <a:sym typeface="Wingdings" pitchFamily="2" charset="2"/>
              </a:rPr>
              <a:t>ANACROTIC PULSE</a:t>
            </a:r>
          </a:p>
          <a:p>
            <a:r>
              <a:rPr lang="en-US" sz="2000" dirty="0" smtClean="0">
                <a:sym typeface="Wingdings" pitchFamily="2" charset="2"/>
              </a:rPr>
              <a:t>Arterial pulse in AS is often called </a:t>
            </a:r>
            <a:r>
              <a:rPr lang="en-US" sz="2000" dirty="0" err="1" smtClean="0">
                <a:sym typeface="Wingdings" pitchFamily="2" charset="2"/>
              </a:rPr>
              <a:t>anacrotic</a:t>
            </a:r>
            <a:r>
              <a:rPr lang="en-US" sz="2000" dirty="0" smtClean="0">
                <a:sym typeface="Wingdings" pitchFamily="2" charset="2"/>
              </a:rPr>
              <a:t>.</a:t>
            </a:r>
          </a:p>
          <a:p>
            <a:r>
              <a:rPr lang="en-US" sz="2000" dirty="0" err="1" smtClean="0">
                <a:sym typeface="Wingdings" pitchFamily="2" charset="2"/>
              </a:rPr>
              <a:t>Anacrotic</a:t>
            </a:r>
            <a:r>
              <a:rPr lang="en-US" sz="2000" dirty="0" smtClean="0">
                <a:sym typeface="Wingdings" pitchFamily="2" charset="2"/>
              </a:rPr>
              <a:t> (</a:t>
            </a:r>
            <a:r>
              <a:rPr lang="en-US" sz="2000" dirty="0" err="1" smtClean="0">
                <a:sym typeface="Wingdings" pitchFamily="2" charset="2"/>
              </a:rPr>
              <a:t>upbeating</a:t>
            </a:r>
            <a:r>
              <a:rPr lang="en-US" sz="2000" dirty="0" smtClean="0">
                <a:sym typeface="Wingdings" pitchFamily="2" charset="2"/>
              </a:rPr>
              <a:t>) – Exaggerated </a:t>
            </a:r>
            <a:r>
              <a:rPr lang="en-US" sz="2000" dirty="0" err="1" smtClean="0">
                <a:sym typeface="Wingdings" pitchFamily="2" charset="2"/>
              </a:rPr>
              <a:t>anacrotic</a:t>
            </a:r>
            <a:r>
              <a:rPr lang="en-US" sz="2000" dirty="0" smtClean="0">
                <a:sym typeface="Wingdings" pitchFamily="2" charset="2"/>
              </a:rPr>
              <a:t> shoulder in AS.</a:t>
            </a:r>
          </a:p>
          <a:p>
            <a:r>
              <a:rPr lang="en-US" sz="2000" dirty="0" smtClean="0">
                <a:sym typeface="Wingdings" pitchFamily="2" charset="2"/>
              </a:rPr>
              <a:t>Produced by the jet effect jet effect of blood flow across the abnormal valve or the decreased velocity of blood flow during early ejection.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389001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ulse 1 00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066800"/>
            <a:ext cx="6858000" cy="3555066"/>
          </a:xfrm>
        </p:spPr>
      </p:pic>
      <p:sp>
        <p:nvSpPr>
          <p:cNvPr id="6" name="TextBox 5"/>
          <p:cNvSpPr txBox="1"/>
          <p:nvPr/>
        </p:nvSpPr>
        <p:spPr>
          <a:xfrm>
            <a:off x="838200" y="4953000"/>
            <a:ext cx="7776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Delayed upstroke and the jagged contour representing a palpable shudder</a:t>
            </a:r>
          </a:p>
          <a:p>
            <a:r>
              <a:rPr lang="en-US" dirty="0" smtClean="0"/>
              <a:t> or transmitted thrill. Pulse volume is usually </a:t>
            </a:r>
            <a:r>
              <a:rPr lang="en-US" dirty="0" err="1" smtClean="0"/>
              <a:t>decresed</a:t>
            </a:r>
            <a:r>
              <a:rPr lang="en-US" dirty="0" smtClean="0"/>
              <a:t> as well</a:t>
            </a:r>
          </a:p>
          <a:p>
            <a:r>
              <a:rPr lang="en-US" dirty="0" smtClean="0"/>
              <a:t> (</a:t>
            </a:r>
            <a:r>
              <a:rPr lang="en-US" dirty="0" err="1" smtClean="0"/>
              <a:t>pulsus</a:t>
            </a:r>
            <a:r>
              <a:rPr lang="en-US" dirty="0" smtClean="0"/>
              <a:t> </a:t>
            </a:r>
            <a:r>
              <a:rPr lang="en-US" dirty="0" err="1" smtClean="0"/>
              <a:t>parvus</a:t>
            </a:r>
            <a:r>
              <a:rPr lang="en-US" dirty="0" smtClean="0"/>
              <a:t> and </a:t>
            </a:r>
            <a:r>
              <a:rPr lang="en-US" dirty="0" err="1" smtClean="0"/>
              <a:t>tardus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467600" cy="5649491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2000" b="1" u="sng" dirty="0" smtClean="0"/>
              <a:t>PULSUS PARVUS et TARDUS</a:t>
            </a:r>
          </a:p>
          <a:p>
            <a:endParaRPr lang="en-US" sz="2000" dirty="0" smtClean="0"/>
          </a:p>
          <a:p>
            <a:r>
              <a:rPr lang="en-US" sz="2000" dirty="0" smtClean="0"/>
              <a:t>Typical AS pulse – Small volume and slow rising.</a:t>
            </a:r>
          </a:p>
          <a:p>
            <a:endParaRPr lang="en-US" sz="2000" i="1" dirty="0" smtClean="0"/>
          </a:p>
          <a:p>
            <a:r>
              <a:rPr lang="en-US" sz="2000" i="1" dirty="0" smtClean="0"/>
              <a:t>Normal volume and rapid rise of pulse practically excludes significant </a:t>
            </a:r>
            <a:r>
              <a:rPr lang="en-US" sz="2000" i="1" dirty="0" err="1" smtClean="0"/>
              <a:t>valvular</a:t>
            </a:r>
            <a:r>
              <a:rPr lang="en-US" sz="2000" i="1" dirty="0" smtClean="0"/>
              <a:t> AS in most of the subjects.</a:t>
            </a:r>
          </a:p>
          <a:p>
            <a:pPr lvl="1"/>
            <a:endParaRPr lang="en-US" sz="2000" i="1" dirty="0" smtClean="0"/>
          </a:p>
          <a:p>
            <a:pPr lvl="1"/>
            <a:r>
              <a:rPr lang="en-US" sz="2000" dirty="0" smtClean="0"/>
              <a:t>False positive : CCF, Cardiomyopathy or MS </a:t>
            </a:r>
            <a:r>
              <a:rPr lang="en-US" sz="2000" dirty="0" smtClean="0">
                <a:sym typeface="Wingdings" pitchFamily="2" charset="2"/>
              </a:rPr>
              <a:t> Small volume pulse, functional non-specific systolic ejection murmur.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False negative : AS with AR/systemic hypertension, and children or young adults.</a:t>
            </a:r>
          </a:p>
          <a:p>
            <a:endParaRPr lang="en-US" sz="2000" dirty="0" smtClean="0"/>
          </a:p>
          <a:p>
            <a:r>
              <a:rPr lang="en-US" sz="2000" dirty="0" smtClean="0"/>
              <a:t>Mild AS with severe LV systolic dysfunction: Carotid pulse may suggest more severe AS than is actually present.</a:t>
            </a:r>
            <a:endParaRPr lang="en-US" sz="2000" dirty="0"/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56644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SUPRAVALVULAR AS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Produces differential streaming of central aortic blood flow.</a:t>
            </a:r>
          </a:p>
          <a:p>
            <a:endParaRPr lang="en-US" sz="2000" dirty="0" smtClean="0"/>
          </a:p>
          <a:p>
            <a:r>
              <a:rPr lang="en-US" sz="2000" dirty="0" smtClean="0"/>
              <a:t>Rt. Carotid pulse is relatively normal.</a:t>
            </a:r>
          </a:p>
          <a:p>
            <a:endParaRPr lang="en-US" sz="2000" dirty="0" smtClean="0"/>
          </a:p>
          <a:p>
            <a:r>
              <a:rPr lang="en-US" sz="2000" dirty="0" smtClean="0"/>
              <a:t>Lt. Carotid pulse has characteristic findings of aortic valve obstruction.</a:t>
            </a:r>
          </a:p>
          <a:p>
            <a:endParaRPr lang="en-US" sz="2000" i="1" dirty="0" smtClean="0"/>
          </a:p>
          <a:p>
            <a:r>
              <a:rPr lang="en-US" sz="2000" i="1" dirty="0" smtClean="0"/>
              <a:t>This underscores the importance of routine palpation of both carotid pulses.</a:t>
            </a:r>
            <a:endParaRPr lang="en-IN" sz="2000" i="1" dirty="0"/>
          </a:p>
        </p:txBody>
      </p:sp>
    </p:spTree>
    <p:extLst>
      <p:ext uri="{BB962C8B-B14F-4D97-AF65-F5344CB8AC3E}">
        <p14:creationId xmlns:p14="http://schemas.microsoft.com/office/powerpoint/2010/main" xmlns="" val="180535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7467600" cy="5361459"/>
          </a:xfrm>
        </p:spPr>
        <p:txBody>
          <a:bodyPr>
            <a:normAutofit fontScale="85000" lnSpcReduction="20000"/>
          </a:bodyPr>
          <a:lstStyle/>
          <a:p>
            <a:pPr marL="36576" indent="0">
              <a:buNone/>
            </a:pPr>
            <a:r>
              <a:rPr lang="en-US" sz="3200" b="1" dirty="0"/>
              <a:t>HYPERTROPHIC CARDIOMYOPATHY</a:t>
            </a:r>
            <a:endParaRPr lang="en-US" b="1" dirty="0" smtClean="0"/>
          </a:p>
          <a:p>
            <a:endParaRPr lang="en-US" dirty="0" smtClean="0"/>
          </a:p>
          <a:p>
            <a:r>
              <a:rPr lang="en-US" sz="2600" dirty="0" smtClean="0"/>
              <a:t>Characteristically brisk rate of rise 		          – tapping quality.</a:t>
            </a:r>
          </a:p>
          <a:p>
            <a:endParaRPr lang="en-US" sz="2600" dirty="0" smtClean="0"/>
          </a:p>
          <a:p>
            <a:r>
              <a:rPr lang="en-US" sz="2600" dirty="0" smtClean="0"/>
              <a:t>More pronounced with large LV-</a:t>
            </a:r>
            <a:r>
              <a:rPr lang="en-US" sz="2600" dirty="0" err="1" smtClean="0"/>
              <a:t>aoritc</a:t>
            </a:r>
            <a:r>
              <a:rPr lang="en-US" sz="2600" dirty="0" smtClean="0"/>
              <a:t> 	         gradients.</a:t>
            </a:r>
          </a:p>
          <a:p>
            <a:endParaRPr lang="en-US" sz="2600" dirty="0" smtClean="0"/>
          </a:p>
          <a:p>
            <a:r>
              <a:rPr lang="en-US" sz="2600" dirty="0" smtClean="0"/>
              <a:t>Second systolic peak – bifid or spike 		                        and dome pattern.</a:t>
            </a:r>
          </a:p>
          <a:p>
            <a:pPr lvl="1"/>
            <a:r>
              <a:rPr lang="en-US" dirty="0" smtClean="0"/>
              <a:t>Mainly recorded, less often palpated.</a:t>
            </a:r>
          </a:p>
          <a:p>
            <a:pPr marL="36576" indent="0">
              <a:buNone/>
            </a:pPr>
            <a:endParaRPr lang="en-US" dirty="0" smtClean="0"/>
          </a:p>
          <a:p>
            <a:pPr marL="36576" indent="0">
              <a:buNone/>
            </a:pPr>
            <a:r>
              <a:rPr lang="en-US" sz="2900" b="1" dirty="0" smtClean="0"/>
              <a:t>COARCTATION OF AORTA</a:t>
            </a:r>
          </a:p>
          <a:p>
            <a:endParaRPr lang="en-US" dirty="0" smtClean="0"/>
          </a:p>
          <a:p>
            <a:r>
              <a:rPr lang="en-US" sz="2400" dirty="0" smtClean="0"/>
              <a:t>In all cases of significant </a:t>
            </a:r>
            <a:r>
              <a:rPr lang="en-US" sz="2400" dirty="0" err="1" smtClean="0"/>
              <a:t>coarctation</a:t>
            </a:r>
            <a:r>
              <a:rPr lang="en-US" sz="2400" dirty="0" smtClean="0"/>
              <a:t> – femoral pulses are small in volume and markedly delayed.</a:t>
            </a:r>
            <a:endParaRPr lang="en-IN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143000"/>
            <a:ext cx="263842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7550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AORTIC REGURGITATION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467600" cy="4713387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Increased stroke volume, rapid rate of ejection, decreased peripheral resistance </a:t>
            </a:r>
            <a:r>
              <a:rPr lang="en-US" sz="2000" dirty="0" smtClean="0">
                <a:sym typeface="Wingdings" pitchFamily="2" charset="2"/>
              </a:rPr>
              <a:t> high volume, bounding arterial pulse with characteristic </a:t>
            </a:r>
            <a:r>
              <a:rPr lang="en-US" sz="2000" i="1" dirty="0" smtClean="0">
                <a:sym typeface="Wingdings" pitchFamily="2" charset="2"/>
              </a:rPr>
              <a:t>collapsing quality</a:t>
            </a:r>
            <a:r>
              <a:rPr lang="en-US" sz="2000" dirty="0" smtClean="0">
                <a:sym typeface="Wingdings" pitchFamily="2" charset="2"/>
              </a:rPr>
              <a:t>.</a:t>
            </a:r>
          </a:p>
          <a:p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High pulse pressure – systemic arteries may appear to swell or pulsate.</a:t>
            </a:r>
          </a:p>
          <a:p>
            <a:endParaRPr lang="en-US" sz="2000" dirty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Elevation of arm: accentuates hyperkinetic and collapsing pulse in brachial artery.</a:t>
            </a:r>
          </a:p>
          <a:p>
            <a:endParaRPr lang="en-US" sz="2000" dirty="0">
              <a:sym typeface="Wingdings" pitchFamily="2" charset="2"/>
            </a:endParaRPr>
          </a:p>
          <a:p>
            <a:r>
              <a:rPr lang="en-US" sz="2000" dirty="0" err="1" smtClean="0">
                <a:sym typeface="Wingdings" pitchFamily="2" charset="2"/>
              </a:rPr>
              <a:t>Bisferiens</a:t>
            </a:r>
            <a:r>
              <a:rPr lang="en-US" sz="2000" dirty="0" smtClean="0">
                <a:sym typeface="Wingdings" pitchFamily="2" charset="2"/>
              </a:rPr>
              <a:t> pulse is common: s/o </a:t>
            </a:r>
            <a:r>
              <a:rPr lang="en-US" sz="2000" dirty="0" err="1" smtClean="0">
                <a:sym typeface="Wingdings" pitchFamily="2" charset="2"/>
              </a:rPr>
              <a:t>Hemodynamically</a:t>
            </a:r>
            <a:r>
              <a:rPr lang="en-US" sz="2000" dirty="0" smtClean="0">
                <a:sym typeface="Wingdings" pitchFamily="2" charset="2"/>
              </a:rPr>
              <a:t> significant degree of AR.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This pulse may disappear with onset of CCF or decreased LV stroke volume.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198200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Take home message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Carotid</a:t>
            </a:r>
            <a:r>
              <a:rPr lang="en-US" sz="1800" dirty="0"/>
              <a:t>, radial, </a:t>
            </a:r>
            <a:r>
              <a:rPr lang="en-US" sz="1800" dirty="0" smtClean="0"/>
              <a:t>brachial and femoral pulses </a:t>
            </a:r>
            <a:r>
              <a:rPr lang="en-US" sz="1800" dirty="0"/>
              <a:t>should be routinely examined bilaterally to ascertain any differences in the pulse amplitude, contour, or upstroke</a:t>
            </a:r>
            <a:r>
              <a:rPr lang="en-US" sz="1800" dirty="0" smtClean="0"/>
              <a:t>.</a:t>
            </a:r>
          </a:p>
          <a:p>
            <a:endParaRPr lang="en-US" sz="1800" dirty="0" smtClean="0"/>
          </a:p>
          <a:p>
            <a:r>
              <a:rPr lang="en-US" sz="1800" dirty="0" smtClean="0"/>
              <a:t>Examination </a:t>
            </a:r>
            <a:r>
              <a:rPr lang="en-US" sz="1800" dirty="0"/>
              <a:t>of the carotid pulse provides the most accurate representation of changes in the central aortic pulse</a:t>
            </a:r>
            <a:r>
              <a:rPr lang="en-US" sz="1800" dirty="0" smtClean="0"/>
              <a:t>.</a:t>
            </a:r>
          </a:p>
          <a:p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brachial arterial pulse is examined to assess the volume and consistency of the peripheral vessels</a:t>
            </a:r>
            <a:r>
              <a:rPr lang="en-US" sz="1800" dirty="0" smtClean="0"/>
              <a:t>.</a:t>
            </a:r>
          </a:p>
          <a:p>
            <a:endParaRPr lang="en-US" sz="1800" dirty="0"/>
          </a:p>
          <a:p>
            <a:r>
              <a:rPr lang="en-US" sz="1800" b="1" i="1" dirty="0" smtClean="0"/>
              <a:t>Careful bedside examination</a:t>
            </a:r>
            <a:r>
              <a:rPr lang="en-US" sz="1800" dirty="0" smtClean="0"/>
              <a:t> of the arterial pulse in certain conditions, such as aortic valve disease, HCM and pericardial </a:t>
            </a:r>
            <a:r>
              <a:rPr lang="en-US" sz="1800" dirty="0" err="1" smtClean="0"/>
              <a:t>tamponade</a:t>
            </a:r>
            <a:r>
              <a:rPr lang="en-US" sz="1800" dirty="0" smtClean="0"/>
              <a:t> can be of great importance in making a proper diagnosis.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4501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nvasive-arterial-pressure-monitoring-10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6841" y="1600200"/>
            <a:ext cx="602831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467600" cy="6224736"/>
          </a:xfrm>
        </p:spPr>
        <p:txBody>
          <a:bodyPr>
            <a:noAutofit/>
          </a:bodyPr>
          <a:lstStyle/>
          <a:p>
            <a:r>
              <a:rPr lang="en-US" sz="1800" dirty="0" smtClean="0"/>
              <a:t>Central arterial pulse:</a:t>
            </a:r>
          </a:p>
          <a:p>
            <a:pPr lvl="1"/>
            <a:r>
              <a:rPr lang="en-US" sz="1800" dirty="0" smtClean="0"/>
              <a:t>Ascending aorta</a:t>
            </a:r>
          </a:p>
          <a:p>
            <a:pPr lvl="1"/>
            <a:r>
              <a:rPr lang="en-US" sz="1800" dirty="0" smtClean="0"/>
              <a:t>Innominate arteries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Carotid arteries: </a:t>
            </a:r>
            <a:r>
              <a:rPr lang="en-US" sz="1800" dirty="0" smtClean="0"/>
              <a:t>Most accurate representation of central aortic pulsation.</a:t>
            </a:r>
          </a:p>
          <a:p>
            <a:r>
              <a:rPr lang="en-US" sz="1800" dirty="0" smtClean="0"/>
              <a:t>Peripheral arterial pulse: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Brachial arteries: </a:t>
            </a:r>
            <a:r>
              <a:rPr lang="en-US" sz="1800" dirty="0" smtClean="0"/>
              <a:t>Most suitable</a:t>
            </a:r>
          </a:p>
          <a:p>
            <a:pPr lvl="1"/>
            <a:r>
              <a:rPr lang="en-US" sz="1800" dirty="0" smtClean="0"/>
              <a:t>Radial arteries</a:t>
            </a:r>
          </a:p>
          <a:p>
            <a:pPr lvl="1"/>
            <a:r>
              <a:rPr lang="en-US" sz="1800" dirty="0" smtClean="0"/>
              <a:t>Femoral arteries</a:t>
            </a:r>
          </a:p>
          <a:p>
            <a:r>
              <a:rPr lang="en-US" sz="1800" dirty="0" smtClean="0"/>
              <a:t>Normal aortic pulse wave reaches</a:t>
            </a:r>
          </a:p>
          <a:p>
            <a:pPr lvl="1"/>
            <a:r>
              <a:rPr lang="en-US" sz="1800" dirty="0" smtClean="0"/>
              <a:t>Carotids at 30 ms, </a:t>
            </a:r>
            <a:r>
              <a:rPr lang="en-US" sz="1800" dirty="0" err="1" smtClean="0"/>
              <a:t>Brachials</a:t>
            </a:r>
            <a:r>
              <a:rPr lang="en-US" sz="1800" dirty="0" smtClean="0"/>
              <a:t> at 60 ms, Radials at 80 ms, </a:t>
            </a:r>
            <a:r>
              <a:rPr lang="en-US" sz="1800" dirty="0" err="1" smtClean="0"/>
              <a:t>Femorals</a:t>
            </a:r>
            <a:r>
              <a:rPr lang="en-US" sz="1800" dirty="0" smtClean="0"/>
              <a:t> at 75 ms</a:t>
            </a:r>
          </a:p>
          <a:p>
            <a:r>
              <a:rPr lang="en-US" sz="1800" dirty="0" smtClean="0"/>
              <a:t>Pulse pressure increases as pulse wave travels peripherally.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IN" sz="22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</p:txBody>
      </p:sp>
      <p:pic>
        <p:nvPicPr>
          <p:cNvPr id="4" name="Picture 3" descr="pulse 1 001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495800"/>
            <a:ext cx="6381750" cy="195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4744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</a:rPr>
              <a:t>EXAMINATION OF ARTERIAL PULSE</a:t>
            </a:r>
            <a:endParaRPr lang="en-IN" sz="3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467600" cy="4929411"/>
          </a:xfrm>
        </p:spPr>
        <p:txBody>
          <a:bodyPr>
            <a:normAutofit/>
          </a:bodyPr>
          <a:lstStyle/>
          <a:p>
            <a:r>
              <a:rPr lang="en-US" sz="2000" dirty="0"/>
              <a:t>All major arterial pulses should be B/L examined for:</a:t>
            </a:r>
          </a:p>
          <a:p>
            <a:pPr lvl="1"/>
            <a:r>
              <a:rPr lang="en-US" sz="2000" dirty="0" smtClean="0"/>
              <a:t>Rate</a:t>
            </a:r>
            <a:endParaRPr lang="en-US" sz="2000" dirty="0"/>
          </a:p>
          <a:p>
            <a:pPr lvl="1"/>
            <a:r>
              <a:rPr lang="en-US" sz="2000" dirty="0" smtClean="0"/>
              <a:t>Rhythm</a:t>
            </a:r>
            <a:endParaRPr lang="en-US" sz="2000" dirty="0"/>
          </a:p>
          <a:p>
            <a:pPr lvl="1"/>
            <a:r>
              <a:rPr lang="en-US" sz="2000" dirty="0" smtClean="0"/>
              <a:t>Character</a:t>
            </a:r>
            <a:endParaRPr lang="en-US" sz="2000" dirty="0"/>
          </a:p>
          <a:p>
            <a:pPr lvl="1"/>
            <a:r>
              <a:rPr lang="en-US" sz="2000" dirty="0" smtClean="0"/>
              <a:t>Volume</a:t>
            </a:r>
            <a:endParaRPr lang="en-US" sz="2000" dirty="0"/>
          </a:p>
          <a:p>
            <a:pPr lvl="1"/>
            <a:r>
              <a:rPr lang="en-US" sz="2000" dirty="0" smtClean="0"/>
              <a:t>Condition </a:t>
            </a:r>
            <a:r>
              <a:rPr lang="en-US" sz="2000" dirty="0"/>
              <a:t>of vessel wall (thickness)</a:t>
            </a:r>
          </a:p>
          <a:p>
            <a:pPr lvl="1"/>
            <a:r>
              <a:rPr lang="en-US" sz="2000" dirty="0" smtClean="0"/>
              <a:t>Equal </a:t>
            </a:r>
            <a:r>
              <a:rPr lang="en-US" sz="2000" dirty="0"/>
              <a:t>or inequality</a:t>
            </a:r>
          </a:p>
          <a:p>
            <a:pPr lvl="1"/>
            <a:r>
              <a:rPr lang="en-US" sz="2000" dirty="0" smtClean="0"/>
              <a:t>Presence </a:t>
            </a:r>
            <a:r>
              <a:rPr lang="en-US" sz="2000" dirty="0"/>
              <a:t>or absence of delay of the femoral pulses compared with radials</a:t>
            </a:r>
          </a:p>
          <a:p>
            <a:r>
              <a:rPr lang="en-US" sz="2000" dirty="0" smtClean="0"/>
              <a:t>Auscultation </a:t>
            </a:r>
            <a:r>
              <a:rPr lang="en-US" sz="2000" dirty="0"/>
              <a:t>over major arteries: Bruit or Transmission of cardiac murmur (e.g. AS)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295213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A) RATE of Pulse</a:t>
            </a:r>
          </a:p>
          <a:p>
            <a:r>
              <a:rPr lang="en-US" dirty="0" smtClean="0"/>
              <a:t>Normal </a:t>
            </a:r>
            <a:r>
              <a:rPr lang="en-US" dirty="0"/>
              <a:t>range of sinus rhythm: 60-100 beats/min.</a:t>
            </a:r>
          </a:p>
          <a:p>
            <a:pPr lvl="1"/>
            <a:r>
              <a:rPr lang="en-US" dirty="0" err="1"/>
              <a:t>Bradycardia</a:t>
            </a:r>
            <a:endParaRPr lang="en-US" dirty="0"/>
          </a:p>
          <a:p>
            <a:pPr lvl="1"/>
            <a:r>
              <a:rPr lang="en-US" dirty="0"/>
              <a:t>Tachycardia or </a:t>
            </a:r>
          </a:p>
          <a:p>
            <a:pPr lvl="1"/>
            <a:r>
              <a:rPr lang="en-US" dirty="0"/>
              <a:t>Pulse deficit.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84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467600" cy="5505475"/>
          </a:xfrm>
        </p:spPr>
        <p:txBody>
          <a:bodyPr>
            <a:normAutofit lnSpcReduction="10000"/>
          </a:bodyPr>
          <a:lstStyle/>
          <a:p>
            <a:pPr marL="36576" indent="0">
              <a:buNone/>
            </a:pPr>
            <a:r>
              <a:rPr lang="en-US" sz="2400" b="1" dirty="0" err="1" smtClean="0">
                <a:solidFill>
                  <a:srgbClr val="0070C0"/>
                </a:solidFill>
              </a:rPr>
              <a:t>Bradycardia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Sinus: &lt;60/min.</a:t>
            </a:r>
          </a:p>
          <a:p>
            <a:pPr marL="36576" indent="0">
              <a:buNone/>
            </a:pPr>
            <a:endParaRPr lang="en-US" sz="2000" dirty="0" smtClean="0"/>
          </a:p>
          <a:p>
            <a:pPr marL="36576" indent="0">
              <a:buNone/>
            </a:pPr>
            <a:r>
              <a:rPr lang="en-US" sz="2000" dirty="0" smtClean="0"/>
              <a:t>Causes:</a:t>
            </a:r>
            <a:endParaRPr lang="en-IN" sz="2000" dirty="0"/>
          </a:p>
          <a:p>
            <a:r>
              <a:rPr lang="en-US" sz="2000" dirty="0" smtClean="0"/>
              <a:t>Physiological: Asymptomatic. Athletes and during sleep.</a:t>
            </a:r>
          </a:p>
          <a:p>
            <a:endParaRPr lang="en-US" sz="2000" dirty="0" smtClean="0"/>
          </a:p>
          <a:p>
            <a:r>
              <a:rPr lang="en-US" sz="2000" dirty="0" smtClean="0"/>
              <a:t>Pharmacological: Beta-blockers, </a:t>
            </a:r>
            <a:r>
              <a:rPr lang="en-US" sz="2000" dirty="0" err="1" smtClean="0"/>
              <a:t>amiodarone</a:t>
            </a:r>
            <a:r>
              <a:rPr lang="en-US" sz="2000" dirty="0" smtClean="0"/>
              <a:t>, lithium.</a:t>
            </a:r>
          </a:p>
          <a:p>
            <a:endParaRPr lang="en-US" sz="2000" dirty="0" smtClean="0"/>
          </a:p>
          <a:p>
            <a:r>
              <a:rPr lang="en-US" sz="2000" dirty="0" smtClean="0"/>
              <a:t>Pathological: </a:t>
            </a:r>
          </a:p>
          <a:p>
            <a:pPr lvl="1"/>
            <a:r>
              <a:rPr lang="en-US" sz="2000" dirty="0" smtClean="0"/>
              <a:t>Cardiac: Inferior wall MI, SA block, vasovagal syncope.</a:t>
            </a:r>
          </a:p>
          <a:p>
            <a:pPr lvl="1"/>
            <a:r>
              <a:rPr lang="en-US" sz="2000" dirty="0" smtClean="0"/>
              <a:t>Non – cardiac: Myxedema, raised ICT, hypothermia, enteric fever.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Bradyarrhythmias</a:t>
            </a:r>
            <a:r>
              <a:rPr lang="en-US" sz="2000" dirty="0" smtClean="0"/>
              <a:t>: AV conduction abnormalities. Second degree AV block and CHB.</a:t>
            </a:r>
          </a:p>
        </p:txBody>
      </p:sp>
    </p:spTree>
    <p:extLst>
      <p:ext uri="{BB962C8B-B14F-4D97-AF65-F5344CB8AC3E}">
        <p14:creationId xmlns:p14="http://schemas.microsoft.com/office/powerpoint/2010/main" xmlns="" val="92502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467600" cy="6120680"/>
          </a:xfrm>
        </p:spPr>
        <p:txBody>
          <a:bodyPr>
            <a:normAutofit lnSpcReduction="10000"/>
          </a:bodyPr>
          <a:lstStyle/>
          <a:p>
            <a:pPr marL="36576" indent="0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TACHYCARDIA</a:t>
            </a:r>
          </a:p>
          <a:p>
            <a:endParaRPr lang="en-US" sz="2000" dirty="0" smtClean="0"/>
          </a:p>
          <a:p>
            <a:r>
              <a:rPr lang="en-US" sz="2000" dirty="0" smtClean="0"/>
              <a:t>Sinus tachycardia: &gt;100/min.</a:t>
            </a:r>
          </a:p>
          <a:p>
            <a:pPr marL="36576" indent="0">
              <a:buNone/>
            </a:pPr>
            <a:endParaRPr lang="en-US" sz="2000" dirty="0" smtClean="0"/>
          </a:p>
          <a:p>
            <a:pPr marL="36576" indent="0">
              <a:buNone/>
            </a:pPr>
            <a:r>
              <a:rPr lang="en-US" sz="2000" dirty="0" smtClean="0"/>
              <a:t>Causes:</a:t>
            </a:r>
          </a:p>
          <a:p>
            <a:r>
              <a:rPr lang="en-US" sz="2000" dirty="0" smtClean="0"/>
              <a:t>Physiological:</a:t>
            </a:r>
          </a:p>
          <a:p>
            <a:pPr lvl="1"/>
            <a:r>
              <a:rPr lang="en-US" sz="2000" dirty="0" smtClean="0"/>
              <a:t>Infancy and early childhood</a:t>
            </a:r>
          </a:p>
          <a:p>
            <a:pPr lvl="1"/>
            <a:r>
              <a:rPr lang="en-US" sz="2000" dirty="0" smtClean="0"/>
              <a:t>Exercise, anxiety, excitement, other emotional stress.</a:t>
            </a:r>
            <a:endParaRPr lang="en-IN" sz="2000" dirty="0"/>
          </a:p>
          <a:p>
            <a:endParaRPr lang="en-US" sz="2000" dirty="0" smtClean="0"/>
          </a:p>
          <a:p>
            <a:r>
              <a:rPr lang="en-US" sz="2000" dirty="0" smtClean="0"/>
              <a:t>Pharmacological:</a:t>
            </a:r>
          </a:p>
          <a:p>
            <a:pPr lvl="1"/>
            <a:r>
              <a:rPr lang="en-US" sz="2000" dirty="0" smtClean="0"/>
              <a:t>Drugs: Amyl nitrate, epinephrine, isoproterenol, atropine.</a:t>
            </a:r>
          </a:p>
          <a:p>
            <a:pPr lvl="1"/>
            <a:r>
              <a:rPr lang="en-US" sz="2000" dirty="0" smtClean="0"/>
              <a:t>Intoxicants: Alcohol, nicotine, caffeine.</a:t>
            </a:r>
          </a:p>
          <a:p>
            <a:endParaRPr lang="en-US" sz="2000" dirty="0" smtClean="0"/>
          </a:p>
          <a:p>
            <a:r>
              <a:rPr lang="en-US" sz="2000" dirty="0" smtClean="0"/>
              <a:t>Pathological: </a:t>
            </a:r>
          </a:p>
          <a:p>
            <a:pPr lvl="1"/>
            <a:r>
              <a:rPr lang="en-US" sz="2000" dirty="0" smtClean="0"/>
              <a:t>Cardiac: CCF, Acute MI, PE, Myocarditis, Shock.</a:t>
            </a:r>
          </a:p>
          <a:p>
            <a:pPr lvl="1"/>
            <a:r>
              <a:rPr lang="en-US" sz="2000" dirty="0" smtClean="0"/>
              <a:t>Non – Cardiac: Fever, anemia, thyrotoxicosis, hemorrhage, hypotension, hypoxemia.</a:t>
            </a:r>
          </a:p>
        </p:txBody>
      </p:sp>
    </p:spTree>
    <p:extLst>
      <p:ext uri="{BB962C8B-B14F-4D97-AF65-F5344CB8AC3E}">
        <p14:creationId xmlns:p14="http://schemas.microsoft.com/office/powerpoint/2010/main" xmlns="" val="149340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4324</TotalTime>
  <Words>1950</Words>
  <Application>Microsoft Office PowerPoint</Application>
  <PresentationFormat>On-screen Show (4:3)</PresentationFormat>
  <Paragraphs>344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Technic</vt:lpstr>
      <vt:lpstr>Arterial Pulse</vt:lpstr>
      <vt:lpstr>Definition </vt:lpstr>
      <vt:lpstr>Pulse wave</vt:lpstr>
      <vt:lpstr>Slide 4</vt:lpstr>
      <vt:lpstr>Slide 5</vt:lpstr>
      <vt:lpstr>EXAMINATION OF ARTERIAL PULSE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Abnormal Variants</vt:lpstr>
      <vt:lpstr>Hyperkinetic pulse</vt:lpstr>
      <vt:lpstr>Hypokinetic Pulse</vt:lpstr>
      <vt:lpstr>Pulsus Alternans</vt:lpstr>
      <vt:lpstr>Slide 28</vt:lpstr>
      <vt:lpstr>Pulsus Paradoxus</vt:lpstr>
      <vt:lpstr>Characteristic features of Pulse in Common Clinical Conditions</vt:lpstr>
      <vt:lpstr>Aortic stenosis  </vt:lpstr>
      <vt:lpstr>Slide 32</vt:lpstr>
      <vt:lpstr>Slide 33</vt:lpstr>
      <vt:lpstr>SUPRAVALVULAR AS</vt:lpstr>
      <vt:lpstr>Slide 35</vt:lpstr>
      <vt:lpstr>AORTIC REGURGITATION</vt:lpstr>
      <vt:lpstr>Take home message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Examination of the pulse</dc:title>
  <dc:creator>Dr. Basem Saeed</dc:creator>
  <cp:lastModifiedBy>user</cp:lastModifiedBy>
  <cp:revision>267</cp:revision>
  <dcterms:created xsi:type="dcterms:W3CDTF">2006-08-16T00:00:00Z</dcterms:created>
  <dcterms:modified xsi:type="dcterms:W3CDTF">2020-08-13T07:35:29Z</dcterms:modified>
</cp:coreProperties>
</file>