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358" r:id="rId2"/>
    <p:sldId id="262" r:id="rId3"/>
    <p:sldId id="373" r:id="rId4"/>
    <p:sldId id="263" r:id="rId5"/>
    <p:sldId id="264" r:id="rId6"/>
    <p:sldId id="265" r:id="rId7"/>
    <p:sldId id="279" r:id="rId8"/>
    <p:sldId id="359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304" r:id="rId21"/>
    <p:sldId id="281" r:id="rId22"/>
    <p:sldId id="282" r:id="rId23"/>
    <p:sldId id="283" r:id="rId24"/>
    <p:sldId id="284" r:id="rId25"/>
    <p:sldId id="286" r:id="rId26"/>
    <p:sldId id="303" r:id="rId27"/>
    <p:sldId id="287" r:id="rId28"/>
    <p:sldId id="288" r:id="rId29"/>
    <p:sldId id="289" r:id="rId30"/>
    <p:sldId id="290" r:id="rId31"/>
    <p:sldId id="291" r:id="rId32"/>
    <p:sldId id="367" r:id="rId33"/>
    <p:sldId id="296" r:id="rId34"/>
    <p:sldId id="297" r:id="rId35"/>
    <p:sldId id="298" r:id="rId36"/>
    <p:sldId id="299" r:id="rId37"/>
    <p:sldId id="300" r:id="rId38"/>
    <p:sldId id="301" r:id="rId39"/>
    <p:sldId id="371" r:id="rId40"/>
    <p:sldId id="305" r:id="rId41"/>
    <p:sldId id="306" r:id="rId42"/>
    <p:sldId id="308" r:id="rId43"/>
    <p:sldId id="309" r:id="rId44"/>
    <p:sldId id="311" r:id="rId45"/>
    <p:sldId id="312" r:id="rId46"/>
    <p:sldId id="313" r:id="rId47"/>
    <p:sldId id="314" r:id="rId48"/>
    <p:sldId id="315" r:id="rId49"/>
    <p:sldId id="316" r:id="rId50"/>
    <p:sldId id="375" r:id="rId51"/>
    <p:sldId id="318" r:id="rId52"/>
    <p:sldId id="330" r:id="rId53"/>
    <p:sldId id="376" r:id="rId54"/>
    <p:sldId id="377" r:id="rId55"/>
    <p:sldId id="331" r:id="rId56"/>
    <p:sldId id="333" r:id="rId57"/>
    <p:sldId id="334" r:id="rId58"/>
    <p:sldId id="378" r:id="rId59"/>
    <p:sldId id="379" r:id="rId60"/>
    <p:sldId id="380" r:id="rId61"/>
    <p:sldId id="322" r:id="rId62"/>
    <p:sldId id="323" r:id="rId63"/>
    <p:sldId id="324" r:id="rId64"/>
    <p:sldId id="325" r:id="rId65"/>
    <p:sldId id="326" r:id="rId66"/>
    <p:sldId id="374" r:id="rId67"/>
    <p:sldId id="328" r:id="rId68"/>
    <p:sldId id="329" r:id="rId69"/>
    <p:sldId id="335" r:id="rId70"/>
    <p:sldId id="336" r:id="rId71"/>
    <p:sldId id="337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68" r:id="rId83"/>
    <p:sldId id="350" r:id="rId84"/>
    <p:sldId id="259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9" r:id="rId100"/>
    <p:sldId id="370" r:id="rId101"/>
    <p:sldId id="372" r:id="rId102"/>
    <p:sldId id="319" r:id="rId103"/>
    <p:sldId id="320" r:id="rId104"/>
    <p:sldId id="332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098B9-993C-44E8-BE2B-8B08EA9677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28FB0-A889-4C39-9B15-A92A31D0DA2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noFill/>
        <a:ln>
          <a:solidFill>
            <a:srgbClr val="FF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endParaRPr lang="en-US" sz="4800" b="1" dirty="0">
            <a:solidFill>
              <a:schemeClr val="accent4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8DB60-8238-4D06-88BC-7F1996FA7A89}" type="parTrans" cxnId="{1CFB412D-1E5B-4DDB-9726-F8F64FC6090F}">
      <dgm:prSet/>
      <dgm:spPr/>
      <dgm:t>
        <a:bodyPr/>
        <a:lstStyle/>
        <a:p>
          <a:endParaRPr lang="en-US"/>
        </a:p>
      </dgm:t>
    </dgm:pt>
    <dgm:pt modelId="{F51485E2-50E0-4C0E-8DC7-FBAC1FC0DC72}" type="sibTrans" cxnId="{1CFB412D-1E5B-4DDB-9726-F8F64FC6090F}">
      <dgm:prSet/>
      <dgm:spPr/>
      <dgm:t>
        <a:bodyPr/>
        <a:lstStyle/>
        <a:p>
          <a:endParaRPr lang="en-US"/>
        </a:p>
      </dgm:t>
    </dgm:pt>
    <dgm:pt modelId="{13C4EBEB-EF0D-474F-8A3C-C221E97134DF}" type="pres">
      <dgm:prSet presAssocID="{F21098B9-993C-44E8-BE2B-8B08EA9677A2}" presName="linearFlow" presStyleCnt="0">
        <dgm:presLayoutVars>
          <dgm:dir/>
          <dgm:resizeHandles val="exact"/>
        </dgm:presLayoutVars>
      </dgm:prSet>
      <dgm:spPr/>
    </dgm:pt>
    <dgm:pt modelId="{C3149870-9F07-4360-8C74-CCFA09C13AB4}" type="pres">
      <dgm:prSet presAssocID="{6EB28FB0-A889-4C39-9B15-A92A31D0DA23}" presName="composite" presStyleCnt="0"/>
      <dgm:spPr/>
    </dgm:pt>
    <dgm:pt modelId="{A8A71A17-8320-454D-AFC9-991F681FF76B}" type="pres">
      <dgm:prSet presAssocID="{6EB28FB0-A889-4C39-9B15-A92A31D0DA23}" presName="imgShp" presStyleLbl="fgImgPlace1" presStyleIdx="0" presStyleCnt="1" custScaleX="49778" custScaleY="54415" custLinFactNeighborX="-46011" custLinFactNeighborY="-5210"/>
      <dgm:spPr/>
    </dgm:pt>
    <dgm:pt modelId="{66873586-E97A-43C6-9EC6-3B6D686008FF}" type="pres">
      <dgm:prSet presAssocID="{6EB28FB0-A889-4C39-9B15-A92A31D0DA23}" presName="txShp" presStyleLbl="node1" presStyleIdx="0" presStyleCnt="1" custScaleX="143367" custLinFactNeighborX="3504" custLinFactNeighborY="-1283">
        <dgm:presLayoutVars>
          <dgm:bulletEnabled val="1"/>
        </dgm:presLayoutVars>
      </dgm:prSet>
      <dgm:spPr/>
    </dgm:pt>
  </dgm:ptLst>
  <dgm:cxnLst>
    <dgm:cxn modelId="{3BACE80E-023B-4067-B3A8-EFDAB23065BD}" type="presOf" srcId="{6EB28FB0-A889-4C39-9B15-A92A31D0DA23}" destId="{66873586-E97A-43C6-9EC6-3B6D686008FF}" srcOrd="0" destOrd="0" presId="urn:microsoft.com/office/officeart/2005/8/layout/vList3"/>
    <dgm:cxn modelId="{1CFB412D-1E5B-4DDB-9726-F8F64FC6090F}" srcId="{F21098B9-993C-44E8-BE2B-8B08EA9677A2}" destId="{6EB28FB0-A889-4C39-9B15-A92A31D0DA23}" srcOrd="0" destOrd="0" parTransId="{88F8DB60-8238-4D06-88BC-7F1996FA7A89}" sibTransId="{F51485E2-50E0-4C0E-8DC7-FBAC1FC0DC72}"/>
    <dgm:cxn modelId="{375F014A-CD40-4E8A-B508-6BEA31982068}" type="presOf" srcId="{F21098B9-993C-44E8-BE2B-8B08EA9677A2}" destId="{13C4EBEB-EF0D-474F-8A3C-C221E97134DF}" srcOrd="0" destOrd="0" presId="urn:microsoft.com/office/officeart/2005/8/layout/vList3"/>
    <dgm:cxn modelId="{FCDCB672-EF33-4A0F-929F-7658A4939A6D}" type="presParOf" srcId="{13C4EBEB-EF0D-474F-8A3C-C221E97134DF}" destId="{C3149870-9F07-4360-8C74-CCFA09C13AB4}" srcOrd="0" destOrd="0" presId="urn:microsoft.com/office/officeart/2005/8/layout/vList3"/>
    <dgm:cxn modelId="{BB15FFD0-CB89-4CBA-97DB-9852F457BD7A}" type="presParOf" srcId="{C3149870-9F07-4360-8C74-CCFA09C13AB4}" destId="{A8A71A17-8320-454D-AFC9-991F681FF76B}" srcOrd="0" destOrd="0" presId="urn:microsoft.com/office/officeart/2005/8/layout/vList3"/>
    <dgm:cxn modelId="{3045D89C-7A93-433B-90B3-FE759D114D85}" type="presParOf" srcId="{C3149870-9F07-4360-8C74-CCFA09C13AB4}" destId="{66873586-E97A-43C6-9EC6-3B6D686008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AA4FE2-F60B-4F71-B7EE-4936ECA632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AFB03-0B8A-4189-84A6-E04D4657E66B}">
      <dgm:prSet/>
      <dgm:spPr/>
      <dgm:t>
        <a:bodyPr/>
        <a:lstStyle/>
        <a:p>
          <a:pPr rtl="0"/>
          <a:r>
            <a:rPr lang="en-US" baseline="0" dirty="0"/>
            <a:t>HIV disease progression</a:t>
          </a:r>
        </a:p>
      </dgm:t>
    </dgm:pt>
    <dgm:pt modelId="{ECCFEA07-7ECB-4C41-B854-F3F02D52DB63}" type="parTrans" cxnId="{992D1404-7A9D-4E7E-8501-34ABE971BC76}">
      <dgm:prSet/>
      <dgm:spPr/>
      <dgm:t>
        <a:bodyPr/>
        <a:lstStyle/>
        <a:p>
          <a:endParaRPr lang="en-US"/>
        </a:p>
      </dgm:t>
    </dgm:pt>
    <dgm:pt modelId="{0DDDEB90-6F4B-4060-8DFC-4B1172FA2F8B}" type="sibTrans" cxnId="{992D1404-7A9D-4E7E-8501-34ABE971BC76}">
      <dgm:prSet/>
      <dgm:spPr/>
      <dgm:t>
        <a:bodyPr/>
        <a:lstStyle/>
        <a:p>
          <a:endParaRPr lang="en-US"/>
        </a:p>
      </dgm:t>
    </dgm:pt>
    <dgm:pt modelId="{B7F758D9-BA33-4061-8FBD-32C578A6C2E4}" type="pres">
      <dgm:prSet presAssocID="{1FAA4FE2-F60B-4F71-B7EE-4936ECA63285}" presName="Name0" presStyleCnt="0">
        <dgm:presLayoutVars>
          <dgm:dir/>
          <dgm:animLvl val="lvl"/>
          <dgm:resizeHandles val="exact"/>
        </dgm:presLayoutVars>
      </dgm:prSet>
      <dgm:spPr/>
    </dgm:pt>
    <dgm:pt modelId="{B04DE71C-108C-4B1A-A7F1-BCB066EDE36A}" type="pres">
      <dgm:prSet presAssocID="{746AFB03-0B8A-4189-84A6-E04D4657E66B}" presName="linNode" presStyleCnt="0"/>
      <dgm:spPr/>
    </dgm:pt>
    <dgm:pt modelId="{AC43F7E0-0E94-4F81-90DF-000121058866}" type="pres">
      <dgm:prSet presAssocID="{746AFB03-0B8A-4189-84A6-E04D4657E66B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992D1404-7A9D-4E7E-8501-34ABE971BC76}" srcId="{1FAA4FE2-F60B-4F71-B7EE-4936ECA63285}" destId="{746AFB03-0B8A-4189-84A6-E04D4657E66B}" srcOrd="0" destOrd="0" parTransId="{ECCFEA07-7ECB-4C41-B854-F3F02D52DB63}" sibTransId="{0DDDEB90-6F4B-4060-8DFC-4B1172FA2F8B}"/>
    <dgm:cxn modelId="{3A9CD794-45DB-4105-9CAA-3B550D5EA7DF}" type="presOf" srcId="{746AFB03-0B8A-4189-84A6-E04D4657E66B}" destId="{AC43F7E0-0E94-4F81-90DF-000121058866}" srcOrd="0" destOrd="0" presId="urn:microsoft.com/office/officeart/2005/8/layout/vList5"/>
    <dgm:cxn modelId="{40865AEE-9A0A-4D5F-A48B-87766F356D03}" type="presOf" srcId="{1FAA4FE2-F60B-4F71-B7EE-4936ECA63285}" destId="{B7F758D9-BA33-4061-8FBD-32C578A6C2E4}" srcOrd="0" destOrd="0" presId="urn:microsoft.com/office/officeart/2005/8/layout/vList5"/>
    <dgm:cxn modelId="{DA34315A-E462-4EB2-AAAF-41C39A7BE5A2}" type="presParOf" srcId="{B7F758D9-BA33-4061-8FBD-32C578A6C2E4}" destId="{B04DE71C-108C-4B1A-A7F1-BCB066EDE36A}" srcOrd="0" destOrd="0" presId="urn:microsoft.com/office/officeart/2005/8/layout/vList5"/>
    <dgm:cxn modelId="{053C7245-CECC-44E6-94FB-57D1A1EC9940}" type="presParOf" srcId="{B04DE71C-108C-4B1A-A7F1-BCB066EDE36A}" destId="{AC43F7E0-0E94-4F81-90DF-00012105886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4F916A-11A3-4EB9-8278-9BBB037ED035}" type="doc">
      <dgm:prSet loTypeId="urn:microsoft.com/office/officeart/2005/8/layout/hProcess9" loCatId="process" qsTypeId="urn:microsoft.com/office/officeart/2005/8/quickstyle/3d1" qsCatId="3D" csTypeId="urn:microsoft.com/office/officeart/2005/8/colors/accent2_5" csCatId="accent2" phldr="1"/>
      <dgm:spPr/>
    </dgm:pt>
    <dgm:pt modelId="{7AFE8629-E2C9-438C-93D3-5D21B7F815DD}">
      <dgm:prSet phldrT="[Text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/>
            <a:t>Primary	</a:t>
          </a:r>
        </a:p>
      </dgm:t>
    </dgm:pt>
    <dgm:pt modelId="{537F9265-2038-4C9A-BDD3-E21184C3D0A8}" type="parTrans" cxnId="{D7E32FF7-74E3-44EC-A38C-EE603EAF99F5}">
      <dgm:prSet/>
      <dgm:spPr/>
      <dgm:t>
        <a:bodyPr/>
        <a:lstStyle/>
        <a:p>
          <a:endParaRPr lang="en-US"/>
        </a:p>
      </dgm:t>
    </dgm:pt>
    <dgm:pt modelId="{DCDF0CBF-1202-4FD0-8C7B-7C53131074FF}" type="sibTrans" cxnId="{D7E32FF7-74E3-44EC-A38C-EE603EAF99F5}">
      <dgm:prSet/>
      <dgm:spPr/>
      <dgm:t>
        <a:bodyPr/>
        <a:lstStyle/>
        <a:p>
          <a:endParaRPr lang="en-US"/>
        </a:p>
      </dgm:t>
    </dgm:pt>
    <dgm:pt modelId="{218982CA-99FA-4798-9ED1-16C7BA022D98}">
      <dgm:prSet phldrT="[Text]"/>
      <dgm:spPr>
        <a:gradFill flip="none" rotWithShape="0">
          <a:gsLst>
            <a:gs pos="0">
              <a:srgbClr val="FFD13F">
                <a:shade val="30000"/>
                <a:satMod val="115000"/>
              </a:srgbClr>
            </a:gs>
            <a:gs pos="50000">
              <a:srgbClr val="FFD13F">
                <a:shade val="67500"/>
                <a:satMod val="115000"/>
              </a:srgbClr>
            </a:gs>
            <a:gs pos="100000">
              <a:srgbClr val="FFD13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/>
            <a:t>Secondary</a:t>
          </a:r>
        </a:p>
      </dgm:t>
    </dgm:pt>
    <dgm:pt modelId="{DCB64C9A-14E7-46E6-AA5F-ADC754EF7D52}" type="parTrans" cxnId="{B4197C87-5B1F-43A6-ADA3-1FD17E2BCB0E}">
      <dgm:prSet/>
      <dgm:spPr/>
      <dgm:t>
        <a:bodyPr/>
        <a:lstStyle/>
        <a:p>
          <a:endParaRPr lang="en-US"/>
        </a:p>
      </dgm:t>
    </dgm:pt>
    <dgm:pt modelId="{B9803981-CEEA-4B7C-8EA9-2A44E8291690}" type="sibTrans" cxnId="{B4197C87-5B1F-43A6-ADA3-1FD17E2BCB0E}">
      <dgm:prSet/>
      <dgm:spPr/>
      <dgm:t>
        <a:bodyPr/>
        <a:lstStyle/>
        <a:p>
          <a:endParaRPr lang="en-US"/>
        </a:p>
      </dgm:t>
    </dgm:pt>
    <dgm:pt modelId="{F049AB03-2311-47F4-8A04-087E3C211DF3}">
      <dgm:prSet phldrT="[Text]"/>
      <dgm:spPr>
        <a:gradFill flip="none" rotWithShape="0">
          <a:gsLst>
            <a:gs pos="0">
              <a:srgbClr val="CC3300">
                <a:shade val="30000"/>
                <a:satMod val="115000"/>
              </a:srgbClr>
            </a:gs>
            <a:gs pos="50000">
              <a:srgbClr val="CC3300">
                <a:shade val="67500"/>
                <a:satMod val="115000"/>
              </a:srgbClr>
            </a:gs>
            <a:gs pos="100000">
              <a:srgbClr val="CC33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/>
            <a:t>Tertiary</a:t>
          </a:r>
        </a:p>
      </dgm:t>
    </dgm:pt>
    <dgm:pt modelId="{42AFC156-7104-41F3-B79B-D396430968EB}" type="parTrans" cxnId="{03EF25B4-C631-4AA8-8980-938C04826555}">
      <dgm:prSet/>
      <dgm:spPr/>
      <dgm:t>
        <a:bodyPr/>
        <a:lstStyle/>
        <a:p>
          <a:endParaRPr lang="en-US"/>
        </a:p>
      </dgm:t>
    </dgm:pt>
    <dgm:pt modelId="{74C8B0CB-54A0-4B2D-998C-3D644DBC8CA3}" type="sibTrans" cxnId="{03EF25B4-C631-4AA8-8980-938C04826555}">
      <dgm:prSet/>
      <dgm:spPr/>
      <dgm:t>
        <a:bodyPr/>
        <a:lstStyle/>
        <a:p>
          <a:endParaRPr lang="en-US"/>
        </a:p>
      </dgm:t>
    </dgm:pt>
    <dgm:pt modelId="{FDD130B8-4544-4E51-997A-E5FB4B5BF52B}" type="pres">
      <dgm:prSet presAssocID="{114F916A-11A3-4EB9-8278-9BBB037ED035}" presName="CompostProcess" presStyleCnt="0">
        <dgm:presLayoutVars>
          <dgm:dir/>
          <dgm:resizeHandles val="exact"/>
        </dgm:presLayoutVars>
      </dgm:prSet>
      <dgm:spPr/>
    </dgm:pt>
    <dgm:pt modelId="{AA46506E-92FF-4BEB-A2F2-230DDC92C034}" type="pres">
      <dgm:prSet presAssocID="{114F916A-11A3-4EB9-8278-9BBB037ED035}" presName="arrow" presStyleLbl="bgShp" presStyleIdx="0" presStyleCnt="1"/>
      <dgm:spPr/>
    </dgm:pt>
    <dgm:pt modelId="{C47194C1-A89F-4FAF-A982-9C72876F84F9}" type="pres">
      <dgm:prSet presAssocID="{114F916A-11A3-4EB9-8278-9BBB037ED035}" presName="linearProcess" presStyleCnt="0"/>
      <dgm:spPr/>
    </dgm:pt>
    <dgm:pt modelId="{DFE0EF02-29AD-4DE8-B2C3-4E70E7C46A2B}" type="pres">
      <dgm:prSet presAssocID="{7AFE8629-E2C9-438C-93D3-5D21B7F815DD}" presName="textNode" presStyleLbl="node1" presStyleIdx="0" presStyleCnt="3" custScaleX="69398" custScaleY="50284" custLinFactNeighborX="-55653">
        <dgm:presLayoutVars>
          <dgm:bulletEnabled val="1"/>
        </dgm:presLayoutVars>
      </dgm:prSet>
      <dgm:spPr/>
    </dgm:pt>
    <dgm:pt modelId="{C0E7399A-DBAB-4A3C-AF64-A05BAA10BEA3}" type="pres">
      <dgm:prSet presAssocID="{DCDF0CBF-1202-4FD0-8C7B-7C53131074FF}" presName="sibTrans" presStyleCnt="0"/>
      <dgm:spPr/>
    </dgm:pt>
    <dgm:pt modelId="{BF16957C-3FFC-4E58-AE94-C4F5D83C5D37}" type="pres">
      <dgm:prSet presAssocID="{218982CA-99FA-4798-9ED1-16C7BA022D98}" presName="textNode" presStyleLbl="node1" presStyleIdx="1" presStyleCnt="3" custScaleX="68750" custScaleY="50284" custLinFactX="-1159" custLinFactNeighborX="-100000">
        <dgm:presLayoutVars>
          <dgm:bulletEnabled val="1"/>
        </dgm:presLayoutVars>
      </dgm:prSet>
      <dgm:spPr/>
    </dgm:pt>
    <dgm:pt modelId="{7DA6FC4B-F8AB-42BF-A70D-70CECD6EDB5B}" type="pres">
      <dgm:prSet presAssocID="{B9803981-CEEA-4B7C-8EA9-2A44E8291690}" presName="sibTrans" presStyleCnt="0"/>
      <dgm:spPr/>
    </dgm:pt>
    <dgm:pt modelId="{0C883FDE-A32D-4F6F-86BA-18998258755C}" type="pres">
      <dgm:prSet presAssocID="{F049AB03-2311-47F4-8A04-087E3C211DF3}" presName="textNode" presStyleLbl="node1" presStyleIdx="2" presStyleCnt="3" custScaleX="70226" custScaleY="51989" custLinFactX="-7052" custLinFactNeighborX="-100000">
        <dgm:presLayoutVars>
          <dgm:bulletEnabled val="1"/>
        </dgm:presLayoutVars>
      </dgm:prSet>
      <dgm:spPr/>
    </dgm:pt>
  </dgm:ptLst>
  <dgm:cxnLst>
    <dgm:cxn modelId="{B4197C87-5B1F-43A6-ADA3-1FD17E2BCB0E}" srcId="{114F916A-11A3-4EB9-8278-9BBB037ED035}" destId="{218982CA-99FA-4798-9ED1-16C7BA022D98}" srcOrd="1" destOrd="0" parTransId="{DCB64C9A-14E7-46E6-AA5F-ADC754EF7D52}" sibTransId="{B9803981-CEEA-4B7C-8EA9-2A44E8291690}"/>
    <dgm:cxn modelId="{2C815699-6A72-4BB4-B1C0-22134A10FB80}" type="presOf" srcId="{7AFE8629-E2C9-438C-93D3-5D21B7F815DD}" destId="{DFE0EF02-29AD-4DE8-B2C3-4E70E7C46A2B}" srcOrd="0" destOrd="0" presId="urn:microsoft.com/office/officeart/2005/8/layout/hProcess9"/>
    <dgm:cxn modelId="{03EF25B4-C631-4AA8-8980-938C04826555}" srcId="{114F916A-11A3-4EB9-8278-9BBB037ED035}" destId="{F049AB03-2311-47F4-8A04-087E3C211DF3}" srcOrd="2" destOrd="0" parTransId="{42AFC156-7104-41F3-B79B-D396430968EB}" sibTransId="{74C8B0CB-54A0-4B2D-998C-3D644DBC8CA3}"/>
    <dgm:cxn modelId="{09E612E1-BBF1-4090-B376-DE54D4E4AF89}" type="presOf" srcId="{F049AB03-2311-47F4-8A04-087E3C211DF3}" destId="{0C883FDE-A32D-4F6F-86BA-18998258755C}" srcOrd="0" destOrd="0" presId="urn:microsoft.com/office/officeart/2005/8/layout/hProcess9"/>
    <dgm:cxn modelId="{FA11E9E7-B9AD-43B5-AA82-CC53E4182D29}" type="presOf" srcId="{114F916A-11A3-4EB9-8278-9BBB037ED035}" destId="{FDD130B8-4544-4E51-997A-E5FB4B5BF52B}" srcOrd="0" destOrd="0" presId="urn:microsoft.com/office/officeart/2005/8/layout/hProcess9"/>
    <dgm:cxn modelId="{F5BB94EA-52B7-4083-B487-40D330453161}" type="presOf" srcId="{218982CA-99FA-4798-9ED1-16C7BA022D98}" destId="{BF16957C-3FFC-4E58-AE94-C4F5D83C5D37}" srcOrd="0" destOrd="0" presId="urn:microsoft.com/office/officeart/2005/8/layout/hProcess9"/>
    <dgm:cxn modelId="{D7E32FF7-74E3-44EC-A38C-EE603EAF99F5}" srcId="{114F916A-11A3-4EB9-8278-9BBB037ED035}" destId="{7AFE8629-E2C9-438C-93D3-5D21B7F815DD}" srcOrd="0" destOrd="0" parTransId="{537F9265-2038-4C9A-BDD3-E21184C3D0A8}" sibTransId="{DCDF0CBF-1202-4FD0-8C7B-7C53131074FF}"/>
    <dgm:cxn modelId="{29774363-3A8F-41F2-BE7D-FA90A394F7C1}" type="presParOf" srcId="{FDD130B8-4544-4E51-997A-E5FB4B5BF52B}" destId="{AA46506E-92FF-4BEB-A2F2-230DDC92C034}" srcOrd="0" destOrd="0" presId="urn:microsoft.com/office/officeart/2005/8/layout/hProcess9"/>
    <dgm:cxn modelId="{8AD4EC27-09A1-4E9E-9043-F98442293981}" type="presParOf" srcId="{FDD130B8-4544-4E51-997A-E5FB4B5BF52B}" destId="{C47194C1-A89F-4FAF-A982-9C72876F84F9}" srcOrd="1" destOrd="0" presId="urn:microsoft.com/office/officeart/2005/8/layout/hProcess9"/>
    <dgm:cxn modelId="{EDE63B04-2F61-4DCA-BB27-34C1BA4E7B7D}" type="presParOf" srcId="{C47194C1-A89F-4FAF-A982-9C72876F84F9}" destId="{DFE0EF02-29AD-4DE8-B2C3-4E70E7C46A2B}" srcOrd="0" destOrd="0" presId="urn:microsoft.com/office/officeart/2005/8/layout/hProcess9"/>
    <dgm:cxn modelId="{A22581A0-7015-4CE7-8204-5D12EE1D2246}" type="presParOf" srcId="{C47194C1-A89F-4FAF-A982-9C72876F84F9}" destId="{C0E7399A-DBAB-4A3C-AF64-A05BAA10BEA3}" srcOrd="1" destOrd="0" presId="urn:microsoft.com/office/officeart/2005/8/layout/hProcess9"/>
    <dgm:cxn modelId="{3A9162CC-2030-4CD4-8D2C-CD35B62783EC}" type="presParOf" srcId="{C47194C1-A89F-4FAF-A982-9C72876F84F9}" destId="{BF16957C-3FFC-4E58-AE94-C4F5D83C5D37}" srcOrd="2" destOrd="0" presId="urn:microsoft.com/office/officeart/2005/8/layout/hProcess9"/>
    <dgm:cxn modelId="{7D8860FB-1A79-454E-B961-CCC749CE8A59}" type="presParOf" srcId="{C47194C1-A89F-4FAF-A982-9C72876F84F9}" destId="{7DA6FC4B-F8AB-42BF-A70D-70CECD6EDB5B}" srcOrd="3" destOrd="0" presId="urn:microsoft.com/office/officeart/2005/8/layout/hProcess9"/>
    <dgm:cxn modelId="{FCC2DAE1-C650-4930-8F09-76952E8D5BF1}" type="presParOf" srcId="{C47194C1-A89F-4FAF-A982-9C72876F84F9}" destId="{0C883FDE-A32D-4F6F-86BA-18998258755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34CCB9-5D7C-4D5F-B009-91D8C4F3997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D192775-A2D2-43A3-A294-98023C0035DD}">
      <dgm:prSet phldrT="[Text]"/>
      <dgm:spPr>
        <a:gradFill flip="none" rotWithShape="1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Primary</a:t>
          </a:r>
        </a:p>
      </dgm:t>
    </dgm:pt>
    <dgm:pt modelId="{F0FA8073-9CBE-4514-B927-04763AB6DFBE}" type="parTrans" cxnId="{E2D71F0F-F9DA-4DE1-A3E7-2F6347FF608E}">
      <dgm:prSet/>
      <dgm:spPr/>
      <dgm:t>
        <a:bodyPr/>
        <a:lstStyle/>
        <a:p>
          <a:endParaRPr lang="en-US"/>
        </a:p>
      </dgm:t>
    </dgm:pt>
    <dgm:pt modelId="{7BDFF928-B405-4DE8-8129-D6E70DF0862E}" type="sibTrans" cxnId="{E2D71F0F-F9DA-4DE1-A3E7-2F6347FF608E}">
      <dgm:prSet/>
      <dgm:spPr/>
      <dgm:t>
        <a:bodyPr/>
        <a:lstStyle/>
        <a:p>
          <a:endParaRPr lang="en-US"/>
        </a:p>
      </dgm:t>
    </dgm:pt>
    <dgm:pt modelId="{D39007F0-007F-41F5-B6BA-C2AAEB0E91BF}">
      <dgm:prSet phldrT="[Text]"/>
      <dgm:spPr>
        <a:gradFill flip="none" rotWithShape="0">
          <a:gsLst>
            <a:gs pos="0">
              <a:srgbClr val="00FFCC">
                <a:tint val="66000"/>
                <a:satMod val="160000"/>
              </a:srgbClr>
            </a:gs>
            <a:gs pos="50000">
              <a:srgbClr val="00FFCC">
                <a:tint val="44500"/>
                <a:satMod val="160000"/>
              </a:srgbClr>
            </a:gs>
            <a:gs pos="100000">
              <a:srgbClr val="00FFCC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>
              <a:latin typeface="Perpetua" pitchFamily="18" charset="0"/>
              <a:cs typeface="EucrosiaUPC" pitchFamily="18" charset="-34"/>
            </a:rPr>
            <a:t>Primary HIV prevention refers to activity focused on </a:t>
          </a:r>
          <a:r>
            <a:rPr lang="en-US" b="1" dirty="0">
              <a:solidFill>
                <a:srgbClr val="FF0000"/>
              </a:solidFill>
              <a:latin typeface="Perpetua" pitchFamily="18" charset="0"/>
              <a:cs typeface="EucrosiaUPC" pitchFamily="18" charset="-34"/>
            </a:rPr>
            <a:t>preventing uninfected people becoming infected</a:t>
          </a:r>
          <a:r>
            <a:rPr lang="en-US" dirty="0">
              <a:latin typeface="Perpetua" pitchFamily="18" charset="0"/>
              <a:cs typeface="EucrosiaUPC" pitchFamily="18" charset="-34"/>
            </a:rPr>
            <a:t>. </a:t>
          </a:r>
          <a:endParaRPr lang="en-US" dirty="0"/>
        </a:p>
      </dgm:t>
    </dgm:pt>
    <dgm:pt modelId="{A462AC5A-BA30-45B2-8353-554C0B1676EC}" type="parTrans" cxnId="{057F475E-16D5-4559-ACF1-6EFCF2E7FA66}">
      <dgm:prSet/>
      <dgm:spPr/>
      <dgm:t>
        <a:bodyPr/>
        <a:lstStyle/>
        <a:p>
          <a:endParaRPr lang="en-US"/>
        </a:p>
      </dgm:t>
    </dgm:pt>
    <dgm:pt modelId="{902B6C3A-2EB3-4CF5-944A-072F1848CDDF}" type="sibTrans" cxnId="{057F475E-16D5-4559-ACF1-6EFCF2E7FA66}">
      <dgm:prSet/>
      <dgm:spPr/>
      <dgm:t>
        <a:bodyPr/>
        <a:lstStyle/>
        <a:p>
          <a:endParaRPr lang="en-US"/>
        </a:p>
      </dgm:t>
    </dgm:pt>
    <dgm:pt modelId="{FF43E52E-A577-4441-B352-7ADE03B0829C}">
      <dgm:prSet phldrT="[Text]"/>
      <dgm:spPr>
        <a:gradFill flip="none" rotWithShape="1">
          <a:gsLst>
            <a:gs pos="0">
              <a:srgbClr val="FFD13F">
                <a:shade val="30000"/>
                <a:satMod val="115000"/>
              </a:srgbClr>
            </a:gs>
            <a:gs pos="50000">
              <a:srgbClr val="FFD13F">
                <a:shade val="67500"/>
                <a:satMod val="115000"/>
              </a:srgbClr>
            </a:gs>
            <a:gs pos="100000">
              <a:srgbClr val="FFD13F">
                <a:shade val="100000"/>
                <a:satMod val="115000"/>
              </a:srgbClr>
            </a:gs>
          </a:gsLst>
          <a:lin ang="135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Secondary</a:t>
          </a:r>
        </a:p>
      </dgm:t>
    </dgm:pt>
    <dgm:pt modelId="{AD770E9A-ADC4-46BF-A97D-BBB91A76B81E}" type="parTrans" cxnId="{0D9B4B1D-CACA-4EE3-B508-123BA80FA052}">
      <dgm:prSet/>
      <dgm:spPr/>
      <dgm:t>
        <a:bodyPr/>
        <a:lstStyle/>
        <a:p>
          <a:endParaRPr lang="en-US"/>
        </a:p>
      </dgm:t>
    </dgm:pt>
    <dgm:pt modelId="{CA58D6DF-F89D-44E6-8926-BE7F97AF0498}" type="sibTrans" cxnId="{0D9B4B1D-CACA-4EE3-B508-123BA80FA052}">
      <dgm:prSet/>
      <dgm:spPr/>
      <dgm:t>
        <a:bodyPr/>
        <a:lstStyle/>
        <a:p>
          <a:endParaRPr lang="en-US"/>
        </a:p>
      </dgm:t>
    </dgm:pt>
    <dgm:pt modelId="{1B3A273A-2AAC-4049-9CF4-D720494FC2DD}">
      <dgm:prSet phldrT="[Text]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>
              <a:latin typeface="Perpetua" pitchFamily="18" charset="0"/>
              <a:cs typeface="EucrosiaUPC" pitchFamily="18" charset="-34"/>
            </a:rPr>
            <a:t>Secondary HIV prevention aimed at </a:t>
          </a:r>
          <a:r>
            <a:rPr lang="en-US" b="1" dirty="0">
              <a:solidFill>
                <a:srgbClr val="FF0000"/>
              </a:solidFill>
              <a:latin typeface="Perpetua" pitchFamily="18" charset="0"/>
              <a:cs typeface="EucrosiaUPC" pitchFamily="18" charset="-34"/>
            </a:rPr>
            <a:t>enabling people with HIV to stay well</a:t>
          </a:r>
          <a:r>
            <a:rPr lang="en-US" dirty="0">
              <a:latin typeface="Perpetua" pitchFamily="18" charset="0"/>
              <a:cs typeface="EucrosiaUPC" pitchFamily="18" charset="-34"/>
            </a:rPr>
            <a:t> (e.g. testing to allow people to know their status; welfare rights advice; lifestyle </a:t>
          </a:r>
          <a:r>
            <a:rPr lang="en-US" dirty="0" err="1">
              <a:latin typeface="Perpetua" pitchFamily="18" charset="0"/>
              <a:cs typeface="EucrosiaUPC" pitchFamily="18" charset="-34"/>
            </a:rPr>
            <a:t>behaviour</a:t>
          </a:r>
          <a:r>
            <a:rPr lang="en-US" dirty="0">
              <a:latin typeface="Perpetua" pitchFamily="18" charset="0"/>
              <a:cs typeface="EucrosiaUPC" pitchFamily="18" charset="-34"/>
            </a:rPr>
            <a:t> ; anti–discriminatory lobbying).</a:t>
          </a:r>
          <a:endParaRPr lang="en-US" dirty="0"/>
        </a:p>
      </dgm:t>
    </dgm:pt>
    <dgm:pt modelId="{D702D813-DF67-4A6D-B96D-C86518BAC186}" type="parTrans" cxnId="{D2567F5B-6BBD-409A-BC75-EE60BADB792E}">
      <dgm:prSet/>
      <dgm:spPr/>
      <dgm:t>
        <a:bodyPr/>
        <a:lstStyle/>
        <a:p>
          <a:endParaRPr lang="en-US"/>
        </a:p>
      </dgm:t>
    </dgm:pt>
    <dgm:pt modelId="{ED65BF94-352C-48B5-B59D-86131F4560BB}" type="sibTrans" cxnId="{D2567F5B-6BBD-409A-BC75-EE60BADB792E}">
      <dgm:prSet/>
      <dgm:spPr/>
      <dgm:t>
        <a:bodyPr/>
        <a:lstStyle/>
        <a:p>
          <a:endParaRPr lang="en-US"/>
        </a:p>
      </dgm:t>
    </dgm:pt>
    <dgm:pt modelId="{2376E217-2F3C-40E0-BC2C-24A72BFAC140}">
      <dgm:prSet phldrT="[Text]"/>
      <dgm:spPr>
        <a:gradFill flip="none" rotWithShape="1">
          <a:gsLst>
            <a:gs pos="0">
              <a:srgbClr val="CC3300">
                <a:shade val="30000"/>
                <a:satMod val="115000"/>
              </a:srgbClr>
            </a:gs>
            <a:gs pos="50000">
              <a:srgbClr val="CC3300">
                <a:shade val="67500"/>
                <a:satMod val="115000"/>
              </a:srgbClr>
            </a:gs>
            <a:gs pos="100000">
              <a:srgbClr val="CC3300">
                <a:shade val="100000"/>
                <a:satMod val="115000"/>
              </a:srgb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/>
            <a:t>Tertiary</a:t>
          </a:r>
        </a:p>
      </dgm:t>
    </dgm:pt>
    <dgm:pt modelId="{963323B1-851E-4888-8C3C-8F5F794D4EC6}" type="parTrans" cxnId="{057C4DD2-93F0-4DF8-BBD3-E00323B252FC}">
      <dgm:prSet/>
      <dgm:spPr/>
      <dgm:t>
        <a:bodyPr/>
        <a:lstStyle/>
        <a:p>
          <a:endParaRPr lang="en-US"/>
        </a:p>
      </dgm:t>
    </dgm:pt>
    <dgm:pt modelId="{80CB603E-FD50-452E-A19B-9A56587F8A33}" type="sibTrans" cxnId="{057C4DD2-93F0-4DF8-BBD3-E00323B252FC}">
      <dgm:prSet/>
      <dgm:spPr/>
      <dgm:t>
        <a:bodyPr/>
        <a:lstStyle/>
        <a:p>
          <a:endParaRPr lang="en-US"/>
        </a:p>
      </dgm:t>
    </dgm:pt>
    <dgm:pt modelId="{A7CC6DD9-71BD-4670-9B66-5015DC3660DD}">
      <dgm:prSet phldrT="[Text]"/>
      <dgm:spPr>
        <a:gradFill flip="none" rotWithShape="0">
          <a:gsLst>
            <a:gs pos="0">
              <a:srgbClr val="FF8B8B">
                <a:tint val="66000"/>
                <a:satMod val="160000"/>
              </a:srgbClr>
            </a:gs>
            <a:gs pos="50000">
              <a:srgbClr val="FF8B8B">
                <a:tint val="44500"/>
                <a:satMod val="160000"/>
              </a:srgbClr>
            </a:gs>
            <a:gs pos="100000">
              <a:srgbClr val="FF8B8B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>
              <a:latin typeface="Perpetua" pitchFamily="18" charset="0"/>
              <a:cs typeface="EucrosiaUPC" pitchFamily="18" charset="-34"/>
            </a:rPr>
            <a:t>Tertiary HIV prevention aims </a:t>
          </a:r>
          <a:r>
            <a:rPr lang="en-US" b="1" dirty="0">
              <a:solidFill>
                <a:srgbClr val="FF0000"/>
              </a:solidFill>
              <a:latin typeface="Perpetua" pitchFamily="18" charset="0"/>
              <a:cs typeface="EucrosiaUPC" pitchFamily="18" charset="-34"/>
            </a:rPr>
            <a:t>to </a:t>
          </a:r>
          <a:r>
            <a:rPr lang="en-US" b="1" dirty="0" err="1">
              <a:solidFill>
                <a:srgbClr val="FF0000"/>
              </a:solidFill>
              <a:latin typeface="Perpetua" pitchFamily="18" charset="0"/>
              <a:cs typeface="EucrosiaUPC" pitchFamily="18" charset="-34"/>
            </a:rPr>
            <a:t>minimise</a:t>
          </a:r>
          <a:r>
            <a:rPr lang="en-US" b="1" dirty="0">
              <a:solidFill>
                <a:srgbClr val="FF0000"/>
              </a:solidFill>
              <a:latin typeface="Perpetua" pitchFamily="18" charset="0"/>
              <a:cs typeface="EucrosiaUPC" pitchFamily="18" charset="-34"/>
            </a:rPr>
            <a:t> the effects of ill–health</a:t>
          </a:r>
          <a:r>
            <a:rPr lang="en-US" dirty="0">
              <a:latin typeface="Perpetua" pitchFamily="18" charset="0"/>
              <a:cs typeface="EucrosiaUPC" pitchFamily="18" charset="-34"/>
            </a:rPr>
            <a:t> experienced by someone who is symptomatic with HIV disease (e.g. the prophylactic use of drugs and complementary therapies )</a:t>
          </a:r>
          <a:endParaRPr lang="en-US" dirty="0"/>
        </a:p>
      </dgm:t>
    </dgm:pt>
    <dgm:pt modelId="{9325575A-4845-4D38-A597-06B7AA7E5CFE}" type="parTrans" cxnId="{E8041E55-6435-47B9-B66D-C01798491366}">
      <dgm:prSet/>
      <dgm:spPr/>
      <dgm:t>
        <a:bodyPr/>
        <a:lstStyle/>
        <a:p>
          <a:endParaRPr lang="en-US"/>
        </a:p>
      </dgm:t>
    </dgm:pt>
    <dgm:pt modelId="{0D3D8A59-68E2-461B-B197-A4343A689032}" type="sibTrans" cxnId="{E8041E55-6435-47B9-B66D-C01798491366}">
      <dgm:prSet/>
      <dgm:spPr/>
      <dgm:t>
        <a:bodyPr/>
        <a:lstStyle/>
        <a:p>
          <a:endParaRPr lang="en-US"/>
        </a:p>
      </dgm:t>
    </dgm:pt>
    <dgm:pt modelId="{638E2565-0FC6-4666-8AE1-EF6B8B230F6C}" type="pres">
      <dgm:prSet presAssocID="{3734CCB9-5D7C-4D5F-B009-91D8C4F3997C}" presName="linearFlow" presStyleCnt="0">
        <dgm:presLayoutVars>
          <dgm:dir/>
          <dgm:animLvl val="lvl"/>
          <dgm:resizeHandles val="exact"/>
        </dgm:presLayoutVars>
      </dgm:prSet>
      <dgm:spPr/>
    </dgm:pt>
    <dgm:pt modelId="{E7024FB6-0276-4BA9-AAEB-97C3F773343E}" type="pres">
      <dgm:prSet presAssocID="{4D192775-A2D2-43A3-A294-98023C0035DD}" presName="composite" presStyleCnt="0"/>
      <dgm:spPr/>
    </dgm:pt>
    <dgm:pt modelId="{61B48306-BDED-407A-AD69-1F68CD1212BE}" type="pres">
      <dgm:prSet presAssocID="{4D192775-A2D2-43A3-A294-98023C0035D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F656228-A8FA-4418-8147-430851013A15}" type="pres">
      <dgm:prSet presAssocID="{4D192775-A2D2-43A3-A294-98023C0035DD}" presName="descendantText" presStyleLbl="alignAcc1" presStyleIdx="0" presStyleCnt="3">
        <dgm:presLayoutVars>
          <dgm:bulletEnabled val="1"/>
        </dgm:presLayoutVars>
      </dgm:prSet>
      <dgm:spPr/>
    </dgm:pt>
    <dgm:pt modelId="{AA3A3E1A-EFD5-4E5D-B1D6-36954AE044F9}" type="pres">
      <dgm:prSet presAssocID="{7BDFF928-B405-4DE8-8129-D6E70DF0862E}" presName="sp" presStyleCnt="0"/>
      <dgm:spPr/>
    </dgm:pt>
    <dgm:pt modelId="{8259B922-5F34-4FDD-8EFC-15F3A6EDD092}" type="pres">
      <dgm:prSet presAssocID="{FF43E52E-A577-4441-B352-7ADE03B0829C}" presName="composite" presStyleCnt="0"/>
      <dgm:spPr/>
    </dgm:pt>
    <dgm:pt modelId="{6A778D0F-E883-45EE-B34C-16D80BE53D0F}" type="pres">
      <dgm:prSet presAssocID="{FF43E52E-A577-4441-B352-7ADE03B0829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2F0C1FC-C28C-43DF-92A6-22DDEE038733}" type="pres">
      <dgm:prSet presAssocID="{FF43E52E-A577-4441-B352-7ADE03B0829C}" presName="descendantText" presStyleLbl="alignAcc1" presStyleIdx="1" presStyleCnt="3" custLinFactNeighborX="7940" custLinFactNeighborY="-1920">
        <dgm:presLayoutVars>
          <dgm:bulletEnabled val="1"/>
        </dgm:presLayoutVars>
      </dgm:prSet>
      <dgm:spPr/>
    </dgm:pt>
    <dgm:pt modelId="{4A71C8DE-393B-4C72-91D6-00B3898CCFBE}" type="pres">
      <dgm:prSet presAssocID="{CA58D6DF-F89D-44E6-8926-BE7F97AF0498}" presName="sp" presStyleCnt="0"/>
      <dgm:spPr/>
    </dgm:pt>
    <dgm:pt modelId="{4A76F257-5F16-482C-8F31-4507EBCE0934}" type="pres">
      <dgm:prSet presAssocID="{2376E217-2F3C-40E0-BC2C-24A72BFAC140}" presName="composite" presStyleCnt="0"/>
      <dgm:spPr/>
    </dgm:pt>
    <dgm:pt modelId="{9E95969E-AFD2-4D14-89B2-F6A8E5BC31B0}" type="pres">
      <dgm:prSet presAssocID="{2376E217-2F3C-40E0-BC2C-24A72BFAC14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AE9E019-DC42-42DD-82F0-719090E0FEDB}" type="pres">
      <dgm:prSet presAssocID="{2376E217-2F3C-40E0-BC2C-24A72BFAC14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2D71F0F-F9DA-4DE1-A3E7-2F6347FF608E}" srcId="{3734CCB9-5D7C-4D5F-B009-91D8C4F3997C}" destId="{4D192775-A2D2-43A3-A294-98023C0035DD}" srcOrd="0" destOrd="0" parTransId="{F0FA8073-9CBE-4514-B927-04763AB6DFBE}" sibTransId="{7BDFF928-B405-4DE8-8129-D6E70DF0862E}"/>
    <dgm:cxn modelId="{0D9B4B1D-CACA-4EE3-B508-123BA80FA052}" srcId="{3734CCB9-5D7C-4D5F-B009-91D8C4F3997C}" destId="{FF43E52E-A577-4441-B352-7ADE03B0829C}" srcOrd="1" destOrd="0" parTransId="{AD770E9A-ADC4-46BF-A97D-BBB91A76B81E}" sibTransId="{CA58D6DF-F89D-44E6-8926-BE7F97AF0498}"/>
    <dgm:cxn modelId="{D2567F5B-6BBD-409A-BC75-EE60BADB792E}" srcId="{FF43E52E-A577-4441-B352-7ADE03B0829C}" destId="{1B3A273A-2AAC-4049-9CF4-D720494FC2DD}" srcOrd="0" destOrd="0" parTransId="{D702D813-DF67-4A6D-B96D-C86518BAC186}" sibTransId="{ED65BF94-352C-48B5-B59D-86131F4560BB}"/>
    <dgm:cxn modelId="{057F475E-16D5-4559-ACF1-6EFCF2E7FA66}" srcId="{4D192775-A2D2-43A3-A294-98023C0035DD}" destId="{D39007F0-007F-41F5-B6BA-C2AAEB0E91BF}" srcOrd="0" destOrd="0" parTransId="{A462AC5A-BA30-45B2-8353-554C0B1676EC}" sibTransId="{902B6C3A-2EB3-4CF5-944A-072F1848CDDF}"/>
    <dgm:cxn modelId="{1F13B869-270B-45BD-B283-78D4FC1B3897}" type="presOf" srcId="{3734CCB9-5D7C-4D5F-B009-91D8C4F3997C}" destId="{638E2565-0FC6-4666-8AE1-EF6B8B230F6C}" srcOrd="0" destOrd="0" presId="urn:microsoft.com/office/officeart/2005/8/layout/chevron2"/>
    <dgm:cxn modelId="{E8041E55-6435-47B9-B66D-C01798491366}" srcId="{2376E217-2F3C-40E0-BC2C-24A72BFAC140}" destId="{A7CC6DD9-71BD-4670-9B66-5015DC3660DD}" srcOrd="0" destOrd="0" parTransId="{9325575A-4845-4D38-A597-06B7AA7E5CFE}" sibTransId="{0D3D8A59-68E2-461B-B197-A4343A689032}"/>
    <dgm:cxn modelId="{CB81B657-54D1-466A-83C8-43C04D1FA465}" type="presOf" srcId="{FF43E52E-A577-4441-B352-7ADE03B0829C}" destId="{6A778D0F-E883-45EE-B34C-16D80BE53D0F}" srcOrd="0" destOrd="0" presId="urn:microsoft.com/office/officeart/2005/8/layout/chevron2"/>
    <dgm:cxn modelId="{36A0E495-712E-456D-8E4A-FFC7DEC7B02D}" type="presOf" srcId="{1B3A273A-2AAC-4049-9CF4-D720494FC2DD}" destId="{62F0C1FC-C28C-43DF-92A6-22DDEE038733}" srcOrd="0" destOrd="0" presId="urn:microsoft.com/office/officeart/2005/8/layout/chevron2"/>
    <dgm:cxn modelId="{A26E1397-943C-46C0-A0FD-42C08E5A8663}" type="presOf" srcId="{D39007F0-007F-41F5-B6BA-C2AAEB0E91BF}" destId="{CF656228-A8FA-4418-8147-430851013A15}" srcOrd="0" destOrd="0" presId="urn:microsoft.com/office/officeart/2005/8/layout/chevron2"/>
    <dgm:cxn modelId="{CFD1E2C5-FD82-4F9C-AD8D-E8460DA5B56E}" type="presOf" srcId="{2376E217-2F3C-40E0-BC2C-24A72BFAC140}" destId="{9E95969E-AFD2-4D14-89B2-F6A8E5BC31B0}" srcOrd="0" destOrd="0" presId="urn:microsoft.com/office/officeart/2005/8/layout/chevron2"/>
    <dgm:cxn modelId="{057C4DD2-93F0-4DF8-BBD3-E00323B252FC}" srcId="{3734CCB9-5D7C-4D5F-B009-91D8C4F3997C}" destId="{2376E217-2F3C-40E0-BC2C-24A72BFAC140}" srcOrd="2" destOrd="0" parTransId="{963323B1-851E-4888-8C3C-8F5F794D4EC6}" sibTransId="{80CB603E-FD50-452E-A19B-9A56587F8A33}"/>
    <dgm:cxn modelId="{FC5A99D2-3C8C-441C-AFC2-B5D3EA343F08}" type="presOf" srcId="{A7CC6DD9-71BD-4670-9B66-5015DC3660DD}" destId="{EAE9E019-DC42-42DD-82F0-719090E0FEDB}" srcOrd="0" destOrd="0" presId="urn:microsoft.com/office/officeart/2005/8/layout/chevron2"/>
    <dgm:cxn modelId="{36F92DE4-26C8-4448-A145-EBC575119AA0}" type="presOf" srcId="{4D192775-A2D2-43A3-A294-98023C0035DD}" destId="{61B48306-BDED-407A-AD69-1F68CD1212BE}" srcOrd="0" destOrd="0" presId="urn:microsoft.com/office/officeart/2005/8/layout/chevron2"/>
    <dgm:cxn modelId="{CBEF37B8-0E63-44B0-88EB-735AAD6FD5ED}" type="presParOf" srcId="{638E2565-0FC6-4666-8AE1-EF6B8B230F6C}" destId="{E7024FB6-0276-4BA9-AAEB-97C3F773343E}" srcOrd="0" destOrd="0" presId="urn:microsoft.com/office/officeart/2005/8/layout/chevron2"/>
    <dgm:cxn modelId="{90EFBAD4-A622-4C7E-A78E-D797123D9028}" type="presParOf" srcId="{E7024FB6-0276-4BA9-AAEB-97C3F773343E}" destId="{61B48306-BDED-407A-AD69-1F68CD1212BE}" srcOrd="0" destOrd="0" presId="urn:microsoft.com/office/officeart/2005/8/layout/chevron2"/>
    <dgm:cxn modelId="{256E562B-A02F-47CE-B175-70584C09B7A3}" type="presParOf" srcId="{E7024FB6-0276-4BA9-AAEB-97C3F773343E}" destId="{CF656228-A8FA-4418-8147-430851013A15}" srcOrd="1" destOrd="0" presId="urn:microsoft.com/office/officeart/2005/8/layout/chevron2"/>
    <dgm:cxn modelId="{A2D2F195-3BAD-491B-A7C9-5B11439E4B56}" type="presParOf" srcId="{638E2565-0FC6-4666-8AE1-EF6B8B230F6C}" destId="{AA3A3E1A-EFD5-4E5D-B1D6-36954AE044F9}" srcOrd="1" destOrd="0" presId="urn:microsoft.com/office/officeart/2005/8/layout/chevron2"/>
    <dgm:cxn modelId="{300F1913-5240-42C8-AE5A-35D9556FE9D6}" type="presParOf" srcId="{638E2565-0FC6-4666-8AE1-EF6B8B230F6C}" destId="{8259B922-5F34-4FDD-8EFC-15F3A6EDD092}" srcOrd="2" destOrd="0" presId="urn:microsoft.com/office/officeart/2005/8/layout/chevron2"/>
    <dgm:cxn modelId="{3BC01B5F-95EC-4117-A6E4-2DBEB72DC47D}" type="presParOf" srcId="{8259B922-5F34-4FDD-8EFC-15F3A6EDD092}" destId="{6A778D0F-E883-45EE-B34C-16D80BE53D0F}" srcOrd="0" destOrd="0" presId="urn:microsoft.com/office/officeart/2005/8/layout/chevron2"/>
    <dgm:cxn modelId="{412B8A77-3CB5-4A1E-BA41-DA354C96C31F}" type="presParOf" srcId="{8259B922-5F34-4FDD-8EFC-15F3A6EDD092}" destId="{62F0C1FC-C28C-43DF-92A6-22DDEE038733}" srcOrd="1" destOrd="0" presId="urn:microsoft.com/office/officeart/2005/8/layout/chevron2"/>
    <dgm:cxn modelId="{FB6F0A80-490C-4852-A297-426F518F5E31}" type="presParOf" srcId="{638E2565-0FC6-4666-8AE1-EF6B8B230F6C}" destId="{4A71C8DE-393B-4C72-91D6-00B3898CCFBE}" srcOrd="3" destOrd="0" presId="urn:microsoft.com/office/officeart/2005/8/layout/chevron2"/>
    <dgm:cxn modelId="{D847C7C4-CB2B-4631-B349-FF379717671E}" type="presParOf" srcId="{638E2565-0FC6-4666-8AE1-EF6B8B230F6C}" destId="{4A76F257-5F16-482C-8F31-4507EBCE0934}" srcOrd="4" destOrd="0" presId="urn:microsoft.com/office/officeart/2005/8/layout/chevron2"/>
    <dgm:cxn modelId="{76E0750B-71C5-481A-BC9A-A229295E359B}" type="presParOf" srcId="{4A76F257-5F16-482C-8F31-4507EBCE0934}" destId="{9E95969E-AFD2-4D14-89B2-F6A8E5BC31B0}" srcOrd="0" destOrd="0" presId="urn:microsoft.com/office/officeart/2005/8/layout/chevron2"/>
    <dgm:cxn modelId="{75F1E659-5ED2-4832-BE96-A2BE49545339}" type="presParOf" srcId="{4A76F257-5F16-482C-8F31-4507EBCE0934}" destId="{EAE9E019-DC42-42DD-82F0-719090E0FE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94A83E-EB29-43D0-BB34-20A7D233B553}" type="doc">
      <dgm:prSet loTypeId="urn:microsoft.com/office/officeart/2005/8/layout/arrow1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51D4240-37F1-4DE6-BB59-C1170BCC317E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3500000" scaled="1"/>
          <a:tileRect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/>
          <a:r>
            <a:rPr kumimoji="1"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  <a:cs typeface="Times New Roman" pitchFamily="18" charset="0"/>
            </a:rPr>
            <a:t>Risk avoidance </a:t>
          </a:r>
        </a:p>
      </dgm:t>
    </dgm:pt>
    <dgm:pt modelId="{2FD06A84-2F4A-41B9-8C61-E738795C1131}" type="parTrans" cxnId="{1907F2C3-923B-40EB-8A1D-E06B25088596}">
      <dgm:prSet/>
      <dgm:spPr/>
      <dgm:t>
        <a:bodyPr/>
        <a:lstStyle/>
        <a:p>
          <a:endParaRPr lang="en-US"/>
        </a:p>
      </dgm:t>
    </dgm:pt>
    <dgm:pt modelId="{60C9D3C5-0D3E-496F-A69F-E5F6A6783D8B}" type="sibTrans" cxnId="{1907F2C3-923B-40EB-8A1D-E06B25088596}">
      <dgm:prSet/>
      <dgm:spPr/>
      <dgm:t>
        <a:bodyPr/>
        <a:lstStyle/>
        <a:p>
          <a:endParaRPr lang="en-US"/>
        </a:p>
      </dgm:t>
    </dgm:pt>
    <dgm:pt modelId="{279026FA-9CF2-4E15-AFDA-E089A57C4CEF}">
      <dgm:prSet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pPr algn="ctr"/>
          <a:r>
            <a:rPr kumimoji="1"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  <a:cs typeface="Times New Roman" pitchFamily="18" charset="0"/>
            </a:rPr>
            <a:t>Risk- reduction or “remedies” interventions</a:t>
          </a:r>
        </a:p>
      </dgm:t>
    </dgm:pt>
    <dgm:pt modelId="{C405C4E7-E4C4-4145-8106-C994EC952927}" type="parTrans" cxnId="{1C331082-FE8E-4948-8FAD-97BE0C675001}">
      <dgm:prSet/>
      <dgm:spPr/>
      <dgm:t>
        <a:bodyPr/>
        <a:lstStyle/>
        <a:p>
          <a:endParaRPr lang="en-US"/>
        </a:p>
      </dgm:t>
    </dgm:pt>
    <dgm:pt modelId="{764F7A1B-A9B9-4732-A363-C596DE9C27CD}" type="sibTrans" cxnId="{1C331082-FE8E-4948-8FAD-97BE0C675001}">
      <dgm:prSet/>
      <dgm:spPr/>
      <dgm:t>
        <a:bodyPr/>
        <a:lstStyle/>
        <a:p>
          <a:endParaRPr lang="en-US"/>
        </a:p>
      </dgm:t>
    </dgm:pt>
    <dgm:pt modelId="{03908E00-2977-4A86-B390-6548591AB2AB}" type="pres">
      <dgm:prSet presAssocID="{EC94A83E-EB29-43D0-BB34-20A7D233B553}" presName="cycle" presStyleCnt="0">
        <dgm:presLayoutVars>
          <dgm:dir/>
          <dgm:resizeHandles val="exact"/>
        </dgm:presLayoutVars>
      </dgm:prSet>
      <dgm:spPr/>
    </dgm:pt>
    <dgm:pt modelId="{B1541163-6FCA-4EE9-838C-5A488D2AF744}" type="pres">
      <dgm:prSet presAssocID="{351D4240-37F1-4DE6-BB59-C1170BCC317E}" presName="arrow" presStyleLbl="node1" presStyleIdx="0" presStyleCnt="2" custScaleX="90838" custScaleY="109617" custRadScaleRad="130446" custRadScaleInc="-130">
        <dgm:presLayoutVars>
          <dgm:bulletEnabled val="1"/>
        </dgm:presLayoutVars>
      </dgm:prSet>
      <dgm:spPr/>
    </dgm:pt>
    <dgm:pt modelId="{F4D26187-86D4-4F0B-A20C-8AC2330DDBAD}" type="pres">
      <dgm:prSet presAssocID="{279026FA-9CF2-4E15-AFDA-E089A57C4CEF}" presName="arrow" presStyleLbl="node1" presStyleIdx="1" presStyleCnt="2" custScaleX="88991" custScaleY="111028" custRadScaleRad="100658" custRadScaleInc="-132">
        <dgm:presLayoutVars>
          <dgm:bulletEnabled val="1"/>
        </dgm:presLayoutVars>
      </dgm:prSet>
      <dgm:spPr/>
    </dgm:pt>
  </dgm:ptLst>
  <dgm:cxnLst>
    <dgm:cxn modelId="{0628C66C-9689-47DF-AC51-CEDA8A29327F}" type="presOf" srcId="{279026FA-9CF2-4E15-AFDA-E089A57C4CEF}" destId="{F4D26187-86D4-4F0B-A20C-8AC2330DDBAD}" srcOrd="0" destOrd="0" presId="urn:microsoft.com/office/officeart/2005/8/layout/arrow1"/>
    <dgm:cxn modelId="{1C331082-FE8E-4948-8FAD-97BE0C675001}" srcId="{EC94A83E-EB29-43D0-BB34-20A7D233B553}" destId="{279026FA-9CF2-4E15-AFDA-E089A57C4CEF}" srcOrd="1" destOrd="0" parTransId="{C405C4E7-E4C4-4145-8106-C994EC952927}" sibTransId="{764F7A1B-A9B9-4732-A363-C596DE9C27CD}"/>
    <dgm:cxn modelId="{C50FF2A6-F199-4060-99CD-CB3E40A05493}" type="presOf" srcId="{EC94A83E-EB29-43D0-BB34-20A7D233B553}" destId="{03908E00-2977-4A86-B390-6548591AB2AB}" srcOrd="0" destOrd="0" presId="urn:microsoft.com/office/officeart/2005/8/layout/arrow1"/>
    <dgm:cxn modelId="{1907F2C3-923B-40EB-8A1D-E06B25088596}" srcId="{EC94A83E-EB29-43D0-BB34-20A7D233B553}" destId="{351D4240-37F1-4DE6-BB59-C1170BCC317E}" srcOrd="0" destOrd="0" parTransId="{2FD06A84-2F4A-41B9-8C61-E738795C1131}" sibTransId="{60C9D3C5-0D3E-496F-A69F-E5F6A6783D8B}"/>
    <dgm:cxn modelId="{831EE6DF-715D-4C87-9105-EE26B77515F2}" type="presOf" srcId="{351D4240-37F1-4DE6-BB59-C1170BCC317E}" destId="{B1541163-6FCA-4EE9-838C-5A488D2AF744}" srcOrd="0" destOrd="0" presId="urn:microsoft.com/office/officeart/2005/8/layout/arrow1"/>
    <dgm:cxn modelId="{5650F790-7353-464A-A0B7-AB16DA932D83}" type="presParOf" srcId="{03908E00-2977-4A86-B390-6548591AB2AB}" destId="{B1541163-6FCA-4EE9-838C-5A488D2AF744}" srcOrd="0" destOrd="0" presId="urn:microsoft.com/office/officeart/2005/8/layout/arrow1"/>
    <dgm:cxn modelId="{5495FFB4-BFCF-4FF9-88EC-3E8BABF56A19}" type="presParOf" srcId="{03908E00-2977-4A86-B390-6548591AB2AB}" destId="{F4D26187-86D4-4F0B-A20C-8AC2330DDBA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AAEB0A-33DB-4627-AE22-7F011CB449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339BC84-F8D2-4EC9-BC9C-342399D95A5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VCTC</a:t>
          </a:r>
          <a:endParaRPr lang="en-IN" dirty="0">
            <a:solidFill>
              <a:schemeClr val="tx1"/>
            </a:solidFill>
          </a:endParaRPr>
        </a:p>
      </dgm:t>
    </dgm:pt>
    <dgm:pt modelId="{016ECBA0-1F61-4EA3-8A97-8C7A7D8502E7}" type="parTrans" cxnId="{3CD8D2AB-3BA0-430B-B2B7-623EF5BABE9F}">
      <dgm:prSet/>
      <dgm:spPr/>
      <dgm:t>
        <a:bodyPr/>
        <a:lstStyle/>
        <a:p>
          <a:endParaRPr lang="en-IN"/>
        </a:p>
      </dgm:t>
    </dgm:pt>
    <dgm:pt modelId="{D3B8C1F2-42AC-4391-B849-3F20F2FFCDB9}" type="sibTrans" cxnId="{3CD8D2AB-3BA0-430B-B2B7-623EF5BABE9F}">
      <dgm:prSet/>
      <dgm:spPr/>
      <dgm:t>
        <a:bodyPr/>
        <a:lstStyle/>
        <a:p>
          <a:endParaRPr lang="en-IN"/>
        </a:p>
      </dgm:t>
    </dgm:pt>
    <dgm:pt modelId="{6CD6D5F4-FFA6-4F2C-9DB3-D4D61A555691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Voluntary Counseling and Testing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Centres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09F39A64-E426-47C8-B7F6-EA8607452614}" type="parTrans" cxnId="{DE2E97BD-EEFD-49FC-8096-F7BD5CDE1A76}">
      <dgm:prSet/>
      <dgm:spPr/>
      <dgm:t>
        <a:bodyPr/>
        <a:lstStyle/>
        <a:p>
          <a:endParaRPr lang="en-IN"/>
        </a:p>
      </dgm:t>
    </dgm:pt>
    <dgm:pt modelId="{6B4E2409-CE1C-498D-A806-D75AD79FCDEC}" type="sibTrans" cxnId="{DE2E97BD-EEFD-49FC-8096-F7BD5CDE1A76}">
      <dgm:prSet/>
      <dgm:spPr/>
      <dgm:t>
        <a:bodyPr/>
        <a:lstStyle/>
        <a:p>
          <a:endParaRPr lang="en-IN"/>
        </a:p>
      </dgm:t>
    </dgm:pt>
    <dgm:pt modelId="{0447DE98-F0AB-4612-BAD9-6CB2C424AD83}">
      <dgm:prSet phldrT="[Text]"/>
      <dgm:spPr/>
      <dgm:t>
        <a:bodyPr/>
        <a:lstStyle/>
        <a:p>
          <a:r>
            <a:rPr lang="en-US" dirty="0"/>
            <a:t>People motivated were referred to these </a:t>
          </a:r>
          <a:r>
            <a:rPr lang="en-US" dirty="0" err="1"/>
            <a:t>Centres</a:t>
          </a:r>
          <a:endParaRPr lang="en-IN" dirty="0"/>
        </a:p>
      </dgm:t>
    </dgm:pt>
    <dgm:pt modelId="{D68B06D8-6483-4C6B-B5BA-9C2AF2A00A07}" type="parTrans" cxnId="{5AA60785-E1DF-4A7D-B9C7-B4827AE5CE59}">
      <dgm:prSet/>
      <dgm:spPr/>
      <dgm:t>
        <a:bodyPr/>
        <a:lstStyle/>
        <a:p>
          <a:endParaRPr lang="en-IN"/>
        </a:p>
      </dgm:t>
    </dgm:pt>
    <dgm:pt modelId="{FA2CA3E4-6740-4AF3-A4FA-B1CBE4F9DFF5}" type="sibTrans" cxnId="{5AA60785-E1DF-4A7D-B9C7-B4827AE5CE59}">
      <dgm:prSet/>
      <dgm:spPr/>
      <dgm:t>
        <a:bodyPr/>
        <a:lstStyle/>
        <a:p>
          <a:endParaRPr lang="en-IN"/>
        </a:p>
      </dgm:t>
    </dgm:pt>
    <dgm:pt modelId="{268311D6-63A5-4A4B-B479-CA666ADDC7C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VCCTC</a:t>
          </a:r>
          <a:endParaRPr lang="en-IN" dirty="0">
            <a:solidFill>
              <a:schemeClr val="tx1"/>
            </a:solidFill>
          </a:endParaRPr>
        </a:p>
      </dgm:t>
    </dgm:pt>
    <dgm:pt modelId="{2C89C939-A7DB-4670-BFAE-1B3C935CC535}" type="parTrans" cxnId="{057B4F6E-6D0B-4752-9F79-ACF7CB178306}">
      <dgm:prSet/>
      <dgm:spPr/>
      <dgm:t>
        <a:bodyPr/>
        <a:lstStyle/>
        <a:p>
          <a:endParaRPr lang="en-IN"/>
        </a:p>
      </dgm:t>
    </dgm:pt>
    <dgm:pt modelId="{1E9C8EBB-04E2-44E9-9454-A4C7C3616512}" type="sibTrans" cxnId="{057B4F6E-6D0B-4752-9F79-ACF7CB178306}">
      <dgm:prSet/>
      <dgm:spPr/>
      <dgm:t>
        <a:bodyPr/>
        <a:lstStyle/>
        <a:p>
          <a:endParaRPr lang="en-IN"/>
        </a:p>
      </dgm:t>
    </dgm:pt>
    <dgm:pt modelId="{BDA22BC2-86F7-4FCE-8DEF-07FAA234F333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Voluntary Confidential Counseling and Testing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Centres</a:t>
          </a:r>
          <a:endParaRPr lang="en-IN" dirty="0"/>
        </a:p>
      </dgm:t>
    </dgm:pt>
    <dgm:pt modelId="{68AC7B7B-366A-410F-8EFA-51AD5FAE7E03}" type="parTrans" cxnId="{2B96EB76-DB8F-475F-AE0A-F7586AA78CE2}">
      <dgm:prSet/>
      <dgm:spPr/>
      <dgm:t>
        <a:bodyPr/>
        <a:lstStyle/>
        <a:p>
          <a:endParaRPr lang="en-IN"/>
        </a:p>
      </dgm:t>
    </dgm:pt>
    <dgm:pt modelId="{271C5AC8-DA72-4185-B359-882719168111}" type="sibTrans" cxnId="{2B96EB76-DB8F-475F-AE0A-F7586AA78CE2}">
      <dgm:prSet/>
      <dgm:spPr/>
      <dgm:t>
        <a:bodyPr/>
        <a:lstStyle/>
        <a:p>
          <a:endParaRPr lang="en-IN"/>
        </a:p>
      </dgm:t>
    </dgm:pt>
    <dgm:pt modelId="{B35CB189-18A4-4D98-90FE-1478C857C36C}">
      <dgm:prSet phldrT="[Text]"/>
      <dgm:spPr/>
      <dgm:t>
        <a:bodyPr/>
        <a:lstStyle/>
        <a:p>
          <a:r>
            <a:rPr lang="en-US" dirty="0"/>
            <a:t>Emphasis on maintaining confidentiality</a:t>
          </a:r>
          <a:endParaRPr lang="en-IN" dirty="0"/>
        </a:p>
      </dgm:t>
    </dgm:pt>
    <dgm:pt modelId="{711C43BE-D640-4494-BD85-348C19393243}" type="parTrans" cxnId="{9C54CD47-FEC0-42AC-929A-FFD3C4AF4427}">
      <dgm:prSet/>
      <dgm:spPr/>
      <dgm:t>
        <a:bodyPr/>
        <a:lstStyle/>
        <a:p>
          <a:endParaRPr lang="en-IN"/>
        </a:p>
      </dgm:t>
    </dgm:pt>
    <dgm:pt modelId="{7B124AD7-E475-4DC2-AC3D-3ED9526C5634}" type="sibTrans" cxnId="{9C54CD47-FEC0-42AC-929A-FFD3C4AF4427}">
      <dgm:prSet/>
      <dgm:spPr/>
      <dgm:t>
        <a:bodyPr/>
        <a:lstStyle/>
        <a:p>
          <a:endParaRPr lang="en-IN"/>
        </a:p>
      </dgm:t>
    </dgm:pt>
    <dgm:pt modelId="{E114D2AF-3CF6-4FD2-A504-50BCB335654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ICTC</a:t>
          </a:r>
          <a:endParaRPr lang="en-IN" dirty="0">
            <a:solidFill>
              <a:schemeClr val="tx1"/>
            </a:solidFill>
          </a:endParaRPr>
        </a:p>
      </dgm:t>
    </dgm:pt>
    <dgm:pt modelId="{FB53379F-FCC3-4068-AA1D-AAA8DD9BE0D0}" type="parTrans" cxnId="{AB89D3A9-F8CD-404F-A8E2-5108129C7E0C}">
      <dgm:prSet/>
      <dgm:spPr/>
      <dgm:t>
        <a:bodyPr/>
        <a:lstStyle/>
        <a:p>
          <a:endParaRPr lang="en-IN"/>
        </a:p>
      </dgm:t>
    </dgm:pt>
    <dgm:pt modelId="{7D939CA8-3BCB-498E-8E7A-A97FEF8C411E}" type="sibTrans" cxnId="{AB89D3A9-F8CD-404F-A8E2-5108129C7E0C}">
      <dgm:prSet/>
      <dgm:spPr/>
      <dgm:t>
        <a:bodyPr/>
        <a:lstStyle/>
        <a:p>
          <a:endParaRPr lang="en-IN"/>
        </a:p>
      </dgm:t>
    </dgm:pt>
    <dgm:pt modelId="{B803D890-C2F2-4402-92D7-6EF6B4841D72}">
      <dgm:prSet phldrT="[Text]"/>
      <dgm:spPr/>
      <dgm:t>
        <a:bodyPr/>
        <a:lstStyle/>
        <a:p>
          <a:r>
            <a:rPr lang="en-US" dirty="0"/>
            <a:t>Integrated 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Counseling and Testing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Centres</a:t>
          </a:r>
          <a:endParaRPr lang="en-IN" dirty="0"/>
        </a:p>
      </dgm:t>
    </dgm:pt>
    <dgm:pt modelId="{45CB02EE-9E49-4320-906D-E4E395B31BE9}" type="parTrans" cxnId="{90F93B08-8B7D-4BBC-B859-53C6F88F6C7C}">
      <dgm:prSet/>
      <dgm:spPr/>
      <dgm:t>
        <a:bodyPr/>
        <a:lstStyle/>
        <a:p>
          <a:endParaRPr lang="en-IN"/>
        </a:p>
      </dgm:t>
    </dgm:pt>
    <dgm:pt modelId="{F04996D4-F1F7-4A5E-B481-6BE75F4F4AEA}" type="sibTrans" cxnId="{90F93B08-8B7D-4BBC-B859-53C6F88F6C7C}">
      <dgm:prSet/>
      <dgm:spPr/>
      <dgm:t>
        <a:bodyPr/>
        <a:lstStyle/>
        <a:p>
          <a:endParaRPr lang="en-IN"/>
        </a:p>
      </dgm:t>
    </dgm:pt>
    <dgm:pt modelId="{E46A2952-0A20-4970-B51C-CD074DE575CD}">
      <dgm:prSet phldrT="[Text]"/>
      <dgm:spPr/>
      <dgm:t>
        <a:bodyPr/>
        <a:lstStyle/>
        <a:p>
          <a:r>
            <a:rPr lang="en-US" dirty="0"/>
            <a:t>Integration of  VCCTC + PPTCT</a:t>
          </a:r>
          <a:endParaRPr lang="en-IN" dirty="0"/>
        </a:p>
      </dgm:t>
    </dgm:pt>
    <dgm:pt modelId="{A3F41174-940B-444C-9853-FBCD906FB066}" type="parTrans" cxnId="{F00C8B97-8530-4733-87E7-D6CBC6E46D93}">
      <dgm:prSet/>
      <dgm:spPr/>
      <dgm:t>
        <a:bodyPr/>
        <a:lstStyle/>
        <a:p>
          <a:endParaRPr lang="en-IN"/>
        </a:p>
      </dgm:t>
    </dgm:pt>
    <dgm:pt modelId="{20927EB3-E4E4-4C56-8B52-10AAC0736E4E}" type="sibTrans" cxnId="{F00C8B97-8530-4733-87E7-D6CBC6E46D93}">
      <dgm:prSet/>
      <dgm:spPr/>
      <dgm:t>
        <a:bodyPr/>
        <a:lstStyle/>
        <a:p>
          <a:endParaRPr lang="en-IN"/>
        </a:p>
      </dgm:t>
    </dgm:pt>
    <dgm:pt modelId="{B84B9471-319C-4E70-8FBA-51234258B983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Provider Initiated </a:t>
          </a:r>
          <a:r>
            <a: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Counseling and Testing </a:t>
          </a:r>
          <a:r>
            <a:rPr lang="en-US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Centres</a:t>
          </a:r>
          <a:endParaRPr lang="en-IN" dirty="0">
            <a:solidFill>
              <a:schemeClr val="bg1"/>
            </a:solidFill>
          </a:endParaRPr>
        </a:p>
      </dgm:t>
    </dgm:pt>
    <dgm:pt modelId="{F8D67F23-EEDC-40FA-89D9-42D5F9833EB1}" type="parTrans" cxnId="{DC8EA4FB-BD1D-4D6B-912F-C2F6BFF1C040}">
      <dgm:prSet/>
      <dgm:spPr/>
      <dgm:t>
        <a:bodyPr/>
        <a:lstStyle/>
        <a:p>
          <a:endParaRPr lang="en-IN"/>
        </a:p>
      </dgm:t>
    </dgm:pt>
    <dgm:pt modelId="{652DE347-261D-4578-97C5-FA41B4CD7F66}" type="sibTrans" cxnId="{DC8EA4FB-BD1D-4D6B-912F-C2F6BFF1C040}">
      <dgm:prSet/>
      <dgm:spPr/>
      <dgm:t>
        <a:bodyPr/>
        <a:lstStyle/>
        <a:p>
          <a:endParaRPr lang="en-IN"/>
        </a:p>
      </dgm:t>
    </dgm:pt>
    <dgm:pt modelId="{5D422482-8065-4266-8E04-2F4AB6D97D7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PITC</a:t>
          </a:r>
          <a:endParaRPr lang="en-IN" dirty="0">
            <a:solidFill>
              <a:schemeClr val="tx1"/>
            </a:solidFill>
          </a:endParaRPr>
        </a:p>
      </dgm:t>
    </dgm:pt>
    <dgm:pt modelId="{426659C4-D36B-4870-B121-38AC2E4F3761}" type="parTrans" cxnId="{F8D0908C-0AA1-4E99-A063-5DE5002DA4FC}">
      <dgm:prSet/>
      <dgm:spPr/>
      <dgm:t>
        <a:bodyPr/>
        <a:lstStyle/>
        <a:p>
          <a:endParaRPr lang="en-IN"/>
        </a:p>
      </dgm:t>
    </dgm:pt>
    <dgm:pt modelId="{5E08358A-D6B1-4B34-AA34-4E82B9B8DD3B}" type="sibTrans" cxnId="{F8D0908C-0AA1-4E99-A063-5DE5002DA4FC}">
      <dgm:prSet/>
      <dgm:spPr/>
      <dgm:t>
        <a:bodyPr/>
        <a:lstStyle/>
        <a:p>
          <a:endParaRPr lang="en-IN"/>
        </a:p>
      </dgm:t>
    </dgm:pt>
    <dgm:pt modelId="{F98B20D4-47D0-4767-A306-32BCE41D2026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endParaRPr lang="en-IN" dirty="0">
            <a:solidFill>
              <a:schemeClr val="bg1"/>
            </a:solidFill>
          </a:endParaRPr>
        </a:p>
      </dgm:t>
    </dgm:pt>
    <dgm:pt modelId="{5211C28D-9A76-4494-BB40-56886D9A0224}" type="parTrans" cxnId="{72838F53-8A37-49B3-A669-CC19488D0E08}">
      <dgm:prSet/>
      <dgm:spPr/>
      <dgm:t>
        <a:bodyPr/>
        <a:lstStyle/>
        <a:p>
          <a:endParaRPr lang="en-IN"/>
        </a:p>
      </dgm:t>
    </dgm:pt>
    <dgm:pt modelId="{19E9DE8A-0A79-48A1-840A-92CF09C69161}" type="sibTrans" cxnId="{72838F53-8A37-49B3-A669-CC19488D0E08}">
      <dgm:prSet/>
      <dgm:spPr/>
      <dgm:t>
        <a:bodyPr/>
        <a:lstStyle/>
        <a:p>
          <a:endParaRPr lang="en-IN"/>
        </a:p>
      </dgm:t>
    </dgm:pt>
    <dgm:pt modelId="{0A943ACE-CAC0-4E65-95B2-1DA5403C49BA}" type="pres">
      <dgm:prSet presAssocID="{C8AAEB0A-33DB-4627-AE22-7F011CB44943}" presName="linearFlow" presStyleCnt="0">
        <dgm:presLayoutVars>
          <dgm:dir/>
          <dgm:animLvl val="lvl"/>
          <dgm:resizeHandles val="exact"/>
        </dgm:presLayoutVars>
      </dgm:prSet>
      <dgm:spPr/>
    </dgm:pt>
    <dgm:pt modelId="{5AF93DD2-7228-40FD-948A-C326DC881BE8}" type="pres">
      <dgm:prSet presAssocID="{4339BC84-F8D2-4EC9-BC9C-342399D95A55}" presName="composite" presStyleCnt="0"/>
      <dgm:spPr/>
    </dgm:pt>
    <dgm:pt modelId="{FD8250BF-7390-4A19-A8FC-23B0C2F64085}" type="pres">
      <dgm:prSet presAssocID="{4339BC84-F8D2-4EC9-BC9C-342399D95A5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F425FF1-BB62-4014-962B-47FA4202970A}" type="pres">
      <dgm:prSet presAssocID="{4339BC84-F8D2-4EC9-BC9C-342399D95A55}" presName="descendantText" presStyleLbl="alignAcc1" presStyleIdx="0" presStyleCnt="4">
        <dgm:presLayoutVars>
          <dgm:bulletEnabled val="1"/>
        </dgm:presLayoutVars>
      </dgm:prSet>
      <dgm:spPr/>
    </dgm:pt>
    <dgm:pt modelId="{293C3322-6EAA-440C-9D89-71493D98D32A}" type="pres">
      <dgm:prSet presAssocID="{D3B8C1F2-42AC-4391-B849-3F20F2FFCDB9}" presName="sp" presStyleCnt="0"/>
      <dgm:spPr/>
    </dgm:pt>
    <dgm:pt modelId="{0635A0E1-6226-4DB3-A589-2FD19E7E6E62}" type="pres">
      <dgm:prSet presAssocID="{268311D6-63A5-4A4B-B479-CA666ADDC7C4}" presName="composite" presStyleCnt="0"/>
      <dgm:spPr/>
    </dgm:pt>
    <dgm:pt modelId="{CB2B30FC-BD15-4EDD-99A2-8817522A93E5}" type="pres">
      <dgm:prSet presAssocID="{268311D6-63A5-4A4B-B479-CA666ADDC7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7228D37-4428-4EF7-B2E7-713566CBE597}" type="pres">
      <dgm:prSet presAssocID="{268311D6-63A5-4A4B-B479-CA666ADDC7C4}" presName="descendantText" presStyleLbl="alignAcc1" presStyleIdx="1" presStyleCnt="4">
        <dgm:presLayoutVars>
          <dgm:bulletEnabled val="1"/>
        </dgm:presLayoutVars>
      </dgm:prSet>
      <dgm:spPr/>
    </dgm:pt>
    <dgm:pt modelId="{5AFB758A-367B-4988-B4AF-EB7F27391AFF}" type="pres">
      <dgm:prSet presAssocID="{1E9C8EBB-04E2-44E9-9454-A4C7C3616512}" presName="sp" presStyleCnt="0"/>
      <dgm:spPr/>
    </dgm:pt>
    <dgm:pt modelId="{ED078937-B252-4BB5-831F-A6277196E7C7}" type="pres">
      <dgm:prSet presAssocID="{E114D2AF-3CF6-4FD2-A504-50BCB335654A}" presName="composite" presStyleCnt="0"/>
      <dgm:spPr/>
    </dgm:pt>
    <dgm:pt modelId="{529626CC-B941-4047-BA0C-D4E6D413DB2A}" type="pres">
      <dgm:prSet presAssocID="{E114D2AF-3CF6-4FD2-A504-50BCB33565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48B4C3C-B5C1-4C00-A903-98EF744C0D64}" type="pres">
      <dgm:prSet presAssocID="{E114D2AF-3CF6-4FD2-A504-50BCB335654A}" presName="descendantText" presStyleLbl="alignAcc1" presStyleIdx="2" presStyleCnt="4">
        <dgm:presLayoutVars>
          <dgm:bulletEnabled val="1"/>
        </dgm:presLayoutVars>
      </dgm:prSet>
      <dgm:spPr/>
    </dgm:pt>
    <dgm:pt modelId="{269A6913-556B-4DE6-9BA9-8F13E1E72DE2}" type="pres">
      <dgm:prSet presAssocID="{7D939CA8-3BCB-498E-8E7A-A97FEF8C411E}" presName="sp" presStyleCnt="0"/>
      <dgm:spPr/>
    </dgm:pt>
    <dgm:pt modelId="{77B77EB4-0FAC-4BDE-A8B1-7E17F48DDCD0}" type="pres">
      <dgm:prSet presAssocID="{5D422482-8065-4266-8E04-2F4AB6D97D74}" presName="composite" presStyleCnt="0"/>
      <dgm:spPr/>
    </dgm:pt>
    <dgm:pt modelId="{9E3067E4-6AC7-442B-8B26-92ECD4AAE2AF}" type="pres">
      <dgm:prSet presAssocID="{5D422482-8065-4266-8E04-2F4AB6D97D74}" presName="parentText" presStyleLbl="alignNode1" presStyleIdx="3" presStyleCnt="4" custLinFactNeighborX="0" custLinFactNeighborY="-6635">
        <dgm:presLayoutVars>
          <dgm:chMax val="1"/>
          <dgm:bulletEnabled val="1"/>
        </dgm:presLayoutVars>
      </dgm:prSet>
      <dgm:spPr/>
    </dgm:pt>
    <dgm:pt modelId="{6536C85C-C7A1-40E1-8D8C-8CDB7C92F5A8}" type="pres">
      <dgm:prSet presAssocID="{5D422482-8065-4266-8E04-2F4AB6D97D7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0F93B08-8B7D-4BBC-B859-53C6F88F6C7C}" srcId="{E114D2AF-3CF6-4FD2-A504-50BCB335654A}" destId="{B803D890-C2F2-4402-92D7-6EF6B4841D72}" srcOrd="0" destOrd="0" parTransId="{45CB02EE-9E49-4320-906D-E4E395B31BE9}" sibTransId="{F04996D4-F1F7-4A5E-B481-6BE75F4F4AEA}"/>
    <dgm:cxn modelId="{7409FB66-ECC3-4E3A-B11B-D68B3F6E8B75}" type="presOf" srcId="{E46A2952-0A20-4970-B51C-CD074DE575CD}" destId="{848B4C3C-B5C1-4C00-A903-98EF744C0D64}" srcOrd="0" destOrd="1" presId="urn:microsoft.com/office/officeart/2005/8/layout/chevron2"/>
    <dgm:cxn modelId="{9C54CD47-FEC0-42AC-929A-FFD3C4AF4427}" srcId="{268311D6-63A5-4A4B-B479-CA666ADDC7C4}" destId="{B35CB189-18A4-4D98-90FE-1478C857C36C}" srcOrd="1" destOrd="0" parTransId="{711C43BE-D640-4494-BD85-348C19393243}" sibTransId="{7B124AD7-E475-4DC2-AC3D-3ED9526C5634}"/>
    <dgm:cxn modelId="{245D5769-CCC7-4CD1-8BCB-1CD4F9428EB0}" type="presOf" srcId="{5D422482-8065-4266-8E04-2F4AB6D97D74}" destId="{9E3067E4-6AC7-442B-8B26-92ECD4AAE2AF}" srcOrd="0" destOrd="0" presId="urn:microsoft.com/office/officeart/2005/8/layout/chevron2"/>
    <dgm:cxn modelId="{057B4F6E-6D0B-4752-9F79-ACF7CB178306}" srcId="{C8AAEB0A-33DB-4627-AE22-7F011CB44943}" destId="{268311D6-63A5-4A4B-B479-CA666ADDC7C4}" srcOrd="1" destOrd="0" parTransId="{2C89C939-A7DB-4670-BFAE-1B3C935CC535}" sibTransId="{1E9C8EBB-04E2-44E9-9454-A4C7C3616512}"/>
    <dgm:cxn modelId="{F1D4986E-B18B-4EFB-998E-E0549DFFB7B5}" type="presOf" srcId="{C8AAEB0A-33DB-4627-AE22-7F011CB44943}" destId="{0A943ACE-CAC0-4E65-95B2-1DA5403C49BA}" srcOrd="0" destOrd="0" presId="urn:microsoft.com/office/officeart/2005/8/layout/chevron2"/>
    <dgm:cxn modelId="{0887B34E-026D-4E7A-B28B-DC04A670DB9D}" type="presOf" srcId="{B84B9471-319C-4E70-8FBA-51234258B983}" destId="{6536C85C-C7A1-40E1-8D8C-8CDB7C92F5A8}" srcOrd="0" destOrd="1" presId="urn:microsoft.com/office/officeart/2005/8/layout/chevron2"/>
    <dgm:cxn modelId="{72838F53-8A37-49B3-A669-CC19488D0E08}" srcId="{5D422482-8065-4266-8E04-2F4AB6D97D74}" destId="{F98B20D4-47D0-4767-A306-32BCE41D2026}" srcOrd="0" destOrd="0" parTransId="{5211C28D-9A76-4494-BB40-56886D9A0224}" sibTransId="{19E9DE8A-0A79-48A1-840A-92CF09C69161}"/>
    <dgm:cxn modelId="{F757A953-6C9F-447A-88FC-AC300BACE080}" type="presOf" srcId="{4339BC84-F8D2-4EC9-BC9C-342399D95A55}" destId="{FD8250BF-7390-4A19-A8FC-23B0C2F64085}" srcOrd="0" destOrd="0" presId="urn:microsoft.com/office/officeart/2005/8/layout/chevron2"/>
    <dgm:cxn modelId="{BAB0C456-2E5F-47B9-A471-618293CC2D7D}" type="presOf" srcId="{B803D890-C2F2-4402-92D7-6EF6B4841D72}" destId="{848B4C3C-B5C1-4C00-A903-98EF744C0D64}" srcOrd="0" destOrd="0" presId="urn:microsoft.com/office/officeart/2005/8/layout/chevron2"/>
    <dgm:cxn modelId="{2B96EB76-DB8F-475F-AE0A-F7586AA78CE2}" srcId="{268311D6-63A5-4A4B-B479-CA666ADDC7C4}" destId="{BDA22BC2-86F7-4FCE-8DEF-07FAA234F333}" srcOrd="0" destOrd="0" parTransId="{68AC7B7B-366A-410F-8EFA-51AD5FAE7E03}" sibTransId="{271C5AC8-DA72-4185-B359-882719168111}"/>
    <dgm:cxn modelId="{7B970285-827F-4EBC-9C40-1DC9D142A09B}" type="presOf" srcId="{B35CB189-18A4-4D98-90FE-1478C857C36C}" destId="{47228D37-4428-4EF7-B2E7-713566CBE597}" srcOrd="0" destOrd="1" presId="urn:microsoft.com/office/officeart/2005/8/layout/chevron2"/>
    <dgm:cxn modelId="{5AA60785-E1DF-4A7D-B9C7-B4827AE5CE59}" srcId="{4339BC84-F8D2-4EC9-BC9C-342399D95A55}" destId="{0447DE98-F0AB-4612-BAD9-6CB2C424AD83}" srcOrd="1" destOrd="0" parTransId="{D68B06D8-6483-4C6B-B5BA-9C2AF2A00A07}" sibTransId="{FA2CA3E4-6740-4AF3-A4FA-B1CBE4F9DFF5}"/>
    <dgm:cxn modelId="{F8D0908C-0AA1-4E99-A063-5DE5002DA4FC}" srcId="{C8AAEB0A-33DB-4627-AE22-7F011CB44943}" destId="{5D422482-8065-4266-8E04-2F4AB6D97D74}" srcOrd="3" destOrd="0" parTransId="{426659C4-D36B-4870-B121-38AC2E4F3761}" sibTransId="{5E08358A-D6B1-4B34-AA34-4E82B9B8DD3B}"/>
    <dgm:cxn modelId="{F00C8B97-8530-4733-87E7-D6CBC6E46D93}" srcId="{E114D2AF-3CF6-4FD2-A504-50BCB335654A}" destId="{E46A2952-0A20-4970-B51C-CD074DE575CD}" srcOrd="1" destOrd="0" parTransId="{A3F41174-940B-444C-9853-FBCD906FB066}" sibTransId="{20927EB3-E4E4-4C56-8B52-10AAC0736E4E}"/>
    <dgm:cxn modelId="{1A359E9D-1A6D-4230-92AF-C5F4EB1B2D6E}" type="presOf" srcId="{BDA22BC2-86F7-4FCE-8DEF-07FAA234F333}" destId="{47228D37-4428-4EF7-B2E7-713566CBE597}" srcOrd="0" destOrd="0" presId="urn:microsoft.com/office/officeart/2005/8/layout/chevron2"/>
    <dgm:cxn modelId="{AB89D3A9-F8CD-404F-A8E2-5108129C7E0C}" srcId="{C8AAEB0A-33DB-4627-AE22-7F011CB44943}" destId="{E114D2AF-3CF6-4FD2-A504-50BCB335654A}" srcOrd="2" destOrd="0" parTransId="{FB53379F-FCC3-4068-AA1D-AAA8DD9BE0D0}" sibTransId="{7D939CA8-3BCB-498E-8E7A-A97FEF8C411E}"/>
    <dgm:cxn modelId="{3CD8D2AB-3BA0-430B-B2B7-623EF5BABE9F}" srcId="{C8AAEB0A-33DB-4627-AE22-7F011CB44943}" destId="{4339BC84-F8D2-4EC9-BC9C-342399D95A55}" srcOrd="0" destOrd="0" parTransId="{016ECBA0-1F61-4EA3-8A97-8C7A7D8502E7}" sibTransId="{D3B8C1F2-42AC-4391-B849-3F20F2FFCDB9}"/>
    <dgm:cxn modelId="{DE2E97BD-EEFD-49FC-8096-F7BD5CDE1A76}" srcId="{4339BC84-F8D2-4EC9-BC9C-342399D95A55}" destId="{6CD6D5F4-FFA6-4F2C-9DB3-D4D61A555691}" srcOrd="0" destOrd="0" parTransId="{09F39A64-E426-47C8-B7F6-EA8607452614}" sibTransId="{6B4E2409-CE1C-498D-A806-D75AD79FCDEC}"/>
    <dgm:cxn modelId="{BF6396E0-9DC7-42F2-B2D9-26F13A39A694}" type="presOf" srcId="{0447DE98-F0AB-4612-BAD9-6CB2C424AD83}" destId="{7F425FF1-BB62-4014-962B-47FA4202970A}" srcOrd="0" destOrd="1" presId="urn:microsoft.com/office/officeart/2005/8/layout/chevron2"/>
    <dgm:cxn modelId="{351B48E9-E97F-4DD1-BABC-A58453171E6E}" type="presOf" srcId="{6CD6D5F4-FFA6-4F2C-9DB3-D4D61A555691}" destId="{7F425FF1-BB62-4014-962B-47FA4202970A}" srcOrd="0" destOrd="0" presId="urn:microsoft.com/office/officeart/2005/8/layout/chevron2"/>
    <dgm:cxn modelId="{3F1FC0EF-6037-4D05-B2C1-04FCA722AEBA}" type="presOf" srcId="{268311D6-63A5-4A4B-B479-CA666ADDC7C4}" destId="{CB2B30FC-BD15-4EDD-99A2-8817522A93E5}" srcOrd="0" destOrd="0" presId="urn:microsoft.com/office/officeart/2005/8/layout/chevron2"/>
    <dgm:cxn modelId="{57B05BF5-55E9-444F-8A48-A9EF471A84D1}" type="presOf" srcId="{F98B20D4-47D0-4767-A306-32BCE41D2026}" destId="{6536C85C-C7A1-40E1-8D8C-8CDB7C92F5A8}" srcOrd="0" destOrd="0" presId="urn:microsoft.com/office/officeart/2005/8/layout/chevron2"/>
    <dgm:cxn modelId="{B5F50BF9-A68A-4414-80E1-14249962BC88}" type="presOf" srcId="{E114D2AF-3CF6-4FD2-A504-50BCB335654A}" destId="{529626CC-B941-4047-BA0C-D4E6D413DB2A}" srcOrd="0" destOrd="0" presId="urn:microsoft.com/office/officeart/2005/8/layout/chevron2"/>
    <dgm:cxn modelId="{DC8EA4FB-BD1D-4D6B-912F-C2F6BFF1C040}" srcId="{5D422482-8065-4266-8E04-2F4AB6D97D74}" destId="{B84B9471-319C-4E70-8FBA-51234258B983}" srcOrd="1" destOrd="0" parTransId="{F8D67F23-EEDC-40FA-89D9-42D5F9833EB1}" sibTransId="{652DE347-261D-4578-97C5-FA41B4CD7F66}"/>
    <dgm:cxn modelId="{DA67F1B9-8819-46A2-BF8A-8EB459166CE4}" type="presParOf" srcId="{0A943ACE-CAC0-4E65-95B2-1DA5403C49BA}" destId="{5AF93DD2-7228-40FD-948A-C326DC881BE8}" srcOrd="0" destOrd="0" presId="urn:microsoft.com/office/officeart/2005/8/layout/chevron2"/>
    <dgm:cxn modelId="{81BA3D63-51BC-4BD4-87F7-DA1534BB10DE}" type="presParOf" srcId="{5AF93DD2-7228-40FD-948A-C326DC881BE8}" destId="{FD8250BF-7390-4A19-A8FC-23B0C2F64085}" srcOrd="0" destOrd="0" presId="urn:microsoft.com/office/officeart/2005/8/layout/chevron2"/>
    <dgm:cxn modelId="{E72623EF-089A-4EFE-B590-5FA0D2153AA0}" type="presParOf" srcId="{5AF93DD2-7228-40FD-948A-C326DC881BE8}" destId="{7F425FF1-BB62-4014-962B-47FA4202970A}" srcOrd="1" destOrd="0" presId="urn:microsoft.com/office/officeart/2005/8/layout/chevron2"/>
    <dgm:cxn modelId="{4F135F5A-627B-4B26-A509-1E6167317A83}" type="presParOf" srcId="{0A943ACE-CAC0-4E65-95B2-1DA5403C49BA}" destId="{293C3322-6EAA-440C-9D89-71493D98D32A}" srcOrd="1" destOrd="0" presId="urn:microsoft.com/office/officeart/2005/8/layout/chevron2"/>
    <dgm:cxn modelId="{729292E8-8150-49C4-9AB8-A8D807E3EA87}" type="presParOf" srcId="{0A943ACE-CAC0-4E65-95B2-1DA5403C49BA}" destId="{0635A0E1-6226-4DB3-A589-2FD19E7E6E62}" srcOrd="2" destOrd="0" presId="urn:microsoft.com/office/officeart/2005/8/layout/chevron2"/>
    <dgm:cxn modelId="{8E52AEA6-6BAC-479A-BA36-E1CD126EE184}" type="presParOf" srcId="{0635A0E1-6226-4DB3-A589-2FD19E7E6E62}" destId="{CB2B30FC-BD15-4EDD-99A2-8817522A93E5}" srcOrd="0" destOrd="0" presId="urn:microsoft.com/office/officeart/2005/8/layout/chevron2"/>
    <dgm:cxn modelId="{F14D65F4-78FD-4EA4-BFE0-F90126128E26}" type="presParOf" srcId="{0635A0E1-6226-4DB3-A589-2FD19E7E6E62}" destId="{47228D37-4428-4EF7-B2E7-713566CBE597}" srcOrd="1" destOrd="0" presId="urn:microsoft.com/office/officeart/2005/8/layout/chevron2"/>
    <dgm:cxn modelId="{10A64CF8-F1BD-4DF5-91B2-889E982000F9}" type="presParOf" srcId="{0A943ACE-CAC0-4E65-95B2-1DA5403C49BA}" destId="{5AFB758A-367B-4988-B4AF-EB7F27391AFF}" srcOrd="3" destOrd="0" presId="urn:microsoft.com/office/officeart/2005/8/layout/chevron2"/>
    <dgm:cxn modelId="{66410B8E-A8FC-41F2-97AB-97A1E98226DB}" type="presParOf" srcId="{0A943ACE-CAC0-4E65-95B2-1DA5403C49BA}" destId="{ED078937-B252-4BB5-831F-A6277196E7C7}" srcOrd="4" destOrd="0" presId="urn:microsoft.com/office/officeart/2005/8/layout/chevron2"/>
    <dgm:cxn modelId="{FADA774C-613F-4916-BCEC-EF08D4D40897}" type="presParOf" srcId="{ED078937-B252-4BB5-831F-A6277196E7C7}" destId="{529626CC-B941-4047-BA0C-D4E6D413DB2A}" srcOrd="0" destOrd="0" presId="urn:microsoft.com/office/officeart/2005/8/layout/chevron2"/>
    <dgm:cxn modelId="{74252F55-C137-483B-9388-543131ECB919}" type="presParOf" srcId="{ED078937-B252-4BB5-831F-A6277196E7C7}" destId="{848B4C3C-B5C1-4C00-A903-98EF744C0D64}" srcOrd="1" destOrd="0" presId="urn:microsoft.com/office/officeart/2005/8/layout/chevron2"/>
    <dgm:cxn modelId="{E01F6541-F6A2-4794-83E0-242053F8A805}" type="presParOf" srcId="{0A943ACE-CAC0-4E65-95B2-1DA5403C49BA}" destId="{269A6913-556B-4DE6-9BA9-8F13E1E72DE2}" srcOrd="5" destOrd="0" presId="urn:microsoft.com/office/officeart/2005/8/layout/chevron2"/>
    <dgm:cxn modelId="{CC248E4D-A869-4ADD-A090-3F21D5FF874B}" type="presParOf" srcId="{0A943ACE-CAC0-4E65-95B2-1DA5403C49BA}" destId="{77B77EB4-0FAC-4BDE-A8B1-7E17F48DDCD0}" srcOrd="6" destOrd="0" presId="urn:microsoft.com/office/officeart/2005/8/layout/chevron2"/>
    <dgm:cxn modelId="{5D39F8B9-B831-4CA1-8314-BF50B14BB1F2}" type="presParOf" srcId="{77B77EB4-0FAC-4BDE-A8B1-7E17F48DDCD0}" destId="{9E3067E4-6AC7-442B-8B26-92ECD4AAE2AF}" srcOrd="0" destOrd="0" presId="urn:microsoft.com/office/officeart/2005/8/layout/chevron2"/>
    <dgm:cxn modelId="{F742AE80-0EE9-4717-954C-869FB30D1638}" type="presParOf" srcId="{77B77EB4-0FAC-4BDE-A8B1-7E17F48DDCD0}" destId="{6536C85C-C7A1-40E1-8D8C-8CDB7C92F5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821853-FC9D-41A9-9D44-38681F4ED2E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17DE347-DBAB-4CD0-9F3E-39353BA5DE4B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dirty="0"/>
            <a:t>Prevention of HIV in women</a:t>
          </a:r>
          <a:endParaRPr lang="en-IN" sz="2800" dirty="0"/>
        </a:p>
      </dgm:t>
    </dgm:pt>
    <dgm:pt modelId="{416A9DCB-5E81-4CD7-8670-55CFB4C7974F}" type="parTrans" cxnId="{B7A71A64-D659-4933-9F2B-537048553585}">
      <dgm:prSet/>
      <dgm:spPr/>
      <dgm:t>
        <a:bodyPr/>
        <a:lstStyle/>
        <a:p>
          <a:endParaRPr lang="en-IN"/>
        </a:p>
      </dgm:t>
    </dgm:pt>
    <dgm:pt modelId="{AACDFA34-C929-4AD2-9B73-E97A7DAEC31F}" type="sibTrans" cxnId="{B7A71A64-D659-4933-9F2B-537048553585}">
      <dgm:prSet/>
      <dgm:spPr>
        <a:solidFill>
          <a:schemeClr val="tx1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endParaRPr lang="en-IN"/>
        </a:p>
      </dgm:t>
    </dgm:pt>
    <dgm:pt modelId="{3ECED2B9-5D2F-4EB0-A273-302C0639C6A1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dirty="0"/>
            <a:t>Prevention of </a:t>
          </a:r>
          <a:r>
            <a:rPr lang="en-US" sz="2800" dirty="0">
              <a:solidFill>
                <a:srgbClr val="FF0000"/>
              </a:solidFill>
            </a:rPr>
            <a:t>unintended pregnancies </a:t>
          </a:r>
          <a:r>
            <a:rPr lang="en-US" sz="2800" dirty="0"/>
            <a:t>in HIV+ women</a:t>
          </a:r>
          <a:endParaRPr lang="en-IN" sz="2800" dirty="0"/>
        </a:p>
      </dgm:t>
    </dgm:pt>
    <dgm:pt modelId="{5A1A6CDB-EAFB-4F3F-A1CC-D40703F5CD88}" type="parTrans" cxnId="{C79250FF-6162-4FE6-836F-4EE700B7BF8D}">
      <dgm:prSet/>
      <dgm:spPr/>
      <dgm:t>
        <a:bodyPr/>
        <a:lstStyle/>
        <a:p>
          <a:endParaRPr lang="en-IN"/>
        </a:p>
      </dgm:t>
    </dgm:pt>
    <dgm:pt modelId="{C12E79A7-14A8-41BB-90AF-3AC88A96F0BB}" type="sibTrans" cxnId="{C79250FF-6162-4FE6-836F-4EE700B7BF8D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IN"/>
        </a:p>
      </dgm:t>
    </dgm:pt>
    <dgm:pt modelId="{35068BC9-BD61-4908-8348-DEE132BD58E2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dirty="0"/>
            <a:t>Prevention of </a:t>
          </a:r>
          <a:r>
            <a:rPr lang="en-US" sz="2800" dirty="0">
              <a:solidFill>
                <a:srgbClr val="FF0000"/>
              </a:solidFill>
            </a:rPr>
            <a:t>HIV transmission </a:t>
          </a:r>
          <a:r>
            <a:rPr lang="en-US" sz="2800" dirty="0"/>
            <a:t>from HIV+ women to infants</a:t>
          </a:r>
          <a:endParaRPr lang="en-IN" sz="2800" dirty="0"/>
        </a:p>
      </dgm:t>
    </dgm:pt>
    <dgm:pt modelId="{86F79878-DD72-4C2A-B655-DA447CB6BF8D}" type="parTrans" cxnId="{3A0DB499-9EDA-4E05-A351-02F20A963C3C}">
      <dgm:prSet/>
      <dgm:spPr/>
      <dgm:t>
        <a:bodyPr/>
        <a:lstStyle/>
        <a:p>
          <a:endParaRPr lang="en-IN"/>
        </a:p>
      </dgm:t>
    </dgm:pt>
    <dgm:pt modelId="{98E56D86-DB33-4B51-BCC7-82802B057816}" type="sibTrans" cxnId="{3A0DB499-9EDA-4E05-A351-02F20A963C3C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IN"/>
        </a:p>
      </dgm:t>
    </dgm:pt>
    <dgm:pt modelId="{EC8C9765-5C42-4DE6-8A8B-D8612A47126C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dirty="0"/>
            <a:t>Provision of </a:t>
          </a:r>
          <a:r>
            <a:rPr lang="en-US" sz="2800" dirty="0">
              <a:solidFill>
                <a:srgbClr val="FF0000"/>
              </a:solidFill>
            </a:rPr>
            <a:t>care, treatment and support </a:t>
          </a:r>
          <a:r>
            <a:rPr lang="en-US" sz="2800" dirty="0"/>
            <a:t>to mothers living with HIV and their families</a:t>
          </a:r>
          <a:endParaRPr lang="en-IN" sz="2800" dirty="0"/>
        </a:p>
      </dgm:t>
    </dgm:pt>
    <dgm:pt modelId="{46CA1720-FEDC-43FF-A7D2-A8F1EA7BF047}" type="parTrans" cxnId="{ABEB5079-8916-47B7-A8D3-CC6F514A0F81}">
      <dgm:prSet/>
      <dgm:spPr/>
      <dgm:t>
        <a:bodyPr/>
        <a:lstStyle/>
        <a:p>
          <a:endParaRPr lang="en-IN"/>
        </a:p>
      </dgm:t>
    </dgm:pt>
    <dgm:pt modelId="{6E674921-E17C-4424-B1D5-74C2AA67EBC9}" type="sibTrans" cxnId="{ABEB5079-8916-47B7-A8D3-CC6F514A0F81}">
      <dgm:prSet/>
      <dgm:spPr/>
      <dgm:t>
        <a:bodyPr/>
        <a:lstStyle/>
        <a:p>
          <a:endParaRPr lang="en-IN"/>
        </a:p>
      </dgm:t>
    </dgm:pt>
    <dgm:pt modelId="{7F8FD430-1ED3-43D7-A0AC-1DE87BF5990A}" type="pres">
      <dgm:prSet presAssocID="{3A821853-FC9D-41A9-9D44-38681F4ED2E4}" presName="outerComposite" presStyleCnt="0">
        <dgm:presLayoutVars>
          <dgm:chMax val="5"/>
          <dgm:dir/>
          <dgm:resizeHandles val="exact"/>
        </dgm:presLayoutVars>
      </dgm:prSet>
      <dgm:spPr/>
    </dgm:pt>
    <dgm:pt modelId="{3B52FDAB-CBF2-43FA-A0E7-9601A90CB978}" type="pres">
      <dgm:prSet presAssocID="{3A821853-FC9D-41A9-9D44-38681F4ED2E4}" presName="dummyMaxCanvas" presStyleCnt="0">
        <dgm:presLayoutVars/>
      </dgm:prSet>
      <dgm:spPr/>
    </dgm:pt>
    <dgm:pt modelId="{AA4FFF39-C5CF-48CC-B10C-489BA12A614A}" type="pres">
      <dgm:prSet presAssocID="{3A821853-FC9D-41A9-9D44-38681F4ED2E4}" presName="FourNodes_1" presStyleLbl="node1" presStyleIdx="0" presStyleCnt="4">
        <dgm:presLayoutVars>
          <dgm:bulletEnabled val="1"/>
        </dgm:presLayoutVars>
      </dgm:prSet>
      <dgm:spPr/>
    </dgm:pt>
    <dgm:pt modelId="{EEB6AECE-6B93-4440-BE95-F5CA41387E4F}" type="pres">
      <dgm:prSet presAssocID="{3A821853-FC9D-41A9-9D44-38681F4ED2E4}" presName="FourNodes_2" presStyleLbl="node1" presStyleIdx="1" presStyleCnt="4">
        <dgm:presLayoutVars>
          <dgm:bulletEnabled val="1"/>
        </dgm:presLayoutVars>
      </dgm:prSet>
      <dgm:spPr/>
    </dgm:pt>
    <dgm:pt modelId="{D00B7324-61F5-4DA1-8EA9-8943C31E880F}" type="pres">
      <dgm:prSet presAssocID="{3A821853-FC9D-41A9-9D44-38681F4ED2E4}" presName="FourNodes_3" presStyleLbl="node1" presStyleIdx="2" presStyleCnt="4">
        <dgm:presLayoutVars>
          <dgm:bulletEnabled val="1"/>
        </dgm:presLayoutVars>
      </dgm:prSet>
      <dgm:spPr/>
    </dgm:pt>
    <dgm:pt modelId="{DB9F7151-3792-4638-A359-CFE752432B5A}" type="pres">
      <dgm:prSet presAssocID="{3A821853-FC9D-41A9-9D44-38681F4ED2E4}" presName="FourNodes_4" presStyleLbl="node1" presStyleIdx="3" presStyleCnt="4">
        <dgm:presLayoutVars>
          <dgm:bulletEnabled val="1"/>
        </dgm:presLayoutVars>
      </dgm:prSet>
      <dgm:spPr/>
    </dgm:pt>
    <dgm:pt modelId="{7050982A-9B53-471F-B77C-B161A020FAF4}" type="pres">
      <dgm:prSet presAssocID="{3A821853-FC9D-41A9-9D44-38681F4ED2E4}" presName="FourConn_1-2" presStyleLbl="fgAccFollowNode1" presStyleIdx="0" presStyleCnt="3">
        <dgm:presLayoutVars>
          <dgm:bulletEnabled val="1"/>
        </dgm:presLayoutVars>
      </dgm:prSet>
      <dgm:spPr/>
    </dgm:pt>
    <dgm:pt modelId="{1ECB9316-5B3C-40E8-A988-32FD88BC3E71}" type="pres">
      <dgm:prSet presAssocID="{3A821853-FC9D-41A9-9D44-38681F4ED2E4}" presName="FourConn_2-3" presStyleLbl="fgAccFollowNode1" presStyleIdx="1" presStyleCnt="3">
        <dgm:presLayoutVars>
          <dgm:bulletEnabled val="1"/>
        </dgm:presLayoutVars>
      </dgm:prSet>
      <dgm:spPr/>
    </dgm:pt>
    <dgm:pt modelId="{92CC9E65-9519-4D0E-BC83-573ED256E585}" type="pres">
      <dgm:prSet presAssocID="{3A821853-FC9D-41A9-9D44-38681F4ED2E4}" presName="FourConn_3-4" presStyleLbl="fgAccFollowNode1" presStyleIdx="2" presStyleCnt="3">
        <dgm:presLayoutVars>
          <dgm:bulletEnabled val="1"/>
        </dgm:presLayoutVars>
      </dgm:prSet>
      <dgm:spPr/>
    </dgm:pt>
    <dgm:pt modelId="{BB0C744A-AE87-4BA8-8DB1-09211A83F717}" type="pres">
      <dgm:prSet presAssocID="{3A821853-FC9D-41A9-9D44-38681F4ED2E4}" presName="FourNodes_1_text" presStyleLbl="node1" presStyleIdx="3" presStyleCnt="4">
        <dgm:presLayoutVars>
          <dgm:bulletEnabled val="1"/>
        </dgm:presLayoutVars>
      </dgm:prSet>
      <dgm:spPr/>
    </dgm:pt>
    <dgm:pt modelId="{ACD327D8-8A8E-4EDF-A2BC-908AA4D747CE}" type="pres">
      <dgm:prSet presAssocID="{3A821853-FC9D-41A9-9D44-38681F4ED2E4}" presName="FourNodes_2_text" presStyleLbl="node1" presStyleIdx="3" presStyleCnt="4">
        <dgm:presLayoutVars>
          <dgm:bulletEnabled val="1"/>
        </dgm:presLayoutVars>
      </dgm:prSet>
      <dgm:spPr/>
    </dgm:pt>
    <dgm:pt modelId="{2F8399EE-8C75-49DE-B6B0-FCB567FADAE8}" type="pres">
      <dgm:prSet presAssocID="{3A821853-FC9D-41A9-9D44-38681F4ED2E4}" presName="FourNodes_3_text" presStyleLbl="node1" presStyleIdx="3" presStyleCnt="4">
        <dgm:presLayoutVars>
          <dgm:bulletEnabled val="1"/>
        </dgm:presLayoutVars>
      </dgm:prSet>
      <dgm:spPr/>
    </dgm:pt>
    <dgm:pt modelId="{9A4DCF97-9E18-4551-8437-47742EE051E7}" type="pres">
      <dgm:prSet presAssocID="{3A821853-FC9D-41A9-9D44-38681F4ED2E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C082E0D-6036-40D0-9FAE-156F609CFAA9}" type="presOf" srcId="{C12E79A7-14A8-41BB-90AF-3AC88A96F0BB}" destId="{1ECB9316-5B3C-40E8-A988-32FD88BC3E71}" srcOrd="0" destOrd="0" presId="urn:microsoft.com/office/officeart/2005/8/layout/vProcess5"/>
    <dgm:cxn modelId="{86F43F18-92D8-4F54-8DF7-ABB008753179}" type="presOf" srcId="{EC8C9765-5C42-4DE6-8A8B-D8612A47126C}" destId="{9A4DCF97-9E18-4551-8437-47742EE051E7}" srcOrd="1" destOrd="0" presId="urn:microsoft.com/office/officeart/2005/8/layout/vProcess5"/>
    <dgm:cxn modelId="{AE82EB2E-7484-4ACB-9837-9DB98BA84819}" type="presOf" srcId="{35068BC9-BD61-4908-8348-DEE132BD58E2}" destId="{2F8399EE-8C75-49DE-B6B0-FCB567FADAE8}" srcOrd="1" destOrd="0" presId="urn:microsoft.com/office/officeart/2005/8/layout/vProcess5"/>
    <dgm:cxn modelId="{0BCCBC43-1670-48D6-9616-37B7D7D0B40E}" type="presOf" srcId="{3A821853-FC9D-41A9-9D44-38681F4ED2E4}" destId="{7F8FD430-1ED3-43D7-A0AC-1DE87BF5990A}" srcOrd="0" destOrd="0" presId="urn:microsoft.com/office/officeart/2005/8/layout/vProcess5"/>
    <dgm:cxn modelId="{B7A71A64-D659-4933-9F2B-537048553585}" srcId="{3A821853-FC9D-41A9-9D44-38681F4ED2E4}" destId="{C17DE347-DBAB-4CD0-9F3E-39353BA5DE4B}" srcOrd="0" destOrd="0" parTransId="{416A9DCB-5E81-4CD7-8670-55CFB4C7974F}" sibTransId="{AACDFA34-C929-4AD2-9B73-E97A7DAEC31F}"/>
    <dgm:cxn modelId="{951FB475-3692-4077-964C-EA243C3F07CA}" type="presOf" srcId="{3ECED2B9-5D2F-4EB0-A273-302C0639C6A1}" destId="{EEB6AECE-6B93-4440-BE95-F5CA41387E4F}" srcOrd="0" destOrd="0" presId="urn:microsoft.com/office/officeart/2005/8/layout/vProcess5"/>
    <dgm:cxn modelId="{ABEB5079-8916-47B7-A8D3-CC6F514A0F81}" srcId="{3A821853-FC9D-41A9-9D44-38681F4ED2E4}" destId="{EC8C9765-5C42-4DE6-8A8B-D8612A47126C}" srcOrd="3" destOrd="0" parTransId="{46CA1720-FEDC-43FF-A7D2-A8F1EA7BF047}" sibTransId="{6E674921-E17C-4424-B1D5-74C2AA67EBC9}"/>
    <dgm:cxn modelId="{3A0DB499-9EDA-4E05-A351-02F20A963C3C}" srcId="{3A821853-FC9D-41A9-9D44-38681F4ED2E4}" destId="{35068BC9-BD61-4908-8348-DEE132BD58E2}" srcOrd="2" destOrd="0" parTransId="{86F79878-DD72-4C2A-B655-DA447CB6BF8D}" sibTransId="{98E56D86-DB33-4B51-BCC7-82802B057816}"/>
    <dgm:cxn modelId="{02F520B4-2E12-4EDD-ADB9-59B2C9F35F46}" type="presOf" srcId="{3ECED2B9-5D2F-4EB0-A273-302C0639C6A1}" destId="{ACD327D8-8A8E-4EDF-A2BC-908AA4D747CE}" srcOrd="1" destOrd="0" presId="urn:microsoft.com/office/officeart/2005/8/layout/vProcess5"/>
    <dgm:cxn modelId="{E18981C8-C654-4F25-9444-4B922796F40A}" type="presOf" srcId="{AACDFA34-C929-4AD2-9B73-E97A7DAEC31F}" destId="{7050982A-9B53-471F-B77C-B161A020FAF4}" srcOrd="0" destOrd="0" presId="urn:microsoft.com/office/officeart/2005/8/layout/vProcess5"/>
    <dgm:cxn modelId="{1BD6D3D8-0D6F-429F-9DCB-697C0FDE8557}" type="presOf" srcId="{35068BC9-BD61-4908-8348-DEE132BD58E2}" destId="{D00B7324-61F5-4DA1-8EA9-8943C31E880F}" srcOrd="0" destOrd="0" presId="urn:microsoft.com/office/officeart/2005/8/layout/vProcess5"/>
    <dgm:cxn modelId="{4F9144E1-87CE-46E0-8717-56593B3B33E0}" type="presOf" srcId="{98E56D86-DB33-4B51-BCC7-82802B057816}" destId="{92CC9E65-9519-4D0E-BC83-573ED256E585}" srcOrd="0" destOrd="0" presId="urn:microsoft.com/office/officeart/2005/8/layout/vProcess5"/>
    <dgm:cxn modelId="{5D0969E7-FD72-4549-98DD-4EBD7595DB1B}" type="presOf" srcId="{C17DE347-DBAB-4CD0-9F3E-39353BA5DE4B}" destId="{AA4FFF39-C5CF-48CC-B10C-489BA12A614A}" srcOrd="0" destOrd="0" presId="urn:microsoft.com/office/officeart/2005/8/layout/vProcess5"/>
    <dgm:cxn modelId="{D2DA07E9-1FC2-448B-A223-60DA82F69961}" type="presOf" srcId="{EC8C9765-5C42-4DE6-8A8B-D8612A47126C}" destId="{DB9F7151-3792-4638-A359-CFE752432B5A}" srcOrd="0" destOrd="0" presId="urn:microsoft.com/office/officeart/2005/8/layout/vProcess5"/>
    <dgm:cxn modelId="{4A99FAF0-4C0B-443A-B9F4-11669EF9558F}" type="presOf" srcId="{C17DE347-DBAB-4CD0-9F3E-39353BA5DE4B}" destId="{BB0C744A-AE87-4BA8-8DB1-09211A83F717}" srcOrd="1" destOrd="0" presId="urn:microsoft.com/office/officeart/2005/8/layout/vProcess5"/>
    <dgm:cxn modelId="{C79250FF-6162-4FE6-836F-4EE700B7BF8D}" srcId="{3A821853-FC9D-41A9-9D44-38681F4ED2E4}" destId="{3ECED2B9-5D2F-4EB0-A273-302C0639C6A1}" srcOrd="1" destOrd="0" parTransId="{5A1A6CDB-EAFB-4F3F-A1CC-D40703F5CD88}" sibTransId="{C12E79A7-14A8-41BB-90AF-3AC88A96F0BB}"/>
    <dgm:cxn modelId="{98C181C4-7F60-415F-91ED-B3169478C78D}" type="presParOf" srcId="{7F8FD430-1ED3-43D7-A0AC-1DE87BF5990A}" destId="{3B52FDAB-CBF2-43FA-A0E7-9601A90CB978}" srcOrd="0" destOrd="0" presId="urn:microsoft.com/office/officeart/2005/8/layout/vProcess5"/>
    <dgm:cxn modelId="{7110AAF2-CBC0-4250-96C5-D3095C11D9C1}" type="presParOf" srcId="{7F8FD430-1ED3-43D7-A0AC-1DE87BF5990A}" destId="{AA4FFF39-C5CF-48CC-B10C-489BA12A614A}" srcOrd="1" destOrd="0" presId="urn:microsoft.com/office/officeart/2005/8/layout/vProcess5"/>
    <dgm:cxn modelId="{47A12142-2AE9-49E6-9464-57E38FDC0890}" type="presParOf" srcId="{7F8FD430-1ED3-43D7-A0AC-1DE87BF5990A}" destId="{EEB6AECE-6B93-4440-BE95-F5CA41387E4F}" srcOrd="2" destOrd="0" presId="urn:microsoft.com/office/officeart/2005/8/layout/vProcess5"/>
    <dgm:cxn modelId="{7AB61CCA-DDE0-41B6-8815-50C68F51D997}" type="presParOf" srcId="{7F8FD430-1ED3-43D7-A0AC-1DE87BF5990A}" destId="{D00B7324-61F5-4DA1-8EA9-8943C31E880F}" srcOrd="3" destOrd="0" presId="urn:microsoft.com/office/officeart/2005/8/layout/vProcess5"/>
    <dgm:cxn modelId="{0BE0D1F8-24B2-4F76-8767-2DF8400AB1CD}" type="presParOf" srcId="{7F8FD430-1ED3-43D7-A0AC-1DE87BF5990A}" destId="{DB9F7151-3792-4638-A359-CFE752432B5A}" srcOrd="4" destOrd="0" presId="urn:microsoft.com/office/officeart/2005/8/layout/vProcess5"/>
    <dgm:cxn modelId="{B0C78D43-DC5D-46A0-8AC0-0EA27593D238}" type="presParOf" srcId="{7F8FD430-1ED3-43D7-A0AC-1DE87BF5990A}" destId="{7050982A-9B53-471F-B77C-B161A020FAF4}" srcOrd="5" destOrd="0" presId="urn:microsoft.com/office/officeart/2005/8/layout/vProcess5"/>
    <dgm:cxn modelId="{C77DE894-3EA7-4B26-BA00-6BCD5BEC737C}" type="presParOf" srcId="{7F8FD430-1ED3-43D7-A0AC-1DE87BF5990A}" destId="{1ECB9316-5B3C-40E8-A988-32FD88BC3E71}" srcOrd="6" destOrd="0" presId="urn:microsoft.com/office/officeart/2005/8/layout/vProcess5"/>
    <dgm:cxn modelId="{E21985E5-6DDB-4E07-8742-5583E667C1DC}" type="presParOf" srcId="{7F8FD430-1ED3-43D7-A0AC-1DE87BF5990A}" destId="{92CC9E65-9519-4D0E-BC83-573ED256E585}" srcOrd="7" destOrd="0" presId="urn:microsoft.com/office/officeart/2005/8/layout/vProcess5"/>
    <dgm:cxn modelId="{2C6D74E7-9935-458A-BDCB-54CA19D90532}" type="presParOf" srcId="{7F8FD430-1ED3-43D7-A0AC-1DE87BF5990A}" destId="{BB0C744A-AE87-4BA8-8DB1-09211A83F717}" srcOrd="8" destOrd="0" presId="urn:microsoft.com/office/officeart/2005/8/layout/vProcess5"/>
    <dgm:cxn modelId="{8A862329-0502-45B5-981C-D8BA71169575}" type="presParOf" srcId="{7F8FD430-1ED3-43D7-A0AC-1DE87BF5990A}" destId="{ACD327D8-8A8E-4EDF-A2BC-908AA4D747CE}" srcOrd="9" destOrd="0" presId="urn:microsoft.com/office/officeart/2005/8/layout/vProcess5"/>
    <dgm:cxn modelId="{9DA39F02-821C-49E6-ACF6-E53C336E4955}" type="presParOf" srcId="{7F8FD430-1ED3-43D7-A0AC-1DE87BF5990A}" destId="{2F8399EE-8C75-49DE-B6B0-FCB567FADAE8}" srcOrd="10" destOrd="0" presId="urn:microsoft.com/office/officeart/2005/8/layout/vProcess5"/>
    <dgm:cxn modelId="{F2718703-FDFB-4E48-A334-9B8E00ABDD09}" type="presParOf" srcId="{7F8FD430-1ED3-43D7-A0AC-1DE87BF5990A}" destId="{9A4DCF97-9E18-4551-8437-47742EE051E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73586-E97A-43C6-9EC6-3B6D686008FF}">
      <dsp:nvSpPr>
        <dsp:cNvPr id="0" name=""/>
        <dsp:cNvSpPr/>
      </dsp:nvSpPr>
      <dsp:spPr>
        <a:xfrm rot="10800000">
          <a:off x="418419" y="0"/>
          <a:ext cx="8559297" cy="2160244"/>
        </a:xfrm>
        <a:prstGeom prst="homePlate">
          <a:avLst/>
        </a:prstGeom>
        <a:noFill/>
        <a:ln w="9525" cap="flat" cmpd="sng" algn="ctr">
          <a:solidFill>
            <a:srgbClr val="FF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52608" tIns="182880" rIns="341376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b="1" kern="1200" dirty="0">
            <a:solidFill>
              <a:schemeClr val="accent4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958480" y="0"/>
        <a:ext cx="8019236" cy="2160244"/>
      </dsp:txXfrm>
    </dsp:sp>
    <dsp:sp modelId="{A8A71A17-8320-454D-AFC9-991F681FF76B}">
      <dsp:nvSpPr>
        <dsp:cNvPr id="0" name=""/>
        <dsp:cNvSpPr/>
      </dsp:nvSpPr>
      <dsp:spPr>
        <a:xfrm>
          <a:off x="0" y="379824"/>
          <a:ext cx="1075326" cy="11754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3F7E0-0E94-4F81-90DF-000121058866}">
      <dsp:nvSpPr>
        <dsp:cNvPr id="0" name=""/>
        <dsp:cNvSpPr/>
      </dsp:nvSpPr>
      <dsp:spPr>
        <a:xfrm>
          <a:off x="2779776" y="0"/>
          <a:ext cx="3127248" cy="8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HIV disease progression</a:t>
          </a:r>
        </a:p>
      </dsp:txBody>
      <dsp:txXfrm>
        <a:off x="2820694" y="40918"/>
        <a:ext cx="3045412" cy="756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6506E-92FF-4BEB-A2F2-230DDC92C034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FE0EF02-29AD-4DE8-B2C3-4E70E7C46A2B}">
      <dsp:nvSpPr>
        <dsp:cNvPr id="0" name=""/>
        <dsp:cNvSpPr/>
      </dsp:nvSpPr>
      <dsp:spPr>
        <a:xfrm>
          <a:off x="509110" y="1623291"/>
          <a:ext cx="1451343" cy="817416"/>
        </a:xfrm>
        <a:prstGeom prst="roundRect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Primary	</a:t>
          </a:r>
        </a:p>
      </dsp:txBody>
      <dsp:txXfrm>
        <a:off x="549013" y="1663194"/>
        <a:ext cx="1371537" cy="737610"/>
      </dsp:txXfrm>
    </dsp:sp>
    <dsp:sp modelId="{BF16957C-3FFC-4E58-AE94-C4F5D83C5D37}">
      <dsp:nvSpPr>
        <dsp:cNvPr id="0" name=""/>
        <dsp:cNvSpPr/>
      </dsp:nvSpPr>
      <dsp:spPr>
        <a:xfrm>
          <a:off x="2064928" y="1623291"/>
          <a:ext cx="1437791" cy="817416"/>
        </a:xfrm>
        <a:prstGeom prst="roundRect">
          <a:avLst/>
        </a:prstGeom>
        <a:gradFill flip="none" rotWithShape="0">
          <a:gsLst>
            <a:gs pos="0">
              <a:srgbClr val="FFD13F">
                <a:shade val="30000"/>
                <a:satMod val="115000"/>
              </a:srgbClr>
            </a:gs>
            <a:gs pos="50000">
              <a:srgbClr val="FFD13F">
                <a:shade val="67500"/>
                <a:satMod val="115000"/>
              </a:srgbClr>
            </a:gs>
            <a:gs pos="100000">
              <a:srgbClr val="FFD13F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Secondary</a:t>
          </a:r>
        </a:p>
      </dsp:txBody>
      <dsp:txXfrm>
        <a:off x="2104831" y="1663194"/>
        <a:ext cx="1357985" cy="737610"/>
      </dsp:txXfrm>
    </dsp:sp>
    <dsp:sp modelId="{0C883FDE-A32D-4F6F-86BA-18998258755C}">
      <dsp:nvSpPr>
        <dsp:cNvPr id="0" name=""/>
        <dsp:cNvSpPr/>
      </dsp:nvSpPr>
      <dsp:spPr>
        <a:xfrm>
          <a:off x="3610756" y="1609433"/>
          <a:ext cx="1468659" cy="845133"/>
        </a:xfrm>
        <a:prstGeom prst="roundRect">
          <a:avLst/>
        </a:prstGeom>
        <a:gradFill flip="none" rotWithShape="0">
          <a:gsLst>
            <a:gs pos="0">
              <a:srgbClr val="CC3300">
                <a:shade val="30000"/>
                <a:satMod val="115000"/>
              </a:srgbClr>
            </a:gs>
            <a:gs pos="50000">
              <a:srgbClr val="CC3300">
                <a:shade val="67500"/>
                <a:satMod val="115000"/>
              </a:srgbClr>
            </a:gs>
            <a:gs pos="100000">
              <a:srgbClr val="CC330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Tertiary</a:t>
          </a:r>
        </a:p>
      </dsp:txBody>
      <dsp:txXfrm>
        <a:off x="3652012" y="1650689"/>
        <a:ext cx="1386147" cy="762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48306-BDED-407A-AD69-1F68CD1212BE}">
      <dsp:nvSpPr>
        <dsp:cNvPr id="0" name=""/>
        <dsp:cNvSpPr/>
      </dsp:nvSpPr>
      <dsp:spPr>
        <a:xfrm rot="5400000">
          <a:off x="-333079" y="336377"/>
          <a:ext cx="2220529" cy="1554370"/>
        </a:xfrm>
        <a:prstGeom prst="chevron">
          <a:avLst/>
        </a:prstGeom>
        <a:gradFill flip="none" rotWithShape="1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Primary</a:t>
          </a:r>
        </a:p>
      </dsp:txBody>
      <dsp:txXfrm rot="-5400000">
        <a:off x="1" y="780482"/>
        <a:ext cx="1554370" cy="666159"/>
      </dsp:txXfrm>
    </dsp:sp>
    <dsp:sp modelId="{CF656228-A8FA-4418-8147-430851013A15}">
      <dsp:nvSpPr>
        <dsp:cNvPr id="0" name=""/>
        <dsp:cNvSpPr/>
      </dsp:nvSpPr>
      <dsp:spPr>
        <a:xfrm rot="5400000">
          <a:off x="4322713" y="-2765045"/>
          <a:ext cx="1443344" cy="6980030"/>
        </a:xfrm>
        <a:prstGeom prst="round2SameRect">
          <a:avLst/>
        </a:prstGeom>
        <a:gradFill flip="none" rotWithShape="0">
          <a:gsLst>
            <a:gs pos="0">
              <a:srgbClr val="00FFCC">
                <a:tint val="66000"/>
                <a:satMod val="160000"/>
              </a:srgbClr>
            </a:gs>
            <a:gs pos="50000">
              <a:srgbClr val="00FFCC">
                <a:tint val="44500"/>
                <a:satMod val="160000"/>
              </a:srgbClr>
            </a:gs>
            <a:gs pos="100000">
              <a:srgbClr val="00FFCC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Perpetua" pitchFamily="18" charset="0"/>
              <a:cs typeface="EucrosiaUPC" pitchFamily="18" charset="-34"/>
            </a:rPr>
            <a:t>Primary HIV prevention refers to activity focused on </a:t>
          </a:r>
          <a:r>
            <a:rPr lang="en-US" sz="2300" b="1" kern="1200" dirty="0">
              <a:solidFill>
                <a:srgbClr val="FF0000"/>
              </a:solidFill>
              <a:latin typeface="Perpetua" pitchFamily="18" charset="0"/>
              <a:cs typeface="EucrosiaUPC" pitchFamily="18" charset="-34"/>
            </a:rPr>
            <a:t>preventing uninfected people becoming infected</a:t>
          </a:r>
          <a:r>
            <a:rPr lang="en-US" sz="2300" kern="1200" dirty="0">
              <a:latin typeface="Perpetua" pitchFamily="18" charset="0"/>
              <a:cs typeface="EucrosiaUPC" pitchFamily="18" charset="-34"/>
            </a:rPr>
            <a:t>. </a:t>
          </a:r>
          <a:endParaRPr lang="en-US" sz="2300" kern="1200" dirty="0"/>
        </a:p>
      </dsp:txBody>
      <dsp:txXfrm rot="-5400000">
        <a:off x="1554370" y="73756"/>
        <a:ext cx="6909572" cy="1302428"/>
      </dsp:txXfrm>
    </dsp:sp>
    <dsp:sp modelId="{6A778D0F-E883-45EE-B34C-16D80BE53D0F}">
      <dsp:nvSpPr>
        <dsp:cNvPr id="0" name=""/>
        <dsp:cNvSpPr/>
      </dsp:nvSpPr>
      <dsp:spPr>
        <a:xfrm rot="5400000">
          <a:off x="-333079" y="2367796"/>
          <a:ext cx="2220529" cy="1554370"/>
        </a:xfrm>
        <a:prstGeom prst="chevron">
          <a:avLst/>
        </a:prstGeom>
        <a:gradFill flip="none" rotWithShape="1">
          <a:gsLst>
            <a:gs pos="0">
              <a:srgbClr val="FFD13F">
                <a:shade val="30000"/>
                <a:satMod val="115000"/>
              </a:srgbClr>
            </a:gs>
            <a:gs pos="50000">
              <a:srgbClr val="FFD13F">
                <a:shade val="67500"/>
                <a:satMod val="115000"/>
              </a:srgbClr>
            </a:gs>
            <a:gs pos="100000">
              <a:srgbClr val="FFD13F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Secondary</a:t>
          </a:r>
        </a:p>
      </dsp:txBody>
      <dsp:txXfrm rot="-5400000">
        <a:off x="1" y="2811901"/>
        <a:ext cx="1554370" cy="666159"/>
      </dsp:txXfrm>
    </dsp:sp>
    <dsp:sp modelId="{62F0C1FC-C28C-43DF-92A6-22DDEE038733}">
      <dsp:nvSpPr>
        <dsp:cNvPr id="0" name=""/>
        <dsp:cNvSpPr/>
      </dsp:nvSpPr>
      <dsp:spPr>
        <a:xfrm rot="5400000">
          <a:off x="4322713" y="-761338"/>
          <a:ext cx="1443344" cy="6980030"/>
        </a:xfrm>
        <a:prstGeom prst="round2SameRect">
          <a:avLst/>
        </a:prstGeom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Perpetua" pitchFamily="18" charset="0"/>
              <a:cs typeface="EucrosiaUPC" pitchFamily="18" charset="-34"/>
            </a:rPr>
            <a:t>Secondary HIV prevention aimed at </a:t>
          </a:r>
          <a:r>
            <a:rPr lang="en-US" sz="2300" b="1" kern="1200" dirty="0">
              <a:solidFill>
                <a:srgbClr val="FF0000"/>
              </a:solidFill>
              <a:latin typeface="Perpetua" pitchFamily="18" charset="0"/>
              <a:cs typeface="EucrosiaUPC" pitchFamily="18" charset="-34"/>
            </a:rPr>
            <a:t>enabling people with HIV to stay well</a:t>
          </a:r>
          <a:r>
            <a:rPr lang="en-US" sz="2300" kern="1200" dirty="0">
              <a:latin typeface="Perpetua" pitchFamily="18" charset="0"/>
              <a:cs typeface="EucrosiaUPC" pitchFamily="18" charset="-34"/>
            </a:rPr>
            <a:t> (e.g. testing to allow people to know their status; welfare rights advice; lifestyle </a:t>
          </a:r>
          <a:r>
            <a:rPr lang="en-US" sz="2300" kern="1200" dirty="0" err="1">
              <a:latin typeface="Perpetua" pitchFamily="18" charset="0"/>
              <a:cs typeface="EucrosiaUPC" pitchFamily="18" charset="-34"/>
            </a:rPr>
            <a:t>behaviour</a:t>
          </a:r>
          <a:r>
            <a:rPr lang="en-US" sz="2300" kern="1200" dirty="0">
              <a:latin typeface="Perpetua" pitchFamily="18" charset="0"/>
              <a:cs typeface="EucrosiaUPC" pitchFamily="18" charset="-34"/>
            </a:rPr>
            <a:t> ; anti–discriminatory lobbying).</a:t>
          </a:r>
          <a:endParaRPr lang="en-US" sz="2300" kern="1200" dirty="0"/>
        </a:p>
      </dsp:txBody>
      <dsp:txXfrm rot="-5400000">
        <a:off x="1554370" y="2077463"/>
        <a:ext cx="6909572" cy="1302428"/>
      </dsp:txXfrm>
    </dsp:sp>
    <dsp:sp modelId="{9E95969E-AFD2-4D14-89B2-F6A8E5BC31B0}">
      <dsp:nvSpPr>
        <dsp:cNvPr id="0" name=""/>
        <dsp:cNvSpPr/>
      </dsp:nvSpPr>
      <dsp:spPr>
        <a:xfrm rot="5400000">
          <a:off x="-333079" y="4399216"/>
          <a:ext cx="2220529" cy="1554370"/>
        </a:xfrm>
        <a:prstGeom prst="chevron">
          <a:avLst/>
        </a:prstGeom>
        <a:gradFill flip="none" rotWithShape="1">
          <a:gsLst>
            <a:gs pos="0">
              <a:srgbClr val="CC3300">
                <a:shade val="30000"/>
                <a:satMod val="115000"/>
              </a:srgbClr>
            </a:gs>
            <a:gs pos="50000">
              <a:srgbClr val="CC3300">
                <a:shade val="67500"/>
                <a:satMod val="115000"/>
              </a:srgbClr>
            </a:gs>
            <a:gs pos="100000">
              <a:srgbClr val="CC3300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Tertiary</a:t>
          </a:r>
        </a:p>
      </dsp:txBody>
      <dsp:txXfrm rot="-5400000">
        <a:off x="1" y="4843321"/>
        <a:ext cx="1554370" cy="666159"/>
      </dsp:txXfrm>
    </dsp:sp>
    <dsp:sp modelId="{EAE9E019-DC42-42DD-82F0-719090E0FEDB}">
      <dsp:nvSpPr>
        <dsp:cNvPr id="0" name=""/>
        <dsp:cNvSpPr/>
      </dsp:nvSpPr>
      <dsp:spPr>
        <a:xfrm rot="5400000">
          <a:off x="4322713" y="1297793"/>
          <a:ext cx="1443344" cy="6980030"/>
        </a:xfrm>
        <a:prstGeom prst="round2SameRect">
          <a:avLst/>
        </a:prstGeom>
        <a:gradFill flip="none" rotWithShape="0">
          <a:gsLst>
            <a:gs pos="0">
              <a:srgbClr val="FF8B8B">
                <a:tint val="66000"/>
                <a:satMod val="160000"/>
              </a:srgbClr>
            </a:gs>
            <a:gs pos="50000">
              <a:srgbClr val="FF8B8B">
                <a:tint val="44500"/>
                <a:satMod val="160000"/>
              </a:srgbClr>
            </a:gs>
            <a:gs pos="100000">
              <a:srgbClr val="FF8B8B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Perpetua" pitchFamily="18" charset="0"/>
              <a:cs typeface="EucrosiaUPC" pitchFamily="18" charset="-34"/>
            </a:rPr>
            <a:t>Tertiary HIV prevention aims </a:t>
          </a:r>
          <a:r>
            <a:rPr lang="en-US" sz="2300" b="1" kern="1200" dirty="0">
              <a:solidFill>
                <a:srgbClr val="FF0000"/>
              </a:solidFill>
              <a:latin typeface="Perpetua" pitchFamily="18" charset="0"/>
              <a:cs typeface="EucrosiaUPC" pitchFamily="18" charset="-34"/>
            </a:rPr>
            <a:t>to </a:t>
          </a:r>
          <a:r>
            <a:rPr lang="en-US" sz="2300" b="1" kern="1200" dirty="0" err="1">
              <a:solidFill>
                <a:srgbClr val="FF0000"/>
              </a:solidFill>
              <a:latin typeface="Perpetua" pitchFamily="18" charset="0"/>
              <a:cs typeface="EucrosiaUPC" pitchFamily="18" charset="-34"/>
            </a:rPr>
            <a:t>minimise</a:t>
          </a:r>
          <a:r>
            <a:rPr lang="en-US" sz="2300" b="1" kern="1200" dirty="0">
              <a:solidFill>
                <a:srgbClr val="FF0000"/>
              </a:solidFill>
              <a:latin typeface="Perpetua" pitchFamily="18" charset="0"/>
              <a:cs typeface="EucrosiaUPC" pitchFamily="18" charset="-34"/>
            </a:rPr>
            <a:t> the effects of ill–health</a:t>
          </a:r>
          <a:r>
            <a:rPr lang="en-US" sz="2300" kern="1200" dirty="0">
              <a:latin typeface="Perpetua" pitchFamily="18" charset="0"/>
              <a:cs typeface="EucrosiaUPC" pitchFamily="18" charset="-34"/>
            </a:rPr>
            <a:t> experienced by someone who is symptomatic with HIV disease (e.g. the prophylactic use of drugs and complementary therapies )</a:t>
          </a:r>
          <a:endParaRPr lang="en-US" sz="2300" kern="1200" dirty="0"/>
        </a:p>
      </dsp:txBody>
      <dsp:txXfrm rot="-5400000">
        <a:off x="1554370" y="4136594"/>
        <a:ext cx="6909572" cy="1302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41163-6FCA-4EE9-838C-5A488D2AF744}">
      <dsp:nvSpPr>
        <dsp:cNvPr id="0" name=""/>
        <dsp:cNvSpPr/>
      </dsp:nvSpPr>
      <dsp:spPr>
        <a:xfrm rot="16200000">
          <a:off x="193580" y="578750"/>
          <a:ext cx="3481053" cy="4200693"/>
        </a:xfrm>
        <a:prstGeom prst="up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3500000" scaled="1"/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  <a:cs typeface="Times New Roman" pitchFamily="18" charset="0"/>
            </a:rPr>
            <a:t>Risk avoidance </a:t>
          </a:r>
        </a:p>
      </dsp:txBody>
      <dsp:txXfrm rot="5400000">
        <a:off x="442944" y="1808833"/>
        <a:ext cx="3591509" cy="1740527"/>
      </dsp:txXfrm>
    </dsp:sp>
    <dsp:sp modelId="{F4D26187-86D4-4F0B-A20C-8AC2330DDBAD}">
      <dsp:nvSpPr>
        <dsp:cNvPr id="0" name=""/>
        <dsp:cNvSpPr/>
      </dsp:nvSpPr>
      <dsp:spPr>
        <a:xfrm rot="5400000">
          <a:off x="4445637" y="531682"/>
          <a:ext cx="3410273" cy="4254765"/>
        </a:xfrm>
        <a:prstGeom prst="up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8900000" scaled="1"/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  <a:cs typeface="Times New Roman" pitchFamily="18" charset="0"/>
            </a:rPr>
            <a:t>Risk- reduction or “remedies” interventions</a:t>
          </a:r>
        </a:p>
      </dsp:txBody>
      <dsp:txXfrm rot="-5400000">
        <a:off x="4023391" y="1806496"/>
        <a:ext cx="3657967" cy="17051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50BF-7390-4A19-A8FC-23B0C2F64085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VCTC</a:t>
          </a:r>
          <a:endParaRPr lang="en-IN" sz="2400" kern="1200" dirty="0">
            <a:solidFill>
              <a:schemeClr val="tx1"/>
            </a:solidFill>
          </a:endParaRPr>
        </a:p>
      </dsp:txBody>
      <dsp:txXfrm rot="-5400000">
        <a:off x="1" y="437452"/>
        <a:ext cx="867844" cy="371933"/>
      </dsp:txXfrm>
    </dsp:sp>
    <dsp:sp modelId="{7F425FF1-BB62-4014-962B-47FA4202970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itchFamily="18" charset="0"/>
              <a:cs typeface="Times New Roman" pitchFamily="18" charset="0"/>
            </a:rPr>
            <a:t>Voluntary Counseling and Testing </a:t>
          </a:r>
          <a:r>
            <a:rPr lang="en-US" sz="2300" kern="1200" dirty="0" err="1">
              <a:latin typeface="Times New Roman" pitchFamily="18" charset="0"/>
              <a:cs typeface="Times New Roman" pitchFamily="18" charset="0"/>
            </a:rPr>
            <a:t>Centres</a:t>
          </a:r>
          <a:endParaRPr lang="en-IN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People motivated were referred to these </a:t>
          </a:r>
          <a:r>
            <a:rPr lang="en-US" sz="2300" kern="1200" dirty="0" err="1"/>
            <a:t>Centres</a:t>
          </a:r>
          <a:endParaRPr lang="en-IN" sz="2300" kern="1200" dirty="0"/>
        </a:p>
      </dsp:txBody>
      <dsp:txXfrm rot="-5400000">
        <a:off x="867845" y="42869"/>
        <a:ext cx="7322416" cy="727177"/>
      </dsp:txXfrm>
    </dsp:sp>
    <dsp:sp modelId="{CB2B30FC-BD15-4EDD-99A2-8817522A93E5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VCCTC</a:t>
          </a:r>
          <a:endParaRPr lang="en-IN" sz="2400" kern="1200" dirty="0">
            <a:solidFill>
              <a:schemeClr val="tx1"/>
            </a:solidFill>
          </a:endParaRPr>
        </a:p>
      </dsp:txBody>
      <dsp:txXfrm rot="-5400000">
        <a:off x="1" y="1530493"/>
        <a:ext cx="867844" cy="371933"/>
      </dsp:txXfrm>
    </dsp:sp>
    <dsp:sp modelId="{47228D37-4428-4EF7-B2E7-713566CBE597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itchFamily="18" charset="0"/>
              <a:cs typeface="Times New Roman" pitchFamily="18" charset="0"/>
            </a:rPr>
            <a:t>Voluntary Confidential Counseling and Testing </a:t>
          </a:r>
          <a:r>
            <a:rPr lang="en-US" sz="2300" kern="1200" dirty="0" err="1">
              <a:latin typeface="Times New Roman" pitchFamily="18" charset="0"/>
              <a:cs typeface="Times New Roman" pitchFamily="18" charset="0"/>
            </a:rPr>
            <a:t>Centres</a:t>
          </a:r>
          <a:endParaRPr lang="en-IN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Emphasis on maintaining confidentiality</a:t>
          </a:r>
          <a:endParaRPr lang="en-IN" sz="2300" kern="1200" dirty="0"/>
        </a:p>
      </dsp:txBody>
      <dsp:txXfrm rot="-5400000">
        <a:off x="867845" y="1135910"/>
        <a:ext cx="7322416" cy="727177"/>
      </dsp:txXfrm>
    </dsp:sp>
    <dsp:sp modelId="{529626CC-B941-4047-BA0C-D4E6D413DB2A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ICTC</a:t>
          </a:r>
          <a:endParaRPr lang="en-IN" sz="2400" kern="1200" dirty="0">
            <a:solidFill>
              <a:schemeClr val="tx1"/>
            </a:solidFill>
          </a:endParaRPr>
        </a:p>
      </dsp:txBody>
      <dsp:txXfrm rot="-5400000">
        <a:off x="1" y="2623534"/>
        <a:ext cx="867844" cy="371933"/>
      </dsp:txXfrm>
    </dsp:sp>
    <dsp:sp modelId="{848B4C3C-B5C1-4C00-A903-98EF744C0D64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Integrated </a:t>
          </a:r>
          <a:r>
            <a:rPr lang="en-US" sz="2300" kern="1200" dirty="0">
              <a:latin typeface="Times New Roman" pitchFamily="18" charset="0"/>
              <a:cs typeface="Times New Roman" pitchFamily="18" charset="0"/>
            </a:rPr>
            <a:t>Counseling and Testing </a:t>
          </a:r>
          <a:r>
            <a:rPr lang="en-US" sz="2300" kern="1200" dirty="0" err="1">
              <a:latin typeface="Times New Roman" pitchFamily="18" charset="0"/>
              <a:cs typeface="Times New Roman" pitchFamily="18" charset="0"/>
            </a:rPr>
            <a:t>Centres</a:t>
          </a:r>
          <a:endParaRPr lang="en-IN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Integration of  VCCTC + PPTCT</a:t>
          </a:r>
          <a:endParaRPr lang="en-IN" sz="2300" kern="1200" dirty="0"/>
        </a:p>
      </dsp:txBody>
      <dsp:txXfrm rot="-5400000">
        <a:off x="867845" y="2228952"/>
        <a:ext cx="7322416" cy="727177"/>
      </dsp:txXfrm>
    </dsp:sp>
    <dsp:sp modelId="{9E3067E4-6AC7-442B-8B26-92ECD4AAE2AF}">
      <dsp:nvSpPr>
        <dsp:cNvPr id="0" name=""/>
        <dsp:cNvSpPr/>
      </dsp:nvSpPr>
      <dsp:spPr>
        <a:xfrm rot="5400000">
          <a:off x="-185966" y="3386362"/>
          <a:ext cx="1239777" cy="867844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PITC</a:t>
          </a:r>
          <a:endParaRPr lang="en-IN" sz="2400" kern="1200" dirty="0">
            <a:solidFill>
              <a:schemeClr val="tx1"/>
            </a:solidFill>
          </a:endParaRPr>
        </a:p>
      </dsp:txBody>
      <dsp:txXfrm rot="-5400000">
        <a:off x="1" y="3634317"/>
        <a:ext cx="867844" cy="371933"/>
      </dsp:txXfrm>
    </dsp:sp>
    <dsp:sp modelId="{6536C85C-C7A1-40E1-8D8C-8CDB7C92F5A8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1"/>
              </a:solidFill>
            </a:rPr>
            <a:t>Provider Initiated </a:t>
          </a:r>
          <a:r>
            <a:rPr lang="en-US" sz="23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Counseling and Testing </a:t>
          </a:r>
          <a:r>
            <a:rPr lang="en-US" sz="23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Centres</a:t>
          </a:r>
          <a:endParaRPr lang="en-IN" sz="2300" kern="1200" dirty="0">
            <a:solidFill>
              <a:schemeClr val="bg1"/>
            </a:solidFill>
          </a:endParaRPr>
        </a:p>
      </dsp:txBody>
      <dsp:txXfrm rot="-5400000">
        <a:off x="867845" y="3321993"/>
        <a:ext cx="7322416" cy="7271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FFF39-C5CF-48CC-B10C-489BA12A614A}">
      <dsp:nvSpPr>
        <dsp:cNvPr id="0" name=""/>
        <dsp:cNvSpPr/>
      </dsp:nvSpPr>
      <dsp:spPr>
        <a:xfrm>
          <a:off x="0" y="0"/>
          <a:ext cx="6583680" cy="108966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Prevention of HIV in women</a:t>
          </a:r>
          <a:endParaRPr lang="en-IN" sz="2800" kern="1200" dirty="0"/>
        </a:p>
      </dsp:txBody>
      <dsp:txXfrm>
        <a:off x="31915" y="31915"/>
        <a:ext cx="5315775" cy="1025830"/>
      </dsp:txXfrm>
    </dsp:sp>
    <dsp:sp modelId="{EEB6AECE-6B93-4440-BE95-F5CA41387E4F}">
      <dsp:nvSpPr>
        <dsp:cNvPr id="0" name=""/>
        <dsp:cNvSpPr/>
      </dsp:nvSpPr>
      <dsp:spPr>
        <a:xfrm>
          <a:off x="551383" y="1287780"/>
          <a:ext cx="6583680" cy="108966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Prevention of </a:t>
          </a:r>
          <a:r>
            <a:rPr lang="en-US" sz="2800" kern="1200" dirty="0">
              <a:solidFill>
                <a:srgbClr val="FF0000"/>
              </a:solidFill>
            </a:rPr>
            <a:t>unintended pregnancies </a:t>
          </a:r>
          <a:r>
            <a:rPr lang="en-US" sz="2800" kern="1200" dirty="0"/>
            <a:t>in HIV+ women</a:t>
          </a:r>
          <a:endParaRPr lang="en-IN" sz="2800" kern="1200" dirty="0"/>
        </a:p>
      </dsp:txBody>
      <dsp:txXfrm>
        <a:off x="583298" y="1319695"/>
        <a:ext cx="5260187" cy="1025830"/>
      </dsp:txXfrm>
    </dsp:sp>
    <dsp:sp modelId="{D00B7324-61F5-4DA1-8EA9-8943C31E880F}">
      <dsp:nvSpPr>
        <dsp:cNvPr id="0" name=""/>
        <dsp:cNvSpPr/>
      </dsp:nvSpPr>
      <dsp:spPr>
        <a:xfrm>
          <a:off x="1094536" y="2575560"/>
          <a:ext cx="6583680" cy="108966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Prevention of </a:t>
          </a:r>
          <a:r>
            <a:rPr lang="en-US" sz="2800" kern="1200" dirty="0">
              <a:solidFill>
                <a:srgbClr val="FF0000"/>
              </a:solidFill>
            </a:rPr>
            <a:t>HIV transmission </a:t>
          </a:r>
          <a:r>
            <a:rPr lang="en-US" sz="2800" kern="1200" dirty="0"/>
            <a:t>from HIV+ women to infants</a:t>
          </a:r>
          <a:endParaRPr lang="en-IN" sz="2800" kern="1200" dirty="0"/>
        </a:p>
      </dsp:txBody>
      <dsp:txXfrm>
        <a:off x="1126451" y="2607475"/>
        <a:ext cx="5268417" cy="1025830"/>
      </dsp:txXfrm>
    </dsp:sp>
    <dsp:sp modelId="{DB9F7151-3792-4638-A359-CFE752432B5A}">
      <dsp:nvSpPr>
        <dsp:cNvPr id="0" name=""/>
        <dsp:cNvSpPr/>
      </dsp:nvSpPr>
      <dsp:spPr>
        <a:xfrm>
          <a:off x="1645920" y="3863340"/>
          <a:ext cx="6583680" cy="108966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Provision of </a:t>
          </a:r>
          <a:r>
            <a:rPr lang="en-US" sz="2800" kern="1200" dirty="0">
              <a:solidFill>
                <a:srgbClr val="FF0000"/>
              </a:solidFill>
            </a:rPr>
            <a:t>care, treatment and support </a:t>
          </a:r>
          <a:r>
            <a:rPr lang="en-US" sz="2800" kern="1200" dirty="0"/>
            <a:t>to mothers living with HIV and their families</a:t>
          </a:r>
          <a:endParaRPr lang="en-IN" sz="2800" kern="1200" dirty="0"/>
        </a:p>
      </dsp:txBody>
      <dsp:txXfrm>
        <a:off x="1677835" y="3895255"/>
        <a:ext cx="5260187" cy="1025830"/>
      </dsp:txXfrm>
    </dsp:sp>
    <dsp:sp modelId="{7050982A-9B53-471F-B77C-B161A020FAF4}">
      <dsp:nvSpPr>
        <dsp:cNvPr id="0" name=""/>
        <dsp:cNvSpPr/>
      </dsp:nvSpPr>
      <dsp:spPr>
        <a:xfrm>
          <a:off x="5875400" y="834580"/>
          <a:ext cx="708279" cy="708279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/>
        </a:p>
      </dsp:txBody>
      <dsp:txXfrm>
        <a:off x="6034763" y="834580"/>
        <a:ext cx="389553" cy="532980"/>
      </dsp:txXfrm>
    </dsp:sp>
    <dsp:sp modelId="{1ECB9316-5B3C-40E8-A988-32FD88BC3E71}">
      <dsp:nvSpPr>
        <dsp:cNvPr id="0" name=""/>
        <dsp:cNvSpPr/>
      </dsp:nvSpPr>
      <dsp:spPr>
        <a:xfrm>
          <a:off x="6426784" y="2122360"/>
          <a:ext cx="708279" cy="708279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/>
        </a:p>
      </dsp:txBody>
      <dsp:txXfrm>
        <a:off x="6586147" y="2122360"/>
        <a:ext cx="389553" cy="532980"/>
      </dsp:txXfrm>
    </dsp:sp>
    <dsp:sp modelId="{92CC9E65-9519-4D0E-BC83-573ED256E585}">
      <dsp:nvSpPr>
        <dsp:cNvPr id="0" name=""/>
        <dsp:cNvSpPr/>
      </dsp:nvSpPr>
      <dsp:spPr>
        <a:xfrm>
          <a:off x="6969937" y="3410140"/>
          <a:ext cx="708279" cy="708279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/>
        </a:p>
      </dsp:txBody>
      <dsp:txXfrm>
        <a:off x="7129300" y="3410140"/>
        <a:ext cx="389553" cy="532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C5C05-496F-4443-9015-0995AFDDCDBD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A6825-9C93-47FB-ACA2-9C541C9B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0F573E-756C-4FF2-948D-C2BB5086E783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90C1D-6D87-49BE-84D1-E2E1393F5E3D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273AD-438A-4642-AE2E-7F5F08D1A7B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4325" indent="-224325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E5309-921F-4C58-B520-DE887B8ADE45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ICTC: Integrated Counseling and Testing Centres about 5000 in numbers</a:t>
            </a:r>
          </a:p>
          <a:p>
            <a:r>
              <a:rPr lang="en-US"/>
              <a:t>PPTCT: Prevention of Parent to Child Transmission Centres for antenatal mothers </a:t>
            </a:r>
          </a:p>
          <a:p>
            <a:r>
              <a:rPr lang="en-US"/>
              <a:t>Opportunistic infections are mainly tuberculosis, chronic diarrhoea, skin infections, pneumonias, fungal and viral infections like herpes etc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FD63E-9708-4C39-9466-29A6D439E2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0CE43-FAC8-4B71-8530-6485B39BDDD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F2C53-1EC6-4184-B4D0-DCDA632E2CCF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4B98D-14A7-4411-9236-35351E3B5FB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Lasts for 2 weeks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DAE0F1-1170-4C87-947C-89280B9D6CA4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AB4CD9-5387-416F-A801-7D0302DE5E60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About HIV: A Patient Teaching Tool</a:t>
            </a:r>
          </a:p>
        </p:txBody>
      </p:sp>
      <p:sp>
        <p:nvSpPr>
          <p:cNvPr id="152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François-Xavier Bagnoud Center,  UMDNJ </a:t>
            </a:r>
          </a:p>
        </p:txBody>
      </p:sp>
      <p:sp>
        <p:nvSpPr>
          <p:cNvPr id="152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8E1DB8-C7C7-4313-8E67-C46480B72829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2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 typeface="Wingdings" pitchFamily="2" charset="2"/>
              <a:buChar char="§"/>
            </a:pPr>
            <a:r>
              <a:rPr lang="en-US" sz="1200" dirty="0"/>
              <a:t>As we have indicated, HIV infection progresses through stages. The World Health Organization (WHO) has developed a system to describe the different stages of HIV infection.  (In the USA, the CDC has a different (but very similar) system for describing the stages of HIV infection)</a:t>
            </a:r>
          </a:p>
          <a:p>
            <a:pPr marL="228600" indent="-228600" eaLnBrk="1" hangingPunct="1">
              <a:buFont typeface="Wingdings" pitchFamily="2" charset="2"/>
              <a:buChar char="§"/>
            </a:pPr>
            <a:r>
              <a:rPr lang="en-US" sz="1200" dirty="0"/>
              <a:t>Sometimes people wonder about the differences between HIV infection and AIDS. As the stages 1–3 show, a person may be HIV-infected and not have AIDS.  It is common for adults to have HIV infection but </a:t>
            </a:r>
            <a:r>
              <a:rPr lang="en-US" sz="1200" i="1" dirty="0"/>
              <a:t>not</a:t>
            </a:r>
            <a:r>
              <a:rPr lang="en-US" sz="1200" dirty="0"/>
              <a:t> AIDS for several years</a:t>
            </a:r>
          </a:p>
          <a:p>
            <a:pPr marL="228600" indent="-228600" eaLnBrk="1" hangingPunct="1">
              <a:buFont typeface="Wingdings" pitchFamily="2" charset="2"/>
              <a:buChar char="§"/>
            </a:pPr>
            <a:r>
              <a:rPr lang="en-US" sz="1200" dirty="0"/>
              <a:t>A more detailed table of these stages includes the specific illnesses seen at each stage.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D00FF-A157-4316-97FA-266A72BAE0EC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02ED-1107-4214-9B60-399779AD98D5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DA8E-019C-41F3-A794-9CDA5D6D4528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8891-DD40-43A2-BAAC-7A842D1EFD47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681642-DFFB-495F-A74D-CCA8E673F190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9829EC-50BA-47DF-836C-D242FB30E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CFBD2-2643-4A11-9FB8-E7C188E0493C}" type="datetime1">
              <a:rPr lang="en-US" smtClean="0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8870-D9AE-4D5F-95BF-A191E9ED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EB14-C96C-4193-971C-C0CA2F08E8D4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684-4CC1-4A5F-9D8A-E60F86800434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64A-FB43-4DF7-BA7A-D40E58BAA667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D1B9-A2EE-426E-A012-89BFBC7A464F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8487-B8A3-4E5F-A955-161330EC14E0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DFA4-C89F-48DD-9B51-D330189218A5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0749-E5A5-4B6B-ACC8-C096FD71BFBF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0A50-F031-4219-92E5-D9CB000126A0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F7EE-4D96-40C0-9B63-CA334E77F0F8}" type="datetime1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munology.myetang.com/aids/v1big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997540"/>
          <a:ext cx="8977745" cy="216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031875" y="22129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br>
              <a:rPr lang="en-US" sz="2400" kern="1200" dirty="0">
                <a:solidFill>
                  <a:srgbClr val="FF8B8B"/>
                </a:solidFill>
              </a:rPr>
            </a:br>
            <a:r>
              <a:rPr lang="en-US" sz="2400" kern="1200" dirty="0">
                <a:solidFill>
                  <a:srgbClr val="FF8B8B"/>
                </a:solidFill>
              </a:rPr>
              <a:t> The 21</a:t>
            </a:r>
            <a:r>
              <a:rPr lang="en-US" sz="2400" kern="1200" baseline="30000" dirty="0">
                <a:solidFill>
                  <a:srgbClr val="FF8B8B"/>
                </a:solidFill>
              </a:rPr>
              <a:t>st</a:t>
            </a:r>
            <a:r>
              <a:rPr lang="en-US" sz="2400" kern="1200" dirty="0">
                <a:solidFill>
                  <a:srgbClr val="FF8B8B"/>
                </a:solidFill>
              </a:rPr>
              <a:t> century pandemic</a:t>
            </a:r>
            <a:br>
              <a:rPr lang="en-US" sz="4000" kern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524000"/>
            <a:ext cx="28180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HIV/AIDS</a:t>
            </a:r>
          </a:p>
        </p:txBody>
      </p:sp>
      <p:sp>
        <p:nvSpPr>
          <p:cNvPr id="8" name="Oval 7"/>
          <p:cNvSpPr/>
          <p:nvPr/>
        </p:nvSpPr>
        <p:spPr>
          <a:xfrm>
            <a:off x="14288" y="1301750"/>
            <a:ext cx="1398587" cy="1373188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227388" y="4938713"/>
            <a:ext cx="5002212" cy="1752600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Grishma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Chauhan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Professor,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Community Medicine dept.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75738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D13F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Routes of Transmission of HIV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610600" cy="4967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rgbClr val="92D050"/>
                </a:solidFill>
              </a:rPr>
              <a:t>Sexual Contact:</a:t>
            </a:r>
            <a:r>
              <a:rPr lang="en-US" sz="2400" dirty="0">
                <a:solidFill>
                  <a:srgbClr val="92D050"/>
                </a:solidFill>
              </a:rPr>
              <a:t>	</a:t>
            </a:r>
            <a:r>
              <a:rPr lang="en-US" sz="2400" dirty="0"/>
              <a:t>	Male-to-male</a:t>
            </a:r>
            <a:endParaRPr lang="en-US" sz="2000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000" dirty="0"/>
              <a:t>					</a:t>
            </a:r>
            <a:r>
              <a:rPr lang="en-US" sz="2400" dirty="0"/>
              <a:t>Male-to-female or vice versa</a:t>
            </a:r>
            <a:endParaRPr lang="en-US" sz="2000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400" dirty="0"/>
              <a:t>				              Female-to-female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1200" dirty="0">
              <a:solidFill>
                <a:srgbClr val="FFC000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2400" b="1" dirty="0">
                <a:solidFill>
                  <a:srgbClr val="92D050"/>
                </a:solidFill>
              </a:rPr>
              <a:t>Blood Exposure:</a:t>
            </a:r>
            <a:r>
              <a:rPr lang="en-US" sz="2800" b="1" dirty="0">
                <a:solidFill>
                  <a:srgbClr val="92D050"/>
                </a:solidFill>
              </a:rPr>
              <a:t>   </a:t>
            </a:r>
            <a:r>
              <a:rPr lang="en-US" sz="2400" dirty="0"/>
              <a:t>	              Injecting drug use/needle sharing</a:t>
            </a:r>
            <a:endParaRPr lang="en-US" sz="2000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000" dirty="0"/>
              <a:t>			  		</a:t>
            </a:r>
            <a:r>
              <a:rPr lang="en-US" sz="2400" dirty="0"/>
              <a:t>Transfusion of blood products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1200" dirty="0">
              <a:solidFill>
                <a:srgbClr val="FFC000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2400" b="1" dirty="0" err="1">
                <a:solidFill>
                  <a:srgbClr val="92D050"/>
                </a:solidFill>
              </a:rPr>
              <a:t>Perinatal</a:t>
            </a:r>
            <a:r>
              <a:rPr lang="en-US" sz="2400" b="1" dirty="0">
                <a:solidFill>
                  <a:srgbClr val="92D050"/>
                </a:solidFill>
              </a:rPr>
              <a:t>:</a:t>
            </a:r>
            <a:r>
              <a:rPr lang="en-US" sz="2800" b="1" dirty="0">
                <a:solidFill>
                  <a:srgbClr val="92D050"/>
                </a:solidFill>
              </a:rPr>
              <a:t>       </a:t>
            </a:r>
            <a:r>
              <a:rPr lang="en-US" sz="2400" dirty="0"/>
              <a:t>		Transmission from mother to baby</a:t>
            </a:r>
            <a:endParaRPr lang="en-US" sz="2000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000" dirty="0"/>
              <a:t>					</a:t>
            </a:r>
            <a:r>
              <a:rPr lang="en-US" sz="2400" dirty="0"/>
              <a:t>Breastfeeding</a:t>
            </a:r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</p:txBody>
      </p:sp>
    </p:spTree>
  </p:cSld>
  <p:clrMapOvr>
    <a:masterClrMapping/>
  </p:clrMapOvr>
  <p:transition>
    <p:zoom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702790"/>
              </p:ext>
            </p:extLst>
          </p:nvPr>
        </p:nvGraphicFramePr>
        <p:xfrm>
          <a:off x="457200" y="381000"/>
          <a:ext cx="8270240" cy="548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Post-exposure  prophylaxis for occupational and non-occupational exposure to HIV</a:t>
                      </a:r>
                      <a:endParaRPr lang="en-US" sz="3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119">
                <a:tc>
                  <a:txBody>
                    <a:bodyPr/>
                    <a:lstStyle/>
                    <a:p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Post-exposure prophylaxis </a:t>
                      </a:r>
                    </a:p>
                    <a:p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 women within </a:t>
                      </a:r>
                    </a:p>
                    <a:p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72 hours of </a:t>
                      </a:r>
                    </a:p>
                    <a:p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 sexual assault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Recommended duration of PoEP is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 days</a:t>
                      </a:r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800" b="1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First dose as soon as possible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within 72 hours</a:t>
                      </a:r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800" b="1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The choice based on first-line ART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regimen.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9282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ART  PLUS CENTRES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Assessment and initiate treatment for alternate first line and second line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Accessible and facilitate delivery of  second line ART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Viral load testing</a:t>
            </a:r>
          </a:p>
          <a:p>
            <a:pPr marL="0" indent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LINK ART  PLUS CENTRES(LAC PLUS)</a:t>
            </a:r>
          </a:p>
          <a:p>
            <a:r>
              <a:rPr lang="en-IN" dirty="0"/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ARV drug dispensing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 Enrolment of PLHIV in HIV care and treatment (Pre-ART Care)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Monitoring of PLHIV on ART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Baseline lab tests</a:t>
            </a:r>
          </a:p>
          <a:p>
            <a:r>
              <a:rPr lang="en-IN" dirty="0" err="1">
                <a:latin typeface="Times New Roman" pitchFamily="18" charset="0"/>
                <a:cs typeface="Times New Roman" pitchFamily="18" charset="0"/>
              </a:rPr>
              <a:t>Counseling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on adherence, nutrition &amp; prevention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Delivery of HIV treatment and care</a:t>
            </a:r>
            <a:endParaRPr lang="en-IN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700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Delivery of HIV treatment and care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55735"/>
            <a:ext cx="8229600" cy="360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19200" y="5562600"/>
            <a:ext cx="7467600" cy="762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itchFamily="66" charset="0"/>
              </a:rPr>
              <a:t>THREE TIER STRUCTURE</a:t>
            </a:r>
            <a:endParaRPr lang="en-IN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722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457200"/>
            <a:ext cx="3810000" cy="1752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COE</a:t>
            </a:r>
          </a:p>
          <a:p>
            <a:pPr algn="ctr"/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  <a:p>
            <a:pPr algn="ctr"/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CENTRES OF EXCELLENCE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Provision of second line and alternative first line ART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Training, research and monitoring of ART centers linked to them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8" name="Down Arrow 7"/>
          <p:cNvSpPr/>
          <p:nvPr/>
        </p:nvSpPr>
        <p:spPr>
          <a:xfrm>
            <a:off x="2438400" y="2286000"/>
            <a:ext cx="4191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914400" y="2819400"/>
            <a:ext cx="3810000" cy="14859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ART CENTRES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CD4 Testing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Pre ART care and counseling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ART provision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Treatment of OI</a:t>
            </a:r>
          </a:p>
          <a:p>
            <a:endParaRPr lang="en-IN" dirty="0"/>
          </a:p>
        </p:txBody>
      </p:sp>
      <p:sp>
        <p:nvSpPr>
          <p:cNvPr id="10" name="Down Arrow 9"/>
          <p:cNvSpPr/>
          <p:nvPr/>
        </p:nvSpPr>
        <p:spPr>
          <a:xfrm>
            <a:off x="2514600" y="4419600"/>
            <a:ext cx="4191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914400" y="5029200"/>
            <a:ext cx="3810000" cy="1752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LINK ART CENTRES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Accessible and facilitate delivery of ART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Monitoring patients on ART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err="1">
                <a:latin typeface="Times New Roman" pitchFamily="18" charset="0"/>
                <a:cs typeface="Times New Roman" pitchFamily="18" charset="0"/>
              </a:rPr>
              <a:t>Counseling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on adherence, nutrition &amp; prevention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IN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1219200"/>
            <a:ext cx="3810000" cy="2362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COMMUNITY CARE CENTRES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 err="1">
                <a:latin typeface="Andalus" panose="02020603050405020304" pitchFamily="18" charset="-78"/>
                <a:cs typeface="Andalus" panose="02020603050405020304" pitchFamily="18" charset="-78"/>
              </a:rPr>
              <a:t>Counseling</a:t>
            </a:r>
            <a:r>
              <a:rPr lang="en-IN" dirty="0">
                <a:latin typeface="Andalus" panose="02020603050405020304" pitchFamily="18" charset="-78"/>
                <a:cs typeface="Andalus" panose="02020603050405020304" pitchFamily="18" charset="-78"/>
              </a:rPr>
              <a:t> for ARV treatment preparedness and drug adherence, nutrition and prevention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Andalus" panose="02020603050405020304" pitchFamily="18" charset="-78"/>
                <a:cs typeface="Andalus" panose="02020603050405020304" pitchFamily="18" charset="-78"/>
              </a:rPr>
              <a:t>treatment of OI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Andalus" panose="02020603050405020304" pitchFamily="18" charset="-78"/>
                <a:cs typeface="Andalus" panose="02020603050405020304" pitchFamily="18" charset="-78"/>
              </a:rPr>
              <a:t>referral and outreach services for follow-up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Social support services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9200" y="4057650"/>
            <a:ext cx="3810000" cy="22669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DROP IN CENTRES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Andalus" panose="02020603050405020304" pitchFamily="18" charset="-78"/>
                <a:cs typeface="Andalus" panose="02020603050405020304" pitchFamily="18" charset="-78"/>
              </a:rPr>
              <a:t>Psychosocial support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Counseling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Andalus" panose="02020603050405020304" pitchFamily="18" charset="-78"/>
                <a:cs typeface="Andalus" panose="02020603050405020304" pitchFamily="18" charset="-78"/>
              </a:rPr>
              <a:t>Sharing and caring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Andalus" panose="02020603050405020304" pitchFamily="18" charset="-78"/>
                <a:cs typeface="Andalus" panose="02020603050405020304" pitchFamily="18" charset="-78"/>
              </a:rPr>
              <a:t>Referrals to ICTC, DOTS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dirty="0">
                <a:latin typeface="Andalus" panose="02020603050405020304" pitchFamily="18" charset="-78"/>
                <a:cs typeface="Andalus" panose="02020603050405020304" pitchFamily="18" charset="-78"/>
              </a:rPr>
              <a:t>Needle and syringe exchange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99808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370840"/>
          <a:ext cx="8686800" cy="6305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PMTCT</a:t>
                      </a:r>
                    </a:p>
                    <a:p>
                      <a:pPr algn="ctr"/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 option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Pregnant and breastfeeding</a:t>
                      </a:r>
                    </a:p>
                    <a:p>
                      <a:pPr algn="ctr"/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women with HIV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HIV-exposed infant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417">
                <a:tc rowSpan="2">
                  <a:txBody>
                    <a:bodyPr/>
                    <a:lstStyle/>
                    <a:p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lifelong ART</a:t>
                      </a:r>
                    </a:p>
                    <a:p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all pregnant</a:t>
                      </a:r>
                    </a:p>
                    <a:p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breastfeeding</a:t>
                      </a:r>
                    </a:p>
                    <a:p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women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(“Option B+”)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Regardless of WHO clinical stage or CD4 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Breastfeeding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Replacement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feeding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34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Initiate ART and maintain after delivery &amp; cessation of breastfeeding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6 weeks of infant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prophylaxis with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once-daily NVP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6 weeks of infant prophylaxis with once-daily NVP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881">
                <a:tc rowSpan="2"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lifelong ART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only for pregnant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breastfeeding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women eligible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treatment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(“Option B”)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Eligible for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(CD4 Count)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eligible for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62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Initiate ART and maintain</a:t>
                      </a:r>
                    </a:p>
                    <a:p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  delivery</a:t>
                      </a:r>
                    </a:p>
                    <a:p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cessation of</a:t>
                      </a:r>
                    </a:p>
                    <a:p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breastfeeding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Initiate ART and stop after delivery</a:t>
                      </a:r>
                    </a:p>
                    <a:p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cessation of</a:t>
                      </a:r>
                    </a:p>
                    <a:p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Breastfeeding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37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D13F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Routes of Transmission of HIV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Occupational Transmission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	</a:t>
            </a:r>
            <a:r>
              <a:rPr lang="en-US" sz="2400" dirty="0"/>
              <a:t>Health care worker/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CN" sz="2400" dirty="0"/>
              <a:t>hospital staff</a:t>
            </a:r>
            <a:endParaRPr lang="en-US" sz="2400" dirty="0"/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			Laboratory workers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/>
          </a:p>
          <a:p>
            <a:pPr marL="41148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routes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/>
            </a:pPr>
            <a:r>
              <a:rPr lang="en-US" dirty="0"/>
              <a:t>			Organ transplantation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			</a:t>
            </a:r>
            <a:r>
              <a:rPr lang="en-US" altLang="zh-CN" dirty="0"/>
              <a:t>Artificial insemination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/>
            </a:pPr>
            <a:r>
              <a:rPr lang="en-US" altLang="zh-CN" dirty="0"/>
              <a:t>			Needle-prick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/>
            </a:pPr>
            <a:r>
              <a:rPr lang="en-US" altLang="zh-CN" sz="2800" dirty="0">
                <a:latin typeface="+mj-lt"/>
              </a:rPr>
              <a:t>		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vtransmission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4237" y="269152"/>
            <a:ext cx="7811617" cy="619179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HIV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263525" y="1655763"/>
            <a:ext cx="888047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	Common  body fluids that are  means of transmission: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/>
              <a:t>Blood	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/>
              <a:t>Semen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/>
              <a:t>Vaginal Secretions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/>
              <a:t> Breast Milk</a:t>
            </a:r>
          </a:p>
          <a:p>
            <a:pPr lvl="1"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HIV in Body Fluids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9" name="Oval 22"/>
          <p:cNvSpPr>
            <a:spLocks noChangeArrowheads="1"/>
          </p:cNvSpPr>
          <p:nvPr/>
        </p:nvSpPr>
        <p:spPr bwMode="auto">
          <a:xfrm>
            <a:off x="928688" y="2092325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23"/>
          <p:cNvSpPr>
            <a:spLocks noChangeShapeType="1"/>
          </p:cNvSpPr>
          <p:nvPr/>
        </p:nvSpPr>
        <p:spPr bwMode="auto">
          <a:xfrm>
            <a:off x="1919288" y="22447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1" name="Line 24"/>
          <p:cNvSpPr>
            <a:spLocks noChangeShapeType="1"/>
          </p:cNvSpPr>
          <p:nvPr/>
        </p:nvSpPr>
        <p:spPr bwMode="auto">
          <a:xfrm flipH="1">
            <a:off x="928688" y="22447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2" name="Rectangle 27"/>
          <p:cNvSpPr>
            <a:spLocks noChangeArrowheads="1"/>
          </p:cNvSpPr>
          <p:nvPr/>
        </p:nvSpPr>
        <p:spPr bwMode="auto">
          <a:xfrm>
            <a:off x="928688" y="2778125"/>
            <a:ext cx="990600" cy="2438400"/>
          </a:xfrm>
          <a:prstGeom prst="rect">
            <a:avLst/>
          </a:prstGeom>
          <a:gradFill flip="none"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24585" name="Oval 30"/>
          <p:cNvSpPr>
            <a:spLocks noChangeArrowheads="1"/>
          </p:cNvSpPr>
          <p:nvPr/>
        </p:nvSpPr>
        <p:spPr bwMode="auto">
          <a:xfrm>
            <a:off x="928688" y="2701925"/>
            <a:ext cx="990600" cy="228600"/>
          </a:xfrm>
          <a:prstGeom prst="ellipse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31"/>
          <p:cNvSpPr>
            <a:spLocks noChangeArrowheads="1"/>
          </p:cNvSpPr>
          <p:nvPr/>
        </p:nvSpPr>
        <p:spPr bwMode="auto">
          <a:xfrm>
            <a:off x="2528888" y="2092325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32"/>
          <p:cNvSpPr>
            <a:spLocks noChangeArrowheads="1"/>
          </p:cNvSpPr>
          <p:nvPr/>
        </p:nvSpPr>
        <p:spPr bwMode="auto">
          <a:xfrm>
            <a:off x="4281488" y="2092325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33"/>
          <p:cNvSpPr>
            <a:spLocks noChangeArrowheads="1"/>
          </p:cNvSpPr>
          <p:nvPr/>
        </p:nvSpPr>
        <p:spPr bwMode="auto">
          <a:xfrm>
            <a:off x="6110288" y="2092325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34"/>
          <p:cNvSpPr>
            <a:spLocks noChangeArrowheads="1"/>
          </p:cNvSpPr>
          <p:nvPr/>
        </p:nvSpPr>
        <p:spPr bwMode="auto">
          <a:xfrm>
            <a:off x="7786688" y="2092325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35"/>
          <p:cNvSpPr>
            <a:spLocks noChangeShapeType="1"/>
          </p:cNvSpPr>
          <p:nvPr/>
        </p:nvSpPr>
        <p:spPr bwMode="auto">
          <a:xfrm>
            <a:off x="3519488" y="22447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1" name="Line 36"/>
          <p:cNvSpPr>
            <a:spLocks noChangeShapeType="1"/>
          </p:cNvSpPr>
          <p:nvPr/>
        </p:nvSpPr>
        <p:spPr bwMode="auto">
          <a:xfrm>
            <a:off x="2528888" y="22447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2" name="Line 37"/>
          <p:cNvSpPr>
            <a:spLocks noChangeShapeType="1"/>
          </p:cNvSpPr>
          <p:nvPr/>
        </p:nvSpPr>
        <p:spPr bwMode="auto">
          <a:xfrm>
            <a:off x="4281488" y="22447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3" name="Line 38"/>
          <p:cNvSpPr>
            <a:spLocks noChangeShapeType="1"/>
          </p:cNvSpPr>
          <p:nvPr/>
        </p:nvSpPr>
        <p:spPr bwMode="auto">
          <a:xfrm flipH="1">
            <a:off x="5272088" y="22447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4" name="Line 39"/>
          <p:cNvSpPr>
            <a:spLocks noChangeShapeType="1"/>
          </p:cNvSpPr>
          <p:nvPr/>
        </p:nvSpPr>
        <p:spPr bwMode="auto">
          <a:xfrm>
            <a:off x="6110288" y="2244725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5" name="Line 40"/>
          <p:cNvSpPr>
            <a:spLocks noChangeShapeType="1"/>
          </p:cNvSpPr>
          <p:nvPr/>
        </p:nvSpPr>
        <p:spPr bwMode="auto">
          <a:xfrm>
            <a:off x="7100888" y="22447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6" name="Line 41"/>
          <p:cNvSpPr>
            <a:spLocks noChangeShapeType="1"/>
          </p:cNvSpPr>
          <p:nvPr/>
        </p:nvSpPr>
        <p:spPr bwMode="auto">
          <a:xfrm>
            <a:off x="7786688" y="22447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7" name="Line 42"/>
          <p:cNvSpPr>
            <a:spLocks noChangeShapeType="1"/>
          </p:cNvSpPr>
          <p:nvPr/>
        </p:nvSpPr>
        <p:spPr bwMode="auto">
          <a:xfrm>
            <a:off x="8777288" y="22447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2528888" y="3921125"/>
            <a:ext cx="990600" cy="1295400"/>
          </a:xfrm>
          <a:prstGeom prst="rect">
            <a:avLst/>
          </a:prstGeom>
          <a:gradFill flip="none"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601" name="Oval 48"/>
          <p:cNvSpPr>
            <a:spLocks noChangeArrowheads="1"/>
          </p:cNvSpPr>
          <p:nvPr/>
        </p:nvSpPr>
        <p:spPr bwMode="auto">
          <a:xfrm>
            <a:off x="2528888" y="3768725"/>
            <a:ext cx="990600" cy="228600"/>
          </a:xfrm>
          <a:prstGeom prst="ellipse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Oval 49"/>
          <p:cNvSpPr>
            <a:spLocks noChangeArrowheads="1"/>
          </p:cNvSpPr>
          <p:nvPr/>
        </p:nvSpPr>
        <p:spPr bwMode="auto">
          <a:xfrm>
            <a:off x="928688" y="5140325"/>
            <a:ext cx="990600" cy="228600"/>
          </a:xfrm>
          <a:prstGeom prst="ellipse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50"/>
          <p:cNvSpPr>
            <a:spLocks noChangeArrowheads="1"/>
          </p:cNvSpPr>
          <p:nvPr/>
        </p:nvSpPr>
        <p:spPr bwMode="auto">
          <a:xfrm>
            <a:off x="2528888" y="5140325"/>
            <a:ext cx="990600" cy="228600"/>
          </a:xfrm>
          <a:prstGeom prst="ellipse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Rectangle 51"/>
          <p:cNvSpPr>
            <a:spLocks noChangeArrowheads="1"/>
          </p:cNvSpPr>
          <p:nvPr/>
        </p:nvSpPr>
        <p:spPr bwMode="auto">
          <a:xfrm>
            <a:off x="4281488" y="4530725"/>
            <a:ext cx="990600" cy="762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Oval 52"/>
          <p:cNvSpPr>
            <a:spLocks noChangeArrowheads="1"/>
          </p:cNvSpPr>
          <p:nvPr/>
        </p:nvSpPr>
        <p:spPr bwMode="auto">
          <a:xfrm>
            <a:off x="4281055" y="4378036"/>
            <a:ext cx="990600" cy="2286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610" name="Oval 53"/>
          <p:cNvSpPr>
            <a:spLocks noChangeArrowheads="1"/>
          </p:cNvSpPr>
          <p:nvPr/>
        </p:nvSpPr>
        <p:spPr bwMode="auto">
          <a:xfrm>
            <a:off x="4281488" y="5140325"/>
            <a:ext cx="990600" cy="2286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Rectangle 54"/>
          <p:cNvSpPr>
            <a:spLocks noChangeArrowheads="1"/>
          </p:cNvSpPr>
          <p:nvPr/>
        </p:nvSpPr>
        <p:spPr bwMode="auto">
          <a:xfrm>
            <a:off x="6110288" y="4835525"/>
            <a:ext cx="9906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55"/>
          <p:cNvSpPr>
            <a:spLocks noChangeArrowheads="1"/>
          </p:cNvSpPr>
          <p:nvPr/>
        </p:nvSpPr>
        <p:spPr bwMode="auto">
          <a:xfrm>
            <a:off x="6109855" y="4759036"/>
            <a:ext cx="990600" cy="2286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609" name="Oval 56"/>
          <p:cNvSpPr>
            <a:spLocks noChangeArrowheads="1"/>
          </p:cNvSpPr>
          <p:nvPr/>
        </p:nvSpPr>
        <p:spPr bwMode="auto">
          <a:xfrm>
            <a:off x="6110288" y="5140325"/>
            <a:ext cx="990600" cy="2286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7786688" y="5140325"/>
            <a:ext cx="990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619" name="Line 58"/>
          <p:cNvSpPr>
            <a:spLocks noChangeShapeType="1"/>
          </p:cNvSpPr>
          <p:nvPr/>
        </p:nvSpPr>
        <p:spPr bwMode="auto">
          <a:xfrm>
            <a:off x="7786688" y="5216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20" name="Line 60"/>
          <p:cNvSpPr>
            <a:spLocks noChangeShapeType="1"/>
          </p:cNvSpPr>
          <p:nvPr/>
        </p:nvSpPr>
        <p:spPr bwMode="auto">
          <a:xfrm>
            <a:off x="692150" y="563245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21" name="Text Box 63"/>
          <p:cNvSpPr txBox="1">
            <a:spLocks noChangeArrowheads="1"/>
          </p:cNvSpPr>
          <p:nvPr/>
        </p:nvSpPr>
        <p:spPr bwMode="auto">
          <a:xfrm>
            <a:off x="2528888" y="3082925"/>
            <a:ext cx="102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Semen</a:t>
            </a:r>
          </a:p>
          <a:p>
            <a:r>
              <a:rPr lang="en-US" sz="2000">
                <a:latin typeface="Times New Roman" pitchFamily="18" charset="0"/>
              </a:rPr>
              <a:t>11,000</a:t>
            </a: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4622" name="Text Box 64"/>
          <p:cNvSpPr txBox="1">
            <a:spLocks noChangeArrowheads="1"/>
          </p:cNvSpPr>
          <p:nvPr/>
        </p:nvSpPr>
        <p:spPr bwMode="auto">
          <a:xfrm>
            <a:off x="4281488" y="3311525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Vaginal </a:t>
            </a:r>
          </a:p>
          <a:p>
            <a:pPr algn="ctr"/>
            <a:r>
              <a:rPr lang="en-US" sz="2000">
                <a:latin typeface="Times New Roman" pitchFamily="18" charset="0"/>
              </a:rPr>
              <a:t>Fluid</a:t>
            </a:r>
          </a:p>
          <a:p>
            <a:pPr algn="ctr"/>
            <a:r>
              <a:rPr lang="en-US" sz="2000">
                <a:latin typeface="Times New Roman" pitchFamily="18" charset="0"/>
              </a:rPr>
              <a:t>7,000</a:t>
            </a:r>
          </a:p>
        </p:txBody>
      </p:sp>
      <p:sp>
        <p:nvSpPr>
          <p:cNvPr id="24623" name="Text Box 65"/>
          <p:cNvSpPr txBox="1">
            <a:spLocks noChangeArrowheads="1"/>
          </p:cNvSpPr>
          <p:nvPr/>
        </p:nvSpPr>
        <p:spPr bwMode="auto">
          <a:xfrm>
            <a:off x="1004888" y="2930525"/>
            <a:ext cx="882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Blood</a:t>
            </a:r>
          </a:p>
          <a:p>
            <a:pPr algn="ctr"/>
            <a:r>
              <a:rPr lang="en-US" sz="2000">
                <a:latin typeface="Times New Roman" pitchFamily="18" charset="0"/>
              </a:rPr>
              <a:t>18,000</a:t>
            </a:r>
          </a:p>
        </p:txBody>
      </p:sp>
      <p:sp>
        <p:nvSpPr>
          <p:cNvPr id="24624" name="Text Box 66"/>
          <p:cNvSpPr txBox="1">
            <a:spLocks noChangeArrowheads="1"/>
          </p:cNvSpPr>
          <p:nvPr/>
        </p:nvSpPr>
        <p:spPr bwMode="auto">
          <a:xfrm>
            <a:off x="6034088" y="3616325"/>
            <a:ext cx="1204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Amniotic </a:t>
            </a:r>
          </a:p>
          <a:p>
            <a:pPr algn="ctr"/>
            <a:r>
              <a:rPr lang="en-US" sz="2000">
                <a:latin typeface="Times New Roman" pitchFamily="18" charset="0"/>
              </a:rPr>
              <a:t>Fluid</a:t>
            </a:r>
          </a:p>
          <a:p>
            <a:pPr algn="ctr"/>
            <a:r>
              <a:rPr lang="en-US" sz="2000">
                <a:latin typeface="Times New Roman" pitchFamily="18" charset="0"/>
              </a:rPr>
              <a:t>4,000</a:t>
            </a:r>
          </a:p>
        </p:txBody>
      </p:sp>
      <p:sp>
        <p:nvSpPr>
          <p:cNvPr id="24625" name="Text Box 67"/>
          <p:cNvSpPr txBox="1">
            <a:spLocks noChangeArrowheads="1"/>
          </p:cNvSpPr>
          <p:nvPr/>
        </p:nvSpPr>
        <p:spPr bwMode="auto">
          <a:xfrm>
            <a:off x="7862888" y="4302125"/>
            <a:ext cx="817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Saliva</a:t>
            </a:r>
          </a:p>
          <a:p>
            <a:pPr algn="ctr"/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24626" name="Text Box 68"/>
          <p:cNvSpPr txBox="1">
            <a:spLocks noChangeArrowheads="1"/>
          </p:cNvSpPr>
          <p:nvPr/>
        </p:nvSpPr>
        <p:spPr bwMode="auto">
          <a:xfrm>
            <a:off x="838200" y="5805488"/>
            <a:ext cx="802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Average number of HIV particles in 1 ml of these body fluids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82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000"/>
                </a:solidFill>
              </a:rPr>
              <a:t>HIV-Infected T-Cell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487613" y="2168525"/>
            <a:ext cx="762000" cy="12192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4392613" y="2168525"/>
            <a:ext cx="762000" cy="12192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" name="AutoShape 5"/>
          <p:cNvSpPr>
            <a:spLocks noChangeArrowheads="1"/>
          </p:cNvSpPr>
          <p:nvPr/>
        </p:nvSpPr>
        <p:spPr bwMode="auto">
          <a:xfrm>
            <a:off x="1116013" y="26257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AutoShape 6"/>
          <p:cNvSpPr>
            <a:spLocks noChangeArrowheads="1"/>
          </p:cNvSpPr>
          <p:nvPr/>
        </p:nvSpPr>
        <p:spPr bwMode="auto">
          <a:xfrm>
            <a:off x="7288213" y="33877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8"/>
          <p:cNvSpPr>
            <a:spLocks noChangeArrowheads="1"/>
          </p:cNvSpPr>
          <p:nvPr/>
        </p:nvSpPr>
        <p:spPr bwMode="auto">
          <a:xfrm>
            <a:off x="4697413" y="27019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AutoShape 9"/>
          <p:cNvSpPr>
            <a:spLocks noChangeArrowheads="1"/>
          </p:cNvSpPr>
          <p:nvPr/>
        </p:nvSpPr>
        <p:spPr bwMode="auto">
          <a:xfrm>
            <a:off x="3630613" y="2701925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8B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10"/>
          <p:cNvSpPr>
            <a:spLocks noChangeArrowheads="1"/>
          </p:cNvSpPr>
          <p:nvPr/>
        </p:nvSpPr>
        <p:spPr bwMode="auto">
          <a:xfrm>
            <a:off x="5535613" y="2701925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AAFE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11"/>
          <p:cNvSpPr>
            <a:spLocks noChangeArrowheads="1"/>
          </p:cNvSpPr>
          <p:nvPr/>
        </p:nvSpPr>
        <p:spPr bwMode="auto">
          <a:xfrm>
            <a:off x="1725613" y="2701925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8B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11" name="Picture 13" descr="h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2016125"/>
            <a:ext cx="2362200" cy="2667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25616" name="Text Box 14"/>
          <p:cNvSpPr txBox="1">
            <a:spLocks noChangeArrowheads="1"/>
          </p:cNvSpPr>
          <p:nvPr/>
        </p:nvSpPr>
        <p:spPr bwMode="auto">
          <a:xfrm>
            <a:off x="887413" y="1482725"/>
            <a:ext cx="669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HIV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Virus</a:t>
            </a:r>
          </a:p>
        </p:txBody>
      </p:sp>
      <p:sp>
        <p:nvSpPr>
          <p:cNvPr id="25617" name="Text Box 15"/>
          <p:cNvSpPr txBox="1">
            <a:spLocks noChangeArrowheads="1"/>
          </p:cNvSpPr>
          <p:nvPr/>
        </p:nvSpPr>
        <p:spPr bwMode="auto">
          <a:xfrm>
            <a:off x="2487613" y="1582738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T-Cell</a:t>
            </a:r>
          </a:p>
        </p:txBody>
      </p:sp>
      <p:sp>
        <p:nvSpPr>
          <p:cNvPr id="25618" name="Text Box 16"/>
          <p:cNvSpPr txBox="1">
            <a:spLocks noChangeArrowheads="1"/>
          </p:cNvSpPr>
          <p:nvPr/>
        </p:nvSpPr>
        <p:spPr bwMode="auto">
          <a:xfrm>
            <a:off x="4119563" y="1430338"/>
            <a:ext cx="1331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HIV Infected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T-Cell</a:t>
            </a:r>
          </a:p>
        </p:txBody>
      </p:sp>
      <p:sp>
        <p:nvSpPr>
          <p:cNvPr id="25619" name="Text Box 17"/>
          <p:cNvSpPr txBox="1">
            <a:spLocks noChangeArrowheads="1"/>
          </p:cNvSpPr>
          <p:nvPr/>
        </p:nvSpPr>
        <p:spPr bwMode="auto">
          <a:xfrm>
            <a:off x="6773863" y="1392238"/>
            <a:ext cx="10017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New HIV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Virus</a:t>
            </a:r>
          </a:p>
        </p:txBody>
      </p:sp>
      <p:sp>
        <p:nvSpPr>
          <p:cNvPr id="98" name="AutoShape 18"/>
          <p:cNvSpPr>
            <a:spLocks noChangeArrowheads="1"/>
          </p:cNvSpPr>
          <p:nvPr/>
        </p:nvSpPr>
        <p:spPr bwMode="auto">
          <a:xfrm>
            <a:off x="5535613" y="2701925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8B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AutoShape 19"/>
          <p:cNvSpPr>
            <a:spLocks noChangeArrowheads="1"/>
          </p:cNvSpPr>
          <p:nvPr/>
        </p:nvSpPr>
        <p:spPr bwMode="auto">
          <a:xfrm>
            <a:off x="6526213" y="24733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AutoShape 20"/>
          <p:cNvSpPr>
            <a:spLocks noChangeArrowheads="1"/>
          </p:cNvSpPr>
          <p:nvPr/>
        </p:nvSpPr>
        <p:spPr bwMode="auto">
          <a:xfrm>
            <a:off x="6602413" y="23209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AutoShape 21"/>
          <p:cNvSpPr>
            <a:spLocks noChangeArrowheads="1"/>
          </p:cNvSpPr>
          <p:nvPr/>
        </p:nvSpPr>
        <p:spPr bwMode="auto">
          <a:xfrm>
            <a:off x="6678613" y="24733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AutoShape 22"/>
          <p:cNvSpPr>
            <a:spLocks noChangeArrowheads="1"/>
          </p:cNvSpPr>
          <p:nvPr/>
        </p:nvSpPr>
        <p:spPr bwMode="auto">
          <a:xfrm>
            <a:off x="6450013" y="26257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AutoShape 23"/>
          <p:cNvSpPr>
            <a:spLocks noChangeArrowheads="1"/>
          </p:cNvSpPr>
          <p:nvPr/>
        </p:nvSpPr>
        <p:spPr bwMode="auto">
          <a:xfrm>
            <a:off x="6678613" y="27781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AutoShape 24"/>
          <p:cNvSpPr>
            <a:spLocks noChangeArrowheads="1"/>
          </p:cNvSpPr>
          <p:nvPr/>
        </p:nvSpPr>
        <p:spPr bwMode="auto">
          <a:xfrm>
            <a:off x="6602413" y="26257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AutoShape 25"/>
          <p:cNvSpPr>
            <a:spLocks noChangeArrowheads="1"/>
          </p:cNvSpPr>
          <p:nvPr/>
        </p:nvSpPr>
        <p:spPr bwMode="auto">
          <a:xfrm>
            <a:off x="6602413" y="30067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AutoShape 26"/>
          <p:cNvSpPr>
            <a:spLocks noChangeArrowheads="1"/>
          </p:cNvSpPr>
          <p:nvPr/>
        </p:nvSpPr>
        <p:spPr bwMode="auto">
          <a:xfrm>
            <a:off x="6450013" y="28543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AutoShape 27"/>
          <p:cNvSpPr>
            <a:spLocks noChangeArrowheads="1"/>
          </p:cNvSpPr>
          <p:nvPr/>
        </p:nvSpPr>
        <p:spPr bwMode="auto">
          <a:xfrm>
            <a:off x="6450013" y="30067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AutoShape 28"/>
          <p:cNvSpPr>
            <a:spLocks noChangeArrowheads="1"/>
          </p:cNvSpPr>
          <p:nvPr/>
        </p:nvSpPr>
        <p:spPr bwMode="auto">
          <a:xfrm>
            <a:off x="6526213" y="31591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AutoShape 29"/>
          <p:cNvSpPr>
            <a:spLocks noChangeArrowheads="1"/>
          </p:cNvSpPr>
          <p:nvPr/>
        </p:nvSpPr>
        <p:spPr bwMode="auto">
          <a:xfrm>
            <a:off x="8355013" y="32353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AutoShape 30"/>
          <p:cNvSpPr>
            <a:spLocks noChangeArrowheads="1"/>
          </p:cNvSpPr>
          <p:nvPr/>
        </p:nvSpPr>
        <p:spPr bwMode="auto">
          <a:xfrm>
            <a:off x="7897813" y="24733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AutoShape 31"/>
          <p:cNvSpPr>
            <a:spLocks noChangeArrowheads="1"/>
          </p:cNvSpPr>
          <p:nvPr/>
        </p:nvSpPr>
        <p:spPr bwMode="auto">
          <a:xfrm>
            <a:off x="7669213" y="30067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AutoShape 32"/>
          <p:cNvSpPr>
            <a:spLocks noChangeArrowheads="1"/>
          </p:cNvSpPr>
          <p:nvPr/>
        </p:nvSpPr>
        <p:spPr bwMode="auto">
          <a:xfrm>
            <a:off x="7974013" y="30067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AutoShape 33"/>
          <p:cNvSpPr>
            <a:spLocks noChangeArrowheads="1"/>
          </p:cNvSpPr>
          <p:nvPr/>
        </p:nvSpPr>
        <p:spPr bwMode="auto">
          <a:xfrm>
            <a:off x="7516813" y="26257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34"/>
          <p:cNvSpPr>
            <a:spLocks noChangeArrowheads="1"/>
          </p:cNvSpPr>
          <p:nvPr/>
        </p:nvSpPr>
        <p:spPr bwMode="auto">
          <a:xfrm>
            <a:off x="7745413" y="33115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35"/>
          <p:cNvSpPr>
            <a:spLocks noChangeArrowheads="1"/>
          </p:cNvSpPr>
          <p:nvPr/>
        </p:nvSpPr>
        <p:spPr bwMode="auto">
          <a:xfrm>
            <a:off x="6907213" y="27019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AutoShape 36"/>
          <p:cNvSpPr>
            <a:spLocks noChangeArrowheads="1"/>
          </p:cNvSpPr>
          <p:nvPr/>
        </p:nvSpPr>
        <p:spPr bwMode="auto">
          <a:xfrm>
            <a:off x="6983413" y="30829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AutoShape 37"/>
          <p:cNvSpPr>
            <a:spLocks noChangeArrowheads="1"/>
          </p:cNvSpPr>
          <p:nvPr/>
        </p:nvSpPr>
        <p:spPr bwMode="auto">
          <a:xfrm>
            <a:off x="7288213" y="28543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38"/>
          <p:cNvSpPr>
            <a:spLocks noChangeArrowheads="1"/>
          </p:cNvSpPr>
          <p:nvPr/>
        </p:nvSpPr>
        <p:spPr bwMode="auto">
          <a:xfrm>
            <a:off x="7440613" y="3311525"/>
            <a:ext cx="152400" cy="152400"/>
          </a:xfrm>
          <a:prstGeom prst="sun">
            <a:avLst>
              <a:gd name="adj" fmla="val 25000"/>
            </a:avLst>
          </a:prstGeom>
          <a:solidFill>
            <a:srgbClr val="FEB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41" name="Picture 119" descr="1095_270_170_crop_b260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4919663"/>
            <a:ext cx="3336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Left-Up Arrow 121"/>
          <p:cNvSpPr/>
          <p:nvPr/>
        </p:nvSpPr>
        <p:spPr>
          <a:xfrm>
            <a:off x="7523163" y="4349750"/>
            <a:ext cx="733425" cy="1704975"/>
          </a:xfrm>
          <a:prstGeom prst="leftUpArrow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533400" y="228600"/>
            <a:ext cx="8305800" cy="730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is the “Window Period?”</a:t>
            </a:r>
          </a:p>
          <a:p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600" b="1" dirty="0">
                <a:solidFill>
                  <a:srgbClr val="EDF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en-US" sz="2400" b="1" dirty="0">
                <a:latin typeface="+mn-lt"/>
              </a:rPr>
              <a:t>The time period between a person’s exposure &amp; actual infection with HIV and until antibodies are detectable in the body.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/>
              <a:t>This is the period of time after becoming infected when an HIV test is negative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en-US" sz="2400" b="1" dirty="0">
                <a:latin typeface="+mn-lt"/>
              </a:rPr>
              <a:t>After </a:t>
            </a:r>
            <a:r>
              <a:rPr lang="en-US" sz="2400" b="1" i="1" dirty="0">
                <a:latin typeface="+mn-lt"/>
              </a:rPr>
              <a:t>three months</a:t>
            </a:r>
            <a:r>
              <a:rPr lang="en-US" sz="2400" b="1" dirty="0">
                <a:latin typeface="+mn-lt"/>
              </a:rPr>
              <a:t> there are usually enough antibodies to show on an AIDS test. 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400" dirty="0"/>
              <a:t>90 percent of cases test positive within three months of exposure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400" dirty="0"/>
              <a:t>10 percent of cases test positive within three to six months of exposure</a:t>
            </a:r>
          </a:p>
          <a:p>
            <a:pPr>
              <a:lnSpc>
                <a:spcPct val="120000"/>
              </a:lnSpc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buFontTx/>
              <a:buChar char="•"/>
            </a:pP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buFontTx/>
              <a:buChar char="•"/>
            </a:pP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buFontTx/>
              <a:buChar char="•"/>
            </a:pP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JM" b="1"/>
              <a:t>Window Period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JM" dirty="0"/>
              <a:t>When a person gets infected it may take 6 weeks or up to 3 months before antibodies to HIV are detected in the blood</a:t>
            </a:r>
          </a:p>
          <a:p>
            <a:pPr eaLnBrk="1" hangingPunct="1">
              <a:buFont typeface="Wingdings" pitchFamily="2" charset="2"/>
              <a:buNone/>
            </a:pPr>
            <a:endParaRPr lang="en-JM" sz="1800" dirty="0"/>
          </a:p>
          <a:p>
            <a:pPr eaLnBrk="1" hangingPunct="1"/>
            <a:r>
              <a:rPr lang="en-JM" dirty="0"/>
              <a:t>The HIV test looks for antibodies. When these antibodies are detected the person is diagnosed HIV positive</a:t>
            </a:r>
          </a:p>
          <a:p>
            <a:pPr eaLnBrk="1" hangingPunct="1">
              <a:buFont typeface="Wingdings" pitchFamily="2" charset="2"/>
              <a:buNone/>
            </a:pPr>
            <a:endParaRPr lang="en-JM" sz="2000" dirty="0"/>
          </a:p>
          <a:p>
            <a:r>
              <a:rPr lang="en-JM" dirty="0"/>
              <a:t>Sometimes the test shows negative even the  person is positive because the test was done during the window period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608013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buFontTx/>
              <a:buChar char="•"/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57200" y="533400"/>
            <a:ext cx="8153400" cy="477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+mn-lt"/>
              </a:rPr>
              <a:t>HIV and the Immune System</a:t>
            </a:r>
          </a:p>
          <a:p>
            <a:endParaRPr lang="en-US" sz="1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latin typeface="+mn-lt"/>
              </a:rPr>
              <a:t>  A person can be HIV infected and not have AIDS if the person’s immune system is intact. </a:t>
            </a:r>
          </a:p>
          <a:p>
            <a:pPr>
              <a:lnSpc>
                <a:spcPct val="120000"/>
              </a:lnSpc>
            </a:pPr>
            <a:endParaRPr lang="en-US" sz="1200" b="1" dirty="0">
              <a:solidFill>
                <a:srgbClr val="EDFA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F96041"/>
                </a:solidFill>
                <a:latin typeface="+mn-lt"/>
              </a:rPr>
              <a:t>Often this period is from 8-10 years.</a:t>
            </a:r>
          </a:p>
          <a:p>
            <a:pPr algn="ctr">
              <a:lnSpc>
                <a:spcPct val="120000"/>
              </a:lnSpc>
            </a:pPr>
            <a:r>
              <a:rPr lang="en-US" sz="2400" b="1" i="1" dirty="0">
                <a:solidFill>
                  <a:srgbClr val="FFC000"/>
                </a:solidFill>
                <a:latin typeface="+mn-lt"/>
              </a:rPr>
              <a:t>Has no symptoms, person is a carrier.</a:t>
            </a:r>
          </a:p>
          <a:p>
            <a:pPr algn="ctr">
              <a:lnSpc>
                <a:spcPct val="120000"/>
              </a:lnSpc>
            </a:pPr>
            <a:endParaRPr lang="en-U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latin typeface="+mn-lt"/>
              </a:rPr>
              <a:t>After this period, the immune system begins to lose the fight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 </a:t>
            </a:r>
          </a:p>
          <a:p>
            <a:pPr>
              <a:lnSpc>
                <a:spcPct val="120000"/>
              </a:lnSpc>
            </a:pPr>
            <a:endParaRPr lang="en-US" sz="1800" b="1" dirty="0">
              <a:solidFill>
                <a:srgbClr val="EDFA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US" sz="2400" b="1" i="1" dirty="0">
                <a:solidFill>
                  <a:srgbClr val="F96041"/>
                </a:solidFill>
                <a:latin typeface="+mn-lt"/>
              </a:rPr>
              <a:t>At this point the person has </a:t>
            </a:r>
            <a:r>
              <a:rPr lang="en-US" sz="2400" b="1" i="1" dirty="0">
                <a:latin typeface="+mn-lt"/>
              </a:rPr>
              <a:t>AIDS</a:t>
            </a:r>
            <a:endParaRPr lang="en-US" sz="2400" b="1" dirty="0">
              <a:solidFill>
                <a:schemeClr val="folHlink"/>
              </a:solidFill>
              <a:latin typeface="+mn-lt"/>
            </a:endParaRPr>
          </a:p>
          <a:p>
            <a:pPr>
              <a:buFontTx/>
              <a:buChar char="•"/>
            </a:pPr>
            <a:endParaRPr lang="en-US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Signs And Symptoms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914400" y="15859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	The clinical consequence of HIV infection comprises of a spectrum ranging from an acute syndrome with primary </a:t>
            </a:r>
            <a:r>
              <a:rPr lang="en-US" sz="2400" u="sng" dirty="0"/>
              <a:t>infection</a:t>
            </a:r>
            <a:r>
              <a:rPr lang="en-US" sz="2400" dirty="0"/>
              <a:t> to a </a:t>
            </a:r>
            <a:r>
              <a:rPr lang="en-US" sz="2400" u="sng" dirty="0"/>
              <a:t>prolonged asymptomatic stage </a:t>
            </a:r>
            <a:r>
              <a:rPr lang="en-US" sz="2400" dirty="0"/>
              <a:t>to </a:t>
            </a:r>
            <a:r>
              <a:rPr lang="en-US" sz="2400" u="sng" dirty="0"/>
              <a:t>advanced disease.</a:t>
            </a:r>
          </a:p>
          <a:p>
            <a:pPr eaLnBrk="1" hangingPunct="1"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			 </a:t>
            </a:r>
            <a:r>
              <a:rPr lang="en-US" altLang="zh-CN" sz="2400" b="1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</a:rPr>
              <a:t>Incubation period: 2 to 10 yrs.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endParaRPr lang="en-US" sz="2400" dirty="0"/>
          </a:p>
        </p:txBody>
      </p:sp>
      <p:pic>
        <p:nvPicPr>
          <p:cNvPr id="4" name="Content Placeholder 4" descr="fig_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47813"/>
            <a:ext cx="5029200" cy="272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4" y="22860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Natural History of HIV/AIDS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500" dirty="0"/>
          </a:p>
          <a:p>
            <a:r>
              <a:rPr lang="en-US" sz="2500" dirty="0"/>
              <a:t>HIV was first clinically observed in 1981 in the United States </a:t>
            </a:r>
          </a:p>
          <a:p>
            <a:r>
              <a:rPr lang="en-US" sz="2500" dirty="0"/>
              <a:t>1982 – First use of term “AIDS”</a:t>
            </a:r>
          </a:p>
          <a:p>
            <a:r>
              <a:rPr lang="en-US" sz="2500" dirty="0"/>
              <a:t>1983 – Virus isolated and identified.</a:t>
            </a:r>
          </a:p>
          <a:p>
            <a:r>
              <a:rPr lang="en-US" sz="2500" dirty="0"/>
              <a:t>1985 – HIV </a:t>
            </a:r>
            <a:r>
              <a:rPr lang="en-US" sz="2500" dirty="0" err="1"/>
              <a:t>Ab</a:t>
            </a:r>
            <a:r>
              <a:rPr lang="en-US" sz="2500" dirty="0"/>
              <a:t> testing available.</a:t>
            </a:r>
          </a:p>
          <a:p>
            <a:r>
              <a:rPr lang="en-US" sz="2500" dirty="0"/>
              <a:t>1987 – First FDA approved drug (</a:t>
            </a:r>
            <a:r>
              <a:rPr lang="en-US" sz="2500" b="1" dirty="0" err="1"/>
              <a:t>Zidovudine</a:t>
            </a:r>
            <a:r>
              <a:rPr lang="en-US" sz="2500" dirty="0"/>
              <a:t>) NRTI.     </a:t>
            </a:r>
          </a:p>
          <a:p>
            <a:r>
              <a:rPr lang="en-US" sz="2500" dirty="0"/>
              <a:t>1988 – World Health Organization(WHO) Declared December </a:t>
            </a:r>
            <a:r>
              <a:rPr lang="en-US" sz="2200" b="1" dirty="0"/>
              <a:t>1</a:t>
            </a:r>
            <a:r>
              <a:rPr lang="en-US" sz="2200" b="1" baseline="30000" dirty="0"/>
              <a:t>st</a:t>
            </a:r>
            <a:r>
              <a:rPr lang="en-US" sz="2200" b="1" dirty="0"/>
              <a:t> as “World AIDS Day”</a:t>
            </a:r>
            <a:endParaRPr lang="en-US" sz="2500" b="1" dirty="0"/>
          </a:p>
          <a:p>
            <a:r>
              <a:rPr lang="en-US" sz="2500" dirty="0"/>
              <a:t>Approx. </a:t>
            </a:r>
            <a:r>
              <a:rPr lang="en-US" sz="2500" b="1" dirty="0"/>
              <a:t>40 million </a:t>
            </a:r>
            <a:r>
              <a:rPr lang="en-US" sz="2500" dirty="0"/>
              <a:t>people living with HIV/AIDS worldwide according to 2018</a:t>
            </a:r>
          </a:p>
          <a:p>
            <a:r>
              <a:rPr lang="en-US" sz="2500" b="1" dirty="0"/>
              <a:t>7.7million </a:t>
            </a:r>
            <a:r>
              <a:rPr lang="en-US" sz="2500" dirty="0"/>
              <a:t>people died of AIDS-related illnesses worldwide in 2018</a:t>
            </a:r>
            <a:endParaRPr lang="en-US" sz="2800" dirty="0"/>
          </a:p>
          <a:p>
            <a:r>
              <a:rPr lang="en-US" sz="2500" b="1" dirty="0"/>
              <a:t>South Africa </a:t>
            </a:r>
            <a:r>
              <a:rPr lang="en-US" sz="2500" dirty="0"/>
              <a:t>was the 1</a:t>
            </a:r>
            <a:r>
              <a:rPr lang="en-US" sz="2500" baseline="30000" dirty="0"/>
              <a:t>st</a:t>
            </a:r>
            <a:r>
              <a:rPr lang="en-US" sz="2500" dirty="0"/>
              <a:t> country having 6,200,000 people living with HIV.</a:t>
            </a:r>
          </a:p>
          <a:p>
            <a:r>
              <a:rPr lang="en-US" sz="2500" b="1" dirty="0"/>
              <a:t>India</a:t>
            </a:r>
            <a:r>
              <a:rPr lang="en-US" sz="2500" dirty="0"/>
              <a:t> was the 3</a:t>
            </a:r>
            <a:r>
              <a:rPr lang="en-US" sz="2500" baseline="30000" dirty="0"/>
              <a:t>rd</a:t>
            </a:r>
            <a:r>
              <a:rPr lang="en-US" sz="2500" dirty="0"/>
              <a:t> country having 2,400,000 people living with HIV</a:t>
            </a:r>
          </a:p>
          <a:p>
            <a:endParaRPr lang="en-US" sz="25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500" dirty="0"/>
          </a:p>
          <a:p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858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HIV Infection and Antibody Response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2438400"/>
          <a:ext cx="9144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hart" r:id="rId3" imgW="8982159" imgH="4581457" progId="MSGraph.Chart.8">
                  <p:embed followColorScheme="full"/>
                </p:oleObj>
              </mc:Choice>
              <mc:Fallback>
                <p:oleObj name="Chart" r:id="rId3" imgW="8982159" imgH="4581457" progId="MSGraph.Chart.8">
                  <p:embed followColorScheme="full"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8400"/>
                        <a:ext cx="91440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4648200"/>
            <a:ext cx="8651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Infection</a:t>
            </a:r>
          </a:p>
          <a:p>
            <a:pPr algn="ctr" eaLnBrk="0" hangingPunct="0"/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Occurs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234259" y="2667000"/>
            <a:ext cx="1768433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AIDS Symptoms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04800" y="5943600"/>
            <a:ext cx="228600" cy="228600"/>
          </a:xfrm>
          <a:prstGeom prst="sun">
            <a:avLst>
              <a:gd name="adj" fmla="val 25000"/>
            </a:avLst>
          </a:prstGeom>
          <a:solidFill>
            <a:srgbClr val="FB7B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rot="2700000">
            <a:off x="190500" y="5372100"/>
            <a:ext cx="533400" cy="4572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1000" y="1828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---Initial Stage----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05000" y="18288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---------------Intermediate or Latent Stage--------------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162800" y="1828800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---Illness Stage---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72390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57200" y="205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2209800" y="205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72390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72390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72390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00877" y="2438400"/>
            <a:ext cx="1768434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Times New Roman" pitchFamily="18" charset="0"/>
              </a:rPr>
              <a:t>Flu-like Symptoms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Times New Roman" pitchFamily="18" charset="0"/>
              </a:rPr>
              <a:t>Or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Times New Roman" pitchFamily="18" charset="0"/>
              </a:rPr>
              <a:t>No Symptoms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417656" y="2667000"/>
            <a:ext cx="1518365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Symptom-free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295400" y="6324600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>
                <a:latin typeface="Times New Roman" pitchFamily="18" charset="0"/>
              </a:rPr>
              <a:t>&lt;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8305800" y="3429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D5805"/>
                </a:solidFill>
                <a:latin typeface="Times New Roman" pitchFamily="18" charset="0"/>
              </a:rPr>
              <a:t>----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8305800" y="5410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----</a:t>
            </a:r>
          </a:p>
        </p:txBody>
      </p:sp>
    </p:spTree>
    <p:extLst>
      <p:ext uri="{BB962C8B-B14F-4D97-AF65-F5344CB8AC3E}">
        <p14:creationId xmlns:p14="http://schemas.microsoft.com/office/powerpoint/2010/main" val="23144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572px-Symptoms_of_acute_HIV_infection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4538" y="1778000"/>
            <a:ext cx="54483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>
          <a:xfrm>
            <a:off x="1371600" y="228600"/>
            <a:ext cx="7391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D13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Acute HIV Syndrome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8229600" cy="579119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		          Follows 3-6 wks following primary infection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D13F"/>
                </a:solidFill>
              </a:rPr>
              <a:t>Signs And Symptoms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90000"/>
              <a:buFontTx/>
              <a:buNone/>
            </a:pPr>
            <a:r>
              <a:rPr lang="en-US" altLang="zh-CN" sz="3600">
                <a:latin typeface="Times New Roman" pitchFamily="18" charset="0"/>
                <a:ea typeface="宋体" pitchFamily="2" charset="-122"/>
              </a:rPr>
              <a:t>Second phase-</a:t>
            </a:r>
          </a:p>
          <a:p>
            <a:pPr eaLnBrk="1" hangingPunct="1">
              <a:lnSpc>
                <a:spcPct val="90000"/>
              </a:lnSpc>
              <a:buSzPct val="90000"/>
              <a:buFontTx/>
              <a:buNone/>
            </a:pPr>
            <a:r>
              <a:rPr lang="en-US" altLang="zh-CN" sz="3600">
                <a:latin typeface="Times New Roman" pitchFamily="18" charset="0"/>
                <a:ea typeface="宋体" pitchFamily="2" charset="-122"/>
              </a:rPr>
              <a:t>		</a:t>
            </a:r>
            <a:r>
              <a:rPr lang="en-US" altLang="zh-CN">
                <a:latin typeface="Times New Roman" pitchFamily="18" charset="0"/>
                <a:ea typeface="宋体" pitchFamily="2" charset="-122"/>
              </a:rPr>
              <a:t>Asymptomatic contact</a:t>
            </a: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  <a:buSzPct val="80000"/>
              <a:buFontTx/>
              <a:buNone/>
            </a:pP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		Initial HIV inf. or after illness of inf.</a:t>
            </a: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  <a:buSzPct val="80000"/>
              <a:buFontTx/>
              <a:buNone/>
            </a:pP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		No symptoms</a:t>
            </a: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  <a:buSzPct val="80000"/>
              <a:buFontTx/>
              <a:buNone/>
            </a:pP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		Last 2 to 10 yrs.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D13F"/>
                </a:solidFill>
              </a:rPr>
              <a:t>Signs And Symptoms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636588" y="1614488"/>
            <a:ext cx="8507412" cy="4525962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SzPct val="90000"/>
              <a:buFontTx/>
              <a:buNone/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Third phase-</a:t>
            </a:r>
          </a:p>
          <a:p>
            <a:pPr eaLnBrk="1" hangingPunct="1">
              <a:lnSpc>
                <a:spcPct val="70000"/>
              </a:lnSpc>
              <a:buSzPct val="90000"/>
              <a:buFontTx/>
              <a:buNone/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	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PGL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(Persistent Generalized </a:t>
            </a:r>
            <a:r>
              <a:rPr lang="en-US" altLang="zh-CN" sz="2800" dirty="0" err="1">
                <a:latin typeface="Times New Roman" pitchFamily="18" charset="0"/>
                <a:ea typeface="宋体" pitchFamily="2" charset="-122"/>
              </a:rPr>
              <a:t>Lymphadenopathy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)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SzPct val="80000"/>
              <a:buFontTx/>
              <a:buBlip>
                <a:blip r:embed="rId2"/>
              </a:buBlip>
            </a:pPr>
            <a:r>
              <a:rPr lang="en-US" altLang="zh-CN" sz="3200" dirty="0">
                <a:latin typeface="Times New Roman" pitchFamily="18" charset="0"/>
                <a:ea typeface="宋体" pitchFamily="2" charset="-122"/>
              </a:rPr>
              <a:t>Enlargement of lymph nodes.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SzPct val="80000"/>
              <a:buFontTx/>
              <a:buBlip>
                <a:blip r:embed="rId2"/>
              </a:buBlip>
            </a:pPr>
            <a:endParaRPr lang="en-US" altLang="zh-CN" dirty="0">
              <a:latin typeface="Times New Roman" pitchFamily="18" charset="0"/>
              <a:ea typeface="宋体" pitchFamily="2" charset="-122"/>
            </a:endParaRPr>
          </a:p>
          <a:p>
            <a:pPr lvl="3" eaLnBrk="1" hangingPunct="1">
              <a:lnSpc>
                <a:spcPct val="90000"/>
              </a:lnSpc>
              <a:buClr>
                <a:srgbClr val="0000FF"/>
              </a:buClr>
              <a:buSzPct val="80000"/>
              <a:buFontTx/>
              <a:buBlip>
                <a:blip r:embed="rId2"/>
              </a:buBlip>
            </a:pPr>
            <a:r>
              <a:rPr lang="en-US" altLang="zh-CN" sz="2400" dirty="0">
                <a:latin typeface="Times New Roman" pitchFamily="18" charset="0"/>
                <a:ea typeface="宋体" pitchFamily="2" charset="-122"/>
              </a:rPr>
              <a:t>outside the inguinal area</a:t>
            </a:r>
          </a:p>
          <a:p>
            <a:pPr lvl="3" eaLnBrk="1" hangingPunct="1">
              <a:lnSpc>
                <a:spcPct val="90000"/>
              </a:lnSpc>
              <a:buClr>
                <a:srgbClr val="0000FF"/>
              </a:buClr>
              <a:buSzPct val="80000"/>
              <a:buFontTx/>
              <a:buBlip>
                <a:blip r:embed="rId2"/>
              </a:buBlip>
            </a:pPr>
            <a:r>
              <a:rPr lang="en-US" altLang="zh-CN" sz="2400" dirty="0">
                <a:latin typeface="Times New Roman" pitchFamily="18" charset="0"/>
                <a:ea typeface="宋体" pitchFamily="2" charset="-122"/>
              </a:rPr>
              <a:t>more than 2 areas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D13F"/>
                </a:solidFill>
              </a:rPr>
              <a:t>Signs And Symptoms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76400"/>
            <a:ext cx="8305800" cy="4800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SzPct val="90000"/>
              <a:buFontTx/>
              <a:buNone/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Fourth phage-Overt 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Manifestation of AIDS</a:t>
            </a:r>
          </a:p>
          <a:p>
            <a:pPr eaLnBrk="1" hangingPunct="1">
              <a:lnSpc>
                <a:spcPct val="70000"/>
              </a:lnSpc>
              <a:buSzPct val="90000"/>
              <a:buFontTx/>
              <a:buNone/>
            </a:pPr>
            <a:endParaRPr lang="en-US" altLang="zh-CN" dirty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70000"/>
              </a:lnSpc>
              <a:buSzPct val="90000"/>
              <a:buFont typeface="Wingdings" pitchFamily="2" charset="2"/>
              <a:buChar char="Ø"/>
            </a:pPr>
            <a:r>
              <a:rPr lang="en-US" altLang="zh-CN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</a:rPr>
              <a:t>ARC(AIDS-related complex): </a:t>
            </a:r>
          </a:p>
          <a:p>
            <a:pPr eaLnBrk="1" hangingPunct="1">
              <a:lnSpc>
                <a:spcPct val="70000"/>
              </a:lnSpc>
              <a:buSzPct val="90000"/>
              <a:buNone/>
            </a:pPr>
            <a:r>
              <a:rPr lang="en-US" altLang="zh-CN" sz="2800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</a:rPr>
              <a:t>   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fever, loss of weight, anorexia, diarrhea plus PGL</a:t>
            </a:r>
            <a:endParaRPr lang="en-US" altLang="zh-CN" dirty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70000"/>
              </a:lnSpc>
              <a:buSzPct val="90000"/>
              <a:buFont typeface="Wingdings" pitchFamily="2" charset="2"/>
              <a:buChar char="Ø"/>
            </a:pPr>
            <a:r>
              <a:rPr lang="en-US" altLang="zh-CN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</a:rPr>
              <a:t>Nervous system symptoms: </a:t>
            </a:r>
          </a:p>
          <a:p>
            <a:pPr eaLnBrk="1" hangingPunct="1">
              <a:lnSpc>
                <a:spcPct val="70000"/>
              </a:lnSpc>
              <a:buSzPct val="90000"/>
              <a:buNone/>
            </a:pPr>
            <a:r>
              <a:rPr lang="en-US" altLang="zh-CN" sz="2800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</a:rPr>
              <a:t>   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</a:rPr>
              <a:t>headache, convulsion, paralysis, progressive dementia</a:t>
            </a:r>
            <a:endParaRPr lang="en-US" altLang="zh-CN" dirty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70000"/>
              </a:lnSpc>
              <a:buSzPct val="90000"/>
              <a:buFont typeface="Wingdings" pitchFamily="2" charset="2"/>
              <a:buChar char="Ø"/>
            </a:pPr>
            <a:r>
              <a:rPr lang="en-US" altLang="zh-CN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</a:rPr>
              <a:t>Rare opportunistic infection.</a:t>
            </a:r>
          </a:p>
          <a:p>
            <a:pPr eaLnBrk="1" hangingPunct="1">
              <a:lnSpc>
                <a:spcPct val="70000"/>
              </a:lnSpc>
              <a:buSzPct val="90000"/>
              <a:buFont typeface="Wingdings" pitchFamily="2" charset="2"/>
              <a:buChar char="Ø"/>
            </a:pPr>
            <a:r>
              <a:rPr lang="en-US" altLang="zh-CN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</a:rPr>
              <a:t>Unusual malignant tumors.</a:t>
            </a:r>
          </a:p>
          <a:p>
            <a:pPr eaLnBrk="1" hangingPunct="1">
              <a:lnSpc>
                <a:spcPct val="70000"/>
              </a:lnSpc>
              <a:buSzPct val="90000"/>
              <a:buFont typeface="Wingdings" pitchFamily="2" charset="2"/>
              <a:buChar char="Ø"/>
            </a:pPr>
            <a:r>
              <a:rPr lang="en-US" altLang="zh-CN" dirty="0">
                <a:solidFill>
                  <a:srgbClr val="FFC000"/>
                </a:solidFill>
                <a:latin typeface="Times New Roman" pitchFamily="18" charset="0"/>
                <a:ea typeface="宋体" pitchFamily="2" charset="-122"/>
              </a:rPr>
              <a:t>Pneumonia.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650875" y="3857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Common manifestation of AIDS</a:t>
            </a:r>
            <a:b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1808162"/>
            <a:ext cx="9144000" cy="5049837"/>
          </a:xfrm>
        </p:spPr>
        <p:txBody>
          <a:bodyPr numCol="2">
            <a:normAutofit lnSpcReduction="10000"/>
          </a:bodyPr>
          <a:lstStyle/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Lung infection: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sz="32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zh-CN" b="1" dirty="0">
                <a:latin typeface="Times New Roman" pitchFamily="18" charset="0"/>
              </a:rPr>
              <a:t>P. </a:t>
            </a:r>
            <a:r>
              <a:rPr lang="en-US" altLang="zh-CN" b="1" dirty="0" err="1">
                <a:latin typeface="Times New Roman" pitchFamily="18" charset="0"/>
              </a:rPr>
              <a:t>Carinii</a:t>
            </a:r>
            <a:r>
              <a:rPr lang="en-US" altLang="zh-CN" b="1" dirty="0">
                <a:latin typeface="Times New Roman" pitchFamily="18" charset="0"/>
              </a:rPr>
              <a:t> pneumonia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endParaRPr lang="en-US" altLang="zh-CN" sz="3200" dirty="0">
              <a:latin typeface="Times New Roman" pitchFamily="18" charset="0"/>
            </a:endParaRP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Gastrointestinal infection: 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sz="3200" b="1" dirty="0" err="1">
                <a:latin typeface="Times New Roman" pitchFamily="18" charset="0"/>
              </a:rPr>
              <a:t>Candidiasis</a:t>
            </a:r>
            <a:r>
              <a:rPr lang="en-US" altLang="zh-CN" sz="3200" dirty="0">
                <a:latin typeface="Times New Roman" pitchFamily="18" charset="0"/>
              </a:rPr>
              <a:t> of mouth 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sz="3200" dirty="0">
                <a:latin typeface="Times New Roman" pitchFamily="18" charset="0"/>
              </a:rPr>
              <a:t>or </a:t>
            </a:r>
            <a:r>
              <a:rPr lang="en-US" altLang="zh-CN" sz="3200" dirty="0" err="1">
                <a:latin typeface="Times New Roman" pitchFamily="18" charset="0"/>
              </a:rPr>
              <a:t>oesophagus</a:t>
            </a:r>
            <a:endParaRPr lang="en-US" altLang="zh-CN" sz="3200" dirty="0">
              <a:latin typeface="Times New Roman" pitchFamily="18" charset="0"/>
            </a:endParaRP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endParaRPr lang="en-US" altLang="zh-CN" sz="3200" dirty="0">
              <a:latin typeface="Times New Roman" pitchFamily="18" charset="0"/>
            </a:endParaRP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Skin infection: 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b="1" dirty="0">
                <a:latin typeface="Times New Roman" pitchFamily="18" charset="0"/>
              </a:rPr>
              <a:t>Kaposi’s sarcoma </a:t>
            </a:r>
            <a:r>
              <a:rPr lang="en-US" altLang="zh-CN" dirty="0">
                <a:latin typeface="Times New Roman" pitchFamily="18" charset="0"/>
              </a:rPr>
              <a:t>- red or violet </a:t>
            </a:r>
            <a:r>
              <a:rPr lang="en-US" altLang="zh-CN" dirty="0" err="1">
                <a:latin typeface="Times New Roman" pitchFamily="18" charset="0"/>
              </a:rPr>
              <a:t>macules</a:t>
            </a:r>
            <a:r>
              <a:rPr lang="en-US" altLang="zh-CN" dirty="0">
                <a:latin typeface="Times New Roman" pitchFamily="18" charset="0"/>
              </a:rPr>
              <a:t> or papules</a:t>
            </a:r>
            <a:endParaRPr lang="en-US" altLang="zh-CN" sz="3200" dirty="0">
              <a:latin typeface="Times New Roman" pitchFamily="18" charset="0"/>
            </a:endParaRP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sz="32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sz="3200" b="1" dirty="0">
                <a:solidFill>
                  <a:srgbClr val="92D050"/>
                </a:solidFill>
                <a:latin typeface="Times New Roman" pitchFamily="18" charset="0"/>
              </a:rPr>
              <a:t>   </a:t>
            </a:r>
            <a:r>
              <a:rPr lang="en-US" altLang="zh-CN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Central nervous     System Infection: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sz="2400" dirty="0">
                <a:latin typeface="Times New Roman" pitchFamily="18" charset="0"/>
              </a:rPr>
              <a:t>		</a:t>
            </a:r>
            <a:r>
              <a:rPr lang="en-US" altLang="zh-CN" b="1" dirty="0">
                <a:latin typeface="Times New Roman" pitchFamily="18" charset="0"/>
              </a:rPr>
              <a:t>Toxoplasmosis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b="1" dirty="0">
                <a:latin typeface="Times New Roman" pitchFamily="18" charset="0"/>
              </a:rPr>
              <a:t>		Dementia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b="1" dirty="0">
                <a:latin typeface="Times New Roman" pitchFamily="18" charset="0"/>
              </a:rPr>
              <a:t>		Meningitis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b="1" dirty="0">
                <a:latin typeface="Times New Roman" pitchFamily="18" charset="0"/>
              </a:rPr>
              <a:t>		Primary CNS 	Lymphomas.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b="1" dirty="0">
                <a:latin typeface="Times New Roman" pitchFamily="18" charset="0"/>
              </a:rPr>
              <a:t>		Progressive Multifocal 	Leucoencephalopathy</a:t>
            </a:r>
            <a:r>
              <a:rPr lang="en-US" altLang="zh-CN" dirty="0">
                <a:latin typeface="Times New Roman" pitchFamily="18" charset="0"/>
              </a:rPr>
              <a:t>.</a:t>
            </a:r>
            <a:endParaRPr lang="en-US" altLang="zh-CN" sz="3600" dirty="0">
              <a:latin typeface="Times New Roman" pitchFamily="18" charset="0"/>
            </a:endParaRP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FF"/>
              </a:buClr>
              <a:buSzPct val="80000"/>
              <a:buFontTx/>
              <a:buNone/>
              <a:defRPr/>
            </a:pPr>
            <a:r>
              <a:rPr lang="en-US" altLang="zh-CN" sz="3200" b="1" dirty="0">
                <a:solidFill>
                  <a:srgbClr val="FFC000"/>
                </a:solidFill>
                <a:latin typeface="Times New Roman" pitchFamily="18" charset="0"/>
              </a:rPr>
              <a:t>	</a:t>
            </a: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9" name="Content Placeholder 3" descr="fig_14.gif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1600200" y="1600200"/>
            <a:ext cx="6019800" cy="4114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Comic Sans MS" pitchFamily="66" charset="0"/>
              </a:rPr>
              <a:t>WHO HIV clinical stages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95236" name="Picture 45" descr="WHO_clinicalst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 r="20215"/>
          <a:stretch>
            <a:fillRect/>
          </a:stretch>
        </p:blipFill>
        <p:spPr bwMode="auto">
          <a:xfrm>
            <a:off x="427038" y="1524000"/>
            <a:ext cx="8488362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" y="4191000"/>
            <a:ext cx="2057400" cy="2590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Short, flu-like illness  occurs 1-6 weeks after infection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Infected person can infect other people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4191000"/>
            <a:ext cx="2286000" cy="2590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Average- 10 years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Mild symptoms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HIV in  blood drops to very low levels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Antibodies are detectable in the blood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8200" y="4191000"/>
            <a:ext cx="2057400" cy="2590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immune system deteriorates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Opportunistic infections (OI)start to appear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0" y="4191000"/>
            <a:ext cx="2057400" cy="2590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Rapid decline in the number of CD4</a:t>
            </a:r>
            <a:r>
              <a:rPr lang="en-IN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 cells</a:t>
            </a:r>
          </a:p>
          <a:p>
            <a:pPr algn="just"/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Opportunistic infections become severe and cancer may develop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7927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81000" y="228600"/>
            <a:ext cx="8458200" cy="635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happens to someone with fully involved AIDS?</a:t>
            </a:r>
          </a:p>
          <a:p>
            <a:pPr marL="457200" indent="-457200"/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457200" indent="-457200">
              <a:lnSpc>
                <a:spcPct val="130000"/>
              </a:lnSpc>
            </a:pPr>
            <a:r>
              <a:rPr lang="en-US" b="1" dirty="0">
                <a:solidFill>
                  <a:srgbClr val="EDF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en-US" sz="2400" b="1" dirty="0">
                <a:solidFill>
                  <a:srgbClr val="EDF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en-US" sz="2400" b="1" dirty="0">
                <a:solidFill>
                  <a:srgbClr val="F960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Immune system breaks down =&gt; Hospital ??</a:t>
            </a:r>
          </a:p>
          <a:p>
            <a:pPr marL="457200" indent="-457200">
              <a:lnSpc>
                <a:spcPct val="130000"/>
              </a:lnSpc>
            </a:pPr>
            <a:endParaRPr lang="en-US" sz="1000" b="1" dirty="0">
              <a:solidFill>
                <a:srgbClr val="F9604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457200" indent="-457200">
              <a:lnSpc>
                <a:spcPct val="130000"/>
              </a:lnSpc>
            </a:pPr>
            <a:r>
              <a:rPr lang="en-US" sz="2400" b="1" dirty="0">
                <a:solidFill>
                  <a:srgbClr val="EDF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</a:t>
            </a:r>
            <a:r>
              <a:rPr lang="en-US" sz="2400" b="1" dirty="0">
                <a:solidFill>
                  <a:srgbClr val="F960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Cause of death</a:t>
            </a:r>
            <a:r>
              <a:rPr lang="en-US" sz="2400" b="1" dirty="0">
                <a:solidFill>
                  <a:srgbClr val="EDF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-  a variety of normally preventable diseases.  Some are:</a:t>
            </a:r>
          </a:p>
          <a:p>
            <a:pPr marL="457200" indent="-457200">
              <a:lnSpc>
                <a:spcPct val="130000"/>
              </a:lnSpc>
            </a:pPr>
            <a:r>
              <a:rPr lang="en-US" sz="1100" b="1" dirty="0">
                <a:solidFill>
                  <a:srgbClr val="EDF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b="1" dirty="0">
                <a:solidFill>
                  <a:srgbClr val="EDF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n-US" sz="2200" b="1" dirty="0">
                <a:latin typeface="+mn-lt"/>
              </a:rPr>
              <a:t>a. HIV wasting syndrome  </a:t>
            </a:r>
          </a:p>
          <a:p>
            <a:pPr marL="457200" indent="-457200">
              <a:lnSpc>
                <a:spcPct val="150000"/>
              </a:lnSpc>
            </a:pPr>
            <a:r>
              <a:rPr lang="en-US" sz="2200" b="1" dirty="0">
                <a:latin typeface="+mn-lt"/>
              </a:rPr>
              <a:t>        b. Pneumonia  </a:t>
            </a:r>
          </a:p>
          <a:p>
            <a:pPr marL="457200" indent="-457200">
              <a:lnSpc>
                <a:spcPct val="150000"/>
              </a:lnSpc>
            </a:pPr>
            <a:r>
              <a:rPr lang="en-US" sz="2200" b="1" dirty="0">
                <a:latin typeface="+mn-lt"/>
              </a:rPr>
              <a:t>	c. Toxoplasmosis  </a:t>
            </a:r>
          </a:p>
          <a:p>
            <a:pPr marL="457200" indent="-457200">
              <a:lnSpc>
                <a:spcPct val="150000"/>
              </a:lnSpc>
            </a:pPr>
            <a:r>
              <a:rPr lang="en-US" sz="2200" b="1" dirty="0">
                <a:latin typeface="+mn-lt"/>
              </a:rPr>
              <a:t>	d.  Kaposi’s sarcoma </a:t>
            </a:r>
          </a:p>
          <a:p>
            <a:pPr marL="457200" indent="-457200">
              <a:lnSpc>
                <a:spcPct val="150000"/>
              </a:lnSpc>
            </a:pPr>
            <a:r>
              <a:rPr lang="en-US" sz="2200" b="1" dirty="0">
                <a:latin typeface="+mn-lt"/>
              </a:rPr>
              <a:t> 	e.  Mycobacterium </a:t>
            </a:r>
            <a:r>
              <a:rPr lang="en-US" sz="2200" b="1" dirty="0" err="1">
                <a:latin typeface="+mn-lt"/>
              </a:rPr>
              <a:t>Avium</a:t>
            </a:r>
            <a:r>
              <a:rPr lang="en-US" sz="2200" b="1" dirty="0">
                <a:latin typeface="+mn-lt"/>
              </a:rPr>
              <a:t> complex  </a:t>
            </a:r>
          </a:p>
          <a:p>
            <a:pPr marL="457200" indent="-457200">
              <a:lnSpc>
                <a:spcPct val="150000"/>
              </a:lnSpc>
            </a:pPr>
            <a:r>
              <a:rPr lang="en-US" sz="2200" b="1" dirty="0">
                <a:latin typeface="+mn-lt"/>
              </a:rPr>
              <a:t>	f.  Invasive cervical cancer etc..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0144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latin typeface="Britannic Bold" pitchFamily="34" charset="0"/>
              </a:rPr>
              <a:t>Opportunistic Infections associated with AIDS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434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Bacterial infections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Tuberculosis (TB)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Herpes Simplex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Herpes Zoster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Vaginal </a:t>
            </a:r>
            <a:r>
              <a:rPr lang="en-US" sz="3200" dirty="0" err="1"/>
              <a:t>candidiasis</a:t>
            </a: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Hairy </a:t>
            </a:r>
            <a:r>
              <a:rPr lang="en-US" sz="3200" dirty="0" err="1"/>
              <a:t>leukoplakia</a:t>
            </a: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Kaposi’s sarcoma</a:t>
            </a:r>
          </a:p>
        </p:txBody>
      </p:sp>
      <p:pic>
        <p:nvPicPr>
          <p:cNvPr id="35844" name="Picture 8" descr="C:\Documents and Settings\default\My Documents\My Pictures\AIDS.bmp"/>
          <p:cNvPicPr>
            <a:picLocks noChangeAspect="1" noChangeArrowheads="1"/>
          </p:cNvPicPr>
          <p:nvPr/>
        </p:nvPicPr>
        <p:blipFill>
          <a:blip r:embed="rId2"/>
          <a:srcRect r="54546" b="54546"/>
          <a:stretch>
            <a:fillRect/>
          </a:stretch>
        </p:blipFill>
        <p:spPr bwMode="auto">
          <a:xfrm>
            <a:off x="4648200" y="1371600"/>
            <a:ext cx="449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 per released, India HIV Estimation 2017 report, National adult (15–49 years) HIV prevalence in India is estimated at </a:t>
            </a:r>
            <a:r>
              <a:rPr lang="en-US" u="sng" dirty="0"/>
              <a:t>0.22%.</a:t>
            </a:r>
          </a:p>
          <a:p>
            <a:r>
              <a:rPr lang="en-US" dirty="0"/>
              <a:t>The total number of people living with HIV (PLHIV) in India is estimated at </a:t>
            </a:r>
            <a:r>
              <a:rPr lang="en-US" u="sng" dirty="0"/>
              <a:t>21.40 </a:t>
            </a:r>
            <a:r>
              <a:rPr lang="en-US" u="sng" dirty="0" err="1"/>
              <a:t>lakhs</a:t>
            </a:r>
            <a:r>
              <a:rPr lang="en-US" dirty="0"/>
              <a:t>.</a:t>
            </a:r>
          </a:p>
          <a:p>
            <a:r>
              <a:rPr lang="en-US" dirty="0"/>
              <a:t>India is estimated to have around </a:t>
            </a:r>
            <a:r>
              <a:rPr lang="en-US" u="sng" dirty="0"/>
              <a:t>88,000 </a:t>
            </a:r>
            <a:r>
              <a:rPr lang="en-US" dirty="0"/>
              <a:t>new HIV infections in 2017, showing new HIV infection decline by 85% since the peak of 1995 and by 27% between 2010-2017.</a:t>
            </a:r>
          </a:p>
          <a:p>
            <a:r>
              <a:rPr lang="en-US" dirty="0"/>
              <a:t>Compared to </a:t>
            </a:r>
            <a:r>
              <a:rPr lang="en-US" dirty="0" err="1"/>
              <a:t>neighbouring</a:t>
            </a:r>
            <a:r>
              <a:rPr lang="en-US" dirty="0"/>
              <a:t> countries, India has made good progress in reducing new HIV infections by half since 2001.</a:t>
            </a:r>
          </a:p>
          <a:p>
            <a:r>
              <a:rPr lang="en-US" dirty="0"/>
              <a:t>Despite free antiretroviral treatment being available, uptake remains low as many people face difficulty in accessing clinics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11620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92D050"/>
                </a:solidFill>
              </a:rPr>
              <a:t>Kaposis’s</a:t>
            </a:r>
            <a:r>
              <a:rPr lang="en-US" sz="2800" dirty="0">
                <a:solidFill>
                  <a:srgbClr val="92D050"/>
                </a:solidFill>
              </a:rPr>
              <a:t> sarcoma</a:t>
            </a:r>
            <a:endParaRPr lang="en-US" sz="3600" dirty="0">
              <a:solidFill>
                <a:srgbClr val="92D050"/>
              </a:solidFill>
            </a:endParaRPr>
          </a:p>
        </p:txBody>
      </p:sp>
      <p:pic>
        <p:nvPicPr>
          <p:cNvPr id="4" name="Picture 5" descr="Kaposi%27s_Sarcom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295400"/>
            <a:ext cx="3352799" cy="28844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2770188"/>
            <a:ext cx="3198812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685800" y="1524000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4959350" y="5416550"/>
            <a:ext cx="36242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92D050"/>
                </a:solidFill>
                <a:ea typeface="宋体" pitchFamily="2" charset="-122"/>
              </a:rPr>
              <a:t>Candidiasis Of Mouth</a:t>
            </a:r>
            <a:br>
              <a:rPr lang="en-US" altLang="zh-CN">
                <a:solidFill>
                  <a:srgbClr val="92D050"/>
                </a:solidFill>
                <a:ea typeface="宋体" pitchFamily="2" charset="-122"/>
              </a:rPr>
            </a:br>
            <a:endParaRPr lang="en-US">
              <a:solidFill>
                <a:srgbClr val="92D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3713163" y="5430838"/>
            <a:ext cx="1149350" cy="55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6332538" y="801688"/>
            <a:ext cx="2811462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92D050"/>
                </a:solidFill>
              </a:rPr>
              <a:t>Extreme Wt loss</a:t>
            </a:r>
          </a:p>
        </p:txBody>
      </p:sp>
      <p:pic>
        <p:nvPicPr>
          <p:cNvPr id="35843" name="Content Placeholder 5" descr="cat_scratch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784350"/>
            <a:ext cx="3276600" cy="4572000"/>
          </a:xfrm>
        </p:spPr>
      </p:pic>
      <p:pic>
        <p:nvPicPr>
          <p:cNvPr id="35844" name="Picture 6" descr="AIDS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373063"/>
            <a:ext cx="49022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1814513" y="5126038"/>
            <a:ext cx="3133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2D050"/>
                </a:solidFill>
              </a:rPr>
              <a:t>Lymphadenopathy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813050" y="4627563"/>
            <a:ext cx="1219200" cy="47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5624513" y="623888"/>
            <a:ext cx="1233487" cy="442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Laboratory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ELISA- Screening test </a:t>
            </a:r>
          </a:p>
          <a:p>
            <a:r>
              <a:rPr lang="en-US" dirty="0"/>
              <a:t>Western blot –Confirmatory test</a:t>
            </a:r>
          </a:p>
          <a:p>
            <a:r>
              <a:rPr lang="en-US" dirty="0"/>
              <a:t>CBC- Anemia, </a:t>
            </a:r>
            <a:r>
              <a:rPr lang="en-US" dirty="0" err="1"/>
              <a:t>Neutropenia</a:t>
            </a:r>
            <a:r>
              <a:rPr lang="en-US" dirty="0"/>
              <a:t>, Thrombocytopenia common with advanced HIV infection</a:t>
            </a:r>
          </a:p>
          <a:p>
            <a:r>
              <a:rPr lang="en-US" dirty="0"/>
              <a:t>Absolute CD4 count-Predicator for HIV progression (OI is more with CD4&lt;200 cells/</a:t>
            </a:r>
            <a:r>
              <a:rPr lang="en-US" dirty="0" err="1"/>
              <a:t>ul</a:t>
            </a:r>
            <a:endParaRPr lang="en-US" dirty="0"/>
          </a:p>
          <a:p>
            <a:r>
              <a:rPr lang="en-US" dirty="0"/>
              <a:t>HIV viral load tests- measures replicating virus.</a:t>
            </a:r>
          </a:p>
          <a:p>
            <a:r>
              <a:rPr lang="en-US" dirty="0"/>
              <a:t>B2- </a:t>
            </a:r>
            <a:r>
              <a:rPr lang="en-US" dirty="0" err="1"/>
              <a:t>Microglobulin</a:t>
            </a:r>
            <a:r>
              <a:rPr lang="en-US" dirty="0"/>
              <a:t>- level measures progression of disease</a:t>
            </a:r>
          </a:p>
          <a:p>
            <a:r>
              <a:rPr lang="en-US" dirty="0"/>
              <a:t>p24 antigen-indicates active HIV replication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D13F"/>
                </a:solidFill>
              </a:rPr>
              <a:t>         AIDS Worldwide</a:t>
            </a:r>
          </a:p>
        </p:txBody>
      </p:sp>
      <p:pic>
        <p:nvPicPr>
          <p:cNvPr id="37891" name="Content Placeholder 6" descr="aids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92150" y="1331913"/>
            <a:ext cx="7745413" cy="4995862"/>
          </a:xfrm>
        </p:spPr>
      </p:pic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6"/>
          <p:cNvSpPr>
            <a:spLocks noGrp="1"/>
          </p:cNvSpPr>
          <p:nvPr>
            <p:ph type="title"/>
          </p:nvPr>
        </p:nvSpPr>
        <p:spPr>
          <a:xfrm>
            <a:off x="-747713" y="1911350"/>
            <a:ext cx="3324226" cy="2078038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D13F"/>
                </a:solidFill>
              </a:rPr>
              <a:t>            AIDS    		In 		    India </a:t>
            </a:r>
          </a:p>
        </p:txBody>
      </p:sp>
      <p:pic>
        <p:nvPicPr>
          <p:cNvPr id="38915" name="Content Placeholder 8" descr="India AIDS Map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67025" y="14288"/>
            <a:ext cx="6249988" cy="6858000"/>
          </a:xfrm>
        </p:spPr>
      </p:pic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in HIV Epidemic</a:t>
            </a:r>
            <a:endParaRPr lang="en-IN" dirty="0"/>
          </a:p>
        </p:txBody>
      </p:sp>
      <p:sp>
        <p:nvSpPr>
          <p:cNvPr id="4" name="Oval 3"/>
          <p:cNvSpPr/>
          <p:nvPr/>
        </p:nvSpPr>
        <p:spPr>
          <a:xfrm>
            <a:off x="152400" y="1371600"/>
            <a:ext cx="4343400" cy="2438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HIGH RISK GROUP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Female Sex Worker(FSW)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Men who have Sex with Men(MSM)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Transgender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Injecting drug users(IDU)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304800" y="4114800"/>
            <a:ext cx="4343400" cy="228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VULNERABLE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POPULATION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Women having casual partners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Spouses of high risk groups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Youth</a:t>
            </a:r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4724400" y="1371600"/>
            <a:ext cx="4343400" cy="2438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BRIDGE POPULATION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n-US" sz="2000" dirty="0"/>
              <a:t>Migrant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n-US" sz="2000" dirty="0"/>
              <a:t>Truckers</a:t>
            </a:r>
          </a:p>
          <a:p>
            <a:pPr algn="ctr"/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4724400" y="4191000"/>
            <a:ext cx="4343400" cy="2209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KEY POPULATION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HRG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Vulnerable Population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PLHA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56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Indian epidemic: Characteristics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200" dirty="0">
                <a:latin typeface="+mj-lt"/>
              </a:rPr>
              <a:t>India’s </a:t>
            </a:r>
            <a:r>
              <a:rPr lang="en-IN" sz="2200" dirty="0">
                <a:solidFill>
                  <a:srgbClr val="FF0000"/>
                </a:solidFill>
                <a:latin typeface="+mj-lt"/>
              </a:rPr>
              <a:t>highly heterogeneous </a:t>
            </a:r>
            <a:r>
              <a:rPr lang="en-IN" sz="2200" dirty="0">
                <a:latin typeface="+mj-lt"/>
              </a:rPr>
              <a:t>epidemic is largely concentrated in only a few states;</a:t>
            </a:r>
          </a:p>
          <a:p>
            <a:r>
              <a:rPr lang="en-US" sz="2200" dirty="0">
                <a:latin typeface="+mj-lt"/>
                <a:cs typeface="Times New Roman" panose="02020603050405020304" pitchFamily="18" charset="0"/>
              </a:rPr>
              <a:t>Among the States/UTs, in 2017, Mizoram has shown the highest estimated adult HIV prevalence of 2.04% followed by Manipur (1.43%) Nagaland (1.15%) Telangana (0.70%) and Andhra Pradesh (0.63%)</a:t>
            </a:r>
            <a:endParaRPr lang="en-IN" sz="22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+mj-lt"/>
                <a:cs typeface="Times New Roman" panose="02020603050405020304" pitchFamily="18" charset="0"/>
              </a:rPr>
              <a:t>Besides these States, Karnataka (0.47%), Goa (0.42%), Maharashtra (0.33%) and Delhi (0.30%) have shown estimated adult HIV prevalence greater than the national prevalence (0.22%), while all other States/UTs have levels of adult HIV prevalence below 0.22%.</a:t>
            </a:r>
            <a:r>
              <a:rPr lang="en-IN" sz="2200" dirty="0">
                <a:latin typeface="+mj-lt"/>
                <a:cs typeface="Times New Roman" panose="02020603050405020304" pitchFamily="18" charset="0"/>
              </a:rPr>
              <a:t> </a:t>
            </a:r>
          </a:p>
          <a:p>
            <a:r>
              <a:rPr lang="en-US" sz="2200" dirty="0">
                <a:latin typeface="+mj-lt"/>
              </a:rPr>
              <a:t>Adult prevalence – 0.22% (2017)</a:t>
            </a:r>
          </a:p>
          <a:p>
            <a:r>
              <a:rPr lang="en-US" sz="2200" dirty="0">
                <a:latin typeface="+mj-lt"/>
              </a:rPr>
              <a:t>Men- 0.25% Women -0.19% Children –7%</a:t>
            </a:r>
          </a:p>
          <a:p>
            <a:r>
              <a:rPr lang="en-US" sz="2200" dirty="0">
                <a:latin typeface="+mj-lt"/>
              </a:rPr>
              <a:t>Urban &gt; Rural</a:t>
            </a:r>
          </a:p>
          <a:p>
            <a:endParaRPr lang="en-IN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8273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High prevalence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&gt;5% in HRG &amp; &gt;1% in ANC</a:t>
            </a:r>
          </a:p>
          <a:p>
            <a:pPr>
              <a:lnSpc>
                <a:spcPct val="110000"/>
              </a:lnSpc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Moderate prevalence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&gt;5% in HRG &amp; &lt;1% in ANC</a:t>
            </a:r>
          </a:p>
          <a:p>
            <a:pPr>
              <a:lnSpc>
                <a:spcPct val="110000"/>
              </a:lnSpc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Low prevalence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&lt;5% in HRG &amp; &lt;1% in ANC</a:t>
            </a:r>
          </a:p>
          <a:p>
            <a:pPr lvl="1">
              <a:lnSpc>
                <a:spcPct val="110000"/>
              </a:lnSpc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of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Districts are classified into four  categories A to D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Category A: </a:t>
            </a:r>
          </a:p>
          <a:p>
            <a:pPr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&gt;1% ANC prevalence in district in any of the sites in the last 3 years.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Category B:  </a:t>
            </a:r>
          </a:p>
          <a:p>
            <a:pPr lvl="1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&lt; 1%  ANC  prevalence  in  all  the  sites  during  last  3  years  with  </a:t>
            </a:r>
          </a:p>
          <a:p>
            <a:pPr lvl="1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&gt; 5% prevalence in any HRG site (STD/FSW/MSM/IDU)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Category C: 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&lt; 1% ANC prevalence in all sites during last 3 years with  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&lt; 5% in all HRG sites, with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known hot spots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(Migrants, truckers, large aggregation of factory workers, tourist etc.,)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Category D: </a:t>
            </a:r>
          </a:p>
          <a:p>
            <a:pPr lvl="1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&lt; 1% ANC prevalence in all sites during last 3 years with</a:t>
            </a:r>
          </a:p>
          <a:p>
            <a:pPr lvl="1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&lt; 5% in all HRG sites with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no known hot spots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 no or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poor HIV data</a:t>
            </a:r>
            <a:endParaRPr lang="en-GB" sz="20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800" dirty="0"/>
          </a:p>
          <a:p>
            <a:pPr>
              <a:buNone/>
            </a:pPr>
            <a:endParaRPr lang="en-US" sz="4800" dirty="0"/>
          </a:p>
          <a:p>
            <a:pPr>
              <a:buNone/>
            </a:pPr>
            <a:r>
              <a:rPr lang="en-US" sz="4800" dirty="0"/>
              <a:t>       PREVENTION OF HIV/AIDS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1big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90279" y="206375"/>
            <a:ext cx="5738813" cy="5168900"/>
          </a:xfrm>
          <a:effectLst>
            <a:glow rad="63500">
              <a:schemeClr val="accent6">
                <a:alpha val="45000"/>
                <a:satMod val="12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1524000" y="5641261"/>
            <a:ext cx="525087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     HIV VIRUS</a:t>
            </a:r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Risk factors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648200"/>
          </a:xfrm>
        </p:spPr>
        <p:txBody>
          <a:bodyPr>
            <a:normAutofit lnSpcReduction="10000"/>
          </a:bodyPr>
          <a:lstStyle/>
          <a:p>
            <a:pPr lvl="3" eaLnBrk="1" hangingPunct="1">
              <a:buFontTx/>
              <a:buNone/>
            </a:pPr>
            <a:r>
              <a:rPr lang="en-US" sz="1200" dirty="0"/>
              <a:t>			</a:t>
            </a:r>
            <a:endParaRPr lang="en-US" sz="12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Anyone of any age, race, sex can be infected with HIV,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but you're at greatest risk of HIV/AIDS if person,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unprotected sex with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multiple partners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Unprotected sex means having sex without using a new latex or polyurethane condom every time.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unprotected sex with someone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who is HIV-positive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another sexually transmitted disease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such as syphilis, herpes, Chlamydia, gonorrhea or bacterial vaginosis.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Shares needles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intravenous drug use.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Received a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blood transfusion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blood products before 1985 policy.</a:t>
            </a:r>
          </a:p>
          <a:p>
            <a:pPr eaLnBrk="1" hangingPunct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762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7848600" cy="48006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Newborns or breast fed children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whose mothers tested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positive for HIV but did not receive treatment also are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at high risk.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Fastest growing method of HIV transmission: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heterosexual contact.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Heterosexual transmission is easier from men to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women than from women to men</a:t>
            </a:r>
          </a:p>
          <a:p>
            <a:pPr marL="41148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Risk of acquiring for women is greater if contact occurs during menstruation</a:t>
            </a:r>
          </a:p>
          <a:p>
            <a:pPr marL="411480">
              <a:buBlip>
                <a:blip r:embed="rId2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Uncircumcised men are more likely to be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sero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positive and contract HIV during sex</a:t>
            </a:r>
          </a:p>
          <a:p>
            <a:pPr marL="41148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800" dirty="0"/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7772400" cy="77311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Preventive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796925"/>
            <a:ext cx="8153400" cy="5756275"/>
          </a:xfrm>
        </p:spPr>
        <p:txBody>
          <a:bodyPr>
            <a:normAutofit/>
          </a:bodyPr>
          <a:lstStyle/>
          <a:p>
            <a:pPr marL="41148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There's no vaccine to prevent HIV infection and no cure for AIDS.</a:t>
            </a:r>
          </a:p>
          <a:p>
            <a:pPr marL="41148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Prevention includes educating yourself about HIV and avoiding any behavior that allows HIV-infected fluids — blood, semen, vaginal secretions and breast milk — into your body.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HIV-negative Individual prevention:</a:t>
            </a:r>
          </a:p>
          <a:p>
            <a:pPr marL="41148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Educate yourself and others. </a:t>
            </a:r>
          </a:p>
          <a:p>
            <a:pPr marL="41148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Know the HIV status of any sexual partner. </a:t>
            </a:r>
          </a:p>
          <a:p>
            <a:pPr marL="41148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 a new latex or polyurethane condom every time you have intercourse.</a:t>
            </a:r>
          </a:p>
          <a:p>
            <a:pPr marL="41148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Consider male circumcision. </a:t>
            </a:r>
          </a:p>
          <a:p>
            <a:pPr marL="41148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 a clean needle.</a:t>
            </a:r>
          </a:p>
          <a:p>
            <a:pPr marL="41148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 cautious about blood products. </a:t>
            </a:r>
          </a:p>
          <a:p>
            <a:pPr marL="41148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Get regular screening tests.</a:t>
            </a: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784350"/>
            <a:ext cx="7924800" cy="4572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HIV  positive individual prevention: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safe-sex practices.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Tell your sexual partners you have HIV.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your partner is pregnant, tell her you have HIV.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Tell others who need to know.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Don't share needles or syringes.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Don't donate blood or organs.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Don't share razor blades or toothbrushes.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you're pregnant, get medical care properly.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Prevention Of HIV/AIDS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409575" y="1617663"/>
            <a:ext cx="63309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92D050"/>
                </a:solidFill>
                <a:latin typeface="Perpetua" pitchFamily="18" charset="0"/>
                <a:cs typeface="EucrosiaUPC" pitchFamily="18" charset="-34"/>
              </a:rPr>
              <a:t>Traditionally, prevention is described as being at three levels: </a:t>
            </a:r>
            <a:endParaRPr lang="en-US" sz="2800">
              <a:solidFill>
                <a:srgbClr val="92D05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51709" y="20758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35525" y="360218"/>
          <a:ext cx="8534401" cy="628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cs typeface="LilyUPC" pitchFamily="34" charset="-34"/>
              </a:rPr>
              <a:t>Two Approaches To Disease Prevention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84907" y="1233035"/>
          <a:ext cx="8049491" cy="533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D13F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Risk Avoidance &amp; Risk Reduction</a:t>
            </a:r>
            <a:r>
              <a:rPr lang="en-US" dirty="0">
                <a:solidFill>
                  <a:srgbClr val="FF0000"/>
                </a:solidFill>
                <a:cs typeface="LilyUPC" pitchFamily="34" charset="-34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387928" y="1143000"/>
          <a:ext cx="8527472" cy="5455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1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Approaches</a:t>
                      </a:r>
                      <a:endParaRPr lang="th-TH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dirty="0"/>
                        <a:t>Sex</a:t>
                      </a:r>
                      <a:endParaRPr lang="th-TH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dirty="0"/>
                        <a:t>Injection </a:t>
                      </a:r>
                      <a:endParaRPr lang="th-TH" sz="1800" dirty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dirty="0"/>
                        <a:t>Transfusion</a:t>
                      </a:r>
                      <a:endParaRPr lang="th-TH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Pregnancy</a:t>
                      </a:r>
                      <a:endParaRPr lang="th-TH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dirty="0"/>
                        <a:t>Risk  Avoidance</a:t>
                      </a:r>
                    </a:p>
                    <a:p>
                      <a:pPr algn="ctr"/>
                      <a:endParaRPr lang="th-TH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endParaRPr kumimoji="1" lang="en-US" sz="1800" dirty="0"/>
                    </a:p>
                    <a:p>
                      <a:pPr algn="ctr" eaLnBrk="0" hangingPunct="0"/>
                      <a:r>
                        <a:rPr kumimoji="1" lang="en-US" sz="1800" dirty="0"/>
                        <a:t>Abstinence, Mutual</a:t>
                      </a:r>
                    </a:p>
                    <a:p>
                      <a:pPr algn="ctr" eaLnBrk="0" hangingPunct="0"/>
                      <a:r>
                        <a:rPr kumimoji="1" lang="en-US" sz="1800" dirty="0"/>
                        <a:t>Monogamy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/>
                        <a:t>Safe And Appropriate Use Of Injections</a:t>
                      </a:r>
                      <a:endParaRPr lang="th-TH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/>
                        <a:t>Reduce Unnecessary Transfusions</a:t>
                      </a:r>
                      <a:endParaRPr lang="th-TH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baseline="0" dirty="0"/>
                    </a:p>
                    <a:p>
                      <a:pPr algn="ctr"/>
                      <a:r>
                        <a:rPr lang="en-US" sz="1800" kern="1200" baseline="0" dirty="0"/>
                        <a:t>Routine HIV Antibody Screening</a:t>
                      </a:r>
                    </a:p>
                    <a:p>
                      <a:pPr algn="ctr"/>
                      <a:r>
                        <a:rPr lang="en-US" sz="1800" kern="1200" baseline="0" dirty="0"/>
                        <a:t>Interventions</a:t>
                      </a:r>
                      <a:endParaRPr lang="th-TH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dirty="0"/>
                        <a:t>Risk Reduction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dirty="0"/>
                        <a:t>Condom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dirty="0"/>
                        <a:t>STD Rx</a:t>
                      </a:r>
                      <a:endParaRPr kumimoji="1" lang="en-US" sz="10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dirty="0"/>
                        <a:t>Sterile Syringes</a:t>
                      </a:r>
                    </a:p>
                    <a:p>
                      <a:pPr algn="ctr"/>
                      <a:endParaRPr lang="th-TH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/>
                        <a:t>Quality  Blood For Transfusions</a:t>
                      </a:r>
                      <a:endParaRPr lang="th-TH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/>
                        <a:t>Short-course     </a:t>
                      </a:r>
                      <a:r>
                        <a:rPr lang="en-US" sz="1800" kern="1200" baseline="0" dirty="0" err="1"/>
                        <a:t>Monotherapy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Zidovudine</a:t>
                      </a:r>
                      <a:r>
                        <a:rPr lang="en-US" sz="1800" kern="1200" baseline="0" dirty="0"/>
                        <a:t> , </a:t>
                      </a:r>
                      <a:r>
                        <a:rPr lang="en-US" sz="1800" kern="1200" baseline="0" dirty="0" err="1"/>
                        <a:t>Nevirapine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600" kern="1200" baseline="0" dirty="0"/>
                        <a:t>To Mothers And Babies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/>
                        <a:t>Elective Caesarean Delivery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err="1"/>
                        <a:t>Breastmilk</a:t>
                      </a:r>
                      <a:r>
                        <a:rPr lang="en-US" sz="1800" kern="1200" baseline="0" dirty="0"/>
                        <a:t> Replacement</a:t>
                      </a:r>
                      <a:endParaRPr lang="th-TH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D13F"/>
                </a:solidFill>
                <a:cs typeface="LilyUPC" pitchFamily="34" charset="-34"/>
              </a:rPr>
              <a:t>	    </a:t>
            </a:r>
            <a:r>
              <a:rPr lang="en-US" dirty="0">
                <a:solidFill>
                  <a:srgbClr val="FF0000"/>
                </a:solidFill>
                <a:cs typeface="LilyUPC" pitchFamily="34" charset="-34"/>
              </a:rPr>
              <a:t>ABC Strategy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4" name="Content Placeholder 33"/>
          <p:cNvGraphicFramePr>
            <a:graphicFrameLocks noGrp="1"/>
          </p:cNvGraphicFramePr>
          <p:nvPr>
            <p:ph idx="4294967295"/>
          </p:nvPr>
        </p:nvGraphicFramePr>
        <p:xfrm>
          <a:off x="207810" y="1662544"/>
          <a:ext cx="8700660" cy="4667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0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0" cap="none" spc="0" dirty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accent6">
                            <a:tint val="15000"/>
                            <a:satMod val="20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Perpetua" pitchFamily="18" charset="0"/>
                      </a:endParaRPr>
                    </a:p>
                    <a:p>
                      <a:pPr algn="ctr"/>
                      <a:endParaRPr lang="en-US" sz="1800" b="1" dirty="0">
                        <a:latin typeface="Perpetua" pitchFamily="18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Perpetua" pitchFamily="18" charset="0"/>
                        </a:rPr>
                        <a:t>Avoid exposure 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Perpetua" pitchFamily="18" charset="0"/>
                        </a:rPr>
                        <a:t>      </a:t>
                      </a:r>
                    </a:p>
                    <a:p>
                      <a:pPr algn="ctr"/>
                      <a:r>
                        <a:rPr lang="en-US" sz="2800" b="1" dirty="0" err="1">
                          <a:solidFill>
                            <a:schemeClr val="bg2"/>
                          </a:solidFill>
                          <a:latin typeface="Perpetua" pitchFamily="18" charset="0"/>
                        </a:rPr>
                        <a:t>bstinence</a:t>
                      </a:r>
                      <a:endParaRPr lang="en-US" sz="2800" b="1" dirty="0">
                        <a:solidFill>
                          <a:schemeClr val="bg2"/>
                        </a:solidFill>
                        <a:latin typeface="Perpetua" pitchFamily="18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Perpetua" pitchFamily="18" charset="0"/>
                        </a:rPr>
                        <a:t>Mutual faithfulness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3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Perpetu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Perpetu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Perpetua" pitchFamily="18" charset="0"/>
                        </a:rPr>
                        <a:t>Reduce exposure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latin typeface="Perpetu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Perpetua" pitchFamily="18" charset="0"/>
                        </a:rPr>
                        <a:t>e faithful           </a:t>
                      </a:r>
                      <a:r>
                        <a:rPr lang="en-US" sz="1800" b="1" dirty="0">
                          <a:latin typeface="Perpetua" pitchFamily="18" charset="0"/>
                        </a:rPr>
                        <a:t>(Partner reduction)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0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Perpetu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Perpetua" pitchFamily="18" charset="0"/>
                        </a:rPr>
                        <a:t>Block </a:t>
                      </a:r>
                      <a:r>
                        <a:rPr lang="en-US" sz="2400" b="1">
                          <a:latin typeface="Perpetua" pitchFamily="18" charset="0"/>
                        </a:rPr>
                        <a:t>exposure effectively</a:t>
                      </a:r>
                      <a:r>
                        <a:rPr lang="en-US" sz="2400">
                          <a:latin typeface="Perpetua" pitchFamily="18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baseline="0" dirty="0">
                          <a:latin typeface="Perpetua" pitchFamily="18" charset="0"/>
                        </a:rPr>
                        <a:t>       </a:t>
                      </a:r>
                    </a:p>
                    <a:p>
                      <a:pPr algn="ctr"/>
                      <a:r>
                        <a:rPr lang="en-US" sz="3200" b="1" u="none" baseline="0" dirty="0">
                          <a:latin typeface="Perpetua" pitchFamily="18" charset="0"/>
                        </a:rPr>
                        <a:t>    </a:t>
                      </a:r>
                      <a:r>
                        <a:rPr lang="en-US" sz="3200" b="1" dirty="0" err="1">
                          <a:latin typeface="Perpetua" pitchFamily="18" charset="0"/>
                        </a:rPr>
                        <a:t>ondom</a:t>
                      </a:r>
                      <a:r>
                        <a:rPr lang="en-US" sz="3200" b="1" dirty="0">
                          <a:latin typeface="Perpetua" pitchFamily="18" charset="0"/>
                        </a:rPr>
                        <a:t> use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1486993" y="2052927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59286" y="3590796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73139" y="5073246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94507" y="1803541"/>
            <a:ext cx="91891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erpetua" pitchFamily="18" charset="0"/>
                <a:cs typeface="Arial" charset="0"/>
              </a:rPr>
              <a:t>A  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64602" y="3438405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erpetua" pitchFamily="18" charset="0"/>
                <a:cs typeface="Arial" charset="0"/>
              </a:rPr>
              <a:t>B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92262" y="5070782"/>
            <a:ext cx="5410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erpetua" pitchFamily="18" charset="0"/>
                <a:cs typeface="Arial" charset="0"/>
              </a:rPr>
              <a:t>C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HIV Testing and </a:t>
            </a:r>
            <a:r>
              <a:rPr lang="en-US" dirty="0" err="1">
                <a:solidFill>
                  <a:srgbClr val="FF0000"/>
                </a:solidFill>
              </a:rPr>
              <a:t>Counselling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2841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42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23912"/>
          </a:xfrm>
        </p:spPr>
        <p:txBody>
          <a:bodyPr/>
          <a:lstStyle/>
          <a:p>
            <a:pPr eaLnBrk="1" hangingPunct="1"/>
            <a:r>
              <a:rPr lang="en-US" b="1" dirty="0"/>
              <a:t>What is HIV?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229600" cy="571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029" sz="3200" b="1" dirty="0"/>
              <a:t>H</a:t>
            </a:r>
            <a:r>
              <a:rPr lang="en-029" sz="3200" dirty="0"/>
              <a:t> </a:t>
            </a:r>
            <a:r>
              <a:rPr lang="en-029" sz="3200" dirty="0">
                <a:latin typeface="Arial" charset="0"/>
              </a:rPr>
              <a:t>-</a:t>
            </a:r>
            <a:r>
              <a:rPr lang="en-029" sz="3200" dirty="0" err="1">
                <a:latin typeface="Arial" charset="0"/>
              </a:rPr>
              <a:t>uman</a:t>
            </a:r>
            <a:endParaRPr lang="en-029" sz="3200" dirty="0">
              <a:latin typeface="Arial" charset="0"/>
            </a:endParaRPr>
          </a:p>
          <a:p>
            <a:pPr marL="168275" indent="-168275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Found only in humans</a:t>
            </a:r>
          </a:p>
          <a:p>
            <a:pPr marL="168275" indent="-168275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Transmitted among humans</a:t>
            </a:r>
          </a:p>
          <a:p>
            <a:pPr marL="168275" indent="-168275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Preventable by humans</a:t>
            </a:r>
          </a:p>
          <a:p>
            <a:pPr marL="168275" indent="-168275" eaLnBrk="1" hangingPunct="1">
              <a:lnSpc>
                <a:spcPct val="60000"/>
              </a:lnSpc>
              <a:defRPr/>
            </a:pPr>
            <a:endParaRPr lang="en-029" sz="1600" dirty="0">
              <a:latin typeface="Arial" charset="0"/>
            </a:endParaRPr>
          </a:p>
          <a:p>
            <a:pPr marL="168275" indent="-168275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029" sz="3200" b="1" dirty="0"/>
              <a:t>I </a:t>
            </a:r>
            <a:r>
              <a:rPr lang="en-029" sz="3200" dirty="0">
                <a:latin typeface="Arial" charset="0"/>
              </a:rPr>
              <a:t>-</a:t>
            </a:r>
            <a:r>
              <a:rPr lang="en-029" sz="3200" dirty="0" err="1">
                <a:latin typeface="Arial" charset="0"/>
              </a:rPr>
              <a:t>mmunodeficiency</a:t>
            </a:r>
            <a:endParaRPr lang="en-029" sz="3200" dirty="0">
              <a:latin typeface="Arial" charset="0"/>
            </a:endParaRPr>
          </a:p>
          <a:p>
            <a:pPr marL="168275" indent="-168275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Body lacks ability to fight off infections</a:t>
            </a:r>
          </a:p>
          <a:p>
            <a:pPr marL="168275" indent="-168275" eaLnBrk="1" hangingPunct="1">
              <a:lnSpc>
                <a:spcPct val="110000"/>
              </a:lnSpc>
              <a:defRPr/>
            </a:pPr>
            <a:endParaRPr lang="en-029" sz="1600" dirty="0">
              <a:latin typeface="Arial" charset="0"/>
            </a:endParaRPr>
          </a:p>
          <a:p>
            <a:pPr marL="168275" indent="-168275" eaLnBrk="1" hangingPunct="1">
              <a:lnSpc>
                <a:spcPct val="110000"/>
              </a:lnSpc>
              <a:defRPr/>
            </a:pPr>
            <a:endParaRPr lang="en-029" sz="1600" dirty="0">
              <a:latin typeface="Arial" charset="0"/>
            </a:endParaRPr>
          </a:p>
          <a:p>
            <a:pPr marL="168275" indent="-168275" eaLnBrk="1" hangingPunct="1">
              <a:lnSpc>
                <a:spcPct val="110000"/>
              </a:lnSpc>
              <a:defRPr/>
            </a:pPr>
            <a:r>
              <a:rPr lang="en-029" sz="3200" b="1" dirty="0"/>
              <a:t>V</a:t>
            </a:r>
            <a:r>
              <a:rPr lang="en-029" sz="3200" dirty="0"/>
              <a:t> </a:t>
            </a:r>
            <a:r>
              <a:rPr lang="en-029" sz="3200" dirty="0">
                <a:latin typeface="Arial" charset="0"/>
              </a:rPr>
              <a:t>-</a:t>
            </a:r>
            <a:r>
              <a:rPr lang="en-029" sz="3200" dirty="0" err="1">
                <a:latin typeface="Arial" charset="0"/>
              </a:rPr>
              <a:t>irus</a:t>
            </a:r>
            <a:endParaRPr lang="en-029" sz="3200" dirty="0">
              <a:latin typeface="Arial" charset="0"/>
            </a:endParaRPr>
          </a:p>
          <a:p>
            <a:pPr marL="168275" indent="-168275" eaLnBrk="1" hangingPunct="1">
              <a:lnSpc>
                <a:spcPct val="7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Type of germ</a:t>
            </a:r>
          </a:p>
          <a:p>
            <a:pPr marL="168275" indent="-168275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Lives and reproduces in body cells</a:t>
            </a:r>
            <a:endParaRPr lang="en-US" sz="2400" dirty="0"/>
          </a:p>
          <a:p>
            <a:pPr marL="168275" indent="-168275">
              <a:buFont typeface="Arial" pitchFamily="34" charset="0"/>
              <a:buChar char="•"/>
              <a:defRPr/>
            </a:pPr>
            <a:r>
              <a:rPr lang="en-US" sz="2400" dirty="0"/>
              <a:t>The virus attacks and eventually overcomes the body’s immune system. The immune system is usually able to defend the body against infections.</a:t>
            </a:r>
            <a:endParaRPr lang="en-029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8730C7-486B-48DF-8C25-7A8FF0ABD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685800"/>
            <a:ext cx="7924799" cy="5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87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Working pattern of ICTC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91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HIV  Suspect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91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ICTC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91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Counselor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914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Reason for testing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1371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Risk Assessment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050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Pre-test COUNSELING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1524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consent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220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BLOOD 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HIV -</a:t>
            </a:r>
            <a:r>
              <a:rPr lang="en-US" dirty="0" err="1"/>
              <a:t>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657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Post test COUNSELING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4114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Change risky life pattern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457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Preventive measures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2743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HIV +</a:t>
            </a:r>
            <a:r>
              <a:rPr lang="en-US" dirty="0" err="1"/>
              <a:t>ve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confirmed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487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Post test COUNSELING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533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81800" y="5410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PPTCT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24800" y="533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Drop-in </a:t>
            </a:r>
            <a:r>
              <a:rPr lang="en-US" dirty="0" err="1"/>
              <a:t>Centres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1752600" y="1099066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352800" y="10668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0" idx="1"/>
          </p:cNvCxnSpPr>
          <p:nvPr/>
        </p:nvCxnSpPr>
        <p:spPr>
          <a:xfrm flipV="1">
            <a:off x="5486400" y="1099066"/>
            <a:ext cx="1066800" cy="439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5486400" y="1143000"/>
            <a:ext cx="1143000" cy="4191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2" idx="1"/>
          </p:cNvCxnSpPr>
          <p:nvPr/>
        </p:nvCxnSpPr>
        <p:spPr>
          <a:xfrm>
            <a:off x="5486400" y="1143000"/>
            <a:ext cx="1219200" cy="94666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" idx="2"/>
            <a:endCxn id="13" idx="0"/>
          </p:cNvCxnSpPr>
          <p:nvPr/>
        </p:nvCxnSpPr>
        <p:spPr>
          <a:xfrm rot="5400000">
            <a:off x="4832866" y="1403866"/>
            <a:ext cx="2402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3" idx="2"/>
            <a:endCxn id="14" idx="0"/>
          </p:cNvCxnSpPr>
          <p:nvPr/>
        </p:nvCxnSpPr>
        <p:spPr>
          <a:xfrm rot="5400000">
            <a:off x="4800600" y="20574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4" idx="1"/>
            <a:endCxn id="15" idx="0"/>
          </p:cNvCxnSpPr>
          <p:nvPr/>
        </p:nvCxnSpPr>
        <p:spPr>
          <a:xfrm rot="10800000" flipV="1">
            <a:off x="1752600" y="2394466"/>
            <a:ext cx="2362200" cy="424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9" idx="0"/>
          </p:cNvCxnSpPr>
          <p:nvPr/>
        </p:nvCxnSpPr>
        <p:spPr>
          <a:xfrm>
            <a:off x="5486400" y="2362200"/>
            <a:ext cx="1676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5" idx="2"/>
            <a:endCxn id="16" idx="0"/>
          </p:cNvCxnSpPr>
          <p:nvPr/>
        </p:nvCxnSpPr>
        <p:spPr>
          <a:xfrm rot="5400000">
            <a:off x="1518166" y="3423166"/>
            <a:ext cx="4688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9" idx="2"/>
          </p:cNvCxnSpPr>
          <p:nvPr/>
        </p:nvCxnSpPr>
        <p:spPr>
          <a:xfrm rot="5400000">
            <a:off x="6972300" y="33147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1" idx="2"/>
            <a:endCxn id="24" idx="0"/>
          </p:cNvCxnSpPr>
          <p:nvPr/>
        </p:nvCxnSpPr>
        <p:spPr>
          <a:xfrm>
            <a:off x="7200900" y="3950732"/>
            <a:ext cx="0" cy="926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4" idx="2"/>
            <a:endCxn id="26" idx="0"/>
          </p:cNvCxnSpPr>
          <p:nvPr/>
        </p:nvCxnSpPr>
        <p:spPr>
          <a:xfrm rot="5400000">
            <a:off x="7118866" y="5328166"/>
            <a:ext cx="1640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24" idx="2"/>
            <a:endCxn id="25" idx="0"/>
          </p:cNvCxnSpPr>
          <p:nvPr/>
        </p:nvCxnSpPr>
        <p:spPr>
          <a:xfrm rot="5400000">
            <a:off x="6433066" y="4566166"/>
            <a:ext cx="87868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24" idx="2"/>
            <a:endCxn id="27" idx="0"/>
          </p:cNvCxnSpPr>
          <p:nvPr/>
        </p:nvCxnSpPr>
        <p:spPr>
          <a:xfrm rot="16200000" flipH="1">
            <a:off x="7766566" y="4680466"/>
            <a:ext cx="87868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0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4" grpId="0"/>
      <p:bldP spid="25" grpId="0"/>
      <p:bldP spid="26" grpId="0"/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440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PPTCT :4 Pronged approach</a:t>
            </a:r>
            <a:endParaRPr lang="en-IN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3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FF3A-E058-4C16-B247-B8EBEC34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PPTCT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DEC94F-BBE2-4101-B9FD-04D575CE3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9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602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A82C-1E08-4BE1-B69A-CD9D99A3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73D264-FE9F-4FD0-9DD1-DD23ED877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17638"/>
            <a:ext cx="7924799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59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PPTCT (Cont.)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Without any intervention</a:t>
            </a:r>
            <a:r>
              <a:rPr lang="en-IN" sz="2600" dirty="0"/>
              <a:t> risk of transmission of HIV from infected mother to her child is between 20-45%. </a:t>
            </a:r>
          </a:p>
          <a:p>
            <a:r>
              <a:rPr lang="en-IN" sz="2600" dirty="0"/>
              <a:t>SD-NVP is highly effective in reducing risk of transmission from about 45% to less than 10%</a:t>
            </a:r>
          </a:p>
          <a:p>
            <a:r>
              <a:rPr lang="en-IN" sz="2600" dirty="0"/>
              <a:t>Multiple drugs for PPTCT can reduce transmission to less than 5% if started early in pregnancy and continued throughout period of delivery and breast feeding. </a:t>
            </a:r>
          </a:p>
          <a:p>
            <a:r>
              <a:rPr lang="en-US" sz="2800" dirty="0"/>
              <a:t>In 2017, 60% of pregnant women living with HIV received PPTCT services, a 20% increase on 2016 levels.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88586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457200"/>
            <a:ext cx="4343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Establish  HIV Status of Pregnant Women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6400799" y="1878106"/>
            <a:ext cx="1945341" cy="8650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HIV -</a:t>
            </a:r>
            <a:r>
              <a:rPr lang="en-IN" dirty="0" err="1">
                <a:solidFill>
                  <a:schemeClr val="tx1"/>
                </a:solidFill>
              </a:rPr>
              <a:t>ve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5224" y="1878106"/>
            <a:ext cx="2895600" cy="8650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newly detected HIV infection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012" y="3886200"/>
            <a:ext cx="19812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Continue ART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2299" y="3276600"/>
            <a:ext cx="3124199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From ICTC collect the blood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Sample for CD4 and sent it to ART </a:t>
            </a:r>
            <a:r>
              <a:rPr lang="en-IN" dirty="0" err="1">
                <a:solidFill>
                  <a:schemeClr val="tx1"/>
                </a:solidFill>
              </a:rPr>
              <a:t>center</a:t>
            </a:r>
            <a:r>
              <a:rPr lang="en-IN" dirty="0">
                <a:solidFill>
                  <a:schemeClr val="tx1"/>
                </a:solidFill>
              </a:rPr>
              <a:t> and refer women to there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7093" y="4876800"/>
            <a:ext cx="6683188" cy="1409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ART </a:t>
            </a:r>
            <a:r>
              <a:rPr lang="en-IN" dirty="0" err="1">
                <a:solidFill>
                  <a:schemeClr val="tx1"/>
                </a:solidFill>
              </a:rPr>
              <a:t>Center</a:t>
            </a:r>
            <a:r>
              <a:rPr lang="en-IN" dirty="0">
                <a:solidFill>
                  <a:schemeClr val="tx1"/>
                </a:solidFill>
              </a:rPr>
              <a:t>: Initiate ART to HIV +</a:t>
            </a:r>
            <a:r>
              <a:rPr lang="en-IN" dirty="0" err="1">
                <a:solidFill>
                  <a:schemeClr val="tx1"/>
                </a:solidFill>
              </a:rPr>
              <a:t>ve</a:t>
            </a:r>
            <a:r>
              <a:rPr lang="en-IN" dirty="0">
                <a:solidFill>
                  <a:schemeClr val="tx1"/>
                </a:solidFill>
              </a:rPr>
              <a:t> pregnant mother regardless of WHO  Clinical Stage and CD4counts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Preferred Regimen : TDF+3TC+EFV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ART </a:t>
            </a:r>
            <a:r>
              <a:rPr lang="en-IN" dirty="0" err="1">
                <a:solidFill>
                  <a:schemeClr val="tx1"/>
                </a:solidFill>
              </a:rPr>
              <a:t>center</a:t>
            </a:r>
            <a:r>
              <a:rPr lang="en-IN" dirty="0">
                <a:solidFill>
                  <a:schemeClr val="tx1"/>
                </a:solidFill>
              </a:rPr>
              <a:t> will collect sample for baseline and other investigations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7341" y="3314700"/>
            <a:ext cx="18288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Repeat HIV as per guidelines for window period &amp;h/o risk factor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878106"/>
            <a:ext cx="2895600" cy="8650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Known  HIV infected case and already receiving ART</a:t>
            </a: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00200" y="1447800"/>
            <a:ext cx="57732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>
            <a:off x="1600200" y="1447800"/>
            <a:ext cx="0" cy="4303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12876" y="1066800"/>
            <a:ext cx="0" cy="815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5" idx="0"/>
          </p:cNvCxnSpPr>
          <p:nvPr/>
        </p:nvCxnSpPr>
        <p:spPr>
          <a:xfrm>
            <a:off x="7373469" y="1447800"/>
            <a:ext cx="1" cy="4303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86834" y="27432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373469" y="2743200"/>
            <a:ext cx="0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63033" y="4343400"/>
            <a:ext cx="0" cy="5446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41612" y="2743200"/>
            <a:ext cx="0" cy="1181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27757" y="4343400"/>
            <a:ext cx="0" cy="2076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5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61128" y="1633537"/>
            <a:ext cx="3030071" cy="747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Mother :Continue ART during labour and delivery(</a:t>
            </a:r>
            <a:r>
              <a:rPr lang="en-IN" dirty="0" err="1">
                <a:solidFill>
                  <a:schemeClr val="tx1"/>
                </a:solidFill>
              </a:rPr>
              <a:t>intrapartum</a:t>
            </a:r>
            <a:r>
              <a:rPr lang="en-IN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200400"/>
            <a:ext cx="4495800" cy="1752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Mother: Continue ART(Postpartum)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Infant: Daily NVP from birth until 6 weeks of age then stop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(Irrespective  of choice of infant feeding)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Exclusive  BF/RF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71600" y="2609850"/>
            <a:ext cx="0" cy="1657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71600" y="426720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54900" y="2381250"/>
            <a:ext cx="0" cy="8529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2376" y="215265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Continue ART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0" y="40259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Continued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034118" y="533400"/>
            <a:ext cx="0" cy="1013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02976" y="1114425"/>
            <a:ext cx="0" cy="1038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7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F45AB5-E228-4952-8A3E-3BF6AAD22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838200"/>
            <a:ext cx="7315199" cy="52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859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752336-E805-480D-994B-C4EC75BC1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62000"/>
            <a:ext cx="7772400" cy="53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2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400800" cy="914400"/>
          </a:xfrm>
        </p:spPr>
        <p:txBody>
          <a:bodyPr/>
          <a:lstStyle/>
          <a:p>
            <a:pPr algn="ctr" eaLnBrk="1" hangingPunct="1"/>
            <a:r>
              <a:rPr lang="en-029" sz="4800" b="1"/>
              <a:t>AIDS</a:t>
            </a:r>
            <a:endParaRPr lang="en-US" sz="4800" b="1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077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029" sz="2800" b="1" dirty="0"/>
              <a:t>A</a:t>
            </a:r>
            <a:r>
              <a:rPr lang="en-029" sz="2800" b="1" dirty="0">
                <a:latin typeface="Arial" charset="0"/>
              </a:rPr>
              <a:t>-</a:t>
            </a:r>
            <a:r>
              <a:rPr lang="en-029" sz="2800" b="1" dirty="0" err="1">
                <a:latin typeface="Arial" charset="0"/>
              </a:rPr>
              <a:t>cquired</a:t>
            </a:r>
            <a:r>
              <a:rPr lang="en-029" sz="2800" b="1" dirty="0">
                <a:latin typeface="Arial" charset="0"/>
              </a:rPr>
              <a:t>;</a:t>
            </a:r>
            <a:r>
              <a:rPr lang="en-029" sz="3200" dirty="0">
                <a:latin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received, not inherited (does not run in families)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029" sz="3200" b="1" dirty="0"/>
              <a:t>I</a:t>
            </a:r>
            <a:r>
              <a:rPr lang="en-029" sz="3200" dirty="0">
                <a:latin typeface="Arial" charset="0"/>
              </a:rPr>
              <a:t>-</a:t>
            </a:r>
            <a:r>
              <a:rPr lang="en-029" sz="3200" b="1" dirty="0" err="1">
                <a:latin typeface="Arial" charset="0"/>
              </a:rPr>
              <a:t>mmuno</a:t>
            </a:r>
            <a:r>
              <a:rPr lang="en-029" sz="3200" b="1" dirty="0">
                <a:latin typeface="Arial" charset="0"/>
              </a:rPr>
              <a:t>;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protected from (in this case the system protects the body from disease- related with immune system)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029" sz="3200" b="1" dirty="0"/>
              <a:t>D</a:t>
            </a:r>
            <a:r>
              <a:rPr lang="en-029" sz="3200" dirty="0">
                <a:latin typeface="Arial" charset="0"/>
              </a:rPr>
              <a:t>-</a:t>
            </a:r>
            <a:r>
              <a:rPr lang="en-029" sz="3200" b="1" dirty="0" err="1">
                <a:latin typeface="Arial" charset="0"/>
              </a:rPr>
              <a:t>eficiency</a:t>
            </a:r>
            <a:r>
              <a:rPr lang="en-029" sz="3200" b="1" dirty="0">
                <a:latin typeface="Arial" charset="0"/>
              </a:rPr>
              <a:t>,</a:t>
            </a:r>
            <a:r>
              <a:rPr lang="en-029" sz="3200" dirty="0">
                <a:latin typeface="Arial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lack of immune response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029" sz="3200" b="1" dirty="0"/>
              <a:t>S</a:t>
            </a:r>
            <a:r>
              <a:rPr lang="en-029" sz="3200" dirty="0">
                <a:latin typeface="Arial" charset="0"/>
              </a:rPr>
              <a:t>-</a:t>
            </a:r>
            <a:r>
              <a:rPr lang="en-029" sz="3200" b="1" dirty="0" err="1">
                <a:latin typeface="Arial" charset="0"/>
              </a:rPr>
              <a:t>yndrome</a:t>
            </a:r>
            <a:r>
              <a:rPr lang="en-029" sz="3200" b="1" dirty="0">
                <a:latin typeface="Arial" charset="0"/>
              </a:rPr>
              <a:t>;</a:t>
            </a:r>
            <a:r>
              <a:rPr lang="en-029" sz="3200" dirty="0">
                <a:latin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a group of symptoms or diseases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B1506C-DFBA-48B5-B0A9-45586E37F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99" y="457201"/>
            <a:ext cx="7637701" cy="54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50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91400" cy="125253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Classification of Antiretroviral (ART) Drugs 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NRTI (Nucleo</a:t>
            </a:r>
            <a:r>
              <a:rPr lang="en-US" b="1" dirty="0"/>
              <a:t>s</a:t>
            </a:r>
            <a:r>
              <a:rPr lang="en-US" dirty="0"/>
              <a:t>ide Reverse Transcriptase Inhibitors)</a:t>
            </a:r>
          </a:p>
          <a:p>
            <a:r>
              <a:rPr lang="en-US" dirty="0" err="1"/>
              <a:t>NtRTI</a:t>
            </a:r>
            <a:r>
              <a:rPr lang="en-US" dirty="0"/>
              <a:t> (Nucleo</a:t>
            </a:r>
            <a:r>
              <a:rPr lang="en-US" b="1" dirty="0"/>
              <a:t>t</a:t>
            </a:r>
            <a:r>
              <a:rPr lang="en-US" dirty="0"/>
              <a:t>ide Reverse Transcriptase Inhibitors)</a:t>
            </a:r>
          </a:p>
          <a:p>
            <a:r>
              <a:rPr lang="en-US" dirty="0"/>
              <a:t>NNRTI ( </a:t>
            </a:r>
            <a:r>
              <a:rPr lang="en-US" b="1" dirty="0"/>
              <a:t>Non</a:t>
            </a:r>
            <a:r>
              <a:rPr lang="en-US" dirty="0"/>
              <a:t>-Nucleo</a:t>
            </a:r>
            <a:r>
              <a:rPr lang="en-US" b="1" dirty="0"/>
              <a:t>s</a:t>
            </a:r>
            <a:r>
              <a:rPr lang="en-US" dirty="0"/>
              <a:t>ide Reverse Transcriptase Inhibitors)</a:t>
            </a:r>
          </a:p>
          <a:p>
            <a:r>
              <a:rPr lang="en-US" dirty="0"/>
              <a:t>PI (Protease Inhibitors)</a:t>
            </a:r>
          </a:p>
          <a:p>
            <a:r>
              <a:rPr lang="en-US" dirty="0"/>
              <a:t>INSTI (</a:t>
            </a:r>
            <a:r>
              <a:rPr lang="en-US" dirty="0" err="1"/>
              <a:t>Integrase</a:t>
            </a:r>
            <a:r>
              <a:rPr lang="en-US" dirty="0"/>
              <a:t> strand transfer inhibitors): </a:t>
            </a:r>
            <a:r>
              <a:rPr lang="en-US" dirty="0" err="1"/>
              <a:t>Raltegravir</a:t>
            </a:r>
            <a:r>
              <a:rPr lang="en-US" dirty="0"/>
              <a:t>, </a:t>
            </a:r>
            <a:r>
              <a:rPr lang="en-US" dirty="0" err="1"/>
              <a:t>Elvitegravir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41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Highly Active Anti Retroviral Therapy(HAART)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24000"/>
            <a:ext cx="8229600" cy="502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26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HAART Regimens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2590800" cy="4343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>
                <a:latin typeface="Comic Sans MS" pitchFamily="66" charset="0"/>
              </a:rPr>
              <a:t>H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>
                <a:latin typeface="Comic Sans MS" pitchFamily="66" charset="0"/>
              </a:rPr>
              <a:t>FIRST LINE 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2NRTI+ 1NNRTI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PREFFERED REGIMEN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TDF + 3TC (or FTC) + EFV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429000" y="1752600"/>
            <a:ext cx="2590800" cy="434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r>
              <a:rPr lang="en-US" dirty="0">
                <a:latin typeface="Comic Sans MS" pitchFamily="66" charset="0"/>
              </a:rPr>
              <a:t>SECOND LINE </a:t>
            </a: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2NRTI+ RITONAVIR BOOSTED PI</a:t>
            </a: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/>
          </a:p>
          <a:p>
            <a:pPr algn="ctr"/>
            <a:r>
              <a:rPr lang="en-US" dirty="0"/>
              <a:t>PREFFERED REGIMEN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TDF + 3TC (or FTC) + ATV/RTV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1752600"/>
            <a:ext cx="2590800" cy="4343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itchFamily="66" charset="0"/>
              </a:rPr>
              <a:t>THIRD LINE</a:t>
            </a: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INTEGRASE INHIBITOR+2</a:t>
            </a:r>
            <a:r>
              <a:rPr lang="en-US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ND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GENERATION NNRTI+ PI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PREFFERED REGIMEN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RAL +ETV+RTV/DRV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aseline="30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667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Goals of ARV Therapy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Reduce HIV-associated morbidity and prolong the duration and quality of survival,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Restore and preserve immunologic function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Maximally suppress plasma HIV viral load 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Prevent HIV transmission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viral_load_dow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199"/>
            <a:ext cx="4038600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9520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85800" y="608013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buFontTx/>
              <a:buChar char="•"/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57200" y="1219200"/>
            <a:ext cx="8153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Treatment of AIDS &amp; Life Expectancy</a:t>
            </a:r>
          </a:p>
          <a:p>
            <a:pPr marL="457200" indent="-457200" algn="ctr"/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Treatment helps people live </a:t>
            </a:r>
            <a:r>
              <a:rPr lang="en-US" sz="2400" b="1" i="1" u="sng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longer</a:t>
            </a:r>
            <a:r>
              <a:rPr lang="en-US" sz="2400" b="1" u="sng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20000"/>
              </a:lnSpc>
            </a:pPr>
            <a:endParaRPr lang="en-US" sz="16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400" b="1" dirty="0">
                <a:solidFill>
                  <a:srgbClr val="EDF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In 1993 =  less than 7 years</a:t>
            </a:r>
          </a:p>
          <a:p>
            <a:pPr marL="457200" indent="-457200">
              <a:lnSpc>
                <a:spcPct val="12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	b. In 2006 =  20 years or more… </a:t>
            </a:r>
          </a:p>
          <a:p>
            <a:pPr marL="457200" indent="-457200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				….if properly treated</a:t>
            </a:r>
          </a:p>
          <a:p>
            <a:pPr marL="457200" indent="-457200">
              <a:lnSpc>
                <a:spcPct val="120000"/>
              </a:lnSpc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	c. New drugs are the cause of the increase survival.</a:t>
            </a:r>
          </a:p>
          <a:p>
            <a:pPr marL="457200" indent="-45720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ART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2017, 56% of people living with HIV were on treatment a significant rise from 2013, when coverage stood at just 36%.</a:t>
            </a:r>
          </a:p>
          <a:p>
            <a:r>
              <a:rPr lang="en-US" dirty="0"/>
              <a:t>In 2017, India adopted ‘test and treat’, following WHO guidance, which means anyone testing positive for HIV is now eligible for treatment, regardless of their CD4 count.</a:t>
            </a:r>
          </a:p>
          <a:p>
            <a:r>
              <a:rPr lang="en-US" dirty="0"/>
              <a:t>Despite the rise in treatment coverage, many people living with HIV still have difficulty accessing the clinics, emphasizing the importance of initiatives such as the Link Workers Scheme (LWS). </a:t>
            </a:r>
          </a:p>
          <a:p>
            <a:r>
              <a:rPr lang="en-US" dirty="0"/>
              <a:t>LWS – a NACO </a:t>
            </a:r>
            <a:r>
              <a:rPr lang="en-US" dirty="0" err="1"/>
              <a:t>programme</a:t>
            </a:r>
            <a:r>
              <a:rPr lang="en-US" dirty="0"/>
              <a:t> - works across 18 states, training people from at-risk populations to link communities with HIV information, commodities and services. 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 lIns="0" rIns="0" bIns="0">
            <a:normAutofit/>
          </a:bodyPr>
          <a:lstStyle/>
          <a:p>
            <a:pPr algn="ctr" eaLnBrk="1" hangingPunct="1"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 and HIV – The Link</a:t>
            </a:r>
            <a:endParaRPr lang="en-US" sz="4600" dirty="0">
              <a:solidFill>
                <a:srgbClr val="FF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Persons with a history of STIs are more likely to get HIV because:</a:t>
            </a:r>
          </a:p>
          <a:p>
            <a:pPr marL="1073150" lvl="2" indent="-273050" eaLnBrk="1" hangingPunct="1"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persons with STIs are more likely to </a:t>
            </a:r>
            <a:r>
              <a:rPr lang="en-US" sz="2800" u="sng" dirty="0">
                <a:latin typeface="Calibri" pitchFamily="34" charset="0"/>
              </a:rPr>
              <a:t>have sores and small breaks in the skin and lining of their genitals.</a:t>
            </a:r>
          </a:p>
          <a:p>
            <a:pPr marL="1073150" lvl="2"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Calibri" pitchFamily="34" charset="0"/>
              </a:rPr>
              <a:t>  </a:t>
            </a:r>
          </a:p>
          <a:p>
            <a:pPr marL="1073150" lvl="2" indent="-273050" eaLnBrk="1" hangingPunct="1">
              <a:lnSpc>
                <a:spcPct val="80000"/>
              </a:lnSpc>
            </a:pPr>
            <a:r>
              <a:rPr lang="en-US" sz="2800" u="sng" dirty="0">
                <a:latin typeface="Calibri" pitchFamily="34" charset="0"/>
              </a:rPr>
              <a:t>HIV can more easily enter the body through these breaks.</a:t>
            </a:r>
            <a:endParaRPr lang="en-US" sz="2800" u="sng" dirty="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3400"/>
            <a:ext cx="8229600" cy="5410200"/>
          </a:xfrm>
        </p:spPr>
        <p:txBody>
          <a:bodyPr/>
          <a:lstStyle/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200" b="1" u="sng">
                <a:solidFill>
                  <a:schemeClr val="tx2"/>
                </a:solidFill>
                <a:latin typeface="Arial Black" pitchFamily="34" charset="0"/>
              </a:rPr>
              <a:t>ALL</a:t>
            </a:r>
            <a:r>
              <a:rPr lang="en-US" sz="4200" b="1">
                <a:solidFill>
                  <a:schemeClr val="tx2"/>
                </a:solidFill>
                <a:latin typeface="Arial Black" pitchFamily="34" charset="0"/>
              </a:rPr>
              <a:t> STIs are Preventable</a:t>
            </a:r>
            <a:r>
              <a:rPr lang="en-US" sz="4200" b="1">
                <a:solidFill>
                  <a:srgbClr val="7030A0"/>
                </a:solidFill>
                <a:latin typeface="Batang" pitchFamily="18" charset="-127"/>
              </a:rPr>
              <a:t> </a:t>
            </a: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800">
              <a:latin typeface="Calibri" pitchFamily="34" charset="0"/>
            </a:endParaRP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100">
                <a:latin typeface="Calibri" pitchFamily="34" charset="0"/>
              </a:rPr>
              <a:t>Most STI’s are treatable</a:t>
            </a: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100" u="sng">
                <a:latin typeface="Calibri" pitchFamily="34" charset="0"/>
              </a:rPr>
              <a:t>But</a:t>
            </a: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5000" u="sng">
              <a:latin typeface="Calibri" pitchFamily="34" charset="0"/>
            </a:endParaRP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5000" b="1">
                <a:solidFill>
                  <a:srgbClr val="C00000"/>
                </a:solidFill>
                <a:latin typeface="Calibri" pitchFamily="34" charset="0"/>
              </a:rPr>
              <a:t>HIV/AIDS </a:t>
            </a:r>
            <a:r>
              <a:rPr lang="en-US" sz="5000" b="1" u="sng">
                <a:solidFill>
                  <a:srgbClr val="C00000"/>
                </a:solidFill>
                <a:latin typeface="Calibri" pitchFamily="34" charset="0"/>
              </a:rPr>
              <a:t>CANNOT BE CURED</a:t>
            </a:r>
            <a:endParaRPr lang="en-US" sz="38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HIV: Prophylaxis-General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Standard </a:t>
            </a:r>
            <a:r>
              <a:rPr lang="en-US" sz="2800" b="1" dirty="0"/>
              <a:t>Precautions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Hand washing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Use of protective barriers </a:t>
            </a:r>
            <a:r>
              <a:rPr lang="en-US" sz="2400" dirty="0" err="1"/>
              <a:t>e.g</a:t>
            </a:r>
            <a:r>
              <a:rPr lang="en-US" sz="2400" dirty="0"/>
              <a:t>- </a:t>
            </a:r>
            <a:r>
              <a:rPr lang="en-US" sz="2400" dirty="0" err="1"/>
              <a:t>gloves,masks,goggles,gowns</a:t>
            </a:r>
            <a:endParaRPr lang="en-US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Safe handling and safe disposal of sharps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Respiratory hygiene and cough etiquettes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Safe decontamination and disposal of contaminated waste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9729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600200" y="1143000"/>
            <a:ext cx="4235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i="1" dirty="0">
                <a:solidFill>
                  <a:srgbClr val="F9604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WHAT IS AIDS ??</a:t>
            </a:r>
            <a:endParaRPr lang="en-US" sz="4000" i="1" dirty="0">
              <a:solidFill>
                <a:srgbClr val="F9604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2402599"/>
            <a:ext cx="8610600" cy="35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1. The Late stage of HIV infection</a:t>
            </a:r>
          </a:p>
          <a:p>
            <a:pPr>
              <a:lnSpc>
                <a:spcPct val="110000"/>
              </a:lnSpc>
            </a:pPr>
            <a:endParaRPr lang="en-US" sz="23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2. A group of symptoms &amp; signs of disease that occur together.</a:t>
            </a:r>
          </a:p>
          <a:p>
            <a:pPr>
              <a:lnSpc>
                <a:spcPct val="110000"/>
              </a:lnSpc>
              <a:buFontTx/>
              <a:buChar char="•"/>
            </a:pPr>
            <a:endParaRPr lang="en-US" sz="23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3. Severe immune system breakdown</a:t>
            </a:r>
          </a:p>
          <a:p>
            <a:pPr>
              <a:lnSpc>
                <a:spcPct val="110000"/>
              </a:lnSpc>
            </a:pPr>
            <a:endParaRPr lang="en-US" sz="23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4. Less than 200 T cells (or CD4 cells).  </a:t>
            </a:r>
          </a:p>
          <a:p>
            <a:pPr>
              <a:lnSpc>
                <a:spcPct val="110000"/>
              </a:lnSpc>
            </a:pPr>
            <a:r>
              <a:rPr lang="en-US" sz="2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Normal 1000</a:t>
            </a:r>
          </a:p>
          <a:p>
            <a:endParaRPr lang="en-US" sz="2400" b="1" dirty="0">
              <a:solidFill>
                <a:srgbClr val="EDFA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Post-exposure Prophylaxis</a:t>
            </a:r>
            <a:r>
              <a:rPr lang="en-US" sz="3200" b="1" u="sn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Comprehensive management given to minimize the risk of infection following potential exposure to blood-borne pathogens e.g. HIV.</a:t>
            </a:r>
          </a:p>
          <a:p>
            <a:pPr marL="0" indent="0">
              <a:buNone/>
            </a:pPr>
            <a:r>
              <a:rPr lang="en-US" sz="2400" dirty="0"/>
              <a:t>This includes:</a:t>
            </a:r>
          </a:p>
          <a:p>
            <a:pPr marL="0" indent="0">
              <a:buNone/>
            </a:pPr>
            <a:r>
              <a:rPr lang="en-US" sz="2400" dirty="0"/>
              <a:t>1. First aid</a:t>
            </a:r>
          </a:p>
          <a:p>
            <a:pPr marL="0" indent="0">
              <a:buNone/>
            </a:pPr>
            <a:r>
              <a:rPr lang="en-US" sz="2400" dirty="0"/>
              <a:t>2. Counseling</a:t>
            </a:r>
          </a:p>
          <a:p>
            <a:pPr marL="0" indent="0">
              <a:buNone/>
            </a:pPr>
            <a:r>
              <a:rPr lang="en-US" sz="2400" dirty="0"/>
              <a:t>3. Risk assessment</a:t>
            </a:r>
          </a:p>
          <a:p>
            <a:pPr marL="0" indent="0">
              <a:buNone/>
            </a:pPr>
            <a:r>
              <a:rPr lang="en-US" sz="2400" dirty="0"/>
              <a:t>4. Relevant laboratory investigations based on informed </a:t>
            </a:r>
          </a:p>
          <a:p>
            <a:pPr marL="0" indent="0">
              <a:buNone/>
            </a:pPr>
            <a:r>
              <a:rPr lang="en-US" sz="2400" dirty="0"/>
              <a:t>    consent of the exposed person.</a:t>
            </a:r>
          </a:p>
          <a:p>
            <a:pPr marL="0" indent="0">
              <a:buNone/>
            </a:pPr>
            <a:r>
              <a:rPr lang="en-US" sz="2400" dirty="0"/>
              <a:t>5. Depending on the risk assessment, the provision of short </a:t>
            </a:r>
          </a:p>
          <a:p>
            <a:pPr marL="0" indent="0">
              <a:buNone/>
            </a:pPr>
            <a:r>
              <a:rPr lang="en-US" sz="2400" dirty="0"/>
              <a:t>    term (4 weeks) of ART.</a:t>
            </a:r>
          </a:p>
          <a:p>
            <a:pPr marL="0" indent="0">
              <a:buNone/>
            </a:pPr>
            <a:r>
              <a:rPr lang="en-US" sz="2400" dirty="0"/>
              <a:t>6. Follow up and support</a:t>
            </a:r>
          </a:p>
        </p:txBody>
      </p:sp>
    </p:spTree>
    <p:extLst>
      <p:ext uri="{BB962C8B-B14F-4D97-AF65-F5344CB8AC3E}">
        <p14:creationId xmlns:p14="http://schemas.microsoft.com/office/powerpoint/2010/main" val="5368833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 algn="just"/>
            <a:r>
              <a:rPr lang="en-US" sz="2200" dirty="0"/>
              <a:t>Post-exposure prophylaxis (PEP) has its greatest effect if begun </a:t>
            </a:r>
            <a:r>
              <a:rPr lang="en-US" sz="2200" dirty="0">
                <a:solidFill>
                  <a:srgbClr val="FF0000"/>
                </a:solidFill>
              </a:rPr>
              <a:t>within 2 hours </a:t>
            </a:r>
            <a:r>
              <a:rPr lang="en-US" sz="2200" dirty="0"/>
              <a:t>of exposure. There is little benefit if started &gt;72 hours. </a:t>
            </a:r>
          </a:p>
          <a:p>
            <a:pPr algn="just"/>
            <a:r>
              <a:rPr lang="en-US" sz="2200" dirty="0"/>
              <a:t>The prophylaxis needs to be continued for 4 weeks (28 days).</a:t>
            </a:r>
            <a:endParaRPr lang="en-US" sz="2200" b="1" dirty="0"/>
          </a:p>
          <a:p>
            <a:pPr marL="0" indent="0" algn="just">
              <a:buNone/>
            </a:pPr>
            <a:r>
              <a:rPr lang="en-US" sz="2200" b="1" u="sng" dirty="0"/>
              <a:t>Preferred PEP regimen :</a:t>
            </a:r>
          </a:p>
          <a:p>
            <a:pPr algn="just"/>
            <a:r>
              <a:rPr lang="en-US" sz="2200" b="1" dirty="0"/>
              <a:t>Initially: </a:t>
            </a:r>
          </a:p>
          <a:p>
            <a:pPr lvl="1" algn="just"/>
            <a:r>
              <a:rPr lang="en-US" sz="2200" b="1" dirty="0"/>
              <a:t>2 drug regimen (</a:t>
            </a:r>
            <a:r>
              <a:rPr lang="en-US" sz="2200" dirty="0" err="1"/>
              <a:t>Zidovudine</a:t>
            </a:r>
            <a:r>
              <a:rPr lang="en-US" sz="2200" dirty="0"/>
              <a:t> + Lamivudine</a:t>
            </a:r>
            <a:r>
              <a:rPr lang="en-US" sz="2200" b="1" dirty="0"/>
              <a:t>)</a:t>
            </a:r>
          </a:p>
          <a:p>
            <a:pPr lvl="1" algn="just"/>
            <a:r>
              <a:rPr lang="en-US" sz="2200" b="1" dirty="0"/>
              <a:t> then 3 drug regimen </a:t>
            </a:r>
            <a:r>
              <a:rPr lang="en-US" sz="2200" dirty="0"/>
              <a:t>: after expert opinion ( </a:t>
            </a:r>
            <a:r>
              <a:rPr lang="en-US" sz="2200" b="1" dirty="0">
                <a:solidFill>
                  <a:schemeClr val="dk1"/>
                </a:solidFill>
              </a:rPr>
              <a:t>AZT + 3TC + NVP)</a:t>
            </a:r>
          </a:p>
          <a:p>
            <a:pPr algn="just"/>
            <a:r>
              <a:rPr lang="en-US" sz="2200" b="1" dirty="0"/>
              <a:t>Clinical follow-up: </a:t>
            </a:r>
            <a:r>
              <a:rPr lang="en-US" sz="2200" dirty="0"/>
              <a:t>the exposed person must be monitored for the    eventual appearance of signs indicating an HIV. These symptoms almost always appears within 3 to 6 weeks after exposure.</a:t>
            </a:r>
          </a:p>
          <a:p>
            <a:pPr algn="just"/>
            <a:r>
              <a:rPr lang="en-US" sz="2200" b="1" dirty="0"/>
              <a:t>Laboratory follow-up </a:t>
            </a:r>
            <a:r>
              <a:rPr lang="en-US" sz="2200" dirty="0"/>
              <a:t>: after exposure testing at 3 months </a:t>
            </a:r>
          </a:p>
          <a:p>
            <a:pPr marL="0" indent="0">
              <a:buNone/>
            </a:pPr>
            <a:r>
              <a:rPr lang="en-US" sz="2200" dirty="0"/>
              <a:t>     and 6 months is recommended.</a:t>
            </a:r>
          </a:p>
          <a:p>
            <a:pPr marL="0" indent="0" algn="just">
              <a:buNone/>
            </a:pPr>
            <a:r>
              <a:rPr lang="en-US" sz="2000" dirty="0"/>
              <a:t>   </a:t>
            </a:r>
            <a:endParaRPr lang="en-IN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Post-exposure Prophylaxis</a:t>
            </a:r>
            <a:r>
              <a:rPr lang="en-US" sz="32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8162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Vaccine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b="1" u="sng" dirty="0"/>
              <a:t>Need</a:t>
            </a:r>
          </a:p>
          <a:p>
            <a:pPr marL="0" indent="0">
              <a:buNone/>
            </a:pPr>
            <a:r>
              <a:rPr lang="en-IN" dirty="0"/>
              <a:t>    </a:t>
            </a:r>
            <a:r>
              <a:rPr lang="en-IN" sz="2400" dirty="0"/>
              <a:t>Despite the remarkable achievements in development of anti-retroviral therapies and recent advances in new prevention technologies, the rate of new HIV infections </a:t>
            </a:r>
            <a:r>
              <a:rPr lang="en-IN" sz="2400" dirty="0">
                <a:solidFill>
                  <a:srgbClr val="FF0000"/>
                </a:solidFill>
              </a:rPr>
              <a:t>continues to outpace efforts </a:t>
            </a:r>
            <a:r>
              <a:rPr lang="en-IN" sz="2400" dirty="0"/>
              <a:t>on prevention and control. </a:t>
            </a:r>
          </a:p>
          <a:p>
            <a:pPr marL="0" indent="0">
              <a:buNone/>
            </a:pPr>
            <a:r>
              <a:rPr lang="en-US" sz="2800" b="1" u="sng" dirty="0"/>
              <a:t>Challenges</a:t>
            </a:r>
          </a:p>
          <a:p>
            <a:r>
              <a:rPr lang="en-IN" sz="2400" dirty="0"/>
              <a:t>H.I.V. </a:t>
            </a:r>
            <a:r>
              <a:rPr lang="en-IN" sz="2400" dirty="0">
                <a:solidFill>
                  <a:srgbClr val="FF0000"/>
                </a:solidFill>
              </a:rPr>
              <a:t>mutates rapidly</a:t>
            </a:r>
            <a:r>
              <a:rPr lang="en-IN" sz="2400" dirty="0"/>
              <a:t>; H.I.V. mutates in one day as much as influenza viruses do in a year.</a:t>
            </a:r>
          </a:p>
          <a:p>
            <a:r>
              <a:rPr lang="en-IN" sz="2400" dirty="0"/>
              <a:t>The virus has developed multiple </a:t>
            </a:r>
            <a:r>
              <a:rPr lang="en-IN" sz="2400" dirty="0">
                <a:solidFill>
                  <a:srgbClr val="FF0000"/>
                </a:solidFill>
              </a:rPr>
              <a:t>mechanisms to evade </a:t>
            </a:r>
            <a:r>
              <a:rPr lang="en-IN" sz="2400" dirty="0"/>
              <a:t>the body’s </a:t>
            </a:r>
            <a:r>
              <a:rPr lang="en-IN" sz="2400" dirty="0" err="1"/>
              <a:t>defenses</a:t>
            </a:r>
            <a:endParaRPr lang="en-IN" sz="2400" dirty="0"/>
          </a:p>
          <a:p>
            <a:r>
              <a:rPr lang="en-IN" sz="2400" dirty="0"/>
              <a:t>Targets the very cells (CD4) that coordinate the immune response to viral infections.</a:t>
            </a:r>
          </a:p>
          <a:p>
            <a:r>
              <a:rPr lang="en-IN" sz="2400" dirty="0">
                <a:solidFill>
                  <a:srgbClr val="FF0000"/>
                </a:solidFill>
              </a:rPr>
              <a:t>Broadly neutralising antibodies </a:t>
            </a:r>
            <a:r>
              <a:rPr lang="en-IN" sz="2400" dirty="0"/>
              <a:t>usually appear between 2-- 4 years but by that time the antibodies cannot save them because they are overwhelmed by the mutating virus.</a:t>
            </a:r>
            <a:endParaRPr lang="en-IN" sz="2400" u="sng" dirty="0"/>
          </a:p>
        </p:txBody>
      </p:sp>
      <p:pic>
        <p:nvPicPr>
          <p:cNvPr id="2050" name="Picture 2" descr="C:\Users\sony\Desktop\AIDS IMAGES\IAVI_Logo_vert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\Desktop\AIDS IMAGES\1379024492_aid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852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</a:t>
            </a:r>
            <a:r>
              <a:rPr lang="en-US" dirty="0" err="1"/>
              <a:t>Vaccine:the</a:t>
            </a:r>
            <a:r>
              <a:rPr lang="en-US" dirty="0"/>
              <a:t> new hope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1447800"/>
            <a:ext cx="4038600" cy="12954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AIDSVax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IN" dirty="0"/>
              <a:t>Recombinant protein (HIV gp120) adjuvant with alum</a:t>
            </a:r>
            <a:endParaRPr lang="en-IN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67000" y="2743200"/>
            <a:ext cx="4191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762000" y="3505200"/>
            <a:ext cx="4038600" cy="12954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Recombinant 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adeno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associated virus vaccine(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rAAV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) </a:t>
            </a:r>
          </a:p>
          <a:p>
            <a:pPr algn="ctr"/>
            <a:r>
              <a:rPr lang="en-IN" dirty="0"/>
              <a:t>Recombinant adenovirus type-5 vaccine containing HIV </a:t>
            </a:r>
            <a:r>
              <a:rPr lang="en-IN" i="1" dirty="0"/>
              <a:t>gag</a:t>
            </a:r>
            <a:r>
              <a:rPr lang="en-IN" dirty="0"/>
              <a:t>, </a:t>
            </a:r>
            <a:r>
              <a:rPr lang="en-IN" i="1" dirty="0"/>
              <a:t>pol </a:t>
            </a:r>
            <a:r>
              <a:rPr lang="en-IN" dirty="0"/>
              <a:t>and </a:t>
            </a:r>
            <a:r>
              <a:rPr lang="en-IN" i="1" dirty="0" err="1"/>
              <a:t>nef</a:t>
            </a:r>
            <a:r>
              <a:rPr lang="en-IN" i="1" dirty="0"/>
              <a:t> </a:t>
            </a:r>
            <a:r>
              <a:rPr lang="en-IN" dirty="0"/>
              <a:t>genes </a:t>
            </a:r>
            <a:endParaRPr lang="en-IN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743200" y="4876800"/>
            <a:ext cx="4191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838200" y="5562600"/>
            <a:ext cx="4038600" cy="12954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RV144</a:t>
            </a:r>
          </a:p>
          <a:p>
            <a:pPr algn="ctr"/>
            <a:r>
              <a:rPr lang="en-IN" dirty="0" err="1"/>
              <a:t>Canarypox</a:t>
            </a:r>
            <a:r>
              <a:rPr lang="en-IN" dirty="0"/>
              <a:t> vector prime + monomeric gp120 boost</a:t>
            </a:r>
            <a:endParaRPr lang="en-IN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76800" y="1828800"/>
            <a:ext cx="5334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4876800" y="3924300"/>
            <a:ext cx="5334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>
            <a:off x="4953000" y="5981700"/>
            <a:ext cx="5334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5638800" y="1447800"/>
            <a:ext cx="2895600" cy="9906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Failed in Phase II trials</a:t>
            </a:r>
            <a:endParaRPr lang="en-IN" dirty="0"/>
          </a:p>
        </p:txBody>
      </p:sp>
      <p:sp>
        <p:nvSpPr>
          <p:cNvPr id="14" name="Oval 13"/>
          <p:cNvSpPr/>
          <p:nvPr/>
        </p:nvSpPr>
        <p:spPr>
          <a:xfrm>
            <a:off x="5486400" y="3086100"/>
            <a:ext cx="3429000" cy="18669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dirty="0"/>
              <a:t> Failed in MSM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/>
              <a:t>Paradoxically </a:t>
            </a:r>
            <a:r>
              <a:rPr lang="en-IN" sz="1600" dirty="0"/>
              <a:t>increased the risk of infection among uncircumcised  men with exposure to the virus used in the  vaccine.</a:t>
            </a:r>
          </a:p>
        </p:txBody>
      </p:sp>
      <p:sp>
        <p:nvSpPr>
          <p:cNvPr id="16" name="Oval 15"/>
          <p:cNvSpPr/>
          <p:nvPr/>
        </p:nvSpPr>
        <p:spPr>
          <a:xfrm>
            <a:off x="5638800" y="5181600"/>
            <a:ext cx="3276600" cy="1676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IN" sz="1600" dirty="0"/>
              <a:t>  vaccine with the greatest promise till date.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n-US" sz="1600" dirty="0"/>
              <a:t>31% efficacy in Phase III trials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0596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National AIDS Control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-NACP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HIV infection first detected in India in 1986, when 10 HIV positive samples were found from a group of 102 female sex workers from Chennai.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1986 Government set up 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AIDS Task Force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under ICMR and established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National AIDS Committee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(NAC) chaired by Secretary, Department of Health and Family Welfare.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1987,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National AIDS Control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was initiated, with help from the World Bank.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1989,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Medium Term Plan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AIDS Control was developed with the support of the WHO.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AIDS Control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First National AIDS Control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(NACP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I) was launched in 1992.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NACP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launched in 1999: decentralization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implementation to State level and greater involvement of NGOs.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NACP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implemented during 2007-2012: scaling up HIV prevention interventions for HRG and general population, and integrate them with Care, Support &amp; Treatment services.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NACP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has been developed  for the period 2012-2017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NACP-IV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Launched on 12 February 2014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Total budget outlay Rs 14295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crores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Goal: Accelerate Reversal and Integrate Response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NACP-IV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Objective 1: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Reduce new infections by 50% (2007 Baseline of NACP III)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Objective 2: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Provide comprehensive care and support to all persons living with HIV/AIDS and treatment services for all those who require it.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NACP – IV: Priorities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Preventing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new infections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Preventing of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Parent to child transmission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Focusing on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IEC strategies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behaviour change in HRG, awareness among general population and demand generation for HIV services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Providing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comprehensive care, support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treatment to eligible PLHIV</a:t>
            </a:r>
          </a:p>
          <a:p>
            <a:pPr>
              <a:buFont typeface="Wingdings" pitchFamily="2" charset="2"/>
              <a:buChar char="Ø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Integrating HIV services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health systems in a phased manner</a:t>
            </a:r>
          </a:p>
          <a:p>
            <a:pPr>
              <a:buFont typeface="Wingdings" pitchFamily="2" charset="2"/>
              <a:buChar char="Ø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Reducing stigma and discrimination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greater involvement of people living with HIV(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9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200" y="3328988"/>
            <a:ext cx="5943600" cy="3447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  <a:buFontTx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Needle-Syringe Exchange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Opioid Substitution Therapy for IDUs</a:t>
            </a:r>
          </a:p>
          <a:p>
            <a:pPr>
              <a:spcAft>
                <a:spcPts val="300"/>
              </a:spcAft>
              <a:buFontTx/>
              <a:buChar char="•"/>
              <a:defRPr/>
            </a:pPr>
            <a:r>
              <a:rPr lang="en-GB" dirty="0">
                <a:latin typeface="Arial" charset="0"/>
                <a:ea typeface="Arial Unicode MS" pitchFamily="34" charset="-128"/>
                <a:cs typeface="Arial Unicode MS" pitchFamily="34" charset="-128"/>
              </a:rPr>
              <a:t>Targeted Interventions for High Risk Groups (FSW, MSM, IDU, Truckers &amp; Migrants)</a:t>
            </a:r>
          </a:p>
          <a:p>
            <a:pPr algn="just">
              <a:spcAft>
                <a:spcPts val="300"/>
              </a:spcAft>
              <a:buFontTx/>
              <a:buChar char="•"/>
              <a:defRPr/>
            </a:pPr>
            <a:r>
              <a:rPr lang="en-GB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Link Worker Scheme for rural population </a:t>
            </a:r>
          </a:p>
          <a:p>
            <a:pPr>
              <a:spcAft>
                <a:spcPts val="300"/>
              </a:spcAft>
              <a:buFontTx/>
              <a:buChar char="•"/>
              <a:defRPr/>
            </a:pPr>
            <a:r>
              <a:rPr lang="en-GB" dirty="0">
                <a:latin typeface="Arial" charset="0"/>
                <a:ea typeface="Arial Unicode MS" pitchFamily="34" charset="-128"/>
                <a:cs typeface="Arial Unicode MS" pitchFamily="34" charset="-128"/>
              </a:rPr>
              <a:t>Prevention &amp; Control of Sexually Transmitted Infections </a:t>
            </a:r>
          </a:p>
          <a:p>
            <a:pPr algn="just">
              <a:spcAft>
                <a:spcPts val="300"/>
              </a:spcAft>
              <a:buFontTx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IEC, Social Mobilization &amp; Mainstreaming </a:t>
            </a:r>
          </a:p>
          <a:p>
            <a:pPr algn="just">
              <a:spcAft>
                <a:spcPts val="300"/>
              </a:spcAft>
              <a:buFontTx/>
              <a:buChar char="•"/>
              <a:defRPr/>
            </a:pPr>
            <a:r>
              <a:rPr lang="en-GB" dirty="0">
                <a:latin typeface="Arial" charset="0"/>
                <a:ea typeface="Arial Unicode MS" pitchFamily="34" charset="-128"/>
                <a:cs typeface="Arial Unicode MS" pitchFamily="34" charset="-128"/>
              </a:rPr>
              <a:t>Condom promotion </a:t>
            </a:r>
          </a:p>
          <a:p>
            <a:pPr algn="just">
              <a:spcAft>
                <a:spcPts val="300"/>
              </a:spcAft>
              <a:buFontTx/>
              <a:buChar char="•"/>
              <a:defRPr/>
            </a:pPr>
            <a:r>
              <a:rPr lang="en-GB" dirty="0">
                <a:latin typeface="Arial" charset="0"/>
                <a:ea typeface="Arial Unicode MS" pitchFamily="34" charset="-128"/>
                <a:cs typeface="Arial Unicode MS" pitchFamily="34" charset="-128"/>
              </a:rPr>
              <a:t>Blood safety</a:t>
            </a:r>
          </a:p>
          <a:p>
            <a:pPr>
              <a:spcAft>
                <a:spcPts val="300"/>
              </a:spcAft>
              <a:buFontTx/>
              <a:buChar char="•"/>
              <a:defRPr/>
            </a:pPr>
            <a:r>
              <a:rPr lang="en-GB" dirty="0">
                <a:latin typeface="Arial" charset="0"/>
                <a:ea typeface="Arial Unicode MS" pitchFamily="34" charset="-128"/>
                <a:cs typeface="Arial Unicode MS" pitchFamily="34" charset="-128"/>
              </a:rPr>
              <a:t>Counselling &amp; Testing Services </a:t>
            </a:r>
            <a:r>
              <a:rPr lang="en-GB" sz="12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(ICTC, PPTCT, HIV/TB)</a:t>
            </a:r>
          </a:p>
          <a:p>
            <a:pPr>
              <a:spcAft>
                <a:spcPts val="300"/>
              </a:spcAft>
              <a:buFontTx/>
              <a:buChar char="•"/>
              <a:defRPr/>
            </a:pPr>
            <a:endParaRPr lang="en-GB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019800" y="3376613"/>
            <a:ext cx="2743200" cy="23383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dirty="0">
                <a:latin typeface="Arial" charset="0"/>
                <a:cs typeface="Arial" charset="0"/>
              </a:rPr>
              <a:t>First  line &amp; second line ART </a:t>
            </a:r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dirty="0">
                <a:latin typeface="Arial" charset="0"/>
                <a:cs typeface="Arial" charset="0"/>
              </a:rPr>
              <a:t> Care &amp;Support Centres </a:t>
            </a:r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sz="1600" dirty="0">
                <a:latin typeface="Arial" charset="0"/>
                <a:cs typeface="Arial" charset="0"/>
              </a:rPr>
              <a:t>HIV-TB </a:t>
            </a:r>
            <a:r>
              <a:rPr lang="en-GB" dirty="0">
                <a:latin typeface="Arial" charset="0"/>
                <a:cs typeface="Arial" charset="0"/>
              </a:rPr>
              <a:t>Coordination</a:t>
            </a:r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dirty="0">
                <a:latin typeface="Arial" charset="0"/>
                <a:cs typeface="Arial" charset="0"/>
              </a:rPr>
              <a:t>Focus on PPTCT </a:t>
            </a:r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dirty="0">
                <a:latin typeface="Arial" charset="0"/>
                <a:cs typeface="Arial" charset="0"/>
              </a:rPr>
              <a:t>Treatment of Opportunistic Infections</a:t>
            </a: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1029" name="AutoShape 7"/>
          <p:cNvSpPr>
            <a:spLocks noChangeArrowheads="1"/>
          </p:cNvSpPr>
          <p:nvPr/>
        </p:nvSpPr>
        <p:spPr bwMode="auto">
          <a:xfrm>
            <a:off x="381000" y="990600"/>
            <a:ext cx="4191000" cy="914400"/>
          </a:xfrm>
          <a:prstGeom prst="downArrowCallout">
            <a:avLst>
              <a:gd name="adj1" fmla="val 41667"/>
              <a:gd name="adj2" fmla="val 41667"/>
              <a:gd name="adj3" fmla="val 16667"/>
              <a:gd name="adj4" fmla="val 6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b="1" dirty="0"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atin typeface="Arial" charset="0"/>
                <a:cs typeface="Arial" charset="0"/>
              </a:rPr>
              <a:t>Prevention is the main stay</a:t>
            </a:r>
          </a:p>
          <a:p>
            <a:pPr algn="ctr"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030" name="AutoShape 8"/>
          <p:cNvSpPr>
            <a:spLocks noChangeArrowheads="1"/>
          </p:cNvSpPr>
          <p:nvPr/>
        </p:nvSpPr>
        <p:spPr bwMode="auto">
          <a:xfrm>
            <a:off x="533400" y="1905000"/>
            <a:ext cx="2209800" cy="1022350"/>
          </a:xfrm>
          <a:prstGeom prst="beve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Arial" charset="0"/>
                <a:cs typeface="Arial" charset="0"/>
              </a:rPr>
              <a:t>High risk populations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031" name="AutoShape 9"/>
          <p:cNvSpPr>
            <a:spLocks noChangeArrowheads="1"/>
          </p:cNvSpPr>
          <p:nvPr/>
        </p:nvSpPr>
        <p:spPr bwMode="auto">
          <a:xfrm>
            <a:off x="2743200" y="1905000"/>
            <a:ext cx="2286000" cy="1022350"/>
          </a:xfrm>
          <a:prstGeom prst="beve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latin typeface="Arial" charset="0"/>
                <a:cs typeface="Arial" charset="0"/>
              </a:rPr>
              <a:t>Low risk populations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032" name="AutoShape 10"/>
          <p:cNvSpPr>
            <a:spLocks noChangeArrowheads="1"/>
          </p:cNvSpPr>
          <p:nvPr/>
        </p:nvSpPr>
        <p:spPr bwMode="auto">
          <a:xfrm>
            <a:off x="6096000" y="1905000"/>
            <a:ext cx="2743200" cy="1143000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cs typeface="+mn-cs"/>
              </a:rPr>
              <a:t>People living with HIV/AIDS </a:t>
            </a:r>
          </a:p>
        </p:txBody>
      </p:sp>
      <p:sp>
        <p:nvSpPr>
          <p:cNvPr id="1033" name="AutoShape 13"/>
          <p:cNvSpPr>
            <a:spLocks noChangeArrowheads="1"/>
          </p:cNvSpPr>
          <p:nvPr/>
        </p:nvSpPr>
        <p:spPr bwMode="auto">
          <a:xfrm>
            <a:off x="4800600" y="990600"/>
            <a:ext cx="4343400" cy="914400"/>
          </a:xfrm>
          <a:prstGeom prst="downArrowCallout">
            <a:avLst>
              <a:gd name="adj1" fmla="val 41674"/>
              <a:gd name="adj2" fmla="val 41674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b="1" dirty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atin typeface="Arial" charset="0"/>
                <a:cs typeface="Arial" charset="0"/>
              </a:rPr>
              <a:t>Care, Support and Treatment </a:t>
            </a:r>
          </a:p>
          <a:p>
            <a:pPr algn="ctr">
              <a:defRPr/>
            </a:pPr>
            <a:endParaRPr lang="en-US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127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NACP IV Strategies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38800" y="6400800"/>
            <a:ext cx="3429000" cy="400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Arial" charset="0"/>
                <a:cs typeface="Arial" charset="0"/>
              </a:rPr>
              <a:t>        Capacity Building</a:t>
            </a:r>
            <a:endParaRPr lang="en-US" sz="1600" b="1" dirty="0">
              <a:latin typeface="Arial" charset="0"/>
              <a:cs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6400800"/>
            <a:ext cx="5181600" cy="400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2000" b="1" dirty="0">
                <a:latin typeface="Arial" charset="0"/>
                <a:cs typeface="Arial" charset="0"/>
              </a:rPr>
              <a:t>Strategic Information Management</a:t>
            </a:r>
            <a:endParaRPr lang="en-US" sz="16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716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8956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0664" lvl="1">
              <a:buBlip>
                <a:blip r:embed="rId2"/>
              </a:buBlip>
              <a:defRPr/>
            </a:pPr>
            <a:r>
              <a:rPr lang="en-US" sz="3200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 is the infectious stage of the condition, AIDS is the disease phase.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NACP-IV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Emerging Epidemics in certain low prevalence states and districts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due to Migration from high prevalence areas.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Major challenge for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will be to ensure that the treatment requirements are fully met without sacrificing the needs of prevention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Regions with different maturity levels of the epidemic will require different resources and services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NACP-IV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International finances for HIV/AIDS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shrinking.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Stigma and Discrimination that is still prevailing against the vulnerable population, persons and families infected and affected with HIV.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1800224"/>
            <a:ext cx="8972550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“It is bad enough that people are dying of AIDS, but no one should die of ignorance.”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zo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ank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MCQ Test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spLocks noGrp="1" noChangeArrowheads="1"/>
          </p:cNvSpPr>
          <p:nvPr>
            <p:ph type="ctrTitle"/>
          </p:nvPr>
        </p:nvSpPr>
        <p:spPr>
          <a:xfrm>
            <a:off x="685800" y="2131060"/>
            <a:ext cx="7773035" cy="1471930"/>
          </a:xfrm>
          <a:prstGeom prst="rect">
            <a:avLst/>
          </a:prstGeom>
        </p:spPr>
        <p:txBody>
          <a:bodyPr wrap="square" lIns="91440" tIns="45720" rIns="91440" bIns="45720" anchor="b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>
                <a:latin typeface="NanumGothic" charset="0"/>
                <a:ea typeface="NanumGothic" charset="0"/>
              </a:rPr>
              <a:t>1) World AIDS day is on:</a:t>
            </a:r>
            <a:endParaRPr lang="ko-KR" altLang="en-US" sz="4400" dirty="0">
              <a:latin typeface="NanumGothic" charset="0"/>
              <a:ea typeface="NanumGothic" charset="0"/>
            </a:endParaRPr>
          </a:p>
        </p:txBody>
      </p:sp>
      <p:sp>
        <p:nvSpPr>
          <p:cNvPr id="3" name="Text Box 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1435" cy="1755775"/>
          </a:xfrm>
          <a:prstGeom prst="rect">
            <a:avLst/>
          </a:prstGeom>
        </p:spPr>
        <p:txBody>
          <a:bodyPr wrap="square" lIns="91440" tIns="45720" rIns="91440" bIns="45720" anchor="t"/>
          <a:lstStyle/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A) 1st may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B) 31st October 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C) 1st December 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D) 29th may </a:t>
            </a:r>
            <a:endParaRPr lang="ko-KR" altLang="en-US" sz="2400" dirty="0">
              <a:latin typeface="NanumGothic" charset="0"/>
              <a:ea typeface="NanumGothic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spLocks noGrp="1" noChangeArrowheads="1"/>
          </p:cNvSpPr>
          <p:nvPr>
            <p:ph type="ctrTitle"/>
          </p:nvPr>
        </p:nvSpPr>
        <p:spPr>
          <a:xfrm>
            <a:off x="685800" y="2131060"/>
            <a:ext cx="7773035" cy="1471930"/>
          </a:xfrm>
          <a:prstGeom prst="rect">
            <a:avLst/>
          </a:prstGeom>
        </p:spPr>
        <p:txBody>
          <a:bodyPr wrap="square" lIns="91440" tIns="45720" rIns="91440" bIns="45720" anchor="b">
            <a:normAutofit fontScale="90000"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atin typeface="NanumGothic" charset="0"/>
                <a:ea typeface="NanumGothic" charset="0"/>
              </a:rPr>
              <a:t>2</a:t>
            </a:r>
            <a:r>
              <a:rPr lang="en-US" altLang="ko-KR" sz="4400" dirty="0">
                <a:latin typeface="NanumGothic" charset="0"/>
                <a:ea typeface="NanumGothic" charset="0"/>
              </a:rPr>
              <a:t>) the most common mode of HIV transmission in India is:</a:t>
            </a:r>
            <a:endParaRPr lang="ko-KR" altLang="en-US" sz="4400" dirty="0">
              <a:latin typeface="NanumGothic" charset="0"/>
              <a:ea typeface="NanumGothic" charset="0"/>
            </a:endParaRPr>
          </a:p>
        </p:txBody>
      </p:sp>
      <p:sp>
        <p:nvSpPr>
          <p:cNvPr id="3" name="Text Box 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1435" cy="1755775"/>
          </a:xfrm>
          <a:prstGeom prst="rect">
            <a:avLst/>
          </a:prstGeom>
        </p:spPr>
        <p:txBody>
          <a:bodyPr wrap="square" lIns="91440" tIns="45720" rIns="91440" bIns="45720" anchor="t"/>
          <a:lstStyle/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A) blood transfusion 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B) mother to child transmission 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C) sexual transmission 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D) use of unsterile syringes and needles </a:t>
            </a:r>
            <a:endParaRPr lang="ko-KR" altLang="en-US" sz="2400" dirty="0">
              <a:latin typeface="NanumGothic" charset="0"/>
              <a:ea typeface="NanumGothic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spLocks noGrp="1" noChangeArrowheads="1"/>
          </p:cNvSpPr>
          <p:nvPr>
            <p:ph type="ctrTitle"/>
          </p:nvPr>
        </p:nvSpPr>
        <p:spPr>
          <a:xfrm>
            <a:off x="685800" y="2131060"/>
            <a:ext cx="7773035" cy="1471930"/>
          </a:xfrm>
          <a:prstGeom prst="rect">
            <a:avLst/>
          </a:prstGeom>
        </p:spPr>
        <p:txBody>
          <a:bodyPr wrap="square" lIns="91440" tIns="45720" rIns="91440" bIns="45720" anchor="b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atin typeface="NanumGothic" charset="0"/>
                <a:ea typeface="NanumGothic" charset="0"/>
              </a:rPr>
              <a:t>3</a:t>
            </a:r>
            <a:r>
              <a:rPr lang="en-US" altLang="ko-KR" sz="4400" dirty="0">
                <a:latin typeface="NanumGothic" charset="0"/>
                <a:ea typeface="NanumGothic" charset="0"/>
              </a:rPr>
              <a:t>) Window period for HIV infection is:</a:t>
            </a:r>
            <a:endParaRPr lang="ko-KR" altLang="en-US" sz="4400" dirty="0">
              <a:latin typeface="NanumGothic" charset="0"/>
              <a:ea typeface="NanumGothic" charset="0"/>
            </a:endParaRPr>
          </a:p>
        </p:txBody>
      </p:sp>
      <p:sp>
        <p:nvSpPr>
          <p:cNvPr id="3" name="Text Box 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1435" cy="1755775"/>
          </a:xfrm>
          <a:prstGeom prst="rect">
            <a:avLst/>
          </a:prstGeom>
        </p:spPr>
        <p:txBody>
          <a:bodyPr wrap="square" lIns="91440" tIns="45720" rIns="91440" bIns="45720" anchor="t"/>
          <a:lstStyle/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A) 3-12 weeks 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B) 8-20 weeks 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C) 6-24 weeks 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D) none</a:t>
            </a:r>
            <a:endParaRPr lang="ko-KR" altLang="en-US" sz="2400" dirty="0">
              <a:latin typeface="NanumGothic" charset="0"/>
              <a:ea typeface="NanumGothic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spLocks noGrp="1" noChangeArrowheads="1"/>
          </p:cNvSpPr>
          <p:nvPr>
            <p:ph type="ctrTitle"/>
          </p:nvPr>
        </p:nvSpPr>
        <p:spPr>
          <a:xfrm>
            <a:off x="685800" y="2131060"/>
            <a:ext cx="7773035" cy="1471930"/>
          </a:xfrm>
          <a:prstGeom prst="rect">
            <a:avLst/>
          </a:prstGeom>
        </p:spPr>
        <p:txBody>
          <a:bodyPr wrap="square" lIns="91440" tIns="45720" rIns="91440" bIns="45720" anchor="b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atin typeface="NanumGothic" charset="0"/>
                <a:ea typeface="NanumGothic" charset="0"/>
              </a:rPr>
              <a:t>4</a:t>
            </a:r>
            <a:r>
              <a:rPr lang="en-US" altLang="ko-KR" sz="4400" dirty="0">
                <a:latin typeface="NanumGothic" charset="0"/>
                <a:ea typeface="NanumGothic" charset="0"/>
              </a:rPr>
              <a:t>) WHO stage IV HIV includes all except </a:t>
            </a:r>
            <a:endParaRPr lang="ko-KR" altLang="en-US" sz="4400" dirty="0">
              <a:latin typeface="NanumGothic" charset="0"/>
              <a:ea typeface="NanumGothic" charset="0"/>
            </a:endParaRPr>
          </a:p>
        </p:txBody>
      </p:sp>
      <p:sp>
        <p:nvSpPr>
          <p:cNvPr id="3" name="Text Box 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1435" cy="1755775"/>
          </a:xfrm>
          <a:prstGeom prst="rect">
            <a:avLst/>
          </a:prstGeom>
        </p:spPr>
        <p:txBody>
          <a:bodyPr wrap="square" lIns="91440" tIns="45720" rIns="91440" bIns="45720" anchor="t"/>
          <a:lstStyle/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A) toxoplasmosis 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B) pneumocystis carinii 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C) HIV wasting syndrome </a:t>
            </a:r>
            <a:endParaRPr lang="ko-KR" altLang="en-US" sz="2400" dirty="0">
              <a:latin typeface="NanumGothic" charset="0"/>
              <a:ea typeface="NanumGothic" charset="0"/>
            </a:endParaRPr>
          </a:p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latin typeface="NanumGothic" charset="0"/>
                <a:ea typeface="NanumGothic" charset="0"/>
              </a:rPr>
              <a:t>D) oral thrush</a:t>
            </a:r>
            <a:endParaRPr lang="ko-KR" altLang="en-US" sz="2400" dirty="0">
              <a:latin typeface="NanumGothic" charset="0"/>
              <a:ea typeface="NanumGothic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spLocks noGrp="1" noChangeArrowheads="1"/>
          </p:cNvSpPr>
          <p:nvPr>
            <p:ph type="ctrTitle"/>
          </p:nvPr>
        </p:nvSpPr>
        <p:spPr>
          <a:xfrm>
            <a:off x="685800" y="2131060"/>
            <a:ext cx="7773035" cy="1471930"/>
          </a:xfrm>
          <a:prstGeom prst="rect">
            <a:avLst/>
          </a:prstGeom>
        </p:spPr>
        <p:txBody>
          <a:bodyPr wrap="square" lIns="91440" tIns="45720" rIns="91440" bIns="45720" anchor="b">
            <a:normAutofit fontScale="90000"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solidFill>
                  <a:srgbClr val="000000"/>
                </a:solidFill>
                <a:latin typeface="NanumGothic" charset="0"/>
                <a:ea typeface="NanumGothic" charset="0"/>
              </a:rPr>
              <a:t>5</a:t>
            </a:r>
            <a:r>
              <a:rPr lang="en-US" altLang="ko-KR" sz="4400" dirty="0">
                <a:solidFill>
                  <a:srgbClr val="000000"/>
                </a:solidFill>
                <a:latin typeface="NanumGothic" charset="0"/>
                <a:ea typeface="NanumGothic" charset="0"/>
              </a:rPr>
              <a:t>) Which of the following is used to prevent transmission of HIV from an infected pregnant mother to newborn child?</a:t>
            </a:r>
            <a:endParaRPr lang="ko-KR" altLang="en-US" sz="4400" dirty="0">
              <a:solidFill>
                <a:srgbClr val="000000"/>
              </a:solidFill>
              <a:latin typeface="NanumGothic" charset="0"/>
              <a:ea typeface="NanumGothic" charset="0"/>
            </a:endParaRPr>
          </a:p>
        </p:txBody>
      </p:sp>
      <p:sp>
        <p:nvSpPr>
          <p:cNvPr id="3" name="Text Box 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1435" cy="1755775"/>
          </a:xfrm>
          <a:prstGeom prst="rect">
            <a:avLst/>
          </a:prstGeom>
        </p:spPr>
        <p:txBody>
          <a:bodyPr wrap="square" lIns="91440" tIns="45720" rIns="91440" bIns="45720" anchor="t"/>
          <a:lstStyle/>
          <a:p>
            <a:pPr marL="0" indent="0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NanumGothic" charset="0"/>
                <a:ea typeface="NanumGothic" charset="0"/>
              </a:rPr>
              <a:t>A) lamivudine</a:t>
            </a:r>
            <a:endParaRPr lang="ko-KR" altLang="en-US" sz="2400" dirty="0">
              <a:solidFill>
                <a:srgbClr val="000000"/>
              </a:solidFill>
              <a:latin typeface="NanumGothic" charset="0"/>
              <a:ea typeface="NanumGothic" charset="0"/>
            </a:endParaRPr>
          </a:p>
          <a:p>
            <a:pPr marL="0" indent="0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NanumGothic" charset="0"/>
                <a:ea typeface="NanumGothic" charset="0"/>
              </a:rPr>
              <a:t>B) nevirapine</a:t>
            </a:r>
            <a:endParaRPr lang="ko-KR" altLang="en-US" sz="2400" dirty="0">
              <a:solidFill>
                <a:srgbClr val="000000"/>
              </a:solidFill>
              <a:latin typeface="NanumGothic" charset="0"/>
              <a:ea typeface="NanumGothic" charset="0"/>
            </a:endParaRPr>
          </a:p>
          <a:p>
            <a:pPr marL="0" indent="0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NanumGothic" charset="0"/>
                <a:ea typeface="NanumGothic" charset="0"/>
              </a:rPr>
              <a:t>C) stavudine </a:t>
            </a:r>
            <a:endParaRPr lang="ko-KR" altLang="en-US" sz="2400" dirty="0">
              <a:solidFill>
                <a:srgbClr val="000000"/>
              </a:solidFill>
              <a:latin typeface="NanumGothic" charset="0"/>
              <a:ea typeface="NanumGothic" charset="0"/>
            </a:endParaRPr>
          </a:p>
          <a:p>
            <a:pPr marL="0" indent="0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NanumGothic" charset="0"/>
                <a:ea typeface="NanumGothic" charset="0"/>
              </a:rPr>
              <a:t>D) didanosine </a:t>
            </a:r>
            <a:endParaRPr lang="ko-KR" altLang="en-US" sz="2400" dirty="0">
              <a:solidFill>
                <a:srgbClr val="000000"/>
              </a:solidFill>
              <a:latin typeface="NanumGothic" charset="0"/>
              <a:ea typeface="Nanum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HIV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/>
              <a:t>HIV enters the bloodstream through:</a:t>
            </a:r>
            <a:endParaRPr lang="en-US" sz="2400"/>
          </a:p>
          <a:p>
            <a:pPr lvl="1" eaLnBrk="1" hangingPunct="1"/>
            <a:endParaRPr lang="en-US"/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US"/>
              <a:t>Open Cuts</a:t>
            </a:r>
          </a:p>
          <a:p>
            <a:pPr lvl="1" eaLnBrk="1" hangingPunct="1"/>
            <a:endParaRPr lang="en-US"/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US"/>
              <a:t>Breaks in the skin</a:t>
            </a:r>
          </a:p>
          <a:p>
            <a:pPr lvl="1" eaLnBrk="1" hangingPunct="1"/>
            <a:endParaRPr lang="en-US"/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US"/>
              <a:t>Mucous membranes</a:t>
            </a:r>
          </a:p>
          <a:p>
            <a:pPr lvl="1" eaLnBrk="1" hangingPunct="1"/>
            <a:endParaRPr lang="en-US"/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US"/>
              <a:t>Direct injection</a:t>
            </a:r>
          </a:p>
        </p:txBody>
      </p:sp>
    </p:spTree>
  </p:cSld>
  <p:clrMapOvr>
    <a:masterClrMapping/>
  </p:clrMapOvr>
  <p:transition>
    <p:zo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1.C </a:t>
            </a:r>
          </a:p>
          <a:p>
            <a:pPr>
              <a:buNone/>
            </a:pPr>
            <a:r>
              <a:rPr lang="en-US" dirty="0"/>
              <a:t>2.C </a:t>
            </a:r>
          </a:p>
          <a:p>
            <a:pPr>
              <a:buNone/>
            </a:pPr>
            <a:r>
              <a:rPr lang="en-US" dirty="0"/>
              <a:t>3.A </a:t>
            </a:r>
          </a:p>
          <a:p>
            <a:pPr>
              <a:buNone/>
            </a:pPr>
            <a:r>
              <a:rPr lang="en-US" dirty="0"/>
              <a:t>4.D </a:t>
            </a:r>
          </a:p>
          <a:p>
            <a:pPr>
              <a:buNone/>
            </a:pPr>
            <a:r>
              <a:rPr lang="en-US" dirty="0"/>
              <a:t>5.B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Basic Definitions And Meanings</a:t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639763" y="889000"/>
            <a:ext cx="8504237" cy="5719763"/>
          </a:xfrm>
        </p:spPr>
        <p:txBody>
          <a:bodyPr/>
          <a:lstStyle/>
          <a:p>
            <a:pPr eaLnBrk="1" hangingPunct="1">
              <a:buNone/>
            </a:pPr>
            <a:endParaRPr lang="en-US" sz="2800" dirty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800" dirty="0"/>
              <a:t>HIV is “Human Immunodeficiency </a:t>
            </a:r>
            <a:r>
              <a:rPr lang="en-US" sz="2800" dirty="0" err="1"/>
              <a:t>Virus”,it</a:t>
            </a:r>
            <a:r>
              <a:rPr lang="en-US" sz="2800" dirty="0"/>
              <a:t> is the virus that cause AIDS.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800" dirty="0">
                <a:solidFill>
                  <a:srgbClr val="92D050"/>
                </a:solidFill>
              </a:rPr>
              <a:t>Human</a:t>
            </a:r>
            <a:r>
              <a:rPr lang="en-US" sz="2800" dirty="0"/>
              <a:t> means that it affects only humans and lives only in humans.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800" dirty="0"/>
              <a:t>The virus does not live in toilets, mosquitoes, cups, spoons, on bed sheets or towels that people with HIV might have used.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2800" dirty="0">
                <a:solidFill>
                  <a:srgbClr val="92D050"/>
                </a:solidFill>
              </a:rPr>
              <a:t>Immunodeficiency</a:t>
            </a:r>
            <a:r>
              <a:rPr lang="en-US" sz="2800" dirty="0"/>
              <a:t> refers to lack(deficiency) or breakdown of immune system. The “immune system” is the body’s resistance or the body’s defense force for fighting off infections.</a:t>
            </a:r>
          </a:p>
        </p:txBody>
      </p:sp>
    </p:spTree>
  </p:cSld>
  <p:clrMapOvr>
    <a:masterClrMapping/>
  </p:clrMapOvr>
  <p:transition>
    <p:zo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342900" y="296863"/>
            <a:ext cx="8801100" cy="557847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	The virus attacks and eventually overcomes the body’s immune system. The immune system is usually able to defend the body against infections.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/>
              <a:t>A </a:t>
            </a:r>
            <a:r>
              <a:rPr lang="en-US" dirty="0">
                <a:solidFill>
                  <a:srgbClr val="92D050"/>
                </a:solidFill>
              </a:rPr>
              <a:t>virus </a:t>
            </a:r>
            <a:r>
              <a:rPr lang="en-US" dirty="0"/>
              <a:t>is a germ.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/>
              <a:t>What is </a:t>
            </a:r>
            <a:r>
              <a:rPr lang="en-US" dirty="0">
                <a:solidFill>
                  <a:srgbClr val="FFFF00"/>
                </a:solidFill>
              </a:rPr>
              <a:t>AIDS</a:t>
            </a:r>
            <a:r>
              <a:rPr lang="en-US" dirty="0"/>
              <a:t>?</a:t>
            </a:r>
          </a:p>
          <a:p>
            <a:pPr eaLnBrk="1" hangingPunct="1"/>
            <a:r>
              <a:rPr lang="en-US" dirty="0"/>
              <a:t>AIDS means “</a:t>
            </a:r>
            <a:r>
              <a:rPr lang="en-US" dirty="0">
                <a:solidFill>
                  <a:srgbClr val="FFFF00"/>
                </a:solidFill>
              </a:rPr>
              <a:t>Acquired Immunodeficiency Syndrome</a:t>
            </a:r>
            <a:r>
              <a:rPr lang="en-US" dirty="0"/>
              <a:t>”</a:t>
            </a:r>
          </a:p>
          <a:p>
            <a:pPr eaLnBrk="1" hangingPunct="1"/>
            <a:r>
              <a:rPr lang="en-US" dirty="0"/>
              <a:t>To </a:t>
            </a:r>
            <a:r>
              <a:rPr lang="en-US" dirty="0">
                <a:solidFill>
                  <a:srgbClr val="92D050"/>
                </a:solidFill>
              </a:rPr>
              <a:t>acquire</a:t>
            </a:r>
            <a:r>
              <a:rPr lang="en-US" dirty="0"/>
              <a:t> means to “get or develop over a period of time”</a:t>
            </a:r>
          </a:p>
          <a:p>
            <a:pPr eaLnBrk="1" hangingPunct="1"/>
            <a:r>
              <a:rPr lang="en-US" dirty="0"/>
              <a:t>The immune system breaks down gradually over time. </a:t>
            </a:r>
          </a:p>
        </p:txBody>
      </p:sp>
    </p:spTree>
  </p:cSld>
  <p:clrMapOvr>
    <a:masterClrMapping/>
  </p:clrMapOvr>
  <p:transition>
    <p:zoom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1163" y="296863"/>
            <a:ext cx="8732837" cy="6264275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/>
              <a:t>	It gets deficient or less and less efficient, under relentless attack by the multiplying number of virus in the body.</a:t>
            </a:r>
          </a:p>
          <a:p>
            <a:pPr marL="41148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rgbClr val="92D050"/>
                </a:solidFill>
              </a:rPr>
              <a:t>Syndrome</a:t>
            </a:r>
            <a:r>
              <a:rPr lang="en-US" dirty="0"/>
              <a:t> refers to the group or collection of signs and symptoms of indication of diseases in a person who has AIDS.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0664" lvl="1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3200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 is the infectious stage of the condition, AIDS is the disease phase.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Britannic Bold" pitchFamily="34" charset="0"/>
              </a:rPr>
              <a:t>Testing Options for HIV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62599"/>
              </p:ext>
            </p:extLst>
          </p:nvPr>
        </p:nvGraphicFramePr>
        <p:xfrm>
          <a:off x="4267200" y="1705077"/>
          <a:ext cx="4155583" cy="515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Picture" r:id="rId3" imgW="1382268" imgH="1981200" progId="Word.Picture.8">
                  <p:embed/>
                </p:oleObj>
              </mc:Choice>
              <mc:Fallback>
                <p:oleObj name="Picture" r:id="rId3" imgW="1382268" imgH="198120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705077"/>
                        <a:ext cx="4155583" cy="5152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2133600"/>
            <a:ext cx="4038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ritannic Bold" pitchFamily="34" charset="0"/>
            </a:endParaRPr>
          </a:p>
          <a:p>
            <a:pPr>
              <a:buNone/>
            </a:pPr>
            <a:r>
              <a:rPr lang="en-US" sz="3200" dirty="0">
                <a:latin typeface="Britannic Bold" pitchFamily="34" charset="0"/>
              </a:rPr>
              <a:t>Administration</a:t>
            </a:r>
          </a:p>
          <a:p>
            <a:pPr>
              <a:buNone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Blood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Urine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Oral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533400"/>
            <a:ext cx="8637588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>
                <a:latin typeface="Britannic Bold" pitchFamily="34" charset="0"/>
              </a:rPr>
              <a:t>Blood Detection Tests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7772400" cy="365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dirty="0"/>
              <a:t>Enzyme-Linked </a:t>
            </a:r>
            <a:r>
              <a:rPr lang="en-US" sz="2500" dirty="0" err="1"/>
              <a:t>Immunosorbent</a:t>
            </a:r>
            <a:r>
              <a:rPr lang="en-US" sz="2500" dirty="0"/>
              <a:t> Assay/Enzyme Immunoassay (ELISA/EIA)</a:t>
            </a:r>
          </a:p>
          <a:p>
            <a:pPr eaLnBrk="1" hangingPunct="1"/>
            <a:r>
              <a:rPr lang="en-US" sz="2500" dirty="0"/>
              <a:t>Radio </a:t>
            </a:r>
            <a:r>
              <a:rPr lang="en-US" sz="2500" dirty="0" err="1"/>
              <a:t>Immunoprecipitation</a:t>
            </a:r>
            <a:r>
              <a:rPr lang="en-US" sz="2500" dirty="0"/>
              <a:t>  Assay/Indirect Fluorescent Antibody Assay (RIP/IFA)</a:t>
            </a:r>
          </a:p>
          <a:p>
            <a:pPr eaLnBrk="1" hangingPunct="1"/>
            <a:r>
              <a:rPr lang="en-US" sz="2500" dirty="0"/>
              <a:t>Polymerase Chain Reaction (PCR)</a:t>
            </a:r>
          </a:p>
          <a:p>
            <a:pPr eaLnBrk="1" hangingPunct="1"/>
            <a:r>
              <a:rPr lang="en-US" sz="2500" dirty="0"/>
              <a:t>Western Blot Confirmatory test</a:t>
            </a:r>
          </a:p>
        </p:txBody>
      </p:sp>
      <p:pic>
        <p:nvPicPr>
          <p:cNvPr id="5122" name="Picture 2" descr="C:\Users\SRIRAM\Desktop\blood-test-390x28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3337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44513"/>
            <a:ext cx="8637588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>
                <a:latin typeface="Britannic Bold" pitchFamily="34" charset="0"/>
              </a:rPr>
              <a:t>Urine Testing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5562600" cy="3200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dirty="0"/>
              <a:t>Urine Western Blot</a:t>
            </a:r>
          </a:p>
          <a:p>
            <a:pPr lvl="1" eaLnBrk="1" hangingPunct="1"/>
            <a:r>
              <a:rPr lang="en-US" sz="2500" dirty="0"/>
              <a:t>As sensitive as testing blood</a:t>
            </a:r>
          </a:p>
          <a:p>
            <a:pPr lvl="1" eaLnBrk="1" hangingPunct="1"/>
            <a:r>
              <a:rPr lang="en-US" sz="2500" dirty="0"/>
              <a:t>Safe way to screen for HIV</a:t>
            </a:r>
          </a:p>
          <a:p>
            <a:pPr lvl="1" eaLnBrk="1" hangingPunct="1"/>
            <a:r>
              <a:rPr lang="en-US" sz="2500" dirty="0"/>
              <a:t>Can cause false positives in certain people at high risk for HIV</a:t>
            </a:r>
          </a:p>
        </p:txBody>
      </p:sp>
      <p:graphicFrame>
        <p:nvGraphicFramePr>
          <p:cNvPr id="121856" name="Object 0"/>
          <p:cNvGraphicFramePr>
            <a:graphicFrameLocks noChangeAspect="1"/>
          </p:cNvGraphicFramePr>
          <p:nvPr/>
        </p:nvGraphicFramePr>
        <p:xfrm>
          <a:off x="5867400" y="2286000"/>
          <a:ext cx="2640013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Bitmap Image" r:id="rId3" imgW="1685714" imgH="2019048" progId="PBrush">
                  <p:embed/>
                </p:oleObj>
              </mc:Choice>
              <mc:Fallback>
                <p:oleObj name="Bitmap Image" r:id="rId3" imgW="1685714" imgH="20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86000"/>
                        <a:ext cx="2640013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>
                <a:latin typeface="Britannic Bold" pitchFamily="34" charset="0"/>
              </a:rPr>
              <a:t>Oral Testing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724400" cy="51054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sz="2500" dirty="0" err="1"/>
              <a:t>Orasure</a:t>
            </a:r>
            <a:endParaRPr lang="en-US" sz="2500" dirty="0"/>
          </a:p>
          <a:p>
            <a:pPr lvl="1" eaLnBrk="1" hangingPunct="1"/>
            <a:r>
              <a:rPr lang="en-US" sz="2500" dirty="0"/>
              <a:t>The only FDA approved HIV antibody.</a:t>
            </a:r>
          </a:p>
          <a:p>
            <a:pPr lvl="1" eaLnBrk="1" hangingPunct="1"/>
            <a:r>
              <a:rPr lang="en-US" sz="2500" dirty="0"/>
              <a:t>As accurate as blood testing</a:t>
            </a:r>
          </a:p>
          <a:p>
            <a:pPr lvl="1" eaLnBrk="1" hangingPunct="1"/>
            <a:r>
              <a:rPr lang="en-US" sz="2500" dirty="0"/>
              <a:t>Draws blood-derived fluids from the gum tissue.</a:t>
            </a:r>
          </a:p>
          <a:p>
            <a:pPr lvl="1" eaLnBrk="1" hangingPunct="1"/>
            <a:r>
              <a:rPr lang="en-US" sz="2500" dirty="0"/>
              <a:t>NOT A SALIVA TEST!</a:t>
            </a:r>
          </a:p>
        </p:txBody>
      </p:sp>
      <p:pic>
        <p:nvPicPr>
          <p:cNvPr id="84996" name="Picture 4" descr="C:\Program Files\Microsoft Office\Clipart\standard\stddir1\BD0653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146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745208"/>
              </p:ext>
            </p:extLst>
          </p:nvPr>
        </p:nvGraphicFramePr>
        <p:xfrm>
          <a:off x="457200" y="1371597"/>
          <a:ext cx="8229600" cy="480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8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Oral pre-exposure prophylaxis</a:t>
                      </a:r>
                      <a:endParaRPr 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89">
                <a:tc>
                  <a:txBody>
                    <a:bodyPr/>
                    <a:lstStyle/>
                    <a:p>
                      <a:r>
                        <a:rPr lang="en-US" sz="22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Serodiscordant couples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daily oral </a:t>
                      </a:r>
                      <a:r>
                        <a:rPr lang="en-US" sz="2200" b="1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PrEP</a:t>
                      </a:r>
                      <a:r>
                        <a:rPr lang="en-US" sz="22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( TDF or TDF + FTC)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730">
                <a:tc>
                  <a:txBody>
                    <a:bodyPr/>
                    <a:lstStyle/>
                    <a:p>
                      <a:r>
                        <a:rPr lang="en-US" sz="22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Men and transgender women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daily oral PrEP (Specifically TDF + </a:t>
                      </a:r>
                      <a:r>
                        <a:rPr lang="en-US" sz="2200" b="1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Emtricitabine</a:t>
                      </a:r>
                      <a:r>
                        <a:rPr lang="en-US" sz="22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094">
                <a:tc>
                  <a:txBody>
                    <a:bodyPr/>
                    <a:lstStyle/>
                    <a:p>
                      <a:r>
                        <a:rPr lang="en-US" sz="22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ART for prevention among serodiscordant couples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PLHIV in  serodiscordant couples who start ART for their own health, ART is also recommended to reduce HIV transmission to the uninfected partner.</a:t>
                      </a:r>
                    </a:p>
                    <a:p>
                      <a:endParaRPr lang="en-US" sz="2200" b="1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HIV-positive partners with a CD4 count ≥350 cells/mm3.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HIV prevention based on ARV drugs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9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4468</Words>
  <Application>Microsoft Office PowerPoint</Application>
  <PresentationFormat>On-screen Show (4:3)</PresentationFormat>
  <Paragraphs>878</Paragraphs>
  <Slides>104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104</vt:i4>
      </vt:variant>
    </vt:vector>
  </HeadingPairs>
  <TitlesOfParts>
    <vt:vector size="120" baseType="lpstr">
      <vt:lpstr>Batang</vt:lpstr>
      <vt:lpstr>Andalus</vt:lpstr>
      <vt:lpstr>Arial</vt:lpstr>
      <vt:lpstr>Arial Black</vt:lpstr>
      <vt:lpstr>Britannic Bold</vt:lpstr>
      <vt:lpstr>Calibri</vt:lpstr>
      <vt:lpstr>Comic Sans MS</vt:lpstr>
      <vt:lpstr>NanumGothic</vt:lpstr>
      <vt:lpstr>Perpetua</vt:lpstr>
      <vt:lpstr>Times</vt:lpstr>
      <vt:lpstr>Times New Roman</vt:lpstr>
      <vt:lpstr>Wingdings</vt:lpstr>
      <vt:lpstr>Office Theme</vt:lpstr>
      <vt:lpstr>Chart</vt:lpstr>
      <vt:lpstr>Picture</vt:lpstr>
      <vt:lpstr>Bitmap Image</vt:lpstr>
      <vt:lpstr>  The 21st century pandemic </vt:lpstr>
      <vt:lpstr>Natural History of HIV/AIDS</vt:lpstr>
      <vt:lpstr>India</vt:lpstr>
      <vt:lpstr>PowerPoint Presentation</vt:lpstr>
      <vt:lpstr>What is HIV?</vt:lpstr>
      <vt:lpstr>AIDS</vt:lpstr>
      <vt:lpstr>PowerPoint Presentation</vt:lpstr>
      <vt:lpstr>PowerPoint Presentation</vt:lpstr>
      <vt:lpstr>HIV Transmission</vt:lpstr>
      <vt:lpstr>   Routes of Transmission of HIV</vt:lpstr>
      <vt:lpstr>   Routes of Transmission of HIV</vt:lpstr>
      <vt:lpstr>PowerPoint Presentation</vt:lpstr>
      <vt:lpstr>HIV Transmission</vt:lpstr>
      <vt:lpstr>HIV in Body Fluids</vt:lpstr>
      <vt:lpstr>HIV-Infected T-Cell</vt:lpstr>
      <vt:lpstr>PowerPoint Presentation</vt:lpstr>
      <vt:lpstr>Window Period</vt:lpstr>
      <vt:lpstr>PowerPoint Presentation</vt:lpstr>
      <vt:lpstr>Signs And Symptoms</vt:lpstr>
      <vt:lpstr> HIV Infection and Antibody Response </vt:lpstr>
      <vt:lpstr> The Acute HIV Syndrome</vt:lpstr>
      <vt:lpstr>Signs And Symptoms</vt:lpstr>
      <vt:lpstr>Signs And Symptoms</vt:lpstr>
      <vt:lpstr>Signs And Symptoms</vt:lpstr>
      <vt:lpstr>Common manifestation of AIDS </vt:lpstr>
      <vt:lpstr>PowerPoint Presentation</vt:lpstr>
      <vt:lpstr>WHO HIV clinical stages</vt:lpstr>
      <vt:lpstr>PowerPoint Presentation</vt:lpstr>
      <vt:lpstr>Opportunistic Infections associated with AIDS</vt:lpstr>
      <vt:lpstr>Kaposis’s sarcoma</vt:lpstr>
      <vt:lpstr>Extreme Wt loss</vt:lpstr>
      <vt:lpstr>Laboratory Diagnosis</vt:lpstr>
      <vt:lpstr>         AIDS Worldwide</vt:lpstr>
      <vt:lpstr>            AIDS      In       India </vt:lpstr>
      <vt:lpstr>Key terms in HIV Epidemic</vt:lpstr>
      <vt:lpstr>Indian epidemic: Characteristics </vt:lpstr>
      <vt:lpstr>Classification of states</vt:lpstr>
      <vt:lpstr>Classification of districts</vt:lpstr>
      <vt:lpstr>PowerPoint Presentation</vt:lpstr>
      <vt:lpstr>Risk factors</vt:lpstr>
      <vt:lpstr>Cont..</vt:lpstr>
      <vt:lpstr>Preventive measures</vt:lpstr>
      <vt:lpstr>Cont..</vt:lpstr>
      <vt:lpstr>Prevention Of HIV/AIDS</vt:lpstr>
      <vt:lpstr>PowerPoint Presentation</vt:lpstr>
      <vt:lpstr>Two Approaches To Disease Prevention</vt:lpstr>
      <vt:lpstr>   Risk Avoidance &amp; Risk Reduction </vt:lpstr>
      <vt:lpstr>     ABC Strategy</vt:lpstr>
      <vt:lpstr>HIV Testing and Counselling</vt:lpstr>
      <vt:lpstr>PowerPoint Presentation</vt:lpstr>
      <vt:lpstr>Working pattern of ICTC</vt:lpstr>
      <vt:lpstr>PPTCT :4 Pronged approach</vt:lpstr>
      <vt:lpstr>PPTCT</vt:lpstr>
      <vt:lpstr>Cont..</vt:lpstr>
      <vt:lpstr>PPTCT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Antiretroviral (ART) Drugs </vt:lpstr>
      <vt:lpstr>Highly Active Anti Retroviral Therapy(HAART)</vt:lpstr>
      <vt:lpstr>HAART Regimens</vt:lpstr>
      <vt:lpstr>Goals of ARV Therapy</vt:lpstr>
      <vt:lpstr>PowerPoint Presentation</vt:lpstr>
      <vt:lpstr>ART coverage</vt:lpstr>
      <vt:lpstr>STI and HIV – The Link</vt:lpstr>
      <vt:lpstr>PowerPoint Presentation</vt:lpstr>
      <vt:lpstr>HIV: Prophylaxis-General</vt:lpstr>
      <vt:lpstr>Post-exposure Prophylaxis </vt:lpstr>
      <vt:lpstr>Post-exposure Prophylaxis </vt:lpstr>
      <vt:lpstr>HIV Vaccine</vt:lpstr>
      <vt:lpstr>HIV Vaccine:the new hope</vt:lpstr>
      <vt:lpstr>National AIDS Control Programme-NACP</vt:lpstr>
      <vt:lpstr>AIDS Control Programme in India</vt:lpstr>
      <vt:lpstr>NACP-IV</vt:lpstr>
      <vt:lpstr>NACP-IV</vt:lpstr>
      <vt:lpstr>NACP – IV: Priorities</vt:lpstr>
      <vt:lpstr>NACP IV Strategies</vt:lpstr>
      <vt:lpstr>NACP-IV Challenges</vt:lpstr>
      <vt:lpstr>NACP-IV Challenges</vt:lpstr>
      <vt:lpstr>PowerPoint Presentation</vt:lpstr>
      <vt:lpstr>PowerPoint Presentation</vt:lpstr>
      <vt:lpstr>MCQ Test</vt:lpstr>
      <vt:lpstr>1) World AIDS day is on:</vt:lpstr>
      <vt:lpstr>2) the most common mode of HIV transmission in India is:</vt:lpstr>
      <vt:lpstr>3) Window period for HIV infection is:</vt:lpstr>
      <vt:lpstr>4) WHO stage IV HIV includes all except </vt:lpstr>
      <vt:lpstr>5) Which of the following is used to prevent transmission of HIV from an infected pregnant mother to newborn child?</vt:lpstr>
      <vt:lpstr>PowerPoint Presentation</vt:lpstr>
      <vt:lpstr>Answers</vt:lpstr>
      <vt:lpstr>Basic Definitions And Meanings </vt:lpstr>
      <vt:lpstr>PowerPoint Presentation</vt:lpstr>
      <vt:lpstr>PowerPoint Presentation</vt:lpstr>
      <vt:lpstr>Testing Options for HIV</vt:lpstr>
      <vt:lpstr>Blood Detection Tests</vt:lpstr>
      <vt:lpstr>Urine Testing</vt:lpstr>
      <vt:lpstr>Oral Testing</vt:lpstr>
      <vt:lpstr>HIV prevention based on ARV drugs</vt:lpstr>
      <vt:lpstr>PowerPoint Presentation</vt:lpstr>
      <vt:lpstr>Delivery of HIV treatment and care</vt:lpstr>
      <vt:lpstr>Delivery of HIV treatment and care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Grishma Chauhan</cp:lastModifiedBy>
  <cp:revision>73</cp:revision>
  <dcterms:created xsi:type="dcterms:W3CDTF">2006-08-16T00:00:00Z</dcterms:created>
  <dcterms:modified xsi:type="dcterms:W3CDTF">2020-06-19T06:49:24Z</dcterms:modified>
</cp:coreProperties>
</file>