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90" r:id="rId32"/>
    <p:sldId id="291" r:id="rId33"/>
    <p:sldId id="292" r:id="rId34"/>
    <p:sldId id="293" r:id="rId35"/>
    <p:sldId id="285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13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13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13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219" y="558749"/>
            <a:ext cx="586740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13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219" y="1290573"/>
            <a:ext cx="8075930" cy="380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381000"/>
            <a:ext cx="8305800" cy="5791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Nutritional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Health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Maharshi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Patel</a:t>
            </a:r>
          </a:p>
          <a:p>
            <a:pPr algn="r"/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Associate 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pPr algn="r"/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Community Medicine</a:t>
            </a:r>
          </a:p>
          <a:p>
            <a:pPr algn="r"/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SBKS MI RC</a:t>
            </a:r>
            <a:endParaRPr lang="en-US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33247"/>
            <a:ext cx="1278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</a:t>
            </a:r>
            <a:r>
              <a:rPr spc="-15" dirty="0"/>
              <a:t>e</a:t>
            </a:r>
            <a:r>
              <a:rPr spc="-5" dirty="0"/>
              <a:t>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219" y="700481"/>
            <a:ext cx="4445635" cy="3392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SzPct val="79411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700" dirty="0">
                <a:latin typeface="Arial"/>
                <a:cs typeface="Arial"/>
              </a:rPr>
              <a:t>Supplementary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nutrition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411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700" spc="-5" dirty="0">
                <a:latin typeface="Arial"/>
                <a:cs typeface="Arial"/>
              </a:rPr>
              <a:t>Non-formal </a:t>
            </a:r>
            <a:r>
              <a:rPr sz="1700" dirty="0">
                <a:latin typeface="Arial"/>
                <a:cs typeface="Arial"/>
              </a:rPr>
              <a:t>pre-school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education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411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700" spc="-5" dirty="0">
                <a:latin typeface="Arial"/>
                <a:cs typeface="Arial"/>
              </a:rPr>
              <a:t>Immunization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411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700" dirty="0">
                <a:latin typeface="Arial"/>
                <a:cs typeface="Arial"/>
              </a:rPr>
              <a:t>Health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Check-up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411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700" spc="-5" dirty="0">
                <a:latin typeface="Arial"/>
                <a:cs typeface="Arial"/>
              </a:rPr>
              <a:t>Referral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services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411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700" dirty="0">
                <a:latin typeface="Arial"/>
                <a:cs typeface="Arial"/>
              </a:rPr>
              <a:t>Nutrition and Health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Education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300" b="1" spc="-5" dirty="0">
                <a:solidFill>
                  <a:srgbClr val="113C5C"/>
                </a:solidFill>
                <a:latin typeface="Arial"/>
                <a:cs typeface="Arial"/>
              </a:rPr>
              <a:t>Administration </a:t>
            </a:r>
            <a:r>
              <a:rPr sz="2300" b="1" dirty="0">
                <a:solidFill>
                  <a:srgbClr val="113C5C"/>
                </a:solidFill>
                <a:latin typeface="Arial"/>
                <a:cs typeface="Arial"/>
              </a:rPr>
              <a:t>of the</a:t>
            </a:r>
            <a:r>
              <a:rPr sz="2300" b="1" spc="-90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13C5C"/>
                </a:solidFill>
                <a:latin typeface="Arial"/>
                <a:cs typeface="Arial"/>
              </a:rPr>
              <a:t>scheme</a:t>
            </a:r>
            <a:endParaRPr sz="23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SzPct val="79411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700" dirty="0">
                <a:latin typeface="Arial"/>
                <a:cs typeface="Arial"/>
              </a:rPr>
              <a:t>Community development block-Rural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areas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411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700" dirty="0">
                <a:latin typeface="Arial"/>
                <a:cs typeface="Arial"/>
              </a:rPr>
              <a:t>Tribal blocks-tribal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areas</a:t>
            </a:r>
            <a:endParaRPr sz="1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411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700" dirty="0">
                <a:latin typeface="Arial"/>
                <a:cs typeface="Arial"/>
              </a:rPr>
              <a:t>Wards/ slums –urban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areas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500" b="1" spc="-5" dirty="0">
                <a:solidFill>
                  <a:srgbClr val="113C5C"/>
                </a:solidFill>
                <a:latin typeface="Arial"/>
                <a:cs typeface="Arial"/>
              </a:rPr>
              <a:t>Service through</a:t>
            </a:r>
            <a:r>
              <a:rPr sz="2500" b="1" spc="-15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113C5C"/>
                </a:solidFill>
                <a:latin typeface="Arial"/>
                <a:cs typeface="Arial"/>
              </a:rPr>
              <a:t>Anganwadi:</a:t>
            </a:r>
            <a:endParaRPr sz="25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2250" y="4062729"/>
          <a:ext cx="8534400" cy="2560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6575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 marR="598805" indent="25272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ation 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(Previously)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Type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AWC/Population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Mini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AWC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Urban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500-1500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Nil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Rural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500-1500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150-500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Tribal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300-1500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150-300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pPr marL="90805" marR="85216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ation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(Currently)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Urban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400-800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Nil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Rural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400-800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150-400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Tribal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300-800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150-300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2250" y="679450"/>
            <a:ext cx="8928100" cy="622300"/>
            <a:chOff x="222250" y="679450"/>
            <a:chExt cx="8928100" cy="622300"/>
          </a:xfrm>
        </p:grpSpPr>
        <p:sp>
          <p:nvSpPr>
            <p:cNvPr id="3" name="object 3"/>
            <p:cNvSpPr/>
            <p:nvPr/>
          </p:nvSpPr>
          <p:spPr>
            <a:xfrm>
              <a:off x="228600" y="685800"/>
              <a:ext cx="8915400" cy="609600"/>
            </a:xfrm>
            <a:custGeom>
              <a:avLst/>
              <a:gdLst/>
              <a:ahLst/>
              <a:cxnLst/>
              <a:rect l="l" t="t" r="r" b="b"/>
              <a:pathLst>
                <a:path w="8915400" h="609600">
                  <a:moveTo>
                    <a:pt x="8813800" y="0"/>
                  </a:moveTo>
                  <a:lnTo>
                    <a:pt x="101600" y="0"/>
                  </a:lnTo>
                  <a:lnTo>
                    <a:pt x="62054" y="7981"/>
                  </a:lnTo>
                  <a:lnTo>
                    <a:pt x="29759" y="29749"/>
                  </a:lnTo>
                  <a:lnTo>
                    <a:pt x="7984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4" y="547556"/>
                  </a:lnTo>
                  <a:lnTo>
                    <a:pt x="29759" y="579850"/>
                  </a:lnTo>
                  <a:lnTo>
                    <a:pt x="62054" y="601618"/>
                  </a:lnTo>
                  <a:lnTo>
                    <a:pt x="101600" y="609600"/>
                  </a:lnTo>
                  <a:lnTo>
                    <a:pt x="8813800" y="609600"/>
                  </a:lnTo>
                  <a:lnTo>
                    <a:pt x="8853356" y="601618"/>
                  </a:lnTo>
                  <a:lnTo>
                    <a:pt x="8885650" y="579850"/>
                  </a:lnTo>
                  <a:lnTo>
                    <a:pt x="8907418" y="547556"/>
                  </a:lnTo>
                  <a:lnTo>
                    <a:pt x="8915400" y="508000"/>
                  </a:lnTo>
                  <a:lnTo>
                    <a:pt x="8915400" y="101600"/>
                  </a:lnTo>
                  <a:lnTo>
                    <a:pt x="8907418" y="62043"/>
                  </a:lnTo>
                  <a:lnTo>
                    <a:pt x="8885650" y="29749"/>
                  </a:lnTo>
                  <a:lnTo>
                    <a:pt x="8853356" y="7981"/>
                  </a:lnTo>
                  <a:lnTo>
                    <a:pt x="8813800" y="0"/>
                  </a:lnTo>
                  <a:close/>
                </a:path>
              </a:pathLst>
            </a:custGeom>
            <a:solidFill>
              <a:srgbClr val="113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685800"/>
              <a:ext cx="8915400" cy="609600"/>
            </a:xfrm>
            <a:custGeom>
              <a:avLst/>
              <a:gdLst/>
              <a:ahLst/>
              <a:cxnLst/>
              <a:rect l="l" t="t" r="r" b="b"/>
              <a:pathLst>
                <a:path w="8915400" h="609600">
                  <a:moveTo>
                    <a:pt x="0" y="101600"/>
                  </a:moveTo>
                  <a:lnTo>
                    <a:pt x="7984" y="62043"/>
                  </a:lnTo>
                  <a:lnTo>
                    <a:pt x="29759" y="29749"/>
                  </a:lnTo>
                  <a:lnTo>
                    <a:pt x="62054" y="7981"/>
                  </a:lnTo>
                  <a:lnTo>
                    <a:pt x="101600" y="0"/>
                  </a:lnTo>
                  <a:lnTo>
                    <a:pt x="8813800" y="0"/>
                  </a:lnTo>
                  <a:lnTo>
                    <a:pt x="8853356" y="7981"/>
                  </a:lnTo>
                  <a:lnTo>
                    <a:pt x="8885650" y="29749"/>
                  </a:lnTo>
                  <a:lnTo>
                    <a:pt x="8907418" y="62043"/>
                  </a:lnTo>
                  <a:lnTo>
                    <a:pt x="8915400" y="101600"/>
                  </a:lnTo>
                  <a:lnTo>
                    <a:pt x="8915400" y="508000"/>
                  </a:lnTo>
                  <a:lnTo>
                    <a:pt x="8907418" y="547556"/>
                  </a:lnTo>
                  <a:lnTo>
                    <a:pt x="8885650" y="579850"/>
                  </a:lnTo>
                  <a:lnTo>
                    <a:pt x="8853356" y="601618"/>
                  </a:lnTo>
                  <a:lnTo>
                    <a:pt x="8813800" y="609600"/>
                  </a:lnTo>
                  <a:lnTo>
                    <a:pt x="101600" y="609600"/>
                  </a:lnTo>
                  <a:lnTo>
                    <a:pt x="62054" y="601618"/>
                  </a:lnTo>
                  <a:lnTo>
                    <a:pt x="29759" y="579850"/>
                  </a:lnTo>
                  <a:lnTo>
                    <a:pt x="7984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4934" y="688289"/>
            <a:ext cx="8545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Women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Development,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Ministry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79650" y="1670050"/>
            <a:ext cx="4813300" cy="698500"/>
            <a:chOff x="2279650" y="1670050"/>
            <a:chExt cx="4813300" cy="698500"/>
          </a:xfrm>
        </p:grpSpPr>
        <p:sp>
          <p:nvSpPr>
            <p:cNvPr id="7" name="object 7"/>
            <p:cNvSpPr/>
            <p:nvPr/>
          </p:nvSpPr>
          <p:spPr>
            <a:xfrm>
              <a:off x="2286000" y="1676400"/>
              <a:ext cx="4800600" cy="685800"/>
            </a:xfrm>
            <a:custGeom>
              <a:avLst/>
              <a:gdLst/>
              <a:ahLst/>
              <a:cxnLst/>
              <a:rect l="l" t="t" r="r" b="b"/>
              <a:pathLst>
                <a:path w="4800600" h="685800">
                  <a:moveTo>
                    <a:pt x="4686300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4686300" y="685800"/>
                  </a:lnTo>
                  <a:lnTo>
                    <a:pt x="4730787" y="676816"/>
                  </a:lnTo>
                  <a:lnTo>
                    <a:pt x="4767119" y="652319"/>
                  </a:lnTo>
                  <a:lnTo>
                    <a:pt x="4791616" y="615987"/>
                  </a:lnTo>
                  <a:lnTo>
                    <a:pt x="4800600" y="571500"/>
                  </a:lnTo>
                  <a:lnTo>
                    <a:pt x="4800600" y="114300"/>
                  </a:lnTo>
                  <a:lnTo>
                    <a:pt x="4791616" y="69812"/>
                  </a:lnTo>
                  <a:lnTo>
                    <a:pt x="4767119" y="33480"/>
                  </a:lnTo>
                  <a:lnTo>
                    <a:pt x="4730787" y="8983"/>
                  </a:lnTo>
                  <a:lnTo>
                    <a:pt x="4686300" y="0"/>
                  </a:lnTo>
                  <a:close/>
                </a:path>
              </a:pathLst>
            </a:custGeom>
            <a:solidFill>
              <a:srgbClr val="113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0" y="1676400"/>
              <a:ext cx="4800600" cy="685800"/>
            </a:xfrm>
            <a:custGeom>
              <a:avLst/>
              <a:gdLst/>
              <a:ahLst/>
              <a:cxnLst/>
              <a:rect l="l" t="t" r="r" b="b"/>
              <a:pathLst>
                <a:path w="48006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4686300" y="0"/>
                  </a:lnTo>
                  <a:lnTo>
                    <a:pt x="4730787" y="8983"/>
                  </a:lnTo>
                  <a:lnTo>
                    <a:pt x="4767119" y="33480"/>
                  </a:lnTo>
                  <a:lnTo>
                    <a:pt x="4791616" y="69812"/>
                  </a:lnTo>
                  <a:lnTo>
                    <a:pt x="4800600" y="114300"/>
                  </a:lnTo>
                  <a:lnTo>
                    <a:pt x="4800600" y="571500"/>
                  </a:lnTo>
                  <a:lnTo>
                    <a:pt x="4791616" y="615987"/>
                  </a:lnTo>
                  <a:lnTo>
                    <a:pt x="4767119" y="652319"/>
                  </a:lnTo>
                  <a:lnTo>
                    <a:pt x="4730787" y="676816"/>
                  </a:lnTo>
                  <a:lnTo>
                    <a:pt x="46863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72409" y="1717294"/>
            <a:ext cx="2827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685" marR="5080" indent="-896619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Department 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welfare 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4200" y="2743200"/>
            <a:ext cx="2895600" cy="457200"/>
          </a:xfrm>
          <a:prstGeom prst="rect">
            <a:avLst/>
          </a:prstGeom>
          <a:solidFill>
            <a:srgbClr val="645F36"/>
          </a:solidFill>
          <a:ln w="12700">
            <a:solidFill>
              <a:srgbClr val="7D1F1A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54710">
              <a:lnSpc>
                <a:spcPct val="100000"/>
              </a:lnSpc>
              <a:spcBef>
                <a:spcPts val="60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District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22650" y="3422650"/>
            <a:ext cx="2451100" cy="393700"/>
            <a:chOff x="3422650" y="3422650"/>
            <a:chExt cx="2451100" cy="393700"/>
          </a:xfrm>
        </p:grpSpPr>
        <p:sp>
          <p:nvSpPr>
            <p:cNvPr id="12" name="object 12"/>
            <p:cNvSpPr/>
            <p:nvPr/>
          </p:nvSpPr>
          <p:spPr>
            <a:xfrm>
              <a:off x="3429000" y="3429000"/>
              <a:ext cx="2438400" cy="381000"/>
            </a:xfrm>
            <a:custGeom>
              <a:avLst/>
              <a:gdLst/>
              <a:ahLst/>
              <a:cxnLst/>
              <a:rect l="l" t="t" r="r" b="b"/>
              <a:pathLst>
                <a:path w="2438400" h="381000">
                  <a:moveTo>
                    <a:pt x="2374900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2374900" y="381000"/>
                  </a:lnTo>
                  <a:lnTo>
                    <a:pt x="2399609" y="376007"/>
                  </a:lnTo>
                  <a:lnTo>
                    <a:pt x="2419794" y="362394"/>
                  </a:lnTo>
                  <a:lnTo>
                    <a:pt x="2433407" y="342209"/>
                  </a:lnTo>
                  <a:lnTo>
                    <a:pt x="2438400" y="317500"/>
                  </a:lnTo>
                  <a:lnTo>
                    <a:pt x="2438400" y="63500"/>
                  </a:lnTo>
                  <a:lnTo>
                    <a:pt x="2433407" y="38790"/>
                  </a:lnTo>
                  <a:lnTo>
                    <a:pt x="2419794" y="18605"/>
                  </a:lnTo>
                  <a:lnTo>
                    <a:pt x="2399609" y="4992"/>
                  </a:lnTo>
                  <a:lnTo>
                    <a:pt x="2374900" y="0"/>
                  </a:lnTo>
                  <a:close/>
                </a:path>
              </a:pathLst>
            </a:custGeom>
            <a:solidFill>
              <a:srgbClr val="113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29000" y="3429000"/>
              <a:ext cx="2438400" cy="381000"/>
            </a:xfrm>
            <a:custGeom>
              <a:avLst/>
              <a:gdLst/>
              <a:ahLst/>
              <a:cxnLst/>
              <a:rect l="l" t="t" r="r" b="b"/>
              <a:pathLst>
                <a:path w="2438400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2374900" y="0"/>
                  </a:lnTo>
                  <a:lnTo>
                    <a:pt x="2399609" y="4992"/>
                  </a:lnTo>
                  <a:lnTo>
                    <a:pt x="2419794" y="18605"/>
                  </a:lnTo>
                  <a:lnTo>
                    <a:pt x="2433407" y="38790"/>
                  </a:lnTo>
                  <a:lnTo>
                    <a:pt x="2438400" y="63500"/>
                  </a:lnTo>
                  <a:lnTo>
                    <a:pt x="2438400" y="317500"/>
                  </a:lnTo>
                  <a:lnTo>
                    <a:pt x="2433407" y="342209"/>
                  </a:lnTo>
                  <a:lnTo>
                    <a:pt x="2419794" y="362394"/>
                  </a:lnTo>
                  <a:lnTo>
                    <a:pt x="2399609" y="376007"/>
                  </a:lnTo>
                  <a:lnTo>
                    <a:pt x="2374900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05225" y="3455034"/>
            <a:ext cx="1884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solidFill>
                  <a:srgbClr val="FFFFFF"/>
                </a:solidFill>
                <a:latin typeface="Arial"/>
                <a:cs typeface="Arial"/>
              </a:rPr>
              <a:t>CDPO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(100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villages)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41650" y="4108450"/>
            <a:ext cx="3594100" cy="393700"/>
            <a:chOff x="3041650" y="4108450"/>
            <a:chExt cx="3594100" cy="393700"/>
          </a:xfrm>
        </p:grpSpPr>
        <p:sp>
          <p:nvSpPr>
            <p:cNvPr id="16" name="object 16"/>
            <p:cNvSpPr/>
            <p:nvPr/>
          </p:nvSpPr>
          <p:spPr>
            <a:xfrm>
              <a:off x="3048000" y="4114800"/>
              <a:ext cx="3581400" cy="381000"/>
            </a:xfrm>
            <a:custGeom>
              <a:avLst/>
              <a:gdLst/>
              <a:ahLst/>
              <a:cxnLst/>
              <a:rect l="l" t="t" r="r" b="b"/>
              <a:pathLst>
                <a:path w="3581400" h="381000">
                  <a:moveTo>
                    <a:pt x="3517900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3517900" y="381000"/>
                  </a:lnTo>
                  <a:lnTo>
                    <a:pt x="3542609" y="376007"/>
                  </a:lnTo>
                  <a:lnTo>
                    <a:pt x="3562794" y="362394"/>
                  </a:lnTo>
                  <a:lnTo>
                    <a:pt x="3576407" y="342209"/>
                  </a:lnTo>
                  <a:lnTo>
                    <a:pt x="3581400" y="317500"/>
                  </a:lnTo>
                  <a:lnTo>
                    <a:pt x="3581400" y="63500"/>
                  </a:lnTo>
                  <a:lnTo>
                    <a:pt x="3576407" y="38790"/>
                  </a:lnTo>
                  <a:lnTo>
                    <a:pt x="3562794" y="18605"/>
                  </a:lnTo>
                  <a:lnTo>
                    <a:pt x="3542609" y="4992"/>
                  </a:lnTo>
                  <a:lnTo>
                    <a:pt x="3517900" y="0"/>
                  </a:lnTo>
                  <a:close/>
                </a:path>
              </a:pathLst>
            </a:custGeom>
            <a:solidFill>
              <a:srgbClr val="113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0" y="4114800"/>
              <a:ext cx="3581400" cy="381000"/>
            </a:xfrm>
            <a:custGeom>
              <a:avLst/>
              <a:gdLst/>
              <a:ahLst/>
              <a:cxnLst/>
              <a:rect l="l" t="t" r="r" b="b"/>
              <a:pathLst>
                <a:path w="3581400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3517900" y="0"/>
                  </a:lnTo>
                  <a:lnTo>
                    <a:pt x="3542609" y="4992"/>
                  </a:lnTo>
                  <a:lnTo>
                    <a:pt x="3562794" y="18605"/>
                  </a:lnTo>
                  <a:lnTo>
                    <a:pt x="3576407" y="38790"/>
                  </a:lnTo>
                  <a:lnTo>
                    <a:pt x="3581400" y="63500"/>
                  </a:lnTo>
                  <a:lnTo>
                    <a:pt x="3581400" y="317500"/>
                  </a:lnTo>
                  <a:lnTo>
                    <a:pt x="3576407" y="342209"/>
                  </a:lnTo>
                  <a:lnTo>
                    <a:pt x="3562794" y="362394"/>
                  </a:lnTo>
                  <a:lnTo>
                    <a:pt x="3542609" y="376007"/>
                  </a:lnTo>
                  <a:lnTo>
                    <a:pt x="3517900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66896" y="4141089"/>
            <a:ext cx="2943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officer</a:t>
            </a:r>
            <a:r>
              <a:rPr sz="18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(20-25)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villages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94050" y="4641850"/>
            <a:ext cx="3365500" cy="393700"/>
            <a:chOff x="3194050" y="4641850"/>
            <a:chExt cx="3365500" cy="393700"/>
          </a:xfrm>
        </p:grpSpPr>
        <p:sp>
          <p:nvSpPr>
            <p:cNvPr id="20" name="object 20"/>
            <p:cNvSpPr/>
            <p:nvPr/>
          </p:nvSpPr>
          <p:spPr>
            <a:xfrm>
              <a:off x="3200400" y="4648200"/>
              <a:ext cx="3352800" cy="381000"/>
            </a:xfrm>
            <a:custGeom>
              <a:avLst/>
              <a:gdLst/>
              <a:ahLst/>
              <a:cxnLst/>
              <a:rect l="l" t="t" r="r" b="b"/>
              <a:pathLst>
                <a:path w="3352800" h="381000">
                  <a:moveTo>
                    <a:pt x="3289300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3289300" y="381000"/>
                  </a:lnTo>
                  <a:lnTo>
                    <a:pt x="3314009" y="376007"/>
                  </a:lnTo>
                  <a:lnTo>
                    <a:pt x="3334194" y="362394"/>
                  </a:lnTo>
                  <a:lnTo>
                    <a:pt x="3347807" y="342209"/>
                  </a:lnTo>
                  <a:lnTo>
                    <a:pt x="3352800" y="317500"/>
                  </a:lnTo>
                  <a:lnTo>
                    <a:pt x="3352800" y="63500"/>
                  </a:lnTo>
                  <a:lnTo>
                    <a:pt x="3347807" y="38790"/>
                  </a:lnTo>
                  <a:lnTo>
                    <a:pt x="3334194" y="18605"/>
                  </a:lnTo>
                  <a:lnTo>
                    <a:pt x="3314009" y="4992"/>
                  </a:lnTo>
                  <a:lnTo>
                    <a:pt x="3289300" y="0"/>
                  </a:lnTo>
                  <a:close/>
                </a:path>
              </a:pathLst>
            </a:custGeom>
            <a:solidFill>
              <a:srgbClr val="113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00400" y="4648200"/>
              <a:ext cx="3352800" cy="381000"/>
            </a:xfrm>
            <a:custGeom>
              <a:avLst/>
              <a:gdLst/>
              <a:ahLst/>
              <a:cxnLst/>
              <a:rect l="l" t="t" r="r" b="b"/>
              <a:pathLst>
                <a:path w="3352800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3289300" y="0"/>
                  </a:lnTo>
                  <a:lnTo>
                    <a:pt x="3314009" y="4992"/>
                  </a:lnTo>
                  <a:lnTo>
                    <a:pt x="3334194" y="18605"/>
                  </a:lnTo>
                  <a:lnTo>
                    <a:pt x="3347807" y="38790"/>
                  </a:lnTo>
                  <a:lnTo>
                    <a:pt x="3352800" y="63500"/>
                  </a:lnTo>
                  <a:lnTo>
                    <a:pt x="3352800" y="317500"/>
                  </a:lnTo>
                  <a:lnTo>
                    <a:pt x="3347807" y="342209"/>
                  </a:lnTo>
                  <a:lnTo>
                    <a:pt x="3334194" y="362394"/>
                  </a:lnTo>
                  <a:lnTo>
                    <a:pt x="3314009" y="376007"/>
                  </a:lnTo>
                  <a:lnTo>
                    <a:pt x="3289300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40633" y="4674489"/>
            <a:ext cx="267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Mukhya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sevika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(20-25</a:t>
            </a:r>
            <a:r>
              <a:rPr sz="18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AWC)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17850" y="5251450"/>
            <a:ext cx="3517900" cy="469900"/>
            <a:chOff x="3117850" y="5251450"/>
            <a:chExt cx="3517900" cy="469900"/>
          </a:xfrm>
        </p:grpSpPr>
        <p:sp>
          <p:nvSpPr>
            <p:cNvPr id="24" name="object 24"/>
            <p:cNvSpPr/>
            <p:nvPr/>
          </p:nvSpPr>
          <p:spPr>
            <a:xfrm>
              <a:off x="3124200" y="5257800"/>
              <a:ext cx="3505200" cy="457200"/>
            </a:xfrm>
            <a:custGeom>
              <a:avLst/>
              <a:gdLst/>
              <a:ahLst/>
              <a:cxnLst/>
              <a:rect l="l" t="t" r="r" b="b"/>
              <a:pathLst>
                <a:path w="3505200" h="457200">
                  <a:moveTo>
                    <a:pt x="34290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62"/>
                  </a:lnTo>
                  <a:lnTo>
                    <a:pt x="22336" y="434882"/>
                  </a:lnTo>
                  <a:lnTo>
                    <a:pt x="46559" y="451212"/>
                  </a:lnTo>
                  <a:lnTo>
                    <a:pt x="76200" y="457200"/>
                  </a:lnTo>
                  <a:lnTo>
                    <a:pt x="3429000" y="457200"/>
                  </a:lnTo>
                  <a:lnTo>
                    <a:pt x="3458640" y="451212"/>
                  </a:lnTo>
                  <a:lnTo>
                    <a:pt x="3482863" y="434882"/>
                  </a:lnTo>
                  <a:lnTo>
                    <a:pt x="3499205" y="410662"/>
                  </a:lnTo>
                  <a:lnTo>
                    <a:pt x="3505200" y="381000"/>
                  </a:lnTo>
                  <a:lnTo>
                    <a:pt x="3505200" y="76200"/>
                  </a:lnTo>
                  <a:lnTo>
                    <a:pt x="3499205" y="46559"/>
                  </a:lnTo>
                  <a:lnTo>
                    <a:pt x="3482863" y="22336"/>
                  </a:lnTo>
                  <a:lnTo>
                    <a:pt x="3458640" y="5994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113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200" y="5257800"/>
              <a:ext cx="3505200" cy="457200"/>
            </a:xfrm>
            <a:custGeom>
              <a:avLst/>
              <a:gdLst/>
              <a:ahLst/>
              <a:cxnLst/>
              <a:rect l="l" t="t" r="r" b="b"/>
              <a:pathLst>
                <a:path w="35052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3429000" y="0"/>
                  </a:lnTo>
                  <a:lnTo>
                    <a:pt x="3458640" y="5994"/>
                  </a:lnTo>
                  <a:lnTo>
                    <a:pt x="3482863" y="22336"/>
                  </a:lnTo>
                  <a:lnTo>
                    <a:pt x="3499205" y="46559"/>
                  </a:lnTo>
                  <a:lnTo>
                    <a:pt x="3505200" y="76200"/>
                  </a:lnTo>
                  <a:lnTo>
                    <a:pt x="3505200" y="381000"/>
                  </a:lnTo>
                  <a:lnTo>
                    <a:pt x="3499205" y="410662"/>
                  </a:lnTo>
                  <a:lnTo>
                    <a:pt x="3482863" y="434882"/>
                  </a:lnTo>
                  <a:lnTo>
                    <a:pt x="3458640" y="451212"/>
                  </a:lnTo>
                  <a:lnTo>
                    <a:pt x="3429000" y="457200"/>
                  </a:lnTo>
                  <a:lnTo>
                    <a:pt x="76200" y="457200"/>
                  </a:lnTo>
                  <a:lnTo>
                    <a:pt x="46559" y="451212"/>
                  </a:lnTo>
                  <a:lnTo>
                    <a:pt x="22336" y="434882"/>
                  </a:lnTo>
                  <a:lnTo>
                    <a:pt x="5994" y="410662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253866" y="5322265"/>
            <a:ext cx="3247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Multipurpose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worker</a:t>
            </a:r>
            <a:r>
              <a:rPr sz="18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(F)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(4-5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no.)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32050" y="6013450"/>
            <a:ext cx="5041900" cy="393700"/>
            <a:chOff x="2432050" y="6013450"/>
            <a:chExt cx="5041900" cy="393700"/>
          </a:xfrm>
        </p:grpSpPr>
        <p:sp>
          <p:nvSpPr>
            <p:cNvPr id="28" name="object 28"/>
            <p:cNvSpPr/>
            <p:nvPr/>
          </p:nvSpPr>
          <p:spPr>
            <a:xfrm>
              <a:off x="2438400" y="6019800"/>
              <a:ext cx="5029200" cy="381000"/>
            </a:xfrm>
            <a:custGeom>
              <a:avLst/>
              <a:gdLst/>
              <a:ahLst/>
              <a:cxnLst/>
              <a:rect l="l" t="t" r="r" b="b"/>
              <a:pathLst>
                <a:path w="5029200" h="381000">
                  <a:moveTo>
                    <a:pt x="4965700" y="0"/>
                  </a:moveTo>
                  <a:lnTo>
                    <a:pt x="63500" y="0"/>
                  </a:lnTo>
                  <a:lnTo>
                    <a:pt x="38790" y="4990"/>
                  </a:lnTo>
                  <a:lnTo>
                    <a:pt x="18605" y="18600"/>
                  </a:lnTo>
                  <a:lnTo>
                    <a:pt x="4992" y="38785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14"/>
                  </a:lnTo>
                  <a:lnTo>
                    <a:pt x="18605" y="362399"/>
                  </a:lnTo>
                  <a:lnTo>
                    <a:pt x="38790" y="376009"/>
                  </a:lnTo>
                  <a:lnTo>
                    <a:pt x="63500" y="381000"/>
                  </a:lnTo>
                  <a:lnTo>
                    <a:pt x="4965700" y="381000"/>
                  </a:lnTo>
                  <a:lnTo>
                    <a:pt x="4990409" y="376009"/>
                  </a:lnTo>
                  <a:lnTo>
                    <a:pt x="5010594" y="362399"/>
                  </a:lnTo>
                  <a:lnTo>
                    <a:pt x="5024207" y="342214"/>
                  </a:lnTo>
                  <a:lnTo>
                    <a:pt x="5029200" y="317500"/>
                  </a:lnTo>
                  <a:lnTo>
                    <a:pt x="5029200" y="63500"/>
                  </a:lnTo>
                  <a:lnTo>
                    <a:pt x="5024207" y="38785"/>
                  </a:lnTo>
                  <a:lnTo>
                    <a:pt x="5010594" y="18600"/>
                  </a:lnTo>
                  <a:lnTo>
                    <a:pt x="4990409" y="4990"/>
                  </a:lnTo>
                  <a:lnTo>
                    <a:pt x="4965700" y="0"/>
                  </a:lnTo>
                  <a:close/>
                </a:path>
              </a:pathLst>
            </a:custGeom>
            <a:solidFill>
              <a:srgbClr val="113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8400" y="6019800"/>
              <a:ext cx="5029200" cy="381000"/>
            </a:xfrm>
            <a:custGeom>
              <a:avLst/>
              <a:gdLst/>
              <a:ahLst/>
              <a:cxnLst/>
              <a:rect l="l" t="t" r="r" b="b"/>
              <a:pathLst>
                <a:path w="5029200" h="381000">
                  <a:moveTo>
                    <a:pt x="0" y="63500"/>
                  </a:moveTo>
                  <a:lnTo>
                    <a:pt x="4992" y="38785"/>
                  </a:lnTo>
                  <a:lnTo>
                    <a:pt x="18605" y="18600"/>
                  </a:lnTo>
                  <a:lnTo>
                    <a:pt x="38790" y="4990"/>
                  </a:lnTo>
                  <a:lnTo>
                    <a:pt x="63500" y="0"/>
                  </a:lnTo>
                  <a:lnTo>
                    <a:pt x="4965700" y="0"/>
                  </a:lnTo>
                  <a:lnTo>
                    <a:pt x="4990409" y="4990"/>
                  </a:lnTo>
                  <a:lnTo>
                    <a:pt x="5010594" y="18600"/>
                  </a:lnTo>
                  <a:lnTo>
                    <a:pt x="5024207" y="38785"/>
                  </a:lnTo>
                  <a:lnTo>
                    <a:pt x="5029200" y="63500"/>
                  </a:lnTo>
                  <a:lnTo>
                    <a:pt x="5029200" y="317500"/>
                  </a:lnTo>
                  <a:lnTo>
                    <a:pt x="5024207" y="342214"/>
                  </a:lnTo>
                  <a:lnTo>
                    <a:pt x="5010594" y="362399"/>
                  </a:lnTo>
                  <a:lnTo>
                    <a:pt x="4990409" y="376009"/>
                  </a:lnTo>
                  <a:lnTo>
                    <a:pt x="4965700" y="381000"/>
                  </a:lnTo>
                  <a:lnTo>
                    <a:pt x="63500" y="381000"/>
                  </a:lnTo>
                  <a:lnTo>
                    <a:pt x="38790" y="376009"/>
                  </a:lnTo>
                  <a:lnTo>
                    <a:pt x="18605" y="362399"/>
                  </a:lnTo>
                  <a:lnTo>
                    <a:pt x="4992" y="342214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819780" y="6046419"/>
            <a:ext cx="426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Anganwadi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worker</a:t>
            </a:r>
            <a:r>
              <a:rPr sz="18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(5-6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Anganwadi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centres)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89450" y="3194050"/>
            <a:ext cx="497840" cy="2832100"/>
            <a:chOff x="4489450" y="3194050"/>
            <a:chExt cx="497840" cy="2832100"/>
          </a:xfrm>
        </p:grpSpPr>
        <p:sp>
          <p:nvSpPr>
            <p:cNvPr id="32" name="object 32"/>
            <p:cNvSpPr/>
            <p:nvPr/>
          </p:nvSpPr>
          <p:spPr>
            <a:xfrm>
              <a:off x="4495800" y="3200400"/>
              <a:ext cx="485140" cy="228600"/>
            </a:xfrm>
            <a:custGeom>
              <a:avLst/>
              <a:gdLst/>
              <a:ahLst/>
              <a:cxnLst/>
              <a:rect l="l" t="t" r="r" b="b"/>
              <a:pathLst>
                <a:path w="485139" h="228600">
                  <a:moveTo>
                    <a:pt x="363474" y="0"/>
                  </a:moveTo>
                  <a:lnTo>
                    <a:pt x="121158" y="0"/>
                  </a:lnTo>
                  <a:lnTo>
                    <a:pt x="121158" y="114300"/>
                  </a:lnTo>
                  <a:lnTo>
                    <a:pt x="0" y="114300"/>
                  </a:lnTo>
                  <a:lnTo>
                    <a:pt x="242315" y="228600"/>
                  </a:lnTo>
                  <a:lnTo>
                    <a:pt x="484632" y="114300"/>
                  </a:lnTo>
                  <a:lnTo>
                    <a:pt x="363474" y="11430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95800" y="3200400"/>
              <a:ext cx="485140" cy="228600"/>
            </a:xfrm>
            <a:custGeom>
              <a:avLst/>
              <a:gdLst/>
              <a:ahLst/>
              <a:cxnLst/>
              <a:rect l="l" t="t" r="r" b="b"/>
              <a:pathLst>
                <a:path w="485139" h="228600">
                  <a:moveTo>
                    <a:pt x="0" y="114300"/>
                  </a:moveTo>
                  <a:lnTo>
                    <a:pt x="121158" y="114300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114300"/>
                  </a:lnTo>
                  <a:lnTo>
                    <a:pt x="484632" y="114300"/>
                  </a:lnTo>
                  <a:lnTo>
                    <a:pt x="242315" y="228600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95800" y="3810000"/>
              <a:ext cx="485140" cy="304800"/>
            </a:xfrm>
            <a:custGeom>
              <a:avLst/>
              <a:gdLst/>
              <a:ahLst/>
              <a:cxnLst/>
              <a:rect l="l" t="t" r="r" b="b"/>
              <a:pathLst>
                <a:path w="485139" h="304800">
                  <a:moveTo>
                    <a:pt x="363474" y="0"/>
                  </a:moveTo>
                  <a:lnTo>
                    <a:pt x="121158" y="0"/>
                  </a:lnTo>
                  <a:lnTo>
                    <a:pt x="121158" y="152400"/>
                  </a:lnTo>
                  <a:lnTo>
                    <a:pt x="0" y="152400"/>
                  </a:lnTo>
                  <a:lnTo>
                    <a:pt x="242315" y="304800"/>
                  </a:lnTo>
                  <a:lnTo>
                    <a:pt x="484632" y="152400"/>
                  </a:lnTo>
                  <a:lnTo>
                    <a:pt x="363474" y="15240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95800" y="3810000"/>
              <a:ext cx="485140" cy="304800"/>
            </a:xfrm>
            <a:custGeom>
              <a:avLst/>
              <a:gdLst/>
              <a:ahLst/>
              <a:cxnLst/>
              <a:rect l="l" t="t" r="r" b="b"/>
              <a:pathLst>
                <a:path w="485139" h="304800">
                  <a:moveTo>
                    <a:pt x="0" y="152400"/>
                  </a:moveTo>
                  <a:lnTo>
                    <a:pt x="121158" y="152400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152400"/>
                  </a:lnTo>
                  <a:lnTo>
                    <a:pt x="484632" y="152400"/>
                  </a:lnTo>
                  <a:lnTo>
                    <a:pt x="242315" y="3048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95800" y="4419600"/>
              <a:ext cx="485140" cy="228600"/>
            </a:xfrm>
            <a:custGeom>
              <a:avLst/>
              <a:gdLst/>
              <a:ahLst/>
              <a:cxnLst/>
              <a:rect l="l" t="t" r="r" b="b"/>
              <a:pathLst>
                <a:path w="485139" h="228600">
                  <a:moveTo>
                    <a:pt x="363474" y="0"/>
                  </a:moveTo>
                  <a:lnTo>
                    <a:pt x="121158" y="0"/>
                  </a:lnTo>
                  <a:lnTo>
                    <a:pt x="121158" y="114300"/>
                  </a:lnTo>
                  <a:lnTo>
                    <a:pt x="0" y="114300"/>
                  </a:lnTo>
                  <a:lnTo>
                    <a:pt x="242315" y="228600"/>
                  </a:lnTo>
                  <a:lnTo>
                    <a:pt x="484632" y="114300"/>
                  </a:lnTo>
                  <a:lnTo>
                    <a:pt x="363474" y="11430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95800" y="4419600"/>
              <a:ext cx="485140" cy="228600"/>
            </a:xfrm>
            <a:custGeom>
              <a:avLst/>
              <a:gdLst/>
              <a:ahLst/>
              <a:cxnLst/>
              <a:rect l="l" t="t" r="r" b="b"/>
              <a:pathLst>
                <a:path w="485139" h="228600">
                  <a:moveTo>
                    <a:pt x="0" y="114300"/>
                  </a:moveTo>
                  <a:lnTo>
                    <a:pt x="121158" y="114300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114300"/>
                  </a:lnTo>
                  <a:lnTo>
                    <a:pt x="484632" y="114300"/>
                  </a:lnTo>
                  <a:lnTo>
                    <a:pt x="242315" y="228600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95800" y="5029200"/>
              <a:ext cx="485140" cy="228600"/>
            </a:xfrm>
            <a:custGeom>
              <a:avLst/>
              <a:gdLst/>
              <a:ahLst/>
              <a:cxnLst/>
              <a:rect l="l" t="t" r="r" b="b"/>
              <a:pathLst>
                <a:path w="485139" h="228600">
                  <a:moveTo>
                    <a:pt x="363474" y="0"/>
                  </a:moveTo>
                  <a:lnTo>
                    <a:pt x="121158" y="0"/>
                  </a:lnTo>
                  <a:lnTo>
                    <a:pt x="121158" y="114300"/>
                  </a:lnTo>
                  <a:lnTo>
                    <a:pt x="0" y="114300"/>
                  </a:lnTo>
                  <a:lnTo>
                    <a:pt x="242315" y="228600"/>
                  </a:lnTo>
                  <a:lnTo>
                    <a:pt x="484632" y="114300"/>
                  </a:lnTo>
                  <a:lnTo>
                    <a:pt x="363474" y="11430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5800" y="5029200"/>
              <a:ext cx="485140" cy="228600"/>
            </a:xfrm>
            <a:custGeom>
              <a:avLst/>
              <a:gdLst/>
              <a:ahLst/>
              <a:cxnLst/>
              <a:rect l="l" t="t" r="r" b="b"/>
              <a:pathLst>
                <a:path w="485139" h="228600">
                  <a:moveTo>
                    <a:pt x="0" y="114300"/>
                  </a:moveTo>
                  <a:lnTo>
                    <a:pt x="121158" y="114300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114300"/>
                  </a:lnTo>
                  <a:lnTo>
                    <a:pt x="484632" y="114300"/>
                  </a:lnTo>
                  <a:lnTo>
                    <a:pt x="242315" y="228600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800" y="5715000"/>
              <a:ext cx="485140" cy="304800"/>
            </a:xfrm>
            <a:custGeom>
              <a:avLst/>
              <a:gdLst/>
              <a:ahLst/>
              <a:cxnLst/>
              <a:rect l="l" t="t" r="r" b="b"/>
              <a:pathLst>
                <a:path w="485139" h="304800">
                  <a:moveTo>
                    <a:pt x="363474" y="0"/>
                  </a:moveTo>
                  <a:lnTo>
                    <a:pt x="121158" y="0"/>
                  </a:lnTo>
                  <a:lnTo>
                    <a:pt x="121158" y="152400"/>
                  </a:lnTo>
                  <a:lnTo>
                    <a:pt x="0" y="152400"/>
                  </a:lnTo>
                  <a:lnTo>
                    <a:pt x="242315" y="304800"/>
                  </a:lnTo>
                  <a:lnTo>
                    <a:pt x="484632" y="152400"/>
                  </a:lnTo>
                  <a:lnTo>
                    <a:pt x="363474" y="15240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5715000"/>
              <a:ext cx="485140" cy="304800"/>
            </a:xfrm>
            <a:custGeom>
              <a:avLst/>
              <a:gdLst/>
              <a:ahLst/>
              <a:cxnLst/>
              <a:rect l="l" t="t" r="r" b="b"/>
              <a:pathLst>
                <a:path w="485139" h="304800">
                  <a:moveTo>
                    <a:pt x="0" y="152400"/>
                  </a:moveTo>
                  <a:lnTo>
                    <a:pt x="121158" y="152400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152400"/>
                  </a:lnTo>
                  <a:lnTo>
                    <a:pt x="484632" y="152400"/>
                  </a:lnTo>
                  <a:lnTo>
                    <a:pt x="242315" y="3048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50850" y="1289050"/>
            <a:ext cx="4536440" cy="5575300"/>
            <a:chOff x="450850" y="1289050"/>
            <a:chExt cx="4536440" cy="5575300"/>
          </a:xfrm>
        </p:grpSpPr>
        <p:sp>
          <p:nvSpPr>
            <p:cNvPr id="43" name="object 43"/>
            <p:cNvSpPr/>
            <p:nvPr/>
          </p:nvSpPr>
          <p:spPr>
            <a:xfrm>
              <a:off x="4495800" y="1295400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363474" y="0"/>
                  </a:moveTo>
                  <a:lnTo>
                    <a:pt x="121158" y="0"/>
                  </a:lnTo>
                  <a:lnTo>
                    <a:pt x="121158" y="190500"/>
                  </a:lnTo>
                  <a:lnTo>
                    <a:pt x="0" y="190500"/>
                  </a:lnTo>
                  <a:lnTo>
                    <a:pt x="242315" y="381000"/>
                  </a:lnTo>
                  <a:lnTo>
                    <a:pt x="484632" y="190500"/>
                  </a:lnTo>
                  <a:lnTo>
                    <a:pt x="363474" y="19050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95800" y="1295400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0" y="190500"/>
                  </a:moveTo>
                  <a:lnTo>
                    <a:pt x="121158" y="190500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190500"/>
                  </a:lnTo>
                  <a:lnTo>
                    <a:pt x="484632" y="190500"/>
                  </a:lnTo>
                  <a:lnTo>
                    <a:pt x="242315" y="3810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95800" y="2362200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363474" y="0"/>
                  </a:moveTo>
                  <a:lnTo>
                    <a:pt x="121158" y="0"/>
                  </a:lnTo>
                  <a:lnTo>
                    <a:pt x="121158" y="190500"/>
                  </a:lnTo>
                  <a:lnTo>
                    <a:pt x="0" y="190500"/>
                  </a:lnTo>
                  <a:lnTo>
                    <a:pt x="242315" y="381000"/>
                  </a:lnTo>
                  <a:lnTo>
                    <a:pt x="484632" y="190500"/>
                  </a:lnTo>
                  <a:lnTo>
                    <a:pt x="363474" y="19050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95800" y="2362200"/>
              <a:ext cx="485140" cy="381000"/>
            </a:xfrm>
            <a:custGeom>
              <a:avLst/>
              <a:gdLst/>
              <a:ahLst/>
              <a:cxnLst/>
              <a:rect l="l" t="t" r="r" b="b"/>
              <a:pathLst>
                <a:path w="485139" h="381000">
                  <a:moveTo>
                    <a:pt x="0" y="190500"/>
                  </a:moveTo>
                  <a:lnTo>
                    <a:pt x="121158" y="190500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190500"/>
                  </a:lnTo>
                  <a:lnTo>
                    <a:pt x="484632" y="190500"/>
                  </a:lnTo>
                  <a:lnTo>
                    <a:pt x="242315" y="3810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7200" y="1371599"/>
              <a:ext cx="457200" cy="5486400"/>
            </a:xfrm>
            <a:custGeom>
              <a:avLst/>
              <a:gdLst/>
              <a:ahLst/>
              <a:cxnLst/>
              <a:rect l="l" t="t" r="r" b="b"/>
              <a:pathLst>
                <a:path w="457200" h="5486400">
                  <a:moveTo>
                    <a:pt x="4572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457200" y="5486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7200" y="1371599"/>
              <a:ext cx="457200" cy="5486400"/>
            </a:xfrm>
            <a:custGeom>
              <a:avLst/>
              <a:gdLst/>
              <a:ahLst/>
              <a:cxnLst/>
              <a:rect l="l" t="t" r="r" b="b"/>
              <a:pathLst>
                <a:path w="457200" h="5486400">
                  <a:moveTo>
                    <a:pt x="0" y="5486400"/>
                  </a:moveTo>
                  <a:lnTo>
                    <a:pt x="457200" y="54864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54864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63550" y="1334770"/>
            <a:ext cx="44450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81915" algn="just">
              <a:lnSpc>
                <a:spcPct val="100000"/>
              </a:lnSpc>
              <a:spcBef>
                <a:spcPts val="100"/>
              </a:spcBef>
            </a:pP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000" spc="-355" dirty="0">
                <a:solidFill>
                  <a:srgbClr val="FFFFFF"/>
                </a:solidFill>
                <a:latin typeface="Arial"/>
                <a:cs typeface="Arial"/>
              </a:rPr>
              <a:t>R  </a:t>
            </a:r>
            <a:r>
              <a:rPr sz="3000" spc="-475" dirty="0">
                <a:solidFill>
                  <a:srgbClr val="FFFFFF"/>
                </a:solidFill>
                <a:latin typeface="Arial"/>
                <a:cs typeface="Arial"/>
              </a:rPr>
              <a:t>G 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3000" spc="-280" dirty="0">
                <a:solidFill>
                  <a:srgbClr val="FFFFFF"/>
                </a:solidFill>
                <a:latin typeface="Arial"/>
                <a:cs typeface="Arial"/>
              </a:rPr>
              <a:t>Z 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000" spc="-305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O  N</a:t>
            </a:r>
            <a:endParaRPr sz="3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77200" y="2133600"/>
            <a:ext cx="533400" cy="2514600"/>
          </a:xfrm>
          <a:prstGeom prst="rect">
            <a:avLst/>
          </a:prstGeom>
          <a:solidFill>
            <a:srgbClr val="AC2D27"/>
          </a:solidFill>
          <a:ln w="12700">
            <a:solidFill>
              <a:srgbClr val="7D1F1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03505" marR="95250" indent="92710" algn="just">
              <a:lnSpc>
                <a:spcPct val="100000"/>
              </a:lnSpc>
              <a:spcBef>
                <a:spcPts val="45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4000" spc="-695" dirty="0">
                <a:solidFill>
                  <a:srgbClr val="FFFFFF"/>
                </a:solidFill>
                <a:latin typeface="Arial"/>
                <a:cs typeface="Arial"/>
              </a:rPr>
              <a:t>C  </a:t>
            </a:r>
            <a:r>
              <a:rPr sz="4000" spc="-190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4000" spc="-6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51231"/>
            <a:ext cx="61722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SUPPLEMENTARY</a:t>
            </a:r>
            <a:r>
              <a:rPr sz="3300" spc="-45" dirty="0"/>
              <a:t> </a:t>
            </a:r>
            <a:r>
              <a:rPr sz="3300" dirty="0"/>
              <a:t>NUTRITION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90219" y="1215898"/>
            <a:ext cx="8087359" cy="449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Supplementary feeding and Growth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monitoring.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Prophylaxis against Vit. A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deficiency.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Control of Nutritional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Anemia.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100" b="1" spc="-5" dirty="0">
                <a:solidFill>
                  <a:srgbClr val="113C5C"/>
                </a:solidFill>
                <a:latin typeface="Arial"/>
                <a:cs typeface="Arial"/>
              </a:rPr>
              <a:t>ACTIVITIES</a:t>
            </a: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830"/>
              </a:spcBef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Target group identified from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community.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They are provided supplementary feeding support for 300</a:t>
            </a:r>
            <a:r>
              <a:rPr sz="2200" spc="1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days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in 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year.</a:t>
            </a:r>
            <a:endParaRPr sz="2200">
              <a:latin typeface="Arial"/>
              <a:cs typeface="Arial"/>
            </a:endParaRPr>
          </a:p>
          <a:p>
            <a:pPr marL="12700" marR="79375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Weight for age growth cards are maintained for all children &lt; 6  years.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Severely malnourished children are given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special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supplementary feeding and referred to medical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services.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5475" y="257175"/>
            <a:ext cx="5305425" cy="73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940" y="3741420"/>
            <a:ext cx="823722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0219" y="3793616"/>
            <a:ext cx="7775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5" dirty="0">
                <a:solidFill>
                  <a:srgbClr val="113C5C"/>
                </a:solidFill>
                <a:latin typeface="Trebuchet MS"/>
                <a:cs typeface="Trebuchet MS"/>
              </a:rPr>
              <a:t>Revised </a:t>
            </a:r>
            <a:r>
              <a:rPr sz="2800" b="1" spc="25" dirty="0">
                <a:solidFill>
                  <a:srgbClr val="113C5C"/>
                </a:solidFill>
                <a:latin typeface="Trebuchet MS"/>
                <a:cs typeface="Trebuchet MS"/>
              </a:rPr>
              <a:t>financial </a:t>
            </a:r>
            <a:r>
              <a:rPr sz="2800" b="1" spc="125" dirty="0">
                <a:solidFill>
                  <a:srgbClr val="113C5C"/>
                </a:solidFill>
                <a:latin typeface="Trebuchet MS"/>
                <a:cs typeface="Trebuchet MS"/>
              </a:rPr>
              <a:t>norms </a:t>
            </a:r>
            <a:r>
              <a:rPr sz="2800" b="1" spc="25" dirty="0">
                <a:solidFill>
                  <a:srgbClr val="113C5C"/>
                </a:solidFill>
                <a:latin typeface="Trebuchet MS"/>
                <a:cs typeface="Trebuchet MS"/>
              </a:rPr>
              <a:t>for </a:t>
            </a:r>
            <a:r>
              <a:rPr sz="2800" b="1" spc="100" dirty="0">
                <a:solidFill>
                  <a:srgbClr val="113C5C"/>
                </a:solidFill>
                <a:latin typeface="Trebuchet MS"/>
                <a:cs typeface="Trebuchet MS"/>
              </a:rPr>
              <a:t>food</a:t>
            </a:r>
            <a:r>
              <a:rPr sz="2800" b="1" spc="-175" dirty="0">
                <a:solidFill>
                  <a:srgbClr val="113C5C"/>
                </a:solidFill>
                <a:latin typeface="Trebuchet MS"/>
                <a:cs typeface="Trebuchet MS"/>
              </a:rPr>
              <a:t> </a:t>
            </a:r>
            <a:r>
              <a:rPr sz="2800" b="1" spc="65" dirty="0">
                <a:solidFill>
                  <a:srgbClr val="113C5C"/>
                </a:solidFill>
                <a:latin typeface="Trebuchet MS"/>
                <a:cs typeface="Trebuchet MS"/>
              </a:rPr>
              <a:t>supplement</a:t>
            </a:r>
            <a:endParaRPr sz="28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2250" y="1060450"/>
          <a:ext cx="8688704" cy="2331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1593850"/>
                <a:gridCol w="1149985"/>
                <a:gridCol w="1546860"/>
                <a:gridCol w="1273809"/>
              </a:tblGrid>
              <a:tr h="519811">
                <a:tc rowSpan="2">
                  <a:txBody>
                    <a:bodyPr/>
                    <a:lstStyle/>
                    <a:p>
                      <a:pPr marL="101726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Beneficiary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10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Pre-revised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Revised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w.e.f.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Feb.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2009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Calories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(KCal)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930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in  (G)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927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Cal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(KCal)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Protein(G)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4823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Children (6-72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months)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8-10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12-15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Severely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malnourished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children (6-72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months)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600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800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20-25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Pregnant &amp;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Lactating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15-20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600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18-20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8450" y="4489450"/>
          <a:ext cx="8534399" cy="19880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810"/>
                <a:gridCol w="1621789"/>
                <a:gridCol w="2844800"/>
              </a:tblGrid>
              <a:tr h="77647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Pre-revised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Revised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w.e.f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2010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466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Children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(6-72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months)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Rs.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Rs.4.84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0805" marR="82359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Severely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malnourished children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(6-72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months)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Rs.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2.70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Rs.5.82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Pregnant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Lactating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Rs.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2.30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Rs.6.00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475" y="0"/>
            <a:ext cx="6181725" cy="148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219" y="1564391"/>
            <a:ext cx="8138795" cy="4050029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420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Centrally sponsored programme, launched in</a:t>
            </a:r>
            <a:r>
              <a:rPr sz="2200" spc="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1986.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320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Implemented by the Ministry of Women &amp; Child</a:t>
            </a:r>
            <a:r>
              <a:rPr sz="2200" spc="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Development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320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Programme follows the norms of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SNP.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320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Providing nutritious/ energy food to children below 6 years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spc="-5" dirty="0">
                <a:latin typeface="Arial"/>
                <a:cs typeface="Arial"/>
              </a:rPr>
              <a:t>age and expectant /lactating women from disadvantaged</a:t>
            </a:r>
            <a:r>
              <a:rPr sz="2200" spc="1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sections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320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Implemented through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ICDS</a:t>
            </a:r>
            <a:endParaRPr sz="2200">
              <a:latin typeface="Arial"/>
              <a:cs typeface="Arial"/>
            </a:endParaRPr>
          </a:p>
          <a:p>
            <a:pPr marL="12700" marR="347980">
              <a:lnSpc>
                <a:spcPts val="3960"/>
              </a:lnSpc>
              <a:spcBef>
                <a:spcPts val="350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Food grains supplied under the programme- used to prepare  food for supplementary nutrition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ICDS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975" y="57150"/>
            <a:ext cx="7905750" cy="73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620" y="1031494"/>
            <a:ext cx="7538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SzPct val="80000"/>
              <a:buFont typeface="Wingdings"/>
              <a:buChar char=""/>
              <a:tabLst>
                <a:tab pos="287020" algn="l"/>
                <a:tab pos="5405120" algn="l"/>
              </a:tabLst>
            </a:pPr>
            <a:r>
              <a:rPr sz="2000" dirty="0">
                <a:latin typeface="Arial"/>
                <a:cs typeface="Arial"/>
              </a:rPr>
              <a:t>Introduced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year 2002-2003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100%	Central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Assistance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620" y="1580134"/>
            <a:ext cx="77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Aims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1620" y="1971802"/>
            <a:ext cx="8272145" cy="412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 indent="-279400">
              <a:lnSpc>
                <a:spcPts val="2300"/>
              </a:lnSpc>
              <a:buSzPct val="111111"/>
              <a:buAutoNum type="arabicPeriod"/>
              <a:tabLst>
                <a:tab pos="292100" algn="l"/>
              </a:tabLst>
            </a:pPr>
            <a:r>
              <a:rPr sz="1800" dirty="0">
                <a:latin typeface="Arial"/>
                <a:cs typeface="Arial"/>
              </a:rPr>
              <a:t>Improve </a:t>
            </a:r>
            <a:r>
              <a:rPr sz="1800" spc="-5" dirty="0">
                <a:latin typeface="Arial"/>
                <a:cs typeface="Arial"/>
              </a:rPr>
              <a:t>Nutritional and health </a:t>
            </a:r>
            <a:r>
              <a:rPr sz="1800" dirty="0">
                <a:latin typeface="Arial"/>
                <a:cs typeface="Arial"/>
              </a:rPr>
              <a:t>status </a:t>
            </a:r>
            <a:r>
              <a:rPr sz="1800" spc="-5" dirty="0">
                <a:latin typeface="Arial"/>
                <a:cs typeface="Arial"/>
              </a:rPr>
              <a:t>adolescent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girls.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Provide nutrition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health education </a:t>
            </a:r>
            <a:r>
              <a:rPr sz="1800" dirty="0">
                <a:latin typeface="Arial"/>
                <a:cs typeface="Arial"/>
              </a:rPr>
              <a:t>to the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beneficiaries.</a:t>
            </a:r>
            <a:endParaRPr sz="1800">
              <a:latin typeface="Arial"/>
              <a:cs typeface="Arial"/>
            </a:endParaRPr>
          </a:p>
          <a:p>
            <a:pPr marL="12700" marR="16573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1800" spc="-10" dirty="0">
                <a:latin typeface="Arial"/>
                <a:cs typeface="Arial"/>
              </a:rPr>
              <a:t>Empower </a:t>
            </a:r>
            <a:r>
              <a:rPr sz="1800" spc="-5" dirty="0">
                <a:latin typeface="Arial"/>
                <a:cs typeface="Arial"/>
              </a:rPr>
              <a:t>adolescent girls through increased </a:t>
            </a:r>
            <a:r>
              <a:rPr sz="1800" spc="-10" dirty="0">
                <a:latin typeface="Arial"/>
                <a:cs typeface="Arial"/>
              </a:rPr>
              <a:t>awareness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take better care of  their personal health and nutrition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needs.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200" b="1" spc="-5" dirty="0">
                <a:solidFill>
                  <a:srgbClr val="113C5C"/>
                </a:solidFill>
                <a:latin typeface="Arial"/>
                <a:cs typeface="Arial"/>
              </a:rPr>
              <a:t>Beneficiaries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5"/>
              </a:spcBef>
              <a:buSzPct val="80555"/>
              <a:buFont typeface="Wingdings"/>
              <a:buChar char=""/>
              <a:tabLst>
                <a:tab pos="286385" algn="l"/>
                <a:tab pos="287020" algn="l"/>
                <a:tab pos="2025014" algn="l"/>
              </a:tabLst>
            </a:pPr>
            <a:r>
              <a:rPr sz="1800" spc="-5" dirty="0">
                <a:latin typeface="Arial"/>
                <a:cs typeface="Arial"/>
              </a:rPr>
              <a:t>Adolescent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girls	</a:t>
            </a:r>
            <a:r>
              <a:rPr sz="1800" dirty="0">
                <a:latin typeface="Arial"/>
                <a:cs typeface="Arial"/>
              </a:rPr>
              <a:t>&lt;35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Kg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SzPct val="80555"/>
              <a:buFont typeface="Wingdings"/>
              <a:buChar char=""/>
              <a:tabLst>
                <a:tab pos="286385" algn="l"/>
                <a:tab pos="287020" algn="l"/>
                <a:tab pos="2139315" algn="l"/>
              </a:tabLst>
            </a:pPr>
            <a:r>
              <a:rPr sz="1800" spc="-5" dirty="0">
                <a:latin typeface="Arial"/>
                <a:cs typeface="Arial"/>
              </a:rPr>
              <a:t>Pregnant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women	</a:t>
            </a:r>
            <a:r>
              <a:rPr sz="1800" dirty="0">
                <a:latin typeface="Arial"/>
                <a:cs typeface="Arial"/>
              </a:rPr>
              <a:t>&lt;45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5"/>
              </a:spcBef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6 Kg ration per </a:t>
            </a:r>
            <a:r>
              <a:rPr sz="1800" dirty="0">
                <a:latin typeface="Arial"/>
                <a:cs typeface="Arial"/>
              </a:rPr>
              <a:t>month for </a:t>
            </a:r>
            <a:r>
              <a:rPr sz="1800" spc="-5" dirty="0">
                <a:latin typeface="Arial"/>
                <a:cs typeface="Arial"/>
              </a:rPr>
              <a:t>three months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consecutively.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Implemented through </a:t>
            </a:r>
            <a:r>
              <a:rPr sz="1800" dirty="0">
                <a:latin typeface="Arial"/>
                <a:cs typeface="Arial"/>
              </a:rPr>
              <a:t>the A.W.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Centres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Weighing four times </a:t>
            </a:r>
            <a:r>
              <a:rPr sz="1800" dirty="0">
                <a:latin typeface="Arial"/>
                <a:cs typeface="Arial"/>
              </a:rPr>
              <a:t>in 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basis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body </a:t>
            </a:r>
            <a:r>
              <a:rPr sz="1800" spc="-10" dirty="0">
                <a:latin typeface="Arial"/>
                <a:cs typeface="Arial"/>
              </a:rPr>
              <a:t>weight, </a:t>
            </a:r>
            <a:r>
              <a:rPr sz="1800" spc="-5" dirty="0">
                <a:latin typeface="Arial"/>
                <a:cs typeface="Arial"/>
              </a:rPr>
              <a:t>issuance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live rice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continue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months.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  <a:tab pos="4426585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Assam, Kokrajhar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Karbi-Anglong	as pilot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districts.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8825" y="428625"/>
            <a:ext cx="502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219" y="1625853"/>
            <a:ext cx="7571105" cy="301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Total </a:t>
            </a:r>
            <a:r>
              <a:rPr sz="2400" spc="-5" dirty="0">
                <a:latin typeface="Arial"/>
                <a:cs typeface="Arial"/>
              </a:rPr>
              <a:t>of 230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blocks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Total 58118 functioning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AWCs</a:t>
            </a:r>
            <a:endParaRPr sz="2400">
              <a:latin typeface="Arial"/>
              <a:cs typeface="Arial"/>
            </a:endParaRPr>
          </a:p>
          <a:p>
            <a:pPr marL="12700" marR="442595">
              <a:lnSpc>
                <a:spcPct val="100000"/>
              </a:lnSpc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Feeding days covered in 2011-12- 177days </a:t>
            </a:r>
            <a:r>
              <a:rPr sz="2400" dirty="0">
                <a:latin typeface="Arial"/>
                <a:cs typeface="Arial"/>
              </a:rPr>
              <a:t>(target  </a:t>
            </a:r>
            <a:r>
              <a:rPr sz="2400" spc="-5" dirty="0">
                <a:latin typeface="Arial"/>
                <a:cs typeface="Arial"/>
              </a:rPr>
              <a:t>300days)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Food sponsored </a:t>
            </a:r>
            <a:r>
              <a:rPr sz="2400" dirty="0">
                <a:latin typeface="Arial"/>
                <a:cs typeface="Arial"/>
              </a:rPr>
              <a:t>for programme </a:t>
            </a:r>
            <a:r>
              <a:rPr sz="2400" spc="-5" dirty="0">
                <a:latin typeface="Arial"/>
                <a:cs typeface="Arial"/>
              </a:rPr>
              <a:t>-90%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budget in NE  </a:t>
            </a:r>
            <a:r>
              <a:rPr sz="2400" dirty="0">
                <a:latin typeface="Arial"/>
                <a:cs typeface="Arial"/>
              </a:rPr>
              <a:t>states.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13C5C"/>
                </a:solidFill>
                <a:latin typeface="Arial"/>
                <a:cs typeface="Arial"/>
              </a:rPr>
              <a:t>New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450" y="4946650"/>
            <a:ext cx="8470900" cy="927100"/>
            <a:chOff x="298450" y="4946650"/>
            <a:chExt cx="8470900" cy="927100"/>
          </a:xfrm>
        </p:grpSpPr>
        <p:sp>
          <p:nvSpPr>
            <p:cNvPr id="5" name="object 5"/>
            <p:cNvSpPr/>
            <p:nvPr/>
          </p:nvSpPr>
          <p:spPr>
            <a:xfrm>
              <a:off x="304800" y="4953000"/>
              <a:ext cx="8458200" cy="914400"/>
            </a:xfrm>
            <a:custGeom>
              <a:avLst/>
              <a:gdLst/>
              <a:ahLst/>
              <a:cxnLst/>
              <a:rect l="l" t="t" r="r" b="b"/>
              <a:pathLst>
                <a:path w="8458200" h="914400">
                  <a:moveTo>
                    <a:pt x="8305800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68"/>
                  </a:lnTo>
                  <a:lnTo>
                    <a:pt x="29405" y="852003"/>
                  </a:lnTo>
                  <a:lnTo>
                    <a:pt x="62396" y="884994"/>
                  </a:lnTo>
                  <a:lnTo>
                    <a:pt x="104231" y="906630"/>
                  </a:lnTo>
                  <a:lnTo>
                    <a:pt x="152400" y="914400"/>
                  </a:lnTo>
                  <a:lnTo>
                    <a:pt x="8305800" y="914400"/>
                  </a:lnTo>
                  <a:lnTo>
                    <a:pt x="8353982" y="906630"/>
                  </a:lnTo>
                  <a:lnTo>
                    <a:pt x="8395819" y="884994"/>
                  </a:lnTo>
                  <a:lnTo>
                    <a:pt x="8428805" y="852003"/>
                  </a:lnTo>
                  <a:lnTo>
                    <a:pt x="8450433" y="810168"/>
                  </a:lnTo>
                  <a:lnTo>
                    <a:pt x="8458200" y="762000"/>
                  </a:lnTo>
                  <a:lnTo>
                    <a:pt x="8458200" y="152400"/>
                  </a:lnTo>
                  <a:lnTo>
                    <a:pt x="8450433" y="104217"/>
                  </a:lnTo>
                  <a:lnTo>
                    <a:pt x="8428805" y="62380"/>
                  </a:lnTo>
                  <a:lnTo>
                    <a:pt x="8395819" y="29394"/>
                  </a:lnTo>
                  <a:lnTo>
                    <a:pt x="8353982" y="7766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4953000"/>
              <a:ext cx="8458200" cy="914400"/>
            </a:xfrm>
            <a:custGeom>
              <a:avLst/>
              <a:gdLst/>
              <a:ahLst/>
              <a:cxnLst/>
              <a:rect l="l" t="t" r="r" b="b"/>
              <a:pathLst>
                <a:path w="8458200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8305800" y="0"/>
                  </a:lnTo>
                  <a:lnTo>
                    <a:pt x="8353982" y="7766"/>
                  </a:lnTo>
                  <a:lnTo>
                    <a:pt x="8395819" y="29394"/>
                  </a:lnTo>
                  <a:lnTo>
                    <a:pt x="8428805" y="62380"/>
                  </a:lnTo>
                  <a:lnTo>
                    <a:pt x="8450433" y="104217"/>
                  </a:lnTo>
                  <a:lnTo>
                    <a:pt x="8458200" y="152400"/>
                  </a:lnTo>
                  <a:lnTo>
                    <a:pt x="8458200" y="762000"/>
                  </a:lnTo>
                  <a:lnTo>
                    <a:pt x="8450433" y="810168"/>
                  </a:lnTo>
                  <a:lnTo>
                    <a:pt x="8428805" y="852003"/>
                  </a:lnTo>
                  <a:lnTo>
                    <a:pt x="8395819" y="884994"/>
                  </a:lnTo>
                  <a:lnTo>
                    <a:pt x="8353982" y="906630"/>
                  </a:lnTo>
                  <a:lnTo>
                    <a:pt x="8305800" y="914400"/>
                  </a:lnTo>
                  <a:lnTo>
                    <a:pt x="152400" y="914400"/>
                  </a:lnTo>
                  <a:lnTo>
                    <a:pt x="104231" y="906630"/>
                  </a:lnTo>
                  <a:lnTo>
                    <a:pt x="62396" y="884994"/>
                  </a:lnTo>
                  <a:lnTo>
                    <a:pt x="29405" y="852003"/>
                  </a:lnTo>
                  <a:lnTo>
                    <a:pt x="7769" y="810168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8345" y="5238445"/>
            <a:ext cx="81241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  <a:tab pos="5640070" algn="l"/>
                <a:tab pos="7233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Provision of breakfast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@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Rs 2 since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2010-11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	be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continued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till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975" y="0"/>
            <a:ext cx="7324725" cy="148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4819" y="1625853"/>
            <a:ext cx="7947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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Programme was launched during </a:t>
            </a:r>
            <a:r>
              <a:rPr sz="2400" dirty="0">
                <a:latin typeface="Arial"/>
                <a:cs typeface="Arial"/>
              </a:rPr>
              <a:t>4</a:t>
            </a:r>
            <a:r>
              <a:rPr sz="2400" baseline="24305" dirty="0">
                <a:latin typeface="Arial"/>
                <a:cs typeface="Arial"/>
              </a:rPr>
              <a:t>th </a:t>
            </a:r>
            <a:r>
              <a:rPr sz="2400" spc="-5" dirty="0">
                <a:latin typeface="Arial"/>
                <a:cs typeface="Arial"/>
              </a:rPr>
              <a:t>5-year plan in 1970  </a:t>
            </a:r>
            <a:r>
              <a:rPr sz="2400" dirty="0">
                <a:latin typeface="Arial"/>
                <a:cs typeface="Arial"/>
              </a:rPr>
              <a:t>by the </a:t>
            </a:r>
            <a:r>
              <a:rPr sz="2400" spc="-5" dirty="0">
                <a:latin typeface="Arial"/>
                <a:cs typeface="Arial"/>
              </a:rPr>
              <a:t>Ministry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Health and Family</a:t>
            </a:r>
            <a:r>
              <a:rPr sz="2400" dirty="0">
                <a:latin typeface="Arial"/>
                <a:cs typeface="Arial"/>
              </a:rPr>
              <a:t> Welfare</a:t>
            </a:r>
            <a:endParaRPr sz="24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SzPct val="79166"/>
              <a:buFont typeface="Wingdings"/>
              <a:buChar char="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Prevention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nutritional anemia in </a:t>
            </a:r>
            <a:r>
              <a:rPr sz="2400" dirty="0">
                <a:latin typeface="Arial"/>
                <a:cs typeface="Arial"/>
              </a:rPr>
              <a:t>mothers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children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450" y="3651250"/>
            <a:ext cx="8547100" cy="2984500"/>
            <a:chOff x="298450" y="3651250"/>
            <a:chExt cx="8547100" cy="2984500"/>
          </a:xfrm>
        </p:grpSpPr>
        <p:sp>
          <p:nvSpPr>
            <p:cNvPr id="5" name="object 5"/>
            <p:cNvSpPr/>
            <p:nvPr/>
          </p:nvSpPr>
          <p:spPr>
            <a:xfrm>
              <a:off x="304800" y="3657600"/>
              <a:ext cx="8534400" cy="2971800"/>
            </a:xfrm>
            <a:custGeom>
              <a:avLst/>
              <a:gdLst/>
              <a:ahLst/>
              <a:cxnLst/>
              <a:rect l="l" t="t" r="r" b="b"/>
              <a:pathLst>
                <a:path w="8534400" h="2971800">
                  <a:moveTo>
                    <a:pt x="8039100" y="0"/>
                  </a:moveTo>
                  <a:lnTo>
                    <a:pt x="495312" y="0"/>
                  </a:lnTo>
                  <a:lnTo>
                    <a:pt x="447610" y="2267"/>
                  </a:lnTo>
                  <a:lnTo>
                    <a:pt x="401190" y="8930"/>
                  </a:lnTo>
                  <a:lnTo>
                    <a:pt x="356261" y="19782"/>
                  </a:lnTo>
                  <a:lnTo>
                    <a:pt x="313030" y="34615"/>
                  </a:lnTo>
                  <a:lnTo>
                    <a:pt x="271705" y="53222"/>
                  </a:lnTo>
                  <a:lnTo>
                    <a:pt x="232493" y="75394"/>
                  </a:lnTo>
                  <a:lnTo>
                    <a:pt x="195603" y="100925"/>
                  </a:lnTo>
                  <a:lnTo>
                    <a:pt x="161240" y="129607"/>
                  </a:lnTo>
                  <a:lnTo>
                    <a:pt x="129613" y="161233"/>
                  </a:lnTo>
                  <a:lnTo>
                    <a:pt x="100930" y="195594"/>
                  </a:lnTo>
                  <a:lnTo>
                    <a:pt x="75398" y="232484"/>
                  </a:lnTo>
                  <a:lnTo>
                    <a:pt x="53224" y="271695"/>
                  </a:lnTo>
                  <a:lnTo>
                    <a:pt x="34617" y="313019"/>
                  </a:lnTo>
                  <a:lnTo>
                    <a:pt x="19783" y="356249"/>
                  </a:lnTo>
                  <a:lnTo>
                    <a:pt x="8931" y="401178"/>
                  </a:lnTo>
                  <a:lnTo>
                    <a:pt x="2267" y="447597"/>
                  </a:lnTo>
                  <a:lnTo>
                    <a:pt x="0" y="495300"/>
                  </a:lnTo>
                  <a:lnTo>
                    <a:pt x="0" y="2476487"/>
                  </a:lnTo>
                  <a:lnTo>
                    <a:pt x="2267" y="2524189"/>
                  </a:lnTo>
                  <a:lnTo>
                    <a:pt x="8931" y="2570609"/>
                  </a:lnTo>
                  <a:lnTo>
                    <a:pt x="19783" y="2615538"/>
                  </a:lnTo>
                  <a:lnTo>
                    <a:pt x="34617" y="2658769"/>
                  </a:lnTo>
                  <a:lnTo>
                    <a:pt x="53224" y="2700094"/>
                  </a:lnTo>
                  <a:lnTo>
                    <a:pt x="75398" y="2739306"/>
                  </a:lnTo>
                  <a:lnTo>
                    <a:pt x="100930" y="2776196"/>
                  </a:lnTo>
                  <a:lnTo>
                    <a:pt x="129613" y="2810559"/>
                  </a:lnTo>
                  <a:lnTo>
                    <a:pt x="161240" y="2842186"/>
                  </a:lnTo>
                  <a:lnTo>
                    <a:pt x="195603" y="2870869"/>
                  </a:lnTo>
                  <a:lnTo>
                    <a:pt x="232493" y="2896401"/>
                  </a:lnTo>
                  <a:lnTo>
                    <a:pt x="271705" y="2918575"/>
                  </a:lnTo>
                  <a:lnTo>
                    <a:pt x="313030" y="2937182"/>
                  </a:lnTo>
                  <a:lnTo>
                    <a:pt x="356261" y="2952016"/>
                  </a:lnTo>
                  <a:lnTo>
                    <a:pt x="401190" y="2962868"/>
                  </a:lnTo>
                  <a:lnTo>
                    <a:pt x="447610" y="2969532"/>
                  </a:lnTo>
                  <a:lnTo>
                    <a:pt x="495312" y="2971800"/>
                  </a:lnTo>
                  <a:lnTo>
                    <a:pt x="8039100" y="2971800"/>
                  </a:lnTo>
                  <a:lnTo>
                    <a:pt x="8086802" y="2969532"/>
                  </a:lnTo>
                  <a:lnTo>
                    <a:pt x="8133221" y="2962868"/>
                  </a:lnTo>
                  <a:lnTo>
                    <a:pt x="8178150" y="2952016"/>
                  </a:lnTo>
                  <a:lnTo>
                    <a:pt x="8221380" y="2937182"/>
                  </a:lnTo>
                  <a:lnTo>
                    <a:pt x="8262704" y="2918575"/>
                  </a:lnTo>
                  <a:lnTo>
                    <a:pt x="8301915" y="2896401"/>
                  </a:lnTo>
                  <a:lnTo>
                    <a:pt x="8338805" y="2870869"/>
                  </a:lnTo>
                  <a:lnTo>
                    <a:pt x="8373166" y="2842186"/>
                  </a:lnTo>
                  <a:lnTo>
                    <a:pt x="8404792" y="2810559"/>
                  </a:lnTo>
                  <a:lnTo>
                    <a:pt x="8433474" y="2776196"/>
                  </a:lnTo>
                  <a:lnTo>
                    <a:pt x="8459005" y="2739306"/>
                  </a:lnTo>
                  <a:lnTo>
                    <a:pt x="8481177" y="2700094"/>
                  </a:lnTo>
                  <a:lnTo>
                    <a:pt x="8499784" y="2658769"/>
                  </a:lnTo>
                  <a:lnTo>
                    <a:pt x="8514617" y="2615538"/>
                  </a:lnTo>
                  <a:lnTo>
                    <a:pt x="8525469" y="2570609"/>
                  </a:lnTo>
                  <a:lnTo>
                    <a:pt x="8532132" y="2524189"/>
                  </a:lnTo>
                  <a:lnTo>
                    <a:pt x="8534400" y="2476487"/>
                  </a:lnTo>
                  <a:lnTo>
                    <a:pt x="8534400" y="495300"/>
                  </a:lnTo>
                  <a:lnTo>
                    <a:pt x="8532132" y="447597"/>
                  </a:lnTo>
                  <a:lnTo>
                    <a:pt x="8525469" y="401178"/>
                  </a:lnTo>
                  <a:lnTo>
                    <a:pt x="8514617" y="356249"/>
                  </a:lnTo>
                  <a:lnTo>
                    <a:pt x="8499784" y="313019"/>
                  </a:lnTo>
                  <a:lnTo>
                    <a:pt x="8481177" y="271695"/>
                  </a:lnTo>
                  <a:lnTo>
                    <a:pt x="8459005" y="232484"/>
                  </a:lnTo>
                  <a:lnTo>
                    <a:pt x="8433474" y="195594"/>
                  </a:lnTo>
                  <a:lnTo>
                    <a:pt x="8404792" y="161233"/>
                  </a:lnTo>
                  <a:lnTo>
                    <a:pt x="8373166" y="129607"/>
                  </a:lnTo>
                  <a:lnTo>
                    <a:pt x="8338805" y="100925"/>
                  </a:lnTo>
                  <a:lnTo>
                    <a:pt x="8301915" y="75394"/>
                  </a:lnTo>
                  <a:lnTo>
                    <a:pt x="8262704" y="53222"/>
                  </a:lnTo>
                  <a:lnTo>
                    <a:pt x="8221380" y="34615"/>
                  </a:lnTo>
                  <a:lnTo>
                    <a:pt x="8178150" y="19782"/>
                  </a:lnTo>
                  <a:lnTo>
                    <a:pt x="8133221" y="8930"/>
                  </a:lnTo>
                  <a:lnTo>
                    <a:pt x="8086802" y="2267"/>
                  </a:lnTo>
                  <a:lnTo>
                    <a:pt x="8039100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3657600"/>
              <a:ext cx="8534400" cy="2971800"/>
            </a:xfrm>
            <a:custGeom>
              <a:avLst/>
              <a:gdLst/>
              <a:ahLst/>
              <a:cxnLst/>
              <a:rect l="l" t="t" r="r" b="b"/>
              <a:pathLst>
                <a:path w="8534400" h="2971800">
                  <a:moveTo>
                    <a:pt x="0" y="495300"/>
                  </a:moveTo>
                  <a:lnTo>
                    <a:pt x="2267" y="447597"/>
                  </a:lnTo>
                  <a:lnTo>
                    <a:pt x="8931" y="401178"/>
                  </a:lnTo>
                  <a:lnTo>
                    <a:pt x="19783" y="356249"/>
                  </a:lnTo>
                  <a:lnTo>
                    <a:pt x="34617" y="313019"/>
                  </a:lnTo>
                  <a:lnTo>
                    <a:pt x="53224" y="271695"/>
                  </a:lnTo>
                  <a:lnTo>
                    <a:pt x="75398" y="232484"/>
                  </a:lnTo>
                  <a:lnTo>
                    <a:pt x="100930" y="195594"/>
                  </a:lnTo>
                  <a:lnTo>
                    <a:pt x="129613" y="161233"/>
                  </a:lnTo>
                  <a:lnTo>
                    <a:pt x="161240" y="129607"/>
                  </a:lnTo>
                  <a:lnTo>
                    <a:pt x="195603" y="100925"/>
                  </a:lnTo>
                  <a:lnTo>
                    <a:pt x="232493" y="75394"/>
                  </a:lnTo>
                  <a:lnTo>
                    <a:pt x="271705" y="53222"/>
                  </a:lnTo>
                  <a:lnTo>
                    <a:pt x="313030" y="34615"/>
                  </a:lnTo>
                  <a:lnTo>
                    <a:pt x="356261" y="19782"/>
                  </a:lnTo>
                  <a:lnTo>
                    <a:pt x="401190" y="8930"/>
                  </a:lnTo>
                  <a:lnTo>
                    <a:pt x="447610" y="2267"/>
                  </a:lnTo>
                  <a:lnTo>
                    <a:pt x="495312" y="0"/>
                  </a:lnTo>
                  <a:lnTo>
                    <a:pt x="8039100" y="0"/>
                  </a:lnTo>
                  <a:lnTo>
                    <a:pt x="8086802" y="2267"/>
                  </a:lnTo>
                  <a:lnTo>
                    <a:pt x="8133221" y="8930"/>
                  </a:lnTo>
                  <a:lnTo>
                    <a:pt x="8178150" y="19782"/>
                  </a:lnTo>
                  <a:lnTo>
                    <a:pt x="8221380" y="34615"/>
                  </a:lnTo>
                  <a:lnTo>
                    <a:pt x="8262704" y="53222"/>
                  </a:lnTo>
                  <a:lnTo>
                    <a:pt x="8301915" y="75394"/>
                  </a:lnTo>
                  <a:lnTo>
                    <a:pt x="8338805" y="100925"/>
                  </a:lnTo>
                  <a:lnTo>
                    <a:pt x="8373166" y="129607"/>
                  </a:lnTo>
                  <a:lnTo>
                    <a:pt x="8404792" y="161233"/>
                  </a:lnTo>
                  <a:lnTo>
                    <a:pt x="8433474" y="195594"/>
                  </a:lnTo>
                  <a:lnTo>
                    <a:pt x="8459005" y="232484"/>
                  </a:lnTo>
                  <a:lnTo>
                    <a:pt x="8481177" y="271695"/>
                  </a:lnTo>
                  <a:lnTo>
                    <a:pt x="8499784" y="313019"/>
                  </a:lnTo>
                  <a:lnTo>
                    <a:pt x="8514617" y="356249"/>
                  </a:lnTo>
                  <a:lnTo>
                    <a:pt x="8525469" y="401178"/>
                  </a:lnTo>
                  <a:lnTo>
                    <a:pt x="8532132" y="447597"/>
                  </a:lnTo>
                  <a:lnTo>
                    <a:pt x="8534400" y="495300"/>
                  </a:lnTo>
                  <a:lnTo>
                    <a:pt x="8534400" y="2476487"/>
                  </a:lnTo>
                  <a:lnTo>
                    <a:pt x="8532132" y="2524189"/>
                  </a:lnTo>
                  <a:lnTo>
                    <a:pt x="8525469" y="2570609"/>
                  </a:lnTo>
                  <a:lnTo>
                    <a:pt x="8514617" y="2615538"/>
                  </a:lnTo>
                  <a:lnTo>
                    <a:pt x="8499784" y="2658769"/>
                  </a:lnTo>
                  <a:lnTo>
                    <a:pt x="8481177" y="2700094"/>
                  </a:lnTo>
                  <a:lnTo>
                    <a:pt x="8459005" y="2739306"/>
                  </a:lnTo>
                  <a:lnTo>
                    <a:pt x="8433474" y="2776196"/>
                  </a:lnTo>
                  <a:lnTo>
                    <a:pt x="8404792" y="2810559"/>
                  </a:lnTo>
                  <a:lnTo>
                    <a:pt x="8373166" y="2842186"/>
                  </a:lnTo>
                  <a:lnTo>
                    <a:pt x="8338805" y="2870869"/>
                  </a:lnTo>
                  <a:lnTo>
                    <a:pt x="8301915" y="2896401"/>
                  </a:lnTo>
                  <a:lnTo>
                    <a:pt x="8262704" y="2918575"/>
                  </a:lnTo>
                  <a:lnTo>
                    <a:pt x="8221380" y="2937182"/>
                  </a:lnTo>
                  <a:lnTo>
                    <a:pt x="8178150" y="2952016"/>
                  </a:lnTo>
                  <a:lnTo>
                    <a:pt x="8133221" y="2962868"/>
                  </a:lnTo>
                  <a:lnTo>
                    <a:pt x="8086802" y="2969532"/>
                  </a:lnTo>
                  <a:lnTo>
                    <a:pt x="8039100" y="2971800"/>
                  </a:lnTo>
                  <a:lnTo>
                    <a:pt x="495312" y="2971800"/>
                  </a:lnTo>
                  <a:lnTo>
                    <a:pt x="447610" y="2969532"/>
                  </a:lnTo>
                  <a:lnTo>
                    <a:pt x="401190" y="2962868"/>
                  </a:lnTo>
                  <a:lnTo>
                    <a:pt x="356261" y="2952016"/>
                  </a:lnTo>
                  <a:lnTo>
                    <a:pt x="313030" y="2937182"/>
                  </a:lnTo>
                  <a:lnTo>
                    <a:pt x="271705" y="2918575"/>
                  </a:lnTo>
                  <a:lnTo>
                    <a:pt x="232493" y="2896401"/>
                  </a:lnTo>
                  <a:lnTo>
                    <a:pt x="195603" y="2870869"/>
                  </a:lnTo>
                  <a:lnTo>
                    <a:pt x="161240" y="2842186"/>
                  </a:lnTo>
                  <a:lnTo>
                    <a:pt x="129613" y="2810559"/>
                  </a:lnTo>
                  <a:lnTo>
                    <a:pt x="100930" y="2776196"/>
                  </a:lnTo>
                  <a:lnTo>
                    <a:pt x="75398" y="2739306"/>
                  </a:lnTo>
                  <a:lnTo>
                    <a:pt x="53224" y="2700094"/>
                  </a:lnTo>
                  <a:lnTo>
                    <a:pt x="34617" y="2658769"/>
                  </a:lnTo>
                  <a:lnTo>
                    <a:pt x="19783" y="2615538"/>
                  </a:lnTo>
                  <a:lnTo>
                    <a:pt x="8931" y="2570609"/>
                  </a:lnTo>
                  <a:lnTo>
                    <a:pt x="2267" y="2524189"/>
                  </a:lnTo>
                  <a:lnTo>
                    <a:pt x="0" y="2476487"/>
                  </a:lnTo>
                  <a:lnTo>
                    <a:pt x="0" y="4953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7519" y="3148711"/>
            <a:ext cx="8122284" cy="3330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13C5C"/>
                </a:solidFill>
                <a:latin typeface="Arial"/>
                <a:cs typeface="Arial"/>
              </a:rPr>
              <a:t>Rationale</a:t>
            </a:r>
            <a:endParaRPr sz="2800">
              <a:latin typeface="Arial"/>
              <a:cs typeface="Arial"/>
            </a:endParaRPr>
          </a:p>
          <a:p>
            <a:pPr marL="63500" marR="384810">
              <a:lnSpc>
                <a:spcPct val="100000"/>
              </a:lnSpc>
              <a:spcBef>
                <a:spcPts val="1770"/>
              </a:spcBef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Supplementary iron on daily basis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considered necessary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developing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countries because approaches like food fortification and dietary modification  are long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options.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1850">
              <a:latin typeface="Arial"/>
              <a:cs typeface="Arial"/>
            </a:endParaRPr>
          </a:p>
          <a:p>
            <a:pPr marL="307340" indent="-244475">
              <a:lnSpc>
                <a:spcPct val="100000"/>
              </a:lnSpc>
              <a:buSzPct val="94444"/>
              <a:buFont typeface="Wingdings"/>
              <a:buChar char=""/>
              <a:tabLst>
                <a:tab pos="30797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Requirements during 2</a:t>
            </a:r>
            <a:r>
              <a:rPr sz="1800" spc="-7" baseline="25462" dirty="0">
                <a:solidFill>
                  <a:srgbClr val="FFFFFF"/>
                </a:solidFill>
                <a:latin typeface="Arial"/>
                <a:cs typeface="Arial"/>
              </a:rPr>
              <a:t>nd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 3</a:t>
            </a:r>
            <a:r>
              <a:rPr sz="1800" spc="-7" baseline="25462" dirty="0">
                <a:solidFill>
                  <a:srgbClr val="FFFFFF"/>
                </a:solidFill>
                <a:latin typeface="Arial"/>
                <a:cs typeface="Arial"/>
              </a:rPr>
              <a:t>rd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trimester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can’t be made by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daily</a:t>
            </a:r>
            <a:r>
              <a:rPr sz="18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intake.</a:t>
            </a:r>
            <a:endParaRPr sz="1800">
              <a:latin typeface="Arial"/>
              <a:cs typeface="Arial"/>
            </a:endParaRPr>
          </a:p>
          <a:p>
            <a:pPr marL="245745" indent="-182880">
              <a:lnSpc>
                <a:spcPct val="100000"/>
              </a:lnSpc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Majority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girls are anemic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even in their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adolescence.</a:t>
            </a:r>
            <a:endParaRPr sz="1800">
              <a:latin typeface="Arial"/>
              <a:cs typeface="Arial"/>
            </a:endParaRPr>
          </a:p>
          <a:p>
            <a:pPr marL="2354580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Souce: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Gopalan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child care in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india: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emerging challenger</a:t>
            </a:r>
            <a:r>
              <a:rPr sz="1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bull.1993</a:t>
            </a:r>
            <a:endParaRPr sz="1200">
              <a:latin typeface="Arial"/>
              <a:cs typeface="Arial"/>
            </a:endParaRPr>
          </a:p>
          <a:p>
            <a:pPr marL="63500" marR="640715">
              <a:lnSpc>
                <a:spcPct val="100000"/>
              </a:lnSpc>
              <a:spcBef>
                <a:spcPts val="120"/>
              </a:spcBef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Deleterious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effect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on neural tube development in folic acid development  during 1</a:t>
            </a:r>
            <a:r>
              <a:rPr sz="1800" spc="-7" baseline="25462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weeks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pregnancy</a:t>
            </a:r>
            <a:endParaRPr sz="1800">
              <a:latin typeface="Arial"/>
              <a:cs typeface="Arial"/>
            </a:endParaRPr>
          </a:p>
          <a:p>
            <a:pPr marL="1531620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Rosenberg IH.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Folic acid and neural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tube defect .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action? New Eng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J.Med;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1992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862329"/>
            <a:ext cx="2238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Beneficiaries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"/>
              <a:tabLst>
                <a:tab pos="287020" algn="l"/>
              </a:tabLst>
            </a:pPr>
            <a:r>
              <a:rPr spc="-5" dirty="0"/>
              <a:t>Children 1-5years </a:t>
            </a:r>
            <a:r>
              <a:rPr dirty="0"/>
              <a:t>of</a:t>
            </a:r>
            <a:r>
              <a:rPr spc="30" dirty="0"/>
              <a:t> </a:t>
            </a:r>
            <a:r>
              <a:rPr spc="-5" dirty="0"/>
              <a:t>age</a:t>
            </a:r>
          </a:p>
          <a:p>
            <a:pPr marL="287020" indent="-274320">
              <a:lnSpc>
                <a:spcPct val="100000"/>
              </a:lnSpc>
              <a:buSzPct val="79166"/>
              <a:buFont typeface="Wingdings"/>
              <a:buChar char=""/>
              <a:tabLst>
                <a:tab pos="287020" algn="l"/>
              </a:tabLst>
            </a:pPr>
            <a:r>
              <a:rPr spc="-5" dirty="0"/>
              <a:t>Expecting and lactating</a:t>
            </a:r>
            <a:r>
              <a:rPr spc="30" dirty="0"/>
              <a:t> </a:t>
            </a:r>
            <a:r>
              <a:rPr spc="-5" dirty="0"/>
              <a:t>mothers</a:t>
            </a:r>
          </a:p>
          <a:p>
            <a:pPr marL="287020" indent="-274320">
              <a:lnSpc>
                <a:spcPct val="100000"/>
              </a:lnSpc>
              <a:buSzPct val="79166"/>
              <a:buFont typeface="Wingdings"/>
              <a:buChar char=""/>
              <a:tabLst>
                <a:tab pos="287020" algn="l"/>
              </a:tabLst>
            </a:pPr>
            <a:r>
              <a:rPr spc="-5" dirty="0"/>
              <a:t>Family planning (IUD)</a:t>
            </a:r>
            <a:r>
              <a:rPr spc="35" dirty="0"/>
              <a:t> </a:t>
            </a:r>
            <a:r>
              <a:rPr spc="-5" dirty="0"/>
              <a:t>acceptors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900"/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13C5C"/>
                </a:solidFill>
                <a:latin typeface="Arial"/>
                <a:cs typeface="Arial"/>
              </a:rPr>
              <a:t>Policy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5"/>
              </a:spcBef>
              <a:buSzPct val="79166"/>
              <a:buFont typeface="Wingdings"/>
              <a:buChar char=""/>
              <a:tabLst>
                <a:tab pos="287020" algn="l"/>
              </a:tabLst>
            </a:pPr>
            <a:r>
              <a:rPr spc="-5" dirty="0"/>
              <a:t>Expecting and lactating mothers as well as IUD</a:t>
            </a:r>
            <a:r>
              <a:rPr spc="135" dirty="0"/>
              <a:t> </a:t>
            </a:r>
            <a:r>
              <a:rPr spc="-5" dirty="0"/>
              <a:t>acceptors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-60 mg of </a:t>
            </a:r>
            <a:r>
              <a:rPr spc="-5" dirty="0"/>
              <a:t>elemental </a:t>
            </a:r>
            <a:r>
              <a:rPr dirty="0"/>
              <a:t>iron + 0.5 mg </a:t>
            </a:r>
            <a:r>
              <a:rPr spc="-5" dirty="0"/>
              <a:t>folate everyday </a:t>
            </a:r>
            <a:r>
              <a:rPr dirty="0"/>
              <a:t>for</a:t>
            </a:r>
            <a:r>
              <a:rPr spc="-5" dirty="0"/>
              <a:t> 100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days.</a:t>
            </a:r>
          </a:p>
          <a:p>
            <a:pPr marL="12700" marR="721360">
              <a:lnSpc>
                <a:spcPct val="100000"/>
              </a:lnSpc>
              <a:buSzPct val="79166"/>
              <a:buFont typeface="Wingdings"/>
              <a:buChar char=""/>
              <a:tabLst>
                <a:tab pos="287020" algn="l"/>
              </a:tabLst>
            </a:pPr>
            <a:r>
              <a:rPr spc="-5" dirty="0"/>
              <a:t>Children 1-5 </a:t>
            </a:r>
            <a:r>
              <a:rPr dirty="0"/>
              <a:t>years- </a:t>
            </a:r>
            <a:r>
              <a:rPr spc="-5" dirty="0"/>
              <a:t>20mg </a:t>
            </a:r>
            <a:r>
              <a:rPr dirty="0"/>
              <a:t>of </a:t>
            </a:r>
            <a:r>
              <a:rPr spc="-5" dirty="0"/>
              <a:t>elemental iron </a:t>
            </a:r>
            <a:r>
              <a:rPr dirty="0"/>
              <a:t>+ </a:t>
            </a:r>
            <a:r>
              <a:rPr spc="-5" dirty="0"/>
              <a:t>0.1 mg  folate everyday </a:t>
            </a:r>
            <a:r>
              <a:rPr dirty="0"/>
              <a:t>for </a:t>
            </a:r>
            <a:r>
              <a:rPr spc="-5" dirty="0"/>
              <a:t>100 </a:t>
            </a:r>
            <a:r>
              <a:rPr dirty="0"/>
              <a:t>days.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20" y="363728"/>
            <a:ext cx="83439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In the </a:t>
            </a:r>
            <a:r>
              <a:rPr sz="2700" spc="-5" dirty="0"/>
              <a:t>pursuit </a:t>
            </a:r>
            <a:r>
              <a:rPr sz="2700" dirty="0"/>
              <a:t>of </a:t>
            </a:r>
            <a:r>
              <a:rPr sz="2700" spc="-5" dirty="0"/>
              <a:t>prevention </a:t>
            </a:r>
            <a:r>
              <a:rPr sz="2700" dirty="0"/>
              <a:t>of </a:t>
            </a:r>
            <a:r>
              <a:rPr sz="2700" spc="-5" dirty="0"/>
              <a:t>anemia </a:t>
            </a:r>
            <a:r>
              <a:rPr sz="2700" dirty="0"/>
              <a:t>in</a:t>
            </a:r>
            <a:r>
              <a:rPr sz="2700" spc="-15" dirty="0"/>
              <a:t> </a:t>
            </a:r>
            <a:r>
              <a:rPr sz="2700" spc="-10" dirty="0"/>
              <a:t>country….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134620" y="1106169"/>
            <a:ext cx="873823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7820" indent="-274320">
              <a:lnSpc>
                <a:spcPct val="100000"/>
              </a:lnSpc>
              <a:spcBef>
                <a:spcPts val="95"/>
              </a:spcBef>
              <a:buSzPct val="79545"/>
              <a:buFont typeface="Wingdings"/>
              <a:buChar char="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1991-Renamed as </a:t>
            </a:r>
            <a:r>
              <a:rPr sz="2200" spc="-10" dirty="0">
                <a:latin typeface="Arial"/>
                <a:cs typeface="Arial"/>
              </a:rPr>
              <a:t>‘National </a:t>
            </a:r>
            <a:r>
              <a:rPr sz="2200" spc="-5" dirty="0">
                <a:latin typeface="Arial"/>
                <a:cs typeface="Arial"/>
              </a:rPr>
              <a:t>nutritional </a:t>
            </a:r>
            <a:r>
              <a:rPr sz="2200" spc="-10" dirty="0">
                <a:latin typeface="Arial"/>
                <a:cs typeface="Arial"/>
              </a:rPr>
              <a:t>anemia </a:t>
            </a:r>
            <a:r>
              <a:rPr sz="2200" spc="-5" dirty="0">
                <a:latin typeface="Arial"/>
                <a:cs typeface="Arial"/>
              </a:rPr>
              <a:t>control</a:t>
            </a:r>
            <a:r>
              <a:rPr sz="2200" spc="1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programme’.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buSzPct val="79545"/>
              <a:buFont typeface="Wingdings"/>
              <a:buChar char="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Beneficiaries </a:t>
            </a:r>
            <a:r>
              <a:rPr sz="2200" dirty="0">
                <a:latin typeface="Arial"/>
                <a:cs typeface="Arial"/>
              </a:rPr>
              <a:t>redefined- </a:t>
            </a:r>
            <a:r>
              <a:rPr sz="2200" spc="-5" dirty="0">
                <a:latin typeface="Arial"/>
                <a:cs typeface="Arial"/>
              </a:rPr>
              <a:t>extended to both </a:t>
            </a:r>
            <a:r>
              <a:rPr sz="2200" b="1" spc="-5" dirty="0">
                <a:latin typeface="Arial"/>
                <a:cs typeface="Arial"/>
              </a:rPr>
              <a:t>anemic and</a:t>
            </a:r>
            <a:r>
              <a:rPr sz="2200" b="1" spc="14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non-anemic</a:t>
            </a:r>
            <a:endParaRPr sz="2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lactating&amp; expecting mothers and </a:t>
            </a:r>
            <a:r>
              <a:rPr sz="2200" dirty="0">
                <a:latin typeface="Arial"/>
                <a:cs typeface="Arial"/>
              </a:rPr>
              <a:t>1-5years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children.</a:t>
            </a:r>
            <a:endParaRPr sz="22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buSzPct val="79545"/>
              <a:buFont typeface="Wingdings"/>
              <a:buChar char="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Dosage of </a:t>
            </a:r>
            <a:r>
              <a:rPr sz="2200" dirty="0">
                <a:latin typeface="Arial"/>
                <a:cs typeface="Arial"/>
              </a:rPr>
              <a:t>iron- </a:t>
            </a:r>
            <a:r>
              <a:rPr sz="2200" spc="-5" dirty="0">
                <a:latin typeface="Arial"/>
                <a:cs typeface="Arial"/>
              </a:rPr>
              <a:t>from 60 mg to 100mg of elemental iron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daily.</a:t>
            </a:r>
            <a:endParaRPr sz="22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buSzPct val="79545"/>
              <a:buFont typeface="Wingdings"/>
              <a:buChar char="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IEC regarding increase consumption of </a:t>
            </a:r>
            <a:r>
              <a:rPr sz="2200" dirty="0">
                <a:latin typeface="Arial"/>
                <a:cs typeface="Arial"/>
              </a:rPr>
              <a:t>iron-rich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food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5"/>
              </a:spcBef>
              <a:buSzPct val="79545"/>
              <a:buFont typeface="Wingdings"/>
              <a:buChar char="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1992-programme was made integral part of CSSM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programme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5"/>
              </a:spcBef>
              <a:buSzPct val="79545"/>
              <a:buFont typeface="Wingdings"/>
              <a:buChar char="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100mg Fe+0.5 folate for 100days started along </a:t>
            </a:r>
            <a:r>
              <a:rPr sz="2200" spc="10" dirty="0">
                <a:latin typeface="Arial"/>
                <a:cs typeface="Arial"/>
              </a:rPr>
              <a:t>1</a:t>
            </a:r>
            <a:r>
              <a:rPr sz="2175" spc="15" baseline="24904" dirty="0">
                <a:latin typeface="Arial"/>
                <a:cs typeface="Arial"/>
              </a:rPr>
              <a:t>st </a:t>
            </a:r>
            <a:r>
              <a:rPr sz="2200" spc="-5" dirty="0">
                <a:latin typeface="Arial"/>
                <a:cs typeface="Arial"/>
              </a:rPr>
              <a:t>dose of inj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T.T</a:t>
            </a:r>
            <a:endParaRPr sz="22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buSzPct val="79545"/>
              <a:buFont typeface="Wingdings"/>
              <a:buChar char="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Therapeutic </a:t>
            </a:r>
            <a:r>
              <a:rPr sz="2200" dirty="0">
                <a:latin typeface="Arial"/>
                <a:cs typeface="Arial"/>
              </a:rPr>
              <a:t>dose- </a:t>
            </a:r>
            <a:r>
              <a:rPr sz="2200" spc="-5" dirty="0">
                <a:latin typeface="Arial"/>
                <a:cs typeface="Arial"/>
              </a:rPr>
              <a:t>2 tabs of Irofol for 100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days.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1997- Programme is integrated with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RCH…..</a:t>
            </a:r>
            <a:endParaRPr sz="22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5"/>
              </a:spcBef>
              <a:buSzPct val="79545"/>
              <a:buFont typeface="Wingdings"/>
              <a:buChar char="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2005- Programme is integrated with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NRHM……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6525" y="142875"/>
            <a:ext cx="3857625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378965"/>
            <a:ext cx="4787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25" dirty="0"/>
              <a:t>Before</a:t>
            </a:r>
            <a:r>
              <a:rPr sz="3200" spc="-250" dirty="0"/>
              <a:t> </a:t>
            </a:r>
            <a:r>
              <a:rPr sz="3200" spc="-150" dirty="0"/>
              <a:t>independence……..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21640" y="1884933"/>
            <a:ext cx="7981950" cy="413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130" indent="-22796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"/>
              <a:tabLst>
                <a:tab pos="278765" algn="l"/>
              </a:tabLst>
            </a:pPr>
            <a:r>
              <a:rPr sz="2000" spc="10" dirty="0">
                <a:latin typeface="Arial"/>
                <a:cs typeface="Arial"/>
              </a:rPr>
              <a:t>1</a:t>
            </a:r>
            <a:r>
              <a:rPr sz="1950" spc="15" baseline="25641" dirty="0">
                <a:latin typeface="Arial"/>
                <a:cs typeface="Arial"/>
              </a:rPr>
              <a:t>st </a:t>
            </a:r>
            <a:r>
              <a:rPr sz="2000" dirty="0">
                <a:latin typeface="Arial"/>
                <a:cs typeface="Arial"/>
              </a:rPr>
              <a:t>phase- </a:t>
            </a:r>
            <a:r>
              <a:rPr sz="2000" spc="-10" dirty="0">
                <a:latin typeface="Arial"/>
                <a:cs typeface="Arial"/>
              </a:rPr>
              <a:t>1930’s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clinical/medical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phase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"/>
            </a:pPr>
            <a:endParaRPr sz="22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1535"/>
              </a:spcBef>
            </a:pPr>
            <a:r>
              <a:rPr sz="2700" b="1" dirty="0">
                <a:solidFill>
                  <a:srgbClr val="113C5C"/>
                </a:solidFill>
                <a:latin typeface="Arial"/>
                <a:cs typeface="Arial"/>
              </a:rPr>
              <a:t>With</a:t>
            </a:r>
            <a:r>
              <a:rPr sz="2700" b="1" spc="-15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113C5C"/>
                </a:solidFill>
                <a:latin typeface="Arial"/>
                <a:cs typeface="Arial"/>
              </a:rPr>
              <a:t>independence……</a:t>
            </a:r>
            <a:endParaRPr sz="2700">
              <a:latin typeface="Arial"/>
              <a:cs typeface="Arial"/>
            </a:endParaRPr>
          </a:p>
          <a:p>
            <a:pPr marL="355600" indent="-274955">
              <a:lnSpc>
                <a:spcPct val="100000"/>
              </a:lnSpc>
              <a:spcBef>
                <a:spcPts val="1945"/>
              </a:spcBef>
              <a:buSzPct val="80555"/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Threat of </a:t>
            </a:r>
            <a:r>
              <a:rPr sz="1800" spc="-5" dirty="0">
                <a:latin typeface="Arial"/>
                <a:cs typeface="Arial"/>
              </a:rPr>
              <a:t>famine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resultant acute starvation due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low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agricultural</a:t>
            </a:r>
            <a:endParaRPr sz="1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production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the lack of an appropriate food distribution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  <a:p>
            <a:pPr marL="355600" indent="-274955">
              <a:lnSpc>
                <a:spcPct val="100000"/>
              </a:lnSpc>
              <a:spcBef>
                <a:spcPts val="1240"/>
              </a:spcBef>
              <a:buSzPct val="80000"/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Chronic energy and micronutrient deficiencies due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to:</a:t>
            </a:r>
            <a:endParaRPr sz="2000">
              <a:latin typeface="Arial"/>
              <a:cs typeface="Arial"/>
            </a:endParaRPr>
          </a:p>
          <a:p>
            <a:pPr marL="355600" indent="-274955">
              <a:lnSpc>
                <a:spcPct val="100000"/>
              </a:lnSpc>
              <a:spcBef>
                <a:spcPts val="1930"/>
              </a:spcBef>
              <a:buSzPct val="8055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Low dietary intake because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poverty and low purchasing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power;</a:t>
            </a:r>
            <a:endParaRPr sz="1800">
              <a:latin typeface="Arial"/>
              <a:cs typeface="Arial"/>
            </a:endParaRPr>
          </a:p>
          <a:p>
            <a:pPr marL="80645" marR="17780">
              <a:lnSpc>
                <a:spcPct val="100000"/>
              </a:lnSpc>
              <a:buSzPct val="8055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High prevalence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infection because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poor access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safe-drinking </a:t>
            </a:r>
            <a:r>
              <a:rPr sz="1800" spc="-10" dirty="0">
                <a:latin typeface="Arial"/>
                <a:cs typeface="Arial"/>
              </a:rPr>
              <a:t>water,  </a:t>
            </a:r>
            <a:r>
              <a:rPr sz="1800" spc="-5" dirty="0">
                <a:latin typeface="Arial"/>
                <a:cs typeface="Arial"/>
              </a:rPr>
              <a:t>sanitation and health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care;</a:t>
            </a:r>
            <a:endParaRPr sz="1800">
              <a:latin typeface="Arial"/>
              <a:cs typeface="Arial"/>
            </a:endParaRPr>
          </a:p>
          <a:p>
            <a:pPr marL="80645" marR="965200">
              <a:lnSpc>
                <a:spcPct val="100000"/>
              </a:lnSpc>
              <a:buSzPct val="8055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Poor utilization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available facilities due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low literacy and lack </a:t>
            </a:r>
            <a:r>
              <a:rPr sz="1800" dirty="0">
                <a:latin typeface="Arial"/>
                <a:cs typeface="Arial"/>
              </a:rPr>
              <a:t>of  </a:t>
            </a:r>
            <a:r>
              <a:rPr sz="1800" spc="-10" dirty="0">
                <a:latin typeface="Arial"/>
                <a:cs typeface="Arial"/>
              </a:rPr>
              <a:t>awareness.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2007 -new </a:t>
            </a:r>
            <a:r>
              <a:rPr dirty="0"/>
              <a:t>directives from </a:t>
            </a:r>
            <a:r>
              <a:rPr spc="-5" dirty="0"/>
              <a:t>MoH&amp;FW,</a:t>
            </a:r>
            <a:r>
              <a:rPr spc="-60" dirty="0"/>
              <a:t> </a:t>
            </a:r>
            <a:r>
              <a:rPr dirty="0"/>
              <a:t>GoI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8450" y="4870450"/>
            <a:ext cx="8699500" cy="1765300"/>
            <a:chOff x="298450" y="4870450"/>
            <a:chExt cx="8699500" cy="1765300"/>
          </a:xfrm>
        </p:grpSpPr>
        <p:sp>
          <p:nvSpPr>
            <p:cNvPr id="4" name="object 4"/>
            <p:cNvSpPr/>
            <p:nvPr/>
          </p:nvSpPr>
          <p:spPr>
            <a:xfrm>
              <a:off x="304800" y="4876800"/>
              <a:ext cx="8686800" cy="1752600"/>
            </a:xfrm>
            <a:custGeom>
              <a:avLst/>
              <a:gdLst/>
              <a:ahLst/>
              <a:cxnLst/>
              <a:rect l="l" t="t" r="r" b="b"/>
              <a:pathLst>
                <a:path w="8686800" h="1752600">
                  <a:moveTo>
                    <a:pt x="8394700" y="0"/>
                  </a:moveTo>
                  <a:lnTo>
                    <a:pt x="292100" y="0"/>
                  </a:lnTo>
                  <a:lnTo>
                    <a:pt x="244721" y="3823"/>
                  </a:lnTo>
                  <a:lnTo>
                    <a:pt x="199776" y="14894"/>
                  </a:lnTo>
                  <a:lnTo>
                    <a:pt x="157866" y="32609"/>
                  </a:lnTo>
                  <a:lnTo>
                    <a:pt x="119592" y="56367"/>
                  </a:lnTo>
                  <a:lnTo>
                    <a:pt x="85556" y="85566"/>
                  </a:lnTo>
                  <a:lnTo>
                    <a:pt x="56360" y="119603"/>
                  </a:lnTo>
                  <a:lnTo>
                    <a:pt x="32604" y="157877"/>
                  </a:lnTo>
                  <a:lnTo>
                    <a:pt x="14892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487"/>
                  </a:lnTo>
                  <a:lnTo>
                    <a:pt x="3823" y="1507869"/>
                  </a:lnTo>
                  <a:lnTo>
                    <a:pt x="14892" y="1552817"/>
                  </a:lnTo>
                  <a:lnTo>
                    <a:pt x="32604" y="1594729"/>
                  </a:lnTo>
                  <a:lnTo>
                    <a:pt x="56360" y="1633004"/>
                  </a:lnTo>
                  <a:lnTo>
                    <a:pt x="85556" y="1667041"/>
                  </a:lnTo>
                  <a:lnTo>
                    <a:pt x="119592" y="1696238"/>
                  </a:lnTo>
                  <a:lnTo>
                    <a:pt x="157866" y="1719994"/>
                  </a:lnTo>
                  <a:lnTo>
                    <a:pt x="199776" y="1737707"/>
                  </a:lnTo>
                  <a:lnTo>
                    <a:pt x="244721" y="1748776"/>
                  </a:lnTo>
                  <a:lnTo>
                    <a:pt x="292100" y="1752600"/>
                  </a:lnTo>
                  <a:lnTo>
                    <a:pt x="8394700" y="1752600"/>
                  </a:lnTo>
                  <a:lnTo>
                    <a:pt x="8442072" y="1748776"/>
                  </a:lnTo>
                  <a:lnTo>
                    <a:pt x="8487013" y="1737707"/>
                  </a:lnTo>
                  <a:lnTo>
                    <a:pt x="8528922" y="1719994"/>
                  </a:lnTo>
                  <a:lnTo>
                    <a:pt x="8567196" y="1696238"/>
                  </a:lnTo>
                  <a:lnTo>
                    <a:pt x="8601233" y="1667041"/>
                  </a:lnTo>
                  <a:lnTo>
                    <a:pt x="8630432" y="1633004"/>
                  </a:lnTo>
                  <a:lnTo>
                    <a:pt x="8654190" y="1594729"/>
                  </a:lnTo>
                  <a:lnTo>
                    <a:pt x="8671905" y="1552817"/>
                  </a:lnTo>
                  <a:lnTo>
                    <a:pt x="8682976" y="1507869"/>
                  </a:lnTo>
                  <a:lnTo>
                    <a:pt x="8686800" y="1460487"/>
                  </a:lnTo>
                  <a:lnTo>
                    <a:pt x="8686800" y="292100"/>
                  </a:lnTo>
                  <a:lnTo>
                    <a:pt x="8682976" y="244727"/>
                  </a:lnTo>
                  <a:lnTo>
                    <a:pt x="8671905" y="199786"/>
                  </a:lnTo>
                  <a:lnTo>
                    <a:pt x="8654190" y="157877"/>
                  </a:lnTo>
                  <a:lnTo>
                    <a:pt x="8630432" y="119603"/>
                  </a:lnTo>
                  <a:lnTo>
                    <a:pt x="8601233" y="85566"/>
                  </a:lnTo>
                  <a:lnTo>
                    <a:pt x="8567196" y="56367"/>
                  </a:lnTo>
                  <a:lnTo>
                    <a:pt x="8528922" y="32609"/>
                  </a:lnTo>
                  <a:lnTo>
                    <a:pt x="8487013" y="14894"/>
                  </a:lnTo>
                  <a:lnTo>
                    <a:pt x="8442072" y="3823"/>
                  </a:lnTo>
                  <a:lnTo>
                    <a:pt x="8394700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4876800"/>
              <a:ext cx="8686800" cy="1752600"/>
            </a:xfrm>
            <a:custGeom>
              <a:avLst/>
              <a:gdLst/>
              <a:ahLst/>
              <a:cxnLst/>
              <a:rect l="l" t="t" r="r" b="b"/>
              <a:pathLst>
                <a:path w="868680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2" y="199786"/>
                  </a:lnTo>
                  <a:lnTo>
                    <a:pt x="32604" y="157877"/>
                  </a:lnTo>
                  <a:lnTo>
                    <a:pt x="56360" y="119603"/>
                  </a:lnTo>
                  <a:lnTo>
                    <a:pt x="85556" y="85566"/>
                  </a:lnTo>
                  <a:lnTo>
                    <a:pt x="119592" y="56367"/>
                  </a:lnTo>
                  <a:lnTo>
                    <a:pt x="157866" y="32609"/>
                  </a:lnTo>
                  <a:lnTo>
                    <a:pt x="199776" y="14894"/>
                  </a:lnTo>
                  <a:lnTo>
                    <a:pt x="244721" y="3823"/>
                  </a:lnTo>
                  <a:lnTo>
                    <a:pt x="292100" y="0"/>
                  </a:lnTo>
                  <a:lnTo>
                    <a:pt x="8394700" y="0"/>
                  </a:lnTo>
                  <a:lnTo>
                    <a:pt x="8442072" y="3823"/>
                  </a:lnTo>
                  <a:lnTo>
                    <a:pt x="8487013" y="14894"/>
                  </a:lnTo>
                  <a:lnTo>
                    <a:pt x="8528922" y="32609"/>
                  </a:lnTo>
                  <a:lnTo>
                    <a:pt x="8567196" y="56367"/>
                  </a:lnTo>
                  <a:lnTo>
                    <a:pt x="8601233" y="85566"/>
                  </a:lnTo>
                  <a:lnTo>
                    <a:pt x="8630432" y="119603"/>
                  </a:lnTo>
                  <a:lnTo>
                    <a:pt x="8654190" y="157877"/>
                  </a:lnTo>
                  <a:lnTo>
                    <a:pt x="8671905" y="199786"/>
                  </a:lnTo>
                  <a:lnTo>
                    <a:pt x="8682976" y="244727"/>
                  </a:lnTo>
                  <a:lnTo>
                    <a:pt x="8686800" y="292100"/>
                  </a:lnTo>
                  <a:lnTo>
                    <a:pt x="8686800" y="1460487"/>
                  </a:lnTo>
                  <a:lnTo>
                    <a:pt x="8682976" y="1507869"/>
                  </a:lnTo>
                  <a:lnTo>
                    <a:pt x="8671905" y="1552817"/>
                  </a:lnTo>
                  <a:lnTo>
                    <a:pt x="8654190" y="1594729"/>
                  </a:lnTo>
                  <a:lnTo>
                    <a:pt x="8630432" y="1633004"/>
                  </a:lnTo>
                  <a:lnTo>
                    <a:pt x="8601233" y="1667041"/>
                  </a:lnTo>
                  <a:lnTo>
                    <a:pt x="8567196" y="1696238"/>
                  </a:lnTo>
                  <a:lnTo>
                    <a:pt x="8528922" y="1719994"/>
                  </a:lnTo>
                  <a:lnTo>
                    <a:pt x="8487013" y="1737707"/>
                  </a:lnTo>
                  <a:lnTo>
                    <a:pt x="8442072" y="1748776"/>
                  </a:lnTo>
                  <a:lnTo>
                    <a:pt x="8394700" y="1752600"/>
                  </a:lnTo>
                  <a:lnTo>
                    <a:pt x="292100" y="1752600"/>
                  </a:lnTo>
                  <a:lnTo>
                    <a:pt x="244721" y="1748776"/>
                  </a:lnTo>
                  <a:lnTo>
                    <a:pt x="199776" y="1737707"/>
                  </a:lnTo>
                  <a:lnTo>
                    <a:pt x="157866" y="1719994"/>
                  </a:lnTo>
                  <a:lnTo>
                    <a:pt x="119592" y="1696238"/>
                  </a:lnTo>
                  <a:lnTo>
                    <a:pt x="85556" y="1667041"/>
                  </a:lnTo>
                  <a:lnTo>
                    <a:pt x="56360" y="1633004"/>
                  </a:lnTo>
                  <a:lnTo>
                    <a:pt x="32604" y="1594729"/>
                  </a:lnTo>
                  <a:lnTo>
                    <a:pt x="14892" y="1552817"/>
                  </a:lnTo>
                  <a:lnTo>
                    <a:pt x="3823" y="1507869"/>
                  </a:lnTo>
                  <a:lnTo>
                    <a:pt x="0" y="1460487"/>
                  </a:lnTo>
                  <a:lnTo>
                    <a:pt x="0" y="2921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6719" y="924813"/>
            <a:ext cx="8065134" cy="560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0520" indent="-274320">
              <a:lnSpc>
                <a:spcPct val="100000"/>
              </a:lnSpc>
              <a:spcBef>
                <a:spcPts val="105"/>
              </a:spcBef>
              <a:buClr>
                <a:srgbClr val="AC2D27"/>
              </a:buClr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6-12 months infants be included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programme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0520" indent="-274320">
              <a:lnSpc>
                <a:spcPct val="100000"/>
              </a:lnSpc>
              <a:buClr>
                <a:srgbClr val="AC2D27"/>
              </a:buClr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Dose for under 5 children in liquid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formulation.</a:t>
            </a:r>
            <a:endParaRPr sz="2000">
              <a:latin typeface="Arial"/>
              <a:cs typeface="Arial"/>
            </a:endParaRPr>
          </a:p>
          <a:p>
            <a:pPr marL="350520" indent="-274320">
              <a:lnSpc>
                <a:spcPct val="100000"/>
              </a:lnSpc>
              <a:buClr>
                <a:srgbClr val="AC2D27"/>
              </a:buClr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Children 6-10years &amp; adolescent 11-18years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Recommended</a:t>
            </a:r>
            <a:r>
              <a:rPr sz="2400" b="1" spc="5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350520" indent="-274320">
              <a:lnSpc>
                <a:spcPct val="100000"/>
              </a:lnSpc>
              <a:spcBef>
                <a:spcPts val="5"/>
              </a:spcBef>
              <a:buClr>
                <a:srgbClr val="AC2D27"/>
              </a:buClr>
              <a:buSzPct val="80000"/>
              <a:buFont typeface="Wingdings"/>
              <a:buChar char="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6-59month children-liquid 20 mg Fe+ 0.1 mg Folate for 100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  <a:p>
            <a:pPr marL="350520" indent="-274320">
              <a:lnSpc>
                <a:spcPct val="100000"/>
              </a:lnSpc>
              <a:buClr>
                <a:srgbClr val="AC2D27"/>
              </a:buClr>
              <a:buSzPct val="80000"/>
              <a:buFont typeface="Wingdings"/>
              <a:buChar char="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6-10 years-1 tab. 30 mg Fe+ 0.25 mg Folate for 100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days.</a:t>
            </a:r>
            <a:endParaRPr sz="2000">
              <a:latin typeface="Arial"/>
              <a:cs typeface="Arial"/>
            </a:endParaRPr>
          </a:p>
          <a:p>
            <a:pPr marL="350520" indent="-274320">
              <a:lnSpc>
                <a:spcPct val="100000"/>
              </a:lnSpc>
              <a:buClr>
                <a:srgbClr val="AC2D27"/>
              </a:buClr>
              <a:buSzPct val="80000"/>
              <a:buFont typeface="Wingdings"/>
              <a:buChar char="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Adolescent &amp; adults-1 tab. 100 mg Fe+ 0.5 mg Folate for 100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buClr>
                <a:srgbClr val="AC2D27"/>
              </a:buClr>
              <a:buSzPct val="80000"/>
              <a:buFont typeface="Wingdings"/>
              <a:buChar char=""/>
              <a:tabLst>
                <a:tab pos="418465" algn="l"/>
                <a:tab pos="419100" algn="l"/>
              </a:tabLst>
            </a:pPr>
            <a:r>
              <a:rPr sz="2000" dirty="0">
                <a:latin typeface="Arial"/>
                <a:cs typeface="Arial"/>
              </a:rPr>
              <a:t>Folic acid tab.(500μg) is given in </a:t>
            </a:r>
            <a:r>
              <a:rPr sz="2000" spc="10" dirty="0">
                <a:latin typeface="Arial"/>
                <a:cs typeface="Arial"/>
              </a:rPr>
              <a:t>1</a:t>
            </a:r>
            <a:r>
              <a:rPr sz="1950" spc="15" baseline="25641" dirty="0">
                <a:latin typeface="Arial"/>
                <a:cs typeface="Arial"/>
              </a:rPr>
              <a:t>st </a:t>
            </a:r>
            <a:r>
              <a:rPr sz="2000" dirty="0">
                <a:latin typeface="Arial"/>
                <a:cs typeface="Arial"/>
              </a:rPr>
              <a:t>trimester in first 4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weeks.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New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Arial"/>
              <a:cs typeface="Arial"/>
            </a:endParaRPr>
          </a:p>
          <a:p>
            <a:pPr marL="236854" indent="-182880">
              <a:lnSpc>
                <a:spcPct val="100000"/>
              </a:lnSpc>
              <a:buSzPct val="94444"/>
              <a:buFont typeface="Wingdings"/>
              <a:buChar char=""/>
              <a:tabLst>
                <a:tab pos="23749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Pilot districts as Kamrup and Dibrugarh selected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iron sucrose</a:t>
            </a:r>
            <a:r>
              <a:rPr sz="18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injection</a:t>
            </a:r>
            <a:endParaRPr sz="1800">
              <a:latin typeface="Arial"/>
              <a:cs typeface="Arial"/>
            </a:endParaRPr>
          </a:p>
          <a:p>
            <a:pPr marL="237490" indent="-183515">
              <a:lnSpc>
                <a:spcPct val="100000"/>
              </a:lnSpc>
              <a:spcBef>
                <a:spcPts val="1085"/>
              </a:spcBef>
              <a:buSzPct val="94444"/>
              <a:buFont typeface="Wingdings"/>
              <a:buChar char=""/>
              <a:tabLst>
                <a:tab pos="23812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Beneficiaries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Moderate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anemia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Hb &lt;9gm/dl detected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2nd</a:t>
            </a:r>
            <a:endParaRPr sz="18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trimester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 early 3rd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trimester,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not responding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IFA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oral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tablet.</a:t>
            </a:r>
            <a:endParaRPr sz="1800">
              <a:latin typeface="Arial"/>
              <a:cs typeface="Arial"/>
            </a:endParaRPr>
          </a:p>
          <a:p>
            <a:pPr marL="236854" indent="-18288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23749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Dosage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100 mg per 5ml, 2 ampoules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beneficiaries.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475" y="95250"/>
            <a:ext cx="7677150" cy="1152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4819" y="1397253"/>
            <a:ext cx="6278880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105"/>
              </a:spcBef>
              <a:buSzPct val="80000"/>
              <a:buFont typeface="Wingdings"/>
              <a:buChar char=""/>
              <a:tabLst>
                <a:tab pos="312420" algn="l"/>
              </a:tabLst>
            </a:pPr>
            <a:r>
              <a:rPr sz="2000" dirty="0">
                <a:latin typeface="Arial"/>
                <a:cs typeface="Arial"/>
              </a:rPr>
              <a:t>Also known as WIFS-Blue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campaign.</a:t>
            </a:r>
            <a:endParaRPr sz="2000">
              <a:latin typeface="Arial"/>
              <a:cs typeface="Arial"/>
            </a:endParaRPr>
          </a:p>
          <a:p>
            <a:pPr marL="312420" indent="-274320">
              <a:lnSpc>
                <a:spcPts val="2395"/>
              </a:lnSpc>
              <a:buSzPct val="80000"/>
              <a:buFont typeface="Wingdings"/>
              <a:buChar char=""/>
              <a:tabLst>
                <a:tab pos="312420" algn="l"/>
              </a:tabLst>
            </a:pPr>
            <a:r>
              <a:rPr sz="2000" dirty="0">
                <a:latin typeface="Arial"/>
                <a:cs typeface="Arial"/>
              </a:rPr>
              <a:t>Nodal agency- Ministry of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H&amp;FW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ts val="2635"/>
              </a:lnSpc>
            </a:pPr>
            <a:r>
              <a:rPr sz="2200" b="1" spc="-5" dirty="0">
                <a:solidFill>
                  <a:srgbClr val="113C5C"/>
                </a:solidFill>
                <a:latin typeface="Arial"/>
                <a:cs typeface="Arial"/>
              </a:rPr>
              <a:t>Beneficiaries-</a:t>
            </a:r>
            <a:endParaRPr sz="22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10"/>
              </a:spcBef>
              <a:buSzPct val="80000"/>
              <a:buFont typeface="Wingdings"/>
              <a:buChar char=""/>
              <a:tabLst>
                <a:tab pos="312420" algn="l"/>
              </a:tabLst>
            </a:pPr>
            <a:r>
              <a:rPr sz="2000" dirty="0">
                <a:latin typeface="Arial"/>
                <a:cs typeface="Arial"/>
              </a:rPr>
              <a:t>Adolescent girls/boys enrolled in school, </a:t>
            </a:r>
            <a:r>
              <a:rPr sz="2000" spc="10" dirty="0">
                <a:latin typeface="Arial"/>
                <a:cs typeface="Arial"/>
              </a:rPr>
              <a:t>6</a:t>
            </a:r>
            <a:r>
              <a:rPr sz="1950" spc="15" baseline="25641" dirty="0">
                <a:latin typeface="Arial"/>
                <a:cs typeface="Arial"/>
              </a:rPr>
              <a:t>th</a:t>
            </a:r>
            <a:r>
              <a:rPr sz="2000" spc="10" dirty="0">
                <a:latin typeface="Arial"/>
                <a:cs typeface="Arial"/>
              </a:rPr>
              <a:t>- </a:t>
            </a:r>
            <a:r>
              <a:rPr sz="2000" spc="5" dirty="0">
                <a:latin typeface="Arial"/>
                <a:cs typeface="Arial"/>
              </a:rPr>
              <a:t>12</a:t>
            </a:r>
            <a:r>
              <a:rPr sz="1950" spc="7" baseline="25641" dirty="0">
                <a:latin typeface="Arial"/>
                <a:cs typeface="Arial"/>
              </a:rPr>
              <a:t>th</a:t>
            </a:r>
            <a:r>
              <a:rPr sz="1950" spc="37" baseline="2564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std.</a:t>
            </a:r>
            <a:endParaRPr sz="20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SzPct val="80000"/>
              <a:buFont typeface="Wingdings"/>
              <a:buChar char=""/>
              <a:tabLst>
                <a:tab pos="312420" algn="l"/>
              </a:tabLst>
            </a:pPr>
            <a:r>
              <a:rPr sz="2000" dirty="0">
                <a:latin typeface="Arial"/>
                <a:cs typeface="Arial"/>
              </a:rPr>
              <a:t>Adolescent girls not enrolled in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schools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219" y="4781169"/>
            <a:ext cx="6658609" cy="1276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113C5C"/>
                </a:solidFill>
                <a:latin typeface="Arial"/>
                <a:cs typeface="Arial"/>
              </a:rPr>
              <a:t>Services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  <a:buSzPct val="80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IFA tablet to target population on weekly basis on a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fixed  </a:t>
            </a:r>
            <a:r>
              <a:rPr sz="2000" dirty="0">
                <a:latin typeface="Arial"/>
                <a:cs typeface="Arial"/>
              </a:rPr>
              <a:t>day(Monday) for 52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weeks.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Biannual deworming (February and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August)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0" y="3048000"/>
            <a:ext cx="2667000" cy="457200"/>
          </a:xfrm>
          <a:prstGeom prst="rect">
            <a:avLst/>
          </a:prstGeom>
          <a:solidFill>
            <a:srgbClr val="6F2F9F"/>
          </a:solidFill>
          <a:ln w="12700">
            <a:solidFill>
              <a:srgbClr val="7D1F1A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680"/>
              </a:spcBef>
            </a:pPr>
            <a:r>
              <a:rPr sz="1700" spc="-114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7800" y="4038600"/>
            <a:ext cx="3200400" cy="533400"/>
          </a:xfrm>
          <a:custGeom>
            <a:avLst/>
            <a:gdLst/>
            <a:ahLst/>
            <a:cxnLst/>
            <a:rect l="l" t="t" r="r" b="b"/>
            <a:pathLst>
              <a:path w="3200400" h="533400">
                <a:moveTo>
                  <a:pt x="3111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3111500" y="533400"/>
                </a:lnTo>
                <a:lnTo>
                  <a:pt x="3146125" y="526420"/>
                </a:lnTo>
                <a:lnTo>
                  <a:pt x="3174380" y="507380"/>
                </a:lnTo>
                <a:lnTo>
                  <a:pt x="3193420" y="479125"/>
                </a:lnTo>
                <a:lnTo>
                  <a:pt x="3200400" y="444500"/>
                </a:lnTo>
                <a:lnTo>
                  <a:pt x="3200400" y="88900"/>
                </a:lnTo>
                <a:lnTo>
                  <a:pt x="3193420" y="54274"/>
                </a:lnTo>
                <a:lnTo>
                  <a:pt x="3174380" y="26019"/>
                </a:lnTo>
                <a:lnTo>
                  <a:pt x="3146125" y="6979"/>
                </a:lnTo>
                <a:lnTo>
                  <a:pt x="3111500" y="0"/>
                </a:lnTo>
                <a:close/>
              </a:path>
            </a:pathLst>
          </a:custGeom>
          <a:solidFill>
            <a:srgbClr val="113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40386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3340100" y="0"/>
                </a:moveTo>
                <a:lnTo>
                  <a:pt x="88900" y="0"/>
                </a:lnTo>
                <a:lnTo>
                  <a:pt x="54296" y="6979"/>
                </a:lnTo>
                <a:lnTo>
                  <a:pt x="26038" y="26019"/>
                </a:lnTo>
                <a:lnTo>
                  <a:pt x="6986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25"/>
                </a:lnTo>
                <a:lnTo>
                  <a:pt x="26038" y="507380"/>
                </a:lnTo>
                <a:lnTo>
                  <a:pt x="54296" y="526420"/>
                </a:lnTo>
                <a:lnTo>
                  <a:pt x="88900" y="533400"/>
                </a:lnTo>
                <a:lnTo>
                  <a:pt x="3340100" y="533400"/>
                </a:lnTo>
                <a:lnTo>
                  <a:pt x="3374725" y="526420"/>
                </a:lnTo>
                <a:lnTo>
                  <a:pt x="3402980" y="507380"/>
                </a:lnTo>
                <a:lnTo>
                  <a:pt x="3422020" y="479125"/>
                </a:lnTo>
                <a:lnTo>
                  <a:pt x="3429000" y="444500"/>
                </a:lnTo>
                <a:lnTo>
                  <a:pt x="3429000" y="88900"/>
                </a:lnTo>
                <a:lnTo>
                  <a:pt x="3422020" y="54274"/>
                </a:lnTo>
                <a:lnTo>
                  <a:pt x="3402980" y="26019"/>
                </a:lnTo>
                <a:lnTo>
                  <a:pt x="3374725" y="6979"/>
                </a:lnTo>
                <a:lnTo>
                  <a:pt x="3340100" y="0"/>
                </a:lnTo>
                <a:close/>
              </a:path>
            </a:pathLst>
          </a:custGeom>
          <a:solidFill>
            <a:srgbClr val="113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99374" y="4020692"/>
            <a:ext cx="311785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7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In-school</a:t>
            </a:r>
            <a:r>
              <a:rPr sz="1700" u="sng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7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students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576580" algn="l"/>
                <a:tab pos="3091180" algn="l"/>
              </a:tabLst>
            </a:pPr>
            <a:r>
              <a:rPr sz="1700" u="sng" spc="-10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 	</a:t>
            </a:r>
            <a:r>
              <a:rPr sz="1700" u="sng" spc="-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Ministry </a:t>
            </a:r>
            <a:r>
              <a:rPr sz="1700" u="sng" spc="5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of</a:t>
            </a:r>
            <a:r>
              <a:rPr sz="1700" u="sng" spc="-320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 </a:t>
            </a:r>
            <a:r>
              <a:rPr sz="1700" u="sng" spc="-2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education	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03850" y="3498850"/>
            <a:ext cx="591820" cy="539750"/>
          </a:xfrm>
          <a:custGeom>
            <a:avLst/>
            <a:gdLst/>
            <a:ahLst/>
            <a:cxnLst/>
            <a:rect l="l" t="t" r="r" b="b"/>
            <a:pathLst>
              <a:path w="591820" h="539750">
                <a:moveTo>
                  <a:pt x="543378" y="533526"/>
                </a:moveTo>
                <a:lnTo>
                  <a:pt x="536121" y="533526"/>
                </a:lnTo>
                <a:lnTo>
                  <a:pt x="539750" y="539750"/>
                </a:lnTo>
                <a:lnTo>
                  <a:pt x="543378" y="533526"/>
                </a:lnTo>
                <a:close/>
              </a:path>
              <a:path w="591820" h="539750">
                <a:moveTo>
                  <a:pt x="536019" y="533352"/>
                </a:moveTo>
                <a:lnTo>
                  <a:pt x="536121" y="533526"/>
                </a:lnTo>
                <a:lnTo>
                  <a:pt x="536019" y="533352"/>
                </a:lnTo>
                <a:close/>
              </a:path>
              <a:path w="591820" h="539750">
                <a:moveTo>
                  <a:pt x="533400" y="503754"/>
                </a:moveTo>
                <a:lnTo>
                  <a:pt x="533400" y="528859"/>
                </a:lnTo>
                <a:lnTo>
                  <a:pt x="536019" y="533352"/>
                </a:lnTo>
                <a:lnTo>
                  <a:pt x="536194" y="533526"/>
                </a:lnTo>
                <a:lnTo>
                  <a:pt x="543305" y="533526"/>
                </a:lnTo>
                <a:lnTo>
                  <a:pt x="543480" y="533352"/>
                </a:lnTo>
                <a:lnTo>
                  <a:pt x="546099" y="528859"/>
                </a:lnTo>
                <a:lnTo>
                  <a:pt x="546100" y="524001"/>
                </a:lnTo>
                <a:lnTo>
                  <a:pt x="534288" y="524001"/>
                </a:lnTo>
                <a:lnTo>
                  <a:pt x="539750" y="514640"/>
                </a:lnTo>
                <a:lnTo>
                  <a:pt x="533400" y="503754"/>
                </a:lnTo>
                <a:close/>
              </a:path>
              <a:path w="591820" h="539750">
                <a:moveTo>
                  <a:pt x="543480" y="533352"/>
                </a:moveTo>
                <a:lnTo>
                  <a:pt x="543305" y="533526"/>
                </a:lnTo>
                <a:lnTo>
                  <a:pt x="543480" y="533352"/>
                </a:lnTo>
                <a:close/>
              </a:path>
              <a:path w="591820" h="539750">
                <a:moveTo>
                  <a:pt x="546100" y="528859"/>
                </a:moveTo>
                <a:lnTo>
                  <a:pt x="543480" y="533352"/>
                </a:lnTo>
                <a:lnTo>
                  <a:pt x="546100" y="530732"/>
                </a:lnTo>
                <a:lnTo>
                  <a:pt x="546100" y="528859"/>
                </a:lnTo>
                <a:close/>
              </a:path>
              <a:path w="591820" h="539750">
                <a:moveTo>
                  <a:pt x="533400" y="528859"/>
                </a:moveTo>
                <a:lnTo>
                  <a:pt x="533400" y="530732"/>
                </a:lnTo>
                <a:lnTo>
                  <a:pt x="536019" y="533352"/>
                </a:lnTo>
                <a:lnTo>
                  <a:pt x="533400" y="528859"/>
                </a:lnTo>
                <a:close/>
              </a:path>
              <a:path w="591820" h="539750">
                <a:moveTo>
                  <a:pt x="495173" y="443738"/>
                </a:moveTo>
                <a:lnTo>
                  <a:pt x="489076" y="447294"/>
                </a:lnTo>
                <a:lnTo>
                  <a:pt x="488061" y="451104"/>
                </a:lnTo>
                <a:lnTo>
                  <a:pt x="533400" y="528859"/>
                </a:lnTo>
                <a:lnTo>
                  <a:pt x="533400" y="503754"/>
                </a:lnTo>
                <a:lnTo>
                  <a:pt x="498983" y="444754"/>
                </a:lnTo>
                <a:lnTo>
                  <a:pt x="495173" y="443738"/>
                </a:lnTo>
                <a:close/>
              </a:path>
              <a:path w="591820" h="539750">
                <a:moveTo>
                  <a:pt x="584326" y="443738"/>
                </a:moveTo>
                <a:lnTo>
                  <a:pt x="580516" y="444754"/>
                </a:lnTo>
                <a:lnTo>
                  <a:pt x="546100" y="503754"/>
                </a:lnTo>
                <a:lnTo>
                  <a:pt x="546100" y="528859"/>
                </a:lnTo>
                <a:lnTo>
                  <a:pt x="591438" y="451104"/>
                </a:lnTo>
                <a:lnTo>
                  <a:pt x="590423" y="447294"/>
                </a:lnTo>
                <a:lnTo>
                  <a:pt x="584326" y="443738"/>
                </a:lnTo>
                <a:close/>
              </a:path>
              <a:path w="591820" h="539750">
                <a:moveTo>
                  <a:pt x="539750" y="514640"/>
                </a:moveTo>
                <a:lnTo>
                  <a:pt x="534288" y="524001"/>
                </a:lnTo>
                <a:lnTo>
                  <a:pt x="545211" y="524001"/>
                </a:lnTo>
                <a:lnTo>
                  <a:pt x="539750" y="514640"/>
                </a:lnTo>
                <a:close/>
              </a:path>
              <a:path w="591820" h="539750">
                <a:moveTo>
                  <a:pt x="546100" y="503754"/>
                </a:moveTo>
                <a:lnTo>
                  <a:pt x="539750" y="514640"/>
                </a:lnTo>
                <a:lnTo>
                  <a:pt x="545211" y="524001"/>
                </a:lnTo>
                <a:lnTo>
                  <a:pt x="546100" y="524001"/>
                </a:lnTo>
                <a:lnTo>
                  <a:pt x="546100" y="503754"/>
                </a:lnTo>
                <a:close/>
              </a:path>
              <a:path w="591820" h="539750">
                <a:moveTo>
                  <a:pt x="533400" y="273050"/>
                </a:moveTo>
                <a:lnTo>
                  <a:pt x="533400" y="503754"/>
                </a:lnTo>
                <a:lnTo>
                  <a:pt x="539750" y="514640"/>
                </a:lnTo>
                <a:lnTo>
                  <a:pt x="546100" y="503754"/>
                </a:lnTo>
                <a:lnTo>
                  <a:pt x="546100" y="279400"/>
                </a:lnTo>
                <a:lnTo>
                  <a:pt x="539750" y="279400"/>
                </a:lnTo>
                <a:lnTo>
                  <a:pt x="533400" y="273050"/>
                </a:lnTo>
                <a:close/>
              </a:path>
              <a:path w="591820" h="539750">
                <a:moveTo>
                  <a:pt x="9905" y="0"/>
                </a:moveTo>
                <a:lnTo>
                  <a:pt x="2794" y="0"/>
                </a:lnTo>
                <a:lnTo>
                  <a:pt x="0" y="2794"/>
                </a:lnTo>
                <a:lnTo>
                  <a:pt x="0" y="276606"/>
                </a:lnTo>
                <a:lnTo>
                  <a:pt x="2794" y="279400"/>
                </a:lnTo>
                <a:lnTo>
                  <a:pt x="533400" y="279400"/>
                </a:lnTo>
                <a:lnTo>
                  <a:pt x="533400" y="273050"/>
                </a:lnTo>
                <a:lnTo>
                  <a:pt x="12700" y="273050"/>
                </a:lnTo>
                <a:lnTo>
                  <a:pt x="6350" y="266700"/>
                </a:lnTo>
                <a:lnTo>
                  <a:pt x="12700" y="266700"/>
                </a:lnTo>
                <a:lnTo>
                  <a:pt x="12700" y="2794"/>
                </a:lnTo>
                <a:lnTo>
                  <a:pt x="9905" y="0"/>
                </a:lnTo>
                <a:close/>
              </a:path>
              <a:path w="591820" h="539750">
                <a:moveTo>
                  <a:pt x="543305" y="266700"/>
                </a:moveTo>
                <a:lnTo>
                  <a:pt x="12700" y="266700"/>
                </a:lnTo>
                <a:lnTo>
                  <a:pt x="12700" y="273050"/>
                </a:lnTo>
                <a:lnTo>
                  <a:pt x="533400" y="273050"/>
                </a:lnTo>
                <a:lnTo>
                  <a:pt x="539750" y="279400"/>
                </a:lnTo>
                <a:lnTo>
                  <a:pt x="546100" y="279400"/>
                </a:lnTo>
                <a:lnTo>
                  <a:pt x="546100" y="269494"/>
                </a:lnTo>
                <a:lnTo>
                  <a:pt x="543305" y="266700"/>
                </a:lnTo>
                <a:close/>
              </a:path>
              <a:path w="591820" h="539750">
                <a:moveTo>
                  <a:pt x="12700" y="266700"/>
                </a:moveTo>
                <a:lnTo>
                  <a:pt x="6350" y="266700"/>
                </a:lnTo>
                <a:lnTo>
                  <a:pt x="12700" y="273050"/>
                </a:lnTo>
                <a:lnTo>
                  <a:pt x="127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2196" y="4020692"/>
            <a:ext cx="334645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Out </a:t>
            </a:r>
            <a:r>
              <a:rPr sz="1700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1700" u="sng" spc="-3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7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school </a:t>
            </a:r>
            <a:r>
              <a:rPr sz="17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students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501015" algn="l"/>
                <a:tab pos="3319779" algn="l"/>
              </a:tabLst>
            </a:pPr>
            <a:r>
              <a:rPr sz="1700" u="sng" spc="-10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 	</a:t>
            </a:r>
            <a:r>
              <a:rPr sz="1700" u="sng" spc="-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Ministry </a:t>
            </a:r>
            <a:r>
              <a:rPr sz="1700" u="sng" spc="5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of</a:t>
            </a:r>
            <a:r>
              <a:rPr sz="1700" u="sng" spc="-36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 </a:t>
            </a:r>
            <a:r>
              <a:rPr sz="1700" u="sng" spc="-7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Social </a:t>
            </a:r>
            <a:r>
              <a:rPr sz="1700" u="sng" spc="-35" dirty="0">
                <a:solidFill>
                  <a:srgbClr val="FFFFFF"/>
                </a:solidFill>
                <a:uFill>
                  <a:solidFill>
                    <a:srgbClr val="7D1F1A"/>
                  </a:solidFill>
                </a:uFill>
                <a:latin typeface="Arial"/>
                <a:cs typeface="Arial"/>
              </a:rPr>
              <a:t>Welfare	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20110" y="3498850"/>
            <a:ext cx="439420" cy="539750"/>
          </a:xfrm>
          <a:custGeom>
            <a:avLst/>
            <a:gdLst/>
            <a:ahLst/>
            <a:cxnLst/>
            <a:rect l="l" t="t" r="r" b="b"/>
            <a:pathLst>
              <a:path w="439420" h="539750">
                <a:moveTo>
                  <a:pt x="55317" y="533526"/>
                </a:moveTo>
                <a:lnTo>
                  <a:pt x="48060" y="533526"/>
                </a:lnTo>
                <a:lnTo>
                  <a:pt x="51688" y="539750"/>
                </a:lnTo>
                <a:lnTo>
                  <a:pt x="55317" y="533526"/>
                </a:lnTo>
                <a:close/>
              </a:path>
              <a:path w="439420" h="539750">
                <a:moveTo>
                  <a:pt x="47958" y="533352"/>
                </a:moveTo>
                <a:lnTo>
                  <a:pt x="48060" y="533526"/>
                </a:lnTo>
                <a:lnTo>
                  <a:pt x="47958" y="533352"/>
                </a:lnTo>
                <a:close/>
              </a:path>
              <a:path w="439420" h="539750">
                <a:moveTo>
                  <a:pt x="45338" y="503754"/>
                </a:moveTo>
                <a:lnTo>
                  <a:pt x="45338" y="528859"/>
                </a:lnTo>
                <a:lnTo>
                  <a:pt x="47958" y="533352"/>
                </a:lnTo>
                <a:lnTo>
                  <a:pt x="48132" y="533526"/>
                </a:lnTo>
                <a:lnTo>
                  <a:pt x="55244" y="533526"/>
                </a:lnTo>
                <a:lnTo>
                  <a:pt x="55419" y="533352"/>
                </a:lnTo>
                <a:lnTo>
                  <a:pt x="58038" y="528859"/>
                </a:lnTo>
                <a:lnTo>
                  <a:pt x="58038" y="524001"/>
                </a:lnTo>
                <a:lnTo>
                  <a:pt x="46227" y="524001"/>
                </a:lnTo>
                <a:lnTo>
                  <a:pt x="51688" y="514640"/>
                </a:lnTo>
                <a:lnTo>
                  <a:pt x="45338" y="503754"/>
                </a:lnTo>
                <a:close/>
              </a:path>
              <a:path w="439420" h="539750">
                <a:moveTo>
                  <a:pt x="55419" y="533352"/>
                </a:moveTo>
                <a:lnTo>
                  <a:pt x="55244" y="533526"/>
                </a:lnTo>
                <a:lnTo>
                  <a:pt x="55419" y="533352"/>
                </a:lnTo>
                <a:close/>
              </a:path>
              <a:path w="439420" h="539750">
                <a:moveTo>
                  <a:pt x="58038" y="528859"/>
                </a:moveTo>
                <a:lnTo>
                  <a:pt x="55419" y="533352"/>
                </a:lnTo>
                <a:lnTo>
                  <a:pt x="58038" y="530732"/>
                </a:lnTo>
                <a:lnTo>
                  <a:pt x="58038" y="528859"/>
                </a:lnTo>
                <a:close/>
              </a:path>
              <a:path w="439420" h="539750">
                <a:moveTo>
                  <a:pt x="45338" y="528859"/>
                </a:moveTo>
                <a:lnTo>
                  <a:pt x="45338" y="530732"/>
                </a:lnTo>
                <a:lnTo>
                  <a:pt x="47958" y="533352"/>
                </a:lnTo>
                <a:lnTo>
                  <a:pt x="45338" y="528859"/>
                </a:lnTo>
                <a:close/>
              </a:path>
              <a:path w="439420" h="539750">
                <a:moveTo>
                  <a:pt x="7112" y="443738"/>
                </a:moveTo>
                <a:lnTo>
                  <a:pt x="1015" y="447294"/>
                </a:lnTo>
                <a:lnTo>
                  <a:pt x="0" y="451104"/>
                </a:lnTo>
                <a:lnTo>
                  <a:pt x="45338" y="528859"/>
                </a:lnTo>
                <a:lnTo>
                  <a:pt x="45338" y="503754"/>
                </a:lnTo>
                <a:lnTo>
                  <a:pt x="10921" y="444754"/>
                </a:lnTo>
                <a:lnTo>
                  <a:pt x="7112" y="443738"/>
                </a:lnTo>
                <a:close/>
              </a:path>
              <a:path w="439420" h="539750">
                <a:moveTo>
                  <a:pt x="96265" y="443738"/>
                </a:moveTo>
                <a:lnTo>
                  <a:pt x="92456" y="444754"/>
                </a:lnTo>
                <a:lnTo>
                  <a:pt x="58038" y="503754"/>
                </a:lnTo>
                <a:lnTo>
                  <a:pt x="58038" y="528859"/>
                </a:lnTo>
                <a:lnTo>
                  <a:pt x="103377" y="451104"/>
                </a:lnTo>
                <a:lnTo>
                  <a:pt x="102362" y="447294"/>
                </a:lnTo>
                <a:lnTo>
                  <a:pt x="96265" y="443738"/>
                </a:lnTo>
                <a:close/>
              </a:path>
              <a:path w="439420" h="539750">
                <a:moveTo>
                  <a:pt x="51688" y="514640"/>
                </a:moveTo>
                <a:lnTo>
                  <a:pt x="46227" y="524001"/>
                </a:lnTo>
                <a:lnTo>
                  <a:pt x="57150" y="524001"/>
                </a:lnTo>
                <a:lnTo>
                  <a:pt x="51688" y="514640"/>
                </a:lnTo>
                <a:close/>
              </a:path>
              <a:path w="439420" h="539750">
                <a:moveTo>
                  <a:pt x="58038" y="503754"/>
                </a:moveTo>
                <a:lnTo>
                  <a:pt x="51688" y="514640"/>
                </a:lnTo>
                <a:lnTo>
                  <a:pt x="57150" y="524001"/>
                </a:lnTo>
                <a:lnTo>
                  <a:pt x="58038" y="524001"/>
                </a:lnTo>
                <a:lnTo>
                  <a:pt x="58038" y="503754"/>
                </a:lnTo>
                <a:close/>
              </a:path>
              <a:path w="439420" h="539750">
                <a:moveTo>
                  <a:pt x="426338" y="266700"/>
                </a:moveTo>
                <a:lnTo>
                  <a:pt x="48132" y="266700"/>
                </a:lnTo>
                <a:lnTo>
                  <a:pt x="45338" y="269494"/>
                </a:lnTo>
                <a:lnTo>
                  <a:pt x="45338" y="503754"/>
                </a:lnTo>
                <a:lnTo>
                  <a:pt x="51688" y="514640"/>
                </a:lnTo>
                <a:lnTo>
                  <a:pt x="58038" y="503754"/>
                </a:lnTo>
                <a:lnTo>
                  <a:pt x="58038" y="279400"/>
                </a:lnTo>
                <a:lnTo>
                  <a:pt x="51688" y="279400"/>
                </a:lnTo>
                <a:lnTo>
                  <a:pt x="58038" y="273050"/>
                </a:lnTo>
                <a:lnTo>
                  <a:pt x="426338" y="273050"/>
                </a:lnTo>
                <a:lnTo>
                  <a:pt x="426338" y="266700"/>
                </a:lnTo>
                <a:close/>
              </a:path>
              <a:path w="439420" h="539750">
                <a:moveTo>
                  <a:pt x="58038" y="273050"/>
                </a:moveTo>
                <a:lnTo>
                  <a:pt x="51688" y="279400"/>
                </a:lnTo>
                <a:lnTo>
                  <a:pt x="58038" y="279400"/>
                </a:lnTo>
                <a:lnTo>
                  <a:pt x="58038" y="273050"/>
                </a:lnTo>
                <a:close/>
              </a:path>
              <a:path w="439420" h="539750">
                <a:moveTo>
                  <a:pt x="439038" y="266700"/>
                </a:moveTo>
                <a:lnTo>
                  <a:pt x="432688" y="266700"/>
                </a:lnTo>
                <a:lnTo>
                  <a:pt x="426338" y="273050"/>
                </a:lnTo>
                <a:lnTo>
                  <a:pt x="58038" y="273050"/>
                </a:lnTo>
                <a:lnTo>
                  <a:pt x="58038" y="279400"/>
                </a:lnTo>
                <a:lnTo>
                  <a:pt x="436244" y="279400"/>
                </a:lnTo>
                <a:lnTo>
                  <a:pt x="439038" y="276606"/>
                </a:lnTo>
                <a:lnTo>
                  <a:pt x="439038" y="266700"/>
                </a:lnTo>
                <a:close/>
              </a:path>
              <a:path w="439420" h="539750">
                <a:moveTo>
                  <a:pt x="436244" y="0"/>
                </a:moveTo>
                <a:lnTo>
                  <a:pt x="429133" y="0"/>
                </a:lnTo>
                <a:lnTo>
                  <a:pt x="426338" y="2794"/>
                </a:lnTo>
                <a:lnTo>
                  <a:pt x="426338" y="273050"/>
                </a:lnTo>
                <a:lnTo>
                  <a:pt x="432688" y="266700"/>
                </a:lnTo>
                <a:lnTo>
                  <a:pt x="439038" y="266700"/>
                </a:lnTo>
                <a:lnTo>
                  <a:pt x="439038" y="2794"/>
                </a:lnTo>
                <a:lnTo>
                  <a:pt x="436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325" y="390525"/>
            <a:ext cx="8553450" cy="1085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8450" y="4108450"/>
            <a:ext cx="8166100" cy="927100"/>
            <a:chOff x="298450" y="4108450"/>
            <a:chExt cx="8166100" cy="927100"/>
          </a:xfrm>
        </p:grpSpPr>
        <p:sp>
          <p:nvSpPr>
            <p:cNvPr id="4" name="object 4"/>
            <p:cNvSpPr/>
            <p:nvPr/>
          </p:nvSpPr>
          <p:spPr>
            <a:xfrm>
              <a:off x="304800" y="4114800"/>
              <a:ext cx="8153400" cy="914400"/>
            </a:xfrm>
            <a:custGeom>
              <a:avLst/>
              <a:gdLst/>
              <a:ahLst/>
              <a:cxnLst/>
              <a:rect l="l" t="t" r="r" b="b"/>
              <a:pathLst>
                <a:path w="8153400" h="914400">
                  <a:moveTo>
                    <a:pt x="8001000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400" y="914400"/>
                  </a:lnTo>
                  <a:lnTo>
                    <a:pt x="8001000" y="914400"/>
                  </a:lnTo>
                  <a:lnTo>
                    <a:pt x="8049182" y="906633"/>
                  </a:lnTo>
                  <a:lnTo>
                    <a:pt x="8091019" y="885005"/>
                  </a:lnTo>
                  <a:lnTo>
                    <a:pt x="8124005" y="852019"/>
                  </a:lnTo>
                  <a:lnTo>
                    <a:pt x="8145633" y="810182"/>
                  </a:lnTo>
                  <a:lnTo>
                    <a:pt x="8153400" y="762000"/>
                  </a:lnTo>
                  <a:lnTo>
                    <a:pt x="8153400" y="152400"/>
                  </a:lnTo>
                  <a:lnTo>
                    <a:pt x="8145633" y="104217"/>
                  </a:lnTo>
                  <a:lnTo>
                    <a:pt x="8124005" y="62380"/>
                  </a:lnTo>
                  <a:lnTo>
                    <a:pt x="8091019" y="29394"/>
                  </a:lnTo>
                  <a:lnTo>
                    <a:pt x="8049182" y="7766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4114800"/>
              <a:ext cx="8153400" cy="914400"/>
            </a:xfrm>
            <a:custGeom>
              <a:avLst/>
              <a:gdLst/>
              <a:ahLst/>
              <a:cxnLst/>
              <a:rect l="l" t="t" r="r" b="b"/>
              <a:pathLst>
                <a:path w="8153400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8001000" y="0"/>
                  </a:lnTo>
                  <a:lnTo>
                    <a:pt x="8049182" y="7766"/>
                  </a:lnTo>
                  <a:lnTo>
                    <a:pt x="8091019" y="29394"/>
                  </a:lnTo>
                  <a:lnTo>
                    <a:pt x="8124005" y="62380"/>
                  </a:lnTo>
                  <a:lnTo>
                    <a:pt x="8145633" y="104217"/>
                  </a:lnTo>
                  <a:lnTo>
                    <a:pt x="8153400" y="152400"/>
                  </a:lnTo>
                  <a:lnTo>
                    <a:pt x="8153400" y="762000"/>
                  </a:lnTo>
                  <a:lnTo>
                    <a:pt x="8145633" y="810182"/>
                  </a:lnTo>
                  <a:lnTo>
                    <a:pt x="8124005" y="852019"/>
                  </a:lnTo>
                  <a:lnTo>
                    <a:pt x="8091019" y="885005"/>
                  </a:lnTo>
                  <a:lnTo>
                    <a:pt x="8049182" y="906633"/>
                  </a:lnTo>
                  <a:lnTo>
                    <a:pt x="8001000" y="914400"/>
                  </a:lnTo>
                  <a:lnTo>
                    <a:pt x="152400" y="914400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7820" y="1589278"/>
            <a:ext cx="8463915" cy="42329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95655">
              <a:lnSpc>
                <a:spcPts val="2590"/>
              </a:lnSpc>
              <a:spcBef>
                <a:spcPts val="425"/>
              </a:spcBef>
              <a:buSzPct val="79166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Launched in 1970 as a centrally sponsored scheme by  Ministry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H&amp;FW,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GoI.</a:t>
            </a:r>
            <a:endParaRPr sz="2400">
              <a:latin typeface="Arial"/>
              <a:cs typeface="Arial"/>
            </a:endParaRPr>
          </a:p>
          <a:p>
            <a:pPr marL="12700" marR="2964180">
              <a:lnSpc>
                <a:spcPts val="2590"/>
              </a:lnSpc>
              <a:spcBef>
                <a:spcPts val="10"/>
              </a:spcBef>
              <a:buSzPct val="79166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Component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National </a:t>
            </a:r>
            <a:r>
              <a:rPr sz="2400" dirty="0">
                <a:latin typeface="Arial"/>
                <a:cs typeface="Arial"/>
              </a:rPr>
              <a:t>programme for  </a:t>
            </a:r>
            <a:r>
              <a:rPr sz="2400" spc="-5" dirty="0">
                <a:latin typeface="Arial"/>
                <a:cs typeface="Arial"/>
              </a:rPr>
              <a:t>control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blindness1976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800" b="1" spc="-140" dirty="0">
                <a:solidFill>
                  <a:srgbClr val="113C5C"/>
                </a:solidFill>
                <a:latin typeface="Arial"/>
                <a:cs typeface="Arial"/>
              </a:rPr>
              <a:t>Rationale</a:t>
            </a:r>
            <a:endParaRPr sz="2800">
              <a:latin typeface="Arial"/>
              <a:cs typeface="Arial"/>
            </a:endParaRPr>
          </a:p>
          <a:p>
            <a:pPr marL="102870" marR="542290">
              <a:lnSpc>
                <a:spcPct val="100000"/>
              </a:lnSpc>
              <a:spcBef>
                <a:spcPts val="2370"/>
              </a:spcBef>
            </a:pP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liver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vitamin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consumed</a:t>
            </a:r>
            <a:r>
              <a:rPr sz="180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daily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requirements. 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stored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Vitamin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released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287020" indent="-274320">
              <a:lnSpc>
                <a:spcPts val="2735"/>
              </a:lnSpc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Target group- all children </a:t>
            </a:r>
            <a:r>
              <a:rPr sz="2400" dirty="0">
                <a:latin typeface="Arial"/>
                <a:cs typeface="Arial"/>
              </a:rPr>
              <a:t>1-3 </a:t>
            </a:r>
            <a:r>
              <a:rPr sz="2400" spc="-5" dirty="0">
                <a:latin typeface="Arial"/>
                <a:cs typeface="Arial"/>
              </a:rPr>
              <a:t>years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ts val="2735"/>
              </a:lnSpc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Activity –Megadose </a:t>
            </a:r>
            <a:r>
              <a:rPr sz="2400" dirty="0">
                <a:latin typeface="Arial"/>
                <a:cs typeface="Arial"/>
              </a:rPr>
              <a:t>of vit.A </a:t>
            </a:r>
            <a:r>
              <a:rPr sz="2400" spc="-5" dirty="0">
                <a:latin typeface="Arial"/>
                <a:cs typeface="Arial"/>
              </a:rPr>
              <a:t>(2 lac </a:t>
            </a:r>
            <a:r>
              <a:rPr sz="2400" dirty="0">
                <a:latin typeface="Arial"/>
                <a:cs typeface="Arial"/>
              </a:rPr>
              <a:t>IU) </a:t>
            </a:r>
            <a:r>
              <a:rPr sz="2400" spc="-5" dirty="0">
                <a:latin typeface="Arial"/>
                <a:cs typeface="Arial"/>
              </a:rPr>
              <a:t>orally every six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2133600"/>
            <a:ext cx="2743200" cy="1879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33850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719" y="833374"/>
            <a:ext cx="8190230" cy="54895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6200" marR="251460">
              <a:lnSpc>
                <a:spcPts val="2160"/>
              </a:lnSpc>
              <a:spcBef>
                <a:spcPts val="375"/>
              </a:spcBef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spc="5" dirty="0">
                <a:latin typeface="Arial"/>
                <a:cs typeface="Arial"/>
              </a:rPr>
              <a:t>8</a:t>
            </a:r>
            <a:r>
              <a:rPr sz="1950" spc="7" baseline="25641" dirty="0">
                <a:latin typeface="Arial"/>
                <a:cs typeface="Arial"/>
              </a:rPr>
              <a:t>th </a:t>
            </a:r>
            <a:r>
              <a:rPr sz="2000" dirty="0">
                <a:latin typeface="Arial"/>
                <a:cs typeface="Arial"/>
              </a:rPr>
              <a:t>5-year plan- vitamin A supplementation linked with immunization  programme.</a:t>
            </a:r>
            <a:endParaRPr sz="2000">
              <a:latin typeface="Arial"/>
              <a:cs typeface="Arial"/>
            </a:endParaRPr>
          </a:p>
          <a:p>
            <a:pPr marL="76200" marR="482600">
              <a:lnSpc>
                <a:spcPts val="2160"/>
              </a:lnSpc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spc="5" dirty="0">
                <a:latin typeface="Arial"/>
                <a:cs typeface="Arial"/>
              </a:rPr>
              <a:t>10</a:t>
            </a:r>
            <a:r>
              <a:rPr sz="1950" spc="7" baseline="25641" dirty="0">
                <a:latin typeface="Arial"/>
                <a:cs typeface="Arial"/>
              </a:rPr>
              <a:t>th </a:t>
            </a:r>
            <a:r>
              <a:rPr sz="2000" dirty="0">
                <a:latin typeface="Arial"/>
                <a:cs typeface="Arial"/>
              </a:rPr>
              <a:t>5-year plan- Megadoses to given biannually in pre-summer &amp;  pre-winter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period.</a:t>
            </a:r>
            <a:endParaRPr sz="2000">
              <a:latin typeface="Arial"/>
              <a:cs typeface="Arial"/>
            </a:endParaRPr>
          </a:p>
          <a:p>
            <a:pPr marL="350520" indent="-274320">
              <a:lnSpc>
                <a:spcPts val="2130"/>
              </a:lnSpc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spc="-5" dirty="0">
                <a:latin typeface="Arial"/>
                <a:cs typeface="Arial"/>
              </a:rPr>
              <a:t>2006-07-to </a:t>
            </a:r>
            <a:r>
              <a:rPr sz="2000" dirty="0">
                <a:latin typeface="Arial"/>
                <a:cs typeface="Arial"/>
              </a:rPr>
              <a:t>cover all the children in 6months to 5 years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age.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ts val="2760"/>
              </a:lnSpc>
              <a:spcBef>
                <a:spcPts val="1870"/>
              </a:spcBef>
            </a:pP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Short term</a:t>
            </a:r>
            <a:r>
              <a:rPr sz="2400" b="1" spc="-10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13C5C"/>
                </a:solidFill>
                <a:latin typeface="Arial"/>
                <a:cs typeface="Arial"/>
              </a:rPr>
              <a:t>strategy</a:t>
            </a:r>
            <a:endParaRPr sz="2400">
              <a:latin typeface="Arial"/>
              <a:cs typeface="Arial"/>
            </a:endParaRPr>
          </a:p>
          <a:p>
            <a:pPr marL="350520" indent="-274320">
              <a:lnSpc>
                <a:spcPts val="2160"/>
              </a:lnSpc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Administation of supplemental dose of </a:t>
            </a:r>
            <a:r>
              <a:rPr sz="2000" spc="-5" dirty="0">
                <a:latin typeface="Arial"/>
                <a:cs typeface="Arial"/>
              </a:rPr>
              <a:t>Vit. </a:t>
            </a:r>
            <a:r>
              <a:rPr sz="2000" dirty="0">
                <a:latin typeface="Arial"/>
                <a:cs typeface="Arial"/>
              </a:rPr>
              <a:t>A in Arachis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oil.</a:t>
            </a:r>
            <a:endParaRPr sz="2000">
              <a:latin typeface="Arial"/>
              <a:cs typeface="Arial"/>
            </a:endParaRPr>
          </a:p>
          <a:p>
            <a:pPr marL="350520" indent="-274320">
              <a:lnSpc>
                <a:spcPts val="2160"/>
              </a:lnSpc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6-11months-1 dose of 1 lac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IU.</a:t>
            </a:r>
            <a:endParaRPr sz="2000">
              <a:latin typeface="Arial"/>
              <a:cs typeface="Arial"/>
            </a:endParaRPr>
          </a:p>
          <a:p>
            <a:pPr marL="350520" indent="-274320">
              <a:lnSpc>
                <a:spcPts val="2280"/>
              </a:lnSpc>
              <a:buSzPct val="80000"/>
              <a:buFont typeface="Wingdings"/>
              <a:buChar char=""/>
              <a:tabLst>
                <a:tab pos="350520" algn="l"/>
                <a:tab pos="2560320" algn="l"/>
              </a:tabLst>
            </a:pPr>
            <a:r>
              <a:rPr sz="2000" dirty="0">
                <a:latin typeface="Arial"/>
                <a:cs typeface="Arial"/>
              </a:rPr>
              <a:t>1-5 years- 2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lac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IU	bianually.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ts val="2760"/>
              </a:lnSpc>
              <a:spcBef>
                <a:spcPts val="1870"/>
              </a:spcBef>
            </a:pPr>
            <a:r>
              <a:rPr sz="2400" b="1" dirty="0">
                <a:solidFill>
                  <a:srgbClr val="113C5C"/>
                </a:solidFill>
                <a:latin typeface="Arial"/>
                <a:cs typeface="Arial"/>
              </a:rPr>
              <a:t>Long </a:t>
            </a: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term</a:t>
            </a:r>
            <a:r>
              <a:rPr sz="2400" b="1" spc="-30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strategy</a:t>
            </a:r>
            <a:endParaRPr sz="2400">
              <a:latin typeface="Arial"/>
              <a:cs typeface="Arial"/>
            </a:endParaRPr>
          </a:p>
          <a:p>
            <a:pPr marL="350520" indent="-274320">
              <a:lnSpc>
                <a:spcPts val="2160"/>
              </a:lnSpc>
              <a:buSzPct val="80000"/>
              <a:buFont typeface="Wingdings"/>
              <a:buChar char=""/>
              <a:tabLst>
                <a:tab pos="350520" algn="l"/>
                <a:tab pos="3816350" algn="l"/>
              </a:tabLst>
            </a:pPr>
            <a:r>
              <a:rPr sz="2000" dirty="0">
                <a:latin typeface="Arial"/>
                <a:cs typeface="Arial"/>
              </a:rPr>
              <a:t>Promotion of regular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intake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	Vit </a:t>
            </a:r>
            <a:r>
              <a:rPr sz="2000" spc="-5" dirty="0">
                <a:latin typeface="Arial"/>
                <a:cs typeface="Arial"/>
              </a:rPr>
              <a:t>A- </a:t>
            </a:r>
            <a:r>
              <a:rPr sz="2000" dirty="0">
                <a:latin typeface="Arial"/>
                <a:cs typeface="Arial"/>
              </a:rPr>
              <a:t>rich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food.</a:t>
            </a:r>
            <a:endParaRPr sz="2000">
              <a:latin typeface="Arial"/>
              <a:cs typeface="Arial"/>
            </a:endParaRPr>
          </a:p>
          <a:p>
            <a:pPr marL="350520" indent="-274320">
              <a:lnSpc>
                <a:spcPts val="2145"/>
              </a:lnSpc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Feeding locally available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food.</a:t>
            </a:r>
            <a:endParaRPr sz="2000">
              <a:latin typeface="Arial"/>
              <a:cs typeface="Arial"/>
            </a:endParaRPr>
          </a:p>
          <a:p>
            <a:pPr marL="419100" indent="-342900">
              <a:lnSpc>
                <a:spcPts val="2505"/>
              </a:lnSpc>
              <a:buSzPct val="80000"/>
              <a:buFont typeface="Wingdings"/>
              <a:buChar char=""/>
              <a:tabLst>
                <a:tab pos="418465" algn="l"/>
                <a:tab pos="419100" algn="l"/>
                <a:tab pos="2887980" algn="l"/>
              </a:tabLst>
            </a:pPr>
            <a:r>
              <a:rPr sz="2000" dirty="0">
                <a:latin typeface="Arial"/>
                <a:cs typeface="Arial"/>
              </a:rPr>
              <a:t>Kitchen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gardening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	Vit A-rich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r>
              <a:rPr sz="220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76200">
              <a:lnSpc>
                <a:spcPts val="2760"/>
              </a:lnSpc>
              <a:spcBef>
                <a:spcPts val="2095"/>
              </a:spcBef>
            </a:pP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Treatment </a:t>
            </a:r>
            <a:r>
              <a:rPr sz="2400" b="1" dirty="0">
                <a:solidFill>
                  <a:srgbClr val="113C5C"/>
                </a:solidFill>
                <a:latin typeface="Arial"/>
                <a:cs typeface="Arial"/>
              </a:rPr>
              <a:t>of Vit </a:t>
            </a: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13C5C"/>
                </a:solidFill>
                <a:latin typeface="Arial"/>
                <a:cs typeface="Arial"/>
              </a:rPr>
              <a:t>defciency</a:t>
            </a:r>
            <a:endParaRPr sz="2400">
              <a:latin typeface="Arial"/>
              <a:cs typeface="Arial"/>
            </a:endParaRPr>
          </a:p>
          <a:p>
            <a:pPr marL="76200" marR="17780">
              <a:lnSpc>
                <a:spcPts val="2160"/>
              </a:lnSpc>
              <a:spcBef>
                <a:spcPts val="155"/>
              </a:spcBef>
              <a:buSzPct val="80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Arial"/>
                <a:cs typeface="Arial"/>
              </a:rPr>
              <a:t>Immediately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diagnosis-2 lac IU followed by another dose of 2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lac  IU 1-4 weeks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later.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3581400"/>
            <a:ext cx="222885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0"/>
            <a:ext cx="7591425" cy="132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520" y="1397253"/>
            <a:ext cx="8308340" cy="2889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120" indent="-274320">
              <a:lnSpc>
                <a:spcPct val="100000"/>
              </a:lnSpc>
              <a:spcBef>
                <a:spcPts val="105"/>
              </a:spcBef>
              <a:buSzPct val="80000"/>
              <a:buFont typeface="Wingdings"/>
              <a:buChar char=""/>
              <a:tabLst>
                <a:tab pos="325120" algn="l"/>
              </a:tabLst>
            </a:pPr>
            <a:r>
              <a:rPr sz="2000" dirty="0">
                <a:latin typeface="Arial"/>
                <a:cs typeface="Arial"/>
              </a:rPr>
              <a:t>The beginning-Kangra valley study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(1956-72)</a:t>
            </a:r>
            <a:endParaRPr sz="20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buSzPct val="80000"/>
              <a:buFont typeface="Wingdings"/>
              <a:buChar char=""/>
              <a:tabLst>
                <a:tab pos="325120" algn="l"/>
              </a:tabLst>
            </a:pPr>
            <a:r>
              <a:rPr sz="2000" dirty="0">
                <a:latin typeface="Arial"/>
                <a:cs typeface="Arial"/>
              </a:rPr>
              <a:t>National Goitre Control Programme launched in 1962, at the end of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2</a:t>
            </a:r>
            <a:r>
              <a:rPr sz="1950" spc="15" baseline="25641" dirty="0">
                <a:latin typeface="Arial"/>
                <a:cs typeface="Arial"/>
              </a:rPr>
              <a:t>nd 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5-year plan by Ministry of H&amp;FW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,GoI.</a:t>
            </a:r>
            <a:endParaRPr sz="2000">
              <a:latin typeface="Arial"/>
              <a:cs typeface="Arial"/>
            </a:endParaRPr>
          </a:p>
          <a:p>
            <a:pPr marL="50800" marR="102870">
              <a:lnSpc>
                <a:spcPct val="100000"/>
              </a:lnSpc>
              <a:buSzPct val="80000"/>
              <a:buFont typeface="Wingdings"/>
              <a:buChar char=""/>
              <a:tabLst>
                <a:tab pos="325120" algn="l"/>
              </a:tabLst>
            </a:pPr>
            <a:r>
              <a:rPr sz="2000" dirty="0">
                <a:latin typeface="Arial"/>
                <a:cs typeface="Arial"/>
              </a:rPr>
              <a:t>Focuses on use of Iodised Salt – Replace of common salt with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iodised  salt, Cheapest method to control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IDD.</a:t>
            </a:r>
            <a:endParaRPr sz="2000">
              <a:latin typeface="Arial"/>
              <a:cs typeface="Arial"/>
            </a:endParaRPr>
          </a:p>
          <a:p>
            <a:pPr marL="50800" marR="1294130">
              <a:lnSpc>
                <a:spcPct val="100000"/>
              </a:lnSpc>
              <a:buSzPct val="80000"/>
              <a:buFont typeface="Wingdings"/>
              <a:buChar char=""/>
              <a:tabLst>
                <a:tab pos="325120" algn="l"/>
              </a:tabLst>
            </a:pPr>
            <a:r>
              <a:rPr sz="2000" spc="5" dirty="0">
                <a:latin typeface="Arial"/>
                <a:cs typeface="Arial"/>
              </a:rPr>
              <a:t>Use </a:t>
            </a:r>
            <a:r>
              <a:rPr sz="2000" dirty="0">
                <a:latin typeface="Arial"/>
                <a:cs typeface="Arial"/>
              </a:rPr>
              <a:t>of Iodized oil Injection to those suffering from IDD,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Oral  administration as prophylaxis in </a:t>
            </a:r>
            <a:r>
              <a:rPr sz="2000" spc="-5" dirty="0">
                <a:latin typeface="Arial"/>
                <a:cs typeface="Arial"/>
              </a:rPr>
              <a:t>IDD </a:t>
            </a:r>
            <a:r>
              <a:rPr sz="2000" dirty="0">
                <a:latin typeface="Arial"/>
                <a:cs typeface="Arial"/>
              </a:rPr>
              <a:t>severe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areas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800" b="1" spc="-5" dirty="0">
                <a:solidFill>
                  <a:srgbClr val="113C5C"/>
                </a:solidFill>
                <a:latin typeface="Arial"/>
                <a:cs typeface="Arial"/>
              </a:rPr>
              <a:t>Rationale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050" y="4565650"/>
            <a:ext cx="8851900" cy="2146300"/>
            <a:chOff x="146050" y="4565650"/>
            <a:chExt cx="8851900" cy="2146300"/>
          </a:xfrm>
        </p:grpSpPr>
        <p:sp>
          <p:nvSpPr>
            <p:cNvPr id="5" name="object 5"/>
            <p:cNvSpPr/>
            <p:nvPr/>
          </p:nvSpPr>
          <p:spPr>
            <a:xfrm>
              <a:off x="152400" y="4572000"/>
              <a:ext cx="8839200" cy="2133600"/>
            </a:xfrm>
            <a:custGeom>
              <a:avLst/>
              <a:gdLst/>
              <a:ahLst/>
              <a:cxnLst/>
              <a:rect l="l" t="t" r="r" b="b"/>
              <a:pathLst>
                <a:path w="8839200" h="2133600">
                  <a:moveTo>
                    <a:pt x="8483600" y="0"/>
                  </a:moveTo>
                  <a:lnTo>
                    <a:pt x="355612" y="0"/>
                  </a:lnTo>
                  <a:lnTo>
                    <a:pt x="307356" y="3247"/>
                  </a:lnTo>
                  <a:lnTo>
                    <a:pt x="261074" y="12705"/>
                  </a:lnTo>
                  <a:lnTo>
                    <a:pt x="217189" y="27951"/>
                  </a:lnTo>
                  <a:lnTo>
                    <a:pt x="176125" y="48561"/>
                  </a:lnTo>
                  <a:lnTo>
                    <a:pt x="138305" y="74109"/>
                  </a:lnTo>
                  <a:lnTo>
                    <a:pt x="104154" y="104171"/>
                  </a:lnTo>
                  <a:lnTo>
                    <a:pt x="74094" y="138324"/>
                  </a:lnTo>
                  <a:lnTo>
                    <a:pt x="48550" y="176144"/>
                  </a:lnTo>
                  <a:lnTo>
                    <a:pt x="27944" y="217205"/>
                  </a:lnTo>
                  <a:lnTo>
                    <a:pt x="12702" y="261084"/>
                  </a:lnTo>
                  <a:lnTo>
                    <a:pt x="3246" y="307357"/>
                  </a:lnTo>
                  <a:lnTo>
                    <a:pt x="0" y="355600"/>
                  </a:lnTo>
                  <a:lnTo>
                    <a:pt x="0" y="1777987"/>
                  </a:lnTo>
                  <a:lnTo>
                    <a:pt x="3246" y="1826243"/>
                  </a:lnTo>
                  <a:lnTo>
                    <a:pt x="12702" y="1872525"/>
                  </a:lnTo>
                  <a:lnTo>
                    <a:pt x="27944" y="1916410"/>
                  </a:lnTo>
                  <a:lnTo>
                    <a:pt x="48550" y="1957474"/>
                  </a:lnTo>
                  <a:lnTo>
                    <a:pt x="74094" y="1995294"/>
                  </a:lnTo>
                  <a:lnTo>
                    <a:pt x="104154" y="2029445"/>
                  </a:lnTo>
                  <a:lnTo>
                    <a:pt x="138305" y="2059505"/>
                  </a:lnTo>
                  <a:lnTo>
                    <a:pt x="176125" y="2085049"/>
                  </a:lnTo>
                  <a:lnTo>
                    <a:pt x="217189" y="2105655"/>
                  </a:lnTo>
                  <a:lnTo>
                    <a:pt x="261074" y="2120897"/>
                  </a:lnTo>
                  <a:lnTo>
                    <a:pt x="307356" y="2130353"/>
                  </a:lnTo>
                  <a:lnTo>
                    <a:pt x="355612" y="2133600"/>
                  </a:lnTo>
                  <a:lnTo>
                    <a:pt x="8483600" y="2133600"/>
                  </a:lnTo>
                  <a:lnTo>
                    <a:pt x="8531842" y="2130353"/>
                  </a:lnTo>
                  <a:lnTo>
                    <a:pt x="8578115" y="2120897"/>
                  </a:lnTo>
                  <a:lnTo>
                    <a:pt x="8621994" y="2105655"/>
                  </a:lnTo>
                  <a:lnTo>
                    <a:pt x="8663055" y="2085049"/>
                  </a:lnTo>
                  <a:lnTo>
                    <a:pt x="8700875" y="2059505"/>
                  </a:lnTo>
                  <a:lnTo>
                    <a:pt x="8735028" y="2029445"/>
                  </a:lnTo>
                  <a:lnTo>
                    <a:pt x="8765090" y="1995294"/>
                  </a:lnTo>
                  <a:lnTo>
                    <a:pt x="8790638" y="1957474"/>
                  </a:lnTo>
                  <a:lnTo>
                    <a:pt x="8811248" y="1916410"/>
                  </a:lnTo>
                  <a:lnTo>
                    <a:pt x="8826494" y="1872525"/>
                  </a:lnTo>
                  <a:lnTo>
                    <a:pt x="8835952" y="1826243"/>
                  </a:lnTo>
                  <a:lnTo>
                    <a:pt x="8839200" y="1777987"/>
                  </a:lnTo>
                  <a:lnTo>
                    <a:pt x="8839200" y="355600"/>
                  </a:lnTo>
                  <a:lnTo>
                    <a:pt x="8835952" y="307357"/>
                  </a:lnTo>
                  <a:lnTo>
                    <a:pt x="8826494" y="261084"/>
                  </a:lnTo>
                  <a:lnTo>
                    <a:pt x="8811248" y="217205"/>
                  </a:lnTo>
                  <a:lnTo>
                    <a:pt x="8790638" y="176144"/>
                  </a:lnTo>
                  <a:lnTo>
                    <a:pt x="8765090" y="138324"/>
                  </a:lnTo>
                  <a:lnTo>
                    <a:pt x="8735028" y="104171"/>
                  </a:lnTo>
                  <a:lnTo>
                    <a:pt x="8700875" y="74109"/>
                  </a:lnTo>
                  <a:lnTo>
                    <a:pt x="8663055" y="48561"/>
                  </a:lnTo>
                  <a:lnTo>
                    <a:pt x="8621994" y="27951"/>
                  </a:lnTo>
                  <a:lnTo>
                    <a:pt x="8578115" y="12705"/>
                  </a:lnTo>
                  <a:lnTo>
                    <a:pt x="8531842" y="3247"/>
                  </a:lnTo>
                  <a:lnTo>
                    <a:pt x="8483600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4572000"/>
              <a:ext cx="8839200" cy="2133600"/>
            </a:xfrm>
            <a:custGeom>
              <a:avLst/>
              <a:gdLst/>
              <a:ahLst/>
              <a:cxnLst/>
              <a:rect l="l" t="t" r="r" b="b"/>
              <a:pathLst>
                <a:path w="8839200" h="2133600">
                  <a:moveTo>
                    <a:pt x="0" y="355600"/>
                  </a:moveTo>
                  <a:lnTo>
                    <a:pt x="3246" y="307357"/>
                  </a:lnTo>
                  <a:lnTo>
                    <a:pt x="12702" y="261084"/>
                  </a:lnTo>
                  <a:lnTo>
                    <a:pt x="27944" y="217205"/>
                  </a:lnTo>
                  <a:lnTo>
                    <a:pt x="48550" y="176144"/>
                  </a:lnTo>
                  <a:lnTo>
                    <a:pt x="74094" y="138324"/>
                  </a:lnTo>
                  <a:lnTo>
                    <a:pt x="104154" y="104171"/>
                  </a:lnTo>
                  <a:lnTo>
                    <a:pt x="138305" y="74109"/>
                  </a:lnTo>
                  <a:lnTo>
                    <a:pt x="176125" y="48561"/>
                  </a:lnTo>
                  <a:lnTo>
                    <a:pt x="217189" y="27951"/>
                  </a:lnTo>
                  <a:lnTo>
                    <a:pt x="261074" y="12705"/>
                  </a:lnTo>
                  <a:lnTo>
                    <a:pt x="307356" y="3247"/>
                  </a:lnTo>
                  <a:lnTo>
                    <a:pt x="355612" y="0"/>
                  </a:lnTo>
                  <a:lnTo>
                    <a:pt x="8483600" y="0"/>
                  </a:lnTo>
                  <a:lnTo>
                    <a:pt x="8531842" y="3247"/>
                  </a:lnTo>
                  <a:lnTo>
                    <a:pt x="8578115" y="12705"/>
                  </a:lnTo>
                  <a:lnTo>
                    <a:pt x="8621994" y="27951"/>
                  </a:lnTo>
                  <a:lnTo>
                    <a:pt x="8663055" y="48561"/>
                  </a:lnTo>
                  <a:lnTo>
                    <a:pt x="8700875" y="74109"/>
                  </a:lnTo>
                  <a:lnTo>
                    <a:pt x="8735028" y="104171"/>
                  </a:lnTo>
                  <a:lnTo>
                    <a:pt x="8765090" y="138324"/>
                  </a:lnTo>
                  <a:lnTo>
                    <a:pt x="8790638" y="176144"/>
                  </a:lnTo>
                  <a:lnTo>
                    <a:pt x="8811248" y="217205"/>
                  </a:lnTo>
                  <a:lnTo>
                    <a:pt x="8826494" y="261084"/>
                  </a:lnTo>
                  <a:lnTo>
                    <a:pt x="8835952" y="307357"/>
                  </a:lnTo>
                  <a:lnTo>
                    <a:pt x="8839200" y="355600"/>
                  </a:lnTo>
                  <a:lnTo>
                    <a:pt x="8839200" y="1777987"/>
                  </a:lnTo>
                  <a:lnTo>
                    <a:pt x="8835952" y="1826243"/>
                  </a:lnTo>
                  <a:lnTo>
                    <a:pt x="8826494" y="1872525"/>
                  </a:lnTo>
                  <a:lnTo>
                    <a:pt x="8811248" y="1916410"/>
                  </a:lnTo>
                  <a:lnTo>
                    <a:pt x="8790638" y="1957474"/>
                  </a:lnTo>
                  <a:lnTo>
                    <a:pt x="8765090" y="1995294"/>
                  </a:lnTo>
                  <a:lnTo>
                    <a:pt x="8735028" y="2029445"/>
                  </a:lnTo>
                  <a:lnTo>
                    <a:pt x="8700875" y="2059505"/>
                  </a:lnTo>
                  <a:lnTo>
                    <a:pt x="8663055" y="2085049"/>
                  </a:lnTo>
                  <a:lnTo>
                    <a:pt x="8621994" y="2105655"/>
                  </a:lnTo>
                  <a:lnTo>
                    <a:pt x="8578115" y="2120897"/>
                  </a:lnTo>
                  <a:lnTo>
                    <a:pt x="8531842" y="2130353"/>
                  </a:lnTo>
                  <a:lnTo>
                    <a:pt x="8483600" y="2133600"/>
                  </a:lnTo>
                  <a:lnTo>
                    <a:pt x="355612" y="2133600"/>
                  </a:lnTo>
                  <a:lnTo>
                    <a:pt x="307356" y="2130353"/>
                  </a:lnTo>
                  <a:lnTo>
                    <a:pt x="261074" y="2120897"/>
                  </a:lnTo>
                  <a:lnTo>
                    <a:pt x="217189" y="2105655"/>
                  </a:lnTo>
                  <a:lnTo>
                    <a:pt x="176125" y="2085049"/>
                  </a:lnTo>
                  <a:lnTo>
                    <a:pt x="138305" y="2059505"/>
                  </a:lnTo>
                  <a:lnTo>
                    <a:pt x="104154" y="2029445"/>
                  </a:lnTo>
                  <a:lnTo>
                    <a:pt x="74094" y="1995294"/>
                  </a:lnTo>
                  <a:lnTo>
                    <a:pt x="48550" y="1957474"/>
                  </a:lnTo>
                  <a:lnTo>
                    <a:pt x="27944" y="1916410"/>
                  </a:lnTo>
                  <a:lnTo>
                    <a:pt x="12702" y="1872525"/>
                  </a:lnTo>
                  <a:lnTo>
                    <a:pt x="3246" y="1826243"/>
                  </a:lnTo>
                  <a:lnTo>
                    <a:pt x="0" y="1777987"/>
                  </a:lnTo>
                  <a:lnTo>
                    <a:pt x="0" y="3556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5381" y="4843652"/>
            <a:ext cx="8354695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or UT in India is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free from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IDD, as evident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surveys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carried by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ICMR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Iodine deficiency leads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 spectrum of disorders mostly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affecting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mental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700">
              <a:latin typeface="Arial"/>
              <a:cs typeface="Arial"/>
            </a:endParaRPr>
          </a:p>
          <a:p>
            <a:pPr marL="12700" marR="640715">
              <a:lnSpc>
                <a:spcPct val="100000"/>
              </a:lnSpc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fact that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human brain development is completed by 3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years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of age , iodine  deficiency in early age leads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permanent and irreversible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damage.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Fortification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of salt is a preventive programme, can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‘vaccine’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15200" y="2667000"/>
            <a:ext cx="1685671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79438" y="4215765"/>
            <a:ext cx="2366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Arial"/>
                <a:cs typeface="Arial"/>
              </a:rPr>
              <a:t>Dr </a:t>
            </a:r>
            <a:r>
              <a:rPr sz="1200" spc="-140" dirty="0">
                <a:latin typeface="Arial"/>
                <a:cs typeface="Arial"/>
              </a:rPr>
              <a:t>V </a:t>
            </a:r>
            <a:r>
              <a:rPr sz="1200" spc="-45" dirty="0">
                <a:latin typeface="Arial"/>
                <a:cs typeface="Arial"/>
              </a:rPr>
              <a:t>Ramalingaswami </a:t>
            </a:r>
            <a:r>
              <a:rPr sz="1200" spc="-5" dirty="0">
                <a:latin typeface="Arial"/>
                <a:cs typeface="Arial"/>
              </a:rPr>
              <a:t>(1921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2001)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50" y="0"/>
            <a:ext cx="7915275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219" y="906525"/>
            <a:ext cx="8040370" cy="4942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510"/>
              </a:lnSpc>
              <a:spcBef>
                <a:spcPts val="95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The turning </a:t>
            </a:r>
            <a:r>
              <a:rPr sz="2200" b="1" dirty="0">
                <a:latin typeface="Arial"/>
                <a:cs typeface="Arial"/>
              </a:rPr>
              <a:t>point- </a:t>
            </a:r>
            <a:r>
              <a:rPr sz="2200" spc="-5" dirty="0">
                <a:latin typeface="Arial"/>
                <a:cs typeface="Arial"/>
              </a:rPr>
              <a:t>meeting of prime minister in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1983.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165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1983- Universal iodisation of salt (30 ppm at manufacture level  and 15ppm at consumption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level)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205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1992- programme renamed as ‘National iodine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deficiency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spc="-5" dirty="0">
                <a:latin typeface="Arial"/>
                <a:cs typeface="Arial"/>
              </a:rPr>
              <a:t>disorder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control’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990"/>
              </a:lnSpc>
              <a:spcBef>
                <a:spcPts val="2060"/>
              </a:spcBef>
            </a:pPr>
            <a:r>
              <a:rPr sz="2600" b="1" dirty="0">
                <a:solidFill>
                  <a:srgbClr val="113C5C"/>
                </a:solidFill>
                <a:latin typeface="Arial"/>
                <a:cs typeface="Arial"/>
              </a:rPr>
              <a:t>Objectives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ts val="2380"/>
              </a:lnSpc>
              <a:buSzPct val="79545"/>
              <a:buFont typeface="Wingdings"/>
              <a:buChar char=""/>
              <a:tabLst>
                <a:tab pos="287020" algn="l"/>
                <a:tab pos="4870450" algn="l"/>
              </a:tabLst>
            </a:pPr>
            <a:r>
              <a:rPr sz="2200" spc="-5" dirty="0">
                <a:latin typeface="Arial"/>
                <a:cs typeface="Arial"/>
              </a:rPr>
              <a:t>Surveys to </a:t>
            </a:r>
            <a:r>
              <a:rPr sz="2200" dirty="0">
                <a:latin typeface="Arial"/>
                <a:cs typeface="Arial"/>
              </a:rPr>
              <a:t>assess the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magnitude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	IDD.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375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Supply of iodised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salt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375"/>
              </a:lnSpc>
              <a:buSzPct val="79545"/>
              <a:buFont typeface="Wingdings"/>
              <a:buChar char=""/>
              <a:tabLst>
                <a:tab pos="287020" algn="l"/>
                <a:tab pos="3998595" algn="l"/>
              </a:tabLst>
            </a:pPr>
            <a:r>
              <a:rPr sz="2200" spc="-5" dirty="0">
                <a:latin typeface="Arial"/>
                <a:cs typeface="Arial"/>
              </a:rPr>
              <a:t>Resurveys 5yearly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assess	impact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" dirty="0">
                <a:latin typeface="Arial"/>
                <a:cs typeface="Arial"/>
              </a:rPr>
              <a:t>iodised </a:t>
            </a:r>
            <a:r>
              <a:rPr sz="2200" dirty="0">
                <a:latin typeface="Arial"/>
                <a:cs typeface="Arial"/>
              </a:rPr>
              <a:t>salt </a:t>
            </a:r>
            <a:r>
              <a:rPr sz="2200" spc="-5" dirty="0">
                <a:latin typeface="Arial"/>
                <a:cs typeface="Arial"/>
              </a:rPr>
              <a:t>&amp;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IDD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375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Lab monitering of </a:t>
            </a:r>
            <a:r>
              <a:rPr sz="2200" dirty="0">
                <a:latin typeface="Arial"/>
                <a:cs typeface="Arial"/>
              </a:rPr>
              <a:t>iodised </a:t>
            </a:r>
            <a:r>
              <a:rPr sz="2200" spc="-5" dirty="0">
                <a:latin typeface="Arial"/>
                <a:cs typeface="Arial"/>
              </a:rPr>
              <a:t>salt and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UIE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Health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education.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2110"/>
              </a:spcBef>
            </a:pPr>
            <a:r>
              <a:rPr sz="2200" b="1" spc="-5" dirty="0">
                <a:solidFill>
                  <a:srgbClr val="113C5C"/>
                </a:solidFill>
                <a:latin typeface="Arial"/>
                <a:cs typeface="Arial"/>
              </a:rPr>
              <a:t>Strategy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375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Iodise entire edible </a:t>
            </a:r>
            <a:r>
              <a:rPr sz="2200" dirty="0">
                <a:latin typeface="Arial"/>
                <a:cs typeface="Arial"/>
              </a:rPr>
              <a:t>salt </a:t>
            </a:r>
            <a:r>
              <a:rPr sz="2200" spc="-5" dirty="0">
                <a:latin typeface="Arial"/>
                <a:cs typeface="Arial"/>
              </a:rPr>
              <a:t>in the countryby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1992.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Ban of non-iodised salt under PFA act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(1954).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200" y="4572000"/>
            <a:ext cx="1936496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428625"/>
            <a:ext cx="584835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219" y="1625853"/>
            <a:ext cx="814641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Goitre </a:t>
            </a:r>
            <a:r>
              <a:rPr sz="2400" spc="-5" dirty="0">
                <a:latin typeface="Arial"/>
                <a:cs typeface="Arial"/>
              </a:rPr>
              <a:t>survey- 18 </a:t>
            </a:r>
            <a:r>
              <a:rPr sz="2400" dirty="0">
                <a:latin typeface="Arial"/>
                <a:cs typeface="Arial"/>
              </a:rPr>
              <a:t>districts </a:t>
            </a:r>
            <a:r>
              <a:rPr sz="2400" spc="-5" dirty="0">
                <a:latin typeface="Arial"/>
                <a:cs typeface="Arial"/>
              </a:rPr>
              <a:t>covered since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2009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Salt </a:t>
            </a:r>
            <a:r>
              <a:rPr sz="2400" dirty="0">
                <a:latin typeface="Arial"/>
                <a:cs typeface="Arial"/>
              </a:rPr>
              <a:t>survey </a:t>
            </a:r>
            <a:r>
              <a:rPr sz="2400" spc="-5" dirty="0">
                <a:latin typeface="Arial"/>
                <a:cs typeface="Arial"/>
              </a:rPr>
              <a:t>completed </a:t>
            </a:r>
            <a:r>
              <a:rPr sz="2400" dirty="0">
                <a:latin typeface="Arial"/>
                <a:cs typeface="Arial"/>
              </a:rPr>
              <a:t>in 19 </a:t>
            </a:r>
            <a:r>
              <a:rPr sz="2400" spc="-5" dirty="0">
                <a:latin typeface="Arial"/>
                <a:cs typeface="Arial"/>
              </a:rPr>
              <a:t>district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(2012)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42 blocks- &gt;75% population using salt with &lt;15ppm iodine  content 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salt</a:t>
            </a:r>
            <a:endParaRPr sz="2400">
              <a:latin typeface="Arial"/>
              <a:cs typeface="Arial"/>
            </a:endParaRPr>
          </a:p>
          <a:p>
            <a:pPr marL="12700" marR="109855">
              <a:lnSpc>
                <a:spcPct val="100000"/>
              </a:lnSpc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IDD </a:t>
            </a:r>
            <a:r>
              <a:rPr sz="2400" spc="-5" dirty="0">
                <a:latin typeface="Arial"/>
                <a:cs typeface="Arial"/>
              </a:rPr>
              <a:t>monitoring lab functional </a:t>
            </a:r>
            <a:r>
              <a:rPr sz="2400" dirty="0">
                <a:latin typeface="Arial"/>
                <a:cs typeface="Arial"/>
              </a:rPr>
              <a:t>but UIE </a:t>
            </a:r>
            <a:r>
              <a:rPr sz="2400" spc="-5" dirty="0">
                <a:latin typeface="Arial"/>
                <a:cs typeface="Arial"/>
              </a:rPr>
              <a:t>estimation </a:t>
            </a:r>
            <a:r>
              <a:rPr sz="2400" dirty="0">
                <a:latin typeface="Arial"/>
                <a:cs typeface="Arial"/>
              </a:rPr>
              <a:t>yet to </a:t>
            </a:r>
            <a:r>
              <a:rPr sz="2400" spc="-5" dirty="0">
                <a:latin typeface="Arial"/>
                <a:cs typeface="Arial"/>
              </a:rPr>
              <a:t>be  </a:t>
            </a:r>
            <a:r>
              <a:rPr sz="2400" dirty="0">
                <a:latin typeface="Arial"/>
                <a:cs typeface="Arial"/>
              </a:rPr>
              <a:t>started.</a:t>
            </a:r>
            <a:endParaRPr sz="2400">
              <a:latin typeface="Arial"/>
              <a:cs typeface="Arial"/>
            </a:endParaRPr>
          </a:p>
          <a:p>
            <a:pPr marL="12700" marR="1601470">
              <a:lnSpc>
                <a:spcPct val="100000"/>
              </a:lnSpc>
              <a:spcBef>
                <a:spcPts val="5"/>
              </a:spcBef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UIE </a:t>
            </a:r>
            <a:r>
              <a:rPr sz="2400" spc="-5" dirty="0">
                <a:latin typeface="Arial"/>
                <a:cs typeface="Arial"/>
              </a:rPr>
              <a:t>estimation done in </a:t>
            </a:r>
            <a:r>
              <a:rPr sz="2400" dirty="0">
                <a:latin typeface="Arial"/>
                <a:cs typeface="Arial"/>
              </a:rPr>
              <a:t>state </a:t>
            </a:r>
            <a:r>
              <a:rPr sz="2400" spc="-5" dirty="0">
                <a:latin typeface="Arial"/>
                <a:cs typeface="Arial"/>
              </a:rPr>
              <a:t>health laboratory,  Bamunimaidan.</a:t>
            </a:r>
            <a:endParaRPr sz="2400">
              <a:latin typeface="Arial"/>
              <a:cs typeface="Arial"/>
            </a:endParaRPr>
          </a:p>
          <a:p>
            <a:pPr marL="12700" marR="361315">
              <a:lnSpc>
                <a:spcPct val="100000"/>
              </a:lnSpc>
              <a:buSzPct val="7916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3 iodisation plants exists in </a:t>
            </a:r>
            <a:r>
              <a:rPr sz="2400" dirty="0">
                <a:latin typeface="Arial"/>
                <a:cs typeface="Arial"/>
              </a:rPr>
              <a:t>state- </a:t>
            </a:r>
            <a:r>
              <a:rPr sz="2400" spc="-5" dirty="0">
                <a:latin typeface="Arial"/>
                <a:cs typeface="Arial"/>
              </a:rPr>
              <a:t>Dibrugarh, Lakhimpur  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Guwahati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0"/>
            <a:ext cx="5743575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620" y="789178"/>
            <a:ext cx="7903209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First started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Tamilnadu.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Also </a:t>
            </a:r>
            <a:r>
              <a:rPr sz="1800" spc="-10" dirty="0">
                <a:latin typeface="Arial"/>
                <a:cs typeface="Arial"/>
              </a:rPr>
              <a:t>known </a:t>
            </a:r>
            <a:r>
              <a:rPr sz="1800" spc="-5" dirty="0">
                <a:latin typeface="Arial"/>
                <a:cs typeface="Arial"/>
              </a:rPr>
              <a:t>as School lunch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programme.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Programme in operation since 1961 under Ministry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Education.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310"/>
              </a:lnSpc>
              <a:spcBef>
                <a:spcPts val="1210"/>
              </a:spcBef>
            </a:pPr>
            <a:r>
              <a:rPr sz="2100" b="1" spc="-5" dirty="0">
                <a:solidFill>
                  <a:srgbClr val="113C5C"/>
                </a:solidFill>
                <a:latin typeface="Arial"/>
                <a:cs typeface="Arial"/>
              </a:rPr>
              <a:t>Aim</a:t>
            </a:r>
            <a:endParaRPr sz="2100">
              <a:latin typeface="Arial"/>
              <a:cs typeface="Arial"/>
            </a:endParaRPr>
          </a:p>
          <a:p>
            <a:pPr marL="287020" indent="-274320">
              <a:lnSpc>
                <a:spcPts val="195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5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provide at least one </a:t>
            </a:r>
            <a:r>
              <a:rPr sz="1800" spc="-10" dirty="0">
                <a:latin typeface="Arial"/>
                <a:cs typeface="Arial"/>
              </a:rPr>
              <a:t>nourishing </a:t>
            </a:r>
            <a:r>
              <a:rPr sz="1800" spc="-5" dirty="0">
                <a:latin typeface="Arial"/>
                <a:cs typeface="Arial"/>
              </a:rPr>
              <a:t>meal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school </a:t>
            </a:r>
            <a:r>
              <a:rPr sz="1800" spc="-10" dirty="0">
                <a:latin typeface="Arial"/>
                <a:cs typeface="Arial"/>
              </a:rPr>
              <a:t>going </a:t>
            </a:r>
            <a:r>
              <a:rPr sz="1800" spc="-5" dirty="0">
                <a:latin typeface="Arial"/>
                <a:cs typeface="Arial"/>
              </a:rPr>
              <a:t>children </a:t>
            </a:r>
            <a:r>
              <a:rPr sz="1800" spc="-10" dirty="0">
                <a:latin typeface="Arial"/>
                <a:cs typeface="Arial"/>
              </a:rPr>
              <a:t>per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day.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100" b="1" spc="-5" dirty="0">
                <a:solidFill>
                  <a:srgbClr val="113C5C"/>
                </a:solidFill>
                <a:latin typeface="Arial"/>
                <a:cs typeface="Arial"/>
              </a:rPr>
              <a:t>Objectives</a:t>
            </a:r>
            <a:endParaRPr sz="2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"/>
              </a:spcBef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Improve the </a:t>
            </a:r>
            <a:r>
              <a:rPr sz="1800" spc="-5" dirty="0">
                <a:latin typeface="Arial"/>
                <a:cs typeface="Arial"/>
              </a:rPr>
              <a:t>school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attendance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Reduce school drop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outs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Beneficial impact on child’s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nutrition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spc="-5" dirty="0">
                <a:solidFill>
                  <a:srgbClr val="113C5C"/>
                </a:solidFill>
                <a:latin typeface="Arial"/>
                <a:cs typeface="Arial"/>
              </a:rPr>
              <a:t>Principles</a:t>
            </a:r>
            <a:endParaRPr sz="2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5"/>
              </a:spcBef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Supplement and not a substitute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home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diet.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Supply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least 1/3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energy requirement and </a:t>
            </a:r>
            <a:r>
              <a:rPr sz="1800" dirty="0">
                <a:latin typeface="Arial"/>
                <a:cs typeface="Arial"/>
              </a:rPr>
              <a:t>1/2 of the </a:t>
            </a:r>
            <a:r>
              <a:rPr sz="1800" spc="-5" dirty="0">
                <a:latin typeface="Arial"/>
                <a:cs typeface="Arial"/>
              </a:rPr>
              <a:t>protein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The cost of </a:t>
            </a:r>
            <a:r>
              <a:rPr sz="1800" spc="-5" dirty="0">
                <a:latin typeface="Arial"/>
                <a:cs typeface="Arial"/>
              </a:rPr>
              <a:t>meal should be reasonably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low.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Meal prepared easily in schools, no complicating cooking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procedures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Locally available foods should be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used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menu should be frequently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changed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2667000"/>
            <a:ext cx="32004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675"/>
            <a:ext cx="6724650" cy="1285240"/>
            <a:chOff x="0" y="66675"/>
            <a:chExt cx="6724650" cy="1285240"/>
          </a:xfrm>
        </p:grpSpPr>
        <p:sp>
          <p:nvSpPr>
            <p:cNvPr id="3" name="object 3"/>
            <p:cNvSpPr/>
            <p:nvPr/>
          </p:nvSpPr>
          <p:spPr>
            <a:xfrm>
              <a:off x="2486025" y="66675"/>
              <a:ext cx="4238625" cy="962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2387"/>
              <a:ext cx="2514600" cy="11992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0219" y="1397253"/>
            <a:ext cx="8087995" cy="3861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SzPct val="80000"/>
              <a:buFont typeface="Wingdings"/>
              <a:buChar char="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Started in 2000, feeding 1500 children in 5 schools in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Bangalore.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000"/>
              <a:buFont typeface="Wingdings"/>
              <a:buChar char="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Successfully involved private sector participation in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programme.</a:t>
            </a:r>
            <a:endParaRPr sz="2000">
              <a:latin typeface="Arial"/>
              <a:cs typeface="Arial"/>
            </a:endParaRPr>
          </a:p>
          <a:p>
            <a:pPr marL="12700" marR="167005">
              <a:lnSpc>
                <a:spcPct val="100000"/>
              </a:lnSpc>
              <a:buSzPct val="80000"/>
              <a:buFont typeface="Wingdings"/>
              <a:buChar char=""/>
              <a:tabLst>
                <a:tab pos="287020" algn="l"/>
                <a:tab pos="1751330" algn="l"/>
              </a:tabLst>
            </a:pPr>
            <a:r>
              <a:rPr sz="2000" dirty="0">
                <a:latin typeface="Arial"/>
                <a:cs typeface="Arial"/>
              </a:rPr>
              <a:t>Programme	managed with a centralized kitchen that runs through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public/private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partnership.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80000"/>
              <a:buFont typeface="Wingdings"/>
              <a:buChar char="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Food delivered to schools in sealed and heat retaining containers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just  before the lunch break every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113C5C"/>
                </a:solidFill>
                <a:latin typeface="Arial"/>
                <a:cs typeface="Arial"/>
              </a:rPr>
              <a:t>Objectives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5"/>
              </a:spcBef>
              <a:buSzPct val="80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Providing underprivileged children with a healthy, balanced meal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Reduce the dropout rate and increases classroom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attendance.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Improve socialization among castes, address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malnutrition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Empower women through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employment.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7050" y="5632450"/>
            <a:ext cx="8166100" cy="1003300"/>
            <a:chOff x="527050" y="5632450"/>
            <a:chExt cx="8166100" cy="1003300"/>
          </a:xfrm>
        </p:grpSpPr>
        <p:sp>
          <p:nvSpPr>
            <p:cNvPr id="7" name="object 7"/>
            <p:cNvSpPr/>
            <p:nvPr/>
          </p:nvSpPr>
          <p:spPr>
            <a:xfrm>
              <a:off x="533400" y="563880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79883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7988300" y="990600"/>
                  </a:lnTo>
                  <a:lnTo>
                    <a:pt x="8032191" y="984702"/>
                  </a:lnTo>
                  <a:lnTo>
                    <a:pt x="8071630" y="968059"/>
                  </a:lnTo>
                  <a:lnTo>
                    <a:pt x="8105044" y="942244"/>
                  </a:lnTo>
                  <a:lnTo>
                    <a:pt x="8130859" y="908830"/>
                  </a:lnTo>
                  <a:lnTo>
                    <a:pt x="8147502" y="869391"/>
                  </a:lnTo>
                  <a:lnTo>
                    <a:pt x="8153400" y="825500"/>
                  </a:lnTo>
                  <a:lnTo>
                    <a:pt x="8153400" y="165100"/>
                  </a:lnTo>
                  <a:lnTo>
                    <a:pt x="8147502" y="121208"/>
                  </a:lnTo>
                  <a:lnTo>
                    <a:pt x="8130859" y="81769"/>
                  </a:lnTo>
                  <a:lnTo>
                    <a:pt x="8105044" y="48355"/>
                  </a:lnTo>
                  <a:lnTo>
                    <a:pt x="8071630" y="22540"/>
                  </a:lnTo>
                  <a:lnTo>
                    <a:pt x="8032191" y="5897"/>
                  </a:lnTo>
                  <a:lnTo>
                    <a:pt x="7988300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563880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7988300" y="0"/>
                  </a:lnTo>
                  <a:lnTo>
                    <a:pt x="8032191" y="5897"/>
                  </a:lnTo>
                  <a:lnTo>
                    <a:pt x="8071630" y="22540"/>
                  </a:lnTo>
                  <a:lnTo>
                    <a:pt x="8105044" y="48355"/>
                  </a:lnTo>
                  <a:lnTo>
                    <a:pt x="8130859" y="81769"/>
                  </a:lnTo>
                  <a:lnTo>
                    <a:pt x="8147502" y="121208"/>
                  </a:lnTo>
                  <a:lnTo>
                    <a:pt x="8153400" y="165100"/>
                  </a:lnTo>
                  <a:lnTo>
                    <a:pt x="8153400" y="825500"/>
                  </a:lnTo>
                  <a:lnTo>
                    <a:pt x="8147502" y="869391"/>
                  </a:lnTo>
                  <a:lnTo>
                    <a:pt x="8130859" y="908830"/>
                  </a:lnTo>
                  <a:lnTo>
                    <a:pt x="8105044" y="942244"/>
                  </a:lnTo>
                  <a:lnTo>
                    <a:pt x="8071630" y="968059"/>
                  </a:lnTo>
                  <a:lnTo>
                    <a:pt x="8032191" y="984702"/>
                  </a:lnTo>
                  <a:lnTo>
                    <a:pt x="79883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5203" y="5705043"/>
            <a:ext cx="7138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indent="-18224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22034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Assam is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800" spc="-7" baseline="25462" dirty="0">
                <a:solidFill>
                  <a:srgbClr val="FFFFFF"/>
                </a:solidFill>
                <a:latin typeface="Arial"/>
                <a:cs typeface="Arial"/>
              </a:rPr>
              <a:t>th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run</a:t>
            </a:r>
            <a:endParaRPr sz="1800">
              <a:latin typeface="Arial"/>
              <a:cs typeface="Arial"/>
            </a:endParaRPr>
          </a:p>
          <a:p>
            <a:pPr marL="2203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22034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Launched on 19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feb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2010</a:t>
            </a:r>
            <a:endParaRPr sz="1800">
              <a:latin typeface="Arial"/>
              <a:cs typeface="Arial"/>
            </a:endParaRPr>
          </a:p>
          <a:p>
            <a:pPr marL="2203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22034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20 thousand students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260 schools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district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first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phase.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900" y="66675"/>
            <a:ext cx="3838575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220" y="1031494"/>
            <a:ext cx="8281034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105"/>
              </a:spcBef>
              <a:buSzPct val="80000"/>
              <a:buFont typeface="Wingdings"/>
              <a:buChar char=""/>
              <a:tabLst>
                <a:tab pos="312420" algn="l"/>
              </a:tabLst>
            </a:pPr>
            <a:r>
              <a:rPr sz="2000" b="1" dirty="0">
                <a:solidFill>
                  <a:srgbClr val="113C5C"/>
                </a:solidFill>
                <a:latin typeface="Arial"/>
                <a:cs typeface="Arial"/>
              </a:rPr>
              <a:t>Annapurna</a:t>
            </a:r>
            <a:r>
              <a:rPr sz="2000" b="1" spc="-30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3C5C"/>
                </a:solidFill>
                <a:latin typeface="Arial"/>
                <a:cs typeface="Arial"/>
              </a:rPr>
              <a:t>Scheme</a:t>
            </a:r>
            <a:endParaRPr sz="20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5"/>
              </a:spcBef>
              <a:buSzPct val="80555"/>
              <a:buFont typeface="Wingdings"/>
              <a:buChar char=""/>
              <a:tabLst>
                <a:tab pos="311785" algn="l"/>
                <a:tab pos="312420" algn="l"/>
                <a:tab pos="1440815" algn="l"/>
              </a:tabLst>
            </a:pPr>
            <a:r>
              <a:rPr sz="1800" spc="-5" dirty="0">
                <a:latin typeface="Arial"/>
                <a:cs typeface="Arial"/>
              </a:rPr>
              <a:t>Launched	in 2000-2001 by Ministry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Rural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Development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buSzPct val="80555"/>
              <a:buFont typeface="Wingdings"/>
              <a:buChar char=""/>
              <a:tabLst>
                <a:tab pos="311785" algn="l"/>
                <a:tab pos="312420" algn="l"/>
              </a:tabLst>
            </a:pPr>
            <a:r>
              <a:rPr sz="1800" spc="-5" dirty="0">
                <a:latin typeface="Arial"/>
                <a:cs typeface="Arial"/>
              </a:rPr>
              <a:t>Senior citizens of ≥65 </a:t>
            </a:r>
            <a:r>
              <a:rPr sz="1800" spc="-10" dirty="0">
                <a:latin typeface="Arial"/>
                <a:cs typeface="Arial"/>
              </a:rPr>
              <a:t>years </a:t>
            </a:r>
            <a:r>
              <a:rPr sz="1800" spc="-5" dirty="0">
                <a:latin typeface="Arial"/>
                <a:cs typeface="Arial"/>
              </a:rPr>
              <a:t>of age, not getting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pension under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National  </a:t>
            </a:r>
            <a:r>
              <a:rPr sz="1800" dirty="0">
                <a:latin typeface="Arial"/>
                <a:cs typeface="Arial"/>
              </a:rPr>
              <a:t>Old </a:t>
            </a:r>
            <a:r>
              <a:rPr sz="1800" spc="-5" dirty="0">
                <a:latin typeface="Arial"/>
                <a:cs typeface="Arial"/>
              </a:rPr>
              <a:t>Age Pension Scheme </a:t>
            </a:r>
            <a:r>
              <a:rPr sz="1800" dirty="0">
                <a:latin typeface="Arial"/>
                <a:cs typeface="Arial"/>
              </a:rPr>
              <a:t>(NOAPS)</a:t>
            </a:r>
            <a:endParaRPr sz="1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5"/>
              </a:spcBef>
              <a:buSzPct val="80555"/>
              <a:buFont typeface="Wingdings"/>
              <a:buChar char=""/>
              <a:tabLst>
                <a:tab pos="311785" algn="l"/>
                <a:tab pos="312420" algn="l"/>
              </a:tabLst>
            </a:pPr>
            <a:r>
              <a:rPr sz="1800" spc="-5" dirty="0">
                <a:latin typeface="Arial"/>
                <a:cs typeface="Arial"/>
              </a:rPr>
              <a:t>10 kgs. of food grains/person/month are </a:t>
            </a:r>
            <a:r>
              <a:rPr sz="1800" spc="-10" dirty="0">
                <a:latin typeface="Arial"/>
                <a:cs typeface="Arial"/>
              </a:rPr>
              <a:t>supplied </a:t>
            </a:r>
            <a:r>
              <a:rPr sz="1800" dirty="0">
                <a:latin typeface="Arial"/>
                <a:cs typeface="Arial"/>
              </a:rPr>
              <a:t>free of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cost.</a:t>
            </a:r>
            <a:endParaRPr sz="1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1430"/>
              </a:spcBef>
              <a:buSzPct val="80000"/>
              <a:buFont typeface="Wingdings"/>
              <a:buChar char=""/>
              <a:tabLst>
                <a:tab pos="312420" algn="l"/>
              </a:tabLst>
            </a:pPr>
            <a:r>
              <a:rPr sz="2000" b="1" dirty="0">
                <a:solidFill>
                  <a:srgbClr val="113C5C"/>
                </a:solidFill>
                <a:latin typeface="Arial"/>
                <a:cs typeface="Arial"/>
              </a:rPr>
              <a:t>Maa-moni</a:t>
            </a:r>
            <a:endParaRPr sz="20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10"/>
              </a:spcBef>
              <a:buSzPct val="80555"/>
              <a:buFont typeface="Wingdings"/>
              <a:buChar char=""/>
              <a:tabLst>
                <a:tab pos="311785" algn="l"/>
                <a:tab pos="312420" algn="l"/>
              </a:tabLst>
            </a:pPr>
            <a:r>
              <a:rPr sz="1800" spc="-5" dirty="0">
                <a:latin typeface="Arial"/>
                <a:cs typeface="Arial"/>
              </a:rPr>
              <a:t>Under </a:t>
            </a:r>
            <a:r>
              <a:rPr sz="1800" dirty="0">
                <a:latin typeface="Arial"/>
                <a:cs typeface="Arial"/>
              </a:rPr>
              <a:t>Assam </a:t>
            </a:r>
            <a:r>
              <a:rPr sz="1800" spc="-5" dirty="0">
                <a:latin typeface="Arial"/>
                <a:cs typeface="Arial"/>
              </a:rPr>
              <a:t>Bikash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Yojna.</a:t>
            </a:r>
            <a:endParaRPr sz="1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311785" algn="l"/>
                <a:tab pos="312420" algn="l"/>
              </a:tabLst>
            </a:pPr>
            <a:r>
              <a:rPr sz="1800" spc="-5" dirty="0">
                <a:latin typeface="Arial"/>
                <a:cs typeface="Arial"/>
              </a:rPr>
              <a:t>Beneficiaries are pregnant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mothers</a:t>
            </a:r>
            <a:endParaRPr sz="1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311785" algn="l"/>
                <a:tab pos="312420" algn="l"/>
              </a:tabLst>
            </a:pPr>
            <a:r>
              <a:rPr sz="1800" dirty="0">
                <a:latin typeface="Arial"/>
                <a:cs typeface="Arial"/>
              </a:rPr>
              <a:t>Rs. </a:t>
            </a:r>
            <a:r>
              <a:rPr sz="1800" spc="-5" dirty="0">
                <a:latin typeface="Arial"/>
                <a:cs typeface="Arial"/>
              </a:rPr>
              <a:t>1000 provided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nutrition and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ambulance</a:t>
            </a:r>
            <a:endParaRPr sz="1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1430"/>
              </a:spcBef>
              <a:buSzPct val="80000"/>
              <a:buFont typeface="Wingdings"/>
              <a:buChar char=""/>
              <a:tabLst>
                <a:tab pos="312420" algn="l"/>
              </a:tabLst>
            </a:pPr>
            <a:r>
              <a:rPr sz="2000" b="1" spc="-10" dirty="0">
                <a:solidFill>
                  <a:srgbClr val="113C5C"/>
                </a:solidFill>
                <a:latin typeface="Arial"/>
                <a:cs typeface="Arial"/>
              </a:rPr>
              <a:t>Antyodaya </a:t>
            </a:r>
            <a:r>
              <a:rPr sz="2000" b="1" dirty="0">
                <a:solidFill>
                  <a:srgbClr val="113C5C"/>
                </a:solidFill>
                <a:latin typeface="Arial"/>
                <a:cs typeface="Arial"/>
              </a:rPr>
              <a:t>Anna</a:t>
            </a:r>
            <a:r>
              <a:rPr sz="2000" b="1" spc="40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3C5C"/>
                </a:solidFill>
                <a:latin typeface="Arial"/>
                <a:cs typeface="Arial"/>
              </a:rPr>
              <a:t>Yojna</a:t>
            </a:r>
            <a:endParaRPr sz="20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10"/>
              </a:spcBef>
              <a:buSzPct val="80555"/>
              <a:buFont typeface="Wingdings"/>
              <a:buChar char=""/>
              <a:tabLst>
                <a:tab pos="311785" algn="l"/>
                <a:tab pos="312420" algn="l"/>
              </a:tabLst>
            </a:pPr>
            <a:r>
              <a:rPr sz="1800" spc="-5" dirty="0">
                <a:latin typeface="Arial"/>
                <a:cs typeface="Arial"/>
              </a:rPr>
              <a:t>Launched in 25</a:t>
            </a:r>
            <a:r>
              <a:rPr sz="1800" spc="-7" baseline="25462" dirty="0">
                <a:latin typeface="Arial"/>
                <a:cs typeface="Arial"/>
              </a:rPr>
              <a:t>th </a:t>
            </a:r>
            <a:r>
              <a:rPr sz="1800" spc="-5" dirty="0">
                <a:latin typeface="Arial"/>
                <a:cs typeface="Arial"/>
              </a:rPr>
              <a:t>Dec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2000</a:t>
            </a:r>
            <a:endParaRPr sz="1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311785" algn="l"/>
                <a:tab pos="312420" algn="l"/>
              </a:tabLst>
            </a:pPr>
            <a:r>
              <a:rPr sz="1800" spc="-5" dirty="0">
                <a:latin typeface="Arial"/>
                <a:cs typeface="Arial"/>
              </a:rPr>
              <a:t>Aim-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create hunger-free india in </a:t>
            </a:r>
            <a:r>
              <a:rPr sz="1800" spc="-10" dirty="0">
                <a:latin typeface="Arial"/>
                <a:cs typeface="Arial"/>
              </a:rPr>
              <a:t>next </a:t>
            </a:r>
            <a:r>
              <a:rPr sz="1800" spc="-5" dirty="0">
                <a:latin typeface="Arial"/>
                <a:cs typeface="Arial"/>
              </a:rPr>
              <a:t>5 </a:t>
            </a:r>
            <a:r>
              <a:rPr sz="1800" spc="-15" dirty="0">
                <a:latin typeface="Arial"/>
                <a:cs typeface="Arial"/>
              </a:rPr>
              <a:t>year </a:t>
            </a:r>
            <a:r>
              <a:rPr sz="1800" spc="-5" dirty="0">
                <a:latin typeface="Arial"/>
                <a:cs typeface="Arial"/>
              </a:rPr>
              <a:t>and reform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PDS</a:t>
            </a:r>
            <a:endParaRPr sz="1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311785" algn="l"/>
                <a:tab pos="312420" algn="l"/>
              </a:tabLst>
            </a:pPr>
            <a:r>
              <a:rPr sz="1800" dirty="0">
                <a:latin typeface="Arial"/>
                <a:cs typeface="Arial"/>
              </a:rPr>
              <a:t>Target </a:t>
            </a:r>
            <a:r>
              <a:rPr sz="1800" spc="-5" dirty="0">
                <a:latin typeface="Arial"/>
                <a:cs typeface="Arial"/>
              </a:rPr>
              <a:t>group- poor families </a:t>
            </a:r>
            <a:r>
              <a:rPr sz="1800" spc="-15" dirty="0">
                <a:latin typeface="Arial"/>
                <a:cs typeface="Arial"/>
              </a:rPr>
              <a:t>who </a:t>
            </a:r>
            <a:r>
              <a:rPr sz="1800" spc="-5" dirty="0">
                <a:latin typeface="Arial"/>
                <a:cs typeface="Arial"/>
              </a:rPr>
              <a:t>couldn’t afford food grains even at </a:t>
            </a:r>
            <a:r>
              <a:rPr sz="1800" dirty="0">
                <a:latin typeface="Arial"/>
                <a:cs typeface="Arial"/>
              </a:rPr>
              <a:t>BPL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rates</a:t>
            </a:r>
            <a:endParaRPr sz="1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311785" algn="l"/>
                <a:tab pos="312420" algn="l"/>
              </a:tabLst>
            </a:pPr>
            <a:r>
              <a:rPr sz="1800" spc="-5" dirty="0">
                <a:latin typeface="Arial"/>
                <a:cs typeface="Arial"/>
              </a:rPr>
              <a:t>Service- 35 kg/Family/month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wheat </a:t>
            </a:r>
            <a:r>
              <a:rPr sz="1800" spc="-5" dirty="0">
                <a:latin typeface="Arial"/>
                <a:cs typeface="Arial"/>
              </a:rPr>
              <a:t>@Rs </a:t>
            </a:r>
            <a:r>
              <a:rPr sz="1800" dirty="0">
                <a:latin typeface="Arial"/>
                <a:cs typeface="Arial"/>
              </a:rPr>
              <a:t>2/- &amp; </a:t>
            </a:r>
            <a:r>
              <a:rPr sz="1800" spc="-5" dirty="0">
                <a:latin typeface="Arial"/>
                <a:cs typeface="Arial"/>
              </a:rPr>
              <a:t>rice @Rs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3/-</a:t>
            </a:r>
            <a:endParaRPr sz="1800">
              <a:latin typeface="Arial"/>
              <a:cs typeface="Arial"/>
            </a:endParaRPr>
          </a:p>
          <a:p>
            <a:pPr marL="312420" indent="-274320">
              <a:lnSpc>
                <a:spcPts val="2160"/>
              </a:lnSpc>
              <a:spcBef>
                <a:spcPts val="1435"/>
              </a:spcBef>
              <a:buSzPct val="80000"/>
              <a:buFont typeface="Wingdings"/>
              <a:buChar char=""/>
              <a:tabLst>
                <a:tab pos="312420" algn="l"/>
              </a:tabLst>
            </a:pPr>
            <a:r>
              <a:rPr sz="2000" b="1" spc="-5" dirty="0">
                <a:solidFill>
                  <a:srgbClr val="113C5C"/>
                </a:solidFill>
                <a:latin typeface="Arial"/>
                <a:cs typeface="Arial"/>
              </a:rPr>
              <a:t>CM’s Vision </a:t>
            </a:r>
            <a:r>
              <a:rPr sz="2000" b="1" dirty="0">
                <a:solidFill>
                  <a:srgbClr val="113C5C"/>
                </a:solidFill>
                <a:latin typeface="Arial"/>
                <a:cs typeface="Arial"/>
              </a:rPr>
              <a:t>for Women </a:t>
            </a:r>
            <a:r>
              <a:rPr sz="2000" b="1" spc="-5" dirty="0">
                <a:solidFill>
                  <a:srgbClr val="113C5C"/>
                </a:solidFill>
                <a:latin typeface="Arial"/>
                <a:cs typeface="Arial"/>
              </a:rPr>
              <a:t>and Children</a:t>
            </a:r>
            <a:r>
              <a:rPr sz="2000" b="1" spc="-90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13C5C"/>
                </a:solidFill>
                <a:latin typeface="Arial"/>
                <a:cs typeface="Arial"/>
              </a:rPr>
              <a:t>2016</a:t>
            </a:r>
            <a:endParaRPr sz="2000">
              <a:latin typeface="Arial"/>
              <a:cs typeface="Arial"/>
            </a:endParaRPr>
          </a:p>
          <a:p>
            <a:pPr marL="312420" indent="-274320">
              <a:lnSpc>
                <a:spcPts val="2160"/>
              </a:lnSpc>
              <a:buSzPct val="80000"/>
              <a:buFont typeface="Wingdings"/>
              <a:buChar char=""/>
              <a:tabLst>
                <a:tab pos="312420" algn="l"/>
              </a:tabLst>
            </a:pPr>
            <a:r>
              <a:rPr sz="2000" dirty="0">
                <a:latin typeface="Arial"/>
                <a:cs typeface="Arial"/>
              </a:rPr>
              <a:t>Yet to roll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out….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25" y="0"/>
            <a:ext cx="2581275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420" y="687069"/>
            <a:ext cx="4089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b="1" spc="7" baseline="-17543" dirty="0">
                <a:latin typeface="Arial"/>
                <a:cs typeface="Arial"/>
              </a:rPr>
              <a:t>2</a:t>
            </a:r>
            <a:r>
              <a:rPr sz="1250" b="1" spc="5" dirty="0">
                <a:latin typeface="Arial"/>
                <a:cs typeface="Arial"/>
              </a:rPr>
              <a:t>nd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116" y="760222"/>
            <a:ext cx="50717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000000"/>
                </a:solidFill>
              </a:rPr>
              <a:t>phase- The food production phase in</a:t>
            </a:r>
            <a:r>
              <a:rPr sz="1900" spc="70" dirty="0">
                <a:solidFill>
                  <a:srgbClr val="000000"/>
                </a:solidFill>
              </a:rPr>
              <a:t> </a:t>
            </a:r>
            <a:r>
              <a:rPr sz="1900" spc="-5" dirty="0">
                <a:solidFill>
                  <a:srgbClr val="000000"/>
                </a:solidFill>
              </a:rPr>
              <a:t>1940’s</a:t>
            </a:r>
            <a:endParaRPr sz="1900"/>
          </a:p>
        </p:txBody>
      </p:sp>
      <p:sp>
        <p:nvSpPr>
          <p:cNvPr id="5" name="object 5"/>
          <p:cNvSpPr txBox="1"/>
          <p:nvPr/>
        </p:nvSpPr>
        <p:spPr>
          <a:xfrm>
            <a:off x="287020" y="1054963"/>
            <a:ext cx="8364855" cy="440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426720">
              <a:lnSpc>
                <a:spcPct val="130000"/>
              </a:lnSpc>
              <a:spcBef>
                <a:spcPts val="100"/>
              </a:spcBef>
              <a:buSzPct val="79411"/>
              <a:buFont typeface="Wingdings"/>
              <a:buChar char=""/>
              <a:tabLst>
                <a:tab pos="337820" algn="l"/>
              </a:tabLst>
            </a:pPr>
            <a:r>
              <a:rPr sz="1700" spc="-5" dirty="0">
                <a:latin typeface="Arial"/>
                <a:cs typeface="Arial"/>
              </a:rPr>
              <a:t>Over few </a:t>
            </a:r>
            <a:r>
              <a:rPr sz="1700" dirty="0">
                <a:latin typeface="Arial"/>
                <a:cs typeface="Arial"/>
              </a:rPr>
              <a:t>past decades India </a:t>
            </a:r>
            <a:r>
              <a:rPr sz="1700" spc="-5" dirty="0">
                <a:latin typeface="Arial"/>
                <a:cs typeface="Arial"/>
              </a:rPr>
              <a:t>attained </a:t>
            </a:r>
            <a:r>
              <a:rPr sz="1700" dirty="0">
                <a:latin typeface="Arial"/>
                <a:cs typeface="Arial"/>
              </a:rPr>
              <a:t>self </a:t>
            </a:r>
            <a:r>
              <a:rPr sz="1700" spc="-5" dirty="0">
                <a:latin typeface="Arial"/>
                <a:cs typeface="Arial"/>
              </a:rPr>
              <a:t>sufficiency </a:t>
            </a:r>
            <a:r>
              <a:rPr sz="1700" dirty="0">
                <a:latin typeface="Arial"/>
                <a:cs typeface="Arial"/>
              </a:rPr>
              <a:t>in </a:t>
            </a:r>
            <a:r>
              <a:rPr sz="1700" spc="-5" dirty="0">
                <a:latin typeface="Arial"/>
                <a:cs typeface="Arial"/>
              </a:rPr>
              <a:t>food </a:t>
            </a:r>
            <a:r>
              <a:rPr sz="1700" dirty="0">
                <a:latin typeface="Arial"/>
                <a:cs typeface="Arial"/>
              </a:rPr>
              <a:t>production in 1970  through various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interventions:</a:t>
            </a:r>
            <a:endParaRPr sz="17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610"/>
              </a:spcBef>
              <a:buSzPct val="79411"/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sz="1700" dirty="0">
                <a:latin typeface="Arial"/>
                <a:cs typeface="Arial"/>
              </a:rPr>
              <a:t>Green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revolution</a:t>
            </a:r>
            <a:endParaRPr sz="17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615"/>
              </a:spcBef>
              <a:buSzPct val="79411"/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sz="1700" dirty="0">
                <a:latin typeface="Arial"/>
                <a:cs typeface="Arial"/>
              </a:rPr>
              <a:t>Public distribution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system</a:t>
            </a:r>
            <a:endParaRPr sz="17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610"/>
              </a:spcBef>
              <a:buSzPct val="79411"/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sz="1700" dirty="0">
                <a:latin typeface="Arial"/>
                <a:cs typeface="Arial"/>
              </a:rPr>
              <a:t>R&amp;D in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field of </a:t>
            </a:r>
            <a:r>
              <a:rPr sz="1700" spc="-5" dirty="0">
                <a:latin typeface="Arial"/>
                <a:cs typeface="Arial"/>
              </a:rPr>
              <a:t>nutrition </a:t>
            </a:r>
            <a:r>
              <a:rPr sz="1700" dirty="0">
                <a:latin typeface="Arial"/>
                <a:cs typeface="Arial"/>
              </a:rPr>
              <a:t>by </a:t>
            </a:r>
            <a:r>
              <a:rPr sz="1700" spc="-5" dirty="0">
                <a:latin typeface="Arial"/>
                <a:cs typeface="Arial"/>
              </a:rPr>
              <a:t>NIN </a:t>
            </a:r>
            <a:r>
              <a:rPr sz="1700" dirty="0">
                <a:latin typeface="Arial"/>
                <a:cs typeface="Arial"/>
              </a:rPr>
              <a:t>&amp;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CFTRI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700" b="1" spc="10" dirty="0">
                <a:latin typeface="Arial"/>
                <a:cs typeface="Arial"/>
              </a:rPr>
              <a:t>3</a:t>
            </a:r>
            <a:r>
              <a:rPr sz="1650" b="1" spc="15" baseline="25252" dirty="0">
                <a:latin typeface="Arial"/>
                <a:cs typeface="Arial"/>
              </a:rPr>
              <a:t>rd </a:t>
            </a:r>
            <a:r>
              <a:rPr sz="1700" b="1" dirty="0">
                <a:latin typeface="Arial"/>
                <a:cs typeface="Arial"/>
              </a:rPr>
              <a:t>phase-the </a:t>
            </a:r>
            <a:r>
              <a:rPr sz="1700" b="1" spc="-5" dirty="0">
                <a:latin typeface="Arial"/>
                <a:cs typeface="Arial"/>
              </a:rPr>
              <a:t>community</a:t>
            </a:r>
            <a:r>
              <a:rPr sz="1700" b="1" spc="-20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phase….</a:t>
            </a:r>
            <a:endParaRPr sz="17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615"/>
              </a:spcBef>
              <a:buSzPct val="79411"/>
              <a:buFont typeface="Wingdings"/>
              <a:buChar char=""/>
              <a:tabLst>
                <a:tab pos="337820" algn="l"/>
              </a:tabLst>
            </a:pPr>
            <a:r>
              <a:rPr sz="1700" dirty="0">
                <a:latin typeface="Arial"/>
                <a:cs typeface="Arial"/>
              </a:rPr>
              <a:t>Direct interventions through national </a:t>
            </a:r>
            <a:r>
              <a:rPr sz="1700" spc="-5" dirty="0">
                <a:latin typeface="Arial"/>
                <a:cs typeface="Arial"/>
              </a:rPr>
              <a:t>nutritional </a:t>
            </a:r>
            <a:r>
              <a:rPr sz="1700" dirty="0">
                <a:latin typeface="Arial"/>
                <a:cs typeface="Arial"/>
              </a:rPr>
              <a:t>programmes in </a:t>
            </a:r>
            <a:r>
              <a:rPr sz="1700" spc="-5" dirty="0">
                <a:latin typeface="Arial"/>
                <a:cs typeface="Arial"/>
              </a:rPr>
              <a:t>late1960’s and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early</a:t>
            </a:r>
            <a:endParaRPr sz="17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610"/>
              </a:spcBef>
            </a:pPr>
            <a:r>
              <a:rPr sz="1700" spc="-5" dirty="0">
                <a:latin typeface="Arial"/>
                <a:cs typeface="Arial"/>
              </a:rPr>
              <a:t>70’s </a:t>
            </a:r>
            <a:r>
              <a:rPr sz="1700" spc="-10" dirty="0">
                <a:latin typeface="Arial"/>
                <a:cs typeface="Arial"/>
              </a:rPr>
              <a:t>with </a:t>
            </a:r>
            <a:r>
              <a:rPr sz="1700" spc="-5" dirty="0">
                <a:latin typeface="Arial"/>
                <a:cs typeface="Arial"/>
              </a:rPr>
              <a:t>inception </a:t>
            </a:r>
            <a:r>
              <a:rPr sz="1700" dirty="0">
                <a:latin typeface="Arial"/>
                <a:cs typeface="Arial"/>
              </a:rPr>
              <a:t>of </a:t>
            </a:r>
            <a:r>
              <a:rPr sz="1700" spc="-5" dirty="0">
                <a:latin typeface="Arial"/>
                <a:cs typeface="Arial"/>
              </a:rPr>
              <a:t>‘5-year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plans’</a:t>
            </a:r>
            <a:endParaRPr sz="17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615"/>
              </a:spcBef>
              <a:buSzPct val="79411"/>
              <a:buFont typeface="Wingdings"/>
              <a:buChar char=""/>
              <a:tabLst>
                <a:tab pos="337820" algn="l"/>
              </a:tabLst>
            </a:pPr>
            <a:r>
              <a:rPr sz="1700" dirty="0">
                <a:latin typeface="Arial"/>
                <a:cs typeface="Arial"/>
              </a:rPr>
              <a:t>Number of </a:t>
            </a:r>
            <a:r>
              <a:rPr sz="1700" spc="-5" dirty="0">
                <a:latin typeface="Arial"/>
                <a:cs typeface="Arial"/>
              </a:rPr>
              <a:t>short-term </a:t>
            </a:r>
            <a:r>
              <a:rPr sz="1700" dirty="0">
                <a:latin typeface="Arial"/>
                <a:cs typeface="Arial"/>
              </a:rPr>
              <a:t>measures </a:t>
            </a:r>
            <a:r>
              <a:rPr sz="1700" spc="-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combat problems of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malnutrition.</a:t>
            </a:r>
            <a:endParaRPr sz="17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610"/>
              </a:spcBef>
              <a:buSzPct val="79411"/>
              <a:buFont typeface="Wingdings"/>
              <a:buChar char=""/>
              <a:tabLst>
                <a:tab pos="337820" algn="l"/>
              </a:tabLst>
            </a:pPr>
            <a:r>
              <a:rPr sz="1700" dirty="0">
                <a:latin typeface="Arial"/>
                <a:cs typeface="Arial"/>
              </a:rPr>
              <a:t>Undernutrition is </a:t>
            </a:r>
            <a:r>
              <a:rPr sz="1700" spc="-5" dirty="0">
                <a:latin typeface="Arial"/>
                <a:cs typeface="Arial"/>
              </a:rPr>
              <a:t>found </a:t>
            </a:r>
            <a:r>
              <a:rPr sz="1700" dirty="0">
                <a:latin typeface="Arial"/>
                <a:cs typeface="Arial"/>
              </a:rPr>
              <a:t>mostly in </a:t>
            </a:r>
            <a:r>
              <a:rPr sz="1700" spc="-5" dirty="0">
                <a:latin typeface="Arial"/>
                <a:cs typeface="Arial"/>
              </a:rPr>
              <a:t>rural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areas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700" b="1" spc="5" dirty="0">
                <a:latin typeface="Arial"/>
                <a:cs typeface="Arial"/>
              </a:rPr>
              <a:t>4</a:t>
            </a:r>
            <a:r>
              <a:rPr sz="1650" b="1" spc="7" baseline="25252" dirty="0">
                <a:latin typeface="Arial"/>
                <a:cs typeface="Arial"/>
              </a:rPr>
              <a:t>th </a:t>
            </a:r>
            <a:r>
              <a:rPr sz="1700" b="1" dirty="0">
                <a:latin typeface="Arial"/>
                <a:cs typeface="Arial"/>
              </a:rPr>
              <a:t>phase- the </a:t>
            </a:r>
            <a:r>
              <a:rPr sz="1700" b="1" spc="-5" dirty="0">
                <a:latin typeface="Arial"/>
                <a:cs typeface="Arial"/>
              </a:rPr>
              <a:t>multi </a:t>
            </a:r>
            <a:r>
              <a:rPr sz="1700" b="1" dirty="0">
                <a:latin typeface="Arial"/>
                <a:cs typeface="Arial"/>
              </a:rPr>
              <a:t>sectoral</a:t>
            </a:r>
            <a:r>
              <a:rPr sz="1700" b="1" spc="-16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phase…..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19" y="558749"/>
            <a:ext cx="5867400" cy="738664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219" y="304800"/>
            <a:ext cx="8075930" cy="3323987"/>
          </a:xfrm>
        </p:spPr>
        <p:txBody>
          <a:bodyPr/>
          <a:lstStyle/>
          <a:p>
            <a:r>
              <a:rPr lang="en-IN" dirty="0" smtClean="0"/>
              <a:t> Q 1 Expand ICDS</a:t>
            </a:r>
          </a:p>
          <a:p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Integrated Child Development Scheme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Integrated Children Development Scheme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Integrated Care Development Scheme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Interrelated Child Development Scheme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19" y="558749"/>
            <a:ext cx="5867400" cy="738664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219" y="304800"/>
            <a:ext cx="8075930" cy="3323987"/>
          </a:xfrm>
        </p:spPr>
        <p:txBody>
          <a:bodyPr/>
          <a:lstStyle/>
          <a:p>
            <a:r>
              <a:rPr lang="en-IN" dirty="0" smtClean="0"/>
              <a:t> Q 2 Special Nutrition Programme was started in the year</a:t>
            </a:r>
          </a:p>
          <a:p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1969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1970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1971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1968 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19" y="558749"/>
            <a:ext cx="5867400" cy="738664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219" y="228600"/>
            <a:ext cx="8075930" cy="3693319"/>
          </a:xfrm>
        </p:spPr>
        <p:txBody>
          <a:bodyPr/>
          <a:lstStyle/>
          <a:p>
            <a:r>
              <a:rPr lang="en-IN" dirty="0" smtClean="0"/>
              <a:t>Q 3 Dose of Vitamin A given to children less than 1 year of age for prevention of blindness is </a:t>
            </a:r>
          </a:p>
          <a:p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50000 IU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2 </a:t>
            </a:r>
            <a:r>
              <a:rPr lang="en-IN" dirty="0" err="1" smtClean="0"/>
              <a:t>Lakh</a:t>
            </a:r>
            <a:r>
              <a:rPr lang="en-IN" dirty="0" smtClean="0"/>
              <a:t> IU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1 </a:t>
            </a:r>
            <a:r>
              <a:rPr lang="en-IN" dirty="0" err="1" smtClean="0"/>
              <a:t>Lakh</a:t>
            </a:r>
            <a:r>
              <a:rPr lang="en-IN" dirty="0" smtClean="0"/>
              <a:t> IU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3 </a:t>
            </a:r>
            <a:r>
              <a:rPr lang="en-IN" dirty="0" err="1" smtClean="0"/>
              <a:t>Lakh</a:t>
            </a:r>
            <a:r>
              <a:rPr lang="en-IN" dirty="0" smtClean="0"/>
              <a:t> IU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19" y="558749"/>
            <a:ext cx="5867400" cy="738664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219" y="152400"/>
            <a:ext cx="8075930" cy="4062651"/>
          </a:xfrm>
        </p:spPr>
        <p:txBody>
          <a:bodyPr/>
          <a:lstStyle/>
          <a:p>
            <a:r>
              <a:rPr lang="en-IN" dirty="0" smtClean="0"/>
              <a:t>Q 4 ICDS was launched by</a:t>
            </a:r>
          </a:p>
          <a:p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Ministry of Education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 Ministry of Rural Development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Ministry of Health and Family Welfare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Ministry of Social Welfare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19" y="558749"/>
            <a:ext cx="5867400" cy="738664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219" y="304800"/>
            <a:ext cx="8075930" cy="4062651"/>
          </a:xfrm>
        </p:spPr>
        <p:txBody>
          <a:bodyPr/>
          <a:lstStyle/>
          <a:p>
            <a:r>
              <a:rPr lang="en-IN" dirty="0" smtClean="0"/>
              <a:t>Q 5 Mid day meal program was launched by</a:t>
            </a:r>
          </a:p>
          <a:p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Ministry of Education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 Ministry of Rural Development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Ministry of Health and Family Welfare</a:t>
            </a:r>
          </a:p>
          <a:p>
            <a:pPr marL="457200" indent="-457200">
              <a:buAutoNum type="alphaLcParenR"/>
            </a:pPr>
            <a:endParaRPr lang="en-IN" dirty="0" smtClean="0"/>
          </a:p>
          <a:p>
            <a:pPr marL="457200" indent="-457200">
              <a:buAutoNum type="alphaLcParenR"/>
            </a:pPr>
            <a:r>
              <a:rPr lang="en-IN" dirty="0" smtClean="0"/>
              <a:t>Ministry of Social Welfare</a:t>
            </a:r>
          </a:p>
          <a:p>
            <a:r>
              <a:rPr lang="en-IN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814" y="0"/>
            <a:ext cx="40805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459" dirty="0">
                <a:solidFill>
                  <a:srgbClr val="000000"/>
                </a:solidFill>
              </a:rPr>
              <a:t>Thank</a:t>
            </a:r>
            <a:r>
              <a:rPr sz="7200" spc="-515" dirty="0">
                <a:solidFill>
                  <a:srgbClr val="000000"/>
                </a:solidFill>
              </a:rPr>
              <a:t> </a:t>
            </a:r>
            <a:r>
              <a:rPr sz="7200" spc="-459" dirty="0">
                <a:solidFill>
                  <a:srgbClr val="000000"/>
                </a:solidFill>
              </a:rPr>
              <a:t>you</a:t>
            </a:r>
            <a:endParaRPr sz="7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" y="0"/>
            <a:ext cx="8296275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219" y="935482"/>
            <a:ext cx="48012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u="sng" dirty="0">
                <a:uFill>
                  <a:solidFill>
                    <a:srgbClr val="113C5C"/>
                  </a:solidFill>
                </a:uFill>
              </a:rPr>
              <a:t>Ministry of Rural</a:t>
            </a:r>
            <a:r>
              <a:rPr sz="2600" u="sng" spc="-75" dirty="0">
                <a:uFill>
                  <a:solidFill>
                    <a:srgbClr val="113C5C"/>
                  </a:solidFill>
                </a:uFill>
              </a:rPr>
              <a:t> </a:t>
            </a:r>
            <a:r>
              <a:rPr sz="2600" u="sng" dirty="0">
                <a:uFill>
                  <a:solidFill>
                    <a:srgbClr val="113C5C"/>
                  </a:solidFill>
                </a:uFill>
              </a:rPr>
              <a:t>Development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490219" y="1266190"/>
            <a:ext cx="7684134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Applied nutrition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programme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2600" b="1" u="sng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Ministry of Social</a:t>
            </a:r>
            <a:r>
              <a:rPr sz="2600" b="1" u="sng" spc="-40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Welfare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Integrated </a:t>
            </a:r>
            <a:r>
              <a:rPr sz="2200" dirty="0">
                <a:latin typeface="Arial"/>
                <a:cs typeface="Arial"/>
              </a:rPr>
              <a:t>child </a:t>
            </a:r>
            <a:r>
              <a:rPr sz="2200" spc="-5" dirty="0">
                <a:latin typeface="Arial"/>
                <a:cs typeface="Arial"/>
              </a:rPr>
              <a:t>development services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scheme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Balwadi nutrition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programme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Special nutrition programme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600" b="1" u="sng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Ministry </a:t>
            </a:r>
            <a:r>
              <a:rPr sz="2600" b="1" u="sng" spc="5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of </a:t>
            </a:r>
            <a:r>
              <a:rPr sz="2600" b="1" u="sng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Health and Family</a:t>
            </a:r>
            <a:r>
              <a:rPr sz="2600" b="1" u="sng" spc="-90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Welfare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National nutritional anemia prophylaxis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programme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National prophylaxis programme for prevention of </a:t>
            </a:r>
            <a:r>
              <a:rPr sz="2200" dirty="0">
                <a:latin typeface="Arial"/>
                <a:cs typeface="Arial"/>
              </a:rPr>
              <a:t>blindness  </a:t>
            </a:r>
            <a:r>
              <a:rPr sz="2200" spc="-5" dirty="0">
                <a:latin typeface="Arial"/>
                <a:cs typeface="Arial"/>
              </a:rPr>
              <a:t>due to vitamin A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deficiency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National iodine deficiency disorder control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programme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860"/>
              </a:lnSpc>
              <a:spcBef>
                <a:spcPts val="1490"/>
              </a:spcBef>
            </a:pPr>
            <a:r>
              <a:rPr sz="2600" b="1" u="sng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Ministry of</a:t>
            </a:r>
            <a:r>
              <a:rPr sz="2600" b="1" u="sng" spc="-40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113C5C"/>
                </a:solidFill>
                <a:uFill>
                  <a:solidFill>
                    <a:srgbClr val="113C5C"/>
                  </a:solidFill>
                </a:uFill>
                <a:latin typeface="Arial"/>
                <a:cs typeface="Arial"/>
              </a:rPr>
              <a:t>Education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ts val="2380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Mid-day meal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programme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428625"/>
            <a:ext cx="859155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219" y="1406398"/>
            <a:ext cx="8030209" cy="487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375"/>
              </a:lnSpc>
              <a:spcBef>
                <a:spcPts val="95"/>
              </a:spcBef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One of the earliest nutritional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programmes.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110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This project was started in Orissa on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1963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375"/>
              </a:lnSpc>
              <a:buSzPct val="79545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Later extended to Tamilnadu and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UP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885"/>
              </a:lnSpc>
              <a:spcBef>
                <a:spcPts val="1485"/>
              </a:spcBef>
            </a:pPr>
            <a:r>
              <a:rPr sz="2600" b="1" dirty="0">
                <a:solidFill>
                  <a:srgbClr val="113C5C"/>
                </a:solidFill>
                <a:latin typeface="Arial"/>
                <a:cs typeface="Arial"/>
              </a:rPr>
              <a:t>Objectives:</a:t>
            </a:r>
            <a:endParaRPr sz="2600">
              <a:latin typeface="Arial"/>
              <a:cs typeface="Arial"/>
            </a:endParaRPr>
          </a:p>
          <a:p>
            <a:pPr marL="570230" marR="90805" lvl="1" indent="-229235">
              <a:lnSpc>
                <a:spcPct val="80000"/>
              </a:lnSpc>
              <a:spcBef>
                <a:spcPts val="245"/>
              </a:spcBef>
              <a:buFont typeface="Wingdings"/>
              <a:buChar char=""/>
              <a:tabLst>
                <a:tab pos="570865" algn="l"/>
              </a:tabLst>
            </a:pPr>
            <a:r>
              <a:rPr sz="2000" dirty="0">
                <a:latin typeface="Arial"/>
                <a:cs typeface="Arial"/>
              </a:rPr>
              <a:t>Promoting production and of protective food such Vegetables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fruits</a:t>
            </a:r>
            <a:endParaRPr sz="2000">
              <a:latin typeface="Arial"/>
              <a:cs typeface="Arial"/>
            </a:endParaRPr>
          </a:p>
          <a:p>
            <a:pPr marL="570230" marR="527050" lvl="1" indent="-229235">
              <a:lnSpc>
                <a:spcPct val="80000"/>
              </a:lnSpc>
              <a:spcBef>
                <a:spcPts val="5"/>
              </a:spcBef>
              <a:buFont typeface="Wingdings"/>
              <a:buChar char=""/>
              <a:tabLst>
                <a:tab pos="570865" algn="l"/>
              </a:tabLst>
            </a:pPr>
            <a:r>
              <a:rPr sz="2000" dirty="0">
                <a:latin typeface="Arial"/>
                <a:cs typeface="Arial"/>
              </a:rPr>
              <a:t>Ensure their consumption by pregnant &amp; lactating women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children.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600" dirty="0">
                <a:latin typeface="Arial"/>
                <a:cs typeface="Arial"/>
              </a:rPr>
              <a:t>1973 its extended to all states in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INDIA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885"/>
              </a:lnSpc>
              <a:spcBef>
                <a:spcPts val="1870"/>
              </a:spcBef>
            </a:pPr>
            <a:r>
              <a:rPr sz="2600" b="1" dirty="0">
                <a:solidFill>
                  <a:srgbClr val="113C5C"/>
                </a:solidFill>
                <a:latin typeface="Arial"/>
                <a:cs typeface="Arial"/>
              </a:rPr>
              <a:t>Services</a:t>
            </a:r>
            <a:endParaRPr sz="2600">
              <a:latin typeface="Arial"/>
              <a:cs typeface="Arial"/>
            </a:endParaRPr>
          </a:p>
          <a:p>
            <a:pPr marL="570230" lvl="1" indent="-229235">
              <a:lnSpc>
                <a:spcPts val="1930"/>
              </a:lnSpc>
              <a:buFont typeface="Wingdings"/>
              <a:buChar char=""/>
              <a:tabLst>
                <a:tab pos="570865" algn="l"/>
              </a:tabLst>
            </a:pPr>
            <a:r>
              <a:rPr sz="2000" dirty="0">
                <a:latin typeface="Arial"/>
                <a:cs typeface="Arial"/>
              </a:rPr>
              <a:t>Nutritional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education</a:t>
            </a:r>
            <a:endParaRPr sz="2000">
              <a:latin typeface="Arial"/>
              <a:cs typeface="Arial"/>
            </a:endParaRPr>
          </a:p>
          <a:p>
            <a:pPr marL="570230" lvl="1" indent="-229235">
              <a:lnSpc>
                <a:spcPts val="1920"/>
              </a:lnSpc>
              <a:buFont typeface="Wingdings"/>
              <a:buChar char=""/>
              <a:tabLst>
                <a:tab pos="570865" algn="l"/>
              </a:tabLst>
            </a:pPr>
            <a:r>
              <a:rPr sz="2000" dirty="0">
                <a:latin typeface="Arial"/>
                <a:cs typeface="Arial"/>
              </a:rPr>
              <a:t>Nutrition worth 25 paise for children and 50 paise for pregnant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570230">
              <a:lnSpc>
                <a:spcPts val="2160"/>
              </a:lnSpc>
              <a:tabLst>
                <a:tab pos="2543810" algn="l"/>
              </a:tabLst>
            </a:pPr>
            <a:r>
              <a:rPr sz="2000" dirty="0">
                <a:latin typeface="Arial"/>
                <a:cs typeface="Arial"/>
              </a:rPr>
              <a:t>lactating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women	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52 days in 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</a:t>
            </a:r>
            <a:endParaRPr sz="2000">
              <a:latin typeface="Arial"/>
              <a:cs typeface="Arial"/>
            </a:endParaRPr>
          </a:p>
          <a:p>
            <a:pPr marL="341630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latin typeface="Arial"/>
                <a:cs typeface="Arial"/>
              </a:rPr>
              <a:t>The programme maintained by Ministry of Rural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Development.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750" y="142875"/>
            <a:ext cx="7762875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219" y="1140612"/>
            <a:ext cx="7728584" cy="501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8640">
              <a:lnSpc>
                <a:spcPct val="110000"/>
              </a:lnSpc>
              <a:spcBef>
                <a:spcPts val="100"/>
              </a:spcBef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This was started in 1970 under the department of social  welfare through voluntary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organisations.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910"/>
              </a:lnSpc>
              <a:spcBef>
                <a:spcPts val="135"/>
              </a:spcBef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Voluntary organisations receiving the grants are responsible  for the running of this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13C5C"/>
                </a:solidFill>
                <a:latin typeface="Arial"/>
                <a:cs typeface="Arial"/>
              </a:rPr>
              <a:t>Beneficiary</a:t>
            </a:r>
            <a:r>
              <a:rPr sz="2800" b="1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13C5C"/>
                </a:solidFill>
                <a:latin typeface="Arial"/>
                <a:cs typeface="Arial"/>
              </a:rPr>
              <a:t>group</a:t>
            </a:r>
            <a:endParaRPr sz="2800">
              <a:latin typeface="Arial"/>
              <a:cs typeface="Arial"/>
            </a:endParaRPr>
          </a:p>
          <a:p>
            <a:pPr marL="384175" indent="-372110">
              <a:lnSpc>
                <a:spcPct val="100000"/>
              </a:lnSpc>
              <a:spcBef>
                <a:spcPts val="265"/>
              </a:spcBef>
              <a:buSzPct val="102272"/>
              <a:buFont typeface="Wingdings"/>
              <a:buChar char=""/>
              <a:tabLst>
                <a:tab pos="384175" algn="l"/>
                <a:tab pos="384810" algn="l"/>
              </a:tabLst>
            </a:pPr>
            <a:r>
              <a:rPr sz="2200" spc="-5" dirty="0">
                <a:latin typeface="Arial"/>
                <a:cs typeface="Arial"/>
              </a:rPr>
              <a:t>Preschool children </a:t>
            </a:r>
            <a:r>
              <a:rPr sz="2200" dirty="0">
                <a:latin typeface="Arial"/>
                <a:cs typeface="Arial"/>
              </a:rPr>
              <a:t>3-5years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age.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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ts val="3235"/>
              </a:lnSpc>
            </a:pPr>
            <a:r>
              <a:rPr sz="2800" b="1" spc="-5" dirty="0">
                <a:solidFill>
                  <a:srgbClr val="113C5C"/>
                </a:solidFill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ts val="237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300kcal and 10gm protein for 270 days in a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year.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74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Also provide with pre school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educa</a:t>
            </a:r>
            <a:r>
              <a:rPr sz="2400" dirty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"/>
              <a:cs typeface="Arial"/>
            </a:endParaRPr>
          </a:p>
          <a:p>
            <a:pPr marL="12700" marR="277495">
              <a:lnSpc>
                <a:spcPts val="2380"/>
              </a:lnSpc>
            </a:pPr>
            <a:r>
              <a:rPr sz="2200" spc="-5" dirty="0">
                <a:latin typeface="Arial"/>
                <a:cs typeface="Arial"/>
              </a:rPr>
              <a:t>Balawadis are being phased out because universalization of  ICDS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2362200"/>
            <a:ext cx="29718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525" y="142875"/>
            <a:ext cx="7553325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219" y="1093978"/>
            <a:ext cx="8310880" cy="481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Started </a:t>
            </a:r>
            <a:r>
              <a:rPr sz="1800" spc="-5" dirty="0">
                <a:latin typeface="Arial"/>
                <a:cs typeface="Arial"/>
              </a:rPr>
              <a:t>in 1970 by Ministry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Social Welfare.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Operation in urban slums, tribal areas and </a:t>
            </a:r>
            <a:r>
              <a:rPr sz="1800" spc="-10" dirty="0">
                <a:latin typeface="Arial"/>
                <a:cs typeface="Arial"/>
              </a:rPr>
              <a:t>backward </a:t>
            </a:r>
            <a:r>
              <a:rPr sz="1800" spc="-5" dirty="0">
                <a:latin typeface="Arial"/>
                <a:cs typeface="Arial"/>
              </a:rPr>
              <a:t>rural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areas.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Operated under minimum need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programme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80555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Main aim is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improve nutritional </a:t>
            </a:r>
            <a:r>
              <a:rPr sz="1800" dirty="0">
                <a:latin typeface="Arial"/>
                <a:cs typeface="Arial"/>
              </a:rPr>
              <a:t>status </a:t>
            </a:r>
            <a:r>
              <a:rPr sz="1800" spc="-5" dirty="0">
                <a:latin typeface="Arial"/>
                <a:cs typeface="Arial"/>
              </a:rPr>
              <a:t>in targeted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group.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solidFill>
                  <a:srgbClr val="113C5C"/>
                </a:solidFill>
                <a:latin typeface="Arial"/>
                <a:cs typeface="Arial"/>
              </a:rPr>
              <a:t>Beneficiary</a:t>
            </a:r>
            <a:r>
              <a:rPr sz="2300" b="1" spc="-65" dirty="0">
                <a:solidFill>
                  <a:srgbClr val="113C5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13C5C"/>
                </a:solidFill>
                <a:latin typeface="Arial"/>
                <a:cs typeface="Arial"/>
              </a:rPr>
              <a:t>group</a:t>
            </a:r>
            <a:endParaRPr sz="2300">
              <a:latin typeface="Arial"/>
              <a:cs typeface="Arial"/>
            </a:endParaRPr>
          </a:p>
          <a:p>
            <a:pPr marL="349250" indent="-337185">
              <a:lnSpc>
                <a:spcPct val="100000"/>
              </a:lnSpc>
              <a:spcBef>
                <a:spcPts val="1195"/>
              </a:spcBef>
              <a:buSzPct val="80555"/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800" spc="-5" dirty="0">
                <a:latin typeface="Arial"/>
                <a:cs typeface="Arial"/>
              </a:rPr>
              <a:t>Children below 6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  <a:p>
            <a:pPr marL="349250" indent="-337185">
              <a:lnSpc>
                <a:spcPct val="100000"/>
              </a:lnSpc>
              <a:buSzPct val="80555"/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800" spc="-5" dirty="0">
                <a:latin typeface="Arial"/>
                <a:cs typeface="Arial"/>
              </a:rPr>
              <a:t>Pregnant and lactating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women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600" b="1" dirty="0">
                <a:solidFill>
                  <a:srgbClr val="113C5C"/>
                </a:solidFill>
                <a:latin typeface="Arial"/>
                <a:cs typeface="Arial"/>
              </a:rPr>
              <a:t>Services</a:t>
            </a:r>
            <a:endParaRPr sz="2600">
              <a:latin typeface="Arial"/>
              <a:cs typeface="Arial"/>
            </a:endParaRPr>
          </a:p>
          <a:p>
            <a:pPr marL="475615" indent="-463550">
              <a:lnSpc>
                <a:spcPct val="100000"/>
              </a:lnSpc>
              <a:spcBef>
                <a:spcPts val="1195"/>
              </a:spcBef>
              <a:buSzPct val="80555"/>
              <a:buFont typeface="Wingdings"/>
              <a:buChar char=""/>
              <a:tabLst>
                <a:tab pos="475615" algn="l"/>
                <a:tab pos="476250" algn="l"/>
              </a:tabLst>
            </a:pPr>
            <a:r>
              <a:rPr sz="1800" spc="-5" dirty="0">
                <a:latin typeface="Arial"/>
                <a:cs typeface="Arial"/>
              </a:rPr>
              <a:t>Preschool children 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300kcal and 10-12gm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protein</a:t>
            </a:r>
            <a:endParaRPr sz="1800">
              <a:latin typeface="Arial"/>
              <a:cs typeface="Arial"/>
            </a:endParaRPr>
          </a:p>
          <a:p>
            <a:pPr marL="475615" indent="-463550">
              <a:lnSpc>
                <a:spcPct val="100000"/>
              </a:lnSpc>
              <a:buSzPct val="80555"/>
              <a:buFont typeface="Wingdings"/>
              <a:buChar char=""/>
              <a:tabLst>
                <a:tab pos="475615" algn="l"/>
                <a:tab pos="476250" algn="l"/>
              </a:tabLst>
            </a:pPr>
            <a:r>
              <a:rPr sz="1800" spc="-5" dirty="0">
                <a:latin typeface="Arial"/>
                <a:cs typeface="Arial"/>
              </a:rPr>
              <a:t>Pregnant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lactating mothers :500kcal and 25 gm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protein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Total of </a:t>
            </a:r>
            <a:r>
              <a:rPr sz="1800" b="1" spc="-5" dirty="0">
                <a:latin typeface="Arial"/>
                <a:cs typeface="Arial"/>
              </a:rPr>
              <a:t>300 </a:t>
            </a:r>
            <a:r>
              <a:rPr sz="1800" b="1" spc="-10" dirty="0">
                <a:latin typeface="Arial"/>
                <a:cs typeface="Arial"/>
              </a:rPr>
              <a:t>days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 year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730"/>
              </a:spcBef>
              <a:buSzPct val="80555"/>
              <a:buFont typeface="Wingdings"/>
              <a:buChar char=""/>
              <a:tabLst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Fund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nutrition </a:t>
            </a:r>
            <a:r>
              <a:rPr sz="1800" spc="-10" dirty="0">
                <a:latin typeface="Arial"/>
                <a:cs typeface="Arial"/>
              </a:rPr>
              <a:t>component </a:t>
            </a:r>
            <a:r>
              <a:rPr sz="1800" spc="-5" dirty="0">
                <a:latin typeface="Arial"/>
                <a:cs typeface="Arial"/>
              </a:rPr>
              <a:t>of ICDS programme </a:t>
            </a:r>
            <a:r>
              <a:rPr sz="1800" spc="-20" dirty="0">
                <a:latin typeface="Arial"/>
                <a:cs typeface="Arial"/>
              </a:rPr>
              <a:t>was </a:t>
            </a:r>
            <a:r>
              <a:rPr sz="1800" spc="-5" dirty="0">
                <a:latin typeface="Arial"/>
                <a:cs typeface="Arial"/>
              </a:rPr>
              <a:t>shared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SNP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budget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15"/>
              </a:spcBef>
              <a:buSzPct val="80555"/>
              <a:buFont typeface="Wingdings"/>
              <a:buChar char=""/>
              <a:tabLst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This programme is gradually being merged into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ICDS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975" y="0"/>
            <a:ext cx="7324725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820" y="1371397"/>
            <a:ext cx="8785225" cy="29121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37820" indent="-274320">
              <a:lnSpc>
                <a:spcPct val="100000"/>
              </a:lnSpc>
              <a:spcBef>
                <a:spcPts val="540"/>
              </a:spcBef>
              <a:buSzPct val="79545"/>
              <a:buFont typeface="Wingdings"/>
              <a:buChar char=""/>
              <a:tabLst>
                <a:tab pos="337820" algn="l"/>
                <a:tab pos="6259195" algn="l"/>
              </a:tabLst>
            </a:pPr>
            <a:r>
              <a:rPr sz="2200" spc="-5" dirty="0">
                <a:latin typeface="Arial"/>
                <a:cs typeface="Arial"/>
              </a:rPr>
              <a:t>Initiated-Oct.2,1975, in 33 CD Blocks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under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5</a:t>
            </a:r>
            <a:r>
              <a:rPr sz="2175" spc="15" baseline="24904" dirty="0">
                <a:latin typeface="Arial"/>
                <a:cs typeface="Arial"/>
              </a:rPr>
              <a:t>th	</a:t>
            </a:r>
            <a:r>
              <a:rPr sz="2200" spc="-5" dirty="0">
                <a:latin typeface="Arial"/>
                <a:cs typeface="Arial"/>
              </a:rPr>
              <a:t>Five Year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</a:t>
            </a:r>
            <a:endParaRPr sz="22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480"/>
              </a:spcBef>
              <a:buSzPct val="79545"/>
              <a:buFont typeface="Wingdings"/>
              <a:buChar char="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Under </a:t>
            </a:r>
            <a:r>
              <a:rPr sz="2400" spc="-5" dirty="0">
                <a:latin typeface="Arial"/>
                <a:cs typeface="Arial"/>
              </a:rPr>
              <a:t>aegis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Ministry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social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welfare</a:t>
            </a:r>
            <a:endParaRPr sz="24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840"/>
              </a:spcBef>
              <a:buSzPct val="79545"/>
              <a:buFont typeface="Wingdings"/>
              <a:buChar char="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succession </a:t>
            </a:r>
            <a:r>
              <a:rPr sz="2200" spc="-5" dirty="0">
                <a:latin typeface="Arial"/>
                <a:cs typeface="Arial"/>
              </a:rPr>
              <a:t>to objectives of National Children's Policy (Aug.</a:t>
            </a:r>
            <a:r>
              <a:rPr sz="2200" spc="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1974)</a:t>
            </a:r>
            <a:endParaRPr sz="22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1320"/>
              </a:spcBef>
              <a:buSzPct val="79545"/>
              <a:buFont typeface="Wingdings"/>
              <a:buChar char="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World’s largest program for early childhood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development</a:t>
            </a:r>
            <a:endParaRPr sz="22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1320"/>
              </a:spcBef>
              <a:buSzPct val="79545"/>
              <a:buFont typeface="Wingdings"/>
              <a:buChar char=""/>
              <a:tabLst>
                <a:tab pos="337820" algn="l"/>
              </a:tabLst>
            </a:pPr>
            <a:r>
              <a:rPr sz="2200" spc="-5" dirty="0">
                <a:latin typeface="Arial"/>
                <a:cs typeface="Arial"/>
              </a:rPr>
              <a:t>Centrally sponsored scheme implemented by state/UT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govts.</a:t>
            </a:r>
            <a:endParaRPr sz="2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525"/>
              </a:spcBef>
            </a:pPr>
            <a:r>
              <a:rPr sz="2800" b="1" spc="-5" dirty="0">
                <a:solidFill>
                  <a:srgbClr val="113C5C"/>
                </a:solidFill>
                <a:latin typeface="Arial"/>
                <a:cs typeface="Arial"/>
              </a:rPr>
              <a:t>Rationale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4650" y="4870450"/>
            <a:ext cx="8470900" cy="1612900"/>
            <a:chOff x="374650" y="4870450"/>
            <a:chExt cx="8470900" cy="1612900"/>
          </a:xfrm>
        </p:grpSpPr>
        <p:sp>
          <p:nvSpPr>
            <p:cNvPr id="5" name="object 5"/>
            <p:cNvSpPr/>
            <p:nvPr/>
          </p:nvSpPr>
          <p:spPr>
            <a:xfrm>
              <a:off x="381000" y="4876800"/>
              <a:ext cx="8458200" cy="1600200"/>
            </a:xfrm>
            <a:custGeom>
              <a:avLst/>
              <a:gdLst/>
              <a:ahLst/>
              <a:cxnLst/>
              <a:rect l="l" t="t" r="r" b="b"/>
              <a:pathLst>
                <a:path w="8458200" h="1600200">
                  <a:moveTo>
                    <a:pt x="8191500" y="0"/>
                  </a:moveTo>
                  <a:lnTo>
                    <a:pt x="266700" y="0"/>
                  </a:ln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0" y="1333500"/>
                  </a:lnTo>
                  <a:lnTo>
                    <a:pt x="4296" y="1381439"/>
                  </a:lnTo>
                  <a:lnTo>
                    <a:pt x="16685" y="1426560"/>
                  </a:lnTo>
                  <a:lnTo>
                    <a:pt x="36412" y="1468108"/>
                  </a:lnTo>
                  <a:lnTo>
                    <a:pt x="62724" y="1505331"/>
                  </a:lnTo>
                  <a:lnTo>
                    <a:pt x="94868" y="1537475"/>
                  </a:lnTo>
                  <a:lnTo>
                    <a:pt x="132091" y="1563787"/>
                  </a:lnTo>
                  <a:lnTo>
                    <a:pt x="173639" y="1583514"/>
                  </a:lnTo>
                  <a:lnTo>
                    <a:pt x="218760" y="1595903"/>
                  </a:lnTo>
                  <a:lnTo>
                    <a:pt x="266700" y="1600200"/>
                  </a:lnTo>
                  <a:lnTo>
                    <a:pt x="8191500" y="1600200"/>
                  </a:lnTo>
                  <a:lnTo>
                    <a:pt x="8239446" y="1595903"/>
                  </a:lnTo>
                  <a:lnTo>
                    <a:pt x="8284570" y="1583514"/>
                  </a:lnTo>
                  <a:lnTo>
                    <a:pt x="8326120" y="1563787"/>
                  </a:lnTo>
                  <a:lnTo>
                    <a:pt x="8363341" y="1537475"/>
                  </a:lnTo>
                  <a:lnTo>
                    <a:pt x="8395483" y="1505331"/>
                  </a:lnTo>
                  <a:lnTo>
                    <a:pt x="8421793" y="1468108"/>
                  </a:lnTo>
                  <a:lnTo>
                    <a:pt x="8441517" y="1426560"/>
                  </a:lnTo>
                  <a:lnTo>
                    <a:pt x="8453903" y="1381439"/>
                  </a:lnTo>
                  <a:lnTo>
                    <a:pt x="8458200" y="1333500"/>
                  </a:lnTo>
                  <a:lnTo>
                    <a:pt x="8458200" y="266700"/>
                  </a:lnTo>
                  <a:lnTo>
                    <a:pt x="8453903" y="218753"/>
                  </a:lnTo>
                  <a:lnTo>
                    <a:pt x="8441517" y="173629"/>
                  </a:lnTo>
                  <a:lnTo>
                    <a:pt x="8421793" y="132080"/>
                  </a:lnTo>
                  <a:lnTo>
                    <a:pt x="8395483" y="94858"/>
                  </a:lnTo>
                  <a:lnTo>
                    <a:pt x="8363341" y="62716"/>
                  </a:lnTo>
                  <a:lnTo>
                    <a:pt x="8326120" y="36406"/>
                  </a:lnTo>
                  <a:lnTo>
                    <a:pt x="8284570" y="16682"/>
                  </a:lnTo>
                  <a:lnTo>
                    <a:pt x="8239446" y="4296"/>
                  </a:lnTo>
                  <a:lnTo>
                    <a:pt x="8191500" y="0"/>
                  </a:lnTo>
                  <a:close/>
                </a:path>
              </a:pathLst>
            </a:custGeom>
            <a:solidFill>
              <a:srgbClr val="AC2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4876800"/>
              <a:ext cx="8458200" cy="1600200"/>
            </a:xfrm>
            <a:custGeom>
              <a:avLst/>
              <a:gdLst/>
              <a:ahLst/>
              <a:cxnLst/>
              <a:rect l="l" t="t" r="r" b="b"/>
              <a:pathLst>
                <a:path w="8458200" h="16002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8191500" y="0"/>
                  </a:lnTo>
                  <a:lnTo>
                    <a:pt x="8239446" y="4296"/>
                  </a:lnTo>
                  <a:lnTo>
                    <a:pt x="8284570" y="16682"/>
                  </a:lnTo>
                  <a:lnTo>
                    <a:pt x="8326120" y="36406"/>
                  </a:lnTo>
                  <a:lnTo>
                    <a:pt x="8363341" y="62716"/>
                  </a:lnTo>
                  <a:lnTo>
                    <a:pt x="8395483" y="94858"/>
                  </a:lnTo>
                  <a:lnTo>
                    <a:pt x="8421793" y="132080"/>
                  </a:lnTo>
                  <a:lnTo>
                    <a:pt x="8441517" y="173629"/>
                  </a:lnTo>
                  <a:lnTo>
                    <a:pt x="8453903" y="218753"/>
                  </a:lnTo>
                  <a:lnTo>
                    <a:pt x="8458200" y="266700"/>
                  </a:lnTo>
                  <a:lnTo>
                    <a:pt x="8458200" y="1333500"/>
                  </a:lnTo>
                  <a:lnTo>
                    <a:pt x="8453903" y="1381439"/>
                  </a:lnTo>
                  <a:lnTo>
                    <a:pt x="8441517" y="1426560"/>
                  </a:lnTo>
                  <a:lnTo>
                    <a:pt x="8421793" y="1468108"/>
                  </a:lnTo>
                  <a:lnTo>
                    <a:pt x="8395483" y="1505331"/>
                  </a:lnTo>
                  <a:lnTo>
                    <a:pt x="8363341" y="1537475"/>
                  </a:lnTo>
                  <a:lnTo>
                    <a:pt x="8326120" y="1563787"/>
                  </a:lnTo>
                  <a:lnTo>
                    <a:pt x="8284570" y="1583514"/>
                  </a:lnTo>
                  <a:lnTo>
                    <a:pt x="8239446" y="1595903"/>
                  </a:lnTo>
                  <a:lnTo>
                    <a:pt x="8191500" y="1600200"/>
                  </a:lnTo>
                  <a:lnTo>
                    <a:pt x="266700" y="1600200"/>
                  </a:lnTo>
                  <a:lnTo>
                    <a:pt x="218760" y="1595903"/>
                  </a:lnTo>
                  <a:lnTo>
                    <a:pt x="173639" y="1583514"/>
                  </a:lnTo>
                  <a:lnTo>
                    <a:pt x="132091" y="1563787"/>
                  </a:lnTo>
                  <a:lnTo>
                    <a:pt x="94868" y="1537475"/>
                  </a:lnTo>
                  <a:lnTo>
                    <a:pt x="62724" y="1505331"/>
                  </a:lnTo>
                  <a:lnTo>
                    <a:pt x="36412" y="1468108"/>
                  </a:lnTo>
                  <a:lnTo>
                    <a:pt x="16685" y="1426560"/>
                  </a:lnTo>
                  <a:lnTo>
                    <a:pt x="4296" y="1381439"/>
                  </a:lnTo>
                  <a:lnTo>
                    <a:pt x="0" y="1333500"/>
                  </a:lnTo>
                  <a:lnTo>
                    <a:pt x="0" y="266700"/>
                  </a:lnTo>
                  <a:close/>
                </a:path>
              </a:pathLst>
            </a:custGeom>
            <a:ln w="12700">
              <a:solidFill>
                <a:srgbClr val="7D1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8073" y="4763646"/>
            <a:ext cx="6237605" cy="13976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29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Routine MCH services not reaching target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2000">
              <a:latin typeface="Arial"/>
              <a:cs typeface="Arial"/>
            </a:endParaRPr>
          </a:p>
          <a:p>
            <a:pPr marL="215265" indent="-203200">
              <a:lnSpc>
                <a:spcPct val="100000"/>
              </a:lnSpc>
              <a:spcBef>
                <a:spcPts val="12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Nutritional component not covered by Health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215265" indent="-203200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Need for community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8"/>
            <a:ext cx="1249756" cy="102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252476"/>
            <a:ext cx="16992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Obje</a:t>
            </a:r>
            <a:r>
              <a:rPr sz="2600" spc="5" dirty="0"/>
              <a:t>c</a:t>
            </a:r>
            <a:r>
              <a:rPr sz="2600" dirty="0"/>
              <a:t>tives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90219" y="1039113"/>
            <a:ext cx="8148955" cy="491045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5"/>
              </a:spcBef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Lay the foundation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proper psychological, physical and social  development of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child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Improve nutritional &amp; health status of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children</a:t>
            </a:r>
            <a:endParaRPr sz="2200">
              <a:latin typeface="Arial"/>
              <a:cs typeface="Arial"/>
            </a:endParaRPr>
          </a:p>
          <a:p>
            <a:pPr marL="12700" marR="756285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Reduce incidence of mortality, morbidity, malnutrition and  school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drop-outs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Enhance the capability of mother &amp;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family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Achieve effective coordination among various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departments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113C5C"/>
                </a:solidFill>
                <a:latin typeface="Arial"/>
                <a:cs typeface="Arial"/>
              </a:rPr>
              <a:t>Beneficiaries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Children &lt; 6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years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Pregnant &amp; Lactating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women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Women in Reproductive age group </a:t>
            </a:r>
            <a:r>
              <a:rPr sz="2200" dirty="0">
                <a:latin typeface="Arial"/>
                <a:cs typeface="Arial"/>
              </a:rPr>
              <a:t>(15-44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yr)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SzPct val="79545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Adolescent Girls (in selected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Blocks)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3733800"/>
            <a:ext cx="1981200" cy="2193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2168</Words>
  <Application>Microsoft Office PowerPoint</Application>
  <PresentationFormat>On-screen Show (4:3)</PresentationFormat>
  <Paragraphs>449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</vt:lpstr>
      <vt:lpstr>Before independence……..</vt:lpstr>
      <vt:lpstr>phase- The food production phase in 1940’s</vt:lpstr>
      <vt:lpstr>Ministry of Rural Development</vt:lpstr>
      <vt:lpstr>Slide 5</vt:lpstr>
      <vt:lpstr>Slide 6</vt:lpstr>
      <vt:lpstr>Slide 7</vt:lpstr>
      <vt:lpstr>Slide 8</vt:lpstr>
      <vt:lpstr>Objectives</vt:lpstr>
      <vt:lpstr>Services</vt:lpstr>
      <vt:lpstr>Slide 11</vt:lpstr>
      <vt:lpstr>SUPPLEMENTARY NUTRITION</vt:lpstr>
      <vt:lpstr>Slide 13</vt:lpstr>
      <vt:lpstr>Slide 14</vt:lpstr>
      <vt:lpstr>Aims</vt:lpstr>
      <vt:lpstr>Slide 16</vt:lpstr>
      <vt:lpstr>Slide 17</vt:lpstr>
      <vt:lpstr>Beneficiaries</vt:lpstr>
      <vt:lpstr>In the pursuit of prevention of anemia in country….</vt:lpstr>
      <vt:lpstr>2007 -new directives from MoH&amp;FW, GoI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</vt:lpstr>
      <vt:lpstr> </vt:lpstr>
      <vt:lpstr> </vt:lpstr>
      <vt:lpstr> </vt:lpstr>
      <vt:lpstr>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independence……..</dc:title>
  <cp:lastModifiedBy>Maharshi Patel</cp:lastModifiedBy>
  <cp:revision>3</cp:revision>
  <dcterms:created xsi:type="dcterms:W3CDTF">2020-04-27T09:01:13Z</dcterms:created>
  <dcterms:modified xsi:type="dcterms:W3CDTF">2020-04-27T10:00:57Z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2020-04-27T00:00:00Z</vt:filetime>
  </property>
</Properties>
</file>