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81" r:id="rId4"/>
    <p:sldId id="282" r:id="rId5"/>
    <p:sldId id="259" r:id="rId6"/>
    <p:sldId id="280" r:id="rId7"/>
    <p:sldId id="283" r:id="rId8"/>
    <p:sldId id="260" r:id="rId9"/>
    <p:sldId id="278" r:id="rId10"/>
    <p:sldId id="279" r:id="rId11"/>
    <p:sldId id="261" r:id="rId12"/>
    <p:sldId id="262" r:id="rId13"/>
    <p:sldId id="263" r:id="rId14"/>
    <p:sldId id="276" r:id="rId15"/>
    <p:sldId id="277" r:id="rId16"/>
    <p:sldId id="284" r:id="rId17"/>
    <p:sldId id="287" r:id="rId18"/>
    <p:sldId id="288" r:id="rId19"/>
    <p:sldId id="28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763" y="-7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3D1B64-55D2-47C0-9C81-AC9C7515193A}" type="datetimeFigureOut">
              <a:rPr lang="en-IN" smtClean="0"/>
              <a:pPr/>
              <a:t>05-04-2014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6FBB574-0A5B-48AE-80FD-020C81CCAD9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D1B64-55D2-47C0-9C81-AC9C7515193A}" type="datetimeFigureOut">
              <a:rPr lang="en-IN" smtClean="0"/>
              <a:pPr/>
              <a:t>05-04-2014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FBB574-0A5B-48AE-80FD-020C81CCAD9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3200399"/>
          </a:xfrm>
        </p:spPr>
        <p:txBody>
          <a:bodyPr>
            <a:noAutofit/>
          </a:bodyPr>
          <a:lstStyle/>
          <a:p>
            <a:r>
              <a:rPr lang="en-IN" sz="5400" b="1" dirty="0" smtClean="0"/>
              <a:t>RHEUMATIC FEVER AND RHEUMATIC HEART DISEASE</a:t>
            </a:r>
            <a:endParaRPr lang="en-IN" sz="5400" dirty="0"/>
          </a:p>
        </p:txBody>
      </p:sp>
      <p:sp>
        <p:nvSpPr>
          <p:cNvPr id="3" name="Subtitle 2"/>
          <p:cNvSpPr>
            <a:spLocks noGrp="1"/>
          </p:cNvSpPr>
          <p:nvPr>
            <p:ph type="subTitle" idx="1"/>
          </p:nvPr>
        </p:nvSpPr>
        <p:spPr>
          <a:xfrm>
            <a:off x="3352800" y="5029200"/>
            <a:ext cx="5791200" cy="1295400"/>
          </a:xfrm>
        </p:spPr>
        <p:txBody>
          <a:bodyPr>
            <a:normAutofit/>
          </a:bodyPr>
          <a:lstStyle/>
          <a:p>
            <a:pPr algn="l"/>
            <a:r>
              <a:rPr lang="en-IN" dirty="0" smtClean="0"/>
              <a:t>			</a:t>
            </a:r>
            <a:endParaRPr lang="en-IN" b="1" dirty="0" smtClean="0">
              <a:solidFill>
                <a:schemeClr val="tx1"/>
              </a:solidFill>
            </a:endParaRPr>
          </a:p>
        </p:txBody>
      </p:sp>
    </p:spTree>
    <p:extLst>
      <p:ext uri="{BB962C8B-B14F-4D97-AF65-F5344CB8AC3E}">
        <p14:creationId xmlns:p14="http://schemas.microsoft.com/office/powerpoint/2010/main" xmlns="" val="4104979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IN" b="1" dirty="0" smtClean="0">
                <a:latin typeface="Times New Roman" pitchFamily="18" charset="0"/>
                <a:cs typeface="Times New Roman" pitchFamily="18" charset="0"/>
              </a:rPr>
              <a:t>Microscopically, in the mitral leaflets there is organization of the acute inflammation and subsequent diffuse fibrosis and </a:t>
            </a:r>
            <a:r>
              <a:rPr lang="en-IN" b="1" dirty="0" err="1" smtClean="0">
                <a:latin typeface="Times New Roman" pitchFamily="18" charset="0"/>
                <a:cs typeface="Times New Roman" pitchFamily="18" charset="0"/>
              </a:rPr>
              <a:t>neovascularization</a:t>
            </a:r>
            <a:r>
              <a:rPr lang="en-IN" b="1" dirty="0" smtClean="0">
                <a:latin typeface="Times New Roman" pitchFamily="18" charset="0"/>
                <a:cs typeface="Times New Roman" pitchFamily="18" charset="0"/>
              </a:rPr>
              <a:t> that obliterate the originally layered and </a:t>
            </a:r>
            <a:r>
              <a:rPr lang="en-IN" b="1" dirty="0" err="1" smtClean="0">
                <a:latin typeface="Times New Roman" pitchFamily="18" charset="0"/>
                <a:cs typeface="Times New Roman" pitchFamily="18" charset="0"/>
              </a:rPr>
              <a:t>avascular</a:t>
            </a:r>
            <a:r>
              <a:rPr lang="en-IN" b="1" dirty="0" smtClean="0">
                <a:latin typeface="Times New Roman" pitchFamily="18" charset="0"/>
                <a:cs typeface="Times New Roman" pitchFamily="18" charset="0"/>
              </a:rPr>
              <a:t> leaflet architecture. </a:t>
            </a:r>
          </a:p>
          <a:p>
            <a:r>
              <a:rPr lang="en-IN" b="1" dirty="0" err="1" smtClean="0">
                <a:latin typeface="Times New Roman" pitchFamily="18" charset="0"/>
                <a:cs typeface="Times New Roman" pitchFamily="18" charset="0"/>
              </a:rPr>
              <a:t>Aschoff</a:t>
            </a:r>
            <a:r>
              <a:rPr lang="en-IN" b="1" dirty="0" smtClean="0">
                <a:latin typeface="Times New Roman" pitchFamily="18" charset="0"/>
                <a:cs typeface="Times New Roman" pitchFamily="18" charset="0"/>
              </a:rPr>
              <a:t> bodies are rarely seen in surgical specimens or autopsy tissue from patients with chronic RHD, as a result of the long times between the initial insult and the development of the chronic deformity.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Pathogenesis.</a:t>
            </a:r>
          </a:p>
        </p:txBody>
      </p:sp>
      <p:sp>
        <p:nvSpPr>
          <p:cNvPr id="3" name="Content Placeholder 2"/>
          <p:cNvSpPr>
            <a:spLocks noGrp="1"/>
          </p:cNvSpPr>
          <p:nvPr>
            <p:ph idx="1"/>
          </p:nvPr>
        </p:nvSpPr>
        <p:spPr/>
        <p:txBody>
          <a:bodyPr>
            <a:normAutofit fontScale="85000" lnSpcReduction="20000"/>
          </a:bodyPr>
          <a:lstStyle/>
          <a:p>
            <a:r>
              <a:rPr lang="en-IN" b="1" i="1" dirty="0"/>
              <a:t>Acute rheumatic fever results from immune responses to </a:t>
            </a:r>
            <a:r>
              <a:rPr lang="en-IN" b="1" i="1" dirty="0">
                <a:solidFill>
                  <a:srgbClr val="FF0000"/>
                </a:solidFill>
              </a:rPr>
              <a:t>group A streptococci</a:t>
            </a:r>
            <a:r>
              <a:rPr lang="en-IN" b="1" dirty="0"/>
              <a:t>, which happen to cross-react with host tissues</a:t>
            </a:r>
            <a:r>
              <a:rPr lang="en-IN" b="1" dirty="0" smtClean="0"/>
              <a:t>.</a:t>
            </a:r>
          </a:p>
          <a:p>
            <a:r>
              <a:rPr lang="en-IN" b="1" dirty="0" smtClean="0"/>
              <a:t> </a:t>
            </a:r>
            <a:r>
              <a:rPr lang="en-IN" b="1" dirty="0"/>
              <a:t>Antibodies directed against the M proteins of streptococci have been shown to cross-react with self antigens in the heart</a:t>
            </a:r>
            <a:r>
              <a:rPr lang="en-IN" b="1" dirty="0" smtClean="0"/>
              <a:t>.</a:t>
            </a:r>
          </a:p>
          <a:p>
            <a:r>
              <a:rPr lang="en-IN" b="1" dirty="0" smtClean="0"/>
              <a:t> </a:t>
            </a:r>
            <a:r>
              <a:rPr lang="en-IN" b="1" dirty="0"/>
              <a:t>In addition, CD4+ T cells specific for streptococcal peptides also react with self proteins in the heart, and produce cytokines that activate macrophages (such as those found in </a:t>
            </a:r>
            <a:r>
              <a:rPr lang="en-IN" b="1" dirty="0" err="1"/>
              <a:t>Aschoff</a:t>
            </a:r>
            <a:r>
              <a:rPr lang="en-IN" b="1" dirty="0"/>
              <a:t> bodies). Damage to heart tissue may thus be caused by a combination of antibody- and T cell–mediated reactions </a:t>
            </a:r>
            <a:r>
              <a:rPr lang="en-IN" b="1" dirty="0" smtClean="0"/>
              <a:t>.</a:t>
            </a:r>
            <a:endParaRPr lang="en-IN" dirty="0"/>
          </a:p>
        </p:txBody>
      </p:sp>
    </p:spTree>
    <p:extLst>
      <p:ext uri="{BB962C8B-B14F-4D97-AF65-F5344CB8AC3E}">
        <p14:creationId xmlns:p14="http://schemas.microsoft.com/office/powerpoint/2010/main" xmlns="" val="20720397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Clinical Features</a:t>
            </a:r>
          </a:p>
        </p:txBody>
      </p:sp>
      <p:sp>
        <p:nvSpPr>
          <p:cNvPr id="3" name="Content Placeholder 2"/>
          <p:cNvSpPr>
            <a:spLocks noGrp="1"/>
          </p:cNvSpPr>
          <p:nvPr>
            <p:ph idx="1"/>
          </p:nvPr>
        </p:nvSpPr>
        <p:spPr/>
        <p:txBody>
          <a:bodyPr>
            <a:normAutofit fontScale="70000" lnSpcReduction="20000"/>
          </a:bodyPr>
          <a:lstStyle/>
          <a:p>
            <a:r>
              <a:rPr lang="en-IN" b="1" i="1" dirty="0">
                <a:latin typeface="Times New Roman" pitchFamily="18" charset="0"/>
                <a:cs typeface="Times New Roman" pitchFamily="18" charset="0"/>
              </a:rPr>
              <a:t>RF is characterized by a constellation of findings that includes as major manifestations</a:t>
            </a:r>
            <a:r>
              <a:rPr lang="en-IN" b="1" i="1" dirty="0" smtClean="0">
                <a:latin typeface="Times New Roman" pitchFamily="18" charset="0"/>
                <a:cs typeface="Times New Roman" pitchFamily="18" charset="0"/>
              </a:rPr>
              <a:t>:</a:t>
            </a:r>
          </a:p>
          <a:p>
            <a:r>
              <a:rPr lang="en-IN" b="1" i="1" dirty="0" smtClean="0">
                <a:latin typeface="Times New Roman" pitchFamily="18" charset="0"/>
                <a:cs typeface="Times New Roman" pitchFamily="18" charset="0"/>
              </a:rPr>
              <a:t> </a:t>
            </a:r>
            <a:r>
              <a:rPr lang="en-IN" b="1" i="1" dirty="0">
                <a:latin typeface="Times New Roman" pitchFamily="18" charset="0"/>
                <a:cs typeface="Times New Roman" pitchFamily="18" charset="0"/>
              </a:rPr>
              <a:t>(1) migratory polyarthritis of the large joints</a:t>
            </a:r>
            <a:r>
              <a:rPr lang="en-IN" b="1" i="1" dirty="0" smtClean="0">
                <a:latin typeface="Times New Roman" pitchFamily="18" charset="0"/>
                <a:cs typeface="Times New Roman" pitchFamily="18" charset="0"/>
              </a:rPr>
              <a:t>,</a:t>
            </a:r>
          </a:p>
          <a:p>
            <a:r>
              <a:rPr lang="en-IN" b="1" i="1" dirty="0" smtClean="0">
                <a:latin typeface="Times New Roman" pitchFamily="18" charset="0"/>
                <a:cs typeface="Times New Roman" pitchFamily="18" charset="0"/>
              </a:rPr>
              <a:t> </a:t>
            </a:r>
            <a:r>
              <a:rPr lang="en-IN" b="1" i="1" dirty="0">
                <a:latin typeface="Times New Roman" pitchFamily="18" charset="0"/>
                <a:cs typeface="Times New Roman" pitchFamily="18" charset="0"/>
              </a:rPr>
              <a:t>(2) </a:t>
            </a:r>
            <a:r>
              <a:rPr lang="en-IN" b="1" i="1" dirty="0" err="1">
                <a:latin typeface="Times New Roman" pitchFamily="18" charset="0"/>
                <a:cs typeface="Times New Roman" pitchFamily="18" charset="0"/>
              </a:rPr>
              <a:t>pancarditis</a:t>
            </a:r>
            <a:r>
              <a:rPr lang="en-IN" b="1" i="1" dirty="0">
                <a:latin typeface="Times New Roman" pitchFamily="18" charset="0"/>
                <a:cs typeface="Times New Roman" pitchFamily="18" charset="0"/>
              </a:rPr>
              <a:t>, </a:t>
            </a:r>
            <a:endParaRPr lang="en-IN" b="1" i="1" dirty="0" smtClean="0">
              <a:latin typeface="Times New Roman" pitchFamily="18" charset="0"/>
              <a:cs typeface="Times New Roman" pitchFamily="18" charset="0"/>
            </a:endParaRPr>
          </a:p>
          <a:p>
            <a:r>
              <a:rPr lang="en-IN" b="1" i="1" dirty="0" smtClean="0">
                <a:latin typeface="Times New Roman" pitchFamily="18" charset="0"/>
                <a:cs typeface="Times New Roman" pitchFamily="18" charset="0"/>
              </a:rPr>
              <a:t>(</a:t>
            </a:r>
            <a:r>
              <a:rPr lang="en-IN" b="1" i="1" dirty="0">
                <a:latin typeface="Times New Roman" pitchFamily="18" charset="0"/>
                <a:cs typeface="Times New Roman" pitchFamily="18" charset="0"/>
              </a:rPr>
              <a:t>3) subcutaneous nodules</a:t>
            </a:r>
            <a:r>
              <a:rPr lang="en-IN" b="1" i="1" dirty="0" smtClean="0">
                <a:latin typeface="Times New Roman" pitchFamily="18" charset="0"/>
                <a:cs typeface="Times New Roman" pitchFamily="18" charset="0"/>
              </a:rPr>
              <a:t>,</a:t>
            </a:r>
          </a:p>
          <a:p>
            <a:r>
              <a:rPr lang="en-IN" b="1" i="1" dirty="0" smtClean="0">
                <a:latin typeface="Times New Roman" pitchFamily="18" charset="0"/>
                <a:cs typeface="Times New Roman" pitchFamily="18" charset="0"/>
              </a:rPr>
              <a:t> </a:t>
            </a:r>
            <a:r>
              <a:rPr lang="en-IN" b="1" i="1" dirty="0">
                <a:latin typeface="Times New Roman" pitchFamily="18" charset="0"/>
                <a:cs typeface="Times New Roman" pitchFamily="18" charset="0"/>
              </a:rPr>
              <a:t>(4) erythema </a:t>
            </a:r>
            <a:r>
              <a:rPr lang="en-IN" b="1" i="1" dirty="0" err="1">
                <a:latin typeface="Times New Roman" pitchFamily="18" charset="0"/>
                <a:cs typeface="Times New Roman" pitchFamily="18" charset="0"/>
              </a:rPr>
              <a:t>marginatum</a:t>
            </a:r>
            <a:r>
              <a:rPr lang="en-IN" b="1" i="1" dirty="0">
                <a:latin typeface="Times New Roman" pitchFamily="18" charset="0"/>
                <a:cs typeface="Times New Roman" pitchFamily="18" charset="0"/>
              </a:rPr>
              <a:t> of the </a:t>
            </a:r>
            <a:r>
              <a:rPr lang="en-IN" b="1" i="1" dirty="0" smtClean="0">
                <a:latin typeface="Times New Roman" pitchFamily="18" charset="0"/>
                <a:cs typeface="Times New Roman" pitchFamily="18" charset="0"/>
              </a:rPr>
              <a:t>skin</a:t>
            </a:r>
          </a:p>
          <a:p>
            <a:r>
              <a:rPr lang="en-IN" b="1" i="1" dirty="0" smtClean="0">
                <a:latin typeface="Times New Roman" pitchFamily="18" charset="0"/>
                <a:cs typeface="Times New Roman" pitchFamily="18" charset="0"/>
              </a:rPr>
              <a:t> </a:t>
            </a:r>
            <a:r>
              <a:rPr lang="en-IN" b="1" i="1" dirty="0">
                <a:latin typeface="Times New Roman" pitchFamily="18" charset="0"/>
                <a:cs typeface="Times New Roman" pitchFamily="18" charset="0"/>
              </a:rPr>
              <a:t>(5) Sydenham chorea, a neurologic disorder with involuntary rapid, purposeless movements</a:t>
            </a:r>
            <a:r>
              <a:rPr lang="en-IN" b="1" dirty="0" smtClean="0">
                <a:latin typeface="Times New Roman" pitchFamily="18" charset="0"/>
                <a:cs typeface="Times New Roman" pitchFamily="18" charset="0"/>
              </a:rPr>
              <a:t>.</a:t>
            </a:r>
          </a:p>
          <a:p>
            <a:r>
              <a:rPr lang="en-IN" b="1" dirty="0" smtClean="0">
                <a:latin typeface="Times New Roman" pitchFamily="18" charset="0"/>
                <a:cs typeface="Times New Roman" pitchFamily="18" charset="0"/>
              </a:rPr>
              <a:t> </a:t>
            </a:r>
            <a:r>
              <a:rPr lang="en-IN" b="1" dirty="0">
                <a:latin typeface="Times New Roman" pitchFamily="18" charset="0"/>
                <a:cs typeface="Times New Roman" pitchFamily="18" charset="0"/>
              </a:rPr>
              <a:t>The diagnosis is established by the so-called </a:t>
            </a:r>
            <a:r>
              <a:rPr lang="en-IN" b="1" dirty="0">
                <a:solidFill>
                  <a:srgbClr val="FF0000"/>
                </a:solidFill>
                <a:latin typeface="Times New Roman" pitchFamily="18" charset="0"/>
                <a:cs typeface="Times New Roman" pitchFamily="18" charset="0"/>
              </a:rPr>
              <a:t>Jones criteria</a:t>
            </a:r>
            <a:r>
              <a:rPr lang="en-IN" b="1" dirty="0">
                <a:latin typeface="Times New Roman" pitchFamily="18" charset="0"/>
                <a:cs typeface="Times New Roman" pitchFamily="18" charset="0"/>
              </a:rPr>
              <a:t>: evidence of a preceding group A streptococcal infection, with the presence of two of the major manifestations listed above or one major and two minor manifestations (nonspecific signs and symptoms that include fever, arthralgia, or elevated blood levels of acute-phase reactants</a:t>
            </a:r>
            <a:r>
              <a:rPr lang="en-IN" b="1" dirty="0"/>
              <a:t>).</a:t>
            </a:r>
            <a:r>
              <a:rPr lang="en-IN" b="1" baseline="30000" dirty="0"/>
              <a:t>[</a:t>
            </a:r>
            <a:endParaRPr lang="en-IN" dirty="0"/>
          </a:p>
        </p:txBody>
      </p:sp>
    </p:spTree>
    <p:extLst>
      <p:ext uri="{BB962C8B-B14F-4D97-AF65-F5344CB8AC3E}">
        <p14:creationId xmlns:p14="http://schemas.microsoft.com/office/powerpoint/2010/main" xmlns="" val="3588389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480720"/>
          </a:xfrm>
        </p:spPr>
        <p:txBody>
          <a:bodyPr>
            <a:noAutofit/>
          </a:bodyPr>
          <a:lstStyle/>
          <a:p>
            <a:r>
              <a:rPr lang="en-IN" sz="2800" b="1" i="1" dirty="0"/>
              <a:t>Acute RF</a:t>
            </a:r>
            <a:r>
              <a:rPr lang="en-IN" sz="2800" b="1" dirty="0"/>
              <a:t> typically appears 10 days to 6 weeks after an episode of pharyngitis caused by group A streptococci </a:t>
            </a:r>
            <a:r>
              <a:rPr lang="en-IN" sz="2800" b="1" dirty="0" smtClean="0"/>
              <a:t>. </a:t>
            </a:r>
          </a:p>
          <a:p>
            <a:r>
              <a:rPr lang="en-IN" sz="2800" b="1" dirty="0" smtClean="0"/>
              <a:t>It </a:t>
            </a:r>
            <a:r>
              <a:rPr lang="en-IN" sz="2800" b="1" dirty="0"/>
              <a:t>occurs most often in children between ages 5 and 15, but first attacks can occur in middle to later </a:t>
            </a:r>
            <a:r>
              <a:rPr lang="en-IN" sz="2800" b="1"/>
              <a:t>life</a:t>
            </a:r>
            <a:r>
              <a:rPr lang="en-IN" sz="2800" b="1" smtClean="0"/>
              <a:t>. </a:t>
            </a:r>
            <a:r>
              <a:rPr lang="en-IN" sz="2800" b="1" dirty="0"/>
              <a:t>Although pharyngeal cultures for streptococci are negative by the time the illness begins, antibodies to one or more streptococcal enzymes, such as </a:t>
            </a:r>
            <a:r>
              <a:rPr lang="en-IN" sz="2800" b="1" dirty="0" err="1"/>
              <a:t>streptolysin</a:t>
            </a:r>
            <a:r>
              <a:rPr lang="en-IN" sz="2800" b="1" dirty="0"/>
              <a:t> O and </a:t>
            </a:r>
            <a:r>
              <a:rPr lang="en-IN" sz="2800" b="1" dirty="0" err="1"/>
              <a:t>DNase</a:t>
            </a:r>
            <a:r>
              <a:rPr lang="en-IN" sz="2800" b="1" dirty="0"/>
              <a:t> B, can be detected in the sera of most patients with RF</a:t>
            </a:r>
            <a:r>
              <a:rPr lang="en-IN" sz="2800" b="1" dirty="0" smtClean="0"/>
              <a:t>.</a:t>
            </a:r>
          </a:p>
          <a:p>
            <a:r>
              <a:rPr lang="en-IN" sz="2800" b="1" dirty="0" smtClean="0"/>
              <a:t> </a:t>
            </a:r>
            <a:r>
              <a:rPr lang="en-IN" sz="2800" b="1" dirty="0"/>
              <a:t>The predominant clinical manifestations are </a:t>
            </a:r>
            <a:r>
              <a:rPr lang="en-IN" sz="2800" b="1" dirty="0" err="1"/>
              <a:t>carditis</a:t>
            </a:r>
            <a:r>
              <a:rPr lang="en-IN" sz="2800" b="1" dirty="0"/>
              <a:t> and arthritis, the latter more common in adults than in children</a:t>
            </a:r>
            <a:r>
              <a:rPr lang="en-IN" sz="2800" b="1" dirty="0" smtClean="0"/>
              <a:t>.</a:t>
            </a:r>
          </a:p>
        </p:txBody>
      </p:sp>
    </p:spTree>
    <p:extLst>
      <p:ext uri="{BB962C8B-B14F-4D97-AF65-F5344CB8AC3E}">
        <p14:creationId xmlns:p14="http://schemas.microsoft.com/office/powerpoint/2010/main" xmlns="" val="1139043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IN" b="1" dirty="0" smtClean="0"/>
              <a:t> Clinical features related to </a:t>
            </a:r>
            <a:r>
              <a:rPr lang="en-IN" b="1" i="1" dirty="0" smtClean="0"/>
              <a:t>acute </a:t>
            </a:r>
            <a:r>
              <a:rPr lang="en-IN" b="1" i="1" dirty="0" err="1" smtClean="0">
                <a:solidFill>
                  <a:srgbClr val="FF0000"/>
                </a:solidFill>
              </a:rPr>
              <a:t>carditis</a:t>
            </a:r>
            <a:r>
              <a:rPr lang="en-IN" b="1" dirty="0" smtClean="0"/>
              <a:t> include pericardial friction rubs, weak heart sounds, tachycardia, and arrhythmias. </a:t>
            </a:r>
            <a:r>
              <a:rPr lang="en-IN" b="1" dirty="0" err="1" smtClean="0"/>
              <a:t>Myocarditis</a:t>
            </a:r>
            <a:r>
              <a:rPr lang="en-IN" b="1" dirty="0" smtClean="0"/>
              <a:t> may cause cardiac dilation that can evolve to functional mitral valve insufficiency or even heart failure. </a:t>
            </a:r>
          </a:p>
          <a:p>
            <a:r>
              <a:rPr lang="en-IN" b="1" dirty="0" smtClean="0"/>
              <a:t> </a:t>
            </a:r>
            <a:r>
              <a:rPr lang="en-IN" b="1" i="1" dirty="0" smtClean="0">
                <a:solidFill>
                  <a:srgbClr val="FF0000"/>
                </a:solidFill>
              </a:rPr>
              <a:t>Arthritis</a:t>
            </a:r>
            <a:r>
              <a:rPr lang="en-IN" b="1" dirty="0" smtClean="0"/>
              <a:t> typically begins with migratory </a:t>
            </a:r>
            <a:r>
              <a:rPr lang="en-IN" b="1" dirty="0" err="1" smtClean="0"/>
              <a:t>polyarthritis</a:t>
            </a:r>
            <a:r>
              <a:rPr lang="en-IN" b="1" dirty="0" smtClean="0"/>
              <a:t> (accompanied by fever) in which one large joint after another becomes painful and swollen for a period of days and then subsides spontaneously, leaving no residual disability.</a:t>
            </a:r>
            <a:endParaRPr lang="en-IN"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228600"/>
            <a:ext cx="8610600" cy="5867400"/>
          </a:xfrm>
        </p:spPr>
        <p:txBody>
          <a:bodyPr>
            <a:noAutofit/>
          </a:bodyPr>
          <a:lstStyle/>
          <a:p>
            <a:r>
              <a:rPr lang="en-IN" b="1" dirty="0" smtClean="0">
                <a:latin typeface="Times New Roman" pitchFamily="18" charset="0"/>
                <a:cs typeface="Times New Roman" pitchFamily="18" charset="0"/>
              </a:rPr>
              <a:t>Clinical manifestations appear years or even decades after the initial episode of RF and depend on which cardiac valves are involved.</a:t>
            </a:r>
          </a:p>
          <a:p>
            <a:r>
              <a:rPr lang="en-IN" b="1" i="1" dirty="0" smtClean="0">
                <a:latin typeface="Times New Roman" pitchFamily="18" charset="0"/>
                <a:cs typeface="Times New Roman" pitchFamily="18" charset="0"/>
              </a:rPr>
              <a:t>After an initial attack there is increased vulnerability to reactivation of the disease with subsequent pharyngeal infections, and the same manifestations are likely to appear with each recurrent attack</a:t>
            </a:r>
            <a:r>
              <a:rPr lang="en-IN" b="1" dirty="0" smtClean="0">
                <a:latin typeface="Times New Roman" pitchFamily="18" charset="0"/>
                <a:cs typeface="Times New Roman" pitchFamily="18" charset="0"/>
              </a:rPr>
              <a:t>. Damage to the valves is cumulative. Turbulence induced by ongoing </a:t>
            </a:r>
            <a:r>
              <a:rPr lang="en-IN" b="1" dirty="0" err="1" smtClean="0">
                <a:latin typeface="Times New Roman" pitchFamily="18" charset="0"/>
                <a:cs typeface="Times New Roman" pitchFamily="18" charset="0"/>
              </a:rPr>
              <a:t>valvular</a:t>
            </a:r>
            <a:r>
              <a:rPr lang="en-IN" b="1" dirty="0" smtClean="0">
                <a:latin typeface="Times New Roman" pitchFamily="18" charset="0"/>
                <a:cs typeface="Times New Roman" pitchFamily="18" charset="0"/>
              </a:rPr>
              <a:t> deformities begets additional fibrosis.</a:t>
            </a:r>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228600" y="228600"/>
            <a:ext cx="8686800" cy="6477000"/>
          </a:xfrm>
        </p:spPr>
        <p:txBody>
          <a:bodyPr>
            <a:normAutofit/>
          </a:bodyPr>
          <a:lstStyle/>
          <a:p>
            <a:r>
              <a:rPr lang="en-IN" b="1" dirty="0" smtClean="0">
                <a:latin typeface="Times New Roman" pitchFamily="18" charset="0"/>
                <a:cs typeface="Times New Roman" pitchFamily="18" charset="0"/>
              </a:rPr>
              <a:t> In addition to various cardiac murmurs, cardiac hypertrophy and dilation, and heart failure, individuals with chronic RHD may suffer from arrhythmias (particularly </a:t>
            </a:r>
            <a:r>
              <a:rPr lang="en-IN" b="1" dirty="0" err="1" smtClean="0">
                <a:latin typeface="Times New Roman" pitchFamily="18" charset="0"/>
                <a:cs typeface="Times New Roman" pitchFamily="18" charset="0"/>
              </a:rPr>
              <a:t>atrial</a:t>
            </a:r>
            <a:r>
              <a:rPr lang="en-IN" b="1" dirty="0" smtClean="0">
                <a:latin typeface="Times New Roman" pitchFamily="18" charset="0"/>
                <a:cs typeface="Times New Roman" pitchFamily="18" charset="0"/>
              </a:rPr>
              <a:t> fibrillation in the setting of mitral </a:t>
            </a:r>
            <a:r>
              <a:rPr lang="en-IN" b="1" dirty="0" err="1" smtClean="0">
                <a:latin typeface="Times New Roman" pitchFamily="18" charset="0"/>
                <a:cs typeface="Times New Roman" pitchFamily="18" charset="0"/>
              </a:rPr>
              <a:t>stenosis</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thromboembolic</a:t>
            </a:r>
            <a:r>
              <a:rPr lang="en-IN" b="1" dirty="0" smtClean="0">
                <a:latin typeface="Times New Roman" pitchFamily="18" charset="0"/>
                <a:cs typeface="Times New Roman" pitchFamily="18" charset="0"/>
              </a:rPr>
              <a:t> complications, and infective </a:t>
            </a:r>
            <a:r>
              <a:rPr lang="en-IN" b="1" dirty="0" err="1" smtClean="0">
                <a:latin typeface="Times New Roman" pitchFamily="18" charset="0"/>
                <a:cs typeface="Times New Roman" pitchFamily="18" charset="0"/>
              </a:rPr>
              <a:t>endocarditis</a:t>
            </a:r>
            <a:r>
              <a:rPr lang="en-IN" b="1" dirty="0" smtClean="0">
                <a:latin typeface="Times New Roman" pitchFamily="18" charset="0"/>
                <a:cs typeface="Times New Roman" pitchFamily="18" charset="0"/>
              </a:rPr>
              <a:t> .</a:t>
            </a:r>
          </a:p>
          <a:p>
            <a:r>
              <a:rPr lang="en-IN" b="1" dirty="0" smtClean="0">
                <a:latin typeface="Times New Roman" pitchFamily="18" charset="0"/>
                <a:cs typeface="Times New Roman" pitchFamily="18" charset="0"/>
              </a:rPr>
              <a:t> The long-term prognosis is highly variable. Surgical repair or prosthetic replacement of diseased valves has greatly improved the outlook for persons with RHD.</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xmlns="" val="362470169"/>
              </p:ext>
            </p:extLst>
          </p:nvPr>
        </p:nvGraphicFramePr>
        <p:xfrm>
          <a:off x="0" y="553759"/>
          <a:ext cx="8991600" cy="6304241"/>
        </p:xfrm>
        <a:graphic>
          <a:graphicData uri="http://schemas.openxmlformats.org/drawingml/2006/table">
            <a:tbl>
              <a:tblPr firstRow="1" bandRow="1">
                <a:tableStyleId>{5C22544A-7EE6-4342-B048-85BDC9FD1C3A}</a:tableStyleId>
              </a:tblPr>
              <a:tblGrid>
                <a:gridCol w="1066800"/>
                <a:gridCol w="1447800"/>
                <a:gridCol w="2880360"/>
                <a:gridCol w="1798320"/>
                <a:gridCol w="1798320"/>
              </a:tblGrid>
              <a:tr h="609600">
                <a:tc>
                  <a:txBody>
                    <a:bodyPr/>
                    <a:lstStyle/>
                    <a:p>
                      <a:r>
                        <a:rPr lang="en-US" sz="1600" dirty="0" smtClean="0"/>
                        <a:t>Article</a:t>
                      </a:r>
                      <a:endParaRPr lang="en-IN" sz="1600" dirty="0"/>
                    </a:p>
                  </a:txBody>
                  <a:tcPr/>
                </a:tc>
                <a:tc>
                  <a:txBody>
                    <a:bodyPr/>
                    <a:lstStyle/>
                    <a:p>
                      <a:r>
                        <a:rPr lang="en-US" sz="1600" dirty="0" smtClean="0"/>
                        <a:t>Author and journal</a:t>
                      </a:r>
                      <a:endParaRPr lang="en-IN" sz="1600" dirty="0"/>
                    </a:p>
                  </a:txBody>
                  <a:tcPr/>
                </a:tc>
                <a:tc>
                  <a:txBody>
                    <a:bodyPr/>
                    <a:lstStyle/>
                    <a:p>
                      <a:r>
                        <a:rPr lang="en-IN" sz="1400" dirty="0" smtClean="0"/>
                        <a:t>Aim </a:t>
                      </a:r>
                      <a:endParaRPr lang="en-IN" sz="1400" dirty="0"/>
                    </a:p>
                  </a:txBody>
                  <a:tcPr/>
                </a:tc>
                <a:tc>
                  <a:txBody>
                    <a:bodyPr/>
                    <a:lstStyle/>
                    <a:p>
                      <a:r>
                        <a:rPr lang="en-US" sz="1200" dirty="0" smtClean="0"/>
                        <a:t>Result</a:t>
                      </a:r>
                      <a:endParaRPr lang="en-IN" sz="1200" dirty="0"/>
                    </a:p>
                  </a:txBody>
                  <a:tcPr/>
                </a:tc>
                <a:tc>
                  <a:txBody>
                    <a:bodyPr/>
                    <a:lstStyle/>
                    <a:p>
                      <a:r>
                        <a:rPr lang="en-IN" sz="1600" dirty="0" smtClean="0"/>
                        <a:t>Conclusion</a:t>
                      </a:r>
                      <a:r>
                        <a:rPr lang="en-IN" sz="1600" baseline="0" dirty="0" smtClean="0"/>
                        <a:t> </a:t>
                      </a:r>
                      <a:endParaRPr lang="en-IN" sz="1600" dirty="0"/>
                    </a:p>
                  </a:txBody>
                  <a:tcPr/>
                </a:tc>
              </a:tr>
              <a:tr h="5694641">
                <a:tc>
                  <a:txBody>
                    <a:bodyPr/>
                    <a:lstStyle/>
                    <a:p>
                      <a:r>
                        <a:rPr lang="en-IN" sz="1600" dirty="0" smtClean="0"/>
                        <a:t>Rheumatic fever &amp; rheumatic heart disease: The last 50 years</a:t>
                      </a:r>
                    </a:p>
                    <a:p>
                      <a:endParaRPr lang="en-US" sz="1600" dirty="0" smtClean="0"/>
                    </a:p>
                    <a:p>
                      <a:r>
                        <a:rPr lang="en-US" sz="1600" dirty="0" smtClean="0"/>
                        <a:t>LEVEL 1</a:t>
                      </a:r>
                      <a:endParaRPr lang="en-IN" sz="1600" dirty="0"/>
                    </a:p>
                  </a:txBody>
                  <a:tcPr/>
                </a:tc>
                <a:tc>
                  <a:txBody>
                    <a:bodyPr/>
                    <a:lstStyle/>
                    <a:p>
                      <a:r>
                        <a:rPr lang="sv-SE" sz="1600" dirty="0" smtClean="0"/>
                        <a:t>R. Krishna Kumar &amp; R. Tandon</a:t>
                      </a:r>
                    </a:p>
                    <a:p>
                      <a:endParaRPr lang="sv-SE" sz="1600" dirty="0" smtClean="0"/>
                    </a:p>
                    <a:p>
                      <a:r>
                        <a:rPr lang="en-IN" sz="1600" dirty="0" smtClean="0"/>
                        <a:t>Indian J Med Res 137, April 2013, </a:t>
                      </a:r>
                      <a:r>
                        <a:rPr lang="en-IN" sz="1600" dirty="0" err="1" smtClean="0"/>
                        <a:t>pp</a:t>
                      </a:r>
                      <a:r>
                        <a:rPr lang="en-IN" sz="1600" dirty="0" smtClean="0"/>
                        <a:t> 643-658</a:t>
                      </a:r>
                      <a:endParaRPr lang="en-IN" sz="1600" dirty="0"/>
                    </a:p>
                  </a:txBody>
                  <a:tcPr/>
                </a:tc>
                <a:tc>
                  <a:txBody>
                    <a:bodyPr/>
                    <a:lstStyle/>
                    <a:p>
                      <a:r>
                        <a:rPr lang="en-IN" sz="1400" dirty="0" smtClean="0"/>
                        <a:t>Rheumatic fever (RF) and rheumatic heart disease (RHD) continue to be a major health hazard in </a:t>
                      </a:r>
                    </a:p>
                    <a:p>
                      <a:r>
                        <a:rPr lang="en-IN" sz="1400" dirty="0" smtClean="0"/>
                        <a:t>most developing countries as well as sporadically in developed economies. Despite reservations about </a:t>
                      </a:r>
                    </a:p>
                    <a:p>
                      <a:r>
                        <a:rPr lang="en-IN" sz="1400" dirty="0" smtClean="0"/>
                        <a:t>the utility, echocardiographic and Doppler (E&amp;D) studies have identified a massive burden of RHD </a:t>
                      </a:r>
                    </a:p>
                    <a:p>
                      <a:r>
                        <a:rPr lang="en-IN" sz="1400" dirty="0" smtClean="0"/>
                        <a:t>suggesting the inadequacy of the Jones’ criteria updated by the American Heart Association in 1992. </a:t>
                      </a:r>
                    </a:p>
                    <a:p>
                      <a:r>
                        <a:rPr lang="en-IN" sz="1400" dirty="0" smtClean="0"/>
                        <a:t>Subclinical </a:t>
                      </a:r>
                      <a:r>
                        <a:rPr lang="en-IN" sz="1400" dirty="0" err="1" smtClean="0"/>
                        <a:t>carditis</a:t>
                      </a:r>
                      <a:r>
                        <a:rPr lang="en-IN" sz="1400" dirty="0" smtClean="0"/>
                        <a:t> has been recognized by E&amp;D in patients with acute RF without clinical </a:t>
                      </a:r>
                      <a:r>
                        <a:rPr lang="en-IN" sz="1400" dirty="0" err="1" smtClean="0"/>
                        <a:t>carditis</a:t>
                      </a:r>
                      <a:r>
                        <a:rPr lang="en-IN" sz="1400" dirty="0" smtClean="0"/>
                        <a:t> as </a:t>
                      </a:r>
                    </a:p>
                    <a:p>
                      <a:r>
                        <a:rPr lang="en-IN" sz="1400" dirty="0" smtClean="0"/>
                        <a:t>well as by follow up of RHD patients presenting as isolated chorea or those without clinical evidence of </a:t>
                      </a:r>
                    </a:p>
                    <a:p>
                      <a:r>
                        <a:rPr lang="en-IN" sz="1400" dirty="0" err="1" smtClean="0"/>
                        <a:t>carditis</a:t>
                      </a:r>
                      <a:endParaRPr lang="en-IN" sz="1400" dirty="0"/>
                    </a:p>
                  </a:txBody>
                  <a:tcPr/>
                </a:tc>
                <a:tc>
                  <a:txBody>
                    <a:bodyPr/>
                    <a:lstStyle/>
                    <a:p>
                      <a:r>
                        <a:rPr lang="en-IN" sz="1200" b="1" i="0" u="none" strike="noStrike" kern="1200" baseline="0" dirty="0" smtClean="0">
                          <a:solidFill>
                            <a:schemeClr val="dk1"/>
                          </a:solidFill>
                          <a:latin typeface="+mn-lt"/>
                          <a:ea typeface="+mn-ea"/>
                          <a:cs typeface="+mn-cs"/>
                        </a:rPr>
                        <a:t>Paediatric and juvenile mitral stenosis (MS), </a:t>
                      </a:r>
                      <a:r>
                        <a:rPr lang="en-IN" sz="1200" b="1" i="0" u="none" strike="noStrike" kern="1200" baseline="0" dirty="0" err="1" smtClean="0">
                          <a:solidFill>
                            <a:schemeClr val="dk1"/>
                          </a:solidFill>
                          <a:latin typeface="+mn-lt"/>
                          <a:ea typeface="+mn-ea"/>
                          <a:cs typeface="+mn-cs"/>
                        </a:rPr>
                        <a:t>upto</a:t>
                      </a:r>
                      <a:r>
                        <a:rPr lang="en-IN" sz="1200" b="1" i="0" u="none" strike="noStrike" kern="1200" baseline="0" dirty="0" smtClean="0">
                          <a:solidFill>
                            <a:schemeClr val="dk1"/>
                          </a:solidFill>
                          <a:latin typeface="+mn-lt"/>
                          <a:ea typeface="+mn-ea"/>
                          <a:cs typeface="+mn-cs"/>
                        </a:rPr>
                        <a:t> the age of 12 and 20 </a:t>
                      </a:r>
                      <a:r>
                        <a:rPr lang="en-IN" sz="1200" b="1" i="0" u="none" strike="noStrike" kern="1200" baseline="0" dirty="0" err="1" smtClean="0">
                          <a:solidFill>
                            <a:schemeClr val="dk1"/>
                          </a:solidFill>
                          <a:latin typeface="+mn-lt"/>
                          <a:ea typeface="+mn-ea"/>
                          <a:cs typeface="+mn-cs"/>
                        </a:rPr>
                        <a:t>yr</a:t>
                      </a:r>
                      <a:r>
                        <a:rPr lang="en-IN" sz="1200" b="1" i="0" u="none" strike="noStrike" kern="1200" baseline="0" dirty="0" smtClean="0">
                          <a:solidFill>
                            <a:schemeClr val="dk1"/>
                          </a:solidFill>
                          <a:latin typeface="+mn-lt"/>
                          <a:ea typeface="+mn-ea"/>
                          <a:cs typeface="+mn-cs"/>
                        </a:rPr>
                        <a:t> respectively, severe enough to require operative </a:t>
                      </a:r>
                      <a:r>
                        <a:rPr lang="en-IN" sz="1200" b="1" i="0" u="none" strike="noStrike" kern="1200" baseline="0" dirty="0" err="1" smtClean="0">
                          <a:solidFill>
                            <a:schemeClr val="dk1"/>
                          </a:solidFill>
                          <a:latin typeface="+mn-lt"/>
                          <a:ea typeface="+mn-ea"/>
                          <a:cs typeface="+mn-cs"/>
                        </a:rPr>
                        <a:t>treatement</a:t>
                      </a:r>
                      <a:r>
                        <a:rPr lang="en-IN" sz="1200" b="1" i="0" u="none" strike="noStrike" kern="1200" baseline="0" dirty="0" smtClean="0">
                          <a:solidFill>
                            <a:schemeClr val="dk1"/>
                          </a:solidFill>
                          <a:latin typeface="+mn-lt"/>
                          <a:ea typeface="+mn-ea"/>
                          <a:cs typeface="+mn-cs"/>
                        </a:rPr>
                        <a:t> was documented. These negate the belief that patients of RHD become symptomatic ≥20 years after RF as well as the fact that congestive cardiac failure in childhood indicates active </a:t>
                      </a:r>
                      <a:r>
                        <a:rPr lang="en-IN" sz="1200" b="1" i="0" u="none" strike="noStrike" kern="1200" baseline="0" dirty="0" err="1" smtClean="0">
                          <a:solidFill>
                            <a:schemeClr val="dk1"/>
                          </a:solidFill>
                          <a:latin typeface="+mn-lt"/>
                          <a:ea typeface="+mn-ea"/>
                          <a:cs typeface="+mn-cs"/>
                        </a:rPr>
                        <a:t>carditis</a:t>
                      </a:r>
                      <a:r>
                        <a:rPr lang="en-IN" sz="1200" b="1" i="0" u="none" strike="noStrike" kern="1200" baseline="0" dirty="0" smtClean="0">
                          <a:solidFill>
                            <a:schemeClr val="dk1"/>
                          </a:solidFill>
                          <a:latin typeface="+mn-lt"/>
                          <a:ea typeface="+mn-ea"/>
                          <a:cs typeface="+mn-cs"/>
                        </a:rPr>
                        <a:t> and RF. Pathogenesis as well as susceptibility to RF continue to be elusive. Prevention of RF morbidity depends on secondary prophylaxis which cannot reduce the burden of diseases. </a:t>
                      </a:r>
                      <a:endParaRPr lang="en-IN" sz="1200" dirty="0"/>
                    </a:p>
                  </a:txBody>
                  <a:tcPr/>
                </a:tc>
                <a:tc>
                  <a:txBody>
                    <a:bodyPr/>
                    <a:lstStyle/>
                    <a:p>
                      <a:r>
                        <a:rPr lang="en-IN" sz="1600" dirty="0" smtClean="0"/>
                        <a:t>Primary prophylaxis is not </a:t>
                      </a:r>
                    </a:p>
                    <a:p>
                      <a:r>
                        <a:rPr lang="en-IN" sz="1600" dirty="0" smtClean="0"/>
                        <a:t>feasible in the absence of a suitable vaccine. Attempts to design an </a:t>
                      </a:r>
                      <a:r>
                        <a:rPr lang="en-IN" sz="1600" dirty="0" err="1" smtClean="0"/>
                        <a:t>antistreptococcal</a:t>
                      </a:r>
                      <a:r>
                        <a:rPr lang="en-IN" sz="1600" dirty="0" smtClean="0"/>
                        <a:t> vaccine utilizing </a:t>
                      </a:r>
                    </a:p>
                    <a:p>
                      <a:r>
                        <a:rPr lang="en-IN" sz="1600" dirty="0" smtClean="0"/>
                        <a:t>the M-protein has not succeeded in the last 40 years. Besides pathogenesis many other questions remain </a:t>
                      </a:r>
                    </a:p>
                    <a:p>
                      <a:r>
                        <a:rPr lang="en-IN" sz="1600" dirty="0" smtClean="0"/>
                        <a:t>unanswered.</a:t>
                      </a:r>
                      <a:endParaRPr lang="en-IN" sz="1600" dirty="0"/>
                    </a:p>
                  </a:txBody>
                  <a:tcPr/>
                </a:tc>
              </a:tr>
            </a:tbl>
          </a:graphicData>
        </a:graphic>
      </p:graphicFrame>
      <p:sp>
        <p:nvSpPr>
          <p:cNvPr id="4" name="TextBox 3"/>
          <p:cNvSpPr txBox="1"/>
          <p:nvPr/>
        </p:nvSpPr>
        <p:spPr>
          <a:xfrm>
            <a:off x="0" y="0"/>
            <a:ext cx="9144000" cy="646331"/>
          </a:xfrm>
          <a:prstGeom prst="rect">
            <a:avLst/>
          </a:prstGeom>
          <a:noFill/>
        </p:spPr>
        <p:txBody>
          <a:bodyPr wrap="square" rtlCol="0">
            <a:spAutoFit/>
          </a:bodyPr>
          <a:lstStyle/>
          <a:p>
            <a:r>
              <a:rPr lang="sv-SE" dirty="0" smtClean="0"/>
              <a:t>R. Krishna Kumar &amp; R. Tandon</a:t>
            </a:r>
          </a:p>
          <a:p>
            <a:r>
              <a:rPr lang="en-IN" dirty="0" smtClean="0"/>
              <a:t>Indian </a:t>
            </a:r>
            <a:r>
              <a:rPr lang="en-IN" dirty="0" smtClean="0"/>
              <a:t>J Med Res 137, April 2013, pp 643-658</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r>
              <a:rPr lang="en-US" dirty="0" smtClean="0"/>
              <a:t>Which one of the following laboratory investigation is used to diagnose acute</a:t>
            </a:r>
          </a:p>
          <a:p>
            <a:r>
              <a:rPr lang="en-US" dirty="0" smtClean="0"/>
              <a:t>rheumatic fever?</a:t>
            </a:r>
          </a:p>
          <a:p>
            <a:r>
              <a:rPr lang="en-US" dirty="0" smtClean="0"/>
              <a:t>a) </a:t>
            </a:r>
            <a:r>
              <a:rPr lang="en-US" dirty="0" err="1" smtClean="0"/>
              <a:t>ECG</a:t>
            </a:r>
            <a:r>
              <a:rPr lang="en-US" dirty="0" smtClean="0"/>
              <a:t>  b) </a:t>
            </a:r>
            <a:r>
              <a:rPr lang="en-US" dirty="0" err="1" smtClean="0"/>
              <a:t>CXR</a:t>
            </a:r>
            <a:endParaRPr lang="en-US" dirty="0" smtClean="0"/>
          </a:p>
          <a:p>
            <a:r>
              <a:rPr lang="en-US" dirty="0" smtClean="0"/>
              <a:t>c) </a:t>
            </a:r>
            <a:r>
              <a:rPr lang="en-US" dirty="0" err="1" smtClean="0"/>
              <a:t>ASO</a:t>
            </a:r>
            <a:r>
              <a:rPr lang="en-US" dirty="0" smtClean="0"/>
              <a:t> titer  d) Throat culture</a:t>
            </a:r>
          </a:p>
          <a:p>
            <a:r>
              <a:rPr lang="en-US" dirty="0" smtClean="0"/>
              <a:t>e) There is no specific diagnostic laboratory test</a:t>
            </a:r>
          </a:p>
          <a:p>
            <a:endParaRPr lang="en-US" dirty="0" smtClean="0"/>
          </a:p>
          <a:p>
            <a:r>
              <a:rPr lang="en-US" dirty="0" smtClean="0"/>
              <a:t>Major organ/s affected by rheumatic fever with long-term sequel is</a:t>
            </a:r>
          </a:p>
          <a:p>
            <a:r>
              <a:rPr lang="en-US" dirty="0" smtClean="0"/>
              <a:t>a) Heart  c) Skin</a:t>
            </a:r>
          </a:p>
          <a:p>
            <a:r>
              <a:rPr lang="en-US" dirty="0" smtClean="0"/>
              <a:t>b) Joint  d) CNS  e) All</a:t>
            </a:r>
          </a:p>
          <a:p>
            <a:endParaRPr lang="en-US" dirty="0" smtClean="0"/>
          </a:p>
          <a:p>
            <a:r>
              <a:rPr lang="en-US" dirty="0" smtClean="0"/>
              <a:t>The commonest valve involved in </a:t>
            </a:r>
            <a:r>
              <a:rPr lang="en-US" dirty="0" err="1" smtClean="0"/>
              <a:t>ARF</a:t>
            </a:r>
            <a:r>
              <a:rPr lang="en-US" dirty="0" smtClean="0"/>
              <a:t> and/or rheumatic heart disease</a:t>
            </a:r>
          </a:p>
          <a:p>
            <a:r>
              <a:rPr lang="en-US" dirty="0" smtClean="0"/>
              <a:t>a) Mitral valve c) Tricuspid valve</a:t>
            </a:r>
          </a:p>
          <a:p>
            <a:r>
              <a:rPr lang="fi-FI" dirty="0" smtClean="0"/>
              <a:t>b) Aortic valve d) pulmonary valve</a:t>
            </a:r>
          </a:p>
          <a:p>
            <a:endParaRPr lang="fi-FI" dirty="0" smtClean="0"/>
          </a:p>
          <a:p>
            <a:r>
              <a:rPr lang="en-US" dirty="0" smtClean="0"/>
              <a:t>One of the following is not a clinical feature of acute rheumatic fever</a:t>
            </a:r>
          </a:p>
          <a:p>
            <a:r>
              <a:rPr lang="en-US" dirty="0" smtClean="0"/>
              <a:t>a) Migratory arthritis</a:t>
            </a:r>
          </a:p>
          <a:p>
            <a:r>
              <a:rPr lang="en-US" dirty="0" smtClean="0"/>
              <a:t>b) </a:t>
            </a:r>
            <a:r>
              <a:rPr lang="en-US" dirty="0" err="1" smtClean="0"/>
              <a:t>Carditis</a:t>
            </a:r>
            <a:endParaRPr lang="en-US" dirty="0" smtClean="0"/>
          </a:p>
          <a:p>
            <a:r>
              <a:rPr lang="en-US" dirty="0" smtClean="0"/>
              <a:t>c) Sydenham’s chorea</a:t>
            </a:r>
          </a:p>
          <a:p>
            <a:r>
              <a:rPr lang="en-US" dirty="0" smtClean="0"/>
              <a:t>d) None</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71800"/>
            <a:ext cx="8229600" cy="1143000"/>
          </a:xfrm>
        </p:spPr>
        <p:txBody>
          <a:bodyPr>
            <a:noAutofit/>
          </a:bodyPr>
          <a:lstStyle/>
          <a:p>
            <a:r>
              <a:rPr lang="en-US" sz="8800" b="1" dirty="0" smtClean="0">
                <a:solidFill>
                  <a:srgbClr val="7030A0"/>
                </a:solidFill>
                <a:latin typeface="Times New Roman" pitchFamily="18" charset="0"/>
                <a:cs typeface="Times New Roman" pitchFamily="18" charset="0"/>
              </a:rPr>
              <a:t>THANK YOU</a:t>
            </a:r>
            <a:endParaRPr lang="en-US" sz="8800" b="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IN" b="1" dirty="0"/>
              <a:t>RHEUMATIC FEVER AND RHEUMATIC HEART DISEASE</a:t>
            </a:r>
            <a:endParaRPr lang="en-IN" dirty="0"/>
          </a:p>
        </p:txBody>
      </p:sp>
      <p:sp>
        <p:nvSpPr>
          <p:cNvPr id="3" name="Content Placeholder 2"/>
          <p:cNvSpPr>
            <a:spLocks noGrp="1"/>
          </p:cNvSpPr>
          <p:nvPr>
            <p:ph idx="1"/>
          </p:nvPr>
        </p:nvSpPr>
        <p:spPr/>
        <p:txBody>
          <a:bodyPr>
            <a:normAutofit fontScale="85000" lnSpcReduction="20000"/>
          </a:bodyPr>
          <a:lstStyle/>
          <a:p>
            <a:r>
              <a:rPr lang="en-IN" b="1" dirty="0">
                <a:solidFill>
                  <a:srgbClr val="FF0000"/>
                </a:solidFill>
                <a:latin typeface="Times New Roman" pitchFamily="18" charset="0"/>
                <a:cs typeface="Times New Roman" pitchFamily="18" charset="0"/>
              </a:rPr>
              <a:t>Rheumatic fever </a:t>
            </a:r>
            <a:r>
              <a:rPr lang="en-IN" b="1" dirty="0">
                <a:latin typeface="Times New Roman" pitchFamily="18" charset="0"/>
                <a:cs typeface="Times New Roman" pitchFamily="18" charset="0"/>
              </a:rPr>
              <a:t>(RF) is an acute, immunologically mediated, multisystem inflammatory disease that occurs a few weeks after an episode of group A streptococcal </a:t>
            </a:r>
            <a:r>
              <a:rPr lang="en-IN" b="1" dirty="0" err="1" smtClean="0">
                <a:latin typeface="Times New Roman" pitchFamily="18" charset="0"/>
                <a:cs typeface="Times New Roman" pitchFamily="18" charset="0"/>
              </a:rPr>
              <a:t>pharyngitis</a:t>
            </a:r>
            <a:r>
              <a:rPr lang="en-IN" b="1" dirty="0" smtClean="0">
                <a:latin typeface="Times New Roman" pitchFamily="18" charset="0"/>
                <a:cs typeface="Times New Roman" pitchFamily="18" charset="0"/>
              </a:rPr>
              <a:t>.</a:t>
            </a:r>
            <a:endParaRPr lang="en-IN" b="1" baseline="30000" dirty="0" smtClean="0">
              <a:latin typeface="Times New Roman" pitchFamily="18" charset="0"/>
              <a:cs typeface="Times New Roman" pitchFamily="18" charset="0"/>
            </a:endParaRPr>
          </a:p>
          <a:p>
            <a:r>
              <a:rPr lang="en-IN" b="1" dirty="0" smtClean="0">
                <a:solidFill>
                  <a:srgbClr val="FF0000"/>
                </a:solidFill>
                <a:latin typeface="Times New Roman" pitchFamily="18" charset="0"/>
                <a:cs typeface="Times New Roman" pitchFamily="18" charset="0"/>
              </a:rPr>
              <a:t>Acute </a:t>
            </a:r>
            <a:r>
              <a:rPr lang="en-IN" b="1" dirty="0">
                <a:solidFill>
                  <a:srgbClr val="FF0000"/>
                </a:solidFill>
                <a:latin typeface="Times New Roman" pitchFamily="18" charset="0"/>
                <a:cs typeface="Times New Roman" pitchFamily="18" charset="0"/>
              </a:rPr>
              <a:t>rheumatic </a:t>
            </a:r>
            <a:r>
              <a:rPr lang="en-IN" b="1" dirty="0" err="1">
                <a:solidFill>
                  <a:srgbClr val="FF0000"/>
                </a:solidFill>
                <a:latin typeface="Times New Roman" pitchFamily="18" charset="0"/>
                <a:cs typeface="Times New Roman" pitchFamily="18" charset="0"/>
              </a:rPr>
              <a:t>carditis</a:t>
            </a:r>
            <a:r>
              <a:rPr lang="en-IN" b="1" dirty="0">
                <a:solidFill>
                  <a:srgbClr val="FF0000"/>
                </a:solidFill>
                <a:latin typeface="Times New Roman" pitchFamily="18" charset="0"/>
                <a:cs typeface="Times New Roman" pitchFamily="18" charset="0"/>
              </a:rPr>
              <a:t> </a:t>
            </a:r>
            <a:r>
              <a:rPr lang="en-IN" b="1" dirty="0">
                <a:latin typeface="Times New Roman" pitchFamily="18" charset="0"/>
                <a:cs typeface="Times New Roman" pitchFamily="18" charset="0"/>
              </a:rPr>
              <a:t>is a frequent manifestation during the active phase of RF and may progress over time to chronic rheumatic heart disease (RHD), of which </a:t>
            </a:r>
            <a:r>
              <a:rPr lang="en-IN" b="1" dirty="0" err="1">
                <a:latin typeface="Times New Roman" pitchFamily="18" charset="0"/>
                <a:cs typeface="Times New Roman" pitchFamily="18" charset="0"/>
              </a:rPr>
              <a:t>valvular</a:t>
            </a:r>
            <a:r>
              <a:rPr lang="en-IN" b="1" dirty="0">
                <a:latin typeface="Times New Roman" pitchFamily="18" charset="0"/>
                <a:cs typeface="Times New Roman" pitchFamily="18" charset="0"/>
              </a:rPr>
              <a:t> abnormalities are key manifestations.</a:t>
            </a:r>
          </a:p>
          <a:p>
            <a:r>
              <a:rPr lang="en-IN" b="1" dirty="0">
                <a:solidFill>
                  <a:srgbClr val="FF0000"/>
                </a:solidFill>
                <a:latin typeface="Times New Roman" pitchFamily="18" charset="0"/>
                <a:cs typeface="Times New Roman" pitchFamily="18" charset="0"/>
              </a:rPr>
              <a:t>RHD</a:t>
            </a:r>
            <a:r>
              <a:rPr lang="en-IN" b="1" dirty="0">
                <a:latin typeface="Times New Roman" pitchFamily="18" charset="0"/>
                <a:cs typeface="Times New Roman" pitchFamily="18" charset="0"/>
              </a:rPr>
              <a:t> is characterized principally by deforming fibrotic </a:t>
            </a:r>
            <a:r>
              <a:rPr lang="en-IN" b="1" dirty="0" err="1">
                <a:latin typeface="Times New Roman" pitchFamily="18" charset="0"/>
                <a:cs typeface="Times New Roman" pitchFamily="18" charset="0"/>
              </a:rPr>
              <a:t>valvular</a:t>
            </a:r>
            <a:r>
              <a:rPr lang="en-IN" b="1" dirty="0">
                <a:latin typeface="Times New Roman" pitchFamily="18" charset="0"/>
                <a:cs typeface="Times New Roman" pitchFamily="18" charset="0"/>
              </a:rPr>
              <a:t> disease, particularly mitral stenosis, of which it is virtually the only cause. </a:t>
            </a:r>
            <a:endParaRPr lang="en-IN" b="1"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834775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IN" b="1" dirty="0" smtClean="0">
                <a:latin typeface="Times New Roman" pitchFamily="18" charset="0"/>
                <a:cs typeface="Times New Roman" pitchFamily="18" charset="0"/>
              </a:rPr>
              <a:t>The incidence and mortality rate of RF and RHD have declined remarkably in many parts of the world over the past century, as a result of improved socioeconomic conditions and rapid diagnosis and treatment of streptococcal </a:t>
            </a:r>
            <a:r>
              <a:rPr lang="en-IN" b="1" dirty="0" err="1" smtClean="0">
                <a:latin typeface="Times New Roman" pitchFamily="18" charset="0"/>
                <a:cs typeface="Times New Roman" pitchFamily="18" charset="0"/>
              </a:rPr>
              <a:t>pharyngitis</a:t>
            </a:r>
            <a:r>
              <a:rPr lang="en-IN" b="1" dirty="0" smtClean="0">
                <a:latin typeface="Times New Roman" pitchFamily="18" charset="0"/>
                <a:cs typeface="Times New Roman" pitchFamily="18" charset="0"/>
              </a:rPr>
              <a:t>. </a:t>
            </a:r>
          </a:p>
          <a:p>
            <a:r>
              <a:rPr lang="en-IN" b="1" dirty="0" smtClean="0">
                <a:latin typeface="Times New Roman" pitchFamily="18" charset="0"/>
                <a:cs typeface="Times New Roman" pitchFamily="18" charset="0"/>
              </a:rPr>
              <a:t>Nevertheless, in developing countries, and in many crowded, economically depressed urban areas in the Western world, RHD remains an important public health problem, affecting an estimated 15 million people. </a:t>
            </a:r>
            <a:endParaRPr lang="en-IN"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l="28365" t="8832" r="27244" b="9687"/>
          <a:stretch>
            <a:fillRect/>
          </a:stretch>
        </p:blipFill>
        <p:spPr bwMode="auto">
          <a:xfrm>
            <a:off x="0" y="0"/>
            <a:ext cx="9143999"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552728"/>
          </a:xfrm>
        </p:spPr>
        <p:txBody>
          <a:bodyPr>
            <a:normAutofit lnSpcReduction="10000"/>
          </a:bodyPr>
          <a:lstStyle/>
          <a:p>
            <a:r>
              <a:rPr lang="en-IN" b="1" dirty="0">
                <a:latin typeface="Times New Roman" pitchFamily="18" charset="0"/>
                <a:cs typeface="Times New Roman" pitchFamily="18" charset="0"/>
              </a:rPr>
              <a:t>Morphology</a:t>
            </a:r>
            <a:r>
              <a:rPr lang="en-IN" b="1" dirty="0" smtClean="0">
                <a:latin typeface="Times New Roman" pitchFamily="18" charset="0"/>
                <a:cs typeface="Times New Roman" pitchFamily="18" charset="0"/>
              </a:rPr>
              <a:t>.</a:t>
            </a:r>
          </a:p>
          <a:p>
            <a:r>
              <a:rPr lang="en-IN" b="1" dirty="0" smtClean="0">
                <a:latin typeface="Times New Roman" pitchFamily="18" charset="0"/>
                <a:cs typeface="Times New Roman" pitchFamily="18" charset="0"/>
              </a:rPr>
              <a:t>During </a:t>
            </a:r>
            <a:r>
              <a:rPr lang="en-IN" b="1" dirty="0">
                <a:latin typeface="Times New Roman" pitchFamily="18" charset="0"/>
                <a:cs typeface="Times New Roman" pitchFamily="18" charset="0"/>
              </a:rPr>
              <a:t>acute RF, focal inflammatory lesions are found in various tissues. Distinctive lesions occur in the heart, </a:t>
            </a:r>
            <a:r>
              <a:rPr lang="en-IN" b="1" dirty="0" smtClean="0">
                <a:latin typeface="Times New Roman" pitchFamily="18" charset="0"/>
                <a:cs typeface="Times New Roman" pitchFamily="18" charset="0"/>
              </a:rPr>
              <a:t>called </a:t>
            </a:r>
            <a:r>
              <a:rPr lang="en-IN" b="1" dirty="0" err="1" smtClean="0">
                <a:solidFill>
                  <a:srgbClr val="FF0000"/>
                </a:solidFill>
                <a:latin typeface="Times New Roman" pitchFamily="18" charset="0"/>
                <a:cs typeface="Times New Roman" pitchFamily="18" charset="0"/>
              </a:rPr>
              <a:t>Aschoff</a:t>
            </a:r>
            <a:r>
              <a:rPr lang="en-IN" b="1" dirty="0" smtClean="0">
                <a:solidFill>
                  <a:srgbClr val="FF0000"/>
                </a:solidFill>
                <a:latin typeface="Times New Roman" pitchFamily="18" charset="0"/>
                <a:cs typeface="Times New Roman" pitchFamily="18" charset="0"/>
              </a:rPr>
              <a:t> </a:t>
            </a:r>
            <a:r>
              <a:rPr lang="en-IN" b="1" dirty="0">
                <a:solidFill>
                  <a:srgbClr val="FF0000"/>
                </a:solidFill>
                <a:latin typeface="Times New Roman" pitchFamily="18" charset="0"/>
                <a:cs typeface="Times New Roman" pitchFamily="18" charset="0"/>
              </a:rPr>
              <a:t>bodies</a:t>
            </a:r>
            <a:r>
              <a:rPr lang="en-IN" b="1" dirty="0">
                <a:latin typeface="Times New Roman" pitchFamily="18" charset="0"/>
                <a:cs typeface="Times New Roman" pitchFamily="18" charset="0"/>
              </a:rPr>
              <a:t>, which consist of foci of lymphocytes (primarily T cells), occasional plasma cells, and plump activated macrophages called </a:t>
            </a:r>
            <a:r>
              <a:rPr lang="en-IN" b="1" dirty="0" err="1">
                <a:solidFill>
                  <a:srgbClr val="FF0000"/>
                </a:solidFill>
                <a:latin typeface="Times New Roman" pitchFamily="18" charset="0"/>
                <a:cs typeface="Times New Roman" pitchFamily="18" charset="0"/>
              </a:rPr>
              <a:t>Anitschkow</a:t>
            </a:r>
            <a:r>
              <a:rPr lang="en-IN" b="1" dirty="0">
                <a:solidFill>
                  <a:srgbClr val="FF0000"/>
                </a:solidFill>
                <a:latin typeface="Times New Roman" pitchFamily="18" charset="0"/>
                <a:cs typeface="Times New Roman" pitchFamily="18" charset="0"/>
              </a:rPr>
              <a:t> cells </a:t>
            </a:r>
            <a:r>
              <a:rPr lang="en-IN" b="1" dirty="0">
                <a:latin typeface="Times New Roman" pitchFamily="18" charset="0"/>
                <a:cs typeface="Times New Roman" pitchFamily="18" charset="0"/>
              </a:rPr>
              <a:t>(pathognomonic for RF). These macrophages have abundant cytoplasm and central </a:t>
            </a:r>
            <a:r>
              <a:rPr lang="en-IN" b="1" dirty="0" smtClean="0">
                <a:latin typeface="Times New Roman" pitchFamily="18" charset="0"/>
                <a:cs typeface="Times New Roman" pitchFamily="18" charset="0"/>
              </a:rPr>
              <a:t>round-to ovoid </a:t>
            </a:r>
            <a:r>
              <a:rPr lang="en-IN" b="1" dirty="0">
                <a:latin typeface="Times New Roman" pitchFamily="18" charset="0"/>
                <a:cs typeface="Times New Roman" pitchFamily="18" charset="0"/>
              </a:rPr>
              <a:t>nuclei in which the chromatin is disposed in a central, slender, wavy ribbon (hence the designation “caterpillar cells”), and may become multinucleated.</a:t>
            </a: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xmlns="" val="2184507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IN" b="1" dirty="0" smtClean="0">
                <a:latin typeface="Times New Roman" pitchFamily="18" charset="0"/>
                <a:cs typeface="Times New Roman" pitchFamily="18" charset="0"/>
              </a:rPr>
              <a:t>During acute RF, diffuse inflammation and </a:t>
            </a:r>
            <a:r>
              <a:rPr lang="en-IN" b="1" dirty="0" err="1" smtClean="0">
                <a:latin typeface="Times New Roman" pitchFamily="18" charset="0"/>
                <a:cs typeface="Times New Roman" pitchFamily="18" charset="0"/>
              </a:rPr>
              <a:t>Aschoff</a:t>
            </a:r>
            <a:r>
              <a:rPr lang="en-IN" b="1" dirty="0" smtClean="0">
                <a:latin typeface="Times New Roman" pitchFamily="18" charset="0"/>
                <a:cs typeface="Times New Roman" pitchFamily="18" charset="0"/>
              </a:rPr>
              <a:t> bodies may be found in any of the three layers of the heart, causing </a:t>
            </a:r>
            <a:r>
              <a:rPr lang="en-IN" b="1" dirty="0" err="1" smtClean="0">
                <a:latin typeface="Times New Roman" pitchFamily="18" charset="0"/>
                <a:cs typeface="Times New Roman" pitchFamily="18" charset="0"/>
              </a:rPr>
              <a:t>pericarditis</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myocarditis</a:t>
            </a:r>
            <a:r>
              <a:rPr lang="en-IN" b="1" dirty="0" smtClean="0">
                <a:latin typeface="Times New Roman" pitchFamily="18" charset="0"/>
                <a:cs typeface="Times New Roman" pitchFamily="18" charset="0"/>
              </a:rPr>
              <a:t>, or </a:t>
            </a:r>
            <a:r>
              <a:rPr lang="en-IN" b="1" dirty="0" err="1" smtClean="0">
                <a:latin typeface="Times New Roman" pitchFamily="18" charset="0"/>
                <a:cs typeface="Times New Roman" pitchFamily="18" charset="0"/>
              </a:rPr>
              <a:t>endocarditis</a:t>
            </a:r>
            <a:r>
              <a:rPr lang="en-IN" b="1" dirty="0" smtClean="0">
                <a:latin typeface="Times New Roman" pitchFamily="18" charset="0"/>
                <a:cs typeface="Times New Roman" pitchFamily="18" charset="0"/>
              </a:rPr>
              <a:t> (</a:t>
            </a:r>
            <a:r>
              <a:rPr lang="en-IN" b="1" dirty="0" err="1" smtClean="0">
                <a:solidFill>
                  <a:srgbClr val="FF0000"/>
                </a:solidFill>
                <a:latin typeface="Times New Roman" pitchFamily="18" charset="0"/>
                <a:cs typeface="Times New Roman" pitchFamily="18" charset="0"/>
              </a:rPr>
              <a:t>pancarditis</a:t>
            </a:r>
            <a:r>
              <a:rPr lang="en-IN" b="1" dirty="0" smtClean="0">
                <a:latin typeface="Times New Roman" pitchFamily="18" charset="0"/>
                <a:cs typeface="Times New Roman" pitchFamily="18" charset="0"/>
              </a:rPr>
              <a:t>).</a:t>
            </a:r>
          </a:p>
          <a:p>
            <a:r>
              <a:rPr lang="en-IN" b="1" dirty="0" smtClean="0">
                <a:latin typeface="Times New Roman" pitchFamily="18" charset="0"/>
                <a:cs typeface="Times New Roman" pitchFamily="18" charset="0"/>
              </a:rPr>
              <a:t>Inflammation of the </a:t>
            </a:r>
            <a:r>
              <a:rPr lang="en-IN" b="1" dirty="0" err="1" smtClean="0">
                <a:latin typeface="Times New Roman" pitchFamily="18" charset="0"/>
                <a:cs typeface="Times New Roman" pitchFamily="18" charset="0"/>
              </a:rPr>
              <a:t>endocardium</a:t>
            </a:r>
            <a:r>
              <a:rPr lang="en-IN" b="1" dirty="0" smtClean="0">
                <a:latin typeface="Times New Roman" pitchFamily="18" charset="0"/>
                <a:cs typeface="Times New Roman" pitchFamily="18" charset="0"/>
              </a:rPr>
              <a:t> and the left-sided valves typically results in </a:t>
            </a:r>
            <a:r>
              <a:rPr lang="en-IN" b="1" dirty="0" err="1" smtClean="0">
                <a:latin typeface="Times New Roman" pitchFamily="18" charset="0"/>
                <a:cs typeface="Times New Roman" pitchFamily="18" charset="0"/>
              </a:rPr>
              <a:t>fibrinoid</a:t>
            </a:r>
            <a:r>
              <a:rPr lang="en-IN" b="1" dirty="0" smtClean="0">
                <a:latin typeface="Times New Roman" pitchFamily="18" charset="0"/>
                <a:cs typeface="Times New Roman" pitchFamily="18" charset="0"/>
              </a:rPr>
              <a:t> necrosis within the cusps or along the </a:t>
            </a:r>
            <a:r>
              <a:rPr lang="en-IN" b="1" dirty="0" err="1" smtClean="0">
                <a:latin typeface="Times New Roman" pitchFamily="18" charset="0"/>
                <a:cs typeface="Times New Roman" pitchFamily="18" charset="0"/>
              </a:rPr>
              <a:t>tendinous</a:t>
            </a:r>
            <a:r>
              <a:rPr lang="en-IN" b="1" dirty="0" smtClean="0">
                <a:latin typeface="Times New Roman" pitchFamily="18" charset="0"/>
                <a:cs typeface="Times New Roman" pitchFamily="18" charset="0"/>
              </a:rPr>
              <a:t> cords. Overlying these necrotic foci are small (1- to 2-mm) vegetations, called </a:t>
            </a:r>
            <a:r>
              <a:rPr lang="en-IN" b="1" dirty="0" err="1" smtClean="0">
                <a:solidFill>
                  <a:srgbClr val="FF0000"/>
                </a:solidFill>
                <a:latin typeface="Times New Roman" pitchFamily="18" charset="0"/>
                <a:cs typeface="Times New Roman" pitchFamily="18" charset="0"/>
              </a:rPr>
              <a:t>verrucae</a:t>
            </a:r>
            <a:r>
              <a:rPr lang="en-IN" b="1" dirty="0" smtClean="0">
                <a:latin typeface="Times New Roman" pitchFamily="18" charset="0"/>
                <a:cs typeface="Times New Roman" pitchFamily="18" charset="0"/>
              </a:rPr>
              <a:t>, along the lines of closure.</a:t>
            </a:r>
          </a:p>
          <a:p>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Subendocardial</a:t>
            </a:r>
            <a:r>
              <a:rPr lang="en-IN" b="1" dirty="0" smtClean="0">
                <a:latin typeface="Times New Roman" pitchFamily="18" charset="0"/>
                <a:cs typeface="Times New Roman" pitchFamily="18" charset="0"/>
              </a:rPr>
              <a:t> lesions, perhaps exacerbated by </a:t>
            </a:r>
            <a:r>
              <a:rPr lang="en-IN" b="1" dirty="0" err="1" smtClean="0">
                <a:latin typeface="Times New Roman" pitchFamily="18" charset="0"/>
                <a:cs typeface="Times New Roman" pitchFamily="18" charset="0"/>
              </a:rPr>
              <a:t>regurgitant</a:t>
            </a:r>
            <a:r>
              <a:rPr lang="en-IN" b="1" dirty="0" smtClean="0">
                <a:latin typeface="Times New Roman" pitchFamily="18" charset="0"/>
                <a:cs typeface="Times New Roman" pitchFamily="18" charset="0"/>
              </a:rPr>
              <a:t> jets, may induce irregular thickenings called </a:t>
            </a:r>
            <a:r>
              <a:rPr lang="en-IN" b="1" dirty="0" err="1" smtClean="0">
                <a:solidFill>
                  <a:srgbClr val="FF0000"/>
                </a:solidFill>
                <a:latin typeface="Times New Roman" pitchFamily="18" charset="0"/>
                <a:cs typeface="Times New Roman" pitchFamily="18" charset="0"/>
              </a:rPr>
              <a:t>MacCallum</a:t>
            </a:r>
            <a:r>
              <a:rPr lang="en-IN" b="1" dirty="0" smtClean="0">
                <a:solidFill>
                  <a:srgbClr val="FF0000"/>
                </a:solidFill>
                <a:latin typeface="Times New Roman" pitchFamily="18" charset="0"/>
                <a:cs typeface="Times New Roman" pitchFamily="18" charset="0"/>
              </a:rPr>
              <a:t> plaques</a:t>
            </a:r>
            <a:r>
              <a:rPr lang="en-IN" b="1" dirty="0" smtClean="0">
                <a:latin typeface="Times New Roman" pitchFamily="18" charset="0"/>
                <a:cs typeface="Times New Roman" pitchFamily="18" charset="0"/>
              </a:rPr>
              <a:t>, usually in the left atrium.</a:t>
            </a:r>
            <a:endParaRPr lang="en-IN"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l="28525" t="24217" r="60417" b="48148"/>
          <a:stretch>
            <a:fillRect/>
          </a:stretch>
        </p:blipFill>
        <p:spPr bwMode="auto">
          <a:xfrm>
            <a:off x="2362200" y="533400"/>
            <a:ext cx="3810000" cy="3581399"/>
          </a:xfrm>
          <a:prstGeom prst="rect">
            <a:avLst/>
          </a:prstGeom>
          <a:noFill/>
          <a:ln w="9525">
            <a:noFill/>
            <a:miter lim="800000"/>
            <a:headEnd/>
            <a:tailEnd/>
          </a:ln>
        </p:spPr>
      </p:pic>
      <p:sp>
        <p:nvSpPr>
          <p:cNvPr id="5" name="Title 4"/>
          <p:cNvSpPr>
            <a:spLocks noGrp="1"/>
          </p:cNvSpPr>
          <p:nvPr>
            <p:ph type="title"/>
          </p:nvPr>
        </p:nvSpPr>
        <p:spPr>
          <a:xfrm>
            <a:off x="533400" y="4495800"/>
            <a:ext cx="8229600" cy="1143000"/>
          </a:xfrm>
        </p:spPr>
        <p:txBody>
          <a:bodyPr>
            <a:noAutofit/>
          </a:bodyPr>
          <a:lstStyle/>
          <a:p>
            <a:r>
              <a:rPr lang="en-US" sz="2800" b="1" dirty="0" smtClean="0"/>
              <a:t>The rheumatic fever phase of rheumatic heart disease (RHD) is marked by small, warty vegetations along the lines of closure of the valve leaflets</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480720"/>
          </a:xfrm>
        </p:spPr>
        <p:txBody>
          <a:bodyPr>
            <a:noAutofit/>
          </a:bodyPr>
          <a:lstStyle/>
          <a:p>
            <a:r>
              <a:rPr lang="en-IN" sz="2800" b="1" dirty="0">
                <a:latin typeface="Times New Roman" pitchFamily="18" charset="0"/>
                <a:cs typeface="Times New Roman" pitchFamily="18" charset="0"/>
              </a:rPr>
              <a:t>The cardinal anatomic changes of the mitral valve in chronic RHD are leaflet thickening, commissural fusion and shortening, and thickening and fusion of the </a:t>
            </a:r>
            <a:r>
              <a:rPr lang="en-IN" sz="2800" b="1" dirty="0" err="1">
                <a:latin typeface="Times New Roman" pitchFamily="18" charset="0"/>
                <a:cs typeface="Times New Roman" pitchFamily="18" charset="0"/>
              </a:rPr>
              <a:t>tendinous</a:t>
            </a:r>
            <a:r>
              <a:rPr lang="en-IN" sz="2800" b="1" dirty="0">
                <a:latin typeface="Times New Roman" pitchFamily="18" charset="0"/>
                <a:cs typeface="Times New Roman" pitchFamily="18" charset="0"/>
              </a:rPr>
              <a:t> </a:t>
            </a:r>
            <a:r>
              <a:rPr lang="en-IN" sz="2800" b="1" dirty="0" smtClean="0">
                <a:latin typeface="Times New Roman" pitchFamily="18" charset="0"/>
                <a:cs typeface="Times New Roman" pitchFamily="18" charset="0"/>
              </a:rPr>
              <a:t>cords.</a:t>
            </a:r>
          </a:p>
          <a:p>
            <a:r>
              <a:rPr lang="en-IN" sz="2800" b="1" dirty="0" smtClean="0">
                <a:latin typeface="Times New Roman" pitchFamily="18" charset="0"/>
                <a:cs typeface="Times New Roman" pitchFamily="18" charset="0"/>
              </a:rPr>
              <a:t>In </a:t>
            </a:r>
            <a:r>
              <a:rPr lang="en-IN" sz="2800" b="1" dirty="0">
                <a:latin typeface="Times New Roman" pitchFamily="18" charset="0"/>
                <a:cs typeface="Times New Roman" pitchFamily="18" charset="0"/>
              </a:rPr>
              <a:t>chronic disease the mitral valve is virtually always involved. The mitral valve is affected alone in 65% to 70% of cases, and along with the aortic valve in another 25% of cases. </a:t>
            </a:r>
            <a:endParaRPr lang="en-IN" sz="2800" b="1" dirty="0" smtClean="0">
              <a:latin typeface="Times New Roman" pitchFamily="18" charset="0"/>
              <a:cs typeface="Times New Roman" pitchFamily="18" charset="0"/>
            </a:endParaRPr>
          </a:p>
          <a:p>
            <a:r>
              <a:rPr lang="en-IN" sz="2800" b="1" dirty="0" smtClean="0">
                <a:latin typeface="Times New Roman" pitchFamily="18" charset="0"/>
                <a:cs typeface="Times New Roman" pitchFamily="18" charset="0"/>
              </a:rPr>
              <a:t>Tricuspid </a:t>
            </a:r>
            <a:r>
              <a:rPr lang="en-IN" sz="2800" b="1" dirty="0">
                <a:latin typeface="Times New Roman" pitchFamily="18" charset="0"/>
                <a:cs typeface="Times New Roman" pitchFamily="18" charset="0"/>
              </a:rPr>
              <a:t>valve involvement is infrequent, and the pulmonary valve is only rarely affected. </a:t>
            </a:r>
            <a:r>
              <a:rPr lang="en-IN" sz="2800" b="1" dirty="0" smtClean="0">
                <a:latin typeface="Times New Roman" pitchFamily="18" charset="0"/>
                <a:cs typeface="Times New Roman" pitchFamily="18" charset="0"/>
              </a:rPr>
              <a:t> </a:t>
            </a:r>
          </a:p>
        </p:txBody>
      </p:sp>
    </p:spTree>
    <p:extLst>
      <p:ext uri="{BB962C8B-B14F-4D97-AF65-F5344CB8AC3E}">
        <p14:creationId xmlns:p14="http://schemas.microsoft.com/office/powerpoint/2010/main" xmlns="" val="3302913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IN" b="1" dirty="0" smtClean="0">
                <a:latin typeface="Times New Roman" pitchFamily="18" charset="0"/>
                <a:cs typeface="Times New Roman" pitchFamily="18" charset="0"/>
              </a:rPr>
              <a:t>Fibrous bridging across the </a:t>
            </a:r>
            <a:r>
              <a:rPr lang="en-IN" b="1" dirty="0" err="1" smtClean="0">
                <a:latin typeface="Times New Roman" pitchFamily="18" charset="0"/>
                <a:cs typeface="Times New Roman" pitchFamily="18" charset="0"/>
              </a:rPr>
              <a:t>valvular</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commissures</a:t>
            </a:r>
            <a:r>
              <a:rPr lang="en-IN" b="1" dirty="0" smtClean="0">
                <a:latin typeface="Times New Roman" pitchFamily="18" charset="0"/>
                <a:cs typeface="Times New Roman" pitchFamily="18" charset="0"/>
              </a:rPr>
              <a:t> and calcification create “fish mouth” or “buttonhole” </a:t>
            </a:r>
            <a:r>
              <a:rPr lang="en-IN" b="1" dirty="0" err="1" smtClean="0">
                <a:latin typeface="Times New Roman" pitchFamily="18" charset="0"/>
                <a:cs typeface="Times New Roman" pitchFamily="18" charset="0"/>
              </a:rPr>
              <a:t>stenoses</a:t>
            </a:r>
            <a:r>
              <a:rPr lang="en-IN" b="1" dirty="0" smtClean="0">
                <a:latin typeface="Times New Roman" pitchFamily="18" charset="0"/>
                <a:cs typeface="Times New Roman" pitchFamily="18" charset="0"/>
              </a:rPr>
              <a:t>. With tight mitral </a:t>
            </a:r>
            <a:r>
              <a:rPr lang="en-IN" b="1" dirty="0" err="1" smtClean="0">
                <a:latin typeface="Times New Roman" pitchFamily="18" charset="0"/>
                <a:cs typeface="Times New Roman" pitchFamily="18" charset="0"/>
              </a:rPr>
              <a:t>stenosis</a:t>
            </a:r>
            <a:r>
              <a:rPr lang="en-IN" b="1" dirty="0" smtClean="0">
                <a:latin typeface="Times New Roman" pitchFamily="18" charset="0"/>
                <a:cs typeface="Times New Roman" pitchFamily="18" charset="0"/>
              </a:rPr>
              <a:t>, the left atrium progressively dilates and may </a:t>
            </a:r>
            <a:r>
              <a:rPr lang="en-IN" b="1" dirty="0" err="1" smtClean="0">
                <a:latin typeface="Times New Roman" pitchFamily="18" charset="0"/>
                <a:cs typeface="Times New Roman" pitchFamily="18" charset="0"/>
              </a:rPr>
              <a:t>harbor</a:t>
            </a:r>
            <a:r>
              <a:rPr lang="en-IN" b="1" dirty="0" smtClean="0">
                <a:latin typeface="Times New Roman" pitchFamily="18" charset="0"/>
                <a:cs typeface="Times New Roman" pitchFamily="18" charset="0"/>
              </a:rPr>
              <a:t> mural thrombi in the appendage or along the wall, either of which can </a:t>
            </a:r>
            <a:r>
              <a:rPr lang="en-IN" b="1" dirty="0" err="1" smtClean="0">
                <a:latin typeface="Times New Roman" pitchFamily="18" charset="0"/>
                <a:cs typeface="Times New Roman" pitchFamily="18" charset="0"/>
              </a:rPr>
              <a:t>embolize</a:t>
            </a:r>
            <a:r>
              <a:rPr lang="en-IN" b="1" dirty="0" smtClean="0">
                <a:latin typeface="Times New Roman" pitchFamily="18" charset="0"/>
                <a:cs typeface="Times New Roman" pitchFamily="18" charset="0"/>
              </a:rPr>
              <a:t>. </a:t>
            </a:r>
          </a:p>
          <a:p>
            <a:r>
              <a:rPr lang="en-IN" b="1" dirty="0" smtClean="0">
                <a:latin typeface="Times New Roman" pitchFamily="18" charset="0"/>
                <a:cs typeface="Times New Roman" pitchFamily="18" charset="0"/>
              </a:rPr>
              <a:t>Long-standing congestive changes in the lungs may induce pulmonary vascular and </a:t>
            </a:r>
            <a:r>
              <a:rPr lang="en-IN" b="1" dirty="0" err="1" smtClean="0">
                <a:latin typeface="Times New Roman" pitchFamily="18" charset="0"/>
                <a:cs typeface="Times New Roman" pitchFamily="18" charset="0"/>
              </a:rPr>
              <a:t>parenchymal</a:t>
            </a:r>
            <a:r>
              <a:rPr lang="en-IN" b="1" dirty="0" smtClean="0">
                <a:latin typeface="Times New Roman" pitchFamily="18" charset="0"/>
                <a:cs typeface="Times New Roman" pitchFamily="18" charset="0"/>
              </a:rPr>
              <a:t> changes and in time lead to right ventricular hypertrophy. The left ventricle is largely unaffected by isolated pure mitral </a:t>
            </a:r>
            <a:r>
              <a:rPr lang="en-IN" b="1" dirty="0" err="1" smtClean="0">
                <a:latin typeface="Times New Roman" pitchFamily="18" charset="0"/>
                <a:cs typeface="Times New Roman" pitchFamily="18" charset="0"/>
              </a:rPr>
              <a:t>stenosis</a:t>
            </a:r>
            <a:r>
              <a:rPr lang="en-IN" b="1" dirty="0" smtClean="0">
                <a:latin typeface="Times New Roman" pitchFamily="18" charset="0"/>
                <a:cs typeface="Times New Roman" pitchFamily="18" charset="0"/>
              </a:rPr>
              <a:t>. </a:t>
            </a:r>
          </a:p>
          <a:p>
            <a:endParaRPr lang="en-IN"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TotalTime>
  <Words>1564</Words>
  <Application>Microsoft Office PowerPoint</Application>
  <PresentationFormat>On-screen Show (4:3)</PresentationFormat>
  <Paragraphs>87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RHEUMATIC FEVER AND RHEUMATIC HEART DISEASE</vt:lpstr>
      <vt:lpstr>RHEUMATIC FEVER AND RHEUMATIC HEART DISEASE</vt:lpstr>
      <vt:lpstr>Slide 3</vt:lpstr>
      <vt:lpstr>Slide 4</vt:lpstr>
      <vt:lpstr>Slide 5</vt:lpstr>
      <vt:lpstr>Slide 6</vt:lpstr>
      <vt:lpstr>The rheumatic fever phase of rheumatic heart disease (RHD) is marked by small, warty vegetations along the lines of closure of the valve leaflets</vt:lpstr>
      <vt:lpstr>Slide 8</vt:lpstr>
      <vt:lpstr>Slide 9</vt:lpstr>
      <vt:lpstr>Slide 10</vt:lpstr>
      <vt:lpstr>Pathogenesis.</vt:lpstr>
      <vt:lpstr>Clinical Features</vt:lpstr>
      <vt:lpstr>Slide 13</vt:lpstr>
      <vt:lpstr>Slide 14</vt:lpstr>
      <vt:lpstr>Slide 15</vt:lpstr>
      <vt:lpstr>Slide 16</vt:lpstr>
      <vt:lpstr>Slide 17</vt:lpstr>
      <vt:lpstr>Slide 18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DRNISH</dc:creator>
  <cp:lastModifiedBy>Gunvanti</cp:lastModifiedBy>
  <cp:revision>40</cp:revision>
  <dcterms:created xsi:type="dcterms:W3CDTF">2012-09-16T06:41:09Z</dcterms:created>
  <dcterms:modified xsi:type="dcterms:W3CDTF">2014-04-05T07:45:26Z</dcterms:modified>
</cp:coreProperties>
</file>