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2"/>
  </p:notesMasterIdLst>
  <p:handoutMasterIdLst>
    <p:handoutMasterId r:id="rId33"/>
  </p:handoutMasterIdLst>
  <p:sldIdLst>
    <p:sldId id="589" r:id="rId2"/>
    <p:sldId id="473" r:id="rId3"/>
    <p:sldId id="609" r:id="rId4"/>
    <p:sldId id="576" r:id="rId5"/>
    <p:sldId id="544" r:id="rId6"/>
    <p:sldId id="591" r:id="rId7"/>
    <p:sldId id="615" r:id="rId8"/>
    <p:sldId id="567" r:id="rId9"/>
    <p:sldId id="593" r:id="rId10"/>
    <p:sldId id="607" r:id="rId11"/>
    <p:sldId id="535" r:id="rId12"/>
    <p:sldId id="554" r:id="rId13"/>
    <p:sldId id="577" r:id="rId14"/>
    <p:sldId id="555" r:id="rId15"/>
    <p:sldId id="578" r:id="rId16"/>
    <p:sldId id="595" r:id="rId17"/>
    <p:sldId id="536" r:id="rId18"/>
    <p:sldId id="608" r:id="rId19"/>
    <p:sldId id="534" r:id="rId20"/>
    <p:sldId id="556" r:id="rId21"/>
    <p:sldId id="557" r:id="rId22"/>
    <p:sldId id="597" r:id="rId23"/>
    <p:sldId id="598" r:id="rId24"/>
    <p:sldId id="602" r:id="rId25"/>
    <p:sldId id="611" r:id="rId26"/>
    <p:sldId id="612" r:id="rId27"/>
    <p:sldId id="613" r:id="rId28"/>
    <p:sldId id="614" r:id="rId29"/>
    <p:sldId id="616" r:id="rId30"/>
    <p:sldId id="617" r:id="rId31"/>
  </p:sldIdLst>
  <p:sldSz cx="9144000" cy="6858000" type="letter"/>
  <p:notesSz cx="7010400" cy="9296400"/>
  <p:defaultTextStyle>
    <a:defPPr>
      <a:defRPr lang="en-U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CCFF"/>
    <a:srgbClr val="308600"/>
    <a:srgbClr val="FFCC66"/>
    <a:srgbClr val="00FFFF"/>
    <a:srgbClr val="000000"/>
    <a:srgbClr val="F76681"/>
    <a:srgbClr val="FDE3B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221" autoAdjust="0"/>
    <p:restoredTop sz="94660"/>
  </p:normalViewPr>
  <p:slideViewPr>
    <p:cSldViewPr>
      <p:cViewPr>
        <p:scale>
          <a:sx n="70" d="100"/>
          <a:sy n="70" d="100"/>
        </p:scale>
        <p:origin x="-1398"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p:scale>
          <a:sx n="75" d="100"/>
          <a:sy n="75" d="100"/>
        </p:scale>
        <p:origin x="-1284" y="762"/>
      </p:cViewPr>
      <p:guideLst>
        <p:guide orient="horz" pos="2179"/>
        <p:guide pos="292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14288" y="-1588"/>
            <a:ext cx="3049588" cy="465138"/>
          </a:xfrm>
          <a:prstGeom prst="rect">
            <a:avLst/>
          </a:prstGeom>
          <a:noFill/>
          <a:ln w="9525">
            <a:noFill/>
            <a:miter lim="800000"/>
            <a:headEnd/>
            <a:tailEnd/>
          </a:ln>
          <a:effectLst/>
        </p:spPr>
        <p:txBody>
          <a:bodyPr vert="horz" wrap="square" lIns="19305" tIns="0" rIns="19305" bIns="0" numCol="1" anchor="t" anchorCtr="0" compatLnSpc="1">
            <a:prstTxWarp prst="textNoShape">
              <a:avLst/>
            </a:prstTxWarp>
          </a:bodyPr>
          <a:lstStyle>
            <a:lvl1pPr defTabSz="933450">
              <a:defRPr sz="1000" i="1">
                <a:latin typeface="Times New Roman" pitchFamily="18" charset="0"/>
              </a:defRPr>
            </a:lvl1pPr>
          </a:lstStyle>
          <a:p>
            <a:pPr>
              <a:defRPr/>
            </a:pPr>
            <a:r>
              <a:rPr lang="en-US"/>
              <a:t>HRS 1017 Lecture 9 slides 2003</a:t>
            </a:r>
          </a:p>
        </p:txBody>
      </p:sp>
      <p:sp>
        <p:nvSpPr>
          <p:cNvPr id="3075" name="Rectangle 3"/>
          <p:cNvSpPr>
            <a:spLocks noGrp="1" noChangeArrowheads="1"/>
          </p:cNvSpPr>
          <p:nvPr>
            <p:ph type="dt" sz="quarter" idx="1"/>
          </p:nvPr>
        </p:nvSpPr>
        <p:spPr bwMode="auto">
          <a:xfrm>
            <a:off x="3973513" y="-1588"/>
            <a:ext cx="3049587" cy="465138"/>
          </a:xfrm>
          <a:prstGeom prst="rect">
            <a:avLst/>
          </a:prstGeom>
          <a:noFill/>
          <a:ln w="9525">
            <a:noFill/>
            <a:miter lim="800000"/>
            <a:headEnd/>
            <a:tailEnd/>
          </a:ln>
          <a:effectLst/>
        </p:spPr>
        <p:txBody>
          <a:bodyPr vert="horz" wrap="square" lIns="19305" tIns="0" rIns="19305" bIns="0" numCol="1" anchor="t" anchorCtr="0" compatLnSpc="1">
            <a:prstTxWarp prst="textNoShape">
              <a:avLst/>
            </a:prstTxWarp>
          </a:bodyPr>
          <a:lstStyle>
            <a:lvl1pPr algn="r" defTabSz="933450">
              <a:defRPr sz="1000" i="1">
                <a:latin typeface="Times New Roman" pitchFamily="18" charset="0"/>
              </a:defRPr>
            </a:lvl1pPr>
          </a:lstStyle>
          <a:p>
            <a:pPr>
              <a:defRPr/>
            </a:pPr>
            <a:endParaRPr lang="en-US"/>
          </a:p>
        </p:txBody>
      </p:sp>
      <p:sp>
        <p:nvSpPr>
          <p:cNvPr id="3076" name="Rectangle 4"/>
          <p:cNvSpPr>
            <a:spLocks noGrp="1" noChangeArrowheads="1"/>
          </p:cNvSpPr>
          <p:nvPr>
            <p:ph type="ftr" sz="quarter" idx="2"/>
          </p:nvPr>
        </p:nvSpPr>
        <p:spPr bwMode="auto">
          <a:xfrm>
            <a:off x="-14288" y="8831263"/>
            <a:ext cx="3049588" cy="465137"/>
          </a:xfrm>
          <a:prstGeom prst="rect">
            <a:avLst/>
          </a:prstGeom>
          <a:noFill/>
          <a:ln w="9525">
            <a:noFill/>
            <a:miter lim="800000"/>
            <a:headEnd/>
            <a:tailEnd/>
          </a:ln>
          <a:effectLst/>
        </p:spPr>
        <p:txBody>
          <a:bodyPr vert="horz" wrap="square" lIns="19305" tIns="0" rIns="19305" bIns="0" numCol="1" anchor="b" anchorCtr="0" compatLnSpc="1">
            <a:prstTxWarp prst="textNoShape">
              <a:avLst/>
            </a:prstTxWarp>
          </a:bodyPr>
          <a:lstStyle>
            <a:lvl1pPr defTabSz="933450">
              <a:defRPr sz="1000" i="1">
                <a:latin typeface="Times New Roman" pitchFamily="18" charset="0"/>
              </a:defRPr>
            </a:lvl1pPr>
          </a:lstStyle>
          <a:p>
            <a:pPr>
              <a:defRPr/>
            </a:pPr>
            <a:endParaRPr lang="en-US"/>
          </a:p>
        </p:txBody>
      </p:sp>
      <p:sp>
        <p:nvSpPr>
          <p:cNvPr id="3077" name="Rectangle 5"/>
          <p:cNvSpPr>
            <a:spLocks noGrp="1" noChangeArrowheads="1"/>
          </p:cNvSpPr>
          <p:nvPr>
            <p:ph type="sldNum" sz="quarter" idx="3"/>
          </p:nvPr>
        </p:nvSpPr>
        <p:spPr bwMode="auto">
          <a:xfrm>
            <a:off x="3973513" y="8831263"/>
            <a:ext cx="3049587" cy="465137"/>
          </a:xfrm>
          <a:prstGeom prst="rect">
            <a:avLst/>
          </a:prstGeom>
          <a:noFill/>
          <a:ln w="9525">
            <a:noFill/>
            <a:miter lim="800000"/>
            <a:headEnd/>
            <a:tailEnd/>
          </a:ln>
          <a:effectLst/>
        </p:spPr>
        <p:txBody>
          <a:bodyPr vert="horz" wrap="square" lIns="19305" tIns="0" rIns="19305" bIns="0" numCol="1" anchor="b" anchorCtr="0" compatLnSpc="1">
            <a:prstTxWarp prst="textNoShape">
              <a:avLst/>
            </a:prstTxWarp>
          </a:bodyPr>
          <a:lstStyle>
            <a:lvl1pPr algn="r" defTabSz="933450">
              <a:defRPr sz="1000" i="1">
                <a:latin typeface="Times New Roman" pitchFamily="18" charset="0"/>
              </a:defRPr>
            </a:lvl1pPr>
          </a:lstStyle>
          <a:p>
            <a:pPr>
              <a:defRPr/>
            </a:pPr>
            <a:fld id="{EB8EB90C-3B5A-422C-9848-615D81813785}" type="slidenum">
              <a:rPr lang="en-US"/>
              <a:pPr>
                <a:defRPr/>
              </a:pPr>
              <a:t>‹#›</a:t>
            </a:fld>
            <a:endParaRPr lang="en-US"/>
          </a:p>
        </p:txBody>
      </p:sp>
      <p:sp>
        <p:nvSpPr>
          <p:cNvPr id="3078" name="Line 6"/>
          <p:cNvSpPr>
            <a:spLocks noChangeShapeType="1"/>
          </p:cNvSpPr>
          <p:nvPr/>
        </p:nvSpPr>
        <p:spPr bwMode="auto">
          <a:xfrm>
            <a:off x="3738563" y="1349375"/>
            <a:ext cx="2725737" cy="0"/>
          </a:xfrm>
          <a:prstGeom prst="line">
            <a:avLst/>
          </a:prstGeom>
          <a:noFill/>
          <a:ln w="12699">
            <a:solidFill>
              <a:schemeClr val="tx1"/>
            </a:solidFill>
            <a:round/>
            <a:headEnd type="none" w="sm" len="sm"/>
            <a:tailEnd type="none" w="sm" len="sm"/>
          </a:ln>
          <a:effectLst/>
        </p:spPr>
        <p:txBody>
          <a:bodyPr wrap="none" anchor="ctr"/>
          <a:lstStyle/>
          <a:p>
            <a:pPr>
              <a:defRPr/>
            </a:pPr>
            <a:endParaRPr lang="en-US">
              <a:latin typeface="Times New Roman" pitchFamily="18" charset="-52"/>
            </a:endParaRPr>
          </a:p>
        </p:txBody>
      </p:sp>
      <p:sp>
        <p:nvSpPr>
          <p:cNvPr id="3079" name="Line 7"/>
          <p:cNvSpPr>
            <a:spLocks noChangeShapeType="1"/>
          </p:cNvSpPr>
          <p:nvPr/>
        </p:nvSpPr>
        <p:spPr bwMode="auto">
          <a:xfrm>
            <a:off x="3738563" y="1731963"/>
            <a:ext cx="2725737" cy="0"/>
          </a:xfrm>
          <a:prstGeom prst="line">
            <a:avLst/>
          </a:prstGeom>
          <a:noFill/>
          <a:ln w="12699">
            <a:solidFill>
              <a:schemeClr val="tx1"/>
            </a:solidFill>
            <a:round/>
            <a:headEnd type="none" w="sm" len="sm"/>
            <a:tailEnd type="none" w="sm" len="sm"/>
          </a:ln>
          <a:effectLst/>
        </p:spPr>
        <p:txBody>
          <a:bodyPr wrap="none" anchor="ctr"/>
          <a:lstStyle/>
          <a:p>
            <a:pPr>
              <a:defRPr/>
            </a:pPr>
            <a:endParaRPr lang="en-US">
              <a:latin typeface="Times New Roman" pitchFamily="18" charset="-52"/>
            </a:endParaRPr>
          </a:p>
        </p:txBody>
      </p:sp>
      <p:sp>
        <p:nvSpPr>
          <p:cNvPr id="3080" name="Line 8"/>
          <p:cNvSpPr>
            <a:spLocks noChangeShapeType="1"/>
          </p:cNvSpPr>
          <p:nvPr/>
        </p:nvSpPr>
        <p:spPr bwMode="auto">
          <a:xfrm>
            <a:off x="3738563" y="2116138"/>
            <a:ext cx="2725737" cy="0"/>
          </a:xfrm>
          <a:prstGeom prst="line">
            <a:avLst/>
          </a:prstGeom>
          <a:noFill/>
          <a:ln w="12699">
            <a:solidFill>
              <a:schemeClr val="tx1"/>
            </a:solidFill>
            <a:round/>
            <a:headEnd type="none" w="sm" len="sm"/>
            <a:tailEnd type="none" w="sm" len="sm"/>
          </a:ln>
          <a:effectLst/>
        </p:spPr>
        <p:txBody>
          <a:bodyPr wrap="none" anchor="ctr"/>
          <a:lstStyle/>
          <a:p>
            <a:pPr>
              <a:defRPr/>
            </a:pPr>
            <a:endParaRPr lang="en-US">
              <a:latin typeface="Times New Roman" pitchFamily="18" charset="-52"/>
            </a:endParaRPr>
          </a:p>
        </p:txBody>
      </p:sp>
      <p:sp>
        <p:nvSpPr>
          <p:cNvPr id="3081" name="Line 9"/>
          <p:cNvSpPr>
            <a:spLocks noChangeShapeType="1"/>
          </p:cNvSpPr>
          <p:nvPr/>
        </p:nvSpPr>
        <p:spPr bwMode="auto">
          <a:xfrm>
            <a:off x="3738563" y="2498725"/>
            <a:ext cx="2725737" cy="0"/>
          </a:xfrm>
          <a:prstGeom prst="line">
            <a:avLst/>
          </a:prstGeom>
          <a:noFill/>
          <a:ln w="12699">
            <a:solidFill>
              <a:schemeClr val="tx1"/>
            </a:solidFill>
            <a:round/>
            <a:headEnd type="none" w="sm" len="sm"/>
            <a:tailEnd type="none" w="sm" len="sm"/>
          </a:ln>
          <a:effectLst/>
        </p:spPr>
        <p:txBody>
          <a:bodyPr wrap="none" anchor="ctr"/>
          <a:lstStyle/>
          <a:p>
            <a:pPr>
              <a:defRPr/>
            </a:pPr>
            <a:endParaRPr lang="en-US">
              <a:latin typeface="Times New Roman" pitchFamily="18" charset="-52"/>
            </a:endParaRPr>
          </a:p>
        </p:txBody>
      </p:sp>
      <p:sp>
        <p:nvSpPr>
          <p:cNvPr id="3082" name="Line 10"/>
          <p:cNvSpPr>
            <a:spLocks noChangeShapeType="1"/>
          </p:cNvSpPr>
          <p:nvPr/>
        </p:nvSpPr>
        <p:spPr bwMode="auto">
          <a:xfrm>
            <a:off x="3738563" y="2882900"/>
            <a:ext cx="2725737" cy="0"/>
          </a:xfrm>
          <a:prstGeom prst="line">
            <a:avLst/>
          </a:prstGeom>
          <a:noFill/>
          <a:ln w="12699">
            <a:solidFill>
              <a:schemeClr val="tx1"/>
            </a:solidFill>
            <a:round/>
            <a:headEnd type="none" w="sm" len="sm"/>
            <a:tailEnd type="none" w="sm" len="sm"/>
          </a:ln>
          <a:effectLst/>
        </p:spPr>
        <p:txBody>
          <a:bodyPr wrap="none" anchor="ctr"/>
          <a:lstStyle/>
          <a:p>
            <a:pPr>
              <a:defRPr/>
            </a:pPr>
            <a:endParaRPr lang="en-US">
              <a:latin typeface="Times New Roman" pitchFamily="18" charset="-52"/>
            </a:endParaRPr>
          </a:p>
        </p:txBody>
      </p:sp>
      <p:sp>
        <p:nvSpPr>
          <p:cNvPr id="3083" name="Line 11"/>
          <p:cNvSpPr>
            <a:spLocks noChangeShapeType="1"/>
          </p:cNvSpPr>
          <p:nvPr/>
        </p:nvSpPr>
        <p:spPr bwMode="auto">
          <a:xfrm>
            <a:off x="3738563" y="4110038"/>
            <a:ext cx="2725737" cy="0"/>
          </a:xfrm>
          <a:prstGeom prst="line">
            <a:avLst/>
          </a:prstGeom>
          <a:noFill/>
          <a:ln w="12699">
            <a:solidFill>
              <a:schemeClr val="tx1"/>
            </a:solidFill>
            <a:round/>
            <a:headEnd type="none" w="sm" len="sm"/>
            <a:tailEnd type="none" w="sm" len="sm"/>
          </a:ln>
          <a:effectLst/>
        </p:spPr>
        <p:txBody>
          <a:bodyPr wrap="none" anchor="ctr"/>
          <a:lstStyle/>
          <a:p>
            <a:pPr>
              <a:defRPr/>
            </a:pPr>
            <a:endParaRPr lang="en-US">
              <a:latin typeface="Times New Roman" pitchFamily="18" charset="-52"/>
            </a:endParaRPr>
          </a:p>
        </p:txBody>
      </p:sp>
      <p:sp>
        <p:nvSpPr>
          <p:cNvPr id="3084" name="Line 12"/>
          <p:cNvSpPr>
            <a:spLocks noChangeShapeType="1"/>
          </p:cNvSpPr>
          <p:nvPr/>
        </p:nvSpPr>
        <p:spPr bwMode="auto">
          <a:xfrm>
            <a:off x="3738563" y="4570413"/>
            <a:ext cx="2725737" cy="0"/>
          </a:xfrm>
          <a:prstGeom prst="line">
            <a:avLst/>
          </a:prstGeom>
          <a:noFill/>
          <a:ln w="12699">
            <a:solidFill>
              <a:schemeClr val="tx1"/>
            </a:solidFill>
            <a:round/>
            <a:headEnd type="none" w="sm" len="sm"/>
            <a:tailEnd type="none" w="sm" len="sm"/>
          </a:ln>
          <a:effectLst/>
        </p:spPr>
        <p:txBody>
          <a:bodyPr wrap="none" anchor="ctr"/>
          <a:lstStyle/>
          <a:p>
            <a:pPr>
              <a:defRPr/>
            </a:pPr>
            <a:endParaRPr lang="en-US">
              <a:latin typeface="Times New Roman" pitchFamily="18" charset="-52"/>
            </a:endParaRPr>
          </a:p>
        </p:txBody>
      </p:sp>
      <p:sp>
        <p:nvSpPr>
          <p:cNvPr id="3085" name="Line 13"/>
          <p:cNvSpPr>
            <a:spLocks noChangeShapeType="1"/>
          </p:cNvSpPr>
          <p:nvPr/>
        </p:nvSpPr>
        <p:spPr bwMode="auto">
          <a:xfrm>
            <a:off x="3738563" y="5030788"/>
            <a:ext cx="2725737" cy="0"/>
          </a:xfrm>
          <a:prstGeom prst="line">
            <a:avLst/>
          </a:prstGeom>
          <a:noFill/>
          <a:ln w="12699">
            <a:solidFill>
              <a:schemeClr val="tx1"/>
            </a:solidFill>
            <a:round/>
            <a:headEnd type="none" w="sm" len="sm"/>
            <a:tailEnd type="none" w="sm" len="sm"/>
          </a:ln>
          <a:effectLst/>
        </p:spPr>
        <p:txBody>
          <a:bodyPr wrap="none" anchor="ctr"/>
          <a:lstStyle/>
          <a:p>
            <a:pPr>
              <a:defRPr/>
            </a:pPr>
            <a:endParaRPr lang="en-US">
              <a:latin typeface="Times New Roman" pitchFamily="18" charset="-52"/>
            </a:endParaRPr>
          </a:p>
        </p:txBody>
      </p:sp>
      <p:sp>
        <p:nvSpPr>
          <p:cNvPr id="3086" name="Line 14"/>
          <p:cNvSpPr>
            <a:spLocks noChangeShapeType="1"/>
          </p:cNvSpPr>
          <p:nvPr/>
        </p:nvSpPr>
        <p:spPr bwMode="auto">
          <a:xfrm>
            <a:off x="3738563" y="5491163"/>
            <a:ext cx="2725737" cy="0"/>
          </a:xfrm>
          <a:prstGeom prst="line">
            <a:avLst/>
          </a:prstGeom>
          <a:noFill/>
          <a:ln w="12699">
            <a:solidFill>
              <a:schemeClr val="tx1"/>
            </a:solidFill>
            <a:round/>
            <a:headEnd type="none" w="sm" len="sm"/>
            <a:tailEnd type="none" w="sm" len="sm"/>
          </a:ln>
          <a:effectLst/>
        </p:spPr>
        <p:txBody>
          <a:bodyPr wrap="none" anchor="ctr"/>
          <a:lstStyle/>
          <a:p>
            <a:pPr>
              <a:defRPr/>
            </a:pPr>
            <a:endParaRPr lang="en-US">
              <a:latin typeface="Times New Roman" pitchFamily="18" charset="-52"/>
            </a:endParaRPr>
          </a:p>
        </p:txBody>
      </p:sp>
      <p:sp>
        <p:nvSpPr>
          <p:cNvPr id="3087" name="Line 15"/>
          <p:cNvSpPr>
            <a:spLocks noChangeShapeType="1"/>
          </p:cNvSpPr>
          <p:nvPr/>
        </p:nvSpPr>
        <p:spPr bwMode="auto">
          <a:xfrm>
            <a:off x="3738563" y="5951538"/>
            <a:ext cx="2725737" cy="0"/>
          </a:xfrm>
          <a:prstGeom prst="line">
            <a:avLst/>
          </a:prstGeom>
          <a:noFill/>
          <a:ln w="12699">
            <a:solidFill>
              <a:schemeClr val="tx1"/>
            </a:solidFill>
            <a:round/>
            <a:headEnd type="none" w="sm" len="sm"/>
            <a:tailEnd type="none" w="sm" len="sm"/>
          </a:ln>
          <a:effectLst/>
        </p:spPr>
        <p:txBody>
          <a:bodyPr wrap="none" anchor="ctr"/>
          <a:lstStyle/>
          <a:p>
            <a:pPr>
              <a:defRPr/>
            </a:pPr>
            <a:endParaRPr lang="en-US">
              <a:latin typeface="Times New Roman" pitchFamily="18" charset="-52"/>
            </a:endParaRPr>
          </a:p>
        </p:txBody>
      </p:sp>
      <p:sp>
        <p:nvSpPr>
          <p:cNvPr id="3088" name="Line 16"/>
          <p:cNvSpPr>
            <a:spLocks noChangeShapeType="1"/>
          </p:cNvSpPr>
          <p:nvPr/>
        </p:nvSpPr>
        <p:spPr bwMode="auto">
          <a:xfrm>
            <a:off x="3738563" y="6411913"/>
            <a:ext cx="2725737" cy="0"/>
          </a:xfrm>
          <a:prstGeom prst="line">
            <a:avLst/>
          </a:prstGeom>
          <a:noFill/>
          <a:ln w="12699">
            <a:solidFill>
              <a:schemeClr val="tx1"/>
            </a:solidFill>
            <a:round/>
            <a:headEnd type="none" w="sm" len="sm"/>
            <a:tailEnd type="none" w="sm" len="sm"/>
          </a:ln>
          <a:effectLst/>
        </p:spPr>
        <p:txBody>
          <a:bodyPr wrap="none" anchor="ctr"/>
          <a:lstStyle/>
          <a:p>
            <a:pPr>
              <a:defRPr/>
            </a:pPr>
            <a:endParaRPr lang="en-US">
              <a:latin typeface="Times New Roman" pitchFamily="18" charset="-52"/>
            </a:endParaRPr>
          </a:p>
        </p:txBody>
      </p:sp>
      <p:sp>
        <p:nvSpPr>
          <p:cNvPr id="3089" name="Line 17"/>
          <p:cNvSpPr>
            <a:spLocks noChangeShapeType="1"/>
          </p:cNvSpPr>
          <p:nvPr/>
        </p:nvSpPr>
        <p:spPr bwMode="auto">
          <a:xfrm>
            <a:off x="3738563" y="6872288"/>
            <a:ext cx="2725737" cy="0"/>
          </a:xfrm>
          <a:prstGeom prst="line">
            <a:avLst/>
          </a:prstGeom>
          <a:noFill/>
          <a:ln w="12699">
            <a:solidFill>
              <a:schemeClr val="tx1"/>
            </a:solidFill>
            <a:round/>
            <a:headEnd type="none" w="sm" len="sm"/>
            <a:tailEnd type="none" w="sm" len="sm"/>
          </a:ln>
          <a:effectLst/>
        </p:spPr>
        <p:txBody>
          <a:bodyPr wrap="none" anchor="ctr"/>
          <a:lstStyle/>
          <a:p>
            <a:pPr>
              <a:defRPr/>
            </a:pPr>
            <a:endParaRPr lang="en-US">
              <a:latin typeface="Times New Roman" pitchFamily="18" charset="-52"/>
            </a:endParaRPr>
          </a:p>
        </p:txBody>
      </p:sp>
      <p:sp>
        <p:nvSpPr>
          <p:cNvPr id="3090" name="Line 18"/>
          <p:cNvSpPr>
            <a:spLocks noChangeShapeType="1"/>
          </p:cNvSpPr>
          <p:nvPr/>
        </p:nvSpPr>
        <p:spPr bwMode="auto">
          <a:xfrm>
            <a:off x="3738563" y="7332663"/>
            <a:ext cx="2725737" cy="0"/>
          </a:xfrm>
          <a:prstGeom prst="line">
            <a:avLst/>
          </a:prstGeom>
          <a:noFill/>
          <a:ln w="12699">
            <a:solidFill>
              <a:schemeClr val="tx1"/>
            </a:solidFill>
            <a:round/>
            <a:headEnd type="none" w="sm" len="sm"/>
            <a:tailEnd type="none" w="sm" len="sm"/>
          </a:ln>
          <a:effectLst/>
        </p:spPr>
        <p:txBody>
          <a:bodyPr wrap="none" anchor="ctr"/>
          <a:lstStyle/>
          <a:p>
            <a:pPr>
              <a:defRPr/>
            </a:pPr>
            <a:endParaRPr lang="en-US">
              <a:latin typeface="Times New Roman" pitchFamily="18" charset="-52"/>
            </a:endParaRPr>
          </a:p>
        </p:txBody>
      </p:sp>
      <p:sp>
        <p:nvSpPr>
          <p:cNvPr id="3091" name="Line 19"/>
          <p:cNvSpPr>
            <a:spLocks noChangeShapeType="1"/>
          </p:cNvSpPr>
          <p:nvPr/>
        </p:nvSpPr>
        <p:spPr bwMode="auto">
          <a:xfrm>
            <a:off x="3738563" y="7793038"/>
            <a:ext cx="2725737" cy="0"/>
          </a:xfrm>
          <a:prstGeom prst="line">
            <a:avLst/>
          </a:prstGeom>
          <a:noFill/>
          <a:ln w="12699">
            <a:solidFill>
              <a:schemeClr val="tx1"/>
            </a:solidFill>
            <a:round/>
            <a:headEnd type="none" w="sm" len="sm"/>
            <a:tailEnd type="none" w="sm" len="sm"/>
          </a:ln>
          <a:effectLst/>
        </p:spPr>
        <p:txBody>
          <a:bodyPr wrap="none" anchor="ctr"/>
          <a:lstStyle/>
          <a:p>
            <a:pPr>
              <a:defRPr/>
            </a:pPr>
            <a:endParaRPr lang="en-US">
              <a:latin typeface="Times New Roman" pitchFamily="18" charset="-52"/>
            </a:endParaRPr>
          </a:p>
        </p:txBody>
      </p:sp>
      <p:sp>
        <p:nvSpPr>
          <p:cNvPr id="3092" name="Line 20"/>
          <p:cNvSpPr>
            <a:spLocks noChangeShapeType="1"/>
          </p:cNvSpPr>
          <p:nvPr/>
        </p:nvSpPr>
        <p:spPr bwMode="auto">
          <a:xfrm>
            <a:off x="3738563" y="8253413"/>
            <a:ext cx="2725737" cy="0"/>
          </a:xfrm>
          <a:prstGeom prst="line">
            <a:avLst/>
          </a:prstGeom>
          <a:noFill/>
          <a:ln w="12699">
            <a:solidFill>
              <a:schemeClr val="tx1"/>
            </a:solidFill>
            <a:round/>
            <a:headEnd type="none" w="sm" len="sm"/>
            <a:tailEnd type="none" w="sm" len="sm"/>
          </a:ln>
          <a:effectLst/>
        </p:spPr>
        <p:txBody>
          <a:bodyPr wrap="none" anchor="ctr"/>
          <a:lstStyle/>
          <a:p>
            <a:pPr>
              <a:defRPr/>
            </a:pPr>
            <a:endParaRPr lang="en-US">
              <a:latin typeface="Times New Roman" pitchFamily="18" charset="-52"/>
            </a:endParaRPr>
          </a:p>
        </p:txBody>
      </p:sp>
    </p:spTree>
    <p:extLst>
      <p:ext uri="{BB962C8B-B14F-4D97-AF65-F5344CB8AC3E}">
        <p14:creationId xmlns:p14="http://schemas.microsoft.com/office/powerpoint/2010/main" val="143019051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15875" y="-1588"/>
            <a:ext cx="3051175" cy="465138"/>
          </a:xfrm>
          <a:prstGeom prst="rect">
            <a:avLst/>
          </a:prstGeom>
          <a:noFill/>
          <a:ln w="9525">
            <a:noFill/>
            <a:miter lim="800000"/>
            <a:headEnd/>
            <a:tailEnd/>
          </a:ln>
          <a:effectLst/>
        </p:spPr>
        <p:txBody>
          <a:bodyPr vert="horz" wrap="square" lIns="19305" tIns="0" rIns="19305" bIns="0" numCol="1" anchor="t" anchorCtr="0" compatLnSpc="1">
            <a:prstTxWarp prst="textNoShape">
              <a:avLst/>
            </a:prstTxWarp>
          </a:bodyPr>
          <a:lstStyle>
            <a:lvl1pPr defTabSz="933450">
              <a:defRPr sz="1000" i="1">
                <a:latin typeface="Times New Roman" pitchFamily="18" charset="0"/>
              </a:defRPr>
            </a:lvl1pPr>
          </a:lstStyle>
          <a:p>
            <a:pPr>
              <a:defRPr/>
            </a:pPr>
            <a:endParaRPr lang="en-US"/>
          </a:p>
        </p:txBody>
      </p:sp>
      <p:sp>
        <p:nvSpPr>
          <p:cNvPr id="2051" name="Rectangle 3"/>
          <p:cNvSpPr>
            <a:spLocks noGrp="1" noChangeArrowheads="1"/>
          </p:cNvSpPr>
          <p:nvPr>
            <p:ph type="dt" idx="1"/>
          </p:nvPr>
        </p:nvSpPr>
        <p:spPr bwMode="auto">
          <a:xfrm>
            <a:off x="3973513" y="-1588"/>
            <a:ext cx="3051175" cy="465138"/>
          </a:xfrm>
          <a:prstGeom prst="rect">
            <a:avLst/>
          </a:prstGeom>
          <a:noFill/>
          <a:ln w="9525">
            <a:noFill/>
            <a:miter lim="800000"/>
            <a:headEnd/>
            <a:tailEnd/>
          </a:ln>
          <a:effectLst/>
        </p:spPr>
        <p:txBody>
          <a:bodyPr vert="horz" wrap="square" lIns="19305" tIns="0" rIns="19305" bIns="0" numCol="1" anchor="t" anchorCtr="0" compatLnSpc="1">
            <a:prstTxWarp prst="textNoShape">
              <a:avLst/>
            </a:prstTxWarp>
          </a:bodyPr>
          <a:lstStyle>
            <a:lvl1pPr algn="r" defTabSz="933450">
              <a:defRPr sz="1000" i="1">
                <a:latin typeface="Times New Roman" pitchFamily="18" charset="0"/>
              </a:defRPr>
            </a:lvl1pPr>
          </a:lstStyle>
          <a:p>
            <a:pPr>
              <a:defRPr/>
            </a:pPr>
            <a:endParaRPr lang="en-US"/>
          </a:p>
        </p:txBody>
      </p:sp>
      <p:sp>
        <p:nvSpPr>
          <p:cNvPr id="2052" name="Rectangle 4"/>
          <p:cNvSpPr>
            <a:spLocks noGrp="1" noChangeArrowheads="1"/>
          </p:cNvSpPr>
          <p:nvPr>
            <p:ph type="ftr" sz="quarter" idx="4"/>
          </p:nvPr>
        </p:nvSpPr>
        <p:spPr bwMode="auto">
          <a:xfrm>
            <a:off x="-15875" y="8831263"/>
            <a:ext cx="3051175" cy="465137"/>
          </a:xfrm>
          <a:prstGeom prst="rect">
            <a:avLst/>
          </a:prstGeom>
          <a:noFill/>
          <a:ln w="9525">
            <a:noFill/>
            <a:miter lim="800000"/>
            <a:headEnd/>
            <a:tailEnd/>
          </a:ln>
          <a:effectLst/>
        </p:spPr>
        <p:txBody>
          <a:bodyPr vert="horz" wrap="square" lIns="19305" tIns="0" rIns="19305" bIns="0" numCol="1" anchor="b" anchorCtr="0" compatLnSpc="1">
            <a:prstTxWarp prst="textNoShape">
              <a:avLst/>
            </a:prstTxWarp>
          </a:bodyPr>
          <a:lstStyle>
            <a:lvl1pPr defTabSz="933450">
              <a:defRPr sz="1000" i="1">
                <a:latin typeface="Times New Roman" pitchFamily="18" charset="0"/>
              </a:defRPr>
            </a:lvl1pPr>
          </a:lstStyle>
          <a:p>
            <a:pPr>
              <a:defRPr/>
            </a:pPr>
            <a:endParaRPr lang="en-US"/>
          </a:p>
        </p:txBody>
      </p:sp>
      <p:sp>
        <p:nvSpPr>
          <p:cNvPr id="2053" name="Rectangle 5"/>
          <p:cNvSpPr>
            <a:spLocks noGrp="1" noChangeArrowheads="1"/>
          </p:cNvSpPr>
          <p:nvPr>
            <p:ph type="sldNum" sz="quarter" idx="5"/>
          </p:nvPr>
        </p:nvSpPr>
        <p:spPr bwMode="auto">
          <a:xfrm>
            <a:off x="3973513" y="8831263"/>
            <a:ext cx="3051175" cy="465137"/>
          </a:xfrm>
          <a:prstGeom prst="rect">
            <a:avLst/>
          </a:prstGeom>
          <a:noFill/>
          <a:ln w="9525">
            <a:noFill/>
            <a:miter lim="800000"/>
            <a:headEnd/>
            <a:tailEnd/>
          </a:ln>
          <a:effectLst/>
        </p:spPr>
        <p:txBody>
          <a:bodyPr vert="horz" wrap="square" lIns="19305" tIns="0" rIns="19305" bIns="0" numCol="1" anchor="b" anchorCtr="0" compatLnSpc="1">
            <a:prstTxWarp prst="textNoShape">
              <a:avLst/>
            </a:prstTxWarp>
          </a:bodyPr>
          <a:lstStyle>
            <a:lvl1pPr algn="r" defTabSz="933450">
              <a:defRPr sz="1000" i="1">
                <a:latin typeface="Times New Roman" pitchFamily="18" charset="0"/>
              </a:defRPr>
            </a:lvl1pPr>
          </a:lstStyle>
          <a:p>
            <a:pPr>
              <a:defRPr/>
            </a:pPr>
            <a:fld id="{E3BB6894-B455-45C8-8EE0-421882080019}" type="slidenum">
              <a:rPr lang="en-US"/>
              <a:pPr>
                <a:defRPr/>
              </a:pPr>
              <a:t>‹#›</a:t>
            </a:fld>
            <a:endParaRPr lang="en-US"/>
          </a:p>
        </p:txBody>
      </p:sp>
      <p:sp>
        <p:nvSpPr>
          <p:cNvPr id="2054" name="Rectangle 6"/>
          <p:cNvSpPr>
            <a:spLocks noGrp="1" noChangeArrowheads="1"/>
          </p:cNvSpPr>
          <p:nvPr>
            <p:ph type="body" sz="quarter" idx="3"/>
          </p:nvPr>
        </p:nvSpPr>
        <p:spPr bwMode="auto">
          <a:xfrm>
            <a:off x="922338" y="4416425"/>
            <a:ext cx="5160962" cy="4181475"/>
          </a:xfrm>
          <a:prstGeom prst="rect">
            <a:avLst/>
          </a:prstGeom>
          <a:noFill/>
          <a:ln w="9525">
            <a:noFill/>
            <a:miter lim="800000"/>
            <a:headEnd/>
            <a:tailEnd/>
          </a:ln>
          <a:effectLst/>
        </p:spPr>
        <p:txBody>
          <a:bodyPr vert="horz" wrap="square" lIns="93309" tIns="46655" rIns="93309" bIns="46655"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45063" name="Rectangle 7"/>
          <p:cNvSpPr>
            <a:spLocks noGrp="1" noRot="1" noChangeAspect="1" noChangeArrowheads="1" noTextEdit="1"/>
          </p:cNvSpPr>
          <p:nvPr>
            <p:ph type="sldImg" idx="2"/>
          </p:nvPr>
        </p:nvSpPr>
        <p:spPr bwMode="auto">
          <a:xfrm>
            <a:off x="1189038" y="703263"/>
            <a:ext cx="4630737" cy="3473450"/>
          </a:xfrm>
          <a:prstGeom prst="rect">
            <a:avLst/>
          </a:prstGeom>
          <a:noFill/>
          <a:ln w="12699">
            <a:solidFill>
              <a:schemeClr val="tx1"/>
            </a:solidFill>
            <a:miter lim="800000"/>
            <a:headEnd/>
            <a:tailEnd/>
          </a:ln>
        </p:spPr>
      </p:sp>
    </p:spTree>
    <p:extLst>
      <p:ext uri="{BB962C8B-B14F-4D97-AF65-F5344CB8AC3E}">
        <p14:creationId xmlns:p14="http://schemas.microsoft.com/office/powerpoint/2010/main" val="3559193963"/>
      </p:ext>
    </p:extLst>
  </p:cSld>
  <p:clrMap bg1="lt1" tx1="dk1" bg2="lt2" tx2="dk2" accent1="accent1" accent2="accent2" accent3="accent3" accent4="accent4" accent5="accent5" accent6="accent6" hlink="hlink" folHlink="folHlink"/>
  <p:notesStyle>
    <a:lvl1pPr algn="l" defTabSz="9207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8788" algn="l" defTabSz="9207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7575" algn="l" defTabSz="9207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6363" algn="l" defTabSz="9207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35150" algn="l" defTabSz="9207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5"/>
          <p:cNvSpPr>
            <a:spLocks noGrp="1" noChangeArrowheads="1"/>
          </p:cNvSpPr>
          <p:nvPr>
            <p:ph type="sldNum" sz="quarter" idx="5"/>
          </p:nvPr>
        </p:nvSpPr>
        <p:spPr>
          <a:noFill/>
        </p:spPr>
        <p:txBody>
          <a:bodyPr/>
          <a:lstStyle/>
          <a:p>
            <a:fld id="{1DE5DD5C-464C-4BDA-BB4A-1F58303C6024}" type="slidenum">
              <a:rPr lang="en-US" smtClean="0"/>
              <a:pPr/>
              <a:t>2</a:t>
            </a:fld>
            <a:endParaRPr lang="en-US" smtClean="0"/>
          </a:p>
        </p:txBody>
      </p:sp>
      <p:sp>
        <p:nvSpPr>
          <p:cNvPr id="47107" name="Rectangle 2"/>
          <p:cNvSpPr>
            <a:spLocks noGrp="1" noRot="1" noChangeAspect="1" noChangeArrowheads="1" noTextEdit="1"/>
          </p:cNvSpPr>
          <p:nvPr>
            <p:ph type="sldImg"/>
          </p:nvPr>
        </p:nvSpPr>
        <p:spPr>
          <a:ln/>
        </p:spPr>
      </p:sp>
      <p:sp>
        <p:nvSpPr>
          <p:cNvPr id="47108"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5"/>
          <p:cNvSpPr>
            <a:spLocks noGrp="1" noChangeArrowheads="1"/>
          </p:cNvSpPr>
          <p:nvPr>
            <p:ph type="sldNum" sz="quarter" idx="5"/>
          </p:nvPr>
        </p:nvSpPr>
        <p:spPr>
          <a:noFill/>
        </p:spPr>
        <p:txBody>
          <a:bodyPr/>
          <a:lstStyle/>
          <a:p>
            <a:fld id="{1785ED5B-99FA-49C0-BE85-E04B9FBDB38D}" type="slidenum">
              <a:rPr lang="en-US" smtClean="0"/>
              <a:pPr/>
              <a:t>15</a:t>
            </a:fld>
            <a:endParaRPr lang="en-US" smtClean="0"/>
          </a:p>
        </p:txBody>
      </p:sp>
      <p:sp>
        <p:nvSpPr>
          <p:cNvPr id="71683" name="Rectangle 2"/>
          <p:cNvSpPr>
            <a:spLocks noGrp="1" noRot="1" noChangeAspect="1" noChangeArrowheads="1" noTextEdit="1"/>
          </p:cNvSpPr>
          <p:nvPr>
            <p:ph type="sldImg"/>
          </p:nvPr>
        </p:nvSpPr>
        <p:spPr>
          <a:ln/>
        </p:spPr>
      </p:sp>
      <p:sp>
        <p:nvSpPr>
          <p:cNvPr id="71684"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5"/>
          <p:cNvSpPr>
            <a:spLocks noGrp="1" noChangeArrowheads="1"/>
          </p:cNvSpPr>
          <p:nvPr>
            <p:ph type="sldNum" sz="quarter" idx="5"/>
          </p:nvPr>
        </p:nvSpPr>
        <p:spPr>
          <a:noFill/>
        </p:spPr>
        <p:txBody>
          <a:bodyPr/>
          <a:lstStyle/>
          <a:p>
            <a:fld id="{650046CB-453C-4CDB-94B1-8F4B0A2D7ADC}" type="slidenum">
              <a:rPr lang="en-US" smtClean="0"/>
              <a:pPr/>
              <a:t>17</a:t>
            </a:fld>
            <a:endParaRPr lang="en-US" smtClean="0"/>
          </a:p>
        </p:txBody>
      </p:sp>
      <p:sp>
        <p:nvSpPr>
          <p:cNvPr id="72707" name="Rectangle 2"/>
          <p:cNvSpPr>
            <a:spLocks noGrp="1" noRot="1" noChangeAspect="1" noChangeArrowheads="1" noTextEdit="1"/>
          </p:cNvSpPr>
          <p:nvPr>
            <p:ph type="sldImg"/>
          </p:nvPr>
        </p:nvSpPr>
        <p:spPr>
          <a:ln w="12700" cap="flat"/>
        </p:spPr>
      </p:sp>
      <p:sp>
        <p:nvSpPr>
          <p:cNvPr id="72708" name="Rectangle 3"/>
          <p:cNvSpPr>
            <a:spLocks noGrp="1" noChangeArrowheads="1"/>
          </p:cNvSpPr>
          <p:nvPr>
            <p:ph type="body" idx="1"/>
          </p:nvPr>
        </p:nvSpPr>
        <p:spPr>
          <a:xfrm>
            <a:off x="922338" y="4416425"/>
            <a:ext cx="5160962" cy="4183063"/>
          </a:xfrm>
          <a:noFill/>
          <a:ln/>
        </p:spPr>
        <p:txBody>
          <a:bodyPr lIns="93981" tIns="46991" rIns="93981" bIns="46991"/>
          <a:lstStyle/>
          <a:p>
            <a:endParaRPr 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5"/>
          <p:cNvSpPr>
            <a:spLocks noGrp="1" noChangeArrowheads="1"/>
          </p:cNvSpPr>
          <p:nvPr>
            <p:ph type="sldNum" sz="quarter" idx="5"/>
          </p:nvPr>
        </p:nvSpPr>
        <p:spPr>
          <a:noFill/>
        </p:spPr>
        <p:txBody>
          <a:bodyPr/>
          <a:lstStyle/>
          <a:p>
            <a:fld id="{F30E1BB5-9568-49F8-899E-461E409E6496}" type="slidenum">
              <a:rPr lang="en-US" smtClean="0"/>
              <a:pPr/>
              <a:t>19</a:t>
            </a:fld>
            <a:endParaRPr lang="en-US" smtClean="0"/>
          </a:p>
        </p:txBody>
      </p:sp>
      <p:sp>
        <p:nvSpPr>
          <p:cNvPr id="74755" name="Rectangle 2"/>
          <p:cNvSpPr>
            <a:spLocks noGrp="1" noRot="1" noChangeAspect="1" noChangeArrowheads="1" noTextEdit="1"/>
          </p:cNvSpPr>
          <p:nvPr>
            <p:ph type="sldImg"/>
          </p:nvPr>
        </p:nvSpPr>
        <p:spPr>
          <a:ln w="12700" cap="flat"/>
        </p:spPr>
      </p:sp>
      <p:sp>
        <p:nvSpPr>
          <p:cNvPr id="74756" name="Rectangle 3"/>
          <p:cNvSpPr>
            <a:spLocks noGrp="1" noChangeArrowheads="1"/>
          </p:cNvSpPr>
          <p:nvPr>
            <p:ph type="body" idx="1"/>
          </p:nvPr>
        </p:nvSpPr>
        <p:spPr>
          <a:xfrm>
            <a:off x="922338" y="4416425"/>
            <a:ext cx="5160962" cy="4183063"/>
          </a:xfrm>
          <a:noFill/>
          <a:ln/>
        </p:spPr>
        <p:txBody>
          <a:bodyPr lIns="93981" tIns="46991" rIns="93981" bIns="46991"/>
          <a:lstStyle/>
          <a:p>
            <a:r>
              <a:rPr lang="en-US" smtClean="0"/>
              <a:t>The NIH and CDC have recognized this and millions of research dollars are now being directed towards prevention.  </a:t>
            </a:r>
          </a:p>
          <a:p>
            <a:endParaRPr lang="en-US" smtClean="0"/>
          </a:p>
          <a:p>
            <a:r>
              <a:rPr lang="en-US" smtClean="0"/>
              <a:t>A recurring theme of today’s presentation, though, is the view that interventions are not always guaranteed to work or to save money.  All of the emphasis on prevention today should not preclude serious scientific debate.</a:t>
            </a:r>
          </a:p>
          <a:p>
            <a:endParaRPr lang="en-US" smtClean="0"/>
          </a:p>
          <a:p>
            <a:r>
              <a:rPr lang="en-US" smtClean="0"/>
              <a:t>A common perception is that prevention programs are automatically safe because you are seeking to prevent disease.  Some interventions, though, may have side effects that cause harm.  As an example, although treatment with tamoxifen has been show to reduce breast cancer, it also carries an increased risk of endometrial cancer.  Another example is airbags and their risk to children.</a:t>
            </a: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5"/>
          <p:cNvSpPr>
            <a:spLocks noGrp="1" noChangeArrowheads="1"/>
          </p:cNvSpPr>
          <p:nvPr>
            <p:ph type="sldNum" sz="quarter" idx="5"/>
          </p:nvPr>
        </p:nvSpPr>
        <p:spPr>
          <a:noFill/>
        </p:spPr>
        <p:txBody>
          <a:bodyPr/>
          <a:lstStyle/>
          <a:p>
            <a:fld id="{4FBA38DD-B4F6-4F36-AE7E-4CA694697FB1}" type="slidenum">
              <a:rPr lang="en-US" smtClean="0"/>
              <a:pPr/>
              <a:t>20</a:t>
            </a:fld>
            <a:endParaRPr lang="en-US" smtClean="0"/>
          </a:p>
        </p:txBody>
      </p:sp>
      <p:sp>
        <p:nvSpPr>
          <p:cNvPr id="76803" name="Rectangle 2"/>
          <p:cNvSpPr>
            <a:spLocks noGrp="1" noRot="1" noChangeAspect="1" noChangeArrowheads="1" noTextEdit="1"/>
          </p:cNvSpPr>
          <p:nvPr>
            <p:ph type="sldImg"/>
          </p:nvPr>
        </p:nvSpPr>
        <p:spPr>
          <a:ln/>
        </p:spPr>
      </p:sp>
      <p:sp>
        <p:nvSpPr>
          <p:cNvPr id="76804"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5"/>
          <p:cNvSpPr>
            <a:spLocks noGrp="1" noChangeArrowheads="1"/>
          </p:cNvSpPr>
          <p:nvPr>
            <p:ph type="sldNum" sz="quarter" idx="5"/>
          </p:nvPr>
        </p:nvSpPr>
        <p:spPr>
          <a:noFill/>
        </p:spPr>
        <p:txBody>
          <a:bodyPr/>
          <a:lstStyle/>
          <a:p>
            <a:fld id="{F4EAB495-CC7B-4B19-A4C8-E8521A23477D}" type="slidenum">
              <a:rPr lang="en-US" smtClean="0"/>
              <a:pPr/>
              <a:t>21</a:t>
            </a:fld>
            <a:endParaRPr lang="en-US" smtClean="0"/>
          </a:p>
        </p:txBody>
      </p:sp>
      <p:sp>
        <p:nvSpPr>
          <p:cNvPr id="77827" name="Rectangle 2"/>
          <p:cNvSpPr>
            <a:spLocks noGrp="1" noRot="1" noChangeAspect="1" noChangeArrowheads="1" noTextEdit="1"/>
          </p:cNvSpPr>
          <p:nvPr>
            <p:ph type="sldImg"/>
          </p:nvPr>
        </p:nvSpPr>
        <p:spPr>
          <a:ln/>
        </p:spPr>
      </p:sp>
      <p:sp>
        <p:nvSpPr>
          <p:cNvPr id="77828"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5"/>
          <p:cNvSpPr>
            <a:spLocks noGrp="1" noChangeArrowheads="1"/>
          </p:cNvSpPr>
          <p:nvPr>
            <p:ph type="sldNum" sz="quarter" idx="5"/>
          </p:nvPr>
        </p:nvSpPr>
        <p:spPr>
          <a:noFill/>
        </p:spPr>
        <p:txBody>
          <a:bodyPr/>
          <a:lstStyle/>
          <a:p>
            <a:fld id="{DFF3BDBB-0D52-461E-B430-A894631753E0}" type="slidenum">
              <a:rPr lang="en-US" smtClean="0"/>
              <a:pPr/>
              <a:t>22</a:t>
            </a:fld>
            <a:endParaRPr lang="en-US" smtClean="0"/>
          </a:p>
        </p:txBody>
      </p:sp>
      <p:sp>
        <p:nvSpPr>
          <p:cNvPr id="55299" name="Rectangle 2"/>
          <p:cNvSpPr>
            <a:spLocks noGrp="1" noRot="1" noChangeAspect="1" noChangeArrowheads="1" noTextEdit="1"/>
          </p:cNvSpPr>
          <p:nvPr>
            <p:ph type="sldImg"/>
          </p:nvPr>
        </p:nvSpPr>
        <p:spPr>
          <a:ln/>
        </p:spPr>
      </p:sp>
      <p:sp>
        <p:nvSpPr>
          <p:cNvPr id="55300"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5"/>
          <p:cNvSpPr>
            <a:spLocks noGrp="1" noChangeArrowheads="1"/>
          </p:cNvSpPr>
          <p:nvPr>
            <p:ph type="sldNum" sz="quarter" idx="5"/>
          </p:nvPr>
        </p:nvSpPr>
        <p:spPr>
          <a:noFill/>
        </p:spPr>
        <p:txBody>
          <a:bodyPr/>
          <a:lstStyle/>
          <a:p>
            <a:fld id="{D1E152D1-FFA7-4AAA-827C-BDAE26DB202A}" type="slidenum">
              <a:rPr lang="en-US" smtClean="0"/>
              <a:pPr/>
              <a:t>23</a:t>
            </a:fld>
            <a:endParaRPr lang="en-US" smtClean="0"/>
          </a:p>
        </p:txBody>
      </p:sp>
      <p:sp>
        <p:nvSpPr>
          <p:cNvPr id="56323" name="Rectangle 2"/>
          <p:cNvSpPr>
            <a:spLocks noGrp="1" noRot="1" noChangeAspect="1" noChangeArrowheads="1" noTextEdit="1"/>
          </p:cNvSpPr>
          <p:nvPr>
            <p:ph type="sldImg"/>
          </p:nvPr>
        </p:nvSpPr>
        <p:spPr>
          <a:ln/>
        </p:spPr>
      </p:sp>
      <p:sp>
        <p:nvSpPr>
          <p:cNvPr id="56324"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5"/>
          <p:cNvSpPr>
            <a:spLocks noGrp="1" noChangeArrowheads="1"/>
          </p:cNvSpPr>
          <p:nvPr>
            <p:ph type="sldNum" sz="quarter" idx="5"/>
          </p:nvPr>
        </p:nvSpPr>
        <p:spPr>
          <a:noFill/>
        </p:spPr>
        <p:txBody>
          <a:bodyPr/>
          <a:lstStyle/>
          <a:p>
            <a:fld id="{C5DFFE00-D006-4891-AE02-7FC125F5B51B}" type="slidenum">
              <a:rPr lang="en-US" smtClean="0"/>
              <a:pPr/>
              <a:t>24</a:t>
            </a:fld>
            <a:endParaRPr lang="en-US" smtClean="0"/>
          </a:p>
        </p:txBody>
      </p:sp>
      <p:sp>
        <p:nvSpPr>
          <p:cNvPr id="61443" name="Rectangle 2"/>
          <p:cNvSpPr>
            <a:spLocks noGrp="1" noRot="1" noChangeAspect="1" noChangeArrowheads="1" noTextEdit="1"/>
          </p:cNvSpPr>
          <p:nvPr>
            <p:ph type="sldImg"/>
          </p:nvPr>
        </p:nvSpPr>
        <p:spPr>
          <a:ln/>
        </p:spPr>
      </p:sp>
      <p:sp>
        <p:nvSpPr>
          <p:cNvPr id="61444"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imes New Roman" pitchFamily="18" charset="0"/>
              </a:defRPr>
            </a:lvl1pPr>
            <a:lvl2pPr marL="757066" indent="-291179">
              <a:defRPr>
                <a:solidFill>
                  <a:schemeClr val="tx1"/>
                </a:solidFill>
                <a:latin typeface="Times New Roman" pitchFamily="18" charset="0"/>
              </a:defRPr>
            </a:lvl2pPr>
            <a:lvl3pPr marL="1164717" indent="-232943">
              <a:defRPr>
                <a:solidFill>
                  <a:schemeClr val="tx1"/>
                </a:solidFill>
                <a:latin typeface="Times New Roman" pitchFamily="18" charset="0"/>
              </a:defRPr>
            </a:lvl3pPr>
            <a:lvl4pPr marL="1630604" indent="-232943">
              <a:defRPr>
                <a:solidFill>
                  <a:schemeClr val="tx1"/>
                </a:solidFill>
                <a:latin typeface="Times New Roman" pitchFamily="18" charset="0"/>
              </a:defRPr>
            </a:lvl4pPr>
            <a:lvl5pPr marL="2096491" indent="-232943">
              <a:defRPr>
                <a:solidFill>
                  <a:schemeClr val="tx1"/>
                </a:solidFill>
                <a:latin typeface="Times New Roman" pitchFamily="18" charset="0"/>
              </a:defRPr>
            </a:lvl5pPr>
            <a:lvl6pPr marL="2562377" indent="-232943" eaLnBrk="0" fontAlgn="base" hangingPunct="0">
              <a:spcBef>
                <a:spcPct val="0"/>
              </a:spcBef>
              <a:spcAft>
                <a:spcPct val="0"/>
              </a:spcAft>
              <a:defRPr>
                <a:solidFill>
                  <a:schemeClr val="tx1"/>
                </a:solidFill>
                <a:latin typeface="Times New Roman" pitchFamily="18" charset="0"/>
              </a:defRPr>
            </a:lvl6pPr>
            <a:lvl7pPr marL="3028264" indent="-232943" eaLnBrk="0" fontAlgn="base" hangingPunct="0">
              <a:spcBef>
                <a:spcPct val="0"/>
              </a:spcBef>
              <a:spcAft>
                <a:spcPct val="0"/>
              </a:spcAft>
              <a:defRPr>
                <a:solidFill>
                  <a:schemeClr val="tx1"/>
                </a:solidFill>
                <a:latin typeface="Times New Roman" pitchFamily="18" charset="0"/>
              </a:defRPr>
            </a:lvl7pPr>
            <a:lvl8pPr marL="3494151" indent="-232943" eaLnBrk="0" fontAlgn="base" hangingPunct="0">
              <a:spcBef>
                <a:spcPct val="0"/>
              </a:spcBef>
              <a:spcAft>
                <a:spcPct val="0"/>
              </a:spcAft>
              <a:defRPr>
                <a:solidFill>
                  <a:schemeClr val="tx1"/>
                </a:solidFill>
                <a:latin typeface="Times New Roman" pitchFamily="18" charset="0"/>
              </a:defRPr>
            </a:lvl8pPr>
            <a:lvl9pPr marL="3960038" indent="-232943" eaLnBrk="0" fontAlgn="base" hangingPunct="0">
              <a:spcBef>
                <a:spcPct val="0"/>
              </a:spcBef>
              <a:spcAft>
                <a:spcPct val="0"/>
              </a:spcAft>
              <a:defRPr>
                <a:solidFill>
                  <a:schemeClr val="tx1"/>
                </a:solidFill>
                <a:latin typeface="Times New Roman" pitchFamily="18" charset="0"/>
              </a:defRPr>
            </a:lvl9pPr>
          </a:lstStyle>
          <a:p>
            <a:fld id="{467CFBA8-886B-41BD-97AD-A6E7F4F2200C}" type="slidenum">
              <a:rPr lang="en-US" smtClean="0"/>
              <a:pPr/>
              <a:t>3</a:t>
            </a:fld>
            <a:endParaRPr lang="en-US" smtClean="0"/>
          </a:p>
        </p:txBody>
      </p:sp>
      <p:sp>
        <p:nvSpPr>
          <p:cNvPr id="54275" name="Rectangle 2"/>
          <p:cNvSpPr>
            <a:spLocks noGrp="1" noRot="1" noChangeAspect="1" noChangeArrowheads="1" noTextEdit="1"/>
          </p:cNvSpPr>
          <p:nvPr>
            <p:ph type="sldImg"/>
          </p:nvPr>
        </p:nvSpPr>
        <p:spPr>
          <a:ln/>
        </p:spPr>
      </p:sp>
      <p:sp>
        <p:nvSpPr>
          <p:cNvPr id="5427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5"/>
          <p:cNvSpPr>
            <a:spLocks noGrp="1" noChangeArrowheads="1"/>
          </p:cNvSpPr>
          <p:nvPr>
            <p:ph type="sldNum" sz="quarter" idx="5"/>
          </p:nvPr>
        </p:nvSpPr>
        <p:spPr>
          <a:noFill/>
        </p:spPr>
        <p:txBody>
          <a:bodyPr/>
          <a:lstStyle/>
          <a:p>
            <a:fld id="{CAE70706-0C40-4F54-BB47-7ACF655E31EC}" type="slidenum">
              <a:rPr lang="en-US" smtClean="0"/>
              <a:pPr/>
              <a:t>4</a:t>
            </a:fld>
            <a:endParaRPr lang="en-US" smtClean="0"/>
          </a:p>
        </p:txBody>
      </p:sp>
      <p:sp>
        <p:nvSpPr>
          <p:cNvPr id="48131" name="Rectangle 2"/>
          <p:cNvSpPr>
            <a:spLocks noGrp="1" noRot="1" noChangeAspect="1" noChangeArrowheads="1" noTextEdit="1"/>
          </p:cNvSpPr>
          <p:nvPr>
            <p:ph type="sldImg"/>
          </p:nvPr>
        </p:nvSpPr>
        <p:spPr>
          <a:ln/>
        </p:spPr>
      </p:sp>
      <p:sp>
        <p:nvSpPr>
          <p:cNvPr id="48132"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5"/>
          <p:cNvSpPr>
            <a:spLocks noGrp="1" noChangeArrowheads="1"/>
          </p:cNvSpPr>
          <p:nvPr>
            <p:ph type="sldNum" sz="quarter" idx="5"/>
          </p:nvPr>
        </p:nvSpPr>
        <p:spPr>
          <a:noFill/>
        </p:spPr>
        <p:txBody>
          <a:bodyPr/>
          <a:lstStyle/>
          <a:p>
            <a:fld id="{F905E708-C726-436F-98F2-9C5A6A23C068}" type="slidenum">
              <a:rPr lang="en-US" smtClean="0"/>
              <a:pPr/>
              <a:t>5</a:t>
            </a:fld>
            <a:endParaRPr lang="en-US" smtClean="0"/>
          </a:p>
        </p:txBody>
      </p:sp>
      <p:sp>
        <p:nvSpPr>
          <p:cNvPr id="49155" name="Rectangle 2"/>
          <p:cNvSpPr>
            <a:spLocks noGrp="1" noRot="1" noChangeAspect="1" noChangeArrowheads="1" noTextEdit="1"/>
          </p:cNvSpPr>
          <p:nvPr>
            <p:ph type="sldImg"/>
          </p:nvPr>
        </p:nvSpPr>
        <p:spPr>
          <a:ln/>
        </p:spPr>
      </p:sp>
      <p:sp>
        <p:nvSpPr>
          <p:cNvPr id="49156"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5"/>
          <p:cNvSpPr>
            <a:spLocks noGrp="1" noChangeArrowheads="1"/>
          </p:cNvSpPr>
          <p:nvPr>
            <p:ph type="sldNum" sz="quarter" idx="5"/>
          </p:nvPr>
        </p:nvSpPr>
        <p:spPr>
          <a:noFill/>
        </p:spPr>
        <p:txBody>
          <a:bodyPr/>
          <a:lstStyle/>
          <a:p>
            <a:fld id="{0751C7B1-FAEA-4859-A7CA-985516AEE3C3}" type="slidenum">
              <a:rPr lang="en-US" smtClean="0"/>
              <a:pPr/>
              <a:t>8</a:t>
            </a:fld>
            <a:endParaRPr lang="en-US" smtClean="0"/>
          </a:p>
        </p:txBody>
      </p:sp>
      <p:sp>
        <p:nvSpPr>
          <p:cNvPr id="50179" name="Rectangle 2"/>
          <p:cNvSpPr>
            <a:spLocks noGrp="1" noRot="1" noChangeAspect="1" noChangeArrowheads="1" noTextEdit="1"/>
          </p:cNvSpPr>
          <p:nvPr>
            <p:ph type="sldImg"/>
          </p:nvPr>
        </p:nvSpPr>
        <p:spPr>
          <a:ln/>
        </p:spPr>
      </p:sp>
      <p:sp>
        <p:nvSpPr>
          <p:cNvPr id="50180"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5"/>
          <p:cNvSpPr>
            <a:spLocks noGrp="1" noChangeArrowheads="1"/>
          </p:cNvSpPr>
          <p:nvPr>
            <p:ph type="sldNum" sz="quarter" idx="5"/>
          </p:nvPr>
        </p:nvSpPr>
        <p:spPr>
          <a:noFill/>
        </p:spPr>
        <p:txBody>
          <a:bodyPr/>
          <a:lstStyle/>
          <a:p>
            <a:fld id="{7E77C7A9-7691-4495-84B0-B7546106BAD4}" type="slidenum">
              <a:rPr lang="en-US" smtClean="0"/>
              <a:pPr/>
              <a:t>11</a:t>
            </a:fld>
            <a:endParaRPr lang="en-US" smtClean="0"/>
          </a:p>
        </p:txBody>
      </p:sp>
      <p:sp>
        <p:nvSpPr>
          <p:cNvPr id="67587" name="Rectangle 2"/>
          <p:cNvSpPr>
            <a:spLocks noGrp="1" noRot="1" noChangeAspect="1" noChangeArrowheads="1" noTextEdit="1"/>
          </p:cNvSpPr>
          <p:nvPr>
            <p:ph type="sldImg"/>
          </p:nvPr>
        </p:nvSpPr>
        <p:spPr>
          <a:ln w="12700" cap="flat"/>
        </p:spPr>
      </p:sp>
      <p:sp>
        <p:nvSpPr>
          <p:cNvPr id="67588" name="Rectangle 3"/>
          <p:cNvSpPr>
            <a:spLocks noGrp="1" noChangeArrowheads="1"/>
          </p:cNvSpPr>
          <p:nvPr>
            <p:ph type="body" idx="1"/>
          </p:nvPr>
        </p:nvSpPr>
        <p:spPr>
          <a:xfrm>
            <a:off x="922338" y="4416425"/>
            <a:ext cx="5160962" cy="4183063"/>
          </a:xfrm>
          <a:noFill/>
          <a:ln/>
        </p:spPr>
        <p:txBody>
          <a:bodyPr lIns="93981" tIns="46991" rIns="93981" bIns="46991"/>
          <a:lstStyle/>
          <a:p>
            <a:r>
              <a:rPr lang="en-US" smtClean="0"/>
              <a:t>Moreover, there may be instances where preventive interventions are not advised.  This slide portrays several criteria that should be considered when contemplating an intervention.  These include the severity of the disease (or importance of the problem), how frequent it occurs, the type of screening or intervention contemplated, whether or not the intervention has been shown to work, it’s cost and it’s safety.  Ideally, you want to pursue an intervention that addresses a serious condition which occurs frequently in the population.  An effective treatment for the condition should exist and an acceptable intervention should be available.  The intervention should have data to show that it works, is safe and has a relatively reasonable cost.</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5"/>
          <p:cNvSpPr>
            <a:spLocks noGrp="1" noChangeArrowheads="1"/>
          </p:cNvSpPr>
          <p:nvPr>
            <p:ph type="sldNum" sz="quarter" idx="5"/>
          </p:nvPr>
        </p:nvSpPr>
        <p:spPr>
          <a:noFill/>
        </p:spPr>
        <p:txBody>
          <a:bodyPr/>
          <a:lstStyle/>
          <a:p>
            <a:fld id="{B92B542F-8B5D-43D7-9E88-FE88EB8A8D0B}" type="slidenum">
              <a:rPr lang="en-US" smtClean="0"/>
              <a:pPr/>
              <a:t>12</a:t>
            </a:fld>
            <a:endParaRPr lang="en-US" smtClean="0"/>
          </a:p>
        </p:txBody>
      </p:sp>
      <p:sp>
        <p:nvSpPr>
          <p:cNvPr id="68611" name="Rectangle 2"/>
          <p:cNvSpPr>
            <a:spLocks noGrp="1" noRot="1" noChangeAspect="1" noChangeArrowheads="1" noTextEdit="1"/>
          </p:cNvSpPr>
          <p:nvPr>
            <p:ph type="sldImg"/>
          </p:nvPr>
        </p:nvSpPr>
        <p:spPr>
          <a:ln/>
        </p:spPr>
      </p:sp>
      <p:sp>
        <p:nvSpPr>
          <p:cNvPr id="68612"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5"/>
          <p:cNvSpPr>
            <a:spLocks noGrp="1" noChangeArrowheads="1"/>
          </p:cNvSpPr>
          <p:nvPr>
            <p:ph type="sldNum" sz="quarter" idx="5"/>
          </p:nvPr>
        </p:nvSpPr>
        <p:spPr>
          <a:noFill/>
        </p:spPr>
        <p:txBody>
          <a:bodyPr/>
          <a:lstStyle/>
          <a:p>
            <a:fld id="{E96168DF-4A22-4FE8-BC63-C89A7F537D11}" type="slidenum">
              <a:rPr lang="en-US" smtClean="0"/>
              <a:pPr/>
              <a:t>13</a:t>
            </a:fld>
            <a:endParaRPr lang="en-US" smtClean="0"/>
          </a:p>
        </p:txBody>
      </p:sp>
      <p:sp>
        <p:nvSpPr>
          <p:cNvPr id="69635" name="Rectangle 2"/>
          <p:cNvSpPr>
            <a:spLocks noGrp="1" noRot="1" noChangeAspect="1" noChangeArrowheads="1" noTextEdit="1"/>
          </p:cNvSpPr>
          <p:nvPr>
            <p:ph type="sldImg"/>
          </p:nvPr>
        </p:nvSpPr>
        <p:spPr>
          <a:ln/>
        </p:spPr>
      </p:sp>
      <p:sp>
        <p:nvSpPr>
          <p:cNvPr id="69636"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5"/>
          <p:cNvSpPr>
            <a:spLocks noGrp="1" noChangeArrowheads="1"/>
          </p:cNvSpPr>
          <p:nvPr>
            <p:ph type="sldNum" sz="quarter" idx="5"/>
          </p:nvPr>
        </p:nvSpPr>
        <p:spPr>
          <a:noFill/>
        </p:spPr>
        <p:txBody>
          <a:bodyPr/>
          <a:lstStyle/>
          <a:p>
            <a:fld id="{EA4FA66B-ECD7-4CE0-A018-B2934972F0C9}" type="slidenum">
              <a:rPr lang="en-US" smtClean="0"/>
              <a:pPr/>
              <a:t>14</a:t>
            </a:fld>
            <a:endParaRPr lang="en-US" smtClean="0"/>
          </a:p>
        </p:txBody>
      </p:sp>
      <p:sp>
        <p:nvSpPr>
          <p:cNvPr id="70659" name="Rectangle 2"/>
          <p:cNvSpPr>
            <a:spLocks noGrp="1" noRot="1" noChangeAspect="1" noChangeArrowheads="1" noTextEdit="1"/>
          </p:cNvSpPr>
          <p:nvPr>
            <p:ph type="sldImg"/>
          </p:nvPr>
        </p:nvSpPr>
        <p:spPr>
          <a:ln/>
        </p:spPr>
      </p:sp>
      <p:sp>
        <p:nvSpPr>
          <p:cNvPr id="70660"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2"/>
          <p:cNvSpPr>
            <a:spLocks noGrp="1" noChangeArrowheads="1"/>
          </p:cNvSpPr>
          <p:nvPr>
            <p:ph type="dt" sz="half" idx="10"/>
          </p:nvPr>
        </p:nvSpPr>
        <p:spPr>
          <a:ln/>
        </p:spPr>
        <p:txBody>
          <a:bodyPr/>
          <a:lstStyle>
            <a:lvl1pPr>
              <a:defRPr/>
            </a:lvl1pPr>
          </a:lstStyle>
          <a:p>
            <a:pPr>
              <a:defRPr/>
            </a:pPr>
            <a:endParaRPr lang="en-US"/>
          </a:p>
        </p:txBody>
      </p:sp>
      <p:sp>
        <p:nvSpPr>
          <p:cNvPr id="5" name="Rectangle 3"/>
          <p:cNvSpPr>
            <a:spLocks noGrp="1" noChangeArrowheads="1"/>
          </p:cNvSpPr>
          <p:nvPr>
            <p:ph type="ftr" sz="quarter" idx="11"/>
          </p:nvPr>
        </p:nvSpPr>
        <p:spPr>
          <a:ln/>
        </p:spPr>
        <p:txBody>
          <a:bodyPr/>
          <a:lstStyle>
            <a:lvl1pPr>
              <a:defRPr/>
            </a:lvl1pPr>
          </a:lstStyle>
          <a:p>
            <a:pPr>
              <a:defRPr/>
            </a:pPr>
            <a:endParaRPr lang="en-US"/>
          </a:p>
        </p:txBody>
      </p:sp>
      <p:sp>
        <p:nvSpPr>
          <p:cNvPr id="6" name="Rectangle 4"/>
          <p:cNvSpPr>
            <a:spLocks noGrp="1" noChangeArrowheads="1"/>
          </p:cNvSpPr>
          <p:nvPr>
            <p:ph type="sldNum" sz="quarter" idx="12"/>
          </p:nvPr>
        </p:nvSpPr>
        <p:spPr>
          <a:ln/>
        </p:spPr>
        <p:txBody>
          <a:bodyPr/>
          <a:lstStyle>
            <a:lvl1pPr>
              <a:defRPr/>
            </a:lvl1pPr>
          </a:lstStyle>
          <a:p>
            <a:pPr>
              <a:defRPr/>
            </a:pPr>
            <a:fld id="{41346D19-2271-4E85-A028-69252E2A0546}"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2"/>
          <p:cNvSpPr>
            <a:spLocks noGrp="1" noChangeArrowheads="1"/>
          </p:cNvSpPr>
          <p:nvPr>
            <p:ph type="dt" sz="half" idx="10"/>
          </p:nvPr>
        </p:nvSpPr>
        <p:spPr>
          <a:ln/>
        </p:spPr>
        <p:txBody>
          <a:bodyPr/>
          <a:lstStyle>
            <a:lvl1pPr>
              <a:defRPr/>
            </a:lvl1pPr>
          </a:lstStyle>
          <a:p>
            <a:pPr>
              <a:defRPr/>
            </a:pPr>
            <a:endParaRPr lang="en-US"/>
          </a:p>
        </p:txBody>
      </p:sp>
      <p:sp>
        <p:nvSpPr>
          <p:cNvPr id="5" name="Rectangle 3"/>
          <p:cNvSpPr>
            <a:spLocks noGrp="1" noChangeArrowheads="1"/>
          </p:cNvSpPr>
          <p:nvPr>
            <p:ph type="ftr" sz="quarter" idx="11"/>
          </p:nvPr>
        </p:nvSpPr>
        <p:spPr>
          <a:ln/>
        </p:spPr>
        <p:txBody>
          <a:bodyPr/>
          <a:lstStyle>
            <a:lvl1pPr>
              <a:defRPr/>
            </a:lvl1pPr>
          </a:lstStyle>
          <a:p>
            <a:pPr>
              <a:defRPr/>
            </a:pPr>
            <a:endParaRPr lang="en-US"/>
          </a:p>
        </p:txBody>
      </p:sp>
      <p:sp>
        <p:nvSpPr>
          <p:cNvPr id="6" name="Rectangle 4"/>
          <p:cNvSpPr>
            <a:spLocks noGrp="1" noChangeArrowheads="1"/>
          </p:cNvSpPr>
          <p:nvPr>
            <p:ph type="sldNum" sz="quarter" idx="12"/>
          </p:nvPr>
        </p:nvSpPr>
        <p:spPr>
          <a:ln/>
        </p:spPr>
        <p:txBody>
          <a:bodyPr/>
          <a:lstStyle>
            <a:lvl1pPr>
              <a:defRPr/>
            </a:lvl1pPr>
          </a:lstStyle>
          <a:p>
            <a:pPr>
              <a:defRPr/>
            </a:pPr>
            <a:fld id="{B49F3087-B931-4B16-8198-5D8E23ADD32C}"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2"/>
          <p:cNvSpPr>
            <a:spLocks noGrp="1" noChangeArrowheads="1"/>
          </p:cNvSpPr>
          <p:nvPr>
            <p:ph type="dt" sz="half" idx="10"/>
          </p:nvPr>
        </p:nvSpPr>
        <p:spPr>
          <a:ln/>
        </p:spPr>
        <p:txBody>
          <a:bodyPr/>
          <a:lstStyle>
            <a:lvl1pPr>
              <a:defRPr/>
            </a:lvl1pPr>
          </a:lstStyle>
          <a:p>
            <a:pPr>
              <a:defRPr/>
            </a:pPr>
            <a:endParaRPr lang="en-US"/>
          </a:p>
        </p:txBody>
      </p:sp>
      <p:sp>
        <p:nvSpPr>
          <p:cNvPr id="5" name="Rectangle 3"/>
          <p:cNvSpPr>
            <a:spLocks noGrp="1" noChangeArrowheads="1"/>
          </p:cNvSpPr>
          <p:nvPr>
            <p:ph type="ftr" sz="quarter" idx="11"/>
          </p:nvPr>
        </p:nvSpPr>
        <p:spPr>
          <a:ln/>
        </p:spPr>
        <p:txBody>
          <a:bodyPr/>
          <a:lstStyle>
            <a:lvl1pPr>
              <a:defRPr/>
            </a:lvl1pPr>
          </a:lstStyle>
          <a:p>
            <a:pPr>
              <a:defRPr/>
            </a:pPr>
            <a:endParaRPr lang="en-US"/>
          </a:p>
        </p:txBody>
      </p:sp>
      <p:sp>
        <p:nvSpPr>
          <p:cNvPr id="6" name="Rectangle 4"/>
          <p:cNvSpPr>
            <a:spLocks noGrp="1" noChangeArrowheads="1"/>
          </p:cNvSpPr>
          <p:nvPr>
            <p:ph type="sldNum" sz="quarter" idx="12"/>
          </p:nvPr>
        </p:nvSpPr>
        <p:spPr>
          <a:ln/>
        </p:spPr>
        <p:txBody>
          <a:bodyPr/>
          <a:lstStyle>
            <a:lvl1pPr>
              <a:defRPr/>
            </a:lvl1pPr>
          </a:lstStyle>
          <a:p>
            <a:pPr>
              <a:defRPr/>
            </a:pPr>
            <a:fld id="{88D40E76-0BA2-4612-88BF-A5DF60064362}"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dgm" preserve="1">
  <p:cSld name="Title and Diagram or Organization Char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smtClean="0"/>
              <a:t>Click to edit Master title style</a:t>
            </a:r>
            <a:endParaRPr lang="en-US"/>
          </a:p>
        </p:txBody>
      </p:sp>
      <p:sp>
        <p:nvSpPr>
          <p:cNvPr id="3" name="SmartArt Placeholder 2"/>
          <p:cNvSpPr>
            <a:spLocks noGrp="1"/>
          </p:cNvSpPr>
          <p:nvPr>
            <p:ph type="dgm" idx="1"/>
          </p:nvPr>
        </p:nvSpPr>
        <p:spPr>
          <a:xfrm>
            <a:off x="685800" y="1981200"/>
            <a:ext cx="7772400" cy="4114800"/>
          </a:xfrm>
        </p:spPr>
        <p:txBody>
          <a:bodyPr/>
          <a:lstStyle/>
          <a:p>
            <a:pPr lvl="0"/>
            <a:endParaRPr lang="en-US" noProof="0" smtClean="0"/>
          </a:p>
        </p:txBody>
      </p:sp>
      <p:sp>
        <p:nvSpPr>
          <p:cNvPr id="4" name="Rectangle 2"/>
          <p:cNvSpPr>
            <a:spLocks noGrp="1" noChangeArrowheads="1"/>
          </p:cNvSpPr>
          <p:nvPr>
            <p:ph type="dt" sz="half" idx="10"/>
          </p:nvPr>
        </p:nvSpPr>
        <p:spPr>
          <a:ln/>
        </p:spPr>
        <p:txBody>
          <a:bodyPr/>
          <a:lstStyle>
            <a:lvl1pPr>
              <a:defRPr/>
            </a:lvl1pPr>
          </a:lstStyle>
          <a:p>
            <a:pPr>
              <a:defRPr/>
            </a:pPr>
            <a:endParaRPr lang="en-US"/>
          </a:p>
        </p:txBody>
      </p:sp>
      <p:sp>
        <p:nvSpPr>
          <p:cNvPr id="5" name="Rectangle 3"/>
          <p:cNvSpPr>
            <a:spLocks noGrp="1" noChangeArrowheads="1"/>
          </p:cNvSpPr>
          <p:nvPr>
            <p:ph type="ftr" sz="quarter" idx="11"/>
          </p:nvPr>
        </p:nvSpPr>
        <p:spPr>
          <a:ln/>
        </p:spPr>
        <p:txBody>
          <a:bodyPr/>
          <a:lstStyle>
            <a:lvl1pPr>
              <a:defRPr/>
            </a:lvl1pPr>
          </a:lstStyle>
          <a:p>
            <a:pPr>
              <a:defRPr/>
            </a:pPr>
            <a:endParaRPr lang="en-US"/>
          </a:p>
        </p:txBody>
      </p:sp>
      <p:sp>
        <p:nvSpPr>
          <p:cNvPr id="6" name="Rectangle 4"/>
          <p:cNvSpPr>
            <a:spLocks noGrp="1" noChangeArrowheads="1"/>
          </p:cNvSpPr>
          <p:nvPr>
            <p:ph type="sldNum" sz="quarter" idx="12"/>
          </p:nvPr>
        </p:nvSpPr>
        <p:spPr>
          <a:ln/>
        </p:spPr>
        <p:txBody>
          <a:bodyPr/>
          <a:lstStyle>
            <a:lvl1pPr>
              <a:defRPr/>
            </a:lvl1pPr>
          </a:lstStyle>
          <a:p>
            <a:pPr>
              <a:defRPr/>
            </a:pPr>
            <a:fld id="{28357678-D372-49EF-AF7E-ADA9862EC56F}"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2"/>
          <p:cNvSpPr>
            <a:spLocks noGrp="1" noChangeArrowheads="1"/>
          </p:cNvSpPr>
          <p:nvPr>
            <p:ph type="dt" sz="half" idx="10"/>
          </p:nvPr>
        </p:nvSpPr>
        <p:spPr>
          <a:ln/>
        </p:spPr>
        <p:txBody>
          <a:bodyPr/>
          <a:lstStyle>
            <a:lvl1pPr>
              <a:defRPr/>
            </a:lvl1pPr>
          </a:lstStyle>
          <a:p>
            <a:pPr>
              <a:defRPr/>
            </a:pPr>
            <a:endParaRPr lang="en-US"/>
          </a:p>
        </p:txBody>
      </p:sp>
      <p:sp>
        <p:nvSpPr>
          <p:cNvPr id="5" name="Rectangle 3"/>
          <p:cNvSpPr>
            <a:spLocks noGrp="1" noChangeArrowheads="1"/>
          </p:cNvSpPr>
          <p:nvPr>
            <p:ph type="ftr" sz="quarter" idx="11"/>
          </p:nvPr>
        </p:nvSpPr>
        <p:spPr>
          <a:ln/>
        </p:spPr>
        <p:txBody>
          <a:bodyPr/>
          <a:lstStyle>
            <a:lvl1pPr>
              <a:defRPr/>
            </a:lvl1pPr>
          </a:lstStyle>
          <a:p>
            <a:pPr>
              <a:defRPr/>
            </a:pPr>
            <a:endParaRPr lang="en-US"/>
          </a:p>
        </p:txBody>
      </p:sp>
      <p:sp>
        <p:nvSpPr>
          <p:cNvPr id="6" name="Rectangle 4"/>
          <p:cNvSpPr>
            <a:spLocks noGrp="1" noChangeArrowheads="1"/>
          </p:cNvSpPr>
          <p:nvPr>
            <p:ph type="sldNum" sz="quarter" idx="12"/>
          </p:nvPr>
        </p:nvSpPr>
        <p:spPr>
          <a:ln/>
        </p:spPr>
        <p:txBody>
          <a:bodyPr/>
          <a:lstStyle>
            <a:lvl1pPr>
              <a:defRPr/>
            </a:lvl1pPr>
          </a:lstStyle>
          <a:p>
            <a:pPr>
              <a:defRPr/>
            </a:pPr>
            <a:fld id="{54ABB8E5-79D7-45DF-A7E0-8941DA289B7B}"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2"/>
          <p:cNvSpPr>
            <a:spLocks noGrp="1" noChangeArrowheads="1"/>
          </p:cNvSpPr>
          <p:nvPr>
            <p:ph type="dt" sz="half" idx="10"/>
          </p:nvPr>
        </p:nvSpPr>
        <p:spPr>
          <a:ln/>
        </p:spPr>
        <p:txBody>
          <a:bodyPr/>
          <a:lstStyle>
            <a:lvl1pPr>
              <a:defRPr/>
            </a:lvl1pPr>
          </a:lstStyle>
          <a:p>
            <a:pPr>
              <a:defRPr/>
            </a:pPr>
            <a:endParaRPr lang="en-US"/>
          </a:p>
        </p:txBody>
      </p:sp>
      <p:sp>
        <p:nvSpPr>
          <p:cNvPr id="5" name="Rectangle 3"/>
          <p:cNvSpPr>
            <a:spLocks noGrp="1" noChangeArrowheads="1"/>
          </p:cNvSpPr>
          <p:nvPr>
            <p:ph type="ftr" sz="quarter" idx="11"/>
          </p:nvPr>
        </p:nvSpPr>
        <p:spPr>
          <a:ln/>
        </p:spPr>
        <p:txBody>
          <a:bodyPr/>
          <a:lstStyle>
            <a:lvl1pPr>
              <a:defRPr/>
            </a:lvl1pPr>
          </a:lstStyle>
          <a:p>
            <a:pPr>
              <a:defRPr/>
            </a:pPr>
            <a:endParaRPr lang="en-US"/>
          </a:p>
        </p:txBody>
      </p:sp>
      <p:sp>
        <p:nvSpPr>
          <p:cNvPr id="6" name="Rectangle 4"/>
          <p:cNvSpPr>
            <a:spLocks noGrp="1" noChangeArrowheads="1"/>
          </p:cNvSpPr>
          <p:nvPr>
            <p:ph type="sldNum" sz="quarter" idx="12"/>
          </p:nvPr>
        </p:nvSpPr>
        <p:spPr>
          <a:ln/>
        </p:spPr>
        <p:txBody>
          <a:bodyPr/>
          <a:lstStyle>
            <a:lvl1pPr>
              <a:defRPr/>
            </a:lvl1pPr>
          </a:lstStyle>
          <a:p>
            <a:pPr>
              <a:defRPr/>
            </a:pPr>
            <a:fld id="{289EC7E0-A9BE-4986-9E61-87FDBAF0E13C}"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2"/>
          <p:cNvSpPr>
            <a:spLocks noGrp="1" noChangeArrowheads="1"/>
          </p:cNvSpPr>
          <p:nvPr>
            <p:ph type="dt" sz="half" idx="10"/>
          </p:nvPr>
        </p:nvSpPr>
        <p:spPr>
          <a:ln/>
        </p:spPr>
        <p:txBody>
          <a:bodyPr/>
          <a:lstStyle>
            <a:lvl1pPr>
              <a:defRPr/>
            </a:lvl1pPr>
          </a:lstStyle>
          <a:p>
            <a:pPr>
              <a:defRPr/>
            </a:pPr>
            <a:endParaRPr lang="en-US"/>
          </a:p>
        </p:txBody>
      </p:sp>
      <p:sp>
        <p:nvSpPr>
          <p:cNvPr id="6" name="Rectangle 3"/>
          <p:cNvSpPr>
            <a:spLocks noGrp="1" noChangeArrowheads="1"/>
          </p:cNvSpPr>
          <p:nvPr>
            <p:ph type="ftr" sz="quarter" idx="11"/>
          </p:nvPr>
        </p:nvSpPr>
        <p:spPr>
          <a:ln/>
        </p:spPr>
        <p:txBody>
          <a:bodyPr/>
          <a:lstStyle>
            <a:lvl1pPr>
              <a:defRPr/>
            </a:lvl1pPr>
          </a:lstStyle>
          <a:p>
            <a:pPr>
              <a:defRPr/>
            </a:pPr>
            <a:endParaRPr lang="en-US"/>
          </a:p>
        </p:txBody>
      </p:sp>
      <p:sp>
        <p:nvSpPr>
          <p:cNvPr id="7" name="Rectangle 4"/>
          <p:cNvSpPr>
            <a:spLocks noGrp="1" noChangeArrowheads="1"/>
          </p:cNvSpPr>
          <p:nvPr>
            <p:ph type="sldNum" sz="quarter" idx="12"/>
          </p:nvPr>
        </p:nvSpPr>
        <p:spPr>
          <a:ln/>
        </p:spPr>
        <p:txBody>
          <a:bodyPr/>
          <a:lstStyle>
            <a:lvl1pPr>
              <a:defRPr/>
            </a:lvl1pPr>
          </a:lstStyle>
          <a:p>
            <a:pPr>
              <a:defRPr/>
            </a:pPr>
            <a:fld id="{D5B5077F-FE8D-4EA2-9060-6BC969264D86}"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2"/>
          <p:cNvSpPr>
            <a:spLocks noGrp="1" noChangeArrowheads="1"/>
          </p:cNvSpPr>
          <p:nvPr>
            <p:ph type="dt" sz="half" idx="10"/>
          </p:nvPr>
        </p:nvSpPr>
        <p:spPr>
          <a:ln/>
        </p:spPr>
        <p:txBody>
          <a:bodyPr/>
          <a:lstStyle>
            <a:lvl1pPr>
              <a:defRPr/>
            </a:lvl1pPr>
          </a:lstStyle>
          <a:p>
            <a:pPr>
              <a:defRPr/>
            </a:pPr>
            <a:endParaRPr lang="en-US"/>
          </a:p>
        </p:txBody>
      </p:sp>
      <p:sp>
        <p:nvSpPr>
          <p:cNvPr id="8" name="Rectangle 3"/>
          <p:cNvSpPr>
            <a:spLocks noGrp="1" noChangeArrowheads="1"/>
          </p:cNvSpPr>
          <p:nvPr>
            <p:ph type="ftr" sz="quarter" idx="11"/>
          </p:nvPr>
        </p:nvSpPr>
        <p:spPr>
          <a:ln/>
        </p:spPr>
        <p:txBody>
          <a:bodyPr/>
          <a:lstStyle>
            <a:lvl1pPr>
              <a:defRPr/>
            </a:lvl1pPr>
          </a:lstStyle>
          <a:p>
            <a:pPr>
              <a:defRPr/>
            </a:pPr>
            <a:endParaRPr lang="en-US"/>
          </a:p>
        </p:txBody>
      </p:sp>
      <p:sp>
        <p:nvSpPr>
          <p:cNvPr id="9" name="Rectangle 4"/>
          <p:cNvSpPr>
            <a:spLocks noGrp="1" noChangeArrowheads="1"/>
          </p:cNvSpPr>
          <p:nvPr>
            <p:ph type="sldNum" sz="quarter" idx="12"/>
          </p:nvPr>
        </p:nvSpPr>
        <p:spPr>
          <a:ln/>
        </p:spPr>
        <p:txBody>
          <a:bodyPr/>
          <a:lstStyle>
            <a:lvl1pPr>
              <a:defRPr/>
            </a:lvl1pPr>
          </a:lstStyle>
          <a:p>
            <a:pPr>
              <a:defRPr/>
            </a:pPr>
            <a:fld id="{E10DC318-FF4C-4A53-A7E2-C954B9DA169A}"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2"/>
          <p:cNvSpPr>
            <a:spLocks noGrp="1" noChangeArrowheads="1"/>
          </p:cNvSpPr>
          <p:nvPr>
            <p:ph type="dt" sz="half" idx="10"/>
          </p:nvPr>
        </p:nvSpPr>
        <p:spPr>
          <a:ln/>
        </p:spPr>
        <p:txBody>
          <a:bodyPr/>
          <a:lstStyle>
            <a:lvl1pPr>
              <a:defRPr/>
            </a:lvl1pPr>
          </a:lstStyle>
          <a:p>
            <a:pPr>
              <a:defRPr/>
            </a:pPr>
            <a:endParaRPr lang="en-US"/>
          </a:p>
        </p:txBody>
      </p:sp>
      <p:sp>
        <p:nvSpPr>
          <p:cNvPr id="4" name="Rectangle 3"/>
          <p:cNvSpPr>
            <a:spLocks noGrp="1" noChangeArrowheads="1"/>
          </p:cNvSpPr>
          <p:nvPr>
            <p:ph type="ftr" sz="quarter" idx="11"/>
          </p:nvPr>
        </p:nvSpPr>
        <p:spPr>
          <a:ln/>
        </p:spPr>
        <p:txBody>
          <a:bodyPr/>
          <a:lstStyle>
            <a:lvl1pPr>
              <a:defRPr/>
            </a:lvl1pPr>
          </a:lstStyle>
          <a:p>
            <a:pPr>
              <a:defRPr/>
            </a:pPr>
            <a:endParaRPr lang="en-US"/>
          </a:p>
        </p:txBody>
      </p:sp>
      <p:sp>
        <p:nvSpPr>
          <p:cNvPr id="5" name="Rectangle 4"/>
          <p:cNvSpPr>
            <a:spLocks noGrp="1" noChangeArrowheads="1"/>
          </p:cNvSpPr>
          <p:nvPr>
            <p:ph type="sldNum" sz="quarter" idx="12"/>
          </p:nvPr>
        </p:nvSpPr>
        <p:spPr>
          <a:ln/>
        </p:spPr>
        <p:txBody>
          <a:bodyPr/>
          <a:lstStyle>
            <a:lvl1pPr>
              <a:defRPr/>
            </a:lvl1pPr>
          </a:lstStyle>
          <a:p>
            <a:pPr>
              <a:defRPr/>
            </a:pPr>
            <a:fld id="{D6A192FC-EB0A-4B01-9D03-0E61D9064380}"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2"/>
          <p:cNvSpPr>
            <a:spLocks noGrp="1" noChangeArrowheads="1"/>
          </p:cNvSpPr>
          <p:nvPr>
            <p:ph type="dt" sz="half" idx="10"/>
          </p:nvPr>
        </p:nvSpPr>
        <p:spPr>
          <a:ln/>
        </p:spPr>
        <p:txBody>
          <a:bodyPr/>
          <a:lstStyle>
            <a:lvl1pPr>
              <a:defRPr/>
            </a:lvl1pPr>
          </a:lstStyle>
          <a:p>
            <a:pPr>
              <a:defRPr/>
            </a:pPr>
            <a:endParaRPr lang="en-US"/>
          </a:p>
        </p:txBody>
      </p:sp>
      <p:sp>
        <p:nvSpPr>
          <p:cNvPr id="3" name="Rectangle 3"/>
          <p:cNvSpPr>
            <a:spLocks noGrp="1" noChangeArrowheads="1"/>
          </p:cNvSpPr>
          <p:nvPr>
            <p:ph type="ftr" sz="quarter" idx="11"/>
          </p:nvPr>
        </p:nvSpPr>
        <p:spPr>
          <a:ln/>
        </p:spPr>
        <p:txBody>
          <a:bodyPr/>
          <a:lstStyle>
            <a:lvl1pPr>
              <a:defRPr/>
            </a:lvl1pPr>
          </a:lstStyle>
          <a:p>
            <a:pPr>
              <a:defRPr/>
            </a:pPr>
            <a:endParaRPr lang="en-US"/>
          </a:p>
        </p:txBody>
      </p:sp>
      <p:sp>
        <p:nvSpPr>
          <p:cNvPr id="4" name="Rectangle 4"/>
          <p:cNvSpPr>
            <a:spLocks noGrp="1" noChangeArrowheads="1"/>
          </p:cNvSpPr>
          <p:nvPr>
            <p:ph type="sldNum" sz="quarter" idx="12"/>
          </p:nvPr>
        </p:nvSpPr>
        <p:spPr>
          <a:ln/>
        </p:spPr>
        <p:txBody>
          <a:bodyPr/>
          <a:lstStyle>
            <a:lvl1pPr>
              <a:defRPr/>
            </a:lvl1pPr>
          </a:lstStyle>
          <a:p>
            <a:pPr>
              <a:defRPr/>
            </a:pPr>
            <a:fld id="{52951CA3-8D9E-4B82-9500-4B6C7F81719B}"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2"/>
          <p:cNvSpPr>
            <a:spLocks noGrp="1" noChangeArrowheads="1"/>
          </p:cNvSpPr>
          <p:nvPr>
            <p:ph type="dt" sz="half" idx="10"/>
          </p:nvPr>
        </p:nvSpPr>
        <p:spPr>
          <a:ln/>
        </p:spPr>
        <p:txBody>
          <a:bodyPr/>
          <a:lstStyle>
            <a:lvl1pPr>
              <a:defRPr/>
            </a:lvl1pPr>
          </a:lstStyle>
          <a:p>
            <a:pPr>
              <a:defRPr/>
            </a:pPr>
            <a:endParaRPr lang="en-US"/>
          </a:p>
        </p:txBody>
      </p:sp>
      <p:sp>
        <p:nvSpPr>
          <p:cNvPr id="6" name="Rectangle 3"/>
          <p:cNvSpPr>
            <a:spLocks noGrp="1" noChangeArrowheads="1"/>
          </p:cNvSpPr>
          <p:nvPr>
            <p:ph type="ftr" sz="quarter" idx="11"/>
          </p:nvPr>
        </p:nvSpPr>
        <p:spPr>
          <a:ln/>
        </p:spPr>
        <p:txBody>
          <a:bodyPr/>
          <a:lstStyle>
            <a:lvl1pPr>
              <a:defRPr/>
            </a:lvl1pPr>
          </a:lstStyle>
          <a:p>
            <a:pPr>
              <a:defRPr/>
            </a:pPr>
            <a:endParaRPr lang="en-US"/>
          </a:p>
        </p:txBody>
      </p:sp>
      <p:sp>
        <p:nvSpPr>
          <p:cNvPr id="7" name="Rectangle 4"/>
          <p:cNvSpPr>
            <a:spLocks noGrp="1" noChangeArrowheads="1"/>
          </p:cNvSpPr>
          <p:nvPr>
            <p:ph type="sldNum" sz="quarter" idx="12"/>
          </p:nvPr>
        </p:nvSpPr>
        <p:spPr>
          <a:ln/>
        </p:spPr>
        <p:txBody>
          <a:bodyPr/>
          <a:lstStyle>
            <a:lvl1pPr>
              <a:defRPr/>
            </a:lvl1pPr>
          </a:lstStyle>
          <a:p>
            <a:pPr>
              <a:defRPr/>
            </a:pPr>
            <a:fld id="{73AE0791-FD88-42E0-9360-62A752175058}"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2"/>
          <p:cNvSpPr>
            <a:spLocks noGrp="1" noChangeArrowheads="1"/>
          </p:cNvSpPr>
          <p:nvPr>
            <p:ph type="dt" sz="half" idx="10"/>
          </p:nvPr>
        </p:nvSpPr>
        <p:spPr>
          <a:ln/>
        </p:spPr>
        <p:txBody>
          <a:bodyPr/>
          <a:lstStyle>
            <a:lvl1pPr>
              <a:defRPr/>
            </a:lvl1pPr>
          </a:lstStyle>
          <a:p>
            <a:pPr>
              <a:defRPr/>
            </a:pPr>
            <a:endParaRPr lang="en-US"/>
          </a:p>
        </p:txBody>
      </p:sp>
      <p:sp>
        <p:nvSpPr>
          <p:cNvPr id="6" name="Rectangle 3"/>
          <p:cNvSpPr>
            <a:spLocks noGrp="1" noChangeArrowheads="1"/>
          </p:cNvSpPr>
          <p:nvPr>
            <p:ph type="ftr" sz="quarter" idx="11"/>
          </p:nvPr>
        </p:nvSpPr>
        <p:spPr>
          <a:ln/>
        </p:spPr>
        <p:txBody>
          <a:bodyPr/>
          <a:lstStyle>
            <a:lvl1pPr>
              <a:defRPr/>
            </a:lvl1pPr>
          </a:lstStyle>
          <a:p>
            <a:pPr>
              <a:defRPr/>
            </a:pPr>
            <a:endParaRPr lang="en-US"/>
          </a:p>
        </p:txBody>
      </p:sp>
      <p:sp>
        <p:nvSpPr>
          <p:cNvPr id="7" name="Rectangle 4"/>
          <p:cNvSpPr>
            <a:spLocks noGrp="1" noChangeArrowheads="1"/>
          </p:cNvSpPr>
          <p:nvPr>
            <p:ph type="sldNum" sz="quarter" idx="12"/>
          </p:nvPr>
        </p:nvSpPr>
        <p:spPr>
          <a:ln/>
        </p:spPr>
        <p:txBody>
          <a:bodyPr/>
          <a:lstStyle>
            <a:lvl1pPr>
              <a:defRPr/>
            </a:lvl1pPr>
          </a:lstStyle>
          <a:p>
            <a:pPr>
              <a:defRPr/>
            </a:pPr>
            <a:fld id="{43A354AD-7728-4263-ACBA-A86752EFBAFA}"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none" lIns="92075" tIns="46038" rIns="92075" bIns="46038" numCol="1" anchor="ctr" anchorCtr="0" compatLnSpc="1">
            <a:prstTxWarp prst="textNoShape">
              <a:avLst/>
            </a:prstTxWarp>
          </a:bodyPr>
          <a:lstStyle>
            <a:lvl1pPr>
              <a:defRPr sz="1400">
                <a:latin typeface="+mn-lt"/>
              </a:defRPr>
            </a:lvl1pPr>
          </a:lstStyle>
          <a:p>
            <a:pPr>
              <a:defRPr/>
            </a:pPr>
            <a:endParaRPr lang="en-US"/>
          </a:p>
        </p:txBody>
      </p:sp>
      <p:sp>
        <p:nvSpPr>
          <p:cNvPr id="1027" name="Rectangle 3"/>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none" lIns="92075" tIns="46038" rIns="92075" bIns="46038" numCol="1" anchor="ctr" anchorCtr="0" compatLnSpc="1">
            <a:prstTxWarp prst="textNoShape">
              <a:avLst/>
            </a:prstTxWarp>
          </a:bodyPr>
          <a:lstStyle>
            <a:lvl1pPr algn="ctr">
              <a:defRPr sz="1400">
                <a:latin typeface="+mn-lt"/>
              </a:defRPr>
            </a:lvl1pPr>
          </a:lstStyle>
          <a:p>
            <a:pPr>
              <a:defRPr/>
            </a:pPr>
            <a:endParaRPr lang="en-US"/>
          </a:p>
        </p:txBody>
      </p:sp>
      <p:sp>
        <p:nvSpPr>
          <p:cNvPr id="1028" name="Rectangle 4"/>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none" lIns="92075" tIns="46038" rIns="92075" bIns="46038" numCol="1" anchor="ctr" anchorCtr="0" compatLnSpc="1">
            <a:prstTxWarp prst="textNoShape">
              <a:avLst/>
            </a:prstTxWarp>
          </a:bodyPr>
          <a:lstStyle>
            <a:lvl1pPr algn="r">
              <a:defRPr sz="1400">
                <a:latin typeface="+mn-lt"/>
              </a:defRPr>
            </a:lvl1pPr>
          </a:lstStyle>
          <a:p>
            <a:pPr>
              <a:defRPr/>
            </a:pPr>
            <a:fld id="{7A525E33-CE42-4F83-8F92-515C9342A170}" type="slidenum">
              <a:rPr lang="en-US"/>
              <a:pPr>
                <a:defRPr/>
              </a:pPr>
              <a:t>‹#›</a:t>
            </a:fld>
            <a:endParaRPr lang="en-US"/>
          </a:p>
        </p:txBody>
      </p:sp>
      <p:sp>
        <p:nvSpPr>
          <p:cNvPr id="1029" name="Rectangle 5"/>
          <p:cNvSpPr>
            <a:spLocks noGrp="1" noChangeArrowheads="1"/>
          </p:cNvSpPr>
          <p:nvPr>
            <p:ph type="title"/>
          </p:nvPr>
        </p:nvSpPr>
        <p:spPr bwMode="auto">
          <a:xfrm>
            <a:off x="685800" y="609600"/>
            <a:ext cx="7772400" cy="11430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1030" name="Rectangle 6"/>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Tree>
  </p:cSld>
  <p:clrMap bg1="dk2" tx1="lt1" bg2="dk1"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eaLnBrk="0" fontAlgn="base" hangingPunct="0">
        <a:spcBef>
          <a:spcPct val="0"/>
        </a:spcBef>
        <a:spcAft>
          <a:spcPct val="0"/>
        </a:spcAft>
        <a:defRPr sz="4400">
          <a:solidFill>
            <a:schemeClr val="tx2"/>
          </a:solidFill>
          <a:latin typeface="Times New Roman" pitchFamily="18" charset="0"/>
        </a:defRPr>
      </a:lvl6pPr>
      <a:lvl7pPr marL="914400" algn="ctr" rtl="0" eaLnBrk="0" fontAlgn="base" hangingPunct="0">
        <a:spcBef>
          <a:spcPct val="0"/>
        </a:spcBef>
        <a:spcAft>
          <a:spcPct val="0"/>
        </a:spcAft>
        <a:defRPr sz="4400">
          <a:solidFill>
            <a:schemeClr val="tx2"/>
          </a:solidFill>
          <a:latin typeface="Times New Roman" pitchFamily="18" charset="0"/>
        </a:defRPr>
      </a:lvl7pPr>
      <a:lvl8pPr marL="1371600" algn="ctr" rtl="0" eaLnBrk="0" fontAlgn="base" hangingPunct="0">
        <a:spcBef>
          <a:spcPct val="0"/>
        </a:spcBef>
        <a:spcAft>
          <a:spcPct val="0"/>
        </a:spcAft>
        <a:defRPr sz="4400">
          <a:solidFill>
            <a:schemeClr val="tx2"/>
          </a:solidFill>
          <a:latin typeface="Times New Roman" pitchFamily="18" charset="0"/>
        </a:defRPr>
      </a:lvl8pPr>
      <a:lvl9pPr marL="1828800" algn="ctr" rtl="0" eaLnBrk="0" fontAlgn="base" hangingPunct="0">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SzPct val="100000"/>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SzPct val="100000"/>
        <a:buChar char="–"/>
        <a:defRPr sz="2800">
          <a:solidFill>
            <a:schemeClr val="tx1"/>
          </a:solidFill>
          <a:latin typeface="+mn-lt"/>
        </a:defRPr>
      </a:lvl2pPr>
      <a:lvl3pPr marL="1143000" indent="-228600" algn="l" rtl="0" eaLnBrk="0" fontAlgn="base" hangingPunct="0">
        <a:spcBef>
          <a:spcPct val="20000"/>
        </a:spcBef>
        <a:spcAft>
          <a:spcPct val="0"/>
        </a:spcAft>
        <a:buSzPct val="100000"/>
        <a:buChar char="•"/>
        <a:defRPr sz="2400">
          <a:solidFill>
            <a:schemeClr val="tx1"/>
          </a:solidFill>
          <a:latin typeface="+mn-lt"/>
        </a:defRPr>
      </a:lvl3pPr>
      <a:lvl4pPr marL="1600200" indent="-228600" algn="l" rtl="0" eaLnBrk="0" fontAlgn="base" hangingPunct="0">
        <a:spcBef>
          <a:spcPct val="20000"/>
        </a:spcBef>
        <a:spcAft>
          <a:spcPct val="0"/>
        </a:spcAft>
        <a:buSzPct val="100000"/>
        <a:buChar char="–"/>
        <a:defRPr sz="2000">
          <a:solidFill>
            <a:schemeClr val="tx1"/>
          </a:solidFill>
          <a:latin typeface="+mn-lt"/>
        </a:defRPr>
      </a:lvl4pPr>
      <a:lvl5pPr marL="2057400" indent="-228600" algn="l" rtl="0" eaLnBrk="0" fontAlgn="base" hangingPunct="0">
        <a:spcBef>
          <a:spcPct val="20000"/>
        </a:spcBef>
        <a:spcAft>
          <a:spcPct val="0"/>
        </a:spcAft>
        <a:buSzPct val="100000"/>
        <a:buChar char="•"/>
        <a:defRPr sz="2000">
          <a:solidFill>
            <a:schemeClr val="tx1"/>
          </a:solidFill>
          <a:latin typeface="+mn-lt"/>
        </a:defRPr>
      </a:lvl5pPr>
      <a:lvl6pPr marL="2514600" indent="-228600" algn="l" rtl="0" eaLnBrk="0" fontAlgn="base" hangingPunct="0">
        <a:spcBef>
          <a:spcPct val="20000"/>
        </a:spcBef>
        <a:spcAft>
          <a:spcPct val="0"/>
        </a:spcAft>
        <a:buSzPct val="100000"/>
        <a:buChar char="•"/>
        <a:defRPr sz="2000">
          <a:solidFill>
            <a:schemeClr val="tx1"/>
          </a:solidFill>
          <a:latin typeface="+mn-lt"/>
        </a:defRPr>
      </a:lvl6pPr>
      <a:lvl7pPr marL="2971800" indent="-228600" algn="l" rtl="0" eaLnBrk="0" fontAlgn="base" hangingPunct="0">
        <a:spcBef>
          <a:spcPct val="20000"/>
        </a:spcBef>
        <a:spcAft>
          <a:spcPct val="0"/>
        </a:spcAft>
        <a:buSzPct val="100000"/>
        <a:buChar char="•"/>
        <a:defRPr sz="2000">
          <a:solidFill>
            <a:schemeClr val="tx1"/>
          </a:solidFill>
          <a:latin typeface="+mn-lt"/>
        </a:defRPr>
      </a:lvl7pPr>
      <a:lvl8pPr marL="3429000" indent="-228600" algn="l" rtl="0" eaLnBrk="0" fontAlgn="base" hangingPunct="0">
        <a:spcBef>
          <a:spcPct val="20000"/>
        </a:spcBef>
        <a:spcAft>
          <a:spcPct val="0"/>
        </a:spcAft>
        <a:buSzPct val="100000"/>
        <a:buChar char="•"/>
        <a:defRPr sz="2000">
          <a:solidFill>
            <a:schemeClr val="tx1"/>
          </a:solidFill>
          <a:latin typeface="+mn-lt"/>
        </a:defRPr>
      </a:lvl8pPr>
      <a:lvl9pPr marL="3886200" indent="-228600" algn="l" rtl="0" eaLnBrk="0" fontAlgn="base" hangingPunct="0">
        <a:spcBef>
          <a:spcPct val="20000"/>
        </a:spcBef>
        <a:spcAft>
          <a:spcPct val="0"/>
        </a:spcAft>
        <a:buSzPct val="100000"/>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a:t>Screening</a:t>
            </a:r>
            <a:r>
              <a:rPr lang="en-US" sz="2400" dirty="0">
                <a:solidFill>
                  <a:srgbClr val="FDE3BA"/>
                </a:solidFill>
              </a:rPr>
              <a:t/>
            </a:r>
            <a:br>
              <a:rPr lang="en-US" sz="2400" dirty="0">
                <a:solidFill>
                  <a:srgbClr val="FDE3BA"/>
                </a:solidFill>
              </a:rPr>
            </a:br>
            <a:endParaRPr lang="en-US" dirty="0"/>
          </a:p>
        </p:txBody>
      </p:sp>
      <p:sp>
        <p:nvSpPr>
          <p:cNvPr id="3" name="Subtitle 2"/>
          <p:cNvSpPr>
            <a:spLocks noGrp="1"/>
          </p:cNvSpPr>
          <p:nvPr>
            <p:ph type="subTitle" idx="1"/>
          </p:nvPr>
        </p:nvSpPr>
        <p:spPr>
          <a:xfrm>
            <a:off x="3657600" y="3886200"/>
            <a:ext cx="4572000" cy="1752600"/>
          </a:xfrm>
        </p:spPr>
        <p:txBody>
          <a:bodyPr/>
          <a:lstStyle/>
          <a:p>
            <a:r>
              <a:rPr lang="en-US" dirty="0" smtClean="0"/>
              <a:t>Dr. </a:t>
            </a:r>
            <a:r>
              <a:rPr lang="en-US" dirty="0" err="1" smtClean="0"/>
              <a:t>Nilesh</a:t>
            </a:r>
            <a:r>
              <a:rPr lang="en-US" dirty="0" smtClean="0"/>
              <a:t> Patel</a:t>
            </a:r>
            <a:endParaRPr lang="en-US" dirty="0"/>
          </a:p>
        </p:txBody>
      </p:sp>
    </p:spTree>
    <p:extLst>
      <p:ext uri="{BB962C8B-B14F-4D97-AF65-F5344CB8AC3E}">
        <p14:creationId xmlns:p14="http://schemas.microsoft.com/office/powerpoint/2010/main" val="346497512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42852"/>
            <a:ext cx="8229600" cy="6500858"/>
          </a:xfrm>
        </p:spPr>
        <p:txBody>
          <a:bodyPr>
            <a:normAutofit fontScale="92500"/>
          </a:bodyPr>
          <a:lstStyle/>
          <a:p>
            <a:r>
              <a:rPr lang="en-US" sz="2800" b="1" dirty="0" smtClean="0">
                <a:latin typeface="Times New Roman" pitchFamily="18" charset="0"/>
                <a:cs typeface="Times New Roman" pitchFamily="18" charset="0"/>
              </a:rPr>
              <a:t>Screening Test</a:t>
            </a:r>
          </a:p>
          <a:p>
            <a:pPr marL="514350" indent="-514350">
              <a:buAutoNum type="arabicPeriod"/>
            </a:pPr>
            <a:r>
              <a:rPr lang="en-US" sz="2800" b="1" dirty="0" smtClean="0">
                <a:latin typeface="Times New Roman" pitchFamily="18" charset="0"/>
                <a:cs typeface="Times New Roman" pitchFamily="18" charset="0"/>
              </a:rPr>
              <a:t>Acceptability</a:t>
            </a:r>
          </a:p>
          <a:p>
            <a:pPr marL="514350" indent="-514350">
              <a:buAutoNum type="arabicPeriod"/>
            </a:pPr>
            <a:endParaRPr lang="en-US" sz="2800" b="1" dirty="0" smtClean="0">
              <a:latin typeface="Times New Roman" pitchFamily="18" charset="0"/>
              <a:cs typeface="Times New Roman" pitchFamily="18" charset="0"/>
            </a:endParaRPr>
          </a:p>
          <a:p>
            <a:pPr marL="514350" indent="-514350">
              <a:buAutoNum type="arabicPeriod"/>
            </a:pPr>
            <a:r>
              <a:rPr lang="en-US" sz="2800" b="1" dirty="0" smtClean="0">
                <a:latin typeface="Times New Roman" pitchFamily="18" charset="0"/>
                <a:cs typeface="Times New Roman" pitchFamily="18" charset="0"/>
              </a:rPr>
              <a:t>Repeatability </a:t>
            </a:r>
          </a:p>
          <a:p>
            <a:pPr marL="514350" indent="-514350">
              <a:buAutoNum type="alphaUcPeriod"/>
            </a:pPr>
            <a:r>
              <a:rPr lang="en-US" sz="2800" dirty="0" smtClean="0">
                <a:latin typeface="Times New Roman" pitchFamily="18" charset="0"/>
                <a:cs typeface="Times New Roman" pitchFamily="18" charset="0"/>
              </a:rPr>
              <a:t>Observer variation (Intra &amp; Inter observer variation)</a:t>
            </a:r>
          </a:p>
          <a:p>
            <a:pPr marL="514350" indent="-514350">
              <a:buAutoNum type="alphaUcPeriod"/>
            </a:pPr>
            <a:r>
              <a:rPr lang="en-US" sz="2800" dirty="0" smtClean="0">
                <a:latin typeface="Times New Roman" pitchFamily="18" charset="0"/>
                <a:cs typeface="Times New Roman" pitchFamily="18" charset="0"/>
              </a:rPr>
              <a:t>Biological (Subject) variation</a:t>
            </a:r>
          </a:p>
          <a:p>
            <a:pPr marL="514350" indent="-514350">
              <a:buAutoNum type="alphaUcPeriod"/>
            </a:pPr>
            <a:r>
              <a:rPr lang="en-US" sz="2800" dirty="0" smtClean="0">
                <a:latin typeface="Times New Roman" pitchFamily="18" charset="0"/>
                <a:cs typeface="Times New Roman" pitchFamily="18" charset="0"/>
              </a:rPr>
              <a:t>Errors related to technical methods</a:t>
            </a:r>
          </a:p>
          <a:p>
            <a:pPr marL="514350" indent="-514350">
              <a:buNone/>
            </a:pPr>
            <a:endParaRPr lang="en-US" sz="2800" dirty="0" smtClean="0">
              <a:latin typeface="Times New Roman" pitchFamily="18" charset="0"/>
              <a:cs typeface="Times New Roman" pitchFamily="18" charset="0"/>
            </a:endParaRPr>
          </a:p>
          <a:p>
            <a:pPr marL="514350" indent="-514350" algn="just">
              <a:buNone/>
            </a:pPr>
            <a:r>
              <a:rPr lang="en-US" sz="2800" b="1" dirty="0" smtClean="0">
                <a:latin typeface="Times New Roman" pitchFamily="18" charset="0"/>
                <a:cs typeface="Times New Roman" pitchFamily="18" charset="0"/>
              </a:rPr>
              <a:t>3. Validity: </a:t>
            </a:r>
            <a:r>
              <a:rPr lang="en-US" sz="2800" dirty="0" smtClean="0">
                <a:latin typeface="Times New Roman" pitchFamily="18" charset="0"/>
                <a:cs typeface="Times New Roman" pitchFamily="18" charset="0"/>
              </a:rPr>
              <a:t>The ability of a test to separate or distinguish those who have the disease from those who do not</a:t>
            </a:r>
          </a:p>
          <a:p>
            <a:pPr marL="514350" indent="-514350" algn="just">
              <a:buAutoNum type="alphaLcPeriod"/>
            </a:pPr>
            <a:r>
              <a:rPr lang="en-US" sz="2800" b="1" dirty="0" smtClean="0">
                <a:latin typeface="Times New Roman" pitchFamily="18" charset="0"/>
                <a:cs typeface="Times New Roman" pitchFamily="18" charset="0"/>
              </a:rPr>
              <a:t>Sensitivity:</a:t>
            </a:r>
            <a:r>
              <a:rPr lang="en-US" sz="2800" dirty="0" smtClean="0">
                <a:latin typeface="Times New Roman" pitchFamily="18" charset="0"/>
                <a:cs typeface="Times New Roman" pitchFamily="18" charset="0"/>
              </a:rPr>
              <a:t> Ability of a test to identify correctly all those who have the disease (True Positive)</a:t>
            </a:r>
          </a:p>
          <a:p>
            <a:pPr marL="514350" indent="-514350" algn="just">
              <a:buAutoNum type="alphaLcPeriod"/>
            </a:pPr>
            <a:r>
              <a:rPr lang="en-US" sz="2800" b="1" dirty="0" smtClean="0">
                <a:latin typeface="Times New Roman" pitchFamily="18" charset="0"/>
                <a:cs typeface="Times New Roman" pitchFamily="18" charset="0"/>
              </a:rPr>
              <a:t>Specificity:</a:t>
            </a:r>
            <a:r>
              <a:rPr lang="en-US" sz="2800" dirty="0" smtClean="0">
                <a:latin typeface="Times New Roman" pitchFamily="18" charset="0"/>
                <a:cs typeface="Times New Roman" pitchFamily="18" charset="0"/>
              </a:rPr>
              <a:t> Ability of a test to identify correctly those who do not have the disease (True Negative)</a:t>
            </a:r>
          </a:p>
          <a:p>
            <a:pPr marL="514350" indent="-514350">
              <a:buAutoNum type="alphaLcPeriod"/>
            </a:pPr>
            <a:endParaRPr lang="en-US" sz="2800" dirty="0" smtClean="0">
              <a:latin typeface="Times New Roman" pitchFamily="18" charset="0"/>
              <a:cs typeface="Times New Roman" pitchFamily="18" charset="0"/>
            </a:endParaRPr>
          </a:p>
          <a:p>
            <a:pPr marL="514350" indent="-514350">
              <a:buAutoNum type="arabicPeriod"/>
            </a:pPr>
            <a:endParaRPr lang="en-IN" dirty="0">
              <a:latin typeface="Times New Roman" pitchFamily="18" charset="0"/>
              <a:cs typeface="Times New Roman" pitchFamily="18" charset="0"/>
            </a:endParaRPr>
          </a:p>
        </p:txBody>
      </p:sp>
    </p:spTree>
    <p:extLst>
      <p:ext uri="{BB962C8B-B14F-4D97-AF65-F5344CB8AC3E}">
        <p14:creationId xmlns:p14="http://schemas.microsoft.com/office/powerpoint/2010/main" val="321608250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5602" name="Rectangle 2"/>
          <p:cNvSpPr>
            <a:spLocks noGrp="1" noChangeArrowheads="1"/>
          </p:cNvSpPr>
          <p:nvPr>
            <p:ph type="ctrTitle"/>
          </p:nvPr>
        </p:nvSpPr>
        <p:spPr>
          <a:xfrm>
            <a:off x="228600" y="76200"/>
            <a:ext cx="8686800" cy="1143000"/>
          </a:xfrm>
          <a:noFill/>
        </p:spPr>
        <p:txBody>
          <a:bodyPr/>
          <a:lstStyle/>
          <a:p>
            <a:r>
              <a:rPr lang="en-US" b="1" smtClean="0"/>
              <a:t>Considerations in Screening</a:t>
            </a:r>
            <a:endParaRPr lang="en-US" smtClean="0"/>
          </a:p>
        </p:txBody>
      </p:sp>
      <p:sp>
        <p:nvSpPr>
          <p:cNvPr id="25603" name="Rectangle 3"/>
          <p:cNvSpPr>
            <a:spLocks noGrp="1" noChangeArrowheads="1"/>
          </p:cNvSpPr>
          <p:nvPr>
            <p:ph type="subTitle" idx="1"/>
          </p:nvPr>
        </p:nvSpPr>
        <p:spPr>
          <a:xfrm>
            <a:off x="76200" y="1219200"/>
            <a:ext cx="9067800" cy="3810000"/>
          </a:xfrm>
          <a:noFill/>
        </p:spPr>
        <p:txBody>
          <a:bodyPr/>
          <a:lstStyle/>
          <a:p>
            <a:pPr marL="342900" indent="-342900"/>
            <a:r>
              <a:rPr lang="en-US" sz="4000" b="1" smtClean="0"/>
              <a:t>Severity</a:t>
            </a:r>
          </a:p>
          <a:p>
            <a:pPr marL="342900" indent="-342900"/>
            <a:r>
              <a:rPr lang="en-US" sz="4000" b="1" smtClean="0"/>
              <a:t>Prevalence</a:t>
            </a:r>
          </a:p>
          <a:p>
            <a:pPr marL="342900" indent="-342900"/>
            <a:r>
              <a:rPr lang="en-US" sz="4000" b="1" smtClean="0"/>
              <a:t>Understand Natural  History</a:t>
            </a:r>
          </a:p>
          <a:p>
            <a:pPr marL="342900" indent="-342900"/>
            <a:r>
              <a:rPr lang="en-US" sz="4000" b="1" smtClean="0"/>
              <a:t>Diagnosis &amp; Treatment</a:t>
            </a:r>
          </a:p>
          <a:p>
            <a:pPr marL="342900" indent="-342900"/>
            <a:r>
              <a:rPr lang="en-US" sz="4000" b="1" smtClean="0"/>
              <a:t>Cost</a:t>
            </a:r>
          </a:p>
          <a:p>
            <a:pPr marL="342900" indent="-342900"/>
            <a:r>
              <a:rPr lang="en-US" sz="4000" b="1" smtClean="0"/>
              <a:t>Efficacy</a:t>
            </a:r>
          </a:p>
          <a:p>
            <a:pPr marL="342900" indent="-342900"/>
            <a:r>
              <a:rPr lang="en-US" sz="4000" b="1" smtClean="0"/>
              <a:t>Safety</a:t>
            </a:r>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Sp="0" show="0">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685800" y="457200"/>
            <a:ext cx="7772400" cy="1143000"/>
          </a:xfrm>
        </p:spPr>
        <p:txBody>
          <a:bodyPr/>
          <a:lstStyle/>
          <a:p>
            <a:r>
              <a:rPr lang="en-US" b="1" smtClean="0"/>
              <a:t>Criteria for a Successful Screening Program</a:t>
            </a:r>
            <a:endParaRPr lang="en-US" smtClean="0"/>
          </a:p>
        </p:txBody>
      </p:sp>
      <p:sp>
        <p:nvSpPr>
          <p:cNvPr id="26627" name="Rectangle 3"/>
          <p:cNvSpPr>
            <a:spLocks noGrp="1" noChangeArrowheads="1"/>
          </p:cNvSpPr>
          <p:nvPr>
            <p:ph type="body" idx="1"/>
          </p:nvPr>
        </p:nvSpPr>
        <p:spPr/>
        <p:txBody>
          <a:bodyPr/>
          <a:lstStyle/>
          <a:p>
            <a:r>
              <a:rPr lang="en-US" sz="4000" b="1" smtClean="0"/>
              <a:t>Disease</a:t>
            </a:r>
          </a:p>
          <a:p>
            <a:pPr lvl="1"/>
            <a:r>
              <a:rPr lang="en-US" sz="3600" b="1" smtClean="0"/>
              <a:t>present in population screened</a:t>
            </a:r>
          </a:p>
          <a:p>
            <a:pPr lvl="1"/>
            <a:r>
              <a:rPr lang="en-US" sz="3600" b="1" smtClean="0"/>
              <a:t>high morbidity or mortality; must be an important public health problem</a:t>
            </a:r>
          </a:p>
          <a:p>
            <a:pPr lvl="1"/>
            <a:r>
              <a:rPr lang="en-US" sz="3600" b="1" smtClean="0"/>
              <a:t>early detection and intervention must improve outcome</a:t>
            </a:r>
            <a:endParaRPr lang="en-US" sz="3600" smtClean="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Sp="0" show="0">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685800" y="457200"/>
            <a:ext cx="7772400" cy="1143000"/>
          </a:xfrm>
        </p:spPr>
        <p:txBody>
          <a:bodyPr/>
          <a:lstStyle/>
          <a:p>
            <a:r>
              <a:rPr lang="en-US" b="1" smtClean="0"/>
              <a:t>Criteria for a Successful Screening Program</a:t>
            </a:r>
            <a:endParaRPr lang="en-US" smtClean="0"/>
          </a:p>
        </p:txBody>
      </p:sp>
      <p:sp>
        <p:nvSpPr>
          <p:cNvPr id="27651" name="Rectangle 3"/>
          <p:cNvSpPr>
            <a:spLocks noGrp="1" noChangeArrowheads="1"/>
          </p:cNvSpPr>
          <p:nvPr>
            <p:ph type="body" idx="1"/>
          </p:nvPr>
        </p:nvSpPr>
        <p:spPr>
          <a:xfrm>
            <a:off x="685800" y="2209800"/>
            <a:ext cx="7772400" cy="4114800"/>
          </a:xfrm>
        </p:spPr>
        <p:txBody>
          <a:bodyPr/>
          <a:lstStyle/>
          <a:p>
            <a:r>
              <a:rPr lang="en-US" sz="4000" b="1" smtClean="0"/>
              <a:t>Disease</a:t>
            </a:r>
          </a:p>
          <a:p>
            <a:pPr lvl="1"/>
            <a:r>
              <a:rPr lang="en-US" sz="3600" b="1" smtClean="0"/>
              <a:t>The natural history of the disease should be understood, such that the detectable sub-clinical disease stage is known and identifiable</a:t>
            </a:r>
            <a:endParaRPr lang="en-US" sz="3600" smtClean="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685800" y="457200"/>
            <a:ext cx="7772400" cy="1143000"/>
          </a:xfrm>
        </p:spPr>
        <p:txBody>
          <a:bodyPr/>
          <a:lstStyle/>
          <a:p>
            <a:r>
              <a:rPr lang="en-US" b="1" smtClean="0"/>
              <a:t>Criteria for a Successful Screening Program</a:t>
            </a:r>
            <a:endParaRPr lang="en-US" smtClean="0"/>
          </a:p>
        </p:txBody>
      </p:sp>
      <p:sp>
        <p:nvSpPr>
          <p:cNvPr id="28675" name="Rectangle 3"/>
          <p:cNvSpPr>
            <a:spLocks noGrp="1" noChangeArrowheads="1"/>
          </p:cNvSpPr>
          <p:nvPr>
            <p:ph type="body" idx="1"/>
          </p:nvPr>
        </p:nvSpPr>
        <p:spPr/>
        <p:txBody>
          <a:bodyPr/>
          <a:lstStyle/>
          <a:p>
            <a:r>
              <a:rPr lang="en-US" sz="4000" b="1" smtClean="0"/>
              <a:t>Screening Test</a:t>
            </a:r>
          </a:p>
          <a:p>
            <a:pPr lvl="1"/>
            <a:r>
              <a:rPr lang="en-US" sz="3600" b="1" smtClean="0"/>
              <a:t>should be relatively sensitive and specific</a:t>
            </a:r>
          </a:p>
          <a:p>
            <a:pPr lvl="1"/>
            <a:r>
              <a:rPr lang="en-US" sz="3600" b="1" smtClean="0"/>
              <a:t>should be simple and inexpensive</a:t>
            </a:r>
          </a:p>
          <a:p>
            <a:pPr lvl="1"/>
            <a:r>
              <a:rPr lang="en-US" sz="3600" b="1" smtClean="0"/>
              <a:t>should be very safe</a:t>
            </a:r>
          </a:p>
          <a:p>
            <a:pPr lvl="1"/>
            <a:r>
              <a:rPr lang="en-US" sz="3600" b="1" smtClean="0"/>
              <a:t>must be acceptable to subjects and providers</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Sp="0" show="0">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xfrm>
            <a:off x="685800" y="228600"/>
            <a:ext cx="7772400" cy="1143000"/>
          </a:xfrm>
        </p:spPr>
        <p:txBody>
          <a:bodyPr/>
          <a:lstStyle/>
          <a:p>
            <a:r>
              <a:rPr lang="en-US" b="1" smtClean="0"/>
              <a:t>Criteria for a Successful Screening Program</a:t>
            </a:r>
            <a:endParaRPr lang="en-US" smtClean="0"/>
          </a:p>
        </p:txBody>
      </p:sp>
      <p:sp>
        <p:nvSpPr>
          <p:cNvPr id="29699" name="Rectangle 3"/>
          <p:cNvSpPr>
            <a:spLocks noGrp="1" noChangeArrowheads="1"/>
          </p:cNvSpPr>
          <p:nvPr>
            <p:ph type="body" idx="1"/>
          </p:nvPr>
        </p:nvSpPr>
        <p:spPr>
          <a:xfrm>
            <a:off x="228600" y="1828800"/>
            <a:ext cx="8610600" cy="4267200"/>
          </a:xfrm>
        </p:spPr>
        <p:txBody>
          <a:bodyPr/>
          <a:lstStyle/>
          <a:p>
            <a:r>
              <a:rPr lang="en-US" sz="4000" b="1" smtClean="0"/>
              <a:t>Have an Exit Strategy</a:t>
            </a:r>
          </a:p>
          <a:p>
            <a:pPr lvl="1"/>
            <a:r>
              <a:rPr lang="en-US" sz="3600" b="1" smtClean="0"/>
              <a:t>Facilities for diagnosis and appropriate treatments should be available for individuals who screen positive</a:t>
            </a:r>
          </a:p>
          <a:p>
            <a:pPr lvl="1"/>
            <a:r>
              <a:rPr lang="en-US" sz="3600" b="1" smtClean="0"/>
              <a:t>It is unethical to offer screening when no services are available for subsequent treatment</a:t>
            </a: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t>Types of Screening</a:t>
            </a:r>
            <a:endParaRPr lang="en-IN" sz="3200" b="1" dirty="0"/>
          </a:p>
        </p:txBody>
      </p:sp>
      <p:sp>
        <p:nvSpPr>
          <p:cNvPr id="3" name="Content Placeholder 2"/>
          <p:cNvSpPr>
            <a:spLocks noGrp="1"/>
          </p:cNvSpPr>
          <p:nvPr>
            <p:ph idx="1"/>
          </p:nvPr>
        </p:nvSpPr>
        <p:spPr/>
        <p:txBody>
          <a:bodyPr>
            <a:normAutofit/>
          </a:bodyPr>
          <a:lstStyle/>
          <a:p>
            <a:r>
              <a:rPr lang="en-US" sz="2800" b="1" dirty="0" smtClean="0"/>
              <a:t>Mass Screening:</a:t>
            </a:r>
          </a:p>
          <a:p>
            <a:r>
              <a:rPr lang="en-US" sz="2800" b="1" dirty="0" smtClean="0"/>
              <a:t>High Risk or Selective Screening:</a:t>
            </a:r>
          </a:p>
          <a:p>
            <a:r>
              <a:rPr lang="en-US" sz="2800" b="1" dirty="0" smtClean="0"/>
              <a:t>Multiphasic Screening:</a:t>
            </a:r>
            <a:endParaRPr lang="en-IN" sz="2800" b="1" dirty="0"/>
          </a:p>
        </p:txBody>
      </p:sp>
    </p:spTree>
    <p:extLst>
      <p:ext uri="{BB962C8B-B14F-4D97-AF65-F5344CB8AC3E}">
        <p14:creationId xmlns:p14="http://schemas.microsoft.com/office/powerpoint/2010/main" val="124245138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685800" y="-152400"/>
            <a:ext cx="7772400" cy="1143000"/>
          </a:xfrm>
          <a:noFill/>
        </p:spPr>
        <p:txBody>
          <a:bodyPr/>
          <a:lstStyle/>
          <a:p>
            <a:r>
              <a:rPr lang="en-US" sz="4800" b="1" smtClean="0"/>
              <a:t>Screening Strategies</a:t>
            </a:r>
            <a:endParaRPr lang="en-US" smtClean="0"/>
          </a:p>
        </p:txBody>
      </p:sp>
      <p:sp>
        <p:nvSpPr>
          <p:cNvPr id="30723" name="Rectangle 3"/>
          <p:cNvSpPr>
            <a:spLocks noGrp="1" noChangeArrowheads="1"/>
          </p:cNvSpPr>
          <p:nvPr>
            <p:ph type="body" sz="half" idx="1"/>
          </p:nvPr>
        </p:nvSpPr>
        <p:spPr>
          <a:xfrm>
            <a:off x="144463" y="1524000"/>
            <a:ext cx="4503737" cy="4114800"/>
          </a:xfrm>
          <a:noFill/>
        </p:spPr>
        <p:txBody>
          <a:bodyPr/>
          <a:lstStyle/>
          <a:p>
            <a:r>
              <a:rPr lang="en-US" sz="3100" b="1" smtClean="0"/>
              <a:t>Cost-effective</a:t>
            </a:r>
          </a:p>
          <a:p>
            <a:r>
              <a:rPr lang="en-US" sz="3100" b="1" smtClean="0"/>
              <a:t>Intervention appropriate to the individual</a:t>
            </a:r>
          </a:p>
          <a:p>
            <a:r>
              <a:rPr lang="en-US" sz="3100" b="1" smtClean="0"/>
              <a:t>Fails to deal with the root causes of disease</a:t>
            </a:r>
          </a:p>
          <a:p>
            <a:r>
              <a:rPr lang="en-US" sz="3100" b="1" smtClean="0"/>
              <a:t>Subjects motivated</a:t>
            </a:r>
          </a:p>
          <a:p>
            <a:r>
              <a:rPr lang="en-US" sz="3100" b="1" smtClean="0"/>
              <a:t>Small chance of reducing disease incidence</a:t>
            </a:r>
          </a:p>
        </p:txBody>
      </p:sp>
      <p:sp>
        <p:nvSpPr>
          <p:cNvPr id="30724" name="Rectangle 4"/>
          <p:cNvSpPr>
            <a:spLocks noGrp="1" noChangeArrowheads="1"/>
          </p:cNvSpPr>
          <p:nvPr>
            <p:ph type="body" sz="half" idx="2"/>
          </p:nvPr>
        </p:nvSpPr>
        <p:spPr>
          <a:xfrm>
            <a:off x="4403725" y="1524000"/>
            <a:ext cx="4740275" cy="4114800"/>
          </a:xfrm>
          <a:noFill/>
        </p:spPr>
        <p:txBody>
          <a:bodyPr/>
          <a:lstStyle/>
          <a:p>
            <a:r>
              <a:rPr lang="en-US" sz="3100" b="1" smtClean="0"/>
              <a:t>Potential to alter the root causes of disease</a:t>
            </a:r>
          </a:p>
          <a:p>
            <a:r>
              <a:rPr lang="en-US" sz="3100" b="1" smtClean="0"/>
              <a:t>Large chance of reducing disease incidence</a:t>
            </a:r>
          </a:p>
          <a:p>
            <a:r>
              <a:rPr lang="en-US" sz="3100" b="1" smtClean="0"/>
              <a:t>Small benefit to the individual</a:t>
            </a:r>
          </a:p>
          <a:p>
            <a:r>
              <a:rPr lang="en-US" sz="3100" b="1" smtClean="0"/>
              <a:t>Poor subject motivation</a:t>
            </a:r>
          </a:p>
          <a:p>
            <a:r>
              <a:rPr lang="en-US" sz="3100" b="1" smtClean="0"/>
              <a:t>Problematic risk-benefit ratio</a:t>
            </a:r>
          </a:p>
        </p:txBody>
      </p:sp>
      <p:sp>
        <p:nvSpPr>
          <p:cNvPr id="30725" name="Rectangle 5"/>
          <p:cNvSpPr>
            <a:spLocks noChangeArrowheads="1"/>
          </p:cNvSpPr>
          <p:nvPr/>
        </p:nvSpPr>
        <p:spPr bwMode="auto">
          <a:xfrm>
            <a:off x="457200" y="762000"/>
            <a:ext cx="3956050" cy="641350"/>
          </a:xfrm>
          <a:prstGeom prst="rect">
            <a:avLst/>
          </a:prstGeom>
          <a:noFill/>
          <a:ln w="9525">
            <a:noFill/>
            <a:miter lim="800000"/>
            <a:headEnd/>
            <a:tailEnd/>
          </a:ln>
        </p:spPr>
        <p:txBody>
          <a:bodyPr wrap="none" lIns="92075" tIns="46038" rIns="92075" bIns="46038">
            <a:spAutoFit/>
          </a:bodyPr>
          <a:lstStyle/>
          <a:p>
            <a:r>
              <a:rPr lang="en-US" sz="3600" b="1">
                <a:solidFill>
                  <a:schemeClr val="folHlink"/>
                </a:solidFill>
              </a:rPr>
              <a:t>High-Risk Strategy</a:t>
            </a:r>
          </a:p>
        </p:txBody>
      </p:sp>
      <p:sp>
        <p:nvSpPr>
          <p:cNvPr id="30726" name="Rectangle 6"/>
          <p:cNvSpPr>
            <a:spLocks noChangeArrowheads="1"/>
          </p:cNvSpPr>
          <p:nvPr/>
        </p:nvSpPr>
        <p:spPr bwMode="auto">
          <a:xfrm>
            <a:off x="4792663" y="762000"/>
            <a:ext cx="4387850" cy="641350"/>
          </a:xfrm>
          <a:prstGeom prst="rect">
            <a:avLst/>
          </a:prstGeom>
          <a:noFill/>
          <a:ln w="9525">
            <a:noFill/>
            <a:miter lim="800000"/>
            <a:headEnd/>
            <a:tailEnd/>
          </a:ln>
        </p:spPr>
        <p:txBody>
          <a:bodyPr wrap="none" lIns="92075" tIns="46038" rIns="92075" bIns="46038">
            <a:spAutoFit/>
          </a:bodyPr>
          <a:lstStyle/>
          <a:p>
            <a:r>
              <a:rPr lang="en-US" sz="3600" b="1">
                <a:solidFill>
                  <a:schemeClr val="folHlink"/>
                </a:solidFill>
              </a:rPr>
              <a:t>Population Approach</a:t>
            </a:r>
          </a:p>
        </p:txBody>
      </p:sp>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6908"/>
          </a:xfrm>
        </p:spPr>
        <p:txBody>
          <a:bodyPr>
            <a:normAutofit/>
          </a:bodyPr>
          <a:lstStyle/>
          <a:p>
            <a:r>
              <a:rPr lang="en-US" sz="3200" b="1" dirty="0" smtClean="0">
                <a:latin typeface="Times New Roman" pitchFamily="18" charset="0"/>
                <a:cs typeface="Times New Roman" pitchFamily="18" charset="0"/>
              </a:rPr>
              <a:t>Use of Screening</a:t>
            </a:r>
            <a:endParaRPr lang="en-IN" sz="3200" b="1" dirty="0">
              <a:latin typeface="Times New Roman" pitchFamily="18" charset="0"/>
              <a:cs typeface="Times New Roman" pitchFamily="18" charset="0"/>
            </a:endParaRPr>
          </a:p>
        </p:txBody>
      </p:sp>
      <p:sp>
        <p:nvSpPr>
          <p:cNvPr id="3" name="Content Placeholder 2"/>
          <p:cNvSpPr>
            <a:spLocks noGrp="1"/>
          </p:cNvSpPr>
          <p:nvPr>
            <p:ph idx="1"/>
          </p:nvPr>
        </p:nvSpPr>
        <p:spPr>
          <a:xfrm>
            <a:off x="457200" y="1285860"/>
            <a:ext cx="8229600" cy="5357850"/>
          </a:xfrm>
        </p:spPr>
        <p:txBody>
          <a:bodyPr>
            <a:normAutofit/>
          </a:bodyPr>
          <a:lstStyle/>
          <a:p>
            <a:pPr algn="just"/>
            <a:r>
              <a:rPr lang="en-US" sz="2400" b="1" dirty="0" smtClean="0">
                <a:latin typeface="Times New Roman" pitchFamily="18" charset="0"/>
                <a:cs typeface="Times New Roman" pitchFamily="18" charset="0"/>
              </a:rPr>
              <a:t>Case Detection (Prescriptive Screening):  </a:t>
            </a:r>
          </a:p>
          <a:p>
            <a:pPr algn="just">
              <a:buNone/>
            </a:pPr>
            <a:r>
              <a:rPr lang="en-US" sz="2400" b="1" dirty="0" smtClean="0">
                <a:latin typeface="Times New Roman" pitchFamily="18" charset="0"/>
                <a:cs typeface="Times New Roman" pitchFamily="18" charset="0"/>
              </a:rPr>
              <a:t>	</a:t>
            </a:r>
            <a:r>
              <a:rPr lang="en-US" sz="2400" dirty="0" smtClean="0">
                <a:latin typeface="Times New Roman" pitchFamily="18" charset="0"/>
                <a:cs typeface="Times New Roman" pitchFamily="18" charset="0"/>
              </a:rPr>
              <a:t>Presumptive identification of unrecognized disease , </a:t>
            </a:r>
            <a:r>
              <a:rPr lang="en-US" sz="2400" u="sng" dirty="0" smtClean="0">
                <a:latin typeface="Times New Roman" pitchFamily="18" charset="0"/>
                <a:cs typeface="Times New Roman" pitchFamily="18" charset="0"/>
              </a:rPr>
              <a:t>c </a:t>
            </a:r>
            <a:r>
              <a:rPr lang="en-US" sz="2400" dirty="0" smtClean="0">
                <a:latin typeface="Times New Roman" pitchFamily="18" charset="0"/>
                <a:cs typeface="Times New Roman" pitchFamily="18" charset="0"/>
              </a:rPr>
              <a:t>does not arise from a patient’s request</a:t>
            </a:r>
          </a:p>
          <a:p>
            <a:pPr algn="just">
              <a:buNone/>
            </a:pPr>
            <a:endParaRPr lang="en-US" sz="2400" b="1" u="sng" dirty="0" smtClean="0">
              <a:latin typeface="Times New Roman" pitchFamily="18" charset="0"/>
              <a:cs typeface="Times New Roman" pitchFamily="18" charset="0"/>
            </a:endParaRPr>
          </a:p>
          <a:p>
            <a:r>
              <a:rPr lang="en-US" sz="2400" b="1" dirty="0" smtClean="0">
                <a:latin typeface="Times New Roman" pitchFamily="18" charset="0"/>
                <a:cs typeface="Times New Roman" pitchFamily="18" charset="0"/>
              </a:rPr>
              <a:t>Control of Disease (Prospective Screening): </a:t>
            </a:r>
          </a:p>
          <a:p>
            <a:pPr>
              <a:buNone/>
            </a:pPr>
            <a:r>
              <a:rPr lang="en-US" sz="2400" b="1" dirty="0" smtClean="0">
                <a:latin typeface="Times New Roman" pitchFamily="18" charset="0"/>
                <a:cs typeface="Times New Roman" pitchFamily="18" charset="0"/>
              </a:rPr>
              <a:t>	</a:t>
            </a:r>
            <a:r>
              <a:rPr lang="en-US" sz="2400" dirty="0" smtClean="0">
                <a:latin typeface="Times New Roman" pitchFamily="18" charset="0"/>
                <a:cs typeface="Times New Roman" pitchFamily="18" charset="0"/>
              </a:rPr>
              <a:t>People are examined for the benefit of others </a:t>
            </a:r>
            <a:r>
              <a:rPr lang="en-US" sz="2400" dirty="0" err="1" smtClean="0">
                <a:latin typeface="Times New Roman" pitchFamily="18" charset="0"/>
                <a:cs typeface="Times New Roman" pitchFamily="18" charset="0"/>
              </a:rPr>
              <a:t>e.g</a:t>
            </a:r>
            <a:r>
              <a:rPr lang="en-US" sz="2400" dirty="0" smtClean="0">
                <a:latin typeface="Times New Roman" pitchFamily="18" charset="0"/>
                <a:cs typeface="Times New Roman" pitchFamily="18" charset="0"/>
              </a:rPr>
              <a:t> screening of immigrants from infectious diseases</a:t>
            </a:r>
          </a:p>
          <a:p>
            <a:pPr>
              <a:buNone/>
            </a:pPr>
            <a:endParaRPr lang="en-US" sz="2400" b="1" dirty="0" smtClean="0">
              <a:latin typeface="Times New Roman" pitchFamily="18" charset="0"/>
              <a:cs typeface="Times New Roman" pitchFamily="18" charset="0"/>
            </a:endParaRPr>
          </a:p>
          <a:p>
            <a:r>
              <a:rPr lang="en-US" sz="2400" b="1" dirty="0" smtClean="0">
                <a:latin typeface="Times New Roman" pitchFamily="18" charset="0"/>
                <a:cs typeface="Times New Roman" pitchFamily="18" charset="0"/>
              </a:rPr>
              <a:t>Research purposes: </a:t>
            </a:r>
            <a:r>
              <a:rPr lang="en-US" sz="2400" dirty="0" smtClean="0">
                <a:latin typeface="Times New Roman" pitchFamily="18" charset="0"/>
                <a:cs typeface="Times New Roman" pitchFamily="18" charset="0"/>
              </a:rPr>
              <a:t>Whose natural history is not fully known</a:t>
            </a:r>
          </a:p>
          <a:p>
            <a:pPr>
              <a:buNone/>
            </a:pPr>
            <a:endParaRPr lang="en-US" sz="2400" dirty="0" smtClean="0">
              <a:latin typeface="Times New Roman" pitchFamily="18" charset="0"/>
              <a:cs typeface="Times New Roman" pitchFamily="18" charset="0"/>
            </a:endParaRPr>
          </a:p>
          <a:p>
            <a:r>
              <a:rPr lang="en-US" sz="2400" b="1" dirty="0" smtClean="0">
                <a:latin typeface="Times New Roman" pitchFamily="18" charset="0"/>
                <a:cs typeface="Times New Roman" pitchFamily="18" charset="0"/>
              </a:rPr>
              <a:t>Educational opportunities:  </a:t>
            </a:r>
            <a:r>
              <a:rPr lang="en-US" sz="2400" dirty="0" smtClean="0">
                <a:latin typeface="Times New Roman" pitchFamily="18" charset="0"/>
                <a:cs typeface="Times New Roman" pitchFamily="18" charset="0"/>
              </a:rPr>
              <a:t>Public awareness &amp; educating health professionals</a:t>
            </a:r>
            <a:endParaRPr lang="en-IN" sz="2400" b="1" dirty="0">
              <a:latin typeface="Times New Roman" pitchFamily="18" charset="0"/>
              <a:cs typeface="Times New Roman" pitchFamily="18" charset="0"/>
            </a:endParaRPr>
          </a:p>
        </p:txBody>
      </p:sp>
    </p:spTree>
    <p:extLst>
      <p:ext uri="{BB962C8B-B14F-4D97-AF65-F5344CB8AC3E}">
        <p14:creationId xmlns:p14="http://schemas.microsoft.com/office/powerpoint/2010/main" val="327030763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2770" name="Rectangle 2"/>
          <p:cNvSpPr>
            <a:spLocks noGrp="1" noChangeArrowheads="1"/>
          </p:cNvSpPr>
          <p:nvPr>
            <p:ph type="ctrTitle"/>
          </p:nvPr>
        </p:nvSpPr>
        <p:spPr>
          <a:xfrm>
            <a:off x="1524000" y="2438400"/>
            <a:ext cx="6172200" cy="1905000"/>
          </a:xfrm>
          <a:noFill/>
        </p:spPr>
        <p:txBody>
          <a:bodyPr/>
          <a:lstStyle/>
          <a:p>
            <a:r>
              <a:rPr lang="en-US" sz="5400" b="1" smtClean="0"/>
              <a:t>Screening is not always free of risk</a:t>
            </a:r>
            <a:endParaRPr lang="en-US" sz="4800" smtClean="0"/>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304800" y="457200"/>
            <a:ext cx="8458200" cy="1524000"/>
          </a:xfrm>
        </p:spPr>
        <p:txBody>
          <a:bodyPr/>
          <a:lstStyle/>
          <a:p>
            <a:r>
              <a:rPr lang="en-US" b="1" smtClean="0"/>
              <a:t>Screening</a:t>
            </a:r>
            <a:endParaRPr lang="en-US" smtClean="0"/>
          </a:p>
        </p:txBody>
      </p:sp>
      <p:sp>
        <p:nvSpPr>
          <p:cNvPr id="5123" name="Rectangle 3"/>
          <p:cNvSpPr>
            <a:spLocks noGrp="1" noChangeArrowheads="1"/>
          </p:cNvSpPr>
          <p:nvPr>
            <p:ph type="body" idx="1"/>
          </p:nvPr>
        </p:nvSpPr>
        <p:spPr>
          <a:xfrm>
            <a:off x="533400" y="1981200"/>
            <a:ext cx="8229600" cy="4114800"/>
          </a:xfrm>
        </p:spPr>
        <p:txBody>
          <a:bodyPr/>
          <a:lstStyle/>
          <a:p>
            <a:pPr algn="just"/>
            <a:r>
              <a:rPr lang="en-US" sz="4000" b="1" i="1" dirty="0"/>
              <a:t>Screening</a:t>
            </a:r>
            <a:r>
              <a:rPr lang="en-US" sz="4000" i="1" dirty="0"/>
              <a:t> :- the search for unrecognized disease or defect by means of rapidly applied test, examinations or other procedure in </a:t>
            </a:r>
            <a:r>
              <a:rPr lang="en-US" sz="4000" i="1" dirty="0">
                <a:solidFill>
                  <a:srgbClr val="FF0000"/>
                </a:solidFill>
              </a:rPr>
              <a:t>apparently healthy individuals</a:t>
            </a:r>
          </a:p>
          <a:p>
            <a:endParaRPr lang="en-US" sz="4000" dirty="0" smtClean="0"/>
          </a:p>
        </p:txBody>
      </p:sp>
      <p:sp>
        <p:nvSpPr>
          <p:cNvPr id="5124" name="AutoShape 4"/>
          <p:cNvSpPr>
            <a:spLocks noChangeArrowheads="1"/>
          </p:cNvSpPr>
          <p:nvPr/>
        </p:nvSpPr>
        <p:spPr bwMode="auto">
          <a:xfrm>
            <a:off x="762000" y="1752600"/>
            <a:ext cx="7620000" cy="76200"/>
          </a:xfrm>
          <a:prstGeom prst="roundRect">
            <a:avLst>
              <a:gd name="adj" fmla="val 16667"/>
            </a:avLst>
          </a:prstGeom>
          <a:solidFill>
            <a:schemeClr val="accent1"/>
          </a:solidFill>
          <a:ln w="12699">
            <a:noFill/>
            <a:round/>
            <a:headEnd type="none" w="sm" len="sm"/>
            <a:tailEnd type="none" w="sm" len="sm"/>
          </a:ln>
        </p:spPr>
        <p:txBody>
          <a:bodyPr wrap="none" anchor="ctr"/>
          <a:lstStyle/>
          <a:p>
            <a:endParaRPr lang="en-US"/>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lstStyle/>
          <a:p>
            <a:r>
              <a:rPr lang="en-US" b="1" smtClean="0"/>
              <a:t>Risks of Screening</a:t>
            </a:r>
            <a:endParaRPr lang="en-US" smtClean="0"/>
          </a:p>
        </p:txBody>
      </p:sp>
      <p:sp>
        <p:nvSpPr>
          <p:cNvPr id="34819" name="Rectangle 3"/>
          <p:cNvSpPr>
            <a:spLocks noGrp="1" noChangeArrowheads="1"/>
          </p:cNvSpPr>
          <p:nvPr>
            <p:ph type="body" idx="1"/>
          </p:nvPr>
        </p:nvSpPr>
        <p:spPr/>
        <p:txBody>
          <a:bodyPr/>
          <a:lstStyle/>
          <a:p>
            <a:r>
              <a:rPr lang="en-US" sz="3600" b="1" smtClean="0"/>
              <a:t>True Positives</a:t>
            </a:r>
          </a:p>
          <a:p>
            <a:pPr lvl="1"/>
            <a:r>
              <a:rPr lang="en-US" sz="3200" b="1" smtClean="0">
                <a:solidFill>
                  <a:srgbClr val="00FFFF"/>
                </a:solidFill>
              </a:rPr>
              <a:t>“labeling effect”</a:t>
            </a:r>
            <a:r>
              <a:rPr lang="en-US" sz="3200" b="1" smtClean="0"/>
              <a:t>  (classified as diseased from the time of the test forward)</a:t>
            </a:r>
          </a:p>
          <a:p>
            <a:r>
              <a:rPr lang="en-US" sz="3600" b="1" smtClean="0"/>
              <a:t>False Positives</a:t>
            </a:r>
          </a:p>
          <a:p>
            <a:pPr lvl="1"/>
            <a:r>
              <a:rPr lang="en-US" sz="3200" b="1" smtClean="0"/>
              <a:t>anxiety</a:t>
            </a:r>
          </a:p>
          <a:p>
            <a:pPr lvl="1"/>
            <a:r>
              <a:rPr lang="en-US" sz="3200" b="1" smtClean="0"/>
              <a:t>fear of future tests</a:t>
            </a:r>
          </a:p>
          <a:p>
            <a:pPr lvl="1"/>
            <a:r>
              <a:rPr lang="en-US" sz="3200" b="1" smtClean="0"/>
              <a:t>monetary expense</a:t>
            </a:r>
            <a:endParaRPr lang="en-US" sz="3200" smtClean="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r>
              <a:rPr lang="en-US" b="1" smtClean="0"/>
              <a:t>Risks of Screening</a:t>
            </a:r>
            <a:endParaRPr lang="en-US" smtClean="0"/>
          </a:p>
        </p:txBody>
      </p:sp>
      <p:sp>
        <p:nvSpPr>
          <p:cNvPr id="35843" name="Rectangle 3"/>
          <p:cNvSpPr>
            <a:spLocks noGrp="1" noChangeArrowheads="1"/>
          </p:cNvSpPr>
          <p:nvPr>
            <p:ph type="body" idx="1"/>
          </p:nvPr>
        </p:nvSpPr>
        <p:spPr>
          <a:xfrm>
            <a:off x="914400" y="2438400"/>
            <a:ext cx="7772400" cy="2895600"/>
          </a:xfrm>
        </p:spPr>
        <p:txBody>
          <a:bodyPr/>
          <a:lstStyle/>
          <a:p>
            <a:r>
              <a:rPr lang="en-US" sz="3600" b="1" smtClean="0"/>
              <a:t>False Negatives</a:t>
            </a:r>
          </a:p>
          <a:p>
            <a:pPr lvl="1"/>
            <a:r>
              <a:rPr lang="en-US" sz="3200" b="1" smtClean="0"/>
              <a:t>delayed intervention</a:t>
            </a:r>
          </a:p>
          <a:p>
            <a:pPr lvl="1"/>
            <a:r>
              <a:rPr lang="en-US" sz="3200" b="1" smtClean="0"/>
              <a:t>disregard of early signs or symptoms which may lead to delayed diagnosis</a:t>
            </a:r>
            <a:endParaRPr lang="en-US" sz="3200" smtClean="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17"/>
          <p:cNvSpPr>
            <a:spLocks noChangeArrowheads="1"/>
          </p:cNvSpPr>
          <p:nvPr/>
        </p:nvSpPr>
        <p:spPr bwMode="auto">
          <a:xfrm>
            <a:off x="3581400" y="1676400"/>
            <a:ext cx="981075" cy="365125"/>
          </a:xfrm>
          <a:prstGeom prst="rect">
            <a:avLst/>
          </a:prstGeom>
          <a:noFill/>
          <a:ln w="9525">
            <a:noFill/>
            <a:miter lim="800000"/>
            <a:headEnd/>
            <a:tailEnd/>
          </a:ln>
        </p:spPr>
        <p:txBody>
          <a:bodyPr wrap="none" lIns="0" tIns="0" rIns="0" bIns="0">
            <a:spAutoFit/>
          </a:bodyPr>
          <a:lstStyle/>
          <a:p>
            <a:r>
              <a:rPr lang="en-US" b="1"/>
              <a:t>Present</a:t>
            </a:r>
            <a:endParaRPr lang="en-US" sz="4400"/>
          </a:p>
        </p:txBody>
      </p:sp>
      <p:sp>
        <p:nvSpPr>
          <p:cNvPr id="13315" name="Rectangle 18"/>
          <p:cNvSpPr>
            <a:spLocks noChangeArrowheads="1"/>
          </p:cNvSpPr>
          <p:nvPr/>
        </p:nvSpPr>
        <p:spPr bwMode="auto">
          <a:xfrm>
            <a:off x="4875213" y="1676400"/>
            <a:ext cx="915987" cy="365125"/>
          </a:xfrm>
          <a:prstGeom prst="rect">
            <a:avLst/>
          </a:prstGeom>
          <a:noFill/>
          <a:ln w="9525">
            <a:noFill/>
            <a:miter lim="800000"/>
            <a:headEnd/>
            <a:tailEnd/>
          </a:ln>
        </p:spPr>
        <p:txBody>
          <a:bodyPr wrap="none" lIns="0" tIns="0" rIns="0" bIns="0">
            <a:spAutoFit/>
          </a:bodyPr>
          <a:lstStyle/>
          <a:p>
            <a:r>
              <a:rPr lang="en-US" b="1"/>
              <a:t>Absent</a:t>
            </a:r>
            <a:endParaRPr lang="en-US" sz="4400"/>
          </a:p>
        </p:txBody>
      </p:sp>
      <p:sp>
        <p:nvSpPr>
          <p:cNvPr id="13316" name="Rectangle 19"/>
          <p:cNvSpPr>
            <a:spLocks noChangeArrowheads="1"/>
          </p:cNvSpPr>
          <p:nvPr/>
        </p:nvSpPr>
        <p:spPr bwMode="auto">
          <a:xfrm>
            <a:off x="2255838" y="2659063"/>
            <a:ext cx="1014412" cy="365125"/>
          </a:xfrm>
          <a:prstGeom prst="rect">
            <a:avLst/>
          </a:prstGeom>
          <a:noFill/>
          <a:ln w="9525">
            <a:noFill/>
            <a:miter lim="800000"/>
            <a:headEnd/>
            <a:tailEnd/>
          </a:ln>
        </p:spPr>
        <p:txBody>
          <a:bodyPr wrap="none" lIns="0" tIns="0" rIns="0" bIns="0">
            <a:spAutoFit/>
          </a:bodyPr>
          <a:lstStyle/>
          <a:p>
            <a:r>
              <a:rPr lang="en-US" b="1"/>
              <a:t>Positive</a:t>
            </a:r>
            <a:endParaRPr lang="en-US" sz="4400"/>
          </a:p>
        </p:txBody>
      </p:sp>
      <p:sp>
        <p:nvSpPr>
          <p:cNvPr id="13317" name="Rectangle 20"/>
          <p:cNvSpPr>
            <a:spLocks noChangeArrowheads="1"/>
          </p:cNvSpPr>
          <p:nvPr/>
        </p:nvSpPr>
        <p:spPr bwMode="auto">
          <a:xfrm>
            <a:off x="3878263" y="2374900"/>
            <a:ext cx="282575" cy="609600"/>
          </a:xfrm>
          <a:prstGeom prst="rect">
            <a:avLst/>
          </a:prstGeom>
          <a:noFill/>
          <a:ln w="9525">
            <a:noFill/>
            <a:miter lim="800000"/>
            <a:headEnd/>
            <a:tailEnd/>
          </a:ln>
        </p:spPr>
        <p:txBody>
          <a:bodyPr wrap="none" lIns="0" tIns="0" rIns="0" bIns="0">
            <a:spAutoFit/>
          </a:bodyPr>
          <a:lstStyle/>
          <a:p>
            <a:r>
              <a:rPr lang="en-US" sz="4000">
                <a:latin typeface="Arial" charset="0"/>
              </a:rPr>
              <a:t>a</a:t>
            </a:r>
            <a:endParaRPr lang="en-US" sz="6600"/>
          </a:p>
        </p:txBody>
      </p:sp>
      <p:sp>
        <p:nvSpPr>
          <p:cNvPr id="13318" name="Rectangle 21"/>
          <p:cNvSpPr>
            <a:spLocks noChangeArrowheads="1"/>
          </p:cNvSpPr>
          <p:nvPr/>
        </p:nvSpPr>
        <p:spPr bwMode="auto">
          <a:xfrm>
            <a:off x="5122863" y="2374900"/>
            <a:ext cx="282575" cy="609600"/>
          </a:xfrm>
          <a:prstGeom prst="rect">
            <a:avLst/>
          </a:prstGeom>
          <a:noFill/>
          <a:ln w="9525">
            <a:noFill/>
            <a:miter lim="800000"/>
            <a:headEnd/>
            <a:tailEnd/>
          </a:ln>
        </p:spPr>
        <p:txBody>
          <a:bodyPr wrap="none" lIns="0" tIns="0" rIns="0" bIns="0">
            <a:spAutoFit/>
          </a:bodyPr>
          <a:lstStyle/>
          <a:p>
            <a:r>
              <a:rPr lang="en-US" sz="4000">
                <a:latin typeface="Arial" charset="0"/>
              </a:rPr>
              <a:t>b</a:t>
            </a:r>
            <a:endParaRPr lang="en-US" sz="6600"/>
          </a:p>
        </p:txBody>
      </p:sp>
      <p:sp>
        <p:nvSpPr>
          <p:cNvPr id="13319" name="Line 44"/>
          <p:cNvSpPr>
            <a:spLocks noChangeShapeType="1"/>
          </p:cNvSpPr>
          <p:nvPr/>
        </p:nvSpPr>
        <p:spPr bwMode="auto">
          <a:xfrm>
            <a:off x="3454400" y="2093913"/>
            <a:ext cx="3175" cy="1246187"/>
          </a:xfrm>
          <a:prstGeom prst="line">
            <a:avLst/>
          </a:prstGeom>
          <a:noFill/>
          <a:ln w="0">
            <a:solidFill>
              <a:schemeClr val="tx1"/>
            </a:solidFill>
            <a:round/>
            <a:headEnd/>
            <a:tailEnd/>
          </a:ln>
        </p:spPr>
        <p:txBody>
          <a:bodyPr/>
          <a:lstStyle/>
          <a:p>
            <a:endParaRPr lang="en-US"/>
          </a:p>
        </p:txBody>
      </p:sp>
      <p:sp>
        <p:nvSpPr>
          <p:cNvPr id="13320" name="Rectangle 47"/>
          <p:cNvSpPr>
            <a:spLocks noChangeArrowheads="1"/>
          </p:cNvSpPr>
          <p:nvPr/>
        </p:nvSpPr>
        <p:spPr bwMode="auto">
          <a:xfrm>
            <a:off x="2143125" y="3894138"/>
            <a:ext cx="1133475" cy="365125"/>
          </a:xfrm>
          <a:prstGeom prst="rect">
            <a:avLst/>
          </a:prstGeom>
          <a:noFill/>
          <a:ln w="9525">
            <a:noFill/>
            <a:miter lim="800000"/>
            <a:headEnd/>
            <a:tailEnd/>
          </a:ln>
        </p:spPr>
        <p:txBody>
          <a:bodyPr wrap="none" lIns="0" tIns="0" rIns="0" bIns="0">
            <a:spAutoFit/>
          </a:bodyPr>
          <a:lstStyle/>
          <a:p>
            <a:r>
              <a:rPr lang="en-US" b="1"/>
              <a:t>Negative</a:t>
            </a:r>
            <a:endParaRPr lang="en-US" sz="4400"/>
          </a:p>
        </p:txBody>
      </p:sp>
      <p:sp>
        <p:nvSpPr>
          <p:cNvPr id="13321" name="Rectangle 48"/>
          <p:cNvSpPr>
            <a:spLocks noChangeArrowheads="1"/>
          </p:cNvSpPr>
          <p:nvPr/>
        </p:nvSpPr>
        <p:spPr bwMode="auto">
          <a:xfrm>
            <a:off x="3878263" y="3629025"/>
            <a:ext cx="254000" cy="609600"/>
          </a:xfrm>
          <a:prstGeom prst="rect">
            <a:avLst/>
          </a:prstGeom>
          <a:noFill/>
          <a:ln w="9525">
            <a:noFill/>
            <a:miter lim="800000"/>
            <a:headEnd/>
            <a:tailEnd/>
          </a:ln>
        </p:spPr>
        <p:txBody>
          <a:bodyPr wrap="none" lIns="0" tIns="0" rIns="0" bIns="0">
            <a:spAutoFit/>
          </a:bodyPr>
          <a:lstStyle/>
          <a:p>
            <a:r>
              <a:rPr lang="en-US" sz="4000">
                <a:latin typeface="Arial" charset="0"/>
              </a:rPr>
              <a:t>c</a:t>
            </a:r>
            <a:endParaRPr lang="en-US" sz="4800"/>
          </a:p>
        </p:txBody>
      </p:sp>
      <p:sp>
        <p:nvSpPr>
          <p:cNvPr id="13322" name="Rectangle 49"/>
          <p:cNvSpPr>
            <a:spLocks noChangeArrowheads="1"/>
          </p:cNvSpPr>
          <p:nvPr/>
        </p:nvSpPr>
        <p:spPr bwMode="auto">
          <a:xfrm>
            <a:off x="5122863" y="3629025"/>
            <a:ext cx="282575" cy="609600"/>
          </a:xfrm>
          <a:prstGeom prst="rect">
            <a:avLst/>
          </a:prstGeom>
          <a:noFill/>
          <a:ln w="9525">
            <a:noFill/>
            <a:miter lim="800000"/>
            <a:headEnd/>
            <a:tailEnd/>
          </a:ln>
        </p:spPr>
        <p:txBody>
          <a:bodyPr wrap="none" lIns="0" tIns="0" rIns="0" bIns="0">
            <a:spAutoFit/>
          </a:bodyPr>
          <a:lstStyle/>
          <a:p>
            <a:r>
              <a:rPr lang="en-US" sz="4000">
                <a:latin typeface="Arial" charset="0"/>
              </a:rPr>
              <a:t>d</a:t>
            </a:r>
            <a:endParaRPr lang="en-US" sz="6600"/>
          </a:p>
        </p:txBody>
      </p:sp>
      <p:sp>
        <p:nvSpPr>
          <p:cNvPr id="13323" name="Line 52"/>
          <p:cNvSpPr>
            <a:spLocks noChangeShapeType="1"/>
          </p:cNvSpPr>
          <p:nvPr/>
        </p:nvSpPr>
        <p:spPr bwMode="auto">
          <a:xfrm>
            <a:off x="3459163" y="3340100"/>
            <a:ext cx="1239837" cy="1588"/>
          </a:xfrm>
          <a:prstGeom prst="line">
            <a:avLst/>
          </a:prstGeom>
          <a:noFill/>
          <a:ln w="0">
            <a:solidFill>
              <a:schemeClr val="tx1"/>
            </a:solidFill>
            <a:round/>
            <a:headEnd/>
            <a:tailEnd/>
          </a:ln>
        </p:spPr>
        <p:txBody>
          <a:bodyPr/>
          <a:lstStyle/>
          <a:p>
            <a:endParaRPr lang="en-US"/>
          </a:p>
        </p:txBody>
      </p:sp>
      <p:sp>
        <p:nvSpPr>
          <p:cNvPr id="13324" name="Line 55"/>
          <p:cNvSpPr>
            <a:spLocks noChangeShapeType="1"/>
          </p:cNvSpPr>
          <p:nvPr/>
        </p:nvSpPr>
        <p:spPr bwMode="auto">
          <a:xfrm>
            <a:off x="4700588" y="3340100"/>
            <a:ext cx="1219200" cy="1588"/>
          </a:xfrm>
          <a:prstGeom prst="line">
            <a:avLst/>
          </a:prstGeom>
          <a:noFill/>
          <a:ln w="0">
            <a:solidFill>
              <a:schemeClr val="tx1"/>
            </a:solidFill>
            <a:round/>
            <a:headEnd/>
            <a:tailEnd/>
          </a:ln>
        </p:spPr>
        <p:txBody>
          <a:bodyPr/>
          <a:lstStyle/>
          <a:p>
            <a:endParaRPr lang="en-US"/>
          </a:p>
        </p:txBody>
      </p:sp>
      <p:sp>
        <p:nvSpPr>
          <p:cNvPr id="13325" name="Line 59"/>
          <p:cNvSpPr>
            <a:spLocks noChangeShapeType="1"/>
          </p:cNvSpPr>
          <p:nvPr/>
        </p:nvSpPr>
        <p:spPr bwMode="auto">
          <a:xfrm>
            <a:off x="3454400" y="3346450"/>
            <a:ext cx="3175" cy="1214438"/>
          </a:xfrm>
          <a:prstGeom prst="line">
            <a:avLst/>
          </a:prstGeom>
          <a:noFill/>
          <a:ln w="0">
            <a:solidFill>
              <a:schemeClr val="tx1"/>
            </a:solidFill>
            <a:round/>
            <a:headEnd/>
            <a:tailEnd/>
          </a:ln>
        </p:spPr>
        <p:txBody>
          <a:bodyPr/>
          <a:lstStyle/>
          <a:p>
            <a:endParaRPr lang="en-US"/>
          </a:p>
        </p:txBody>
      </p:sp>
      <p:sp>
        <p:nvSpPr>
          <p:cNvPr id="13326" name="Line 66"/>
          <p:cNvSpPr>
            <a:spLocks noChangeShapeType="1"/>
          </p:cNvSpPr>
          <p:nvPr/>
        </p:nvSpPr>
        <p:spPr bwMode="auto">
          <a:xfrm>
            <a:off x="3459163" y="4560888"/>
            <a:ext cx="1238250" cy="1587"/>
          </a:xfrm>
          <a:prstGeom prst="line">
            <a:avLst/>
          </a:prstGeom>
          <a:noFill/>
          <a:ln w="0">
            <a:solidFill>
              <a:schemeClr val="tx1"/>
            </a:solidFill>
            <a:round/>
            <a:headEnd/>
            <a:tailEnd/>
          </a:ln>
        </p:spPr>
        <p:txBody>
          <a:bodyPr/>
          <a:lstStyle/>
          <a:p>
            <a:endParaRPr lang="en-US"/>
          </a:p>
        </p:txBody>
      </p:sp>
      <p:sp>
        <p:nvSpPr>
          <p:cNvPr id="13327" name="Line 71"/>
          <p:cNvSpPr>
            <a:spLocks noChangeShapeType="1"/>
          </p:cNvSpPr>
          <p:nvPr/>
        </p:nvSpPr>
        <p:spPr bwMode="auto">
          <a:xfrm>
            <a:off x="4700588" y="4560888"/>
            <a:ext cx="1217612" cy="1587"/>
          </a:xfrm>
          <a:prstGeom prst="line">
            <a:avLst/>
          </a:prstGeom>
          <a:noFill/>
          <a:ln w="0">
            <a:solidFill>
              <a:schemeClr val="tx1"/>
            </a:solidFill>
            <a:round/>
            <a:headEnd/>
            <a:tailEnd/>
          </a:ln>
        </p:spPr>
        <p:txBody>
          <a:bodyPr/>
          <a:lstStyle/>
          <a:p>
            <a:endParaRPr lang="en-US"/>
          </a:p>
        </p:txBody>
      </p:sp>
      <p:sp>
        <p:nvSpPr>
          <p:cNvPr id="13328" name="Line 78"/>
          <p:cNvSpPr>
            <a:spLocks noChangeShapeType="1"/>
          </p:cNvSpPr>
          <p:nvPr/>
        </p:nvSpPr>
        <p:spPr bwMode="auto">
          <a:xfrm>
            <a:off x="3484563" y="2057400"/>
            <a:ext cx="1239837" cy="1588"/>
          </a:xfrm>
          <a:prstGeom prst="line">
            <a:avLst/>
          </a:prstGeom>
          <a:noFill/>
          <a:ln w="0">
            <a:solidFill>
              <a:schemeClr val="tx1"/>
            </a:solidFill>
            <a:round/>
            <a:headEnd/>
            <a:tailEnd/>
          </a:ln>
        </p:spPr>
        <p:txBody>
          <a:bodyPr/>
          <a:lstStyle/>
          <a:p>
            <a:endParaRPr lang="en-US"/>
          </a:p>
        </p:txBody>
      </p:sp>
      <p:sp>
        <p:nvSpPr>
          <p:cNvPr id="13329" name="Line 79"/>
          <p:cNvSpPr>
            <a:spLocks noChangeShapeType="1"/>
          </p:cNvSpPr>
          <p:nvPr/>
        </p:nvSpPr>
        <p:spPr bwMode="auto">
          <a:xfrm>
            <a:off x="4716463" y="2057400"/>
            <a:ext cx="1219200" cy="1588"/>
          </a:xfrm>
          <a:prstGeom prst="line">
            <a:avLst/>
          </a:prstGeom>
          <a:noFill/>
          <a:ln w="0">
            <a:solidFill>
              <a:schemeClr val="tx1"/>
            </a:solidFill>
            <a:round/>
            <a:headEnd/>
            <a:tailEnd/>
          </a:ln>
        </p:spPr>
        <p:txBody>
          <a:bodyPr/>
          <a:lstStyle/>
          <a:p>
            <a:endParaRPr lang="en-US"/>
          </a:p>
        </p:txBody>
      </p:sp>
      <p:sp>
        <p:nvSpPr>
          <p:cNvPr id="13330" name="Line 80"/>
          <p:cNvSpPr>
            <a:spLocks noChangeShapeType="1"/>
          </p:cNvSpPr>
          <p:nvPr/>
        </p:nvSpPr>
        <p:spPr bwMode="auto">
          <a:xfrm>
            <a:off x="4724400" y="2081213"/>
            <a:ext cx="0" cy="1246187"/>
          </a:xfrm>
          <a:prstGeom prst="line">
            <a:avLst/>
          </a:prstGeom>
          <a:noFill/>
          <a:ln w="0">
            <a:solidFill>
              <a:schemeClr val="tx1"/>
            </a:solidFill>
            <a:round/>
            <a:headEnd/>
            <a:tailEnd/>
          </a:ln>
        </p:spPr>
        <p:txBody>
          <a:bodyPr/>
          <a:lstStyle/>
          <a:p>
            <a:endParaRPr lang="en-US"/>
          </a:p>
        </p:txBody>
      </p:sp>
      <p:sp>
        <p:nvSpPr>
          <p:cNvPr id="13331" name="Line 81"/>
          <p:cNvSpPr>
            <a:spLocks noChangeShapeType="1"/>
          </p:cNvSpPr>
          <p:nvPr/>
        </p:nvSpPr>
        <p:spPr bwMode="auto">
          <a:xfrm>
            <a:off x="4721225" y="3333750"/>
            <a:ext cx="0" cy="1214438"/>
          </a:xfrm>
          <a:prstGeom prst="line">
            <a:avLst/>
          </a:prstGeom>
          <a:noFill/>
          <a:ln w="0">
            <a:solidFill>
              <a:schemeClr val="tx1"/>
            </a:solidFill>
            <a:round/>
            <a:headEnd/>
            <a:tailEnd/>
          </a:ln>
        </p:spPr>
        <p:txBody>
          <a:bodyPr/>
          <a:lstStyle/>
          <a:p>
            <a:endParaRPr lang="en-US"/>
          </a:p>
        </p:txBody>
      </p:sp>
      <p:sp>
        <p:nvSpPr>
          <p:cNvPr id="13332" name="Text Box 82"/>
          <p:cNvSpPr txBox="1">
            <a:spLocks noChangeArrowheads="1"/>
          </p:cNvSpPr>
          <p:nvPr/>
        </p:nvSpPr>
        <p:spPr bwMode="auto">
          <a:xfrm>
            <a:off x="6097588" y="2438400"/>
            <a:ext cx="795337" cy="457200"/>
          </a:xfrm>
          <a:prstGeom prst="rect">
            <a:avLst/>
          </a:prstGeom>
          <a:noFill/>
          <a:ln w="12699">
            <a:noFill/>
            <a:miter lim="800000"/>
            <a:headEnd type="none" w="sm" len="sm"/>
            <a:tailEnd type="none" w="sm" len="sm"/>
          </a:ln>
        </p:spPr>
        <p:txBody>
          <a:bodyPr wrap="none">
            <a:spAutoFit/>
          </a:bodyPr>
          <a:lstStyle/>
          <a:p>
            <a:r>
              <a:rPr lang="en-US"/>
              <a:t>a + b</a:t>
            </a:r>
          </a:p>
        </p:txBody>
      </p:sp>
      <p:sp>
        <p:nvSpPr>
          <p:cNvPr id="13333" name="Text Box 83"/>
          <p:cNvSpPr txBox="1">
            <a:spLocks noChangeArrowheads="1"/>
          </p:cNvSpPr>
          <p:nvPr/>
        </p:nvSpPr>
        <p:spPr bwMode="auto">
          <a:xfrm>
            <a:off x="6138863" y="3733800"/>
            <a:ext cx="795337" cy="457200"/>
          </a:xfrm>
          <a:prstGeom prst="rect">
            <a:avLst/>
          </a:prstGeom>
          <a:noFill/>
          <a:ln w="12699">
            <a:noFill/>
            <a:miter lim="800000"/>
            <a:headEnd type="none" w="sm" len="sm"/>
            <a:tailEnd type="none" w="sm" len="sm"/>
          </a:ln>
        </p:spPr>
        <p:txBody>
          <a:bodyPr wrap="none">
            <a:spAutoFit/>
          </a:bodyPr>
          <a:lstStyle/>
          <a:p>
            <a:r>
              <a:rPr lang="en-US"/>
              <a:t>c + d</a:t>
            </a:r>
          </a:p>
        </p:txBody>
      </p:sp>
      <p:sp>
        <p:nvSpPr>
          <p:cNvPr id="13334" name="Text Box 84"/>
          <p:cNvSpPr txBox="1">
            <a:spLocks noChangeArrowheads="1"/>
          </p:cNvSpPr>
          <p:nvPr/>
        </p:nvSpPr>
        <p:spPr bwMode="auto">
          <a:xfrm>
            <a:off x="3717925" y="4724400"/>
            <a:ext cx="777875" cy="457200"/>
          </a:xfrm>
          <a:prstGeom prst="rect">
            <a:avLst/>
          </a:prstGeom>
          <a:noFill/>
          <a:ln w="12699">
            <a:noFill/>
            <a:miter lim="800000"/>
            <a:headEnd type="none" w="sm" len="sm"/>
            <a:tailEnd type="none" w="sm" len="sm"/>
          </a:ln>
        </p:spPr>
        <p:txBody>
          <a:bodyPr wrap="none">
            <a:spAutoFit/>
          </a:bodyPr>
          <a:lstStyle/>
          <a:p>
            <a:r>
              <a:rPr lang="en-US"/>
              <a:t>a + c</a:t>
            </a:r>
          </a:p>
        </p:txBody>
      </p:sp>
      <p:sp>
        <p:nvSpPr>
          <p:cNvPr id="13335" name="Text Box 85"/>
          <p:cNvSpPr txBox="1">
            <a:spLocks noChangeArrowheads="1"/>
          </p:cNvSpPr>
          <p:nvPr/>
        </p:nvSpPr>
        <p:spPr bwMode="auto">
          <a:xfrm>
            <a:off x="4902200" y="4727575"/>
            <a:ext cx="812800" cy="457200"/>
          </a:xfrm>
          <a:prstGeom prst="rect">
            <a:avLst/>
          </a:prstGeom>
          <a:noFill/>
          <a:ln w="12699">
            <a:noFill/>
            <a:miter lim="800000"/>
            <a:headEnd type="none" w="sm" len="sm"/>
            <a:tailEnd type="none" w="sm" len="sm"/>
          </a:ln>
        </p:spPr>
        <p:txBody>
          <a:bodyPr wrap="none">
            <a:spAutoFit/>
          </a:bodyPr>
          <a:lstStyle/>
          <a:p>
            <a:r>
              <a:rPr lang="en-US"/>
              <a:t>b + d</a:t>
            </a:r>
          </a:p>
        </p:txBody>
      </p:sp>
      <p:sp>
        <p:nvSpPr>
          <p:cNvPr id="13336" name="Text Box 103"/>
          <p:cNvSpPr txBox="1">
            <a:spLocks noChangeArrowheads="1"/>
          </p:cNvSpPr>
          <p:nvPr/>
        </p:nvSpPr>
        <p:spPr bwMode="auto">
          <a:xfrm>
            <a:off x="3879850" y="730250"/>
            <a:ext cx="1631950" cy="641350"/>
          </a:xfrm>
          <a:prstGeom prst="rect">
            <a:avLst/>
          </a:prstGeom>
          <a:noFill/>
          <a:ln w="12699">
            <a:noFill/>
            <a:miter lim="800000"/>
            <a:headEnd type="none" w="sm" len="sm"/>
            <a:tailEnd type="none" w="sm" len="sm"/>
          </a:ln>
        </p:spPr>
        <p:txBody>
          <a:bodyPr wrap="none">
            <a:spAutoFit/>
          </a:bodyPr>
          <a:lstStyle/>
          <a:p>
            <a:r>
              <a:rPr lang="en-US" sz="3600" b="1"/>
              <a:t>Disease</a:t>
            </a:r>
          </a:p>
        </p:txBody>
      </p:sp>
      <p:sp>
        <p:nvSpPr>
          <p:cNvPr id="13337" name="Text Box 104"/>
          <p:cNvSpPr txBox="1">
            <a:spLocks noChangeArrowheads="1"/>
          </p:cNvSpPr>
          <p:nvPr/>
        </p:nvSpPr>
        <p:spPr bwMode="auto">
          <a:xfrm rot="-5400000">
            <a:off x="174626" y="2894012"/>
            <a:ext cx="2114550" cy="1190625"/>
          </a:xfrm>
          <a:prstGeom prst="rect">
            <a:avLst/>
          </a:prstGeom>
          <a:noFill/>
          <a:ln w="12699">
            <a:noFill/>
            <a:miter lim="800000"/>
            <a:headEnd type="none" w="sm" len="sm"/>
            <a:tailEnd type="none" w="sm" len="sm"/>
          </a:ln>
        </p:spPr>
        <p:txBody>
          <a:bodyPr wrap="none">
            <a:spAutoFit/>
          </a:bodyPr>
          <a:lstStyle/>
          <a:p>
            <a:pPr algn="ctr"/>
            <a:r>
              <a:rPr lang="en-US" sz="3600" b="1"/>
              <a:t>Screening</a:t>
            </a:r>
          </a:p>
          <a:p>
            <a:pPr algn="ctr"/>
            <a:r>
              <a:rPr lang="en-US" sz="3600" b="1"/>
              <a:t>Test</a:t>
            </a:r>
          </a:p>
        </p:txBody>
      </p:sp>
      <p:sp>
        <p:nvSpPr>
          <p:cNvPr id="13338" name="Text Box 105"/>
          <p:cNvSpPr txBox="1">
            <a:spLocks noChangeArrowheads="1"/>
          </p:cNvSpPr>
          <p:nvPr/>
        </p:nvSpPr>
        <p:spPr bwMode="auto">
          <a:xfrm>
            <a:off x="6232525" y="4638675"/>
            <a:ext cx="441325" cy="519113"/>
          </a:xfrm>
          <a:prstGeom prst="rect">
            <a:avLst/>
          </a:prstGeom>
          <a:noFill/>
          <a:ln w="12699">
            <a:noFill/>
            <a:miter lim="800000"/>
            <a:headEnd type="none" w="sm" len="sm"/>
            <a:tailEnd type="none" w="sm" len="sm"/>
          </a:ln>
        </p:spPr>
        <p:txBody>
          <a:bodyPr wrap="none">
            <a:spAutoFit/>
          </a:bodyPr>
          <a:lstStyle/>
          <a:p>
            <a:r>
              <a:rPr lang="en-US" sz="2800"/>
              <a:t>N</a:t>
            </a:r>
          </a:p>
        </p:txBody>
      </p:sp>
      <p:sp>
        <p:nvSpPr>
          <p:cNvPr id="13339" name="Line 107"/>
          <p:cNvSpPr>
            <a:spLocks noChangeShapeType="1"/>
          </p:cNvSpPr>
          <p:nvPr/>
        </p:nvSpPr>
        <p:spPr bwMode="auto">
          <a:xfrm>
            <a:off x="5943600" y="2057400"/>
            <a:ext cx="0" cy="2514600"/>
          </a:xfrm>
          <a:prstGeom prst="line">
            <a:avLst/>
          </a:prstGeom>
          <a:noFill/>
          <a:ln w="12699">
            <a:solidFill>
              <a:schemeClr val="tx1"/>
            </a:solidFill>
            <a:round/>
            <a:headEnd type="none" w="sm" len="sm"/>
            <a:tailEnd type="none" w="sm" len="sm"/>
          </a:ln>
        </p:spPr>
        <p:txBody>
          <a:bodyPr wrap="none" anchor="ctr"/>
          <a:lstStyle/>
          <a:p>
            <a:endParaRPr lang="en-US"/>
          </a:p>
        </p:txBody>
      </p:sp>
    </p:spTree>
    <p:extLst>
      <p:ext uri="{BB962C8B-B14F-4D97-AF65-F5344CB8AC3E}">
        <p14:creationId xmlns:p14="http://schemas.microsoft.com/office/powerpoint/2010/main" val="26799743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ext Box 81"/>
          <p:cNvSpPr txBox="1">
            <a:spLocks noChangeArrowheads="1"/>
          </p:cNvSpPr>
          <p:nvPr/>
        </p:nvSpPr>
        <p:spPr bwMode="auto">
          <a:xfrm>
            <a:off x="4184650" y="762000"/>
            <a:ext cx="1631950" cy="641350"/>
          </a:xfrm>
          <a:prstGeom prst="rect">
            <a:avLst/>
          </a:prstGeom>
          <a:noFill/>
          <a:ln w="12699">
            <a:noFill/>
            <a:miter lim="800000"/>
            <a:headEnd type="none" w="sm" len="sm"/>
            <a:tailEnd type="none" w="sm" len="sm"/>
          </a:ln>
        </p:spPr>
        <p:txBody>
          <a:bodyPr wrap="none">
            <a:spAutoFit/>
          </a:bodyPr>
          <a:lstStyle/>
          <a:p>
            <a:r>
              <a:rPr lang="en-US" sz="3600" b="1"/>
              <a:t>Disease</a:t>
            </a:r>
          </a:p>
        </p:txBody>
      </p:sp>
      <p:sp>
        <p:nvSpPr>
          <p:cNvPr id="14339" name="Text Box 82"/>
          <p:cNvSpPr txBox="1">
            <a:spLocks noChangeArrowheads="1"/>
          </p:cNvSpPr>
          <p:nvPr/>
        </p:nvSpPr>
        <p:spPr bwMode="auto">
          <a:xfrm rot="-5400000">
            <a:off x="69851" y="3273425"/>
            <a:ext cx="2114550" cy="1190625"/>
          </a:xfrm>
          <a:prstGeom prst="rect">
            <a:avLst/>
          </a:prstGeom>
          <a:noFill/>
          <a:ln w="12699">
            <a:noFill/>
            <a:miter lim="800000"/>
            <a:headEnd type="none" w="sm" len="sm"/>
            <a:tailEnd type="none" w="sm" len="sm"/>
          </a:ln>
        </p:spPr>
        <p:txBody>
          <a:bodyPr wrap="none">
            <a:spAutoFit/>
          </a:bodyPr>
          <a:lstStyle/>
          <a:p>
            <a:pPr algn="ctr"/>
            <a:r>
              <a:rPr lang="en-US" sz="3600" b="1"/>
              <a:t>Screening</a:t>
            </a:r>
          </a:p>
          <a:p>
            <a:pPr algn="ctr"/>
            <a:r>
              <a:rPr lang="en-US" sz="3600" b="1"/>
              <a:t>Test</a:t>
            </a:r>
          </a:p>
        </p:txBody>
      </p:sp>
      <p:sp>
        <p:nvSpPr>
          <p:cNvPr id="14340" name="Rectangle 24"/>
          <p:cNvSpPr>
            <a:spLocks noChangeArrowheads="1"/>
          </p:cNvSpPr>
          <p:nvPr/>
        </p:nvSpPr>
        <p:spPr bwMode="auto">
          <a:xfrm>
            <a:off x="3743325" y="1676400"/>
            <a:ext cx="981075" cy="365125"/>
          </a:xfrm>
          <a:prstGeom prst="rect">
            <a:avLst/>
          </a:prstGeom>
          <a:noFill/>
          <a:ln w="9525">
            <a:noFill/>
            <a:miter lim="800000"/>
            <a:headEnd/>
            <a:tailEnd/>
          </a:ln>
        </p:spPr>
        <p:txBody>
          <a:bodyPr wrap="none" lIns="0" tIns="0" rIns="0" bIns="0">
            <a:spAutoFit/>
          </a:bodyPr>
          <a:lstStyle/>
          <a:p>
            <a:r>
              <a:rPr lang="en-US" b="1"/>
              <a:t>Present</a:t>
            </a:r>
            <a:endParaRPr lang="en-US" sz="4400"/>
          </a:p>
        </p:txBody>
      </p:sp>
      <p:sp>
        <p:nvSpPr>
          <p:cNvPr id="14341" name="Rectangle 25"/>
          <p:cNvSpPr>
            <a:spLocks noChangeArrowheads="1"/>
          </p:cNvSpPr>
          <p:nvPr/>
        </p:nvSpPr>
        <p:spPr bwMode="auto">
          <a:xfrm>
            <a:off x="5332413" y="1676400"/>
            <a:ext cx="915987" cy="365125"/>
          </a:xfrm>
          <a:prstGeom prst="rect">
            <a:avLst/>
          </a:prstGeom>
          <a:noFill/>
          <a:ln w="9525">
            <a:noFill/>
            <a:miter lim="800000"/>
            <a:headEnd/>
            <a:tailEnd/>
          </a:ln>
        </p:spPr>
        <p:txBody>
          <a:bodyPr wrap="none" lIns="0" tIns="0" rIns="0" bIns="0">
            <a:spAutoFit/>
          </a:bodyPr>
          <a:lstStyle/>
          <a:p>
            <a:r>
              <a:rPr lang="en-US" b="1"/>
              <a:t>Absent</a:t>
            </a:r>
            <a:endParaRPr lang="en-US" sz="4400"/>
          </a:p>
        </p:txBody>
      </p:sp>
      <p:sp>
        <p:nvSpPr>
          <p:cNvPr id="14342" name="Rectangle 26"/>
          <p:cNvSpPr>
            <a:spLocks noChangeArrowheads="1"/>
          </p:cNvSpPr>
          <p:nvPr/>
        </p:nvSpPr>
        <p:spPr bwMode="auto">
          <a:xfrm>
            <a:off x="1968500" y="2946400"/>
            <a:ext cx="1014413" cy="365125"/>
          </a:xfrm>
          <a:prstGeom prst="rect">
            <a:avLst/>
          </a:prstGeom>
          <a:noFill/>
          <a:ln w="9525">
            <a:noFill/>
            <a:miter lim="800000"/>
            <a:headEnd/>
            <a:tailEnd/>
          </a:ln>
        </p:spPr>
        <p:txBody>
          <a:bodyPr wrap="none" lIns="0" tIns="0" rIns="0" bIns="0">
            <a:spAutoFit/>
          </a:bodyPr>
          <a:lstStyle/>
          <a:p>
            <a:r>
              <a:rPr lang="en-US" b="1"/>
              <a:t>Positive</a:t>
            </a:r>
            <a:endParaRPr lang="en-US" sz="4400"/>
          </a:p>
        </p:txBody>
      </p:sp>
      <p:sp>
        <p:nvSpPr>
          <p:cNvPr id="14343" name="Rectangle 27"/>
          <p:cNvSpPr>
            <a:spLocks noChangeArrowheads="1"/>
          </p:cNvSpPr>
          <p:nvPr/>
        </p:nvSpPr>
        <p:spPr bwMode="auto">
          <a:xfrm>
            <a:off x="3716338" y="2579688"/>
            <a:ext cx="1117600" cy="730250"/>
          </a:xfrm>
          <a:prstGeom prst="rect">
            <a:avLst/>
          </a:prstGeom>
          <a:noFill/>
          <a:ln w="9525">
            <a:noFill/>
            <a:miter lim="800000"/>
            <a:headEnd/>
            <a:tailEnd/>
          </a:ln>
        </p:spPr>
        <p:txBody>
          <a:bodyPr wrap="none" lIns="0" tIns="0" rIns="0" bIns="0">
            <a:spAutoFit/>
          </a:bodyPr>
          <a:lstStyle/>
          <a:p>
            <a:pPr algn="ctr"/>
            <a:r>
              <a:rPr lang="en-US" b="1"/>
              <a:t>True</a:t>
            </a:r>
          </a:p>
          <a:p>
            <a:pPr algn="ctr"/>
            <a:r>
              <a:rPr lang="en-US" b="1"/>
              <a:t>positives</a:t>
            </a:r>
            <a:endParaRPr lang="en-US" sz="6600" b="1"/>
          </a:p>
        </p:txBody>
      </p:sp>
      <p:sp>
        <p:nvSpPr>
          <p:cNvPr id="14344" name="Line 42"/>
          <p:cNvSpPr>
            <a:spLocks noChangeShapeType="1"/>
          </p:cNvSpPr>
          <p:nvPr/>
        </p:nvSpPr>
        <p:spPr bwMode="auto">
          <a:xfrm>
            <a:off x="3462338" y="2216150"/>
            <a:ext cx="3175" cy="1609725"/>
          </a:xfrm>
          <a:prstGeom prst="line">
            <a:avLst/>
          </a:prstGeom>
          <a:noFill/>
          <a:ln w="0">
            <a:solidFill>
              <a:schemeClr val="tx1"/>
            </a:solidFill>
            <a:round/>
            <a:headEnd/>
            <a:tailEnd/>
          </a:ln>
        </p:spPr>
        <p:txBody>
          <a:bodyPr/>
          <a:lstStyle/>
          <a:p>
            <a:endParaRPr lang="en-US"/>
          </a:p>
        </p:txBody>
      </p:sp>
      <p:sp>
        <p:nvSpPr>
          <p:cNvPr id="14345" name="Rectangle 44"/>
          <p:cNvSpPr>
            <a:spLocks noChangeArrowheads="1"/>
          </p:cNvSpPr>
          <p:nvPr/>
        </p:nvSpPr>
        <p:spPr bwMode="auto">
          <a:xfrm>
            <a:off x="1828800" y="4541838"/>
            <a:ext cx="1133475" cy="365125"/>
          </a:xfrm>
          <a:prstGeom prst="rect">
            <a:avLst/>
          </a:prstGeom>
          <a:noFill/>
          <a:ln w="9525">
            <a:noFill/>
            <a:miter lim="800000"/>
            <a:headEnd/>
            <a:tailEnd/>
          </a:ln>
        </p:spPr>
        <p:txBody>
          <a:bodyPr wrap="none" lIns="0" tIns="0" rIns="0" bIns="0">
            <a:spAutoFit/>
          </a:bodyPr>
          <a:lstStyle/>
          <a:p>
            <a:r>
              <a:rPr lang="en-US" b="1"/>
              <a:t>Negative</a:t>
            </a:r>
            <a:endParaRPr lang="en-US" sz="4400"/>
          </a:p>
        </p:txBody>
      </p:sp>
      <p:sp>
        <p:nvSpPr>
          <p:cNvPr id="14346" name="Line 49"/>
          <p:cNvSpPr>
            <a:spLocks noChangeShapeType="1"/>
          </p:cNvSpPr>
          <p:nvPr/>
        </p:nvSpPr>
        <p:spPr bwMode="auto">
          <a:xfrm>
            <a:off x="3468688" y="3825875"/>
            <a:ext cx="1544637" cy="3175"/>
          </a:xfrm>
          <a:prstGeom prst="line">
            <a:avLst/>
          </a:prstGeom>
          <a:noFill/>
          <a:ln w="0">
            <a:solidFill>
              <a:schemeClr val="tx1"/>
            </a:solidFill>
            <a:round/>
            <a:headEnd/>
            <a:tailEnd/>
          </a:ln>
        </p:spPr>
        <p:txBody>
          <a:bodyPr/>
          <a:lstStyle/>
          <a:p>
            <a:endParaRPr lang="en-US"/>
          </a:p>
        </p:txBody>
      </p:sp>
      <p:sp>
        <p:nvSpPr>
          <p:cNvPr id="14347" name="Line 52"/>
          <p:cNvSpPr>
            <a:spLocks noChangeShapeType="1"/>
          </p:cNvSpPr>
          <p:nvPr/>
        </p:nvSpPr>
        <p:spPr bwMode="auto">
          <a:xfrm>
            <a:off x="5014913" y="3825875"/>
            <a:ext cx="1519237" cy="3175"/>
          </a:xfrm>
          <a:prstGeom prst="line">
            <a:avLst/>
          </a:prstGeom>
          <a:noFill/>
          <a:ln w="0">
            <a:solidFill>
              <a:schemeClr val="tx1"/>
            </a:solidFill>
            <a:round/>
            <a:headEnd/>
            <a:tailEnd/>
          </a:ln>
        </p:spPr>
        <p:txBody>
          <a:bodyPr/>
          <a:lstStyle/>
          <a:p>
            <a:endParaRPr lang="en-US"/>
          </a:p>
        </p:txBody>
      </p:sp>
      <p:sp>
        <p:nvSpPr>
          <p:cNvPr id="14348" name="Line 55"/>
          <p:cNvSpPr>
            <a:spLocks noChangeShapeType="1"/>
          </p:cNvSpPr>
          <p:nvPr/>
        </p:nvSpPr>
        <p:spPr bwMode="auto">
          <a:xfrm>
            <a:off x="3462338" y="3835400"/>
            <a:ext cx="3175" cy="1568450"/>
          </a:xfrm>
          <a:prstGeom prst="line">
            <a:avLst/>
          </a:prstGeom>
          <a:noFill/>
          <a:ln w="0">
            <a:solidFill>
              <a:schemeClr val="tx1"/>
            </a:solidFill>
            <a:round/>
            <a:headEnd/>
            <a:tailEnd/>
          </a:ln>
        </p:spPr>
        <p:txBody>
          <a:bodyPr/>
          <a:lstStyle/>
          <a:p>
            <a:endParaRPr lang="en-US"/>
          </a:p>
        </p:txBody>
      </p:sp>
      <p:sp>
        <p:nvSpPr>
          <p:cNvPr id="14349" name="Line 61"/>
          <p:cNvSpPr>
            <a:spLocks noChangeShapeType="1"/>
          </p:cNvSpPr>
          <p:nvPr/>
        </p:nvSpPr>
        <p:spPr bwMode="auto">
          <a:xfrm>
            <a:off x="3468688" y="5403850"/>
            <a:ext cx="1541462" cy="1588"/>
          </a:xfrm>
          <a:prstGeom prst="line">
            <a:avLst/>
          </a:prstGeom>
          <a:noFill/>
          <a:ln w="0">
            <a:solidFill>
              <a:schemeClr val="tx1"/>
            </a:solidFill>
            <a:round/>
            <a:headEnd/>
            <a:tailEnd/>
          </a:ln>
        </p:spPr>
        <p:txBody>
          <a:bodyPr/>
          <a:lstStyle/>
          <a:p>
            <a:endParaRPr lang="en-US"/>
          </a:p>
        </p:txBody>
      </p:sp>
      <p:sp>
        <p:nvSpPr>
          <p:cNvPr id="14350" name="Line 66"/>
          <p:cNvSpPr>
            <a:spLocks noChangeShapeType="1"/>
          </p:cNvSpPr>
          <p:nvPr/>
        </p:nvSpPr>
        <p:spPr bwMode="auto">
          <a:xfrm>
            <a:off x="5014913" y="5403850"/>
            <a:ext cx="1516062" cy="1588"/>
          </a:xfrm>
          <a:prstGeom prst="line">
            <a:avLst/>
          </a:prstGeom>
          <a:noFill/>
          <a:ln w="0">
            <a:solidFill>
              <a:schemeClr val="tx1"/>
            </a:solidFill>
            <a:round/>
            <a:headEnd/>
            <a:tailEnd/>
          </a:ln>
        </p:spPr>
        <p:txBody>
          <a:bodyPr/>
          <a:lstStyle/>
          <a:p>
            <a:endParaRPr lang="en-US"/>
          </a:p>
        </p:txBody>
      </p:sp>
      <p:sp>
        <p:nvSpPr>
          <p:cNvPr id="14351" name="Line 73"/>
          <p:cNvSpPr>
            <a:spLocks noChangeShapeType="1"/>
          </p:cNvSpPr>
          <p:nvPr/>
        </p:nvSpPr>
        <p:spPr bwMode="auto">
          <a:xfrm>
            <a:off x="3484563" y="2225675"/>
            <a:ext cx="1544637" cy="3175"/>
          </a:xfrm>
          <a:prstGeom prst="line">
            <a:avLst/>
          </a:prstGeom>
          <a:noFill/>
          <a:ln w="0">
            <a:solidFill>
              <a:schemeClr val="tx1"/>
            </a:solidFill>
            <a:round/>
            <a:headEnd/>
            <a:tailEnd/>
          </a:ln>
        </p:spPr>
        <p:txBody>
          <a:bodyPr/>
          <a:lstStyle/>
          <a:p>
            <a:endParaRPr lang="en-US"/>
          </a:p>
        </p:txBody>
      </p:sp>
      <p:sp>
        <p:nvSpPr>
          <p:cNvPr id="14352" name="Line 74"/>
          <p:cNvSpPr>
            <a:spLocks noChangeShapeType="1"/>
          </p:cNvSpPr>
          <p:nvPr/>
        </p:nvSpPr>
        <p:spPr bwMode="auto">
          <a:xfrm>
            <a:off x="5033963" y="2225675"/>
            <a:ext cx="1519237" cy="3175"/>
          </a:xfrm>
          <a:prstGeom prst="line">
            <a:avLst/>
          </a:prstGeom>
          <a:noFill/>
          <a:ln w="0">
            <a:solidFill>
              <a:schemeClr val="tx1"/>
            </a:solidFill>
            <a:round/>
            <a:headEnd/>
            <a:tailEnd/>
          </a:ln>
        </p:spPr>
        <p:txBody>
          <a:bodyPr/>
          <a:lstStyle/>
          <a:p>
            <a:endParaRPr lang="en-US"/>
          </a:p>
        </p:txBody>
      </p:sp>
      <p:sp>
        <p:nvSpPr>
          <p:cNvPr id="14353" name="Line 75"/>
          <p:cNvSpPr>
            <a:spLocks noChangeShapeType="1"/>
          </p:cNvSpPr>
          <p:nvPr/>
        </p:nvSpPr>
        <p:spPr bwMode="auto">
          <a:xfrm>
            <a:off x="5040313" y="2200275"/>
            <a:ext cx="0" cy="1609725"/>
          </a:xfrm>
          <a:prstGeom prst="line">
            <a:avLst/>
          </a:prstGeom>
          <a:noFill/>
          <a:ln w="0">
            <a:solidFill>
              <a:schemeClr val="tx1"/>
            </a:solidFill>
            <a:round/>
            <a:headEnd/>
            <a:tailEnd/>
          </a:ln>
        </p:spPr>
        <p:txBody>
          <a:bodyPr/>
          <a:lstStyle/>
          <a:p>
            <a:endParaRPr lang="en-US"/>
          </a:p>
        </p:txBody>
      </p:sp>
      <p:sp>
        <p:nvSpPr>
          <p:cNvPr id="14354" name="Line 76"/>
          <p:cNvSpPr>
            <a:spLocks noChangeShapeType="1"/>
          </p:cNvSpPr>
          <p:nvPr/>
        </p:nvSpPr>
        <p:spPr bwMode="auto">
          <a:xfrm>
            <a:off x="5040313" y="3817938"/>
            <a:ext cx="0" cy="1570037"/>
          </a:xfrm>
          <a:prstGeom prst="line">
            <a:avLst/>
          </a:prstGeom>
          <a:noFill/>
          <a:ln w="0">
            <a:solidFill>
              <a:schemeClr val="tx1"/>
            </a:solidFill>
            <a:round/>
            <a:headEnd/>
            <a:tailEnd/>
          </a:ln>
        </p:spPr>
        <p:txBody>
          <a:bodyPr/>
          <a:lstStyle/>
          <a:p>
            <a:endParaRPr lang="en-US"/>
          </a:p>
        </p:txBody>
      </p:sp>
      <p:sp>
        <p:nvSpPr>
          <p:cNvPr id="14355" name="Rectangle 84"/>
          <p:cNvSpPr>
            <a:spLocks noChangeArrowheads="1"/>
          </p:cNvSpPr>
          <p:nvPr/>
        </p:nvSpPr>
        <p:spPr bwMode="auto">
          <a:xfrm>
            <a:off x="5233988" y="2562225"/>
            <a:ext cx="1117600" cy="730250"/>
          </a:xfrm>
          <a:prstGeom prst="rect">
            <a:avLst/>
          </a:prstGeom>
          <a:noFill/>
          <a:ln w="9525">
            <a:noFill/>
            <a:miter lim="800000"/>
            <a:headEnd/>
            <a:tailEnd/>
          </a:ln>
        </p:spPr>
        <p:txBody>
          <a:bodyPr wrap="none" lIns="0" tIns="0" rIns="0" bIns="0">
            <a:spAutoFit/>
          </a:bodyPr>
          <a:lstStyle/>
          <a:p>
            <a:pPr algn="ctr"/>
            <a:r>
              <a:rPr lang="en-US" b="1"/>
              <a:t>False</a:t>
            </a:r>
          </a:p>
          <a:p>
            <a:pPr algn="ctr"/>
            <a:r>
              <a:rPr lang="en-US" b="1"/>
              <a:t>positives</a:t>
            </a:r>
            <a:endParaRPr lang="en-US" sz="6600" b="1"/>
          </a:p>
        </p:txBody>
      </p:sp>
      <p:sp>
        <p:nvSpPr>
          <p:cNvPr id="14356" name="Rectangle 85"/>
          <p:cNvSpPr>
            <a:spLocks noChangeArrowheads="1"/>
          </p:cNvSpPr>
          <p:nvPr/>
        </p:nvSpPr>
        <p:spPr bwMode="auto">
          <a:xfrm>
            <a:off x="3678238" y="4081463"/>
            <a:ext cx="1201737" cy="730250"/>
          </a:xfrm>
          <a:prstGeom prst="rect">
            <a:avLst/>
          </a:prstGeom>
          <a:noFill/>
          <a:ln w="9525">
            <a:noFill/>
            <a:miter lim="800000"/>
            <a:headEnd/>
            <a:tailEnd/>
          </a:ln>
        </p:spPr>
        <p:txBody>
          <a:bodyPr wrap="none" lIns="0" tIns="0" rIns="0" bIns="0">
            <a:spAutoFit/>
          </a:bodyPr>
          <a:lstStyle/>
          <a:p>
            <a:pPr algn="ctr"/>
            <a:r>
              <a:rPr lang="en-US" b="1"/>
              <a:t>False</a:t>
            </a:r>
          </a:p>
          <a:p>
            <a:pPr algn="ctr"/>
            <a:r>
              <a:rPr lang="en-US" b="1"/>
              <a:t>negatives</a:t>
            </a:r>
            <a:endParaRPr lang="en-US" sz="6600"/>
          </a:p>
        </p:txBody>
      </p:sp>
      <p:sp>
        <p:nvSpPr>
          <p:cNvPr id="14357" name="Rectangle 86"/>
          <p:cNvSpPr>
            <a:spLocks noChangeArrowheads="1"/>
          </p:cNvSpPr>
          <p:nvPr/>
        </p:nvSpPr>
        <p:spPr bwMode="auto">
          <a:xfrm>
            <a:off x="5194300" y="4081463"/>
            <a:ext cx="1201738" cy="730250"/>
          </a:xfrm>
          <a:prstGeom prst="rect">
            <a:avLst/>
          </a:prstGeom>
          <a:noFill/>
          <a:ln w="9525">
            <a:noFill/>
            <a:miter lim="800000"/>
            <a:headEnd/>
            <a:tailEnd/>
          </a:ln>
        </p:spPr>
        <p:txBody>
          <a:bodyPr wrap="none" lIns="0" tIns="0" rIns="0" bIns="0">
            <a:spAutoFit/>
          </a:bodyPr>
          <a:lstStyle/>
          <a:p>
            <a:pPr algn="ctr"/>
            <a:r>
              <a:rPr lang="en-US" b="1"/>
              <a:t>True</a:t>
            </a:r>
          </a:p>
          <a:p>
            <a:pPr algn="ctr"/>
            <a:r>
              <a:rPr lang="en-US" b="1"/>
              <a:t>negatives</a:t>
            </a:r>
            <a:endParaRPr lang="en-US" sz="6600"/>
          </a:p>
        </p:txBody>
      </p:sp>
      <p:sp>
        <p:nvSpPr>
          <p:cNvPr id="14358" name="Line 88"/>
          <p:cNvSpPr>
            <a:spLocks noChangeShapeType="1"/>
          </p:cNvSpPr>
          <p:nvPr/>
        </p:nvSpPr>
        <p:spPr bwMode="auto">
          <a:xfrm>
            <a:off x="6553200" y="2209800"/>
            <a:ext cx="0" cy="1609725"/>
          </a:xfrm>
          <a:prstGeom prst="line">
            <a:avLst/>
          </a:prstGeom>
          <a:noFill/>
          <a:ln w="0">
            <a:solidFill>
              <a:schemeClr val="tx1"/>
            </a:solidFill>
            <a:round/>
            <a:headEnd/>
            <a:tailEnd/>
          </a:ln>
        </p:spPr>
        <p:txBody>
          <a:bodyPr/>
          <a:lstStyle/>
          <a:p>
            <a:endParaRPr lang="en-US"/>
          </a:p>
        </p:txBody>
      </p:sp>
      <p:sp>
        <p:nvSpPr>
          <p:cNvPr id="14359" name="Line 89"/>
          <p:cNvSpPr>
            <a:spLocks noChangeShapeType="1"/>
          </p:cNvSpPr>
          <p:nvPr/>
        </p:nvSpPr>
        <p:spPr bwMode="auto">
          <a:xfrm>
            <a:off x="6553200" y="3827463"/>
            <a:ext cx="0" cy="1570037"/>
          </a:xfrm>
          <a:prstGeom prst="line">
            <a:avLst/>
          </a:prstGeom>
          <a:noFill/>
          <a:ln w="0">
            <a:solidFill>
              <a:schemeClr val="tx1"/>
            </a:solidFill>
            <a:round/>
            <a:headEnd/>
            <a:tailEnd/>
          </a:ln>
        </p:spPr>
        <p:txBody>
          <a:bodyPr/>
          <a:lstStyle/>
          <a:p>
            <a:endParaRPr lang="en-US"/>
          </a:p>
        </p:txBody>
      </p:sp>
    </p:spTree>
    <p:extLst>
      <p:ext uri="{BB962C8B-B14F-4D97-AF65-F5344CB8AC3E}">
        <p14:creationId xmlns:p14="http://schemas.microsoft.com/office/powerpoint/2010/main" val="103232757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9458" name="Rectangle 2"/>
          <p:cNvSpPr>
            <a:spLocks noChangeArrowheads="1"/>
          </p:cNvSpPr>
          <p:nvPr/>
        </p:nvSpPr>
        <p:spPr bwMode="auto">
          <a:xfrm>
            <a:off x="3581400" y="1676400"/>
            <a:ext cx="981075" cy="365125"/>
          </a:xfrm>
          <a:prstGeom prst="rect">
            <a:avLst/>
          </a:prstGeom>
          <a:noFill/>
          <a:ln w="9525">
            <a:noFill/>
            <a:miter lim="800000"/>
            <a:headEnd/>
            <a:tailEnd/>
          </a:ln>
        </p:spPr>
        <p:txBody>
          <a:bodyPr wrap="none" lIns="0" tIns="0" rIns="0" bIns="0">
            <a:spAutoFit/>
          </a:bodyPr>
          <a:lstStyle/>
          <a:p>
            <a:r>
              <a:rPr lang="en-US" b="1"/>
              <a:t>Present</a:t>
            </a:r>
            <a:endParaRPr lang="en-US" sz="4400"/>
          </a:p>
        </p:txBody>
      </p:sp>
      <p:sp>
        <p:nvSpPr>
          <p:cNvPr id="19459" name="Rectangle 3"/>
          <p:cNvSpPr>
            <a:spLocks noChangeArrowheads="1"/>
          </p:cNvSpPr>
          <p:nvPr/>
        </p:nvSpPr>
        <p:spPr bwMode="auto">
          <a:xfrm>
            <a:off x="4875213" y="1676400"/>
            <a:ext cx="915987" cy="365125"/>
          </a:xfrm>
          <a:prstGeom prst="rect">
            <a:avLst/>
          </a:prstGeom>
          <a:noFill/>
          <a:ln w="9525">
            <a:noFill/>
            <a:miter lim="800000"/>
            <a:headEnd/>
            <a:tailEnd/>
          </a:ln>
        </p:spPr>
        <p:txBody>
          <a:bodyPr wrap="none" lIns="0" tIns="0" rIns="0" bIns="0">
            <a:spAutoFit/>
          </a:bodyPr>
          <a:lstStyle/>
          <a:p>
            <a:r>
              <a:rPr lang="en-US" b="1"/>
              <a:t>Absent</a:t>
            </a:r>
            <a:endParaRPr lang="en-US" sz="4400"/>
          </a:p>
        </p:txBody>
      </p:sp>
      <p:sp>
        <p:nvSpPr>
          <p:cNvPr id="19460" name="Rectangle 4"/>
          <p:cNvSpPr>
            <a:spLocks noChangeArrowheads="1"/>
          </p:cNvSpPr>
          <p:nvPr/>
        </p:nvSpPr>
        <p:spPr bwMode="auto">
          <a:xfrm>
            <a:off x="2255838" y="2659063"/>
            <a:ext cx="1014412" cy="365125"/>
          </a:xfrm>
          <a:prstGeom prst="rect">
            <a:avLst/>
          </a:prstGeom>
          <a:noFill/>
          <a:ln w="9525">
            <a:noFill/>
            <a:miter lim="800000"/>
            <a:headEnd/>
            <a:tailEnd/>
          </a:ln>
        </p:spPr>
        <p:txBody>
          <a:bodyPr wrap="none" lIns="0" tIns="0" rIns="0" bIns="0">
            <a:spAutoFit/>
          </a:bodyPr>
          <a:lstStyle/>
          <a:p>
            <a:r>
              <a:rPr lang="en-US" b="1"/>
              <a:t>Positive</a:t>
            </a:r>
            <a:endParaRPr lang="en-US" sz="4400"/>
          </a:p>
        </p:txBody>
      </p:sp>
      <p:sp>
        <p:nvSpPr>
          <p:cNvPr id="19461" name="Rectangle 5"/>
          <p:cNvSpPr>
            <a:spLocks noChangeArrowheads="1"/>
          </p:cNvSpPr>
          <p:nvPr/>
        </p:nvSpPr>
        <p:spPr bwMode="auto">
          <a:xfrm>
            <a:off x="3878263" y="2374900"/>
            <a:ext cx="282575" cy="609600"/>
          </a:xfrm>
          <a:prstGeom prst="rect">
            <a:avLst/>
          </a:prstGeom>
          <a:noFill/>
          <a:ln w="9525">
            <a:noFill/>
            <a:miter lim="800000"/>
            <a:headEnd/>
            <a:tailEnd/>
          </a:ln>
        </p:spPr>
        <p:txBody>
          <a:bodyPr wrap="none" lIns="0" tIns="0" rIns="0" bIns="0">
            <a:spAutoFit/>
          </a:bodyPr>
          <a:lstStyle/>
          <a:p>
            <a:r>
              <a:rPr lang="en-US" sz="4000">
                <a:latin typeface="Arial" charset="0"/>
              </a:rPr>
              <a:t>a</a:t>
            </a:r>
            <a:endParaRPr lang="en-US" sz="6600"/>
          </a:p>
        </p:txBody>
      </p:sp>
      <p:sp>
        <p:nvSpPr>
          <p:cNvPr id="19462" name="Rectangle 6"/>
          <p:cNvSpPr>
            <a:spLocks noChangeArrowheads="1"/>
          </p:cNvSpPr>
          <p:nvPr/>
        </p:nvSpPr>
        <p:spPr bwMode="auto">
          <a:xfrm>
            <a:off x="5122863" y="2374900"/>
            <a:ext cx="282575" cy="609600"/>
          </a:xfrm>
          <a:prstGeom prst="rect">
            <a:avLst/>
          </a:prstGeom>
          <a:noFill/>
          <a:ln w="9525">
            <a:noFill/>
            <a:miter lim="800000"/>
            <a:headEnd/>
            <a:tailEnd/>
          </a:ln>
        </p:spPr>
        <p:txBody>
          <a:bodyPr wrap="none" lIns="0" tIns="0" rIns="0" bIns="0">
            <a:spAutoFit/>
          </a:bodyPr>
          <a:lstStyle/>
          <a:p>
            <a:r>
              <a:rPr lang="en-US" sz="4000">
                <a:latin typeface="Arial" charset="0"/>
              </a:rPr>
              <a:t>b</a:t>
            </a:r>
            <a:endParaRPr lang="en-US" sz="6600"/>
          </a:p>
        </p:txBody>
      </p:sp>
      <p:sp>
        <p:nvSpPr>
          <p:cNvPr id="19463" name="Line 7"/>
          <p:cNvSpPr>
            <a:spLocks noChangeShapeType="1"/>
          </p:cNvSpPr>
          <p:nvPr/>
        </p:nvSpPr>
        <p:spPr bwMode="auto">
          <a:xfrm>
            <a:off x="3454400" y="2093913"/>
            <a:ext cx="3175" cy="1246187"/>
          </a:xfrm>
          <a:prstGeom prst="line">
            <a:avLst/>
          </a:prstGeom>
          <a:noFill/>
          <a:ln w="0">
            <a:solidFill>
              <a:schemeClr val="tx1"/>
            </a:solidFill>
            <a:round/>
            <a:headEnd/>
            <a:tailEnd/>
          </a:ln>
        </p:spPr>
        <p:txBody>
          <a:bodyPr/>
          <a:lstStyle/>
          <a:p>
            <a:endParaRPr lang="en-US"/>
          </a:p>
        </p:txBody>
      </p:sp>
      <p:sp>
        <p:nvSpPr>
          <p:cNvPr id="19464" name="Rectangle 8"/>
          <p:cNvSpPr>
            <a:spLocks noChangeArrowheads="1"/>
          </p:cNvSpPr>
          <p:nvPr/>
        </p:nvSpPr>
        <p:spPr bwMode="auto">
          <a:xfrm>
            <a:off x="2143125" y="3894138"/>
            <a:ext cx="1133475" cy="365125"/>
          </a:xfrm>
          <a:prstGeom prst="rect">
            <a:avLst/>
          </a:prstGeom>
          <a:noFill/>
          <a:ln w="9525">
            <a:noFill/>
            <a:miter lim="800000"/>
            <a:headEnd/>
            <a:tailEnd/>
          </a:ln>
        </p:spPr>
        <p:txBody>
          <a:bodyPr wrap="none" lIns="0" tIns="0" rIns="0" bIns="0">
            <a:spAutoFit/>
          </a:bodyPr>
          <a:lstStyle/>
          <a:p>
            <a:r>
              <a:rPr lang="en-US" b="1"/>
              <a:t>Negative</a:t>
            </a:r>
            <a:endParaRPr lang="en-US" sz="4400"/>
          </a:p>
        </p:txBody>
      </p:sp>
      <p:sp>
        <p:nvSpPr>
          <p:cNvPr id="19465" name="Rectangle 9"/>
          <p:cNvSpPr>
            <a:spLocks noChangeArrowheads="1"/>
          </p:cNvSpPr>
          <p:nvPr/>
        </p:nvSpPr>
        <p:spPr bwMode="auto">
          <a:xfrm>
            <a:off x="3878263" y="3629025"/>
            <a:ext cx="254000" cy="609600"/>
          </a:xfrm>
          <a:prstGeom prst="rect">
            <a:avLst/>
          </a:prstGeom>
          <a:noFill/>
          <a:ln w="9525">
            <a:noFill/>
            <a:miter lim="800000"/>
            <a:headEnd/>
            <a:tailEnd/>
          </a:ln>
        </p:spPr>
        <p:txBody>
          <a:bodyPr wrap="none" lIns="0" tIns="0" rIns="0" bIns="0">
            <a:spAutoFit/>
          </a:bodyPr>
          <a:lstStyle/>
          <a:p>
            <a:r>
              <a:rPr lang="en-US" sz="4000">
                <a:latin typeface="Arial" charset="0"/>
              </a:rPr>
              <a:t>c</a:t>
            </a:r>
            <a:endParaRPr lang="en-US" sz="4800"/>
          </a:p>
        </p:txBody>
      </p:sp>
      <p:sp>
        <p:nvSpPr>
          <p:cNvPr id="19466" name="Rectangle 10"/>
          <p:cNvSpPr>
            <a:spLocks noChangeArrowheads="1"/>
          </p:cNvSpPr>
          <p:nvPr/>
        </p:nvSpPr>
        <p:spPr bwMode="auto">
          <a:xfrm>
            <a:off x="5122863" y="3629025"/>
            <a:ext cx="282575" cy="609600"/>
          </a:xfrm>
          <a:prstGeom prst="rect">
            <a:avLst/>
          </a:prstGeom>
          <a:noFill/>
          <a:ln w="9525">
            <a:noFill/>
            <a:miter lim="800000"/>
            <a:headEnd/>
            <a:tailEnd/>
          </a:ln>
        </p:spPr>
        <p:txBody>
          <a:bodyPr wrap="none" lIns="0" tIns="0" rIns="0" bIns="0">
            <a:spAutoFit/>
          </a:bodyPr>
          <a:lstStyle/>
          <a:p>
            <a:r>
              <a:rPr lang="en-US" sz="4000">
                <a:latin typeface="Arial" charset="0"/>
              </a:rPr>
              <a:t>d</a:t>
            </a:r>
            <a:endParaRPr lang="en-US" sz="6600"/>
          </a:p>
        </p:txBody>
      </p:sp>
      <p:sp>
        <p:nvSpPr>
          <p:cNvPr id="19467" name="Line 11"/>
          <p:cNvSpPr>
            <a:spLocks noChangeShapeType="1"/>
          </p:cNvSpPr>
          <p:nvPr/>
        </p:nvSpPr>
        <p:spPr bwMode="auto">
          <a:xfrm>
            <a:off x="3459163" y="3340100"/>
            <a:ext cx="1239837" cy="1588"/>
          </a:xfrm>
          <a:prstGeom prst="line">
            <a:avLst/>
          </a:prstGeom>
          <a:noFill/>
          <a:ln w="0">
            <a:solidFill>
              <a:schemeClr val="tx1"/>
            </a:solidFill>
            <a:round/>
            <a:headEnd/>
            <a:tailEnd/>
          </a:ln>
        </p:spPr>
        <p:txBody>
          <a:bodyPr/>
          <a:lstStyle/>
          <a:p>
            <a:endParaRPr lang="en-US"/>
          </a:p>
        </p:txBody>
      </p:sp>
      <p:sp>
        <p:nvSpPr>
          <p:cNvPr id="19468" name="Line 12"/>
          <p:cNvSpPr>
            <a:spLocks noChangeShapeType="1"/>
          </p:cNvSpPr>
          <p:nvPr/>
        </p:nvSpPr>
        <p:spPr bwMode="auto">
          <a:xfrm>
            <a:off x="4700588" y="3340100"/>
            <a:ext cx="1219200" cy="1588"/>
          </a:xfrm>
          <a:prstGeom prst="line">
            <a:avLst/>
          </a:prstGeom>
          <a:noFill/>
          <a:ln w="0">
            <a:solidFill>
              <a:schemeClr val="tx1"/>
            </a:solidFill>
            <a:round/>
            <a:headEnd/>
            <a:tailEnd/>
          </a:ln>
        </p:spPr>
        <p:txBody>
          <a:bodyPr/>
          <a:lstStyle/>
          <a:p>
            <a:endParaRPr lang="en-US"/>
          </a:p>
        </p:txBody>
      </p:sp>
      <p:sp>
        <p:nvSpPr>
          <p:cNvPr id="19469" name="Line 13"/>
          <p:cNvSpPr>
            <a:spLocks noChangeShapeType="1"/>
          </p:cNvSpPr>
          <p:nvPr/>
        </p:nvSpPr>
        <p:spPr bwMode="auto">
          <a:xfrm>
            <a:off x="3454400" y="3346450"/>
            <a:ext cx="3175" cy="1214438"/>
          </a:xfrm>
          <a:prstGeom prst="line">
            <a:avLst/>
          </a:prstGeom>
          <a:noFill/>
          <a:ln w="0">
            <a:solidFill>
              <a:schemeClr val="tx1"/>
            </a:solidFill>
            <a:round/>
            <a:headEnd/>
            <a:tailEnd/>
          </a:ln>
        </p:spPr>
        <p:txBody>
          <a:bodyPr/>
          <a:lstStyle/>
          <a:p>
            <a:endParaRPr lang="en-US"/>
          </a:p>
        </p:txBody>
      </p:sp>
      <p:sp>
        <p:nvSpPr>
          <p:cNvPr id="19470" name="Line 14"/>
          <p:cNvSpPr>
            <a:spLocks noChangeShapeType="1"/>
          </p:cNvSpPr>
          <p:nvPr/>
        </p:nvSpPr>
        <p:spPr bwMode="auto">
          <a:xfrm>
            <a:off x="3459163" y="4560888"/>
            <a:ext cx="1238250" cy="1587"/>
          </a:xfrm>
          <a:prstGeom prst="line">
            <a:avLst/>
          </a:prstGeom>
          <a:noFill/>
          <a:ln w="0">
            <a:solidFill>
              <a:schemeClr val="tx1"/>
            </a:solidFill>
            <a:round/>
            <a:headEnd/>
            <a:tailEnd/>
          </a:ln>
        </p:spPr>
        <p:txBody>
          <a:bodyPr/>
          <a:lstStyle/>
          <a:p>
            <a:endParaRPr lang="en-US"/>
          </a:p>
        </p:txBody>
      </p:sp>
      <p:sp>
        <p:nvSpPr>
          <p:cNvPr id="19471" name="Line 15"/>
          <p:cNvSpPr>
            <a:spLocks noChangeShapeType="1"/>
          </p:cNvSpPr>
          <p:nvPr/>
        </p:nvSpPr>
        <p:spPr bwMode="auto">
          <a:xfrm>
            <a:off x="4700588" y="4560888"/>
            <a:ext cx="1217612" cy="1587"/>
          </a:xfrm>
          <a:prstGeom prst="line">
            <a:avLst/>
          </a:prstGeom>
          <a:noFill/>
          <a:ln w="0">
            <a:solidFill>
              <a:schemeClr val="tx1"/>
            </a:solidFill>
            <a:round/>
            <a:headEnd/>
            <a:tailEnd/>
          </a:ln>
        </p:spPr>
        <p:txBody>
          <a:bodyPr/>
          <a:lstStyle/>
          <a:p>
            <a:endParaRPr lang="en-US"/>
          </a:p>
        </p:txBody>
      </p:sp>
      <p:sp>
        <p:nvSpPr>
          <p:cNvPr id="19472" name="Line 16"/>
          <p:cNvSpPr>
            <a:spLocks noChangeShapeType="1"/>
          </p:cNvSpPr>
          <p:nvPr/>
        </p:nvSpPr>
        <p:spPr bwMode="auto">
          <a:xfrm>
            <a:off x="3484563" y="2057400"/>
            <a:ext cx="1239837" cy="1588"/>
          </a:xfrm>
          <a:prstGeom prst="line">
            <a:avLst/>
          </a:prstGeom>
          <a:noFill/>
          <a:ln w="0">
            <a:solidFill>
              <a:schemeClr val="tx1"/>
            </a:solidFill>
            <a:round/>
            <a:headEnd/>
            <a:tailEnd/>
          </a:ln>
        </p:spPr>
        <p:txBody>
          <a:bodyPr/>
          <a:lstStyle/>
          <a:p>
            <a:endParaRPr lang="en-US"/>
          </a:p>
        </p:txBody>
      </p:sp>
      <p:sp>
        <p:nvSpPr>
          <p:cNvPr id="19473" name="Line 17"/>
          <p:cNvSpPr>
            <a:spLocks noChangeShapeType="1"/>
          </p:cNvSpPr>
          <p:nvPr/>
        </p:nvSpPr>
        <p:spPr bwMode="auto">
          <a:xfrm>
            <a:off x="4716463" y="2057400"/>
            <a:ext cx="1219200" cy="1588"/>
          </a:xfrm>
          <a:prstGeom prst="line">
            <a:avLst/>
          </a:prstGeom>
          <a:noFill/>
          <a:ln w="0">
            <a:solidFill>
              <a:schemeClr val="tx1"/>
            </a:solidFill>
            <a:round/>
            <a:headEnd/>
            <a:tailEnd/>
          </a:ln>
        </p:spPr>
        <p:txBody>
          <a:bodyPr/>
          <a:lstStyle/>
          <a:p>
            <a:endParaRPr lang="en-US"/>
          </a:p>
        </p:txBody>
      </p:sp>
      <p:sp>
        <p:nvSpPr>
          <p:cNvPr id="19474" name="Line 18"/>
          <p:cNvSpPr>
            <a:spLocks noChangeShapeType="1"/>
          </p:cNvSpPr>
          <p:nvPr/>
        </p:nvSpPr>
        <p:spPr bwMode="auto">
          <a:xfrm>
            <a:off x="4724400" y="2081213"/>
            <a:ext cx="0" cy="1246187"/>
          </a:xfrm>
          <a:prstGeom prst="line">
            <a:avLst/>
          </a:prstGeom>
          <a:noFill/>
          <a:ln w="0">
            <a:solidFill>
              <a:schemeClr val="tx1"/>
            </a:solidFill>
            <a:round/>
            <a:headEnd/>
            <a:tailEnd/>
          </a:ln>
        </p:spPr>
        <p:txBody>
          <a:bodyPr/>
          <a:lstStyle/>
          <a:p>
            <a:endParaRPr lang="en-US"/>
          </a:p>
        </p:txBody>
      </p:sp>
      <p:sp>
        <p:nvSpPr>
          <p:cNvPr id="19475" name="Line 19"/>
          <p:cNvSpPr>
            <a:spLocks noChangeShapeType="1"/>
          </p:cNvSpPr>
          <p:nvPr/>
        </p:nvSpPr>
        <p:spPr bwMode="auto">
          <a:xfrm>
            <a:off x="4721225" y="3333750"/>
            <a:ext cx="0" cy="1214438"/>
          </a:xfrm>
          <a:prstGeom prst="line">
            <a:avLst/>
          </a:prstGeom>
          <a:noFill/>
          <a:ln w="0">
            <a:solidFill>
              <a:schemeClr val="tx1"/>
            </a:solidFill>
            <a:round/>
            <a:headEnd/>
            <a:tailEnd/>
          </a:ln>
        </p:spPr>
        <p:txBody>
          <a:bodyPr/>
          <a:lstStyle/>
          <a:p>
            <a:endParaRPr lang="en-US"/>
          </a:p>
        </p:txBody>
      </p:sp>
      <p:sp>
        <p:nvSpPr>
          <p:cNvPr id="19476" name="Text Box 20"/>
          <p:cNvSpPr txBox="1">
            <a:spLocks noChangeArrowheads="1"/>
          </p:cNvSpPr>
          <p:nvPr/>
        </p:nvSpPr>
        <p:spPr bwMode="auto">
          <a:xfrm>
            <a:off x="6097588" y="2438400"/>
            <a:ext cx="795337" cy="457200"/>
          </a:xfrm>
          <a:prstGeom prst="rect">
            <a:avLst/>
          </a:prstGeom>
          <a:noFill/>
          <a:ln w="12699">
            <a:noFill/>
            <a:miter lim="800000"/>
            <a:headEnd type="none" w="sm" len="sm"/>
            <a:tailEnd type="none" w="sm" len="sm"/>
          </a:ln>
        </p:spPr>
        <p:txBody>
          <a:bodyPr wrap="none">
            <a:spAutoFit/>
          </a:bodyPr>
          <a:lstStyle/>
          <a:p>
            <a:r>
              <a:rPr lang="en-US"/>
              <a:t>a + b</a:t>
            </a:r>
          </a:p>
        </p:txBody>
      </p:sp>
      <p:sp>
        <p:nvSpPr>
          <p:cNvPr id="19477" name="Text Box 21"/>
          <p:cNvSpPr txBox="1">
            <a:spLocks noChangeArrowheads="1"/>
          </p:cNvSpPr>
          <p:nvPr/>
        </p:nvSpPr>
        <p:spPr bwMode="auto">
          <a:xfrm>
            <a:off x="6138863" y="3733800"/>
            <a:ext cx="795337" cy="457200"/>
          </a:xfrm>
          <a:prstGeom prst="rect">
            <a:avLst/>
          </a:prstGeom>
          <a:noFill/>
          <a:ln w="12699">
            <a:noFill/>
            <a:miter lim="800000"/>
            <a:headEnd type="none" w="sm" len="sm"/>
            <a:tailEnd type="none" w="sm" len="sm"/>
          </a:ln>
        </p:spPr>
        <p:txBody>
          <a:bodyPr wrap="none">
            <a:spAutoFit/>
          </a:bodyPr>
          <a:lstStyle/>
          <a:p>
            <a:r>
              <a:rPr lang="en-US"/>
              <a:t>c + d</a:t>
            </a:r>
          </a:p>
        </p:txBody>
      </p:sp>
      <p:sp>
        <p:nvSpPr>
          <p:cNvPr id="19478" name="Text Box 22"/>
          <p:cNvSpPr txBox="1">
            <a:spLocks noChangeArrowheads="1"/>
          </p:cNvSpPr>
          <p:nvPr/>
        </p:nvSpPr>
        <p:spPr bwMode="auto">
          <a:xfrm>
            <a:off x="3717925" y="4724400"/>
            <a:ext cx="777875" cy="457200"/>
          </a:xfrm>
          <a:prstGeom prst="rect">
            <a:avLst/>
          </a:prstGeom>
          <a:noFill/>
          <a:ln w="12699">
            <a:noFill/>
            <a:miter lim="800000"/>
            <a:headEnd type="none" w="sm" len="sm"/>
            <a:tailEnd type="none" w="sm" len="sm"/>
          </a:ln>
        </p:spPr>
        <p:txBody>
          <a:bodyPr wrap="none">
            <a:spAutoFit/>
          </a:bodyPr>
          <a:lstStyle/>
          <a:p>
            <a:r>
              <a:rPr lang="en-US"/>
              <a:t>a + c</a:t>
            </a:r>
          </a:p>
        </p:txBody>
      </p:sp>
      <p:sp>
        <p:nvSpPr>
          <p:cNvPr id="19479" name="Text Box 23"/>
          <p:cNvSpPr txBox="1">
            <a:spLocks noChangeArrowheads="1"/>
          </p:cNvSpPr>
          <p:nvPr/>
        </p:nvSpPr>
        <p:spPr bwMode="auto">
          <a:xfrm>
            <a:off x="4902200" y="4727575"/>
            <a:ext cx="812800" cy="457200"/>
          </a:xfrm>
          <a:prstGeom prst="rect">
            <a:avLst/>
          </a:prstGeom>
          <a:noFill/>
          <a:ln w="12699">
            <a:noFill/>
            <a:miter lim="800000"/>
            <a:headEnd type="none" w="sm" len="sm"/>
            <a:tailEnd type="none" w="sm" len="sm"/>
          </a:ln>
        </p:spPr>
        <p:txBody>
          <a:bodyPr wrap="none">
            <a:spAutoFit/>
          </a:bodyPr>
          <a:lstStyle/>
          <a:p>
            <a:r>
              <a:rPr lang="en-US"/>
              <a:t>b + d</a:t>
            </a:r>
          </a:p>
        </p:txBody>
      </p:sp>
      <p:sp>
        <p:nvSpPr>
          <p:cNvPr id="19480" name="Text Box 24"/>
          <p:cNvSpPr txBox="1">
            <a:spLocks noChangeArrowheads="1"/>
          </p:cNvSpPr>
          <p:nvPr/>
        </p:nvSpPr>
        <p:spPr bwMode="auto">
          <a:xfrm>
            <a:off x="3879850" y="882650"/>
            <a:ext cx="1631950" cy="641350"/>
          </a:xfrm>
          <a:prstGeom prst="rect">
            <a:avLst/>
          </a:prstGeom>
          <a:noFill/>
          <a:ln w="12699">
            <a:noFill/>
            <a:miter lim="800000"/>
            <a:headEnd type="none" w="sm" len="sm"/>
            <a:tailEnd type="none" w="sm" len="sm"/>
          </a:ln>
        </p:spPr>
        <p:txBody>
          <a:bodyPr wrap="none">
            <a:spAutoFit/>
          </a:bodyPr>
          <a:lstStyle/>
          <a:p>
            <a:r>
              <a:rPr lang="en-US" sz="3600" b="1"/>
              <a:t>Disease</a:t>
            </a:r>
          </a:p>
        </p:txBody>
      </p:sp>
      <p:sp>
        <p:nvSpPr>
          <p:cNvPr id="19481" name="Text Box 25"/>
          <p:cNvSpPr txBox="1">
            <a:spLocks noChangeArrowheads="1"/>
          </p:cNvSpPr>
          <p:nvPr/>
        </p:nvSpPr>
        <p:spPr bwMode="auto">
          <a:xfrm rot="-5400000">
            <a:off x="174626" y="2894012"/>
            <a:ext cx="2114550" cy="1190625"/>
          </a:xfrm>
          <a:prstGeom prst="rect">
            <a:avLst/>
          </a:prstGeom>
          <a:noFill/>
          <a:ln w="12699">
            <a:noFill/>
            <a:miter lim="800000"/>
            <a:headEnd type="none" w="sm" len="sm"/>
            <a:tailEnd type="none" w="sm" len="sm"/>
          </a:ln>
        </p:spPr>
        <p:txBody>
          <a:bodyPr wrap="none">
            <a:spAutoFit/>
          </a:bodyPr>
          <a:lstStyle/>
          <a:p>
            <a:pPr algn="ctr"/>
            <a:r>
              <a:rPr lang="en-US" sz="3600" b="1"/>
              <a:t>Screening</a:t>
            </a:r>
          </a:p>
          <a:p>
            <a:pPr algn="ctr"/>
            <a:r>
              <a:rPr lang="en-US" sz="3600" b="1"/>
              <a:t>Test</a:t>
            </a:r>
          </a:p>
        </p:txBody>
      </p:sp>
      <p:sp>
        <p:nvSpPr>
          <p:cNvPr id="19482" name="Text Box 26"/>
          <p:cNvSpPr txBox="1">
            <a:spLocks noChangeArrowheads="1"/>
          </p:cNvSpPr>
          <p:nvPr/>
        </p:nvSpPr>
        <p:spPr bwMode="auto">
          <a:xfrm>
            <a:off x="6232525" y="4638675"/>
            <a:ext cx="441325" cy="519113"/>
          </a:xfrm>
          <a:prstGeom prst="rect">
            <a:avLst/>
          </a:prstGeom>
          <a:noFill/>
          <a:ln w="12699">
            <a:noFill/>
            <a:miter lim="800000"/>
            <a:headEnd type="none" w="sm" len="sm"/>
            <a:tailEnd type="none" w="sm" len="sm"/>
          </a:ln>
        </p:spPr>
        <p:txBody>
          <a:bodyPr wrap="none">
            <a:spAutoFit/>
          </a:bodyPr>
          <a:lstStyle/>
          <a:p>
            <a:r>
              <a:rPr lang="en-US" sz="2800"/>
              <a:t>N</a:t>
            </a:r>
          </a:p>
        </p:txBody>
      </p:sp>
      <p:sp>
        <p:nvSpPr>
          <p:cNvPr id="19483" name="Line 27"/>
          <p:cNvSpPr>
            <a:spLocks noChangeShapeType="1"/>
          </p:cNvSpPr>
          <p:nvPr/>
        </p:nvSpPr>
        <p:spPr bwMode="auto">
          <a:xfrm>
            <a:off x="5943600" y="2057400"/>
            <a:ext cx="0" cy="2514600"/>
          </a:xfrm>
          <a:prstGeom prst="line">
            <a:avLst/>
          </a:prstGeom>
          <a:noFill/>
          <a:ln w="12699">
            <a:solidFill>
              <a:schemeClr val="tx1"/>
            </a:solidFill>
            <a:round/>
            <a:headEnd type="none" w="sm" len="sm"/>
            <a:tailEnd type="none" w="sm" len="sm"/>
          </a:ln>
        </p:spPr>
        <p:txBody>
          <a:bodyPr wrap="none" anchor="ctr"/>
          <a:lstStyle/>
          <a:p>
            <a:endParaRPr lang="en-US"/>
          </a:p>
        </p:txBody>
      </p:sp>
    </p:spTree>
    <p:extLst>
      <p:ext uri="{BB962C8B-B14F-4D97-AF65-F5344CB8AC3E}">
        <p14:creationId xmlns:p14="http://schemas.microsoft.com/office/powerpoint/2010/main" val="304113095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flipV="1">
            <a:off x="685800" y="533400"/>
            <a:ext cx="7772400" cy="76200"/>
          </a:xfrm>
        </p:spPr>
        <p:txBody>
          <a:bodyPr/>
          <a:lstStyle/>
          <a:p>
            <a:endParaRPr lang="en-US" dirty="0"/>
          </a:p>
        </p:txBody>
      </p:sp>
      <p:sp>
        <p:nvSpPr>
          <p:cNvPr id="3" name="Content Placeholder 2"/>
          <p:cNvSpPr>
            <a:spLocks noGrp="1"/>
          </p:cNvSpPr>
          <p:nvPr>
            <p:ph idx="1"/>
          </p:nvPr>
        </p:nvSpPr>
        <p:spPr>
          <a:xfrm>
            <a:off x="685800" y="609600"/>
            <a:ext cx="7772400" cy="5486400"/>
          </a:xfrm>
        </p:spPr>
        <p:txBody>
          <a:bodyPr/>
          <a:lstStyle/>
          <a:p>
            <a:pPr marL="0" indent="0">
              <a:buNone/>
            </a:pPr>
            <a:r>
              <a:rPr lang="en-US" b="1" dirty="0" smtClean="0"/>
              <a:t>1) Screening </a:t>
            </a:r>
            <a:r>
              <a:rPr lang="en-US" b="1" dirty="0"/>
              <a:t>is the most commonly used </a:t>
            </a:r>
            <a:r>
              <a:rPr lang="en-US" b="1" dirty="0" smtClean="0"/>
              <a:t>epidemiological tool </a:t>
            </a:r>
            <a:r>
              <a:rPr lang="en-US" b="1" dirty="0"/>
              <a:t>in school health services. Which level of </a:t>
            </a:r>
            <a:r>
              <a:rPr lang="en-US" b="1" dirty="0" smtClean="0"/>
              <a:t>prevention does </a:t>
            </a:r>
            <a:r>
              <a:rPr lang="en-US" b="1" dirty="0"/>
              <a:t>it refer to?</a:t>
            </a:r>
          </a:p>
          <a:p>
            <a:r>
              <a:rPr lang="en-US" dirty="0"/>
              <a:t>(a) Primary </a:t>
            </a:r>
            <a:endParaRPr lang="en-US" dirty="0" smtClean="0"/>
          </a:p>
          <a:p>
            <a:r>
              <a:rPr lang="en-US" dirty="0" smtClean="0"/>
              <a:t>(</a:t>
            </a:r>
            <a:r>
              <a:rPr lang="en-US" dirty="0"/>
              <a:t>b) Secondary</a:t>
            </a:r>
          </a:p>
          <a:p>
            <a:r>
              <a:rPr lang="en-US" dirty="0"/>
              <a:t>(c) Tertiary</a:t>
            </a:r>
          </a:p>
          <a:p>
            <a:r>
              <a:rPr lang="en-US" dirty="0"/>
              <a:t>(d) Primary and secondary</a:t>
            </a:r>
          </a:p>
        </p:txBody>
      </p:sp>
    </p:spTree>
    <p:extLst>
      <p:ext uri="{BB962C8B-B14F-4D97-AF65-F5344CB8AC3E}">
        <p14:creationId xmlns:p14="http://schemas.microsoft.com/office/powerpoint/2010/main" val="386137102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304799"/>
            <a:ext cx="7772400" cy="5945875"/>
          </a:xfrm>
        </p:spPr>
        <p:txBody>
          <a:bodyPr/>
          <a:lstStyle/>
          <a:p>
            <a:pPr marL="0" indent="0">
              <a:buNone/>
            </a:pPr>
            <a:r>
              <a:rPr lang="en-US" b="1" dirty="0" smtClean="0"/>
              <a:t>2) In </a:t>
            </a:r>
            <a:r>
              <a:rPr lang="en-US" b="1" dirty="0"/>
              <a:t>“Iceberg Phenomenon” the tip represents what </a:t>
            </a:r>
            <a:r>
              <a:rPr lang="en-US" b="1" dirty="0" smtClean="0"/>
              <a:t>the physician </a:t>
            </a:r>
            <a:r>
              <a:rPr lang="en-US" b="1" dirty="0"/>
              <a:t>sees in clinical practice and </a:t>
            </a:r>
            <a:r>
              <a:rPr lang="en-US" b="1" dirty="0" smtClean="0"/>
              <a:t>submerged portion</a:t>
            </a:r>
            <a:r>
              <a:rPr lang="en-US" b="1" dirty="0"/>
              <a:t> </a:t>
            </a:r>
            <a:r>
              <a:rPr lang="en-US" b="1" dirty="0" smtClean="0"/>
              <a:t>of </a:t>
            </a:r>
            <a:r>
              <a:rPr lang="en-US" b="1" dirty="0"/>
              <a:t>the iceberg represents sub </a:t>
            </a:r>
            <a:r>
              <a:rPr lang="en-US" b="1" dirty="0" smtClean="0"/>
              <a:t>clinical cases</a:t>
            </a:r>
            <a:r>
              <a:rPr lang="en-US" b="1" dirty="0"/>
              <a:t>, </a:t>
            </a:r>
            <a:r>
              <a:rPr lang="en-US" b="1" dirty="0" smtClean="0"/>
              <a:t>carriers, undiagnosed </a:t>
            </a:r>
            <a:r>
              <a:rPr lang="en-US" b="1" dirty="0"/>
              <a:t>cases. Essential </a:t>
            </a:r>
            <a:r>
              <a:rPr lang="en-US" b="1" dirty="0" smtClean="0"/>
              <a:t>purpose of </a:t>
            </a:r>
            <a:r>
              <a:rPr lang="en-US" b="1" dirty="0"/>
              <a:t>screening </a:t>
            </a:r>
            <a:r>
              <a:rPr lang="en-US" b="1" dirty="0" smtClean="0"/>
              <a:t>test for </a:t>
            </a:r>
            <a:r>
              <a:rPr lang="en-US" b="1" dirty="0"/>
              <a:t>a chronic disease is to identify: </a:t>
            </a:r>
            <a:endParaRPr lang="en-US" b="1" dirty="0" smtClean="0"/>
          </a:p>
          <a:p>
            <a:r>
              <a:rPr lang="en-US" b="1" dirty="0"/>
              <a:t> </a:t>
            </a:r>
            <a:r>
              <a:rPr lang="en-US" dirty="0" smtClean="0"/>
              <a:t>(</a:t>
            </a:r>
            <a:r>
              <a:rPr lang="en-US" dirty="0"/>
              <a:t>a) Tip of the iceberg</a:t>
            </a:r>
          </a:p>
          <a:p>
            <a:r>
              <a:rPr lang="en-US" dirty="0"/>
              <a:t>(b) Hidden portion of the </a:t>
            </a:r>
            <a:r>
              <a:rPr lang="en-US" dirty="0" smtClean="0"/>
              <a:t>iceberg</a:t>
            </a:r>
          </a:p>
          <a:p>
            <a:r>
              <a:rPr lang="en-US" dirty="0" smtClean="0"/>
              <a:t>(c) Waterline demarcation</a:t>
            </a:r>
          </a:p>
          <a:p>
            <a:r>
              <a:rPr lang="en-US" dirty="0" smtClean="0"/>
              <a:t>(d) All of the above</a:t>
            </a:r>
            <a:endParaRPr lang="en-US" dirty="0"/>
          </a:p>
        </p:txBody>
      </p:sp>
    </p:spTree>
    <p:extLst>
      <p:ext uri="{BB962C8B-B14F-4D97-AF65-F5344CB8AC3E}">
        <p14:creationId xmlns:p14="http://schemas.microsoft.com/office/powerpoint/2010/main" val="83598611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52400"/>
            <a:ext cx="7772400" cy="5943600"/>
          </a:xfrm>
        </p:spPr>
        <p:txBody>
          <a:bodyPr/>
          <a:lstStyle/>
          <a:p>
            <a:pPr marL="0" indent="0">
              <a:buNone/>
            </a:pPr>
            <a:r>
              <a:rPr lang="en-US" sz="2800" b="1" dirty="0" smtClean="0"/>
              <a:t>3) Screening </a:t>
            </a:r>
            <a:r>
              <a:rPr lang="en-US" sz="2800" b="1" dirty="0"/>
              <a:t>is done because of all except</a:t>
            </a:r>
            <a:r>
              <a:rPr lang="en-US" sz="2800" b="1" dirty="0" smtClean="0"/>
              <a:t>:</a:t>
            </a:r>
          </a:p>
          <a:p>
            <a:pPr marL="0" indent="0">
              <a:buNone/>
            </a:pPr>
            <a:endParaRPr lang="en-US" sz="2800" b="1" dirty="0"/>
          </a:p>
          <a:p>
            <a:pPr algn="just"/>
            <a:r>
              <a:rPr lang="en-US" sz="2800" b="1" i="1" dirty="0" smtClean="0"/>
              <a:t> </a:t>
            </a:r>
            <a:r>
              <a:rPr lang="en-US" sz="2800" dirty="0" smtClean="0"/>
              <a:t>(</a:t>
            </a:r>
            <a:r>
              <a:rPr lang="en-US" sz="2800" dirty="0"/>
              <a:t>a) Testing for infection or disease in population or </a:t>
            </a:r>
            <a:r>
              <a:rPr lang="en-US" sz="2800" dirty="0" smtClean="0"/>
              <a:t>in individuals </a:t>
            </a:r>
            <a:r>
              <a:rPr lang="en-US" sz="2800" dirty="0"/>
              <a:t>who are not seeking health care</a:t>
            </a:r>
          </a:p>
          <a:p>
            <a:pPr algn="just"/>
            <a:r>
              <a:rPr lang="en-US" sz="2800" dirty="0"/>
              <a:t>(b) It is defined presumptive identification of </a:t>
            </a:r>
            <a:r>
              <a:rPr lang="en-US" sz="2800" dirty="0" smtClean="0"/>
              <a:t>unrecognized disease</a:t>
            </a:r>
            <a:endParaRPr lang="en-US" sz="2800" dirty="0"/>
          </a:p>
          <a:p>
            <a:pPr algn="just"/>
            <a:r>
              <a:rPr lang="en-US" sz="2800" dirty="0"/>
              <a:t>(c) Search for unrecognized disease or defect by </a:t>
            </a:r>
            <a:r>
              <a:rPr lang="en-US" sz="2800" dirty="0" smtClean="0"/>
              <a:t>means of </a:t>
            </a:r>
            <a:r>
              <a:rPr lang="en-US" sz="2800" dirty="0"/>
              <a:t>rapidly applied test, examinations or other </a:t>
            </a:r>
            <a:r>
              <a:rPr lang="en-US" sz="2800" dirty="0" smtClean="0"/>
              <a:t>procedures in </a:t>
            </a:r>
            <a:r>
              <a:rPr lang="en-US" sz="2800" dirty="0"/>
              <a:t>apparently healthy individuals</a:t>
            </a:r>
          </a:p>
          <a:p>
            <a:pPr algn="just"/>
            <a:r>
              <a:rPr lang="en-US" sz="2800" dirty="0"/>
              <a:t>(d) Use of clinical or laboratory tests to detect disease </a:t>
            </a:r>
            <a:r>
              <a:rPr lang="en-US" sz="2800" dirty="0" smtClean="0"/>
              <a:t>in individual </a:t>
            </a:r>
            <a:r>
              <a:rPr lang="en-US" sz="2800" dirty="0"/>
              <a:t>seeking health care for other reasons</a:t>
            </a:r>
          </a:p>
        </p:txBody>
      </p:sp>
    </p:spTree>
    <p:extLst>
      <p:ext uri="{BB962C8B-B14F-4D97-AF65-F5344CB8AC3E}">
        <p14:creationId xmlns:p14="http://schemas.microsoft.com/office/powerpoint/2010/main" val="390217087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304800"/>
          </a:xfrm>
        </p:spPr>
        <p:txBody>
          <a:bodyPr/>
          <a:lstStyle/>
          <a:p>
            <a:endParaRPr lang="en-US" dirty="0"/>
          </a:p>
        </p:txBody>
      </p:sp>
      <p:sp>
        <p:nvSpPr>
          <p:cNvPr id="3" name="Content Placeholder 2"/>
          <p:cNvSpPr>
            <a:spLocks noGrp="1"/>
          </p:cNvSpPr>
          <p:nvPr>
            <p:ph idx="1"/>
          </p:nvPr>
        </p:nvSpPr>
        <p:spPr>
          <a:xfrm>
            <a:off x="685800" y="1371600"/>
            <a:ext cx="7772400" cy="4724400"/>
          </a:xfrm>
        </p:spPr>
        <p:txBody>
          <a:bodyPr/>
          <a:lstStyle/>
          <a:p>
            <a:pPr marL="0" indent="0">
              <a:buNone/>
            </a:pPr>
            <a:r>
              <a:rPr lang="en-US" b="1" dirty="0" smtClean="0"/>
              <a:t>4) Period </a:t>
            </a:r>
            <a:r>
              <a:rPr lang="en-US" b="1" dirty="0"/>
              <a:t>between the possible time of detection and </a:t>
            </a:r>
            <a:r>
              <a:rPr lang="en-US" b="1" dirty="0" smtClean="0"/>
              <a:t>the actual </a:t>
            </a:r>
            <a:r>
              <a:rPr lang="en-US" b="1" dirty="0"/>
              <a:t>time of diagnosis is: </a:t>
            </a:r>
            <a:endParaRPr lang="en-US" b="1" i="1" dirty="0" smtClean="0"/>
          </a:p>
          <a:p>
            <a:r>
              <a:rPr lang="en-US" dirty="0" smtClean="0"/>
              <a:t>(</a:t>
            </a:r>
            <a:r>
              <a:rPr lang="en-US" dirty="0"/>
              <a:t>a) Lead time</a:t>
            </a:r>
          </a:p>
          <a:p>
            <a:r>
              <a:rPr lang="en-US" dirty="0"/>
              <a:t>(b) Screening time</a:t>
            </a:r>
          </a:p>
          <a:p>
            <a:r>
              <a:rPr lang="en-US" dirty="0"/>
              <a:t>(c) Generation time</a:t>
            </a:r>
          </a:p>
          <a:p>
            <a:r>
              <a:rPr lang="en-US" dirty="0"/>
              <a:t>(d) Serial interval</a:t>
            </a:r>
          </a:p>
        </p:txBody>
      </p:sp>
    </p:spTree>
    <p:extLst>
      <p:ext uri="{BB962C8B-B14F-4D97-AF65-F5344CB8AC3E}">
        <p14:creationId xmlns:p14="http://schemas.microsoft.com/office/powerpoint/2010/main" val="1744254165"/>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b="1" dirty="0" smtClean="0"/>
              <a:t>5) Screening </a:t>
            </a:r>
            <a:r>
              <a:rPr lang="en-US" b="1" dirty="0"/>
              <a:t>test has the following features except:</a:t>
            </a:r>
          </a:p>
          <a:p>
            <a:r>
              <a:rPr lang="en-US" dirty="0"/>
              <a:t>(a) Done on apparently healthy individuals</a:t>
            </a:r>
          </a:p>
          <a:p>
            <a:r>
              <a:rPr lang="en-US" dirty="0"/>
              <a:t>(b) It is less accurate </a:t>
            </a:r>
            <a:endParaRPr lang="en-US" b="1" i="1" dirty="0"/>
          </a:p>
          <a:p>
            <a:r>
              <a:rPr lang="en-US" dirty="0" smtClean="0"/>
              <a:t>(</a:t>
            </a:r>
            <a:r>
              <a:rPr lang="en-US" dirty="0"/>
              <a:t>c) Test results are arbitrary and final</a:t>
            </a:r>
          </a:p>
          <a:p>
            <a:r>
              <a:rPr lang="en-US" dirty="0"/>
              <a:t>(d) It can be used as a basis for treatment</a:t>
            </a:r>
          </a:p>
        </p:txBody>
      </p:sp>
    </p:spTree>
    <p:extLst>
      <p:ext uri="{BB962C8B-B14F-4D97-AF65-F5344CB8AC3E}">
        <p14:creationId xmlns:p14="http://schemas.microsoft.com/office/powerpoint/2010/main" val="367304922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normAutofit/>
          </a:bodyPr>
          <a:lstStyle/>
          <a:p>
            <a:pPr marL="54864" fontAlgn="auto">
              <a:spcAft>
                <a:spcPts val="0"/>
              </a:spcAft>
              <a:defRPr/>
            </a:pPr>
            <a:r>
              <a:rPr lang="en-US" dirty="0">
                <a:solidFill>
                  <a:schemeClr val="tx2">
                    <a:tint val="100000"/>
                    <a:shade val="90000"/>
                    <a:satMod val="250000"/>
                    <a:alpha val="100000"/>
                  </a:schemeClr>
                </a:solidFill>
              </a:rPr>
              <a:t>Iceberg Phenomenon</a:t>
            </a:r>
          </a:p>
        </p:txBody>
      </p:sp>
      <p:sp>
        <p:nvSpPr>
          <p:cNvPr id="12291" name="AutoShape 4"/>
          <p:cNvSpPr>
            <a:spLocks noChangeArrowheads="1"/>
          </p:cNvSpPr>
          <p:nvPr/>
        </p:nvSpPr>
        <p:spPr bwMode="auto">
          <a:xfrm>
            <a:off x="1447800" y="2743200"/>
            <a:ext cx="6248400" cy="3048000"/>
          </a:xfrm>
          <a:prstGeom prst="triangle">
            <a:avLst>
              <a:gd name="adj" fmla="val 50000"/>
            </a:avLst>
          </a:prstGeom>
          <a:solidFill>
            <a:schemeClr val="accent1"/>
          </a:solidFill>
          <a:ln w="9525">
            <a:solidFill>
              <a:schemeClr val="tx1"/>
            </a:solidFill>
            <a:miter lim="800000"/>
            <a:headEnd/>
            <a:tailEnd/>
          </a:ln>
        </p:spPr>
        <p:txBody>
          <a:bodyPr wrap="none" anchor="ctr"/>
          <a:lstStyle/>
          <a:p>
            <a:endParaRPr lang="en-US"/>
          </a:p>
        </p:txBody>
      </p:sp>
      <p:sp>
        <p:nvSpPr>
          <p:cNvPr id="12292" name="Line 5"/>
          <p:cNvSpPr>
            <a:spLocks noChangeShapeType="1"/>
          </p:cNvSpPr>
          <p:nvPr/>
        </p:nvSpPr>
        <p:spPr bwMode="auto">
          <a:xfrm flipV="1">
            <a:off x="2514600" y="3352800"/>
            <a:ext cx="4724400" cy="762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2293" name="Text Box 6"/>
          <p:cNvSpPr txBox="1">
            <a:spLocks noChangeArrowheads="1"/>
          </p:cNvSpPr>
          <p:nvPr/>
        </p:nvSpPr>
        <p:spPr bwMode="auto">
          <a:xfrm>
            <a:off x="6400800" y="3886200"/>
            <a:ext cx="2286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imes New Roman" pitchFamily="18" charset="0"/>
              </a:defRPr>
            </a:lvl1pPr>
            <a:lvl2pPr marL="742950" indent="-285750">
              <a:defRPr>
                <a:solidFill>
                  <a:schemeClr val="tx1"/>
                </a:solidFill>
                <a:latin typeface="Times New Roman" pitchFamily="18" charset="0"/>
              </a:defRPr>
            </a:lvl2pPr>
            <a:lvl3pPr marL="1143000" indent="-228600">
              <a:defRPr>
                <a:solidFill>
                  <a:schemeClr val="tx1"/>
                </a:solidFill>
                <a:latin typeface="Times New Roman" pitchFamily="18" charset="0"/>
              </a:defRPr>
            </a:lvl3pPr>
            <a:lvl4pPr marL="1600200" indent="-228600">
              <a:defRPr>
                <a:solidFill>
                  <a:schemeClr val="tx1"/>
                </a:solidFill>
                <a:latin typeface="Times New Roman" pitchFamily="18" charset="0"/>
              </a:defRPr>
            </a:lvl4pPr>
            <a:lvl5pPr marL="2057400" indent="-22860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pPr eaLnBrk="1" hangingPunct="1">
              <a:spcBef>
                <a:spcPct val="50000"/>
              </a:spcBef>
            </a:pPr>
            <a:endParaRPr lang="en-US" sz="2400"/>
          </a:p>
        </p:txBody>
      </p:sp>
      <p:sp>
        <p:nvSpPr>
          <p:cNvPr id="12294" name="Text Box 8"/>
          <p:cNvSpPr txBox="1">
            <a:spLocks noChangeArrowheads="1"/>
          </p:cNvSpPr>
          <p:nvPr/>
        </p:nvSpPr>
        <p:spPr bwMode="auto">
          <a:xfrm rot="10944667" flipV="1">
            <a:off x="2916238" y="2514600"/>
            <a:ext cx="3802062"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imes New Roman" pitchFamily="18" charset="0"/>
              </a:defRPr>
            </a:lvl1pPr>
            <a:lvl2pPr marL="742950" indent="-285750">
              <a:defRPr>
                <a:solidFill>
                  <a:schemeClr val="tx1"/>
                </a:solidFill>
                <a:latin typeface="Times New Roman" pitchFamily="18" charset="0"/>
              </a:defRPr>
            </a:lvl2pPr>
            <a:lvl3pPr marL="1143000" indent="-228600">
              <a:defRPr>
                <a:solidFill>
                  <a:schemeClr val="tx1"/>
                </a:solidFill>
                <a:latin typeface="Times New Roman" pitchFamily="18" charset="0"/>
              </a:defRPr>
            </a:lvl3pPr>
            <a:lvl4pPr marL="1600200" indent="-228600">
              <a:defRPr>
                <a:solidFill>
                  <a:schemeClr val="tx1"/>
                </a:solidFill>
                <a:latin typeface="Times New Roman" pitchFamily="18" charset="0"/>
              </a:defRPr>
            </a:lvl4pPr>
            <a:lvl5pPr marL="2057400" indent="-22860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pPr eaLnBrk="1" hangingPunct="1">
              <a:spcBef>
                <a:spcPct val="50000"/>
              </a:spcBef>
            </a:pPr>
            <a:endParaRPr lang="en-US" sz="2400"/>
          </a:p>
        </p:txBody>
      </p:sp>
      <p:sp>
        <p:nvSpPr>
          <p:cNvPr id="12295" name="Text Box 9"/>
          <p:cNvSpPr txBox="1">
            <a:spLocks noChangeArrowheads="1"/>
          </p:cNvSpPr>
          <p:nvPr/>
        </p:nvSpPr>
        <p:spPr bwMode="auto">
          <a:xfrm>
            <a:off x="6553200" y="4572000"/>
            <a:ext cx="20574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imes New Roman" pitchFamily="18" charset="0"/>
              </a:defRPr>
            </a:lvl1pPr>
            <a:lvl2pPr marL="742950" indent="-285750">
              <a:defRPr>
                <a:solidFill>
                  <a:schemeClr val="tx1"/>
                </a:solidFill>
                <a:latin typeface="Times New Roman" pitchFamily="18" charset="0"/>
              </a:defRPr>
            </a:lvl2pPr>
            <a:lvl3pPr marL="1143000" indent="-228600">
              <a:defRPr>
                <a:solidFill>
                  <a:schemeClr val="tx1"/>
                </a:solidFill>
                <a:latin typeface="Times New Roman" pitchFamily="18" charset="0"/>
              </a:defRPr>
            </a:lvl3pPr>
            <a:lvl4pPr marL="1600200" indent="-228600">
              <a:defRPr>
                <a:solidFill>
                  <a:schemeClr val="tx1"/>
                </a:solidFill>
                <a:latin typeface="Times New Roman" pitchFamily="18" charset="0"/>
              </a:defRPr>
            </a:lvl4pPr>
            <a:lvl5pPr marL="2057400" indent="-22860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pPr eaLnBrk="1" hangingPunct="1">
              <a:spcBef>
                <a:spcPct val="50000"/>
              </a:spcBef>
            </a:pPr>
            <a:r>
              <a:rPr lang="en-US" sz="2400"/>
              <a:t>Submerged portion</a:t>
            </a:r>
          </a:p>
        </p:txBody>
      </p:sp>
      <p:sp>
        <p:nvSpPr>
          <p:cNvPr id="12296" name="Text Box 10"/>
          <p:cNvSpPr txBox="1">
            <a:spLocks noChangeArrowheads="1"/>
          </p:cNvSpPr>
          <p:nvPr/>
        </p:nvSpPr>
        <p:spPr bwMode="auto">
          <a:xfrm>
            <a:off x="3429000" y="2743200"/>
            <a:ext cx="27432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imes New Roman" pitchFamily="18" charset="0"/>
              </a:defRPr>
            </a:lvl1pPr>
            <a:lvl2pPr marL="742950" indent="-285750">
              <a:defRPr>
                <a:solidFill>
                  <a:schemeClr val="tx1"/>
                </a:solidFill>
                <a:latin typeface="Times New Roman" pitchFamily="18" charset="0"/>
              </a:defRPr>
            </a:lvl2pPr>
            <a:lvl3pPr marL="1143000" indent="-228600">
              <a:defRPr>
                <a:solidFill>
                  <a:schemeClr val="tx1"/>
                </a:solidFill>
                <a:latin typeface="Times New Roman" pitchFamily="18" charset="0"/>
              </a:defRPr>
            </a:lvl3pPr>
            <a:lvl4pPr marL="1600200" indent="-228600">
              <a:defRPr>
                <a:solidFill>
                  <a:schemeClr val="tx1"/>
                </a:solidFill>
                <a:latin typeface="Times New Roman" pitchFamily="18" charset="0"/>
              </a:defRPr>
            </a:lvl4pPr>
            <a:lvl5pPr marL="2057400" indent="-22860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pPr eaLnBrk="1" hangingPunct="1">
              <a:spcBef>
                <a:spcPct val="50000"/>
              </a:spcBef>
            </a:pPr>
            <a:r>
              <a:rPr lang="en-US" sz="2400"/>
              <a:t>Tip of the iceberg</a:t>
            </a:r>
          </a:p>
        </p:txBody>
      </p:sp>
    </p:spTree>
    <p:extLst>
      <p:ext uri="{BB962C8B-B14F-4D97-AF65-F5344CB8AC3E}">
        <p14:creationId xmlns:p14="http://schemas.microsoft.com/office/powerpoint/2010/main" val="2487927270"/>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Answers</a:t>
            </a:r>
            <a:endParaRPr lang="en-US" dirty="0"/>
          </a:p>
        </p:txBody>
      </p:sp>
      <p:sp>
        <p:nvSpPr>
          <p:cNvPr id="3" name="Content Placeholder 2"/>
          <p:cNvSpPr>
            <a:spLocks noGrp="1"/>
          </p:cNvSpPr>
          <p:nvPr>
            <p:ph idx="1"/>
          </p:nvPr>
        </p:nvSpPr>
        <p:spPr/>
        <p:txBody>
          <a:bodyPr/>
          <a:lstStyle/>
          <a:p>
            <a:r>
              <a:rPr lang="en-US" dirty="0" smtClean="0"/>
              <a:t>1) b</a:t>
            </a:r>
          </a:p>
          <a:p>
            <a:r>
              <a:rPr lang="en-US" dirty="0" smtClean="0"/>
              <a:t>2) b</a:t>
            </a:r>
          </a:p>
          <a:p>
            <a:r>
              <a:rPr lang="en-US" dirty="0" smtClean="0"/>
              <a:t>3) a</a:t>
            </a:r>
          </a:p>
          <a:p>
            <a:r>
              <a:rPr lang="en-US" dirty="0" smtClean="0"/>
              <a:t>4) a</a:t>
            </a:r>
          </a:p>
          <a:p>
            <a:r>
              <a:rPr lang="en-US" dirty="0" smtClean="0"/>
              <a:t>5) d </a:t>
            </a:r>
            <a:endParaRPr lang="en-US" dirty="0"/>
          </a:p>
        </p:txBody>
      </p:sp>
    </p:spTree>
    <p:extLst>
      <p:ext uri="{BB962C8B-B14F-4D97-AF65-F5344CB8AC3E}">
        <p14:creationId xmlns:p14="http://schemas.microsoft.com/office/powerpoint/2010/main" val="242880919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685800" y="-76200"/>
            <a:ext cx="7772400" cy="914400"/>
          </a:xfrm>
        </p:spPr>
        <p:txBody>
          <a:bodyPr/>
          <a:lstStyle/>
          <a:p>
            <a:pPr>
              <a:spcAft>
                <a:spcPts val="400"/>
              </a:spcAft>
            </a:pPr>
            <a:r>
              <a:rPr lang="en-US" b="1" dirty="0" smtClean="0"/>
              <a:t>Purpose of Screening</a:t>
            </a:r>
            <a:endParaRPr lang="en-US" dirty="0" smtClean="0"/>
          </a:p>
        </p:txBody>
      </p:sp>
      <p:sp>
        <p:nvSpPr>
          <p:cNvPr id="6147" name="Rectangle 3"/>
          <p:cNvSpPr>
            <a:spLocks noGrp="1" noChangeArrowheads="1"/>
          </p:cNvSpPr>
          <p:nvPr>
            <p:ph type="body" idx="1"/>
          </p:nvPr>
        </p:nvSpPr>
        <p:spPr>
          <a:xfrm>
            <a:off x="304800" y="838200"/>
            <a:ext cx="8724900" cy="4800600"/>
          </a:xfrm>
        </p:spPr>
        <p:txBody>
          <a:bodyPr/>
          <a:lstStyle/>
          <a:p>
            <a:pPr>
              <a:lnSpc>
                <a:spcPct val="90000"/>
              </a:lnSpc>
              <a:spcBef>
                <a:spcPts val="600"/>
              </a:spcBef>
              <a:spcAft>
                <a:spcPts val="600"/>
              </a:spcAft>
            </a:pPr>
            <a:r>
              <a:rPr lang="en-US" b="1" dirty="0" smtClean="0"/>
              <a:t>Aims to reduce morbidity and mortality from disease among persons being screened</a:t>
            </a:r>
          </a:p>
          <a:p>
            <a:pPr>
              <a:lnSpc>
                <a:spcPct val="90000"/>
              </a:lnSpc>
              <a:spcBef>
                <a:spcPts val="600"/>
              </a:spcBef>
              <a:spcAft>
                <a:spcPts val="600"/>
              </a:spcAft>
            </a:pPr>
            <a:r>
              <a:rPr lang="en-US" b="1" dirty="0" smtClean="0"/>
              <a:t>Is the application of a relatively simple, inexpensive</a:t>
            </a:r>
            <a:r>
              <a:rPr lang="en-US" b="1" i="1" dirty="0" smtClean="0"/>
              <a:t> </a:t>
            </a:r>
            <a:r>
              <a:rPr lang="en-US" b="1" dirty="0" smtClean="0"/>
              <a:t>test, examinations or other procedures to people who are asymptomatic, for the purpose of classifying them with respect to their likelihood of having a particular disease</a:t>
            </a:r>
          </a:p>
          <a:p>
            <a:pPr>
              <a:lnSpc>
                <a:spcPct val="90000"/>
              </a:lnSpc>
            </a:pPr>
            <a:r>
              <a:rPr lang="en-US" b="1" u="sng" dirty="0" smtClean="0"/>
              <a:t>a means of identifying persons at increased risk for the presence of disease, who warrant further evaluation</a:t>
            </a:r>
          </a:p>
          <a:p>
            <a:pPr>
              <a:lnSpc>
                <a:spcPct val="90000"/>
              </a:lnSpc>
            </a:pPr>
            <a:r>
              <a:rPr lang="en-US" b="1" dirty="0" smtClean="0"/>
              <a:t>Secondary Prevention </a:t>
            </a:r>
          </a:p>
          <a:p>
            <a:pPr>
              <a:lnSpc>
                <a:spcPct val="90000"/>
              </a:lnSpc>
            </a:pPr>
            <a:endParaRPr lang="en-US" b="1"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685800" y="304800"/>
            <a:ext cx="7772400" cy="1143000"/>
          </a:xfrm>
        </p:spPr>
        <p:txBody>
          <a:bodyPr/>
          <a:lstStyle/>
          <a:p>
            <a:r>
              <a:rPr lang="en-US" b="1" smtClean="0"/>
              <a:t>Diagnosis  =  Screening</a:t>
            </a:r>
            <a:endParaRPr lang="en-US" smtClean="0"/>
          </a:p>
        </p:txBody>
      </p:sp>
      <p:sp>
        <p:nvSpPr>
          <p:cNvPr id="7171" name="Rectangle 3"/>
          <p:cNvSpPr>
            <a:spLocks noGrp="1" noChangeArrowheads="1"/>
          </p:cNvSpPr>
          <p:nvPr>
            <p:ph type="body" idx="1"/>
          </p:nvPr>
        </p:nvSpPr>
        <p:spPr>
          <a:xfrm>
            <a:off x="381000" y="1447800"/>
            <a:ext cx="8763000" cy="4038600"/>
          </a:xfrm>
        </p:spPr>
        <p:txBody>
          <a:bodyPr/>
          <a:lstStyle/>
          <a:p>
            <a:pPr algn="just"/>
            <a:r>
              <a:rPr lang="en-US" sz="3600" b="1" dirty="0" smtClean="0"/>
              <a:t>Screening tests may be used as diagnostic tests</a:t>
            </a:r>
          </a:p>
          <a:p>
            <a:pPr algn="just"/>
            <a:r>
              <a:rPr lang="en-US" sz="3600" b="1" dirty="0" smtClean="0"/>
              <a:t>Diagnosis involves confirmation of presence or absence of disease in someone suspected of or at risk for disease</a:t>
            </a:r>
          </a:p>
          <a:p>
            <a:pPr algn="just"/>
            <a:r>
              <a:rPr lang="en-US" sz="3600" b="1" dirty="0" smtClean="0"/>
              <a:t>Screening is generally done among individuals who are not suspected of having disease</a:t>
            </a:r>
          </a:p>
        </p:txBody>
      </p:sp>
      <p:sp>
        <p:nvSpPr>
          <p:cNvPr id="7172" name="Line 4"/>
          <p:cNvSpPr>
            <a:spLocks noChangeShapeType="1"/>
          </p:cNvSpPr>
          <p:nvPr/>
        </p:nvSpPr>
        <p:spPr bwMode="auto">
          <a:xfrm flipH="1">
            <a:off x="4495800" y="609600"/>
            <a:ext cx="152400" cy="533400"/>
          </a:xfrm>
          <a:prstGeom prst="line">
            <a:avLst/>
          </a:prstGeom>
          <a:noFill/>
          <a:ln w="38100">
            <a:solidFill>
              <a:schemeClr val="hlink"/>
            </a:solidFill>
            <a:round/>
            <a:headEnd type="none" w="sm" len="sm"/>
            <a:tailEnd type="none" w="sm" len="sm"/>
          </a:ln>
        </p:spPr>
        <p:txBody>
          <a:bodyPr wrap="none" anchor="ctr"/>
          <a:lstStyle/>
          <a:p>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3581637532"/>
              </p:ext>
            </p:extLst>
          </p:nvPr>
        </p:nvGraphicFramePr>
        <p:xfrm>
          <a:off x="142844" y="142852"/>
          <a:ext cx="8858312" cy="6572296"/>
        </p:xfrm>
        <a:graphic>
          <a:graphicData uri="http://schemas.openxmlformats.org/drawingml/2006/table">
            <a:tbl>
              <a:tblPr firstRow="1" bandRow="1">
                <a:tableStyleId>{5C22544A-7EE6-4342-B048-85BDC9FD1C3A}</a:tableStyleId>
              </a:tblPr>
              <a:tblGrid>
                <a:gridCol w="4429156"/>
                <a:gridCol w="4429156"/>
              </a:tblGrid>
              <a:tr h="540721">
                <a:tc>
                  <a:txBody>
                    <a:bodyPr/>
                    <a:lstStyle/>
                    <a:p>
                      <a:pPr algn="ctr"/>
                      <a:r>
                        <a:rPr lang="en-US" sz="2400" b="1" dirty="0" smtClean="0">
                          <a:solidFill>
                            <a:schemeClr val="bg1"/>
                          </a:solidFill>
                          <a:latin typeface="Times New Roman" pitchFamily="18" charset="0"/>
                          <a:cs typeface="Times New Roman" pitchFamily="18" charset="0"/>
                        </a:rPr>
                        <a:t>Screening Test</a:t>
                      </a:r>
                      <a:endParaRPr lang="en-IN" sz="2400" b="1" dirty="0">
                        <a:solidFill>
                          <a:schemeClr val="bg1"/>
                        </a:solidFill>
                        <a:latin typeface="Times New Roman" pitchFamily="18" charset="0"/>
                        <a:cs typeface="Times New Roman" pitchFamily="18" charset="0"/>
                      </a:endParaRPr>
                    </a:p>
                  </a:txBody>
                  <a:tcPr>
                    <a:solidFill>
                      <a:srgbClr val="FFFF00"/>
                    </a:solidFill>
                  </a:tcPr>
                </a:tc>
                <a:tc>
                  <a:txBody>
                    <a:bodyPr/>
                    <a:lstStyle/>
                    <a:p>
                      <a:pPr algn="ctr"/>
                      <a:r>
                        <a:rPr lang="en-US" sz="2400" b="1" dirty="0" smtClean="0">
                          <a:solidFill>
                            <a:schemeClr val="bg1"/>
                          </a:solidFill>
                          <a:latin typeface="Times New Roman" pitchFamily="18" charset="0"/>
                          <a:cs typeface="Times New Roman" pitchFamily="18" charset="0"/>
                        </a:rPr>
                        <a:t>Diagnostic Test</a:t>
                      </a:r>
                      <a:endParaRPr lang="en-IN" sz="2400" b="1" dirty="0">
                        <a:solidFill>
                          <a:schemeClr val="bg1"/>
                        </a:solidFill>
                        <a:latin typeface="Times New Roman" pitchFamily="18" charset="0"/>
                        <a:cs typeface="Times New Roman" pitchFamily="18" charset="0"/>
                      </a:endParaRPr>
                    </a:p>
                  </a:txBody>
                  <a:tcPr>
                    <a:solidFill>
                      <a:srgbClr val="FFFF00"/>
                    </a:solidFill>
                  </a:tcPr>
                </a:tc>
              </a:tr>
              <a:tr h="6031575">
                <a:tc>
                  <a:txBody>
                    <a:bodyPr/>
                    <a:lstStyle/>
                    <a:p>
                      <a:pPr marL="457200" indent="-457200">
                        <a:buAutoNum type="arabicPeriod"/>
                      </a:pPr>
                      <a:r>
                        <a:rPr lang="en-US" sz="2000" dirty="0" smtClean="0">
                          <a:solidFill>
                            <a:schemeClr val="bg1"/>
                          </a:solidFill>
                          <a:latin typeface="Times New Roman" pitchFamily="18" charset="0"/>
                          <a:cs typeface="Times New Roman" pitchFamily="18" charset="0"/>
                        </a:rPr>
                        <a:t>Done on apparently healthy</a:t>
                      </a:r>
                    </a:p>
                    <a:p>
                      <a:pPr marL="457200" indent="-457200">
                        <a:buAutoNum type="arabicPeriod"/>
                      </a:pPr>
                      <a:endParaRPr lang="en-US" sz="2000" dirty="0" smtClean="0">
                        <a:solidFill>
                          <a:schemeClr val="bg1"/>
                        </a:solidFill>
                        <a:latin typeface="Times New Roman" pitchFamily="18" charset="0"/>
                        <a:cs typeface="Times New Roman" pitchFamily="18" charset="0"/>
                      </a:endParaRPr>
                    </a:p>
                    <a:p>
                      <a:pPr marL="457200" indent="-457200">
                        <a:buAutoNum type="arabicPeriod"/>
                      </a:pPr>
                      <a:r>
                        <a:rPr lang="en-US" sz="2000" dirty="0" smtClean="0">
                          <a:solidFill>
                            <a:schemeClr val="bg1"/>
                          </a:solidFill>
                          <a:latin typeface="Times New Roman" pitchFamily="18" charset="0"/>
                          <a:cs typeface="Times New Roman" pitchFamily="18" charset="0"/>
                        </a:rPr>
                        <a:t>Applied to groups</a:t>
                      </a:r>
                    </a:p>
                    <a:p>
                      <a:pPr marL="457200" indent="-457200">
                        <a:buAutoNum type="arabicPeriod"/>
                      </a:pPr>
                      <a:endParaRPr lang="en-US" sz="2000" dirty="0" smtClean="0">
                        <a:solidFill>
                          <a:schemeClr val="bg1"/>
                        </a:solidFill>
                        <a:latin typeface="Times New Roman" pitchFamily="18" charset="0"/>
                        <a:cs typeface="Times New Roman" pitchFamily="18" charset="0"/>
                      </a:endParaRPr>
                    </a:p>
                    <a:p>
                      <a:pPr marL="457200" indent="-457200">
                        <a:buAutoNum type="arabicPeriod"/>
                      </a:pPr>
                      <a:r>
                        <a:rPr lang="en-US" sz="2000" dirty="0" smtClean="0">
                          <a:solidFill>
                            <a:schemeClr val="bg1"/>
                          </a:solidFill>
                          <a:latin typeface="Times New Roman" pitchFamily="18" charset="0"/>
                          <a:cs typeface="Times New Roman" pitchFamily="18" charset="0"/>
                        </a:rPr>
                        <a:t>Test results are arbitrary &amp; final</a:t>
                      </a:r>
                    </a:p>
                    <a:p>
                      <a:pPr marL="457200" indent="-457200">
                        <a:buAutoNum type="arabicPeriod"/>
                      </a:pPr>
                      <a:endParaRPr lang="en-US" sz="2000" dirty="0" smtClean="0">
                        <a:solidFill>
                          <a:schemeClr val="bg1"/>
                        </a:solidFill>
                        <a:latin typeface="Times New Roman" pitchFamily="18" charset="0"/>
                        <a:cs typeface="Times New Roman" pitchFamily="18" charset="0"/>
                      </a:endParaRPr>
                    </a:p>
                    <a:p>
                      <a:pPr marL="457200" indent="-457200">
                        <a:buAutoNum type="arabicPeriod"/>
                      </a:pPr>
                      <a:endParaRPr lang="en-US" sz="2000" dirty="0" smtClean="0">
                        <a:solidFill>
                          <a:schemeClr val="bg1"/>
                        </a:solidFill>
                        <a:latin typeface="Times New Roman" pitchFamily="18" charset="0"/>
                        <a:cs typeface="Times New Roman" pitchFamily="18" charset="0"/>
                      </a:endParaRPr>
                    </a:p>
                    <a:p>
                      <a:pPr marL="457200" indent="-457200">
                        <a:buAutoNum type="arabicPeriod"/>
                      </a:pPr>
                      <a:endParaRPr lang="en-US" sz="2000" dirty="0" smtClean="0">
                        <a:solidFill>
                          <a:schemeClr val="bg1"/>
                        </a:solidFill>
                        <a:latin typeface="Times New Roman" pitchFamily="18" charset="0"/>
                        <a:cs typeface="Times New Roman" pitchFamily="18" charset="0"/>
                      </a:endParaRPr>
                    </a:p>
                    <a:p>
                      <a:pPr marL="457200" indent="-457200">
                        <a:buAutoNum type="arabicPeriod"/>
                      </a:pPr>
                      <a:r>
                        <a:rPr lang="en-US" sz="2000" dirty="0" smtClean="0">
                          <a:solidFill>
                            <a:schemeClr val="bg1"/>
                          </a:solidFill>
                          <a:latin typeface="Times New Roman" pitchFamily="18" charset="0"/>
                          <a:cs typeface="Times New Roman" pitchFamily="18" charset="0"/>
                        </a:rPr>
                        <a:t>Based on one criterion or cut-off point</a:t>
                      </a:r>
                    </a:p>
                    <a:p>
                      <a:pPr marL="457200" indent="-457200">
                        <a:buAutoNum type="arabicPeriod"/>
                      </a:pPr>
                      <a:endParaRPr lang="en-US" sz="2000" dirty="0" smtClean="0">
                        <a:solidFill>
                          <a:schemeClr val="bg1"/>
                        </a:solidFill>
                        <a:latin typeface="Times New Roman" pitchFamily="18" charset="0"/>
                        <a:cs typeface="Times New Roman" pitchFamily="18" charset="0"/>
                      </a:endParaRPr>
                    </a:p>
                    <a:p>
                      <a:pPr marL="457200" indent="-457200">
                        <a:buAutoNum type="arabicPeriod"/>
                      </a:pPr>
                      <a:r>
                        <a:rPr lang="en-US" sz="2000" dirty="0" smtClean="0">
                          <a:solidFill>
                            <a:schemeClr val="bg1"/>
                          </a:solidFill>
                          <a:latin typeface="Times New Roman" pitchFamily="18" charset="0"/>
                          <a:cs typeface="Times New Roman" pitchFamily="18" charset="0"/>
                        </a:rPr>
                        <a:t>Less accurate</a:t>
                      </a:r>
                    </a:p>
                    <a:p>
                      <a:pPr marL="457200" indent="-457200">
                        <a:buAutoNum type="arabicPeriod"/>
                      </a:pPr>
                      <a:endParaRPr lang="en-US" sz="2000" dirty="0" smtClean="0">
                        <a:solidFill>
                          <a:schemeClr val="bg1"/>
                        </a:solidFill>
                        <a:latin typeface="Times New Roman" pitchFamily="18" charset="0"/>
                        <a:cs typeface="Times New Roman" pitchFamily="18" charset="0"/>
                      </a:endParaRPr>
                    </a:p>
                    <a:p>
                      <a:pPr marL="457200" indent="-457200">
                        <a:buAutoNum type="arabicPeriod"/>
                      </a:pPr>
                      <a:r>
                        <a:rPr lang="en-US" sz="2000" dirty="0" smtClean="0">
                          <a:solidFill>
                            <a:schemeClr val="bg1"/>
                          </a:solidFill>
                          <a:latin typeface="Times New Roman" pitchFamily="18" charset="0"/>
                          <a:cs typeface="Times New Roman" pitchFamily="18" charset="0"/>
                        </a:rPr>
                        <a:t>Less expensive</a:t>
                      </a:r>
                    </a:p>
                    <a:p>
                      <a:pPr marL="457200" indent="-457200">
                        <a:buAutoNum type="arabicPeriod"/>
                      </a:pPr>
                      <a:endParaRPr lang="en-US" sz="2000" dirty="0" smtClean="0">
                        <a:solidFill>
                          <a:schemeClr val="bg1"/>
                        </a:solidFill>
                        <a:latin typeface="Times New Roman" pitchFamily="18" charset="0"/>
                        <a:cs typeface="Times New Roman" pitchFamily="18" charset="0"/>
                      </a:endParaRPr>
                    </a:p>
                    <a:p>
                      <a:pPr marL="457200" indent="-457200">
                        <a:buAutoNum type="arabicPeriod"/>
                      </a:pPr>
                      <a:r>
                        <a:rPr lang="en-US" sz="2000" dirty="0" smtClean="0">
                          <a:solidFill>
                            <a:schemeClr val="bg1"/>
                          </a:solidFill>
                          <a:latin typeface="Times New Roman" pitchFamily="18" charset="0"/>
                          <a:cs typeface="Times New Roman" pitchFamily="18" charset="0"/>
                        </a:rPr>
                        <a:t>Not a basis for treatment</a:t>
                      </a:r>
                    </a:p>
                    <a:p>
                      <a:pPr marL="457200" indent="-457200">
                        <a:buAutoNum type="arabicPeriod"/>
                      </a:pPr>
                      <a:endParaRPr lang="en-US" sz="2000" dirty="0" smtClean="0">
                        <a:solidFill>
                          <a:schemeClr val="bg1"/>
                        </a:solidFill>
                        <a:latin typeface="Times New Roman" pitchFamily="18" charset="0"/>
                        <a:cs typeface="Times New Roman" pitchFamily="18" charset="0"/>
                      </a:endParaRPr>
                    </a:p>
                    <a:p>
                      <a:pPr marL="457200" indent="-457200">
                        <a:buAutoNum type="arabicPeriod"/>
                      </a:pPr>
                      <a:r>
                        <a:rPr lang="en-US" sz="2000" dirty="0" smtClean="0">
                          <a:solidFill>
                            <a:schemeClr val="bg1"/>
                          </a:solidFill>
                          <a:latin typeface="Times New Roman" pitchFamily="18" charset="0"/>
                          <a:cs typeface="Times New Roman" pitchFamily="18" charset="0"/>
                        </a:rPr>
                        <a:t>The initiative comes from the investigator or agency providing</a:t>
                      </a:r>
                      <a:r>
                        <a:rPr lang="en-US" sz="2000" baseline="0" dirty="0" smtClean="0">
                          <a:solidFill>
                            <a:schemeClr val="bg1"/>
                          </a:solidFill>
                          <a:latin typeface="Times New Roman" pitchFamily="18" charset="0"/>
                          <a:cs typeface="Times New Roman" pitchFamily="18" charset="0"/>
                        </a:rPr>
                        <a:t> care</a:t>
                      </a:r>
                      <a:endParaRPr lang="en-IN" sz="2000" dirty="0">
                        <a:solidFill>
                          <a:schemeClr val="bg1"/>
                        </a:solidFill>
                        <a:latin typeface="Times New Roman" pitchFamily="18" charset="0"/>
                        <a:cs typeface="Times New Roman" pitchFamily="18" charset="0"/>
                      </a:endParaRPr>
                    </a:p>
                  </a:txBody>
                  <a:tcPr>
                    <a:solidFill>
                      <a:schemeClr val="accent2">
                        <a:lumMod val="40000"/>
                        <a:lumOff val="60000"/>
                      </a:schemeClr>
                    </a:solidFill>
                  </a:tcPr>
                </a:tc>
                <a:tc>
                  <a:txBody>
                    <a:bodyPr/>
                    <a:lstStyle/>
                    <a:p>
                      <a:pPr marL="342900" indent="-342900">
                        <a:buAutoNum type="arabicPeriod"/>
                      </a:pPr>
                      <a:r>
                        <a:rPr lang="en-US" sz="2000" dirty="0" smtClean="0">
                          <a:solidFill>
                            <a:schemeClr val="bg1"/>
                          </a:solidFill>
                          <a:latin typeface="Times New Roman" pitchFamily="18" charset="0"/>
                          <a:cs typeface="Times New Roman" pitchFamily="18" charset="0"/>
                        </a:rPr>
                        <a:t>Done on those with indications or sick</a:t>
                      </a:r>
                    </a:p>
                    <a:p>
                      <a:pPr marL="342900" indent="-342900">
                        <a:buAutoNum type="arabicPeriod"/>
                      </a:pPr>
                      <a:endParaRPr lang="en-US" sz="2000" dirty="0" smtClean="0">
                        <a:solidFill>
                          <a:schemeClr val="bg1"/>
                        </a:solidFill>
                        <a:latin typeface="Times New Roman" pitchFamily="18" charset="0"/>
                        <a:cs typeface="Times New Roman" pitchFamily="18" charset="0"/>
                      </a:endParaRPr>
                    </a:p>
                    <a:p>
                      <a:pPr marL="342900" indent="-342900">
                        <a:buAutoNum type="arabicPeriod"/>
                      </a:pPr>
                      <a:r>
                        <a:rPr lang="en-US" sz="2000" dirty="0" smtClean="0">
                          <a:solidFill>
                            <a:schemeClr val="bg1"/>
                          </a:solidFill>
                          <a:latin typeface="Times New Roman" pitchFamily="18" charset="0"/>
                          <a:cs typeface="Times New Roman" pitchFamily="18" charset="0"/>
                        </a:rPr>
                        <a:t>Applied to single patients</a:t>
                      </a:r>
                    </a:p>
                    <a:p>
                      <a:pPr marL="342900" indent="-342900">
                        <a:buAutoNum type="arabicPeriod"/>
                      </a:pPr>
                      <a:endParaRPr lang="en-US" sz="2000" dirty="0" smtClean="0">
                        <a:solidFill>
                          <a:schemeClr val="bg1"/>
                        </a:solidFill>
                        <a:latin typeface="Times New Roman" pitchFamily="18" charset="0"/>
                        <a:cs typeface="Times New Roman" pitchFamily="18" charset="0"/>
                      </a:endParaRPr>
                    </a:p>
                    <a:p>
                      <a:pPr marL="342900" indent="-342900">
                        <a:buAutoNum type="arabicPeriod"/>
                      </a:pPr>
                      <a:r>
                        <a:rPr lang="en-US" sz="2000" dirty="0" smtClean="0">
                          <a:solidFill>
                            <a:schemeClr val="bg1"/>
                          </a:solidFill>
                          <a:latin typeface="Times New Roman" pitchFamily="18" charset="0"/>
                          <a:cs typeface="Times New Roman" pitchFamily="18" charset="0"/>
                        </a:rPr>
                        <a:t>Diagnosis</a:t>
                      </a:r>
                      <a:r>
                        <a:rPr lang="en-US" sz="2000" baseline="0" dirty="0" smtClean="0">
                          <a:solidFill>
                            <a:schemeClr val="bg1"/>
                          </a:solidFill>
                          <a:latin typeface="Times New Roman" pitchFamily="18" charset="0"/>
                          <a:cs typeface="Times New Roman" pitchFamily="18" charset="0"/>
                        </a:rPr>
                        <a:t> is not final but modified in light of new evidence, diagnosis is the sum of all evidence</a:t>
                      </a:r>
                    </a:p>
                    <a:p>
                      <a:pPr marL="342900" indent="-342900">
                        <a:buAutoNum type="arabicPeriod"/>
                      </a:pPr>
                      <a:endParaRPr lang="en-US" sz="2000" baseline="0" dirty="0" smtClean="0">
                        <a:solidFill>
                          <a:schemeClr val="bg1"/>
                        </a:solidFill>
                        <a:latin typeface="Times New Roman" pitchFamily="18" charset="0"/>
                        <a:cs typeface="Times New Roman" pitchFamily="18" charset="0"/>
                      </a:endParaRPr>
                    </a:p>
                    <a:p>
                      <a:pPr marL="342900" indent="-342900">
                        <a:buAutoNum type="arabicPeriod"/>
                      </a:pPr>
                      <a:r>
                        <a:rPr lang="en-US" sz="2000" baseline="0" dirty="0" smtClean="0">
                          <a:solidFill>
                            <a:schemeClr val="bg1"/>
                          </a:solidFill>
                          <a:latin typeface="Times New Roman" pitchFamily="18" charset="0"/>
                          <a:cs typeface="Times New Roman" pitchFamily="18" charset="0"/>
                        </a:rPr>
                        <a:t>Based on evaluation of a number of symptoms, signs &amp; lab findings</a:t>
                      </a:r>
                    </a:p>
                    <a:p>
                      <a:pPr marL="342900" indent="-342900">
                        <a:buAutoNum type="arabicPeriod"/>
                      </a:pPr>
                      <a:endParaRPr lang="en-US" sz="2000" baseline="0" dirty="0" smtClean="0">
                        <a:solidFill>
                          <a:schemeClr val="bg1"/>
                        </a:solidFill>
                        <a:latin typeface="Times New Roman" pitchFamily="18" charset="0"/>
                        <a:cs typeface="Times New Roman" pitchFamily="18" charset="0"/>
                      </a:endParaRPr>
                    </a:p>
                    <a:p>
                      <a:pPr marL="342900" indent="-342900">
                        <a:buAutoNum type="arabicPeriod"/>
                      </a:pPr>
                      <a:r>
                        <a:rPr lang="en-US" sz="2000" baseline="0" dirty="0" smtClean="0">
                          <a:solidFill>
                            <a:schemeClr val="bg1"/>
                          </a:solidFill>
                          <a:latin typeface="Times New Roman" pitchFamily="18" charset="0"/>
                          <a:cs typeface="Times New Roman" pitchFamily="18" charset="0"/>
                        </a:rPr>
                        <a:t>More accurate</a:t>
                      </a:r>
                    </a:p>
                    <a:p>
                      <a:pPr marL="342900" indent="-342900">
                        <a:buAutoNum type="arabicPeriod"/>
                      </a:pPr>
                      <a:endParaRPr lang="en-US" sz="2000" baseline="0" dirty="0" smtClean="0">
                        <a:solidFill>
                          <a:schemeClr val="bg1"/>
                        </a:solidFill>
                        <a:latin typeface="Times New Roman" pitchFamily="18" charset="0"/>
                        <a:cs typeface="Times New Roman" pitchFamily="18" charset="0"/>
                      </a:endParaRPr>
                    </a:p>
                    <a:p>
                      <a:pPr marL="342900" indent="-342900">
                        <a:buAutoNum type="arabicPeriod"/>
                      </a:pPr>
                      <a:r>
                        <a:rPr lang="en-US" sz="2000" baseline="0" dirty="0" smtClean="0">
                          <a:solidFill>
                            <a:schemeClr val="bg1"/>
                          </a:solidFill>
                          <a:latin typeface="Times New Roman" pitchFamily="18" charset="0"/>
                          <a:cs typeface="Times New Roman" pitchFamily="18" charset="0"/>
                        </a:rPr>
                        <a:t>More expensive</a:t>
                      </a:r>
                    </a:p>
                    <a:p>
                      <a:pPr marL="342900" indent="-342900">
                        <a:buAutoNum type="arabicPeriod"/>
                      </a:pPr>
                      <a:endParaRPr lang="en-US" sz="2000" baseline="0" dirty="0" smtClean="0">
                        <a:solidFill>
                          <a:schemeClr val="bg1"/>
                        </a:solidFill>
                        <a:latin typeface="Times New Roman" pitchFamily="18" charset="0"/>
                        <a:cs typeface="Times New Roman" pitchFamily="18" charset="0"/>
                      </a:endParaRPr>
                    </a:p>
                    <a:p>
                      <a:pPr marL="342900" indent="-342900">
                        <a:buAutoNum type="arabicPeriod"/>
                      </a:pPr>
                      <a:r>
                        <a:rPr lang="en-US" sz="2000" baseline="0" dirty="0" smtClean="0">
                          <a:solidFill>
                            <a:schemeClr val="bg1"/>
                          </a:solidFill>
                          <a:latin typeface="Times New Roman" pitchFamily="18" charset="0"/>
                          <a:cs typeface="Times New Roman" pitchFamily="18" charset="0"/>
                        </a:rPr>
                        <a:t>Used as a basis for treatment</a:t>
                      </a:r>
                    </a:p>
                    <a:p>
                      <a:pPr marL="342900" indent="-342900">
                        <a:buAutoNum type="arabicPeriod"/>
                      </a:pPr>
                      <a:endParaRPr lang="en-US" sz="2000" baseline="0" dirty="0" smtClean="0">
                        <a:solidFill>
                          <a:schemeClr val="bg1"/>
                        </a:solidFill>
                        <a:latin typeface="Times New Roman" pitchFamily="18" charset="0"/>
                        <a:cs typeface="Times New Roman" pitchFamily="18" charset="0"/>
                      </a:endParaRPr>
                    </a:p>
                    <a:p>
                      <a:pPr marL="342900" indent="-342900">
                        <a:buAutoNum type="arabicPeriod"/>
                      </a:pPr>
                      <a:r>
                        <a:rPr lang="en-US" sz="2000" baseline="0" dirty="0" smtClean="0">
                          <a:solidFill>
                            <a:schemeClr val="bg1"/>
                          </a:solidFill>
                          <a:latin typeface="Times New Roman" pitchFamily="18" charset="0"/>
                          <a:cs typeface="Times New Roman" pitchFamily="18" charset="0"/>
                        </a:rPr>
                        <a:t>Initiative comes from a patient with a complaint</a:t>
                      </a:r>
                      <a:endParaRPr lang="en-IN" sz="2000" dirty="0">
                        <a:solidFill>
                          <a:schemeClr val="bg1"/>
                        </a:solidFill>
                        <a:latin typeface="Times New Roman" pitchFamily="18" charset="0"/>
                        <a:cs typeface="Times New Roman" pitchFamily="18" charset="0"/>
                      </a:endParaRPr>
                    </a:p>
                  </a:txBody>
                  <a:tcPr>
                    <a:solidFill>
                      <a:schemeClr val="accent4">
                        <a:lumMod val="40000"/>
                        <a:lumOff val="60000"/>
                      </a:schemeClr>
                    </a:solidFill>
                  </a:tcPr>
                </a:tc>
              </a:tr>
            </a:tbl>
          </a:graphicData>
        </a:graphic>
      </p:graphicFrame>
    </p:spTree>
    <p:extLst>
      <p:ext uri="{BB962C8B-B14F-4D97-AF65-F5344CB8AC3E}">
        <p14:creationId xmlns:p14="http://schemas.microsoft.com/office/powerpoint/2010/main" val="17673045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latin typeface="Times New Roman" pitchFamily="18" charset="0"/>
                <a:cs typeface="Times New Roman" pitchFamily="18" charset="0"/>
              </a:rPr>
              <a:t>Lead Time</a:t>
            </a:r>
            <a:endParaRPr lang="en-IN" sz="3200" b="1" dirty="0">
              <a:latin typeface="Times New Roman" pitchFamily="18" charset="0"/>
              <a:cs typeface="Times New Roman" pitchFamily="18" charset="0"/>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852989768"/>
              </p:ext>
            </p:extLst>
          </p:nvPr>
        </p:nvGraphicFramePr>
        <p:xfrm>
          <a:off x="457200" y="1828800"/>
          <a:ext cx="7738820" cy="3214709"/>
        </p:xfrm>
        <a:graphic>
          <a:graphicData uri="http://schemas.openxmlformats.org/drawingml/2006/table">
            <a:tbl>
              <a:tblPr firstRow="1" bandRow="1">
                <a:tableStyleId>{5C22544A-7EE6-4342-B048-85BDC9FD1C3A}</a:tableStyleId>
              </a:tblPr>
              <a:tblGrid>
                <a:gridCol w="1123760"/>
                <a:gridCol w="986346"/>
                <a:gridCol w="1784092"/>
                <a:gridCol w="1922311"/>
                <a:gridCol w="1922311"/>
              </a:tblGrid>
              <a:tr h="1774993">
                <a:tc>
                  <a:txBody>
                    <a:bodyPr/>
                    <a:lstStyle/>
                    <a:p>
                      <a:pPr algn="ctr"/>
                      <a:r>
                        <a:rPr lang="en-US" dirty="0" smtClean="0">
                          <a:solidFill>
                            <a:schemeClr val="bg1"/>
                          </a:solidFill>
                          <a:latin typeface="Times New Roman" pitchFamily="18" charset="0"/>
                          <a:cs typeface="Times New Roman" pitchFamily="18" charset="0"/>
                        </a:rPr>
                        <a:t>Disease </a:t>
                      </a:r>
                    </a:p>
                    <a:p>
                      <a:pPr algn="ctr"/>
                      <a:r>
                        <a:rPr lang="en-US" dirty="0" smtClean="0">
                          <a:solidFill>
                            <a:schemeClr val="bg1"/>
                          </a:solidFill>
                          <a:latin typeface="Times New Roman" pitchFamily="18" charset="0"/>
                          <a:cs typeface="Times New Roman" pitchFamily="18" charset="0"/>
                        </a:rPr>
                        <a:t>onset </a:t>
                      </a:r>
                    </a:p>
                    <a:p>
                      <a:pPr algn="ctr"/>
                      <a:r>
                        <a:rPr lang="en-US" dirty="0" smtClean="0">
                          <a:solidFill>
                            <a:schemeClr val="bg1"/>
                          </a:solidFill>
                          <a:latin typeface="Times New Roman" pitchFamily="18" charset="0"/>
                          <a:cs typeface="Times New Roman" pitchFamily="18" charset="0"/>
                        </a:rPr>
                        <a:t>detection</a:t>
                      </a:r>
                      <a:endParaRPr lang="en-IN" dirty="0">
                        <a:solidFill>
                          <a:schemeClr val="bg1"/>
                        </a:solidFill>
                        <a:latin typeface="Times New Roman" pitchFamily="18" charset="0"/>
                        <a:cs typeface="Times New Roman" pitchFamily="18" charset="0"/>
                      </a:endParaRPr>
                    </a:p>
                  </a:txBody>
                  <a:tcPr>
                    <a:solidFill>
                      <a:schemeClr val="accent4">
                        <a:lumMod val="60000"/>
                        <a:lumOff val="40000"/>
                      </a:schemeClr>
                    </a:solidFill>
                  </a:tcPr>
                </a:tc>
                <a:tc>
                  <a:txBody>
                    <a:bodyPr/>
                    <a:lstStyle/>
                    <a:p>
                      <a:pPr algn="ctr"/>
                      <a:r>
                        <a:rPr lang="en-US" dirty="0" smtClean="0">
                          <a:solidFill>
                            <a:schemeClr val="bg1"/>
                          </a:solidFill>
                          <a:latin typeface="Times New Roman" pitchFamily="18" charset="0"/>
                          <a:cs typeface="Times New Roman" pitchFamily="18" charset="0"/>
                        </a:rPr>
                        <a:t>First</a:t>
                      </a:r>
                    </a:p>
                    <a:p>
                      <a:pPr algn="ctr"/>
                      <a:r>
                        <a:rPr lang="en-US" dirty="0" smtClean="0">
                          <a:solidFill>
                            <a:schemeClr val="bg1"/>
                          </a:solidFill>
                          <a:latin typeface="Times New Roman" pitchFamily="18" charset="0"/>
                          <a:cs typeface="Times New Roman" pitchFamily="18" charset="0"/>
                        </a:rPr>
                        <a:t>Possible</a:t>
                      </a:r>
                    </a:p>
                    <a:p>
                      <a:pPr algn="ctr"/>
                      <a:r>
                        <a:rPr lang="en-US" dirty="0" smtClean="0">
                          <a:solidFill>
                            <a:schemeClr val="bg1"/>
                          </a:solidFill>
                          <a:latin typeface="Times New Roman" pitchFamily="18" charset="0"/>
                          <a:cs typeface="Times New Roman" pitchFamily="18" charset="0"/>
                        </a:rPr>
                        <a:t>point</a:t>
                      </a:r>
                      <a:endParaRPr lang="en-IN" dirty="0">
                        <a:solidFill>
                          <a:schemeClr val="bg1"/>
                        </a:solidFill>
                        <a:latin typeface="Times New Roman" pitchFamily="18" charset="0"/>
                        <a:cs typeface="Times New Roman" pitchFamily="18" charset="0"/>
                      </a:endParaRPr>
                    </a:p>
                  </a:txBody>
                  <a:tcPr>
                    <a:solidFill>
                      <a:schemeClr val="accent4">
                        <a:lumMod val="60000"/>
                        <a:lumOff val="40000"/>
                      </a:schemeClr>
                    </a:solidFill>
                  </a:tcPr>
                </a:tc>
                <a:tc>
                  <a:txBody>
                    <a:bodyPr/>
                    <a:lstStyle/>
                    <a:p>
                      <a:pPr algn="ctr"/>
                      <a:r>
                        <a:rPr lang="en-US" dirty="0" smtClean="0">
                          <a:solidFill>
                            <a:schemeClr val="bg1"/>
                          </a:solidFill>
                          <a:latin typeface="Times New Roman" pitchFamily="18" charset="0"/>
                          <a:cs typeface="Times New Roman" pitchFamily="18" charset="0"/>
                        </a:rPr>
                        <a:t>Final critical </a:t>
                      </a:r>
                    </a:p>
                    <a:p>
                      <a:pPr algn="ctr"/>
                      <a:r>
                        <a:rPr lang="en-US" dirty="0" smtClean="0">
                          <a:solidFill>
                            <a:schemeClr val="bg1"/>
                          </a:solidFill>
                          <a:latin typeface="Times New Roman" pitchFamily="18" charset="0"/>
                          <a:cs typeface="Times New Roman" pitchFamily="18" charset="0"/>
                        </a:rPr>
                        <a:t>diagnosis</a:t>
                      </a:r>
                      <a:endParaRPr lang="en-IN" dirty="0">
                        <a:solidFill>
                          <a:schemeClr val="bg1"/>
                        </a:solidFill>
                        <a:latin typeface="Times New Roman" pitchFamily="18" charset="0"/>
                        <a:cs typeface="Times New Roman" pitchFamily="18" charset="0"/>
                      </a:endParaRPr>
                    </a:p>
                  </a:txBody>
                  <a:tcPr>
                    <a:solidFill>
                      <a:schemeClr val="accent4">
                        <a:lumMod val="60000"/>
                        <a:lumOff val="40000"/>
                      </a:schemeClr>
                    </a:solidFill>
                  </a:tcPr>
                </a:tc>
                <a:tc>
                  <a:txBody>
                    <a:bodyPr/>
                    <a:lstStyle/>
                    <a:p>
                      <a:pPr algn="ctr"/>
                      <a:r>
                        <a:rPr lang="en-US" dirty="0" smtClean="0">
                          <a:solidFill>
                            <a:schemeClr val="bg1"/>
                          </a:solidFill>
                          <a:latin typeface="Times New Roman" pitchFamily="18" charset="0"/>
                          <a:cs typeface="Times New Roman" pitchFamily="18" charset="0"/>
                        </a:rPr>
                        <a:t>Usual time</a:t>
                      </a:r>
                    </a:p>
                    <a:p>
                      <a:pPr algn="ctr"/>
                      <a:r>
                        <a:rPr lang="en-US" dirty="0" smtClean="0">
                          <a:solidFill>
                            <a:schemeClr val="bg1"/>
                          </a:solidFill>
                          <a:latin typeface="Times New Roman" pitchFamily="18" charset="0"/>
                          <a:cs typeface="Times New Roman" pitchFamily="18" charset="0"/>
                        </a:rPr>
                        <a:t>Of diagnosis</a:t>
                      </a:r>
                      <a:endParaRPr lang="en-IN" dirty="0">
                        <a:solidFill>
                          <a:schemeClr val="bg1"/>
                        </a:solidFill>
                        <a:latin typeface="Times New Roman" pitchFamily="18" charset="0"/>
                        <a:cs typeface="Times New Roman" pitchFamily="18" charset="0"/>
                      </a:endParaRPr>
                    </a:p>
                  </a:txBody>
                  <a:tcPr>
                    <a:solidFill>
                      <a:schemeClr val="accent4">
                        <a:lumMod val="60000"/>
                        <a:lumOff val="40000"/>
                      </a:schemeClr>
                    </a:solidFill>
                  </a:tcPr>
                </a:tc>
                <a:tc>
                  <a:txBody>
                    <a:bodyPr/>
                    <a:lstStyle/>
                    <a:p>
                      <a:pPr algn="ctr"/>
                      <a:r>
                        <a:rPr lang="en-US" dirty="0" smtClean="0">
                          <a:solidFill>
                            <a:schemeClr val="bg1"/>
                          </a:solidFill>
                          <a:latin typeface="Times New Roman" pitchFamily="18" charset="0"/>
                          <a:cs typeface="Times New Roman" pitchFamily="18" charset="0"/>
                        </a:rPr>
                        <a:t>OUTCOME</a:t>
                      </a:r>
                      <a:endParaRPr lang="en-IN" dirty="0">
                        <a:solidFill>
                          <a:schemeClr val="bg1"/>
                        </a:solidFill>
                        <a:latin typeface="Times New Roman" pitchFamily="18" charset="0"/>
                        <a:cs typeface="Times New Roman" pitchFamily="18" charset="0"/>
                      </a:endParaRPr>
                    </a:p>
                  </a:txBody>
                  <a:tcPr>
                    <a:solidFill>
                      <a:schemeClr val="accent4">
                        <a:lumMod val="60000"/>
                        <a:lumOff val="40000"/>
                      </a:schemeClr>
                    </a:solidFill>
                  </a:tcPr>
                </a:tc>
              </a:tr>
              <a:tr h="719858">
                <a:tc>
                  <a:txBody>
                    <a:bodyPr/>
                    <a:lstStyle/>
                    <a:p>
                      <a:endParaRPr lang="en-IN" dirty="0">
                        <a:solidFill>
                          <a:schemeClr val="bg1"/>
                        </a:solidFill>
                      </a:endParaRPr>
                    </a:p>
                  </a:txBody>
                  <a:tcPr/>
                </a:tc>
                <a:tc gridSpan="2">
                  <a:txBody>
                    <a:bodyPr/>
                    <a:lstStyle/>
                    <a:p>
                      <a:pPr algn="ctr"/>
                      <a:endParaRPr lang="en-US" b="1" dirty="0" smtClean="0">
                        <a:solidFill>
                          <a:schemeClr val="bg1"/>
                        </a:solidFill>
                        <a:latin typeface="Times New Roman" pitchFamily="18" charset="0"/>
                        <a:cs typeface="Times New Roman" pitchFamily="18" charset="0"/>
                      </a:endParaRPr>
                    </a:p>
                    <a:p>
                      <a:pPr algn="ctr"/>
                      <a:r>
                        <a:rPr lang="en-US" b="1" dirty="0" smtClean="0">
                          <a:solidFill>
                            <a:schemeClr val="bg1"/>
                          </a:solidFill>
                          <a:latin typeface="Times New Roman" pitchFamily="18" charset="0"/>
                          <a:cs typeface="Times New Roman" pitchFamily="18" charset="0"/>
                        </a:rPr>
                        <a:t>Screening Time</a:t>
                      </a:r>
                      <a:endParaRPr lang="en-IN" b="1" dirty="0">
                        <a:solidFill>
                          <a:schemeClr val="bg1"/>
                        </a:solidFill>
                        <a:latin typeface="Times New Roman" pitchFamily="18" charset="0"/>
                        <a:cs typeface="Times New Roman" pitchFamily="18" charset="0"/>
                      </a:endParaRPr>
                    </a:p>
                  </a:txBody>
                  <a:tcPr>
                    <a:solidFill>
                      <a:srgbClr val="FFC000"/>
                    </a:solidFill>
                  </a:tcPr>
                </a:tc>
                <a:tc hMerge="1">
                  <a:txBody>
                    <a:bodyPr/>
                    <a:lstStyle/>
                    <a:p>
                      <a:endParaRPr lang="en-IN" dirty="0"/>
                    </a:p>
                  </a:txBody>
                  <a:tcPr/>
                </a:tc>
                <a:tc>
                  <a:txBody>
                    <a:bodyPr/>
                    <a:lstStyle/>
                    <a:p>
                      <a:endParaRPr lang="en-IN" dirty="0">
                        <a:solidFill>
                          <a:schemeClr val="bg1"/>
                        </a:solidFill>
                        <a:latin typeface="Times New Roman" pitchFamily="18" charset="0"/>
                        <a:cs typeface="Times New Roman" pitchFamily="18" charset="0"/>
                      </a:endParaRPr>
                    </a:p>
                  </a:txBody>
                  <a:tcPr/>
                </a:tc>
                <a:tc>
                  <a:txBody>
                    <a:bodyPr/>
                    <a:lstStyle/>
                    <a:p>
                      <a:pPr algn="r"/>
                      <a:r>
                        <a:rPr lang="en-US" dirty="0" smtClean="0">
                          <a:solidFill>
                            <a:schemeClr val="bg1"/>
                          </a:solidFill>
                          <a:latin typeface="Times New Roman" pitchFamily="18" charset="0"/>
                          <a:cs typeface="Times New Roman" pitchFamily="18" charset="0"/>
                        </a:rPr>
                        <a:t>A</a:t>
                      </a:r>
                      <a:endParaRPr lang="en-IN" dirty="0">
                        <a:solidFill>
                          <a:schemeClr val="bg1"/>
                        </a:solidFill>
                        <a:latin typeface="Times New Roman" pitchFamily="18" charset="0"/>
                        <a:cs typeface="Times New Roman" pitchFamily="18" charset="0"/>
                      </a:endParaRPr>
                    </a:p>
                  </a:txBody>
                  <a:tcPr/>
                </a:tc>
              </a:tr>
              <a:tr h="719858">
                <a:tc>
                  <a:txBody>
                    <a:bodyPr/>
                    <a:lstStyle/>
                    <a:p>
                      <a:endParaRPr lang="en-IN" dirty="0">
                        <a:solidFill>
                          <a:schemeClr val="bg1"/>
                        </a:solidFill>
                      </a:endParaRPr>
                    </a:p>
                  </a:txBody>
                  <a:tcPr/>
                </a:tc>
                <a:tc gridSpan="3">
                  <a:txBody>
                    <a:bodyPr/>
                    <a:lstStyle/>
                    <a:p>
                      <a:pPr algn="ctr"/>
                      <a:r>
                        <a:rPr lang="en-US" b="1" dirty="0" smtClean="0">
                          <a:solidFill>
                            <a:schemeClr val="bg1"/>
                          </a:solidFill>
                          <a:latin typeface="Times New Roman" pitchFamily="18" charset="0"/>
                          <a:cs typeface="Times New Roman" pitchFamily="18" charset="0"/>
                        </a:rPr>
                        <a:t>Lead Time</a:t>
                      </a:r>
                      <a:endParaRPr lang="en-IN" b="1" dirty="0">
                        <a:solidFill>
                          <a:schemeClr val="bg1"/>
                        </a:solidFill>
                        <a:latin typeface="Times New Roman" pitchFamily="18" charset="0"/>
                        <a:cs typeface="Times New Roman" pitchFamily="18" charset="0"/>
                      </a:endParaRPr>
                    </a:p>
                  </a:txBody>
                  <a:tcPr>
                    <a:solidFill>
                      <a:srgbClr val="FF0000"/>
                    </a:solidFill>
                  </a:tcPr>
                </a:tc>
                <a:tc hMerge="1">
                  <a:txBody>
                    <a:bodyPr/>
                    <a:lstStyle/>
                    <a:p>
                      <a:endParaRPr lang="en-IN" dirty="0"/>
                    </a:p>
                  </a:txBody>
                  <a:tcPr/>
                </a:tc>
                <a:tc hMerge="1">
                  <a:txBody>
                    <a:bodyPr/>
                    <a:lstStyle/>
                    <a:p>
                      <a:endParaRPr lang="en-IN" dirty="0"/>
                    </a:p>
                  </a:txBody>
                  <a:tcPr/>
                </a:tc>
                <a:tc>
                  <a:txBody>
                    <a:bodyPr/>
                    <a:lstStyle/>
                    <a:p>
                      <a:pPr algn="r"/>
                      <a:r>
                        <a:rPr lang="en-US" dirty="0" smtClean="0">
                          <a:solidFill>
                            <a:schemeClr val="bg1"/>
                          </a:solidFill>
                          <a:latin typeface="Times New Roman" pitchFamily="18" charset="0"/>
                          <a:cs typeface="Times New Roman" pitchFamily="18" charset="0"/>
                        </a:rPr>
                        <a:t>B</a:t>
                      </a:r>
                      <a:endParaRPr lang="en-IN" dirty="0">
                        <a:solidFill>
                          <a:schemeClr val="bg1"/>
                        </a:solidFill>
                        <a:latin typeface="Times New Roman" pitchFamily="18" charset="0"/>
                        <a:cs typeface="Times New Roman" pitchFamily="18" charset="0"/>
                      </a:endParaRPr>
                    </a:p>
                  </a:txBody>
                  <a:tcPr/>
                </a:tc>
              </a:tr>
            </a:tbl>
          </a:graphicData>
        </a:graphic>
      </p:graphicFrame>
      <p:cxnSp>
        <p:nvCxnSpPr>
          <p:cNvPr id="6" name="Straight Connector 5"/>
          <p:cNvCxnSpPr/>
          <p:nvPr/>
        </p:nvCxnSpPr>
        <p:spPr>
          <a:xfrm>
            <a:off x="1643042" y="3581400"/>
            <a:ext cx="6215106" cy="1000132"/>
          </a:xfrm>
          <a:prstGeom prst="line">
            <a:avLst/>
          </a:prstGeom>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1643042" y="3581400"/>
            <a:ext cx="6143668" cy="7143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2754967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194" name="Line 2"/>
          <p:cNvSpPr>
            <a:spLocks noChangeShapeType="1"/>
          </p:cNvSpPr>
          <p:nvPr/>
        </p:nvSpPr>
        <p:spPr bwMode="auto">
          <a:xfrm>
            <a:off x="381000" y="2044700"/>
            <a:ext cx="8382000" cy="0"/>
          </a:xfrm>
          <a:prstGeom prst="line">
            <a:avLst/>
          </a:prstGeom>
          <a:noFill/>
          <a:ln w="38100">
            <a:solidFill>
              <a:schemeClr val="tx1"/>
            </a:solidFill>
            <a:round/>
            <a:headEnd/>
            <a:tailEnd/>
          </a:ln>
        </p:spPr>
        <p:txBody>
          <a:bodyPr/>
          <a:lstStyle/>
          <a:p>
            <a:endParaRPr lang="en-US"/>
          </a:p>
        </p:txBody>
      </p:sp>
      <p:sp>
        <p:nvSpPr>
          <p:cNvPr id="8195" name="Text Box 3"/>
          <p:cNvSpPr txBox="1">
            <a:spLocks noChangeArrowheads="1"/>
          </p:cNvSpPr>
          <p:nvPr/>
        </p:nvSpPr>
        <p:spPr bwMode="auto">
          <a:xfrm>
            <a:off x="209550" y="2466975"/>
            <a:ext cx="1543050" cy="727075"/>
          </a:xfrm>
          <a:prstGeom prst="rect">
            <a:avLst/>
          </a:prstGeom>
          <a:noFill/>
          <a:ln w="25400">
            <a:solidFill>
              <a:schemeClr val="tx1"/>
            </a:solidFill>
            <a:miter lim="800000"/>
            <a:headEnd/>
            <a:tailEnd/>
          </a:ln>
        </p:spPr>
        <p:txBody>
          <a:bodyPr>
            <a:spAutoFit/>
          </a:bodyPr>
          <a:lstStyle/>
          <a:p>
            <a:pPr algn="ctr">
              <a:spcBef>
                <a:spcPct val="50000"/>
              </a:spcBef>
            </a:pPr>
            <a:r>
              <a:rPr lang="en-US" sz="2000" b="1"/>
              <a:t>Susceptible Host</a:t>
            </a:r>
          </a:p>
        </p:txBody>
      </p:sp>
      <p:sp>
        <p:nvSpPr>
          <p:cNvPr id="8196" name="Text Box 4"/>
          <p:cNvSpPr txBox="1">
            <a:spLocks noChangeArrowheads="1"/>
          </p:cNvSpPr>
          <p:nvPr/>
        </p:nvSpPr>
        <p:spPr bwMode="auto">
          <a:xfrm>
            <a:off x="2114550" y="2424113"/>
            <a:ext cx="1466850" cy="727075"/>
          </a:xfrm>
          <a:prstGeom prst="rect">
            <a:avLst/>
          </a:prstGeom>
          <a:noFill/>
          <a:ln w="25400">
            <a:solidFill>
              <a:schemeClr val="tx1"/>
            </a:solidFill>
            <a:miter lim="800000"/>
            <a:headEnd/>
            <a:tailEnd/>
          </a:ln>
        </p:spPr>
        <p:txBody>
          <a:bodyPr>
            <a:spAutoFit/>
          </a:bodyPr>
          <a:lstStyle/>
          <a:p>
            <a:pPr algn="ctr">
              <a:spcBef>
                <a:spcPct val="50000"/>
              </a:spcBef>
            </a:pPr>
            <a:r>
              <a:rPr lang="en-US" sz="2000" b="1"/>
              <a:t>Subclinical Disease</a:t>
            </a:r>
          </a:p>
        </p:txBody>
      </p:sp>
      <p:sp>
        <p:nvSpPr>
          <p:cNvPr id="8197" name="Text Box 5"/>
          <p:cNvSpPr txBox="1">
            <a:spLocks noChangeArrowheads="1"/>
          </p:cNvSpPr>
          <p:nvPr/>
        </p:nvSpPr>
        <p:spPr bwMode="auto">
          <a:xfrm>
            <a:off x="4227513" y="2422525"/>
            <a:ext cx="1828800" cy="727075"/>
          </a:xfrm>
          <a:prstGeom prst="rect">
            <a:avLst/>
          </a:prstGeom>
          <a:noFill/>
          <a:ln w="25400">
            <a:solidFill>
              <a:schemeClr val="tx1"/>
            </a:solidFill>
            <a:miter lim="800000"/>
            <a:headEnd/>
            <a:tailEnd/>
          </a:ln>
        </p:spPr>
        <p:txBody>
          <a:bodyPr>
            <a:spAutoFit/>
          </a:bodyPr>
          <a:lstStyle/>
          <a:p>
            <a:pPr algn="ctr">
              <a:spcBef>
                <a:spcPct val="50000"/>
              </a:spcBef>
            </a:pPr>
            <a:r>
              <a:rPr lang="en-US" sz="2000" b="1"/>
              <a:t>Clinical Disease</a:t>
            </a:r>
          </a:p>
        </p:txBody>
      </p:sp>
      <p:sp>
        <p:nvSpPr>
          <p:cNvPr id="8198" name="Text Box 6"/>
          <p:cNvSpPr txBox="1">
            <a:spLocks noChangeArrowheads="1"/>
          </p:cNvSpPr>
          <p:nvPr/>
        </p:nvSpPr>
        <p:spPr bwMode="auto">
          <a:xfrm>
            <a:off x="6340475" y="2422525"/>
            <a:ext cx="2519363" cy="727075"/>
          </a:xfrm>
          <a:prstGeom prst="rect">
            <a:avLst/>
          </a:prstGeom>
          <a:noFill/>
          <a:ln w="25400">
            <a:solidFill>
              <a:schemeClr val="tx1"/>
            </a:solidFill>
            <a:miter lim="800000"/>
            <a:headEnd/>
            <a:tailEnd/>
          </a:ln>
        </p:spPr>
        <p:txBody>
          <a:bodyPr>
            <a:spAutoFit/>
          </a:bodyPr>
          <a:lstStyle/>
          <a:p>
            <a:pPr>
              <a:spcBef>
                <a:spcPct val="50000"/>
              </a:spcBef>
            </a:pPr>
            <a:r>
              <a:rPr lang="en-US" sz="2000" b="1"/>
              <a:t>Stage of Recovery, Disability, or Death</a:t>
            </a:r>
          </a:p>
        </p:txBody>
      </p:sp>
      <p:grpSp>
        <p:nvGrpSpPr>
          <p:cNvPr id="8199" name="Group 7"/>
          <p:cNvGrpSpPr>
            <a:grpSpLocks/>
          </p:cNvGrpSpPr>
          <p:nvPr/>
        </p:nvGrpSpPr>
        <p:grpSpPr bwMode="auto">
          <a:xfrm>
            <a:off x="1066800" y="2382838"/>
            <a:ext cx="1828800" cy="2062162"/>
            <a:chOff x="600" y="791"/>
            <a:chExt cx="1152" cy="1720"/>
          </a:xfrm>
        </p:grpSpPr>
        <p:sp>
          <p:nvSpPr>
            <p:cNvPr id="8221" name="Text Box 8"/>
            <p:cNvSpPr txBox="1">
              <a:spLocks noChangeArrowheads="1"/>
            </p:cNvSpPr>
            <p:nvPr/>
          </p:nvSpPr>
          <p:spPr bwMode="auto">
            <a:xfrm>
              <a:off x="600" y="1904"/>
              <a:ext cx="1152" cy="607"/>
            </a:xfrm>
            <a:prstGeom prst="rect">
              <a:avLst/>
            </a:prstGeom>
            <a:noFill/>
            <a:ln w="25400">
              <a:solidFill>
                <a:schemeClr val="tx1"/>
              </a:solidFill>
              <a:miter lim="800000"/>
              <a:headEnd/>
              <a:tailEnd/>
            </a:ln>
          </p:spPr>
          <p:txBody>
            <a:bodyPr>
              <a:spAutoFit/>
            </a:bodyPr>
            <a:lstStyle/>
            <a:p>
              <a:pPr algn="ctr">
                <a:spcBef>
                  <a:spcPct val="50000"/>
                </a:spcBef>
              </a:pPr>
              <a:r>
                <a:rPr lang="en-US" sz="2000" b="1"/>
                <a:t>Point of Exposure</a:t>
              </a:r>
            </a:p>
          </p:txBody>
        </p:sp>
        <p:sp>
          <p:nvSpPr>
            <p:cNvPr id="8222" name="Line 9"/>
            <p:cNvSpPr>
              <a:spLocks noChangeShapeType="1"/>
            </p:cNvSpPr>
            <p:nvPr/>
          </p:nvSpPr>
          <p:spPr bwMode="auto">
            <a:xfrm flipV="1">
              <a:off x="1151" y="791"/>
              <a:ext cx="0" cy="1113"/>
            </a:xfrm>
            <a:prstGeom prst="line">
              <a:avLst/>
            </a:prstGeom>
            <a:noFill/>
            <a:ln w="25400">
              <a:solidFill>
                <a:schemeClr val="tx1"/>
              </a:solidFill>
              <a:round/>
              <a:headEnd/>
              <a:tailEnd type="triangle" w="med" len="med"/>
            </a:ln>
          </p:spPr>
          <p:txBody>
            <a:bodyPr/>
            <a:lstStyle/>
            <a:p>
              <a:endParaRPr lang="en-US"/>
            </a:p>
          </p:txBody>
        </p:sp>
      </p:grpSp>
      <p:grpSp>
        <p:nvGrpSpPr>
          <p:cNvPr id="8200" name="Group 10"/>
          <p:cNvGrpSpPr>
            <a:grpSpLocks/>
          </p:cNvGrpSpPr>
          <p:nvPr/>
        </p:nvGrpSpPr>
        <p:grpSpPr bwMode="auto">
          <a:xfrm>
            <a:off x="2286000" y="3429000"/>
            <a:ext cx="3551238" cy="2947988"/>
            <a:chOff x="1651" y="1559"/>
            <a:chExt cx="1075" cy="1855"/>
          </a:xfrm>
        </p:grpSpPr>
        <p:sp>
          <p:nvSpPr>
            <p:cNvPr id="8219" name="Text Box 11"/>
            <p:cNvSpPr txBox="1">
              <a:spLocks noChangeArrowheads="1"/>
            </p:cNvSpPr>
            <p:nvPr/>
          </p:nvSpPr>
          <p:spPr bwMode="auto">
            <a:xfrm>
              <a:off x="1651" y="2919"/>
              <a:ext cx="1075" cy="495"/>
            </a:xfrm>
            <a:prstGeom prst="rect">
              <a:avLst/>
            </a:prstGeom>
            <a:noFill/>
            <a:ln w="25400">
              <a:solidFill>
                <a:srgbClr val="00FFFF"/>
              </a:solidFill>
              <a:miter lim="800000"/>
              <a:headEnd/>
              <a:tailEnd/>
            </a:ln>
          </p:spPr>
          <p:txBody>
            <a:bodyPr>
              <a:spAutoFit/>
            </a:bodyPr>
            <a:lstStyle/>
            <a:p>
              <a:pPr algn="ctr">
                <a:spcBef>
                  <a:spcPct val="50000"/>
                </a:spcBef>
              </a:pPr>
              <a:r>
                <a:rPr lang="en-US" sz="4400" b="1">
                  <a:solidFill>
                    <a:srgbClr val="00FFFF"/>
                  </a:solidFill>
                </a:rPr>
                <a:t>Screening</a:t>
              </a:r>
            </a:p>
          </p:txBody>
        </p:sp>
        <p:sp>
          <p:nvSpPr>
            <p:cNvPr id="8220" name="Line 12"/>
            <p:cNvSpPr>
              <a:spLocks noChangeShapeType="1"/>
            </p:cNvSpPr>
            <p:nvPr/>
          </p:nvSpPr>
          <p:spPr bwMode="auto">
            <a:xfrm flipH="1" flipV="1">
              <a:off x="1896" y="1559"/>
              <a:ext cx="7" cy="1369"/>
            </a:xfrm>
            <a:prstGeom prst="line">
              <a:avLst/>
            </a:prstGeom>
            <a:noFill/>
            <a:ln w="25400">
              <a:solidFill>
                <a:srgbClr val="00FFFF"/>
              </a:solidFill>
              <a:round/>
              <a:headEnd/>
              <a:tailEnd type="triangle" w="med" len="med"/>
            </a:ln>
          </p:spPr>
          <p:txBody>
            <a:bodyPr/>
            <a:lstStyle/>
            <a:p>
              <a:endParaRPr lang="en-US"/>
            </a:p>
          </p:txBody>
        </p:sp>
      </p:grpSp>
      <p:sp>
        <p:nvSpPr>
          <p:cNvPr id="8201" name="Text Box 13"/>
          <p:cNvSpPr txBox="1">
            <a:spLocks noChangeArrowheads="1"/>
          </p:cNvSpPr>
          <p:nvPr/>
        </p:nvSpPr>
        <p:spPr bwMode="auto">
          <a:xfrm>
            <a:off x="3729038" y="3062288"/>
            <a:ext cx="1666875" cy="366712"/>
          </a:xfrm>
          <a:prstGeom prst="rect">
            <a:avLst/>
          </a:prstGeom>
          <a:noFill/>
          <a:ln w="9525">
            <a:noFill/>
            <a:miter lim="800000"/>
            <a:headEnd/>
            <a:tailEnd/>
          </a:ln>
        </p:spPr>
        <p:txBody>
          <a:bodyPr>
            <a:spAutoFit/>
          </a:bodyPr>
          <a:lstStyle/>
          <a:p>
            <a:endParaRPr lang="en-US"/>
          </a:p>
        </p:txBody>
      </p:sp>
      <p:grpSp>
        <p:nvGrpSpPr>
          <p:cNvPr id="8202" name="Group 14"/>
          <p:cNvGrpSpPr>
            <a:grpSpLocks/>
          </p:cNvGrpSpPr>
          <p:nvPr/>
        </p:nvGrpSpPr>
        <p:grpSpPr bwMode="auto">
          <a:xfrm>
            <a:off x="3587750" y="2282825"/>
            <a:ext cx="1404938" cy="3203575"/>
            <a:chOff x="2260" y="762"/>
            <a:chExt cx="885" cy="2018"/>
          </a:xfrm>
        </p:grpSpPr>
        <p:sp>
          <p:nvSpPr>
            <p:cNvPr id="8217" name="Text Box 15"/>
            <p:cNvSpPr txBox="1">
              <a:spLocks noChangeArrowheads="1"/>
            </p:cNvSpPr>
            <p:nvPr/>
          </p:nvSpPr>
          <p:spPr bwMode="auto">
            <a:xfrm>
              <a:off x="2260" y="2322"/>
              <a:ext cx="885" cy="458"/>
            </a:xfrm>
            <a:prstGeom prst="rect">
              <a:avLst/>
            </a:prstGeom>
            <a:noFill/>
            <a:ln w="25400">
              <a:solidFill>
                <a:schemeClr val="tx1"/>
              </a:solidFill>
              <a:miter lim="800000"/>
              <a:headEnd/>
              <a:tailEnd/>
            </a:ln>
          </p:spPr>
          <p:txBody>
            <a:bodyPr>
              <a:spAutoFit/>
            </a:bodyPr>
            <a:lstStyle/>
            <a:p>
              <a:pPr algn="ctr">
                <a:spcBef>
                  <a:spcPct val="50000"/>
                </a:spcBef>
              </a:pPr>
              <a:r>
                <a:rPr lang="en-US" sz="2000" b="1"/>
                <a:t>Onset of symptoms</a:t>
              </a:r>
            </a:p>
          </p:txBody>
        </p:sp>
        <p:sp>
          <p:nvSpPr>
            <p:cNvPr id="8218" name="Line 16"/>
            <p:cNvSpPr>
              <a:spLocks noChangeShapeType="1"/>
            </p:cNvSpPr>
            <p:nvPr/>
          </p:nvSpPr>
          <p:spPr bwMode="auto">
            <a:xfrm flipV="1">
              <a:off x="2382" y="762"/>
              <a:ext cx="0" cy="1554"/>
            </a:xfrm>
            <a:prstGeom prst="line">
              <a:avLst/>
            </a:prstGeom>
            <a:noFill/>
            <a:ln w="25400">
              <a:solidFill>
                <a:schemeClr val="tx1"/>
              </a:solidFill>
              <a:round/>
              <a:headEnd/>
              <a:tailEnd type="triangle" w="med" len="med"/>
            </a:ln>
          </p:spPr>
          <p:txBody>
            <a:bodyPr/>
            <a:lstStyle/>
            <a:p>
              <a:endParaRPr lang="en-US"/>
            </a:p>
          </p:txBody>
        </p:sp>
      </p:grpSp>
      <p:sp>
        <p:nvSpPr>
          <p:cNvPr id="8203" name="Text Box 17"/>
          <p:cNvSpPr txBox="1">
            <a:spLocks noChangeArrowheads="1"/>
          </p:cNvSpPr>
          <p:nvPr/>
        </p:nvSpPr>
        <p:spPr bwMode="auto">
          <a:xfrm>
            <a:off x="4124325" y="2627313"/>
            <a:ext cx="184150" cy="366712"/>
          </a:xfrm>
          <a:prstGeom prst="rect">
            <a:avLst/>
          </a:prstGeom>
          <a:noFill/>
          <a:ln w="9525">
            <a:noFill/>
            <a:miter lim="800000"/>
            <a:headEnd/>
            <a:tailEnd/>
          </a:ln>
        </p:spPr>
        <p:txBody>
          <a:bodyPr>
            <a:spAutoFit/>
          </a:bodyPr>
          <a:lstStyle/>
          <a:p>
            <a:pPr>
              <a:spcBef>
                <a:spcPct val="50000"/>
              </a:spcBef>
            </a:pPr>
            <a:endParaRPr lang="en-US"/>
          </a:p>
        </p:txBody>
      </p:sp>
      <p:sp>
        <p:nvSpPr>
          <p:cNvPr id="8204" name="Text Box 18"/>
          <p:cNvSpPr txBox="1">
            <a:spLocks noChangeArrowheads="1"/>
          </p:cNvSpPr>
          <p:nvPr/>
        </p:nvSpPr>
        <p:spPr bwMode="auto">
          <a:xfrm>
            <a:off x="3948113" y="3406775"/>
            <a:ext cx="1400175" cy="727075"/>
          </a:xfrm>
          <a:prstGeom prst="rect">
            <a:avLst/>
          </a:prstGeom>
          <a:noFill/>
          <a:ln w="25400">
            <a:solidFill>
              <a:schemeClr val="tx1"/>
            </a:solidFill>
            <a:miter lim="800000"/>
            <a:headEnd/>
            <a:tailEnd/>
          </a:ln>
        </p:spPr>
        <p:txBody>
          <a:bodyPr>
            <a:spAutoFit/>
          </a:bodyPr>
          <a:lstStyle/>
          <a:p>
            <a:pPr>
              <a:spcBef>
                <a:spcPct val="50000"/>
              </a:spcBef>
            </a:pPr>
            <a:r>
              <a:rPr lang="en-US" sz="2000" b="1"/>
              <a:t>Diagnosis sought</a:t>
            </a:r>
          </a:p>
        </p:txBody>
      </p:sp>
      <p:sp>
        <p:nvSpPr>
          <p:cNvPr id="8205" name="Line 19"/>
          <p:cNvSpPr>
            <a:spLocks noChangeShapeType="1"/>
          </p:cNvSpPr>
          <p:nvPr/>
        </p:nvSpPr>
        <p:spPr bwMode="auto">
          <a:xfrm flipV="1">
            <a:off x="4105275" y="2209800"/>
            <a:ext cx="0" cy="1209675"/>
          </a:xfrm>
          <a:prstGeom prst="line">
            <a:avLst/>
          </a:prstGeom>
          <a:noFill/>
          <a:ln w="25400">
            <a:solidFill>
              <a:schemeClr val="tx1"/>
            </a:solidFill>
            <a:round/>
            <a:headEnd/>
            <a:tailEnd type="triangle" w="med" len="med"/>
          </a:ln>
        </p:spPr>
        <p:txBody>
          <a:bodyPr/>
          <a:lstStyle/>
          <a:p>
            <a:endParaRPr lang="en-US"/>
          </a:p>
        </p:txBody>
      </p:sp>
      <p:sp>
        <p:nvSpPr>
          <p:cNvPr id="8206" name="Rectangle 20"/>
          <p:cNvSpPr>
            <a:spLocks noGrp="1" noChangeArrowheads="1"/>
          </p:cNvSpPr>
          <p:nvPr>
            <p:ph type="title"/>
          </p:nvPr>
        </p:nvSpPr>
        <p:spPr>
          <a:xfrm>
            <a:off x="685800" y="381000"/>
            <a:ext cx="7772400" cy="533400"/>
          </a:xfrm>
          <a:noFill/>
        </p:spPr>
        <p:txBody>
          <a:bodyPr/>
          <a:lstStyle/>
          <a:p>
            <a:r>
              <a:rPr lang="en-US" b="1" smtClean="0"/>
              <a:t>Natural History of Disease</a:t>
            </a:r>
            <a:endParaRPr lang="en-US" smtClean="0"/>
          </a:p>
        </p:txBody>
      </p:sp>
      <p:sp>
        <p:nvSpPr>
          <p:cNvPr id="8207" name="Line 21"/>
          <p:cNvSpPr>
            <a:spLocks noChangeShapeType="1"/>
          </p:cNvSpPr>
          <p:nvPr/>
        </p:nvSpPr>
        <p:spPr bwMode="auto">
          <a:xfrm>
            <a:off x="381000" y="1905000"/>
            <a:ext cx="0" cy="152400"/>
          </a:xfrm>
          <a:prstGeom prst="line">
            <a:avLst/>
          </a:prstGeom>
          <a:noFill/>
          <a:ln w="50800">
            <a:solidFill>
              <a:schemeClr val="tx1"/>
            </a:solidFill>
            <a:round/>
            <a:headEnd type="none" w="sm" len="sm"/>
            <a:tailEnd type="none" w="sm" len="sm"/>
          </a:ln>
        </p:spPr>
        <p:txBody>
          <a:bodyPr wrap="none" anchor="ctr"/>
          <a:lstStyle/>
          <a:p>
            <a:endParaRPr lang="en-US"/>
          </a:p>
        </p:txBody>
      </p:sp>
      <p:sp>
        <p:nvSpPr>
          <p:cNvPr id="8208" name="Line 22"/>
          <p:cNvSpPr>
            <a:spLocks noChangeShapeType="1"/>
          </p:cNvSpPr>
          <p:nvPr/>
        </p:nvSpPr>
        <p:spPr bwMode="auto">
          <a:xfrm>
            <a:off x="8763000" y="1905000"/>
            <a:ext cx="0" cy="152400"/>
          </a:xfrm>
          <a:prstGeom prst="line">
            <a:avLst/>
          </a:prstGeom>
          <a:noFill/>
          <a:ln w="50800">
            <a:solidFill>
              <a:schemeClr val="tx1"/>
            </a:solidFill>
            <a:round/>
            <a:headEnd type="none" w="sm" len="sm"/>
            <a:tailEnd type="none" w="sm" len="sm"/>
          </a:ln>
        </p:spPr>
        <p:txBody>
          <a:bodyPr wrap="none" anchor="ctr"/>
          <a:lstStyle/>
          <a:p>
            <a:endParaRPr lang="en-US"/>
          </a:p>
        </p:txBody>
      </p:sp>
      <p:sp>
        <p:nvSpPr>
          <p:cNvPr id="8209" name="Line 23"/>
          <p:cNvSpPr>
            <a:spLocks noChangeShapeType="1"/>
          </p:cNvSpPr>
          <p:nvPr/>
        </p:nvSpPr>
        <p:spPr bwMode="auto">
          <a:xfrm>
            <a:off x="1981200" y="2057400"/>
            <a:ext cx="0" cy="152400"/>
          </a:xfrm>
          <a:prstGeom prst="line">
            <a:avLst/>
          </a:prstGeom>
          <a:noFill/>
          <a:ln w="50800">
            <a:solidFill>
              <a:schemeClr val="tx1"/>
            </a:solidFill>
            <a:round/>
            <a:headEnd type="none" w="sm" len="sm"/>
            <a:tailEnd type="none" w="sm" len="sm"/>
          </a:ln>
        </p:spPr>
        <p:txBody>
          <a:bodyPr wrap="none" anchor="ctr"/>
          <a:lstStyle/>
          <a:p>
            <a:endParaRPr lang="en-US"/>
          </a:p>
        </p:txBody>
      </p:sp>
      <p:sp>
        <p:nvSpPr>
          <p:cNvPr id="8210" name="Line 24"/>
          <p:cNvSpPr>
            <a:spLocks noChangeShapeType="1"/>
          </p:cNvSpPr>
          <p:nvPr/>
        </p:nvSpPr>
        <p:spPr bwMode="auto">
          <a:xfrm>
            <a:off x="3810000" y="2057400"/>
            <a:ext cx="0" cy="152400"/>
          </a:xfrm>
          <a:prstGeom prst="line">
            <a:avLst/>
          </a:prstGeom>
          <a:noFill/>
          <a:ln w="50800">
            <a:solidFill>
              <a:schemeClr val="tx1"/>
            </a:solidFill>
            <a:round/>
            <a:headEnd type="none" w="sm" len="sm"/>
            <a:tailEnd type="none" w="sm" len="sm"/>
          </a:ln>
        </p:spPr>
        <p:txBody>
          <a:bodyPr wrap="none" anchor="ctr"/>
          <a:lstStyle/>
          <a:p>
            <a:endParaRPr lang="en-US"/>
          </a:p>
        </p:txBody>
      </p:sp>
      <p:sp>
        <p:nvSpPr>
          <p:cNvPr id="8211" name="Line 25"/>
          <p:cNvSpPr>
            <a:spLocks noChangeShapeType="1"/>
          </p:cNvSpPr>
          <p:nvPr/>
        </p:nvSpPr>
        <p:spPr bwMode="auto">
          <a:xfrm>
            <a:off x="6172200" y="2057400"/>
            <a:ext cx="0" cy="152400"/>
          </a:xfrm>
          <a:prstGeom prst="line">
            <a:avLst/>
          </a:prstGeom>
          <a:noFill/>
          <a:ln w="50800">
            <a:solidFill>
              <a:schemeClr val="tx1"/>
            </a:solidFill>
            <a:round/>
            <a:headEnd type="none" w="sm" len="sm"/>
            <a:tailEnd type="none" w="sm" len="sm"/>
          </a:ln>
        </p:spPr>
        <p:txBody>
          <a:bodyPr wrap="none" anchor="ctr"/>
          <a:lstStyle/>
          <a:p>
            <a:endParaRPr lang="en-US"/>
          </a:p>
        </p:txBody>
      </p:sp>
      <p:cxnSp>
        <p:nvCxnSpPr>
          <p:cNvPr id="8212" name="AutoShape 26"/>
          <p:cNvCxnSpPr>
            <a:cxnSpLocks noChangeShapeType="1"/>
          </p:cNvCxnSpPr>
          <p:nvPr/>
        </p:nvCxnSpPr>
        <p:spPr bwMode="auto">
          <a:xfrm>
            <a:off x="2971800" y="1600200"/>
            <a:ext cx="838200" cy="1588"/>
          </a:xfrm>
          <a:prstGeom prst="straightConnector1">
            <a:avLst/>
          </a:prstGeom>
          <a:noFill/>
          <a:ln w="50800">
            <a:solidFill>
              <a:schemeClr val="hlink"/>
            </a:solidFill>
            <a:round/>
            <a:headEnd type="none" w="sm" len="sm"/>
            <a:tailEnd type="none" w="sm" len="sm"/>
          </a:ln>
        </p:spPr>
      </p:cxnSp>
      <p:sp>
        <p:nvSpPr>
          <p:cNvPr id="8213" name="Line 27"/>
          <p:cNvSpPr>
            <a:spLocks noChangeShapeType="1"/>
          </p:cNvSpPr>
          <p:nvPr/>
        </p:nvSpPr>
        <p:spPr bwMode="auto">
          <a:xfrm flipV="1">
            <a:off x="3124200" y="1752600"/>
            <a:ext cx="0" cy="533400"/>
          </a:xfrm>
          <a:prstGeom prst="line">
            <a:avLst/>
          </a:prstGeom>
          <a:noFill/>
          <a:ln w="31750">
            <a:solidFill>
              <a:srgbClr val="00FFFF"/>
            </a:solidFill>
            <a:round/>
            <a:headEnd type="none" w="sm" len="sm"/>
            <a:tailEnd type="triangle" w="sm" len="sm"/>
          </a:ln>
        </p:spPr>
        <p:txBody>
          <a:bodyPr/>
          <a:lstStyle/>
          <a:p>
            <a:endParaRPr lang="en-US"/>
          </a:p>
        </p:txBody>
      </p:sp>
      <p:sp>
        <p:nvSpPr>
          <p:cNvPr id="8214" name="Text Box 28"/>
          <p:cNvSpPr txBox="1">
            <a:spLocks noChangeArrowheads="1"/>
          </p:cNvSpPr>
          <p:nvPr/>
        </p:nvSpPr>
        <p:spPr bwMode="auto">
          <a:xfrm>
            <a:off x="2895600" y="1143000"/>
            <a:ext cx="4008438" cy="457200"/>
          </a:xfrm>
          <a:prstGeom prst="rect">
            <a:avLst/>
          </a:prstGeom>
          <a:noFill/>
          <a:ln w="12699">
            <a:noFill/>
            <a:miter lim="800000"/>
            <a:headEnd type="none" w="sm" len="sm"/>
            <a:tailEnd type="none" w="sm" len="sm"/>
          </a:ln>
        </p:spPr>
        <p:txBody>
          <a:bodyPr wrap="none">
            <a:spAutoFit/>
          </a:bodyPr>
          <a:lstStyle/>
          <a:p>
            <a:r>
              <a:rPr lang="en-US" b="1">
                <a:solidFill>
                  <a:srgbClr val="00FFFF"/>
                </a:solidFill>
              </a:rPr>
              <a:t>Detectable subclinical disease</a:t>
            </a:r>
          </a:p>
        </p:txBody>
      </p:sp>
      <p:sp>
        <p:nvSpPr>
          <p:cNvPr id="8215" name="Line 29"/>
          <p:cNvSpPr>
            <a:spLocks noChangeShapeType="1"/>
          </p:cNvSpPr>
          <p:nvPr/>
        </p:nvSpPr>
        <p:spPr bwMode="auto">
          <a:xfrm>
            <a:off x="2971800" y="1524000"/>
            <a:ext cx="0" cy="152400"/>
          </a:xfrm>
          <a:prstGeom prst="line">
            <a:avLst/>
          </a:prstGeom>
          <a:noFill/>
          <a:ln w="31750">
            <a:solidFill>
              <a:schemeClr val="hlink"/>
            </a:solidFill>
            <a:round/>
            <a:headEnd type="none" w="sm" len="sm"/>
            <a:tailEnd type="none" w="sm" len="sm"/>
          </a:ln>
        </p:spPr>
        <p:txBody>
          <a:bodyPr/>
          <a:lstStyle/>
          <a:p>
            <a:endParaRPr lang="en-US"/>
          </a:p>
        </p:txBody>
      </p:sp>
      <p:sp>
        <p:nvSpPr>
          <p:cNvPr id="8216" name="Line 30"/>
          <p:cNvSpPr>
            <a:spLocks noChangeShapeType="1"/>
          </p:cNvSpPr>
          <p:nvPr/>
        </p:nvSpPr>
        <p:spPr bwMode="auto">
          <a:xfrm>
            <a:off x="3810000" y="1524000"/>
            <a:ext cx="0" cy="152400"/>
          </a:xfrm>
          <a:prstGeom prst="line">
            <a:avLst/>
          </a:prstGeom>
          <a:noFill/>
          <a:ln w="31750">
            <a:solidFill>
              <a:schemeClr val="hlink"/>
            </a:solidFill>
            <a:round/>
            <a:headEnd type="none" w="sm" len="sm"/>
            <a:tailEnd type="none" w="sm" len="sm"/>
          </a:ln>
        </p:spPr>
        <p:txBody>
          <a:bodyPr/>
          <a:lstStyle/>
          <a:p>
            <a:endParaRPr 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984688773"/>
              </p:ext>
            </p:extLst>
          </p:nvPr>
        </p:nvGraphicFramePr>
        <p:xfrm>
          <a:off x="214280" y="357167"/>
          <a:ext cx="8929719" cy="6286543"/>
        </p:xfrm>
        <a:graphic>
          <a:graphicData uri="http://schemas.openxmlformats.org/drawingml/2006/table">
            <a:tbl>
              <a:tblPr firstRow="1" bandRow="1">
                <a:tableStyleId>{5C22544A-7EE6-4342-B048-85BDC9FD1C3A}</a:tableStyleId>
              </a:tblPr>
              <a:tblGrid>
                <a:gridCol w="2976573"/>
                <a:gridCol w="2640254"/>
                <a:gridCol w="3312892"/>
              </a:tblGrid>
              <a:tr h="620893">
                <a:tc gridSpan="3">
                  <a:txBody>
                    <a:bodyPr/>
                    <a:lstStyle/>
                    <a:p>
                      <a:pPr algn="ctr">
                        <a:buNone/>
                      </a:pPr>
                      <a:r>
                        <a:rPr lang="en-US" sz="2800" b="1" dirty="0" smtClean="0">
                          <a:solidFill>
                            <a:schemeClr val="bg1"/>
                          </a:solidFill>
                          <a:latin typeface="Times New Roman" pitchFamily="18" charset="0"/>
                          <a:cs typeface="Times New Roman" pitchFamily="18" charset="0"/>
                        </a:rPr>
                        <a:t>Screening Tests</a:t>
                      </a:r>
                      <a:endParaRPr lang="en-IN" sz="2800" b="1" dirty="0">
                        <a:solidFill>
                          <a:schemeClr val="bg1"/>
                        </a:solidFill>
                        <a:latin typeface="Times New Roman" pitchFamily="18" charset="0"/>
                        <a:cs typeface="Times New Roman" pitchFamily="18" charset="0"/>
                      </a:endParaRPr>
                    </a:p>
                  </a:txBody>
                  <a:tcPr>
                    <a:solidFill>
                      <a:srgbClr val="FFC000"/>
                    </a:solidFill>
                  </a:tcPr>
                </a:tc>
                <a:tc hMerge="1">
                  <a:txBody>
                    <a:bodyPr/>
                    <a:lstStyle/>
                    <a:p>
                      <a:pPr algn="ctr"/>
                      <a:endParaRPr lang="en-IN" b="0" dirty="0">
                        <a:solidFill>
                          <a:schemeClr val="tx1"/>
                        </a:solidFill>
                        <a:latin typeface="Times New Roman" pitchFamily="18" charset="0"/>
                        <a:cs typeface="Times New Roman" pitchFamily="18" charset="0"/>
                      </a:endParaRPr>
                    </a:p>
                  </a:txBody>
                  <a:tcPr>
                    <a:solidFill>
                      <a:schemeClr val="accent4">
                        <a:lumMod val="60000"/>
                        <a:lumOff val="40000"/>
                      </a:schemeClr>
                    </a:solidFill>
                  </a:tcPr>
                </a:tc>
                <a:tc hMerge="1">
                  <a:txBody>
                    <a:bodyPr/>
                    <a:lstStyle/>
                    <a:p>
                      <a:pPr algn="l"/>
                      <a:endParaRPr lang="en-IN" b="0" dirty="0">
                        <a:latin typeface="Times New Roman" pitchFamily="18" charset="0"/>
                        <a:cs typeface="Times New Roman" pitchFamily="18" charset="0"/>
                      </a:endParaRPr>
                    </a:p>
                  </a:txBody>
                  <a:tcPr>
                    <a:solidFill>
                      <a:schemeClr val="bg1"/>
                    </a:solidFill>
                  </a:tcPr>
                </a:tc>
              </a:tr>
              <a:tr h="2832825">
                <a:tc rowSpan="2">
                  <a:txBody>
                    <a:bodyPr/>
                    <a:lstStyle/>
                    <a:p>
                      <a:pPr algn="ctr">
                        <a:buNone/>
                      </a:pPr>
                      <a:r>
                        <a:rPr lang="en-US" b="1" dirty="0" smtClean="0">
                          <a:solidFill>
                            <a:schemeClr val="bg1"/>
                          </a:solidFill>
                          <a:latin typeface="Times New Roman" pitchFamily="18" charset="0"/>
                          <a:cs typeface="Times New Roman" pitchFamily="18" charset="0"/>
                        </a:rPr>
                        <a:t>Pregnancy</a:t>
                      </a:r>
                    </a:p>
                    <a:p>
                      <a:pPr>
                        <a:buNone/>
                      </a:pPr>
                      <a:endParaRPr lang="en-US" sz="1800" b="0" dirty="0" smtClean="0">
                        <a:solidFill>
                          <a:schemeClr val="bg1"/>
                        </a:solidFill>
                        <a:latin typeface="Times New Roman" pitchFamily="18" charset="0"/>
                        <a:cs typeface="Times New Roman" pitchFamily="18" charset="0"/>
                      </a:endParaRPr>
                    </a:p>
                    <a:p>
                      <a:pPr>
                        <a:buNone/>
                      </a:pPr>
                      <a:r>
                        <a:rPr lang="en-US" sz="1800" b="0" dirty="0" smtClean="0">
                          <a:solidFill>
                            <a:schemeClr val="bg1"/>
                          </a:solidFill>
                          <a:latin typeface="Times New Roman" pitchFamily="18" charset="0"/>
                          <a:cs typeface="Times New Roman" pitchFamily="18" charset="0"/>
                        </a:rPr>
                        <a:t>Anaemia</a:t>
                      </a:r>
                    </a:p>
                    <a:p>
                      <a:pPr>
                        <a:buNone/>
                      </a:pPr>
                      <a:r>
                        <a:rPr lang="en-US" sz="1800" b="0" dirty="0" smtClean="0">
                          <a:solidFill>
                            <a:schemeClr val="bg1"/>
                          </a:solidFill>
                          <a:latin typeface="Times New Roman" pitchFamily="18" charset="0"/>
                          <a:cs typeface="Times New Roman" pitchFamily="18" charset="0"/>
                        </a:rPr>
                        <a:t>Hypertension Toxemia</a:t>
                      </a:r>
                    </a:p>
                    <a:p>
                      <a:pPr>
                        <a:buNone/>
                      </a:pPr>
                      <a:r>
                        <a:rPr lang="en-US" sz="1800" b="0" dirty="0" err="1" smtClean="0">
                          <a:solidFill>
                            <a:schemeClr val="bg1"/>
                          </a:solidFill>
                          <a:latin typeface="Times New Roman" pitchFamily="18" charset="0"/>
                          <a:cs typeface="Times New Roman" pitchFamily="18" charset="0"/>
                        </a:rPr>
                        <a:t>Rh</a:t>
                      </a:r>
                      <a:r>
                        <a:rPr lang="en-US" sz="1800" b="0" dirty="0" smtClean="0">
                          <a:solidFill>
                            <a:schemeClr val="bg1"/>
                          </a:solidFill>
                          <a:latin typeface="Times New Roman" pitchFamily="18" charset="0"/>
                          <a:cs typeface="Times New Roman" pitchFamily="18" charset="0"/>
                        </a:rPr>
                        <a:t> status</a:t>
                      </a:r>
                    </a:p>
                    <a:p>
                      <a:pPr>
                        <a:buNone/>
                      </a:pPr>
                      <a:r>
                        <a:rPr lang="en-US" sz="1800" b="0" dirty="0" smtClean="0">
                          <a:solidFill>
                            <a:schemeClr val="bg1"/>
                          </a:solidFill>
                          <a:latin typeface="Times New Roman" pitchFamily="18" charset="0"/>
                          <a:cs typeface="Times New Roman" pitchFamily="18" charset="0"/>
                        </a:rPr>
                        <a:t>Syphilis (VDRL Test)</a:t>
                      </a:r>
                    </a:p>
                    <a:p>
                      <a:pPr>
                        <a:buNone/>
                      </a:pPr>
                      <a:r>
                        <a:rPr lang="en-US" sz="1800" b="0" dirty="0" smtClean="0">
                          <a:solidFill>
                            <a:schemeClr val="bg1"/>
                          </a:solidFill>
                          <a:latin typeface="Times New Roman" pitchFamily="18" charset="0"/>
                          <a:cs typeface="Times New Roman" pitchFamily="18" charset="0"/>
                        </a:rPr>
                        <a:t>Diabetes</a:t>
                      </a:r>
                    </a:p>
                    <a:p>
                      <a:pPr>
                        <a:buNone/>
                      </a:pPr>
                      <a:r>
                        <a:rPr lang="en-US" sz="1800" b="0" dirty="0" smtClean="0">
                          <a:solidFill>
                            <a:schemeClr val="bg1"/>
                          </a:solidFill>
                          <a:latin typeface="Times New Roman" pitchFamily="18" charset="0"/>
                          <a:cs typeface="Times New Roman" pitchFamily="18" charset="0"/>
                        </a:rPr>
                        <a:t>Cardiovascular disease</a:t>
                      </a:r>
                    </a:p>
                    <a:p>
                      <a:pPr>
                        <a:buNone/>
                      </a:pPr>
                      <a:r>
                        <a:rPr lang="en-US" sz="1800" b="0" dirty="0" smtClean="0">
                          <a:solidFill>
                            <a:schemeClr val="bg1"/>
                          </a:solidFill>
                          <a:latin typeface="Times New Roman" pitchFamily="18" charset="0"/>
                          <a:cs typeface="Times New Roman" pitchFamily="18" charset="0"/>
                        </a:rPr>
                        <a:t>Neural tube defects</a:t>
                      </a:r>
                    </a:p>
                    <a:p>
                      <a:pPr>
                        <a:buNone/>
                      </a:pPr>
                      <a:r>
                        <a:rPr lang="en-US" sz="1800" b="0" dirty="0" smtClean="0">
                          <a:solidFill>
                            <a:schemeClr val="bg1"/>
                          </a:solidFill>
                          <a:latin typeface="Times New Roman" pitchFamily="18" charset="0"/>
                          <a:cs typeface="Times New Roman" pitchFamily="18" charset="0"/>
                        </a:rPr>
                        <a:t>Down’s syndrome</a:t>
                      </a:r>
                    </a:p>
                    <a:p>
                      <a:pPr>
                        <a:buNone/>
                      </a:pPr>
                      <a:r>
                        <a:rPr lang="en-US" sz="1800" b="0" dirty="0" smtClean="0">
                          <a:solidFill>
                            <a:schemeClr val="bg1"/>
                          </a:solidFill>
                          <a:latin typeface="Times New Roman" pitchFamily="18" charset="0"/>
                          <a:cs typeface="Times New Roman" pitchFamily="18" charset="0"/>
                        </a:rPr>
                        <a:t>HIV</a:t>
                      </a:r>
                      <a:endParaRPr lang="en-IN" b="0" dirty="0">
                        <a:solidFill>
                          <a:schemeClr val="bg1"/>
                        </a:solidFill>
                        <a:latin typeface="Times New Roman" pitchFamily="18" charset="0"/>
                        <a:cs typeface="Times New Roman" pitchFamily="18" charset="0"/>
                      </a:endParaRPr>
                    </a:p>
                  </a:txBody>
                  <a:tcPr>
                    <a:solidFill>
                      <a:schemeClr val="accent6">
                        <a:lumMod val="60000"/>
                        <a:lumOff val="40000"/>
                      </a:schemeClr>
                    </a:solidFill>
                  </a:tcPr>
                </a:tc>
                <a:tc>
                  <a:txBody>
                    <a:bodyPr/>
                    <a:lstStyle/>
                    <a:p>
                      <a:pPr algn="ctr"/>
                      <a:r>
                        <a:rPr lang="en-US" b="1" dirty="0" smtClean="0">
                          <a:solidFill>
                            <a:schemeClr val="bg1"/>
                          </a:solidFill>
                          <a:latin typeface="Times New Roman" pitchFamily="18" charset="0"/>
                          <a:cs typeface="Times New Roman" pitchFamily="18" charset="0"/>
                        </a:rPr>
                        <a:t>Middle Aged Men &amp; Women</a:t>
                      </a:r>
                    </a:p>
                    <a:p>
                      <a:endParaRPr lang="en-US" b="0" dirty="0" smtClean="0">
                        <a:solidFill>
                          <a:schemeClr val="bg1"/>
                        </a:solidFill>
                        <a:latin typeface="Times New Roman" pitchFamily="18" charset="0"/>
                        <a:cs typeface="Times New Roman" pitchFamily="18" charset="0"/>
                      </a:endParaRPr>
                    </a:p>
                    <a:p>
                      <a:r>
                        <a:rPr lang="en-US" b="0" dirty="0" smtClean="0">
                          <a:solidFill>
                            <a:schemeClr val="bg1"/>
                          </a:solidFill>
                          <a:latin typeface="Times New Roman" pitchFamily="18" charset="0"/>
                          <a:cs typeface="Times New Roman" pitchFamily="18" charset="0"/>
                        </a:rPr>
                        <a:t>Hypertension</a:t>
                      </a:r>
                    </a:p>
                    <a:p>
                      <a:r>
                        <a:rPr lang="en-US" b="0" dirty="0" smtClean="0">
                          <a:solidFill>
                            <a:schemeClr val="bg1"/>
                          </a:solidFill>
                          <a:latin typeface="Times New Roman" pitchFamily="18" charset="0"/>
                          <a:cs typeface="Times New Roman" pitchFamily="18" charset="0"/>
                        </a:rPr>
                        <a:t>Cancer</a:t>
                      </a:r>
                    </a:p>
                    <a:p>
                      <a:r>
                        <a:rPr lang="en-US" b="0" dirty="0" smtClean="0">
                          <a:solidFill>
                            <a:schemeClr val="bg1"/>
                          </a:solidFill>
                          <a:latin typeface="Times New Roman" pitchFamily="18" charset="0"/>
                          <a:cs typeface="Times New Roman" pitchFamily="18" charset="0"/>
                        </a:rPr>
                        <a:t>Diabetes Mellitus</a:t>
                      </a:r>
                    </a:p>
                    <a:p>
                      <a:r>
                        <a:rPr lang="en-US" b="0" dirty="0" smtClean="0">
                          <a:solidFill>
                            <a:schemeClr val="bg1"/>
                          </a:solidFill>
                          <a:latin typeface="Times New Roman" pitchFamily="18" charset="0"/>
                          <a:cs typeface="Times New Roman" pitchFamily="18" charset="0"/>
                        </a:rPr>
                        <a:t>Serum Cholesterol</a:t>
                      </a:r>
                    </a:p>
                    <a:p>
                      <a:r>
                        <a:rPr lang="en-US" b="0" dirty="0" smtClean="0">
                          <a:solidFill>
                            <a:schemeClr val="bg1"/>
                          </a:solidFill>
                          <a:latin typeface="Times New Roman" pitchFamily="18" charset="0"/>
                          <a:cs typeface="Times New Roman" pitchFamily="18" charset="0"/>
                        </a:rPr>
                        <a:t>Obesity</a:t>
                      </a:r>
                    </a:p>
                    <a:p>
                      <a:pPr algn="ctr"/>
                      <a:endParaRPr lang="en-IN" b="0" dirty="0">
                        <a:solidFill>
                          <a:schemeClr val="bg1"/>
                        </a:solidFill>
                        <a:latin typeface="Times New Roman" pitchFamily="18" charset="0"/>
                        <a:cs typeface="Times New Roman" pitchFamily="18" charset="0"/>
                      </a:endParaRPr>
                    </a:p>
                  </a:txBody>
                  <a:tcPr>
                    <a:solidFill>
                      <a:schemeClr val="accent4">
                        <a:lumMod val="60000"/>
                        <a:lumOff val="40000"/>
                      </a:schemeClr>
                    </a:solidFill>
                  </a:tcPr>
                </a:tc>
                <a:tc rowSpan="2">
                  <a:txBody>
                    <a:bodyPr/>
                    <a:lstStyle/>
                    <a:p>
                      <a:pPr algn="ctr"/>
                      <a:r>
                        <a:rPr lang="en-US" b="1" dirty="0" smtClean="0">
                          <a:solidFill>
                            <a:schemeClr val="tx1"/>
                          </a:solidFill>
                          <a:latin typeface="Times New Roman" pitchFamily="18" charset="0"/>
                          <a:cs typeface="Times New Roman" pitchFamily="18" charset="0"/>
                        </a:rPr>
                        <a:t>Infancy</a:t>
                      </a:r>
                    </a:p>
                    <a:p>
                      <a:pPr algn="l"/>
                      <a:r>
                        <a:rPr lang="en-US" b="0" dirty="0" smtClean="0">
                          <a:solidFill>
                            <a:schemeClr val="tx1"/>
                          </a:solidFill>
                          <a:latin typeface="Times New Roman" pitchFamily="18" charset="0"/>
                          <a:cs typeface="Times New Roman" pitchFamily="18" charset="0"/>
                        </a:rPr>
                        <a:t>Congenital dislocation of hip</a:t>
                      </a:r>
                    </a:p>
                    <a:p>
                      <a:pPr algn="l"/>
                      <a:r>
                        <a:rPr lang="en-US" b="0" dirty="0" smtClean="0">
                          <a:solidFill>
                            <a:schemeClr val="tx1"/>
                          </a:solidFill>
                          <a:latin typeface="Times New Roman" pitchFamily="18" charset="0"/>
                          <a:cs typeface="Times New Roman" pitchFamily="18" charset="0"/>
                        </a:rPr>
                        <a:t>Congenital heart disease</a:t>
                      </a:r>
                    </a:p>
                    <a:p>
                      <a:pPr algn="l"/>
                      <a:r>
                        <a:rPr lang="en-US" b="0" dirty="0" smtClean="0">
                          <a:solidFill>
                            <a:schemeClr val="tx1"/>
                          </a:solidFill>
                          <a:latin typeface="Times New Roman" pitchFamily="18" charset="0"/>
                          <a:cs typeface="Times New Roman" pitchFamily="18" charset="0"/>
                        </a:rPr>
                        <a:t>Spina bifida</a:t>
                      </a:r>
                    </a:p>
                    <a:p>
                      <a:pPr algn="l"/>
                      <a:r>
                        <a:rPr lang="en-US" b="0" dirty="0" smtClean="0">
                          <a:solidFill>
                            <a:schemeClr val="tx1"/>
                          </a:solidFill>
                          <a:latin typeface="Times New Roman" pitchFamily="18" charset="0"/>
                          <a:cs typeface="Times New Roman" pitchFamily="18" charset="0"/>
                        </a:rPr>
                        <a:t>Cerebral palsy</a:t>
                      </a:r>
                    </a:p>
                    <a:p>
                      <a:pPr algn="l"/>
                      <a:r>
                        <a:rPr lang="en-US" b="0" dirty="0" smtClean="0">
                          <a:solidFill>
                            <a:schemeClr val="tx1"/>
                          </a:solidFill>
                          <a:latin typeface="Times New Roman" pitchFamily="18" charset="0"/>
                          <a:cs typeface="Times New Roman" pitchFamily="18" charset="0"/>
                        </a:rPr>
                        <a:t>Hearing defects</a:t>
                      </a:r>
                    </a:p>
                    <a:p>
                      <a:pPr algn="l"/>
                      <a:r>
                        <a:rPr lang="en-US" b="0" dirty="0" smtClean="0">
                          <a:solidFill>
                            <a:schemeClr val="tx1"/>
                          </a:solidFill>
                          <a:latin typeface="Times New Roman" pitchFamily="18" charset="0"/>
                          <a:cs typeface="Times New Roman" pitchFamily="18" charset="0"/>
                        </a:rPr>
                        <a:t>Visual defects</a:t>
                      </a:r>
                    </a:p>
                    <a:p>
                      <a:pPr algn="l"/>
                      <a:r>
                        <a:rPr lang="en-US" b="0" dirty="0" smtClean="0">
                          <a:solidFill>
                            <a:schemeClr val="tx1"/>
                          </a:solidFill>
                          <a:latin typeface="Times New Roman" pitchFamily="18" charset="0"/>
                          <a:cs typeface="Times New Roman" pitchFamily="18" charset="0"/>
                        </a:rPr>
                        <a:t>Hypothyroidism</a:t>
                      </a:r>
                    </a:p>
                    <a:p>
                      <a:pPr algn="l"/>
                      <a:r>
                        <a:rPr lang="en-US" b="0" dirty="0" smtClean="0">
                          <a:solidFill>
                            <a:schemeClr val="tx1"/>
                          </a:solidFill>
                          <a:latin typeface="Times New Roman" pitchFamily="18" charset="0"/>
                          <a:cs typeface="Times New Roman" pitchFamily="18" charset="0"/>
                        </a:rPr>
                        <a:t>Developmental Screening tests</a:t>
                      </a:r>
                    </a:p>
                    <a:p>
                      <a:pPr algn="l"/>
                      <a:r>
                        <a:rPr lang="en-US" b="0" dirty="0" smtClean="0">
                          <a:solidFill>
                            <a:schemeClr val="tx1"/>
                          </a:solidFill>
                          <a:latin typeface="Times New Roman" pitchFamily="18" charset="0"/>
                          <a:cs typeface="Times New Roman" pitchFamily="18" charset="0"/>
                        </a:rPr>
                        <a:t>Haemoglobinopathies</a:t>
                      </a:r>
                    </a:p>
                    <a:p>
                      <a:pPr algn="l"/>
                      <a:r>
                        <a:rPr lang="en-US" b="0" dirty="0" smtClean="0">
                          <a:solidFill>
                            <a:schemeClr val="tx1"/>
                          </a:solidFill>
                          <a:latin typeface="Times New Roman" pitchFamily="18" charset="0"/>
                          <a:cs typeface="Times New Roman" pitchFamily="18" charset="0"/>
                        </a:rPr>
                        <a:t>Sickle cell </a:t>
                      </a:r>
                      <a:r>
                        <a:rPr lang="en-US" b="0" dirty="0" err="1" smtClean="0">
                          <a:solidFill>
                            <a:schemeClr val="tx1"/>
                          </a:solidFill>
                          <a:latin typeface="Times New Roman" pitchFamily="18" charset="0"/>
                          <a:cs typeface="Times New Roman" pitchFamily="18" charset="0"/>
                        </a:rPr>
                        <a:t>anaemia</a:t>
                      </a:r>
                      <a:endParaRPr lang="en-US" b="0" dirty="0" smtClean="0">
                        <a:solidFill>
                          <a:schemeClr val="tx1"/>
                        </a:solidFill>
                        <a:latin typeface="Times New Roman" pitchFamily="18" charset="0"/>
                        <a:cs typeface="Times New Roman" pitchFamily="18" charset="0"/>
                      </a:endParaRPr>
                    </a:p>
                    <a:p>
                      <a:pPr algn="l"/>
                      <a:r>
                        <a:rPr lang="en-US" b="0" dirty="0" smtClean="0">
                          <a:solidFill>
                            <a:schemeClr val="tx1"/>
                          </a:solidFill>
                          <a:latin typeface="Times New Roman" pitchFamily="18" charset="0"/>
                          <a:cs typeface="Times New Roman" pitchFamily="18" charset="0"/>
                        </a:rPr>
                        <a:t>Undescended</a:t>
                      </a:r>
                      <a:r>
                        <a:rPr lang="en-US" b="0" baseline="0" dirty="0" smtClean="0">
                          <a:solidFill>
                            <a:schemeClr val="tx1"/>
                          </a:solidFill>
                          <a:latin typeface="Times New Roman" pitchFamily="18" charset="0"/>
                          <a:cs typeface="Times New Roman" pitchFamily="18" charset="0"/>
                        </a:rPr>
                        <a:t> testis</a:t>
                      </a:r>
                      <a:endParaRPr lang="en-IN" b="0" dirty="0">
                        <a:latin typeface="Times New Roman" pitchFamily="18" charset="0"/>
                        <a:cs typeface="Times New Roman" pitchFamily="18" charset="0"/>
                      </a:endParaRPr>
                    </a:p>
                  </a:txBody>
                  <a:tcPr>
                    <a:solidFill>
                      <a:schemeClr val="bg1"/>
                    </a:solidFill>
                  </a:tcPr>
                </a:tc>
              </a:tr>
              <a:tr h="2832825">
                <a:tc vMerge="1">
                  <a:txBody>
                    <a:bodyPr/>
                    <a:lstStyle/>
                    <a:p>
                      <a:endParaRPr lang="en-IN" b="0" dirty="0"/>
                    </a:p>
                  </a:txBody>
                  <a:tcPr/>
                </a:tc>
                <a:tc>
                  <a:txBody>
                    <a:bodyPr/>
                    <a:lstStyle/>
                    <a:p>
                      <a:pPr algn="ctr"/>
                      <a:r>
                        <a:rPr lang="en-US" b="1" dirty="0" smtClean="0">
                          <a:solidFill>
                            <a:schemeClr val="bg1"/>
                          </a:solidFill>
                          <a:latin typeface="Times New Roman" pitchFamily="18" charset="0"/>
                          <a:cs typeface="Times New Roman" pitchFamily="18" charset="0"/>
                        </a:rPr>
                        <a:t>Elderly</a:t>
                      </a:r>
                    </a:p>
                    <a:p>
                      <a:pPr algn="l"/>
                      <a:endParaRPr lang="en-US" b="0" dirty="0" smtClean="0">
                        <a:solidFill>
                          <a:schemeClr val="bg1"/>
                        </a:solidFill>
                        <a:latin typeface="Times New Roman" pitchFamily="18" charset="0"/>
                        <a:cs typeface="Times New Roman" pitchFamily="18" charset="0"/>
                      </a:endParaRPr>
                    </a:p>
                    <a:p>
                      <a:pPr algn="l"/>
                      <a:r>
                        <a:rPr lang="en-US" b="0" dirty="0" smtClean="0">
                          <a:solidFill>
                            <a:schemeClr val="bg1"/>
                          </a:solidFill>
                          <a:latin typeface="Times New Roman" pitchFamily="18" charset="0"/>
                          <a:cs typeface="Times New Roman" pitchFamily="18" charset="0"/>
                        </a:rPr>
                        <a:t>Nutritional disorders</a:t>
                      </a:r>
                    </a:p>
                    <a:p>
                      <a:pPr algn="l"/>
                      <a:r>
                        <a:rPr lang="en-US" b="0" dirty="0" smtClean="0">
                          <a:solidFill>
                            <a:schemeClr val="bg1"/>
                          </a:solidFill>
                          <a:latin typeface="Times New Roman" pitchFamily="18" charset="0"/>
                          <a:cs typeface="Times New Roman" pitchFamily="18" charset="0"/>
                        </a:rPr>
                        <a:t>Cancer</a:t>
                      </a:r>
                    </a:p>
                    <a:p>
                      <a:pPr algn="l"/>
                      <a:r>
                        <a:rPr lang="en-US" b="0" dirty="0" smtClean="0">
                          <a:solidFill>
                            <a:schemeClr val="bg1"/>
                          </a:solidFill>
                          <a:latin typeface="Times New Roman" pitchFamily="18" charset="0"/>
                          <a:cs typeface="Times New Roman" pitchFamily="18" charset="0"/>
                        </a:rPr>
                        <a:t>Tuberculosis</a:t>
                      </a:r>
                    </a:p>
                    <a:p>
                      <a:pPr algn="l"/>
                      <a:r>
                        <a:rPr lang="en-US" b="0" dirty="0" smtClean="0">
                          <a:solidFill>
                            <a:schemeClr val="bg1"/>
                          </a:solidFill>
                          <a:latin typeface="Times New Roman" pitchFamily="18" charset="0"/>
                          <a:cs typeface="Times New Roman" pitchFamily="18" charset="0"/>
                        </a:rPr>
                        <a:t>Chronic Bronchitis</a:t>
                      </a:r>
                    </a:p>
                    <a:p>
                      <a:pPr algn="l"/>
                      <a:r>
                        <a:rPr lang="en-US" b="0" dirty="0" smtClean="0">
                          <a:solidFill>
                            <a:schemeClr val="bg1"/>
                          </a:solidFill>
                          <a:latin typeface="Times New Roman" pitchFamily="18" charset="0"/>
                          <a:cs typeface="Times New Roman" pitchFamily="18" charset="0"/>
                        </a:rPr>
                        <a:t>Glaucoma</a:t>
                      </a:r>
                    </a:p>
                    <a:p>
                      <a:pPr algn="l"/>
                      <a:r>
                        <a:rPr lang="en-US" b="0" dirty="0" smtClean="0">
                          <a:solidFill>
                            <a:schemeClr val="bg1"/>
                          </a:solidFill>
                          <a:latin typeface="Times New Roman" pitchFamily="18" charset="0"/>
                          <a:cs typeface="Times New Roman" pitchFamily="18" charset="0"/>
                        </a:rPr>
                        <a:t>Cataract </a:t>
                      </a:r>
                      <a:endParaRPr lang="en-IN" b="0" dirty="0" smtClean="0">
                        <a:solidFill>
                          <a:schemeClr val="bg1"/>
                        </a:solidFill>
                        <a:latin typeface="Times New Roman" pitchFamily="18" charset="0"/>
                        <a:cs typeface="Times New Roman" pitchFamily="18" charset="0"/>
                      </a:endParaRPr>
                    </a:p>
                    <a:p>
                      <a:endParaRPr lang="en-IN" dirty="0">
                        <a:solidFill>
                          <a:schemeClr val="bg1"/>
                        </a:solidFill>
                        <a:latin typeface="Times New Roman" pitchFamily="18" charset="0"/>
                        <a:cs typeface="Times New Roman" pitchFamily="18" charset="0"/>
                      </a:endParaRPr>
                    </a:p>
                  </a:txBody>
                  <a:tcPr/>
                </a:tc>
                <a:tc vMerge="1">
                  <a:txBody>
                    <a:bodyPr/>
                    <a:lstStyle/>
                    <a:p>
                      <a:endParaRPr lang="en-IN" dirty="0"/>
                    </a:p>
                  </a:txBody>
                  <a:tcPr/>
                </a:tc>
              </a:tr>
            </a:tbl>
          </a:graphicData>
        </a:graphic>
      </p:graphicFrame>
    </p:spTree>
    <p:extLst>
      <p:ext uri="{BB962C8B-B14F-4D97-AF65-F5344CB8AC3E}">
        <p14:creationId xmlns:p14="http://schemas.microsoft.com/office/powerpoint/2010/main" val="2454607718"/>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efault">
  <a:themeElements>
    <a:clrScheme name="">
      <a:dk1>
        <a:srgbClr val="919191"/>
      </a:dk1>
      <a:lt1>
        <a:srgbClr val="FFFFFF"/>
      </a:lt1>
      <a:dk2>
        <a:srgbClr val="006B61"/>
      </a:dk2>
      <a:lt2>
        <a:srgbClr val="FAFD00"/>
      </a:lt2>
      <a:accent1>
        <a:srgbClr val="F95AB7"/>
      </a:accent1>
      <a:accent2>
        <a:srgbClr val="51DC00"/>
      </a:accent2>
      <a:accent3>
        <a:srgbClr val="AABAB7"/>
      </a:accent3>
      <a:accent4>
        <a:srgbClr val="DADADA"/>
      </a:accent4>
      <a:accent5>
        <a:srgbClr val="FBB5D8"/>
      </a:accent5>
      <a:accent6>
        <a:srgbClr val="49C700"/>
      </a:accent6>
      <a:hlink>
        <a:srgbClr val="FC0128"/>
      </a:hlink>
      <a:folHlink>
        <a:srgbClr val="FE9B03"/>
      </a:folHlink>
    </a:clrScheme>
    <a:fontScheme name="default.ppt">
      <a:majorFont>
        <a:latin typeface="Times New Roman"/>
        <a:ea typeface=""/>
        <a:cs typeface=""/>
      </a:majorFont>
      <a:minorFont>
        <a:latin typeface="Times New Roman"/>
        <a:ea typeface=""/>
        <a:cs typeface=""/>
      </a:minorFont>
    </a:fontScheme>
    <a:fmtScheme name="Paper">
      <a:fillStyleLst>
        <a:solidFill>
          <a:schemeClr val="phClr"/>
        </a:solidFill>
        <a:blipFill>
          <a:blip xmlns:r="http://schemas.openxmlformats.org/officeDocument/2006/relationships" r:embed="rId1">
            <a:duotone>
              <a:schemeClr val="phClr">
                <a:shade val="63000"/>
                <a:tint val="82000"/>
              </a:schemeClr>
              <a:schemeClr val="phClr">
                <a:tint val="10000"/>
                <a:satMod val="400000"/>
              </a:schemeClr>
            </a:duotone>
          </a:blip>
          <a:tile tx="0" ty="0" sx="40000" sy="40000" flip="none" algn="tl"/>
        </a:blipFill>
        <a:blipFill>
          <a:blip xmlns:r="http://schemas.openxmlformats.org/officeDocument/2006/relationships" r:embed="rId1">
            <a:duotone>
              <a:schemeClr val="phClr">
                <a:shade val="40000"/>
              </a:schemeClr>
              <a:schemeClr val="phClr">
                <a:tint val="42000"/>
              </a:schemeClr>
            </a:duotone>
          </a:blip>
          <a:tile tx="0" ty="0" sx="40000" sy="40000" flip="none" algn="tl"/>
        </a:blipFill>
      </a:fillStyleLst>
      <a:lnStyleLst>
        <a:ln w="12700" cap="flat" cmpd="sng" algn="ctr">
          <a:solidFill>
            <a:schemeClr val="phClr"/>
          </a:solidFill>
          <a:prstDash val="solid"/>
        </a:ln>
        <a:ln w="38100" cap="flat" cmpd="sng" algn="ctr">
          <a:solidFill>
            <a:schemeClr val="phClr"/>
          </a:solidFill>
          <a:prstDash val="solid"/>
        </a:ln>
        <a:ln w="63500" cap="flat" cmpd="sng" algn="ctr">
          <a:solidFill>
            <a:schemeClr val="phClr"/>
          </a:solidFill>
          <a:prstDash val="solid"/>
        </a:ln>
      </a:lnStyleLst>
      <a:effectStyleLst>
        <a:effectStyle>
          <a:effectLst>
            <a:outerShdw blurRad="95000" rotWithShape="0">
              <a:srgbClr val="000000">
                <a:alpha val="50000"/>
              </a:srgbClr>
            </a:outerShdw>
            <a:softEdge rad="12700"/>
          </a:effectLst>
        </a:effectStyle>
        <a:effectStyle>
          <a:effectLst>
            <a:outerShdw blurRad="95000" rotWithShape="0">
              <a:srgbClr val="000000">
                <a:alpha val="50000"/>
              </a:srgbClr>
            </a:outerShdw>
            <a:softEdge rad="12700"/>
          </a:effectLst>
        </a:effectStyle>
        <a:effectStyle>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699"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699"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ppt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ppt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ppt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ppt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ppt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ppt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ppt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520</TotalTime>
  <Pages>30</Pages>
  <Words>1368</Words>
  <Application>Microsoft Office PowerPoint</Application>
  <PresentationFormat>Letter Paper (8.5x11 in)</PresentationFormat>
  <Paragraphs>294</Paragraphs>
  <Slides>30</Slides>
  <Notes>17</Notes>
  <HiddenSlides>4</HiddenSlides>
  <MMClips>0</MMClips>
  <ScaleCrop>false</ScaleCrop>
  <HeadingPairs>
    <vt:vector size="4" baseType="variant">
      <vt:variant>
        <vt:lpstr>Theme</vt:lpstr>
      </vt:variant>
      <vt:variant>
        <vt:i4>1</vt:i4>
      </vt:variant>
      <vt:variant>
        <vt:lpstr>Slide Titles</vt:lpstr>
      </vt:variant>
      <vt:variant>
        <vt:i4>30</vt:i4>
      </vt:variant>
    </vt:vector>
  </HeadingPairs>
  <TitlesOfParts>
    <vt:vector size="31" baseType="lpstr">
      <vt:lpstr>default</vt:lpstr>
      <vt:lpstr>Screening </vt:lpstr>
      <vt:lpstr>Screening</vt:lpstr>
      <vt:lpstr>Iceberg Phenomenon</vt:lpstr>
      <vt:lpstr>Purpose of Screening</vt:lpstr>
      <vt:lpstr>Diagnosis  =  Screening</vt:lpstr>
      <vt:lpstr>PowerPoint Presentation</vt:lpstr>
      <vt:lpstr>Lead Time</vt:lpstr>
      <vt:lpstr>Natural History of Disease</vt:lpstr>
      <vt:lpstr>PowerPoint Presentation</vt:lpstr>
      <vt:lpstr>PowerPoint Presentation</vt:lpstr>
      <vt:lpstr>Considerations in Screening</vt:lpstr>
      <vt:lpstr>Criteria for a Successful Screening Program</vt:lpstr>
      <vt:lpstr>Criteria for a Successful Screening Program</vt:lpstr>
      <vt:lpstr>Criteria for a Successful Screening Program</vt:lpstr>
      <vt:lpstr>Criteria for a Successful Screening Program</vt:lpstr>
      <vt:lpstr>Types of Screening</vt:lpstr>
      <vt:lpstr>Screening Strategies</vt:lpstr>
      <vt:lpstr>Use of Screening</vt:lpstr>
      <vt:lpstr>Screening is not always free of risk</vt:lpstr>
      <vt:lpstr>Risks of Screening</vt:lpstr>
      <vt:lpstr>Risks of Screening</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Answers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Epidemiology of Non-Communicable Diseases</dc:title>
  <dc:creator>Thomas J. Songer</dc:creator>
  <dc:description>Epidemiology 2170, lecture 2</dc:description>
  <cp:lastModifiedBy>Hanuman</cp:lastModifiedBy>
  <cp:revision>227</cp:revision>
  <cp:lastPrinted>2004-03-22T21:44:59Z</cp:lastPrinted>
  <dcterms:created xsi:type="dcterms:W3CDTF">1996-01-11T13:34:28Z</dcterms:created>
  <dcterms:modified xsi:type="dcterms:W3CDTF">2020-05-14T17:35:39Z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emplateType">
    <vt:i4>1</vt:i4>
  </property>
  <property fmtid="{D5CDD505-2E9C-101B-9397-08002B2CF9AE}" pid="3" name="GraphicType">
    <vt:i4>1</vt:i4>
  </property>
  <property fmtid="{D5CDD505-2E9C-101B-9397-08002B2CF9AE}" pid="4" name="Compression">
    <vt:i4>100</vt:i4>
  </property>
  <property fmtid="{D5CDD505-2E9C-101B-9397-08002B2CF9AE}" pid="5" name="ScreenSize">
    <vt:i4>1</vt:i4>
  </property>
  <property fmtid="{D5CDD505-2E9C-101B-9397-08002B2CF9AE}" pid="6" name="ScreenUsage">
    <vt:i4>3</vt:i4>
  </property>
  <property fmtid="{D5CDD505-2E9C-101B-9397-08002B2CF9AE}" pid="7" name="MailAddress">
    <vt:lpwstr/>
  </property>
  <property fmtid="{D5CDD505-2E9C-101B-9397-08002B2CF9AE}" pid="8" name="HomePage">
    <vt:lpwstr/>
  </property>
  <property fmtid="{D5CDD505-2E9C-101B-9397-08002B2CF9AE}" pid="9" name="Other">
    <vt:lpwstr/>
  </property>
  <property fmtid="{D5CDD505-2E9C-101B-9397-08002B2CF9AE}" pid="10" name="DownloadOriginal">
    <vt:bool>false</vt:bool>
  </property>
  <property fmtid="{D5CDD505-2E9C-101B-9397-08002B2CF9AE}" pid="11" name="DownloadIEButton">
    <vt:bool>false</vt:bool>
  </property>
  <property fmtid="{D5CDD505-2E9C-101B-9397-08002B2CF9AE}" pid="12" name="UseBrowserColor">
    <vt:bool>true</vt:bool>
  </property>
  <property fmtid="{D5CDD505-2E9C-101B-9397-08002B2CF9AE}" pid="13" name="BackColor">
    <vt:i4>15132390</vt:i4>
  </property>
  <property fmtid="{D5CDD505-2E9C-101B-9397-08002B2CF9AE}" pid="14" name="TextColor">
    <vt:i4>0</vt:i4>
  </property>
  <property fmtid="{D5CDD505-2E9C-101B-9397-08002B2CF9AE}" pid="15" name="LinkColor">
    <vt:i4>16711782</vt:i4>
  </property>
  <property fmtid="{D5CDD505-2E9C-101B-9397-08002B2CF9AE}" pid="16" name="VisitedColor">
    <vt:i4>10040268</vt:i4>
  </property>
  <property fmtid="{D5CDD505-2E9C-101B-9397-08002B2CF9AE}" pid="17" name="TransparentButton">
    <vt:i4>0</vt:i4>
  </property>
  <property fmtid="{D5CDD505-2E9C-101B-9397-08002B2CF9AE}" pid="18" name="ButtonType">
    <vt:i4>1</vt:i4>
  </property>
  <property fmtid="{D5CDD505-2E9C-101B-9397-08002B2CF9AE}" pid="19" name="ShowNotes">
    <vt:bool>false</vt:bool>
  </property>
  <property fmtid="{D5CDD505-2E9C-101B-9397-08002B2CF9AE}" pid="20" name="NavBtnPos">
    <vt:i4>1</vt:i4>
  </property>
  <property fmtid="{D5CDD505-2E9C-101B-9397-08002B2CF9AE}" pid="21" name="OutputDir">
    <vt:lpwstr>C:\Lectures\19011-20001\19111</vt:lpwstr>
  </property>
</Properties>
</file>