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2" r:id="rId2"/>
    <p:sldId id="256" r:id="rId3"/>
    <p:sldId id="290" r:id="rId4"/>
    <p:sldId id="29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9" r:id="rId28"/>
    <p:sldId id="282" r:id="rId29"/>
    <p:sldId id="283" r:id="rId30"/>
    <p:sldId id="285" r:id="rId31"/>
    <p:sldId id="286" r:id="rId32"/>
    <p:sldId id="287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1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5B4D8-AD75-451B-B324-E9E81E5747B7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F01F7-8C12-4267-860D-E7CE480D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1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80C86-E167-4E5A-B46C-B2835919DC9F}" type="slidenum">
              <a:rPr lang="en-US"/>
              <a:pPr/>
              <a:t>26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altLang="ko-KR">
                <a:ea typeface="굴림" charset="-127"/>
              </a:rPr>
              <a:t>This slide presents the pros and cons of the prospective study.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1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2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2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81574A2-4F48-425C-A076-76B52BECE0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6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0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2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2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8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8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6497A-BEE8-4F07-BE7C-6824AD1E42C5}" type="datetimeFigureOut">
              <a:rPr lang="en-US" smtClean="0"/>
              <a:t>24-04-18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523A-2AF2-4E2D-9334-3954AD4A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Last Lecture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Epidemiology</a:t>
            </a:r>
          </a:p>
          <a:p>
            <a:r>
              <a:rPr lang="en-IN" dirty="0" smtClean="0"/>
              <a:t>Diff epidemiological study – Classification</a:t>
            </a:r>
          </a:p>
          <a:p>
            <a:r>
              <a:rPr lang="en-IN" dirty="0" smtClean="0"/>
              <a:t>Case Control study – Basic, Analysis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379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Types of cohort studies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Prospective cohort studies </a:t>
            </a:r>
            <a:r>
              <a:rPr lang="en-US" dirty="0" smtClean="0">
                <a:solidFill>
                  <a:srgbClr val="0000FF"/>
                </a:solidFill>
              </a:rPr>
              <a:t>– current or concurrent cohort </a:t>
            </a:r>
            <a:r>
              <a:rPr lang="en-US" dirty="0">
                <a:solidFill>
                  <a:srgbClr val="0000FF"/>
                </a:solidFill>
              </a:rPr>
              <a:t>studies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>
                <a:solidFill>
                  <a:srgbClr val="CC0000"/>
                </a:solidFill>
              </a:rPr>
              <a:t>Retrospective cohort studies - historical cohort studies, prospective study in retrospect, non-concurrent prospective study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>
                <a:solidFill>
                  <a:srgbClr val="006600"/>
                </a:solidFill>
              </a:rPr>
              <a:t>A combination of retrospective and prospective cohort studies.</a:t>
            </a:r>
          </a:p>
        </p:txBody>
      </p:sp>
    </p:spTree>
    <p:extLst>
      <p:ext uri="{BB962C8B-B14F-4D97-AF65-F5344CB8AC3E}">
        <p14:creationId xmlns:p14="http://schemas.microsoft.com/office/powerpoint/2010/main" val="405111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Basic  steps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 dirty="0"/>
              <a:t>Selection of  study objects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 dirty="0"/>
              <a:t>Obtaining data on exposure.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 dirty="0"/>
              <a:t>Selection of comparison group.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 dirty="0"/>
              <a:t>Follow up.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 dirty="0"/>
              <a:t>Analysis</a:t>
            </a:r>
          </a:p>
          <a:p>
            <a:pPr marL="609600" indent="-609600">
              <a:lnSpc>
                <a:spcPct val="9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842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/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Selection of  study objects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b="1" dirty="0"/>
              <a:t>General population </a:t>
            </a:r>
          </a:p>
          <a:p>
            <a:pPr marL="609600" indent="-609600">
              <a:buFontTx/>
              <a:buAutoNum type="arabicPeriod"/>
            </a:pPr>
            <a:r>
              <a:rPr lang="en-US" b="1" dirty="0"/>
              <a:t>Special groups</a:t>
            </a:r>
          </a:p>
        </p:txBody>
      </p:sp>
    </p:spTree>
    <p:extLst>
      <p:ext uri="{BB962C8B-B14F-4D97-AF65-F5344CB8AC3E}">
        <p14:creationId xmlns:p14="http://schemas.microsoft.com/office/powerpoint/2010/main" val="15811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2. Obtaining data on exposure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 dirty="0"/>
              <a:t>Information about exposure may be obtained directly from</a:t>
            </a:r>
          </a:p>
          <a:p>
            <a:r>
              <a:rPr lang="en-US" sz="3600" dirty="0"/>
              <a:t>Cohort members</a:t>
            </a:r>
          </a:p>
          <a:p>
            <a:r>
              <a:rPr lang="en-US" sz="3600" dirty="0"/>
              <a:t>Review of records</a:t>
            </a:r>
          </a:p>
          <a:p>
            <a:r>
              <a:rPr lang="en-US" sz="3600" dirty="0"/>
              <a:t>Medical examination / test</a:t>
            </a:r>
          </a:p>
          <a:p>
            <a:r>
              <a:rPr lang="en-US" sz="3600" dirty="0"/>
              <a:t>Environmental surveys.</a:t>
            </a:r>
          </a:p>
          <a:p>
            <a:pPr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46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Information on Exposure</a:t>
            </a:r>
            <a:br>
              <a:rPr lang="en-US" sz="4000"/>
            </a:br>
            <a:r>
              <a:rPr lang="en-US" sz="4000"/>
              <a:t>Classification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Exposed or not</a:t>
            </a:r>
          </a:p>
          <a:p>
            <a:r>
              <a:rPr lang="en-US"/>
              <a:t>Level of exposure</a:t>
            </a:r>
          </a:p>
        </p:txBody>
      </p:sp>
    </p:spTree>
    <p:extLst>
      <p:ext uri="{BB962C8B-B14F-4D97-AF65-F5344CB8AC3E}">
        <p14:creationId xmlns:p14="http://schemas.microsoft.com/office/powerpoint/2010/main" val="246917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3. Selection of comparison groups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/>
                </a:solidFill>
              </a:rPr>
              <a:t>Internal comparison-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FF0066"/>
                </a:solidFill>
              </a:rPr>
              <a:t>		2 cigarettes per day </a:t>
            </a:r>
            <a:r>
              <a:rPr lang="en-US" dirty="0" err="1">
                <a:solidFill>
                  <a:srgbClr val="FF0066"/>
                </a:solidFill>
              </a:rPr>
              <a:t>Vs</a:t>
            </a:r>
            <a:r>
              <a:rPr lang="en-US" dirty="0">
                <a:solidFill>
                  <a:srgbClr val="FF0066"/>
                </a:solidFill>
              </a:rPr>
              <a:t> 2 packs/day</a:t>
            </a:r>
            <a:endParaRPr lang="en-US" sz="3600" dirty="0">
              <a:solidFill>
                <a:schemeClr val="tx2"/>
              </a:solidFill>
            </a:endParaRPr>
          </a:p>
          <a:p>
            <a:r>
              <a:rPr lang="en-US" sz="3600" dirty="0">
                <a:solidFill>
                  <a:schemeClr val="tx2"/>
                </a:solidFill>
              </a:rPr>
              <a:t>External comparison-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FF0066"/>
                </a:solidFill>
              </a:rPr>
              <a:t>	Cohort of radiologist </a:t>
            </a:r>
            <a:r>
              <a:rPr lang="en-US" dirty="0" err="1">
                <a:solidFill>
                  <a:srgbClr val="FF0066"/>
                </a:solidFill>
              </a:rPr>
              <a:t>Vs</a:t>
            </a:r>
            <a:r>
              <a:rPr lang="en-US" dirty="0">
                <a:solidFill>
                  <a:srgbClr val="FF0066"/>
                </a:solidFill>
              </a:rPr>
              <a:t> Ophthalmologist</a:t>
            </a:r>
            <a:endParaRPr lang="en-US" sz="3600" dirty="0">
              <a:solidFill>
                <a:schemeClr val="tx2"/>
              </a:solidFill>
            </a:endParaRPr>
          </a:p>
          <a:p>
            <a:r>
              <a:rPr lang="en-US" sz="3600" dirty="0">
                <a:solidFill>
                  <a:schemeClr val="tx2"/>
                </a:solidFill>
              </a:rPr>
              <a:t>Comparison with general population rate-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FF0066"/>
                </a:solidFill>
              </a:rPr>
              <a:t>		Disease rate in general population</a:t>
            </a:r>
          </a:p>
          <a:p>
            <a:endParaRPr lang="en-US" sz="3600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US" sz="3600" dirty="0">
              <a:solidFill>
                <a:srgbClr val="FF0066"/>
              </a:solidFill>
            </a:endParaRPr>
          </a:p>
          <a:p>
            <a:pPr>
              <a:buFontTx/>
              <a:buNone/>
            </a:pPr>
            <a:endParaRPr lang="en-US" sz="36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3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4. Follow up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Procedure required are</a:t>
            </a:r>
          </a:p>
          <a:p>
            <a:pPr>
              <a:lnSpc>
                <a:spcPct val="90000"/>
              </a:lnSpc>
            </a:pPr>
            <a:r>
              <a:rPr lang="en-US" u="sng" dirty="0"/>
              <a:t>Periodic medical examination</a:t>
            </a:r>
            <a:r>
              <a:rPr lang="en-US" dirty="0"/>
              <a:t> of each member of cohort</a:t>
            </a:r>
          </a:p>
          <a:p>
            <a:pPr>
              <a:lnSpc>
                <a:spcPct val="90000"/>
              </a:lnSpc>
            </a:pPr>
            <a:r>
              <a:rPr lang="en-US" dirty="0"/>
              <a:t>Reviewing physician and hospital </a:t>
            </a:r>
            <a:r>
              <a:rPr lang="en-US" u="sng" dirty="0"/>
              <a:t>records</a:t>
            </a:r>
          </a:p>
          <a:p>
            <a:pPr>
              <a:lnSpc>
                <a:spcPct val="90000"/>
              </a:lnSpc>
            </a:pPr>
            <a:r>
              <a:rPr lang="en-US" dirty="0"/>
              <a:t>Routine </a:t>
            </a:r>
            <a:r>
              <a:rPr lang="en-US" u="sng" dirty="0"/>
              <a:t>surveillance</a:t>
            </a:r>
            <a:r>
              <a:rPr lang="en-US" dirty="0"/>
              <a:t> of death records</a:t>
            </a:r>
          </a:p>
          <a:p>
            <a:pPr>
              <a:lnSpc>
                <a:spcPct val="90000"/>
              </a:lnSpc>
            </a:pPr>
            <a:r>
              <a:rPr lang="en-US" dirty="0"/>
              <a:t>Mailed questionnaire or telephone calls periodic home visits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081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5.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Incidence rate of outcome among exposed and non exposed</a:t>
            </a:r>
          </a:p>
          <a:p>
            <a:r>
              <a:rPr lang="en-US" sz="3600" dirty="0"/>
              <a:t>Estimation of risk</a:t>
            </a:r>
          </a:p>
        </p:txBody>
      </p:sp>
    </p:spTree>
    <p:extLst>
      <p:ext uri="{BB962C8B-B14F-4D97-AF65-F5344CB8AC3E}">
        <p14:creationId xmlns:p14="http://schemas.microsoft.com/office/powerpoint/2010/main" val="232320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Estimation of risk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dirty="0" smtClean="0"/>
              <a:t>Relative Risk</a:t>
            </a:r>
          </a:p>
          <a:p>
            <a:r>
              <a:rPr lang="en-US" sz="3600" b="1" dirty="0" smtClean="0"/>
              <a:t>Attributable risk</a:t>
            </a:r>
          </a:p>
          <a:p>
            <a:r>
              <a:rPr lang="en-US" sz="3600" b="1" dirty="0" smtClean="0"/>
              <a:t>Population attributable risk</a:t>
            </a:r>
          </a:p>
          <a:p>
            <a:pPr>
              <a:buFontTx/>
              <a:buNone/>
            </a:pPr>
            <a:r>
              <a:rPr lang="en-US" sz="3600" dirty="0">
                <a:solidFill>
                  <a:srgbClr val="FF0066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642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Relative </a:t>
            </a:r>
            <a:r>
              <a:rPr lang="en-US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Risk/Risk </a:t>
            </a:r>
            <a:r>
              <a:rPr 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atio</a:t>
            </a:r>
            <a:endParaRPr lang="en-US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586163" y="1911350"/>
            <a:ext cx="4621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006600"/>
                </a:solidFill>
              </a:rPr>
              <a:t>Incidence amongst exposed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509963" y="2517775"/>
            <a:ext cx="5335587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rgbClr val="006600"/>
                </a:solidFill>
              </a:rPr>
              <a:t>Incidence amongst non-exposed</a:t>
            </a:r>
          </a:p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98463" y="2290763"/>
            <a:ext cx="3060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6600"/>
                </a:solidFill>
              </a:rPr>
              <a:t>Relative Risk =</a:t>
            </a:r>
          </a:p>
        </p:txBody>
      </p:sp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398463" y="1911350"/>
            <a:ext cx="8447087" cy="1357313"/>
            <a:chOff x="251" y="1204"/>
            <a:chExt cx="5321" cy="855"/>
          </a:xfrm>
        </p:grpSpPr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2259" y="1204"/>
              <a:ext cx="29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u="sng">
                  <a:solidFill>
                    <a:srgbClr val="006600"/>
                  </a:solidFill>
                </a:rPr>
                <a:t>Incidence amongst exposed</a:t>
              </a: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2211" y="1586"/>
              <a:ext cx="3361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800">
                  <a:solidFill>
                    <a:srgbClr val="006600"/>
                  </a:solidFill>
                </a:rPr>
                <a:t>Incidence amongst non-exposed</a:t>
              </a:r>
            </a:p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251" y="1443"/>
              <a:ext cx="19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006600"/>
                  </a:solidFill>
                </a:rPr>
                <a:t>Relative Risk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582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dirty="0" smtClean="0"/>
              <a:t>Cohort Study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00800" cy="17526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Nilesh</a:t>
            </a:r>
            <a:r>
              <a:rPr lang="en-US" dirty="0" smtClean="0"/>
              <a:t> G. Patel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62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35206"/>
              </p:ext>
            </p:extLst>
          </p:nvPr>
        </p:nvGraphicFramePr>
        <p:xfrm>
          <a:off x="473075" y="1682750"/>
          <a:ext cx="8272463" cy="2125664"/>
        </p:xfrm>
        <a:graphic>
          <a:graphicData uri="http://schemas.openxmlformats.org/drawingml/2006/table">
            <a:tbl>
              <a:tblPr/>
              <a:tblGrid>
                <a:gridCol w="2200275"/>
                <a:gridCol w="1973263"/>
                <a:gridCol w="1973262"/>
                <a:gridCol w="2125663"/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Lung 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No CA lung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Smoker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Non smoker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957" name="Rectangle 29"/>
          <p:cNvSpPr>
            <a:spLocks noChangeArrowheads="1"/>
          </p:cNvSpPr>
          <p:nvPr/>
        </p:nvSpPr>
        <p:spPr bwMode="auto">
          <a:xfrm>
            <a:off x="457200" y="274638"/>
            <a:ext cx="8229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800">
                <a:solidFill>
                  <a:schemeClr val="tx2"/>
                </a:solidFill>
              </a:rPr>
              <a:t>Framework</a:t>
            </a:r>
          </a:p>
        </p:txBody>
      </p:sp>
      <p:sp>
        <p:nvSpPr>
          <p:cNvPr id="124971" name="Rectangle 43"/>
          <p:cNvSpPr>
            <a:spLocks noChangeArrowheads="1"/>
          </p:cNvSpPr>
          <p:nvPr/>
        </p:nvSpPr>
        <p:spPr bwMode="auto">
          <a:xfrm>
            <a:off x="852488" y="4340225"/>
            <a:ext cx="60515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Incidence amongst exposed </a:t>
            </a:r>
            <a:r>
              <a:rPr lang="en-US" sz="2400" dirty="0" smtClean="0">
                <a:solidFill>
                  <a:srgbClr val="006600"/>
                </a:solidFill>
              </a:rPr>
              <a:t>= 500/1000 = 50</a:t>
            </a:r>
            <a:r>
              <a:rPr lang="en-US" sz="2400" dirty="0">
                <a:solidFill>
                  <a:srgbClr val="006600"/>
                </a:solidFill>
              </a:rPr>
              <a:t>%</a:t>
            </a:r>
          </a:p>
        </p:txBody>
      </p:sp>
      <p:sp>
        <p:nvSpPr>
          <p:cNvPr id="124972" name="Rectangle 44"/>
          <p:cNvSpPr>
            <a:spLocks noChangeArrowheads="1"/>
          </p:cNvSpPr>
          <p:nvPr/>
        </p:nvSpPr>
        <p:spPr bwMode="auto">
          <a:xfrm>
            <a:off x="625475" y="4795838"/>
            <a:ext cx="6606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Incidence amongst non exposed =</a:t>
            </a:r>
            <a:r>
              <a:rPr lang="en-US" sz="2400" dirty="0" smtClean="0">
                <a:solidFill>
                  <a:srgbClr val="006600"/>
                </a:solidFill>
              </a:rPr>
              <a:t>100/1000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r>
              <a:rPr lang="en-US" sz="2400" dirty="0" smtClean="0">
                <a:solidFill>
                  <a:srgbClr val="006600"/>
                </a:solidFill>
              </a:rPr>
              <a:t>= 10</a:t>
            </a:r>
            <a:r>
              <a:rPr lang="en-US" sz="2400" dirty="0">
                <a:solidFill>
                  <a:srgbClr val="006600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71657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4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4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4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71" grpId="0"/>
      <p:bldP spid="12497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3975"/>
            <a:ext cx="8229600" cy="353218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			= 50/10</a:t>
            </a:r>
          </a:p>
          <a:p>
            <a:pPr>
              <a:buFontTx/>
              <a:buNone/>
            </a:pPr>
            <a:r>
              <a:rPr lang="en-US" dirty="0"/>
              <a:t>				=5</a:t>
            </a:r>
          </a:p>
          <a:p>
            <a:pPr>
              <a:buFontTx/>
              <a:buNone/>
            </a:pPr>
            <a:r>
              <a:rPr lang="en-US" dirty="0"/>
              <a:t>Smokers have 5 times higher risk of  CA lung as compared to non-smokers </a:t>
            </a:r>
          </a:p>
        </p:txBody>
      </p:sp>
      <p:grpSp>
        <p:nvGrpSpPr>
          <p:cNvPr id="126980" name="Group 4"/>
          <p:cNvGrpSpPr>
            <a:grpSpLocks/>
          </p:cNvGrpSpPr>
          <p:nvPr/>
        </p:nvGrpSpPr>
        <p:grpSpPr bwMode="auto">
          <a:xfrm>
            <a:off x="398463" y="849313"/>
            <a:ext cx="8447087" cy="1357312"/>
            <a:chOff x="251" y="1204"/>
            <a:chExt cx="5321" cy="855"/>
          </a:xfrm>
        </p:grpSpPr>
        <p:sp>
          <p:nvSpPr>
            <p:cNvPr id="126981" name="Text Box 5"/>
            <p:cNvSpPr txBox="1">
              <a:spLocks noChangeArrowheads="1"/>
            </p:cNvSpPr>
            <p:nvPr/>
          </p:nvSpPr>
          <p:spPr bwMode="auto">
            <a:xfrm>
              <a:off x="2259" y="1204"/>
              <a:ext cx="266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u="sng" dirty="0"/>
                <a:t>Incidence amongst exposed</a:t>
              </a:r>
            </a:p>
          </p:txBody>
        </p:sp>
        <p:sp>
          <p:nvSpPr>
            <p:cNvPr id="126982" name="Text Box 6"/>
            <p:cNvSpPr txBox="1">
              <a:spLocks noChangeArrowheads="1"/>
            </p:cNvSpPr>
            <p:nvPr/>
          </p:nvSpPr>
          <p:spPr bwMode="auto">
            <a:xfrm>
              <a:off x="2211" y="1586"/>
              <a:ext cx="3361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800" dirty="0"/>
                <a:t>Incidence amongst non-exposed</a:t>
              </a:r>
            </a:p>
            <a:p>
              <a:endParaRPr lang="en-US" dirty="0"/>
            </a:p>
          </p:txBody>
        </p:sp>
        <p:sp>
          <p:nvSpPr>
            <p:cNvPr id="126983" name="Text Box 7"/>
            <p:cNvSpPr txBox="1">
              <a:spLocks noChangeArrowheads="1"/>
            </p:cNvSpPr>
            <p:nvPr/>
          </p:nvSpPr>
          <p:spPr bwMode="auto">
            <a:xfrm>
              <a:off x="251" y="1443"/>
              <a:ext cx="19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b="1" dirty="0"/>
                <a:t>Relative Risk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21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Relative Risk (RR)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2163"/>
            <a:ext cx="8229600" cy="406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Direct measure of strength of association between the suspected cause &amp; effect.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RR of one indicates no association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&gt;1 indicates positive association between exposure &amp; effect.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Larger </a:t>
            </a:r>
            <a:r>
              <a:rPr lang="en-US" sz="2800" dirty="0"/>
              <a:t>the RR, greater the strength of association.</a:t>
            </a:r>
          </a:p>
        </p:txBody>
      </p:sp>
    </p:spTree>
    <p:extLst>
      <p:ext uri="{BB962C8B-B14F-4D97-AF65-F5344CB8AC3E}">
        <p14:creationId xmlns:p14="http://schemas.microsoft.com/office/powerpoint/2010/main" val="41401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>
                <a:solidFill>
                  <a:schemeClr val="accent2"/>
                </a:solidFill>
              </a:rPr>
              <a:t>Attributable risk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4073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66"/>
                </a:solidFill>
              </a:rPr>
              <a:t>Difference in incidence rates of disease between an exposed group and non exposed group.</a:t>
            </a:r>
          </a:p>
          <a:p>
            <a:r>
              <a:rPr lang="en-US" dirty="0">
                <a:solidFill>
                  <a:srgbClr val="FF0066"/>
                </a:solidFill>
              </a:rPr>
              <a:t>A.R.=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6600"/>
                </a:solidFill>
              </a:rPr>
              <a:t>   Incidence of Disease in Exposed (MINUS)-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6600"/>
                </a:solidFill>
              </a:rPr>
              <a:t>   </a:t>
            </a:r>
            <a:r>
              <a:rPr lang="en-US" u="sng" dirty="0">
                <a:solidFill>
                  <a:srgbClr val="006600"/>
                </a:solidFill>
              </a:rPr>
              <a:t>Incidence of Disease in NOT Exposed </a:t>
            </a:r>
            <a:r>
              <a:rPr lang="en-US" u="sng" dirty="0" smtClean="0">
                <a:solidFill>
                  <a:srgbClr val="006600"/>
                </a:solidFill>
              </a:rPr>
              <a:t> x 100</a:t>
            </a:r>
            <a:endParaRPr lang="en-US" u="sng" dirty="0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6600"/>
                </a:solidFill>
              </a:rPr>
              <a:t>      Incidence </a:t>
            </a:r>
            <a:r>
              <a:rPr lang="en-US" dirty="0">
                <a:solidFill>
                  <a:srgbClr val="006600"/>
                </a:solidFill>
              </a:rPr>
              <a:t>of Disease in Exposed</a:t>
            </a:r>
            <a:endParaRPr lang="en-US" u="sng" dirty="0">
              <a:solidFill>
                <a:srgbClr val="FF0066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0066"/>
                </a:solidFill>
              </a:rPr>
              <a:t>    </a:t>
            </a:r>
            <a:endParaRPr lang="en-US" dirty="0" smtClean="0">
              <a:solidFill>
                <a:srgbClr val="FF0066"/>
              </a:solidFill>
            </a:endParaRPr>
          </a:p>
          <a:p>
            <a:pPr>
              <a:buFontTx/>
              <a:buNone/>
            </a:pPr>
            <a:r>
              <a:rPr lang="en-US" dirty="0" smtClean="0"/>
              <a:t>80% of lung cancer cases among smokers are due to smoking.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7887"/>
          </a:xfrm>
        </p:spPr>
        <p:txBody>
          <a:bodyPr/>
          <a:lstStyle/>
          <a:p>
            <a:r>
              <a:rPr lang="en-US" sz="4800">
                <a:solidFill>
                  <a:srgbClr val="006600"/>
                </a:solidFill>
              </a:rPr>
              <a:t>Population Attributable risk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40738" cy="4940300"/>
          </a:xfrm>
        </p:spPr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Difference in incidence rates of disease between an exposed group and non exposed group.</a:t>
            </a:r>
          </a:p>
          <a:p>
            <a:r>
              <a:rPr lang="en-US" dirty="0">
                <a:solidFill>
                  <a:srgbClr val="FF0066"/>
                </a:solidFill>
              </a:rPr>
              <a:t>A.R.=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6600"/>
                </a:solidFill>
              </a:rPr>
              <a:t>   Incidence of Disease in Population (MINUS)-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6600"/>
                </a:solidFill>
              </a:rPr>
              <a:t>   </a:t>
            </a:r>
            <a:r>
              <a:rPr lang="en-US" u="sng" dirty="0">
                <a:solidFill>
                  <a:srgbClr val="006600"/>
                </a:solidFill>
              </a:rPr>
              <a:t>Incidence of Disease in NOT Exposed </a:t>
            </a:r>
            <a:r>
              <a:rPr lang="en-US" u="sng" dirty="0" smtClean="0">
                <a:solidFill>
                  <a:srgbClr val="006600"/>
                </a:solidFill>
              </a:rPr>
              <a:t> x 100</a:t>
            </a:r>
            <a:endParaRPr lang="en-US" u="sng" dirty="0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 smtClean="0">
                <a:solidFill>
                  <a:srgbClr val="006600"/>
                </a:solidFill>
              </a:rPr>
              <a:t>    Incidence </a:t>
            </a:r>
            <a:r>
              <a:rPr lang="en-US" dirty="0">
                <a:solidFill>
                  <a:srgbClr val="006600"/>
                </a:solidFill>
              </a:rPr>
              <a:t>of Disease in Population</a:t>
            </a:r>
            <a:endParaRPr lang="en-US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5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R.R. V/s  A.R.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835150"/>
            <a:ext cx="8229600" cy="4746625"/>
          </a:xfrm>
        </p:spPr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RR important in etiological enquiries</a:t>
            </a:r>
          </a:p>
          <a:p>
            <a:r>
              <a:rPr lang="en-US" dirty="0">
                <a:solidFill>
                  <a:srgbClr val="FF0066"/>
                </a:solidFill>
              </a:rPr>
              <a:t>Larger the RR stronger the association between cause and effect.</a:t>
            </a:r>
          </a:p>
          <a:p>
            <a:r>
              <a:rPr lang="en-US" sz="3600" dirty="0">
                <a:solidFill>
                  <a:srgbClr val="006666"/>
                </a:solidFill>
              </a:rPr>
              <a:t>AR gives the impact of successful preventive or public health </a:t>
            </a:r>
            <a:r>
              <a:rPr lang="en-US" sz="3600" dirty="0" err="1" smtClean="0">
                <a:solidFill>
                  <a:srgbClr val="006666"/>
                </a:solidFill>
              </a:rPr>
              <a:t>programme</a:t>
            </a:r>
            <a:r>
              <a:rPr lang="en-US" sz="3600" dirty="0" smtClean="0">
                <a:solidFill>
                  <a:srgbClr val="006666"/>
                </a:solidFill>
              </a:rPr>
              <a:t> </a:t>
            </a:r>
            <a:r>
              <a:rPr lang="en-US" sz="3600" dirty="0">
                <a:solidFill>
                  <a:srgbClr val="006666"/>
                </a:solidFill>
              </a:rPr>
              <a:t>might have in reducing the problem.</a:t>
            </a:r>
          </a:p>
          <a:p>
            <a:endParaRPr lang="en-US" sz="36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05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228600"/>
            <a:ext cx="7772400" cy="685800"/>
          </a:xfrm>
        </p:spPr>
        <p:txBody>
          <a:bodyPr/>
          <a:lstStyle/>
          <a:p>
            <a:r>
              <a:rPr kumimoji="1" lang="en-US" altLang="ko-KR" sz="3200" dirty="0">
                <a:solidFill>
                  <a:srgbClr val="0000FF"/>
                </a:solidFill>
                <a:ea typeface="굴림" charset="-127"/>
              </a:rPr>
              <a:t>PROSPECTIVE STUDY: PROS &amp; CONS</a:t>
            </a:r>
            <a:endParaRPr kumimoji="1" lang="ko-KR" altLang="en-US" sz="3200" dirty="0">
              <a:solidFill>
                <a:srgbClr val="0000FF"/>
              </a:solidFill>
              <a:ea typeface="굴림" charset="-127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1338" y="1828800"/>
            <a:ext cx="3424237" cy="47117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130000"/>
            </a:pPr>
            <a:r>
              <a:rPr lang="en-US" altLang="ko-KR">
                <a:solidFill>
                  <a:srgbClr val="0000FF"/>
                </a:solidFill>
                <a:ea typeface="굴림" charset="-127"/>
              </a:rPr>
              <a:t>Less variability to bias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130000"/>
            </a:pPr>
            <a:r>
              <a:rPr lang="en-US" altLang="ko-KR">
                <a:solidFill>
                  <a:srgbClr val="0000FF"/>
                </a:solidFill>
                <a:ea typeface="굴림" charset="-127"/>
              </a:rPr>
              <a:t>No recall necessary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130000"/>
            </a:pPr>
            <a:r>
              <a:rPr lang="en-US" altLang="ko-KR">
                <a:solidFill>
                  <a:srgbClr val="0000FF"/>
                </a:solidFill>
                <a:ea typeface="굴림" charset="-127"/>
              </a:rPr>
              <a:t>(no recall BIAS)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130000"/>
            </a:pPr>
            <a:r>
              <a:rPr lang="en-US" altLang="ko-KR">
                <a:solidFill>
                  <a:srgbClr val="0000FF"/>
                </a:solidFill>
                <a:ea typeface="굴림" charset="-127"/>
              </a:rPr>
              <a:t>Incidence determined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130000"/>
            </a:pPr>
            <a:r>
              <a:rPr lang="en-US" altLang="ko-KR">
                <a:solidFill>
                  <a:srgbClr val="0000FF"/>
                </a:solidFill>
                <a:ea typeface="굴림" charset="-127"/>
              </a:rPr>
              <a:t>Relative risk more accurate</a:t>
            </a:r>
            <a:endParaRPr lang="ko-KR" altLang="ko-KR">
              <a:solidFill>
                <a:srgbClr val="0000FF"/>
              </a:solidFill>
              <a:ea typeface="굴림" charset="-127"/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68788" y="1835151"/>
            <a:ext cx="4552950" cy="4794250"/>
          </a:xfrm>
          <a:noFill/>
          <a:ln/>
        </p:spPr>
        <p:txBody>
          <a:bodyPr/>
          <a:lstStyle/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Consistent disease definitions &amp; symptoms.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Longer time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Common disease only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Expensive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Ethical concern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A high drop-out rate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Volunteers needed</a:t>
            </a:r>
          </a:p>
          <a:p>
            <a:pPr>
              <a:buClr>
                <a:srgbClr val="FF0000"/>
              </a:buClr>
              <a:buSzPct val="130000"/>
            </a:pP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A </a:t>
            </a:r>
            <a:r>
              <a:rPr lang="en-US" altLang="ko-KR" sz="2400" b="1">
                <a:solidFill>
                  <a:srgbClr val="6600CC"/>
                </a:solidFill>
                <a:ea typeface="굴림" charset="-127"/>
              </a:rPr>
              <a:t>large </a:t>
            </a:r>
            <a:r>
              <a:rPr lang="en-US" altLang="ko-KR" sz="2400" b="1" smtClean="0">
                <a:solidFill>
                  <a:srgbClr val="6600CC"/>
                </a:solidFill>
                <a:ea typeface="굴림" charset="-127"/>
              </a:rPr>
              <a:t>no. </a:t>
            </a:r>
            <a:r>
              <a:rPr lang="en-US" altLang="ko-KR" sz="2400" b="1" dirty="0">
                <a:solidFill>
                  <a:srgbClr val="6600CC"/>
                </a:solidFill>
                <a:ea typeface="굴림" charset="-127"/>
              </a:rPr>
              <a:t>of subjects </a:t>
            </a:r>
            <a:r>
              <a:rPr lang="en-US" altLang="ko-KR" sz="2400" b="1" dirty="0" smtClean="0">
                <a:solidFill>
                  <a:srgbClr val="6600CC"/>
                </a:solidFill>
                <a:ea typeface="굴림" charset="-127"/>
              </a:rPr>
              <a:t>needed</a:t>
            </a:r>
            <a:endParaRPr lang="en-US" altLang="ko-KR" sz="2400" b="1" dirty="0">
              <a:solidFill>
                <a:srgbClr val="6600CC"/>
              </a:solidFill>
              <a:ea typeface="굴림" charset="-127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763713" y="1228725"/>
            <a:ext cx="1133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2800" b="1">
                <a:solidFill>
                  <a:srgbClr val="FF0066"/>
                </a:solidFill>
                <a:latin typeface="Times New Roman" charset="0"/>
                <a:ea typeface="굴림" charset="-127"/>
              </a:rPr>
              <a:t>PROS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299200" y="121920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2800" b="1">
                <a:solidFill>
                  <a:srgbClr val="FF0066"/>
                </a:solidFill>
                <a:latin typeface="Times New Roman" charset="0"/>
                <a:ea typeface="굴림" charset="-127"/>
              </a:rPr>
              <a:t>CONS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541338" y="1752600"/>
            <a:ext cx="8128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Kannel</a:t>
            </a:r>
            <a:r>
              <a:rPr lang="en-US" dirty="0"/>
              <a:t> WB, McGee DL. Diabetes and cardiovascular disease: the Framingham study. </a:t>
            </a:r>
            <a:r>
              <a:rPr lang="en-US" dirty="0" err="1"/>
              <a:t>Jama</a:t>
            </a:r>
            <a:r>
              <a:rPr lang="en-US" dirty="0"/>
              <a:t>. 1979 May 11;241(19):2035-8.</a:t>
            </a:r>
          </a:p>
        </p:txBody>
      </p:sp>
    </p:spTree>
    <p:extLst>
      <p:ext uri="{BB962C8B-B14F-4D97-AF65-F5344CB8AC3E}">
        <p14:creationId xmlns:p14="http://schemas.microsoft.com/office/powerpoint/2010/main" val="27073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1) A </a:t>
            </a:r>
            <a:r>
              <a:rPr lang="en-US" b="1" dirty="0"/>
              <a:t>study began in 1970 with a group of 5000 adults </a:t>
            </a:r>
            <a:r>
              <a:rPr lang="en-US" b="1" dirty="0" smtClean="0"/>
              <a:t>in Delhi </a:t>
            </a:r>
            <a:r>
              <a:rPr lang="en-US" b="1" dirty="0"/>
              <a:t>who were asked about their alcohol </a:t>
            </a:r>
            <a:r>
              <a:rPr lang="en-US" b="1" dirty="0" smtClean="0"/>
              <a:t>consumption. The </a:t>
            </a:r>
            <a:r>
              <a:rPr lang="en-US" b="1" dirty="0"/>
              <a:t>occurrence of cancer was studied in this </a:t>
            </a:r>
            <a:r>
              <a:rPr lang="en-US" b="1" dirty="0" smtClean="0"/>
              <a:t>group between </a:t>
            </a:r>
            <a:r>
              <a:rPr lang="en-US" b="1" dirty="0"/>
              <a:t>1990-1995. This is an example of</a:t>
            </a:r>
            <a:r>
              <a:rPr lang="en-US" b="1" dirty="0" smtClean="0"/>
              <a:t>:</a:t>
            </a:r>
            <a:endParaRPr lang="en-US" b="1" i="1" dirty="0"/>
          </a:p>
          <a:p>
            <a:r>
              <a:rPr lang="en-US" dirty="0"/>
              <a:t>(a) Cross-sectional study</a:t>
            </a:r>
          </a:p>
          <a:p>
            <a:r>
              <a:rPr lang="en-US" dirty="0"/>
              <a:t>(b) Retrospective cohort study</a:t>
            </a:r>
          </a:p>
          <a:p>
            <a:r>
              <a:rPr lang="en-US" dirty="0"/>
              <a:t>(c) Concurrent cohort study</a:t>
            </a:r>
          </a:p>
          <a:p>
            <a:r>
              <a:rPr lang="en-US" dirty="0"/>
              <a:t>(d) Case-control study</a:t>
            </a:r>
          </a:p>
        </p:txBody>
      </p:sp>
    </p:spTree>
    <p:extLst>
      <p:ext uri="{BB962C8B-B14F-4D97-AF65-F5344CB8AC3E}">
        <p14:creationId xmlns:p14="http://schemas.microsoft.com/office/powerpoint/2010/main" val="12396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2) TATA </a:t>
            </a:r>
            <a:r>
              <a:rPr lang="en-US" b="1" dirty="0"/>
              <a:t>memorial hospital conducted a cohort study </a:t>
            </a:r>
            <a:r>
              <a:rPr lang="en-US" b="1" dirty="0" smtClean="0"/>
              <a:t>on 7000 </a:t>
            </a:r>
            <a:r>
              <a:rPr lang="en-US" b="1" dirty="0"/>
              <a:t>subjects who were smokers over a ten-year </a:t>
            </a:r>
            <a:r>
              <a:rPr lang="en-US" b="1" dirty="0" smtClean="0"/>
              <a:t>period </a:t>
            </a:r>
            <a:r>
              <a:rPr lang="en-US" b="1" dirty="0"/>
              <a:t>&amp; found 70 subjects developed lung cancer. </a:t>
            </a:r>
            <a:r>
              <a:rPr lang="en-US" b="1" dirty="0" smtClean="0"/>
              <a:t>Concurrent evaluation </a:t>
            </a:r>
            <a:r>
              <a:rPr lang="en-US" b="1" dirty="0"/>
              <a:t>of general population in the catchment </a:t>
            </a:r>
            <a:r>
              <a:rPr lang="en-US" b="1" dirty="0" smtClean="0"/>
              <a:t>area of </a:t>
            </a:r>
            <a:r>
              <a:rPr lang="en-US" b="1" dirty="0"/>
              <a:t>hospital, out of 7000 non-smoker subjects only </a:t>
            </a:r>
            <a:r>
              <a:rPr lang="en-US" b="1" dirty="0" smtClean="0"/>
              <a:t>7 developed </a:t>
            </a:r>
            <a:r>
              <a:rPr lang="en-US" b="1" dirty="0"/>
              <a:t>lung cancer. The RR for developing </a:t>
            </a:r>
            <a:r>
              <a:rPr lang="en-US" b="1" dirty="0" smtClean="0"/>
              <a:t>lung cancer is:</a:t>
            </a:r>
            <a:endParaRPr lang="en-US" b="1" i="1" dirty="0"/>
          </a:p>
          <a:p>
            <a:pPr algn="just"/>
            <a:r>
              <a:rPr lang="en-US" dirty="0"/>
              <a:t>(a) 1</a:t>
            </a:r>
          </a:p>
          <a:p>
            <a:pPr algn="just"/>
            <a:r>
              <a:rPr lang="en-US" dirty="0"/>
              <a:t>(b) 10</a:t>
            </a:r>
          </a:p>
          <a:p>
            <a:pPr algn="just"/>
            <a:r>
              <a:rPr lang="en-US" dirty="0"/>
              <a:t>(c) 100</a:t>
            </a:r>
          </a:p>
          <a:p>
            <a:pPr algn="just"/>
            <a:r>
              <a:rPr lang="en-US" dirty="0"/>
              <a:t>(d) 0.1</a:t>
            </a:r>
          </a:p>
        </p:txBody>
      </p:sp>
    </p:spTree>
    <p:extLst>
      <p:ext uri="{BB962C8B-B14F-4D97-AF65-F5344CB8AC3E}">
        <p14:creationId xmlns:p14="http://schemas.microsoft.com/office/powerpoint/2010/main" val="382261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3"/>
            <a:ext cx="7772400" cy="1143000"/>
          </a:xfrm>
        </p:spPr>
        <p:txBody>
          <a:bodyPr anchor="t"/>
          <a:lstStyle/>
          <a:p>
            <a:pPr eaLnBrk="1" hangingPunct="1"/>
            <a:r>
              <a:rPr lang="en-US" b="1" smtClean="0"/>
              <a:t>Basic Scientific Method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848600" cy="4800600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 smtClean="0"/>
              <a:t>Identify the problem 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dirty="0" smtClean="0"/>
              <a:t>central to beginning the method of actually solving the problem,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 smtClean="0"/>
              <a:t>   Formulate the hypothesis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dirty="0" smtClean="0"/>
              <a:t>outcome statement to test, Review of Literature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 smtClean="0"/>
              <a:t>Develop the plan of research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dirty="0" smtClean="0"/>
              <a:t> what do you need to do to test this hypothesis? 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dirty="0" smtClean="0"/>
              <a:t>(Methodology, participants, data gathering, analysis)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 smtClean="0"/>
              <a:t>Collecting and analyzing the data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 smtClean="0"/>
              <a:t>Interpreting the results and forming conclusions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dirty="0" smtClean="0"/>
              <a:t>does the evidence support the hypothesis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Dr. Nilesh G. Patel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2D27BD-B2C5-49DD-9E7E-FA558B9D9594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4102" name="Rectangle 1"/>
          <p:cNvSpPr>
            <a:spLocks noChangeArrowheads="1"/>
          </p:cNvSpPr>
          <p:nvPr/>
        </p:nvSpPr>
        <p:spPr bwMode="auto">
          <a:xfrm>
            <a:off x="2743200" y="990600"/>
            <a:ext cx="3810000" cy="42227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133600" y="4437063"/>
            <a:ext cx="4800600" cy="3889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438400" y="3068638"/>
            <a:ext cx="4267200" cy="4318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743200" y="2205038"/>
            <a:ext cx="3810000" cy="4318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066800" y="4826000"/>
            <a:ext cx="6934200" cy="4032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50CFB5-77E2-4646-8FA9-186B1ADBAB4C}" type="datetime1">
              <a:rPr lang="en-US" sz="1400" smtClean="0"/>
              <a:pPr eaLnBrk="1" hangingPunct="1"/>
              <a:t>24-04-18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5026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3) Several </a:t>
            </a:r>
            <a:r>
              <a:rPr lang="en-US" b="1" dirty="0"/>
              <a:t>studies have shown that 85% of cases of </a:t>
            </a:r>
            <a:r>
              <a:rPr lang="en-US" b="1" dirty="0" smtClean="0"/>
              <a:t>lung cancer </a:t>
            </a:r>
            <a:r>
              <a:rPr lang="en-US" b="1" dirty="0"/>
              <a:t>are due to cigarette smoking. It is a measure of:</a:t>
            </a:r>
          </a:p>
          <a:p>
            <a:r>
              <a:rPr lang="en-US" dirty="0"/>
              <a:t>(a) Incidence rate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Relative risk</a:t>
            </a:r>
          </a:p>
          <a:p>
            <a:r>
              <a:rPr lang="en-US" dirty="0"/>
              <a:t>(c) Attributable risk</a:t>
            </a:r>
          </a:p>
          <a:p>
            <a:r>
              <a:rPr lang="en-US" dirty="0"/>
              <a:t>(d) Population attributable risk</a:t>
            </a:r>
          </a:p>
        </p:txBody>
      </p:sp>
    </p:spTree>
    <p:extLst>
      <p:ext uri="{BB962C8B-B14F-4D97-AF65-F5344CB8AC3E}">
        <p14:creationId xmlns:p14="http://schemas.microsoft.com/office/powerpoint/2010/main" val="20425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4) The </a:t>
            </a:r>
            <a:r>
              <a:rPr lang="en-US" b="1" dirty="0"/>
              <a:t>incidence of carcinoma cervix in women </a:t>
            </a:r>
            <a:r>
              <a:rPr lang="en-US" b="1" dirty="0" smtClean="0"/>
              <a:t>with multiple </a:t>
            </a:r>
            <a:r>
              <a:rPr lang="en-US" b="1" dirty="0"/>
              <a:t>sexual partners is 5 times the incidence </a:t>
            </a:r>
            <a:r>
              <a:rPr lang="en-US" b="1" dirty="0" smtClean="0"/>
              <a:t>seen in </a:t>
            </a:r>
            <a:r>
              <a:rPr lang="en-US" b="1" dirty="0"/>
              <a:t>those with a single partner. Based on this, what is </a:t>
            </a:r>
            <a:r>
              <a:rPr lang="en-US" b="1" dirty="0" smtClean="0"/>
              <a:t>the attributable </a:t>
            </a:r>
            <a:r>
              <a:rPr lang="en-US" b="1" dirty="0"/>
              <a:t>risk? </a:t>
            </a:r>
            <a:endParaRPr lang="en-US" b="1" i="1" dirty="0"/>
          </a:p>
          <a:p>
            <a:r>
              <a:rPr lang="en-US" dirty="0"/>
              <a:t>(a) 20%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40%</a:t>
            </a:r>
          </a:p>
          <a:p>
            <a:r>
              <a:rPr lang="en-US" dirty="0"/>
              <a:t>(c) 50%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d) 80%</a:t>
            </a:r>
          </a:p>
        </p:txBody>
      </p:sp>
    </p:spTree>
    <p:extLst>
      <p:ext uri="{BB962C8B-B14F-4D97-AF65-F5344CB8AC3E}">
        <p14:creationId xmlns:p14="http://schemas.microsoft.com/office/powerpoint/2010/main" val="274628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)</a:t>
            </a:r>
            <a:r>
              <a:rPr lang="en-US" b="1" dirty="0" smtClean="0"/>
              <a:t> </a:t>
            </a:r>
            <a:r>
              <a:rPr lang="en-US" b="1" dirty="0"/>
              <a:t>Attribute risk gives a better idea of</a:t>
            </a:r>
            <a:r>
              <a:rPr lang="en-US" b="1" dirty="0" smtClean="0"/>
              <a:t>:</a:t>
            </a:r>
            <a:endParaRPr lang="en-US" b="1" i="1" dirty="0"/>
          </a:p>
          <a:p>
            <a:r>
              <a:rPr lang="en-US" dirty="0"/>
              <a:t>(a) Strength of association between cause and effect</a:t>
            </a:r>
          </a:p>
          <a:p>
            <a:r>
              <a:rPr lang="en-US" dirty="0"/>
              <a:t>(b) Impact of successful preventive health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(c) Assessing </a:t>
            </a:r>
            <a:r>
              <a:rPr lang="en-US" dirty="0" err="1"/>
              <a:t>aetiological</a:t>
            </a:r>
            <a:r>
              <a:rPr lang="en-US" dirty="0"/>
              <a:t> role or factor in disease</a:t>
            </a:r>
          </a:p>
          <a:p>
            <a:r>
              <a:rPr lang="en-US" dirty="0"/>
              <a:t>(d) Potential public health importance of disease</a:t>
            </a:r>
          </a:p>
        </p:txBody>
      </p:sp>
    </p:spTree>
    <p:extLst>
      <p:ext uri="{BB962C8B-B14F-4D97-AF65-F5344CB8AC3E}">
        <p14:creationId xmlns:p14="http://schemas.microsoft.com/office/powerpoint/2010/main" val="371535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233363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/>
              <a:t>Research studies</a:t>
            </a:r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Dr. Nilesh G. Patel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95B316-1712-47E8-817E-2BAC0A41223A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512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23CA32-3BB2-4790-AACA-6B4C87400A8B}" type="datetime1">
              <a:rPr lang="en-US" sz="1400" smtClean="0"/>
              <a:pPr eaLnBrk="1" hangingPunct="1"/>
              <a:t>24-04-18</a:t>
            </a:fld>
            <a:endParaRPr lang="en-US" sz="1400" smtClean="0"/>
          </a:p>
        </p:txBody>
      </p:sp>
      <p:pic>
        <p:nvPicPr>
          <p:cNvPr id="5126" name="Picture 7" descr="C:\Users\Friends\Desktop\New Doc 2017-09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16"/>
          <a:stretch>
            <a:fillRect/>
          </a:stretch>
        </p:blipFill>
        <p:spPr bwMode="auto">
          <a:xfrm>
            <a:off x="762000" y="99060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1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7875" y="241300"/>
            <a:ext cx="7772400" cy="758825"/>
          </a:xfrm>
          <a:solidFill>
            <a:srgbClr val="EEFEA0"/>
          </a:solidFill>
          <a:ln>
            <a:solidFill>
              <a:srgbClr val="3333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dirty="0"/>
              <a:t>Design of  </a:t>
            </a:r>
            <a:r>
              <a:rPr lang="en-US" sz="4000" dirty="0" smtClean="0"/>
              <a:t>Cohort study</a:t>
            </a:r>
            <a:endParaRPr lang="en-US" sz="40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6063" y="1228725"/>
            <a:ext cx="8651875" cy="5629275"/>
          </a:xfrm>
          <a:solidFill>
            <a:schemeClr val="bg1"/>
          </a:solidFill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dirty="0"/>
              <a:t>		</a:t>
            </a:r>
            <a:r>
              <a:rPr lang="en-US" b="1" dirty="0">
                <a:solidFill>
                  <a:srgbClr val="FF0066"/>
                </a:solidFill>
              </a:rPr>
              <a:t>Exposure</a:t>
            </a:r>
          </a:p>
          <a:p>
            <a:pPr algn="l">
              <a:lnSpc>
                <a:spcPct val="80000"/>
              </a:lnSpc>
            </a:pPr>
            <a:r>
              <a:rPr lang="en-US" dirty="0"/>
              <a:t> 		</a:t>
            </a:r>
            <a:r>
              <a:rPr lang="en-US" sz="2400" dirty="0">
                <a:solidFill>
                  <a:srgbClr val="FF0066"/>
                </a:solidFill>
              </a:rPr>
              <a:t>(People with Exposure)</a:t>
            </a:r>
          </a:p>
          <a:p>
            <a:pPr algn="l">
              <a:lnSpc>
                <a:spcPct val="80000"/>
              </a:lnSpc>
            </a:pPr>
            <a:r>
              <a:rPr lang="en-US" dirty="0"/>
              <a:t>	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accent2"/>
                </a:solidFill>
              </a:rPr>
              <a:t>Population</a:t>
            </a:r>
            <a:r>
              <a:rPr lang="en-US" dirty="0"/>
              <a:t> 					</a:t>
            </a:r>
            <a:endParaRPr lang="en-US" dirty="0">
              <a:solidFill>
                <a:schemeClr val="accent2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dirty="0"/>
              <a:t>		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rgbClr val="006666"/>
                </a:solidFill>
              </a:rPr>
              <a:t>		Comparison </a:t>
            </a:r>
            <a:r>
              <a:rPr lang="en-US" b="1" dirty="0" err="1">
                <a:solidFill>
                  <a:srgbClr val="006666"/>
                </a:solidFill>
              </a:rPr>
              <a:t>gp</a:t>
            </a:r>
            <a:endParaRPr lang="en-US" b="1" dirty="0">
              <a:solidFill>
                <a:srgbClr val="006666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rgbClr val="006666"/>
                </a:solidFill>
              </a:rPr>
              <a:t>		</a:t>
            </a:r>
            <a:r>
              <a:rPr lang="en-US" sz="2400" dirty="0">
                <a:solidFill>
                  <a:srgbClr val="006666"/>
                </a:solidFill>
              </a:rPr>
              <a:t>(People without  Exposure)</a:t>
            </a:r>
          </a:p>
          <a:p>
            <a:pPr algn="l">
              <a:lnSpc>
                <a:spcPct val="80000"/>
              </a:lnSpc>
            </a:pPr>
            <a:r>
              <a:rPr lang="en-US" dirty="0"/>
              <a:t>				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accent2"/>
                </a:solidFill>
              </a:rPr>
              <a:t>		 </a:t>
            </a:r>
            <a:r>
              <a:rPr lang="en-US" b="1" dirty="0">
                <a:solidFill>
                  <a:srgbClr val="9900CC"/>
                </a:solidFill>
              </a:rPr>
              <a:t>Direction of inquiry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	 	</a:t>
            </a:r>
          </a:p>
          <a:p>
            <a:pPr algn="l">
              <a:lnSpc>
                <a:spcPct val="80000"/>
              </a:lnSpc>
            </a:pPr>
            <a:r>
              <a:rPr lang="en-US" dirty="0"/>
              <a:t>		</a:t>
            </a:r>
            <a:endParaRPr lang="en-US" dirty="0">
              <a:solidFill>
                <a:schemeClr val="accent2"/>
              </a:solidFill>
            </a:endParaRPr>
          </a:p>
          <a:p>
            <a:pPr algn="l">
              <a:lnSpc>
                <a:spcPct val="80000"/>
              </a:lnSpc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 flipV="1">
            <a:off x="2219325" y="2138363"/>
            <a:ext cx="911225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>
            <a:off x="2295525" y="3125788"/>
            <a:ext cx="758825" cy="608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6165850" y="1228725"/>
            <a:ext cx="176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No Disease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6392863" y="4338638"/>
            <a:ext cx="176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0066"/>
                </a:solidFill>
              </a:rPr>
              <a:t>No Diasese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6318250" y="2517775"/>
            <a:ext cx="1287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Disease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6469063" y="3352800"/>
            <a:ext cx="1287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0066"/>
                </a:solidFill>
              </a:rPr>
              <a:t>Disease</a:t>
            </a:r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 flipV="1">
            <a:off x="4724400" y="1455738"/>
            <a:ext cx="1441450" cy="379412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4648200" y="2062163"/>
            <a:ext cx="1670050" cy="684212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 flipV="1">
            <a:off x="5254625" y="3656013"/>
            <a:ext cx="1063625" cy="152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>
            <a:off x="5634038" y="4264025"/>
            <a:ext cx="606425" cy="379413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>
            <a:off x="398463" y="5934075"/>
            <a:ext cx="7362825" cy="1588"/>
          </a:xfrm>
          <a:prstGeom prst="line">
            <a:avLst/>
          </a:prstGeom>
          <a:noFill/>
          <a:ln w="57150">
            <a:solidFill>
              <a:srgbClr val="9900CC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>
            <a:off x="473075" y="6540500"/>
            <a:ext cx="7286625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3660775" y="6008688"/>
            <a:ext cx="2981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800000"/>
                </a:solidFill>
              </a:rPr>
              <a:t>Time- Forward</a:t>
            </a:r>
          </a:p>
        </p:txBody>
      </p:sp>
    </p:spTree>
    <p:extLst>
      <p:ext uri="{BB962C8B-B14F-4D97-AF65-F5344CB8AC3E}">
        <p14:creationId xmlns:p14="http://schemas.microsoft.com/office/powerpoint/2010/main" val="42874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31938"/>
            <a:ext cx="8229600" cy="4594225"/>
          </a:xfrm>
        </p:spPr>
        <p:txBody>
          <a:bodyPr/>
          <a:lstStyle/>
          <a:p>
            <a:r>
              <a:rPr lang="en-US" dirty="0"/>
              <a:t>The cohort is defined as a group of people who share a common characteristic or experience within a defined time period.</a:t>
            </a:r>
          </a:p>
          <a:p>
            <a:pPr>
              <a:buFontTx/>
              <a:buChar char="-"/>
            </a:pPr>
            <a:r>
              <a:rPr lang="en-US" dirty="0"/>
              <a:t>Marriage cohort, </a:t>
            </a:r>
          </a:p>
          <a:p>
            <a:pPr>
              <a:buFontTx/>
              <a:buChar char="-"/>
            </a:pPr>
            <a:r>
              <a:rPr lang="en-US" dirty="0"/>
              <a:t>Birth cohort, </a:t>
            </a:r>
          </a:p>
          <a:p>
            <a:pPr>
              <a:buFontTx/>
              <a:buChar char="-"/>
            </a:pPr>
            <a:r>
              <a:rPr lang="en-US" dirty="0"/>
              <a:t>Exposure cohort</a:t>
            </a:r>
          </a:p>
          <a:p>
            <a:pPr>
              <a:buFontTx/>
              <a:buChar char="-"/>
            </a:pPr>
            <a:r>
              <a:rPr lang="en-US" dirty="0"/>
              <a:t>Occupation cohort…..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54087"/>
          </a:xfrm>
          <a:noFill/>
          <a:ln/>
        </p:spPr>
        <p:txBody>
          <a:bodyPr/>
          <a:lstStyle/>
          <a:p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Concept of cohort</a:t>
            </a:r>
          </a:p>
        </p:txBody>
      </p:sp>
    </p:spTree>
    <p:extLst>
      <p:ext uri="{BB962C8B-B14F-4D97-AF65-F5344CB8AC3E}">
        <p14:creationId xmlns:p14="http://schemas.microsoft.com/office/powerpoint/2010/main" val="6911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31938"/>
            <a:ext cx="8229600" cy="4594225"/>
          </a:xfrm>
        </p:spPr>
        <p:txBody>
          <a:bodyPr/>
          <a:lstStyle/>
          <a:p>
            <a:r>
              <a:rPr lang="en-US" dirty="0"/>
              <a:t>It  may be general population from which the cohort is drawn, </a:t>
            </a:r>
          </a:p>
          <a:p>
            <a:pPr>
              <a:buFontTx/>
              <a:buNone/>
            </a:pPr>
            <a:r>
              <a:rPr lang="en-US" dirty="0"/>
              <a:t>					or </a:t>
            </a:r>
          </a:p>
          <a:p>
            <a:r>
              <a:rPr lang="en-US" dirty="0"/>
              <a:t>it may be another cohort of persons thought to have had little or no exposure to the substance in question but otherwise similar</a:t>
            </a:r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54087"/>
          </a:xfrm>
          <a:noFill/>
          <a:ln/>
        </p:spPr>
        <p:txBody>
          <a:bodyPr/>
          <a:lstStyle/>
          <a:p>
            <a:r>
              <a:rPr lang="en-US" sz="5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Comparison Group</a:t>
            </a:r>
          </a:p>
        </p:txBody>
      </p:sp>
    </p:spTree>
    <p:extLst>
      <p:ext uri="{BB962C8B-B14F-4D97-AF65-F5344CB8AC3E}">
        <p14:creationId xmlns:p14="http://schemas.microsoft.com/office/powerpoint/2010/main" val="36751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35150"/>
            <a:ext cx="8229600" cy="4291013"/>
          </a:xfrm>
        </p:spPr>
        <p:txBody>
          <a:bodyPr/>
          <a:lstStyle/>
          <a:p>
            <a:r>
              <a:rPr lang="en-US" sz="2800" dirty="0"/>
              <a:t>When there is </a:t>
            </a:r>
            <a:r>
              <a:rPr lang="en-US" sz="2800" u="sng" dirty="0"/>
              <a:t>good evidence of an association between exposure</a:t>
            </a:r>
            <a:r>
              <a:rPr lang="en-US" sz="2800" dirty="0"/>
              <a:t> and disease after descriptive &amp; case-control study.</a:t>
            </a:r>
          </a:p>
          <a:p>
            <a:r>
              <a:rPr lang="en-US" sz="2800" dirty="0"/>
              <a:t>When </a:t>
            </a:r>
            <a:r>
              <a:rPr lang="en-US" sz="2800" u="sng" dirty="0"/>
              <a:t>exposure is rare</a:t>
            </a:r>
            <a:r>
              <a:rPr lang="en-US" sz="2800" dirty="0"/>
              <a:t>, but the incidence of disease is high among exposed</a:t>
            </a:r>
          </a:p>
          <a:p>
            <a:r>
              <a:rPr lang="en-US" sz="2800" dirty="0"/>
              <a:t>When </a:t>
            </a:r>
            <a:r>
              <a:rPr lang="en-US" sz="2800" u="sng" dirty="0"/>
              <a:t>attrition </a:t>
            </a:r>
            <a:r>
              <a:rPr lang="en-US" sz="2800" dirty="0"/>
              <a:t>of study population is minimized.</a:t>
            </a:r>
          </a:p>
          <a:p>
            <a:r>
              <a:rPr lang="en-US" sz="2800" dirty="0"/>
              <a:t>When </a:t>
            </a:r>
            <a:r>
              <a:rPr lang="en-US" sz="2800" u="sng" dirty="0"/>
              <a:t>ample funds</a:t>
            </a:r>
            <a:r>
              <a:rPr lang="en-US" sz="2800" dirty="0"/>
              <a:t> are available.</a:t>
            </a:r>
          </a:p>
          <a:p>
            <a:endParaRPr lang="en-US" sz="2800" dirty="0"/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sz="28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33500"/>
          </a:xfrm>
          <a:noFill/>
          <a:ln/>
        </p:spPr>
        <p:txBody>
          <a:bodyPr/>
          <a:lstStyle/>
          <a:p>
            <a:r>
              <a:rPr lang="en-US" sz="4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Indication for cohort study</a:t>
            </a:r>
          </a:p>
        </p:txBody>
      </p:sp>
    </p:spTree>
    <p:extLst>
      <p:ext uri="{BB962C8B-B14F-4D97-AF65-F5344CB8AC3E}">
        <p14:creationId xmlns:p14="http://schemas.microsoft.com/office/powerpoint/2010/main" val="35744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8475"/>
          </a:xfrm>
        </p:spPr>
        <p:txBody>
          <a:bodyPr>
            <a:normAutofit fontScale="90000"/>
          </a:bodyPr>
          <a:lstStyle/>
          <a:p>
            <a:r>
              <a:rPr lang="en-US" sz="4800" b="1"/>
              <a:t>Pre-requisite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8725"/>
            <a:ext cx="8229600" cy="4897438"/>
          </a:xfrm>
        </p:spPr>
        <p:txBody>
          <a:bodyPr/>
          <a:lstStyle/>
          <a:p>
            <a:r>
              <a:rPr lang="en-US"/>
              <a:t>Cohort must be free from the disease under study</a:t>
            </a:r>
          </a:p>
          <a:p>
            <a:r>
              <a:rPr lang="en-US"/>
              <a:t>Both group should equally susceptible to the disease under study.</a:t>
            </a:r>
          </a:p>
          <a:p>
            <a:r>
              <a:rPr lang="en-US"/>
              <a:t>Both group should be comparable</a:t>
            </a:r>
          </a:p>
          <a:p>
            <a:r>
              <a:rPr lang="en-US"/>
              <a:t>Diagnostic &amp; eligibility criteria of the disease must be defined before hand.</a:t>
            </a:r>
          </a:p>
        </p:txBody>
      </p:sp>
    </p:spTree>
    <p:extLst>
      <p:ext uri="{BB962C8B-B14F-4D97-AF65-F5344CB8AC3E}">
        <p14:creationId xmlns:p14="http://schemas.microsoft.com/office/powerpoint/2010/main" val="505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1062</Words>
  <Application>Microsoft Office PowerPoint</Application>
  <PresentationFormat>On-screen Show (4:3)</PresentationFormat>
  <Paragraphs>211</Paragraphs>
  <Slides>33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Last Lecture </vt:lpstr>
      <vt:lpstr>Cohort Study</vt:lpstr>
      <vt:lpstr>Basic Scientific Method</vt:lpstr>
      <vt:lpstr>Research studies</vt:lpstr>
      <vt:lpstr>Design of  Cohort study</vt:lpstr>
      <vt:lpstr>Concept of cohort</vt:lpstr>
      <vt:lpstr>Comparison Group</vt:lpstr>
      <vt:lpstr>Indication for cohort study</vt:lpstr>
      <vt:lpstr>Pre-requisite</vt:lpstr>
      <vt:lpstr>Types of cohort studies</vt:lpstr>
      <vt:lpstr>Basic  steps</vt:lpstr>
      <vt:lpstr> Selection of  study objects </vt:lpstr>
      <vt:lpstr>2. Obtaining data on exposure</vt:lpstr>
      <vt:lpstr>Information on Exposure Classification </vt:lpstr>
      <vt:lpstr>3. Selection of comparison groups</vt:lpstr>
      <vt:lpstr>4. Follow up</vt:lpstr>
      <vt:lpstr>5. Analysis</vt:lpstr>
      <vt:lpstr>Estimation of risk</vt:lpstr>
      <vt:lpstr>Relative Risk/Risk Ratio</vt:lpstr>
      <vt:lpstr>PowerPoint Presentation</vt:lpstr>
      <vt:lpstr>PowerPoint Presentation</vt:lpstr>
      <vt:lpstr>Relative Risk (RR)</vt:lpstr>
      <vt:lpstr>Attributable risk</vt:lpstr>
      <vt:lpstr>Population Attributable risk</vt:lpstr>
      <vt:lpstr>R.R. V/s  A.R.</vt:lpstr>
      <vt:lpstr>PROSPECTIVE STUDY: PROS &amp; CONS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Cohort Study</dc:title>
  <dc:creator>DJ</dc:creator>
  <cp:lastModifiedBy>Friends</cp:lastModifiedBy>
  <cp:revision>15</cp:revision>
  <dcterms:created xsi:type="dcterms:W3CDTF">2016-11-28T06:10:43Z</dcterms:created>
  <dcterms:modified xsi:type="dcterms:W3CDTF">2018-04-24T05:48:48Z</dcterms:modified>
</cp:coreProperties>
</file>