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81" r:id="rId5"/>
    <p:sldId id="257" r:id="rId6"/>
    <p:sldId id="258" r:id="rId7"/>
    <p:sldId id="259" r:id="rId8"/>
    <p:sldId id="260" r:id="rId9"/>
    <p:sldId id="261" r:id="rId10"/>
    <p:sldId id="263" r:id="rId11"/>
    <p:sldId id="262" r:id="rId12"/>
    <p:sldId id="264" r:id="rId13"/>
    <p:sldId id="265" r:id="rId14"/>
    <p:sldId id="266" r:id="rId15"/>
    <p:sldId id="267" r:id="rId16"/>
    <p:sldId id="290" r:id="rId17"/>
    <p:sldId id="291" r:id="rId18"/>
    <p:sldId id="292" r:id="rId19"/>
    <p:sldId id="293" r:id="rId20"/>
    <p:sldId id="294" r:id="rId21"/>
    <p:sldId id="30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049" autoAdjust="0"/>
    <p:restoredTop sz="94660"/>
  </p:normalViewPr>
  <p:slideViewPr>
    <p:cSldViewPr>
      <p:cViewPr varScale="1">
        <p:scale>
          <a:sx n="73" d="100"/>
          <a:sy n="73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93CE20-3B0A-45BD-9CEA-DD816FF6293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0BC9FDC-E0A1-4FAB-9B52-85D3880E1E1A}">
      <dgm:prSet phldrT="[Text]"/>
      <dgm:spPr/>
      <dgm:t>
        <a:bodyPr/>
        <a:lstStyle/>
        <a:p>
          <a:r>
            <a:rPr lang="en-US" dirty="0" smtClean="0"/>
            <a:t>Maternal Health</a:t>
          </a:r>
          <a:endParaRPr lang="en-IN" dirty="0"/>
        </a:p>
      </dgm:t>
    </dgm:pt>
    <dgm:pt modelId="{A58CFD1A-10D8-4157-9176-0669B0AB2DFD}" type="parTrans" cxnId="{9A357E12-2BE9-47B3-92B1-BE34B8A002AB}">
      <dgm:prSet/>
      <dgm:spPr/>
      <dgm:t>
        <a:bodyPr/>
        <a:lstStyle/>
        <a:p>
          <a:endParaRPr lang="en-IN"/>
        </a:p>
      </dgm:t>
    </dgm:pt>
    <dgm:pt modelId="{A983ED77-E626-4B2E-8BC1-92A4B87435DF}" type="sibTrans" cxnId="{9A357E12-2BE9-47B3-92B1-BE34B8A002AB}">
      <dgm:prSet/>
      <dgm:spPr/>
      <dgm:t>
        <a:bodyPr/>
        <a:lstStyle/>
        <a:p>
          <a:endParaRPr lang="en-IN"/>
        </a:p>
      </dgm:t>
    </dgm:pt>
    <dgm:pt modelId="{0F8FEC8A-A53A-4437-82E8-1873AF8B5181}">
      <dgm:prSet/>
      <dgm:spPr/>
      <dgm:t>
        <a:bodyPr/>
        <a:lstStyle/>
        <a:p>
          <a:r>
            <a:rPr lang="en-US" smtClean="0"/>
            <a:t>Infant and Child Health</a:t>
          </a:r>
          <a:endParaRPr lang="en-US" dirty="0" smtClean="0"/>
        </a:p>
      </dgm:t>
    </dgm:pt>
    <dgm:pt modelId="{7660FFFD-DAB6-4697-B800-CFADE1838728}" type="parTrans" cxnId="{5AB24B22-81B2-4F4B-B1F7-C5FD5FE476E0}">
      <dgm:prSet/>
      <dgm:spPr/>
      <dgm:t>
        <a:bodyPr/>
        <a:lstStyle/>
        <a:p>
          <a:endParaRPr lang="en-IN"/>
        </a:p>
      </dgm:t>
    </dgm:pt>
    <dgm:pt modelId="{BB7A339B-4931-401A-9125-C67427B41D6F}" type="sibTrans" cxnId="{5AB24B22-81B2-4F4B-B1F7-C5FD5FE476E0}">
      <dgm:prSet/>
      <dgm:spPr/>
      <dgm:t>
        <a:bodyPr/>
        <a:lstStyle/>
        <a:p>
          <a:endParaRPr lang="en-IN"/>
        </a:p>
      </dgm:t>
    </dgm:pt>
    <dgm:pt modelId="{55213D51-771F-4287-B3D0-42C0ED584BB4}">
      <dgm:prSet/>
      <dgm:spPr/>
      <dgm:t>
        <a:bodyPr/>
        <a:lstStyle/>
        <a:p>
          <a:r>
            <a:rPr lang="en-US" smtClean="0"/>
            <a:t>Services for couples</a:t>
          </a:r>
          <a:endParaRPr lang="en-US" dirty="0" smtClean="0"/>
        </a:p>
      </dgm:t>
    </dgm:pt>
    <dgm:pt modelId="{C4925860-1191-4739-8FA8-6945B5930FE1}" type="parTrans" cxnId="{DDBCE2E7-70B7-4E11-8687-7C1A374C8414}">
      <dgm:prSet/>
      <dgm:spPr/>
      <dgm:t>
        <a:bodyPr/>
        <a:lstStyle/>
        <a:p>
          <a:endParaRPr lang="en-IN"/>
        </a:p>
      </dgm:t>
    </dgm:pt>
    <dgm:pt modelId="{03D90561-EC12-4A24-B8AF-F0907070E9A4}" type="sibTrans" cxnId="{DDBCE2E7-70B7-4E11-8687-7C1A374C8414}">
      <dgm:prSet/>
      <dgm:spPr/>
      <dgm:t>
        <a:bodyPr/>
        <a:lstStyle/>
        <a:p>
          <a:endParaRPr lang="en-IN"/>
        </a:p>
      </dgm:t>
    </dgm:pt>
    <dgm:pt modelId="{B86C4831-84CC-46DC-BF8D-269850775E0F}">
      <dgm:prSet/>
      <dgm:spPr/>
      <dgm:t>
        <a:bodyPr/>
        <a:lstStyle/>
        <a:p>
          <a:r>
            <a:rPr lang="en-US" smtClean="0"/>
            <a:t>Services for adolescent health</a:t>
          </a:r>
          <a:endParaRPr lang="en-US" dirty="0" smtClean="0"/>
        </a:p>
      </dgm:t>
    </dgm:pt>
    <dgm:pt modelId="{6BD8ACE6-3C11-4FF5-A14C-66D02CB77B0A}" type="parTrans" cxnId="{676DFADE-18E2-4AB2-9C99-203B3F33DB1F}">
      <dgm:prSet/>
      <dgm:spPr/>
      <dgm:t>
        <a:bodyPr/>
        <a:lstStyle/>
        <a:p>
          <a:endParaRPr lang="en-IN"/>
        </a:p>
      </dgm:t>
    </dgm:pt>
    <dgm:pt modelId="{8509AF72-3097-4C18-AFBA-0A624BFCC258}" type="sibTrans" cxnId="{676DFADE-18E2-4AB2-9C99-203B3F33DB1F}">
      <dgm:prSet/>
      <dgm:spPr/>
      <dgm:t>
        <a:bodyPr/>
        <a:lstStyle/>
        <a:p>
          <a:endParaRPr lang="en-IN"/>
        </a:p>
      </dgm:t>
    </dgm:pt>
    <dgm:pt modelId="{CCCB2938-5FEC-4B84-8353-19CF4B5884F5}">
      <dgm:prSet/>
      <dgm:spPr/>
      <dgm:t>
        <a:bodyPr/>
        <a:lstStyle/>
        <a:p>
          <a:r>
            <a:rPr lang="en-US" smtClean="0"/>
            <a:t>Quality improving services</a:t>
          </a:r>
          <a:endParaRPr lang="en-US" dirty="0" smtClean="0"/>
        </a:p>
      </dgm:t>
    </dgm:pt>
    <dgm:pt modelId="{75306A5A-0B72-4A2E-848C-169EA635B582}" type="parTrans" cxnId="{B5935899-A642-4428-8B14-01F991C185B2}">
      <dgm:prSet/>
      <dgm:spPr/>
      <dgm:t>
        <a:bodyPr/>
        <a:lstStyle/>
        <a:p>
          <a:endParaRPr lang="en-IN"/>
        </a:p>
      </dgm:t>
    </dgm:pt>
    <dgm:pt modelId="{FD469F65-2B38-4BFC-B4CC-427AEDC876D2}" type="sibTrans" cxnId="{B5935899-A642-4428-8B14-01F991C185B2}">
      <dgm:prSet/>
      <dgm:spPr/>
      <dgm:t>
        <a:bodyPr/>
        <a:lstStyle/>
        <a:p>
          <a:endParaRPr lang="en-IN"/>
        </a:p>
      </dgm:t>
    </dgm:pt>
    <dgm:pt modelId="{97F56BD9-9EE5-4A10-9F94-5C7BD47426E5}" type="pres">
      <dgm:prSet presAssocID="{CE93CE20-3B0A-45BD-9CEA-DD816FF6293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CCC08D1-BE4C-43E5-A2AB-757C45AEB6CA}" type="pres">
      <dgm:prSet presAssocID="{C0BC9FDC-E0A1-4FAB-9B52-85D3880E1E1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2319348-7139-45CE-9380-B858A8BBF071}" type="pres">
      <dgm:prSet presAssocID="{A983ED77-E626-4B2E-8BC1-92A4B87435DF}" presName="sibTrans" presStyleLbl="sibTrans2D1" presStyleIdx="0" presStyleCnt="5"/>
      <dgm:spPr/>
      <dgm:t>
        <a:bodyPr/>
        <a:lstStyle/>
        <a:p>
          <a:endParaRPr lang="en-IN"/>
        </a:p>
      </dgm:t>
    </dgm:pt>
    <dgm:pt modelId="{9753E2EA-3E0C-4420-A524-70C3DD552E35}" type="pres">
      <dgm:prSet presAssocID="{A983ED77-E626-4B2E-8BC1-92A4B87435DF}" presName="connectorText" presStyleLbl="sibTrans2D1" presStyleIdx="0" presStyleCnt="5"/>
      <dgm:spPr/>
      <dgm:t>
        <a:bodyPr/>
        <a:lstStyle/>
        <a:p>
          <a:endParaRPr lang="en-IN"/>
        </a:p>
      </dgm:t>
    </dgm:pt>
    <dgm:pt modelId="{738CAA6B-0754-45BC-9FE3-67366883E036}" type="pres">
      <dgm:prSet presAssocID="{0F8FEC8A-A53A-4437-82E8-1873AF8B518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ACDB780-8B10-4FBA-9513-225857E09E1A}" type="pres">
      <dgm:prSet presAssocID="{BB7A339B-4931-401A-9125-C67427B41D6F}" presName="sibTrans" presStyleLbl="sibTrans2D1" presStyleIdx="1" presStyleCnt="5"/>
      <dgm:spPr/>
      <dgm:t>
        <a:bodyPr/>
        <a:lstStyle/>
        <a:p>
          <a:endParaRPr lang="en-IN"/>
        </a:p>
      </dgm:t>
    </dgm:pt>
    <dgm:pt modelId="{1E80037A-2A87-40F9-9E10-EF5B2987A494}" type="pres">
      <dgm:prSet presAssocID="{BB7A339B-4931-401A-9125-C67427B41D6F}" presName="connectorText" presStyleLbl="sibTrans2D1" presStyleIdx="1" presStyleCnt="5"/>
      <dgm:spPr/>
      <dgm:t>
        <a:bodyPr/>
        <a:lstStyle/>
        <a:p>
          <a:endParaRPr lang="en-IN"/>
        </a:p>
      </dgm:t>
    </dgm:pt>
    <dgm:pt modelId="{EEDF65CB-B19B-4F30-B893-4D149A353D9C}" type="pres">
      <dgm:prSet presAssocID="{55213D51-771F-4287-B3D0-42C0ED584BB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C19A426-CA9B-4C44-B33E-C76F04B0130A}" type="pres">
      <dgm:prSet presAssocID="{03D90561-EC12-4A24-B8AF-F0907070E9A4}" presName="sibTrans" presStyleLbl="sibTrans2D1" presStyleIdx="2" presStyleCnt="5"/>
      <dgm:spPr/>
      <dgm:t>
        <a:bodyPr/>
        <a:lstStyle/>
        <a:p>
          <a:endParaRPr lang="en-IN"/>
        </a:p>
      </dgm:t>
    </dgm:pt>
    <dgm:pt modelId="{7D1B4F2E-B75C-4CBB-BF80-945F49960AD2}" type="pres">
      <dgm:prSet presAssocID="{03D90561-EC12-4A24-B8AF-F0907070E9A4}" presName="connectorText" presStyleLbl="sibTrans2D1" presStyleIdx="2" presStyleCnt="5"/>
      <dgm:spPr/>
      <dgm:t>
        <a:bodyPr/>
        <a:lstStyle/>
        <a:p>
          <a:endParaRPr lang="en-IN"/>
        </a:p>
      </dgm:t>
    </dgm:pt>
    <dgm:pt modelId="{08C4D86F-14CB-4F9D-BDA4-26394A70A3F8}" type="pres">
      <dgm:prSet presAssocID="{B86C4831-84CC-46DC-BF8D-269850775E0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A72E879-C14E-41F4-A7A8-C863EF9A02AF}" type="pres">
      <dgm:prSet presAssocID="{8509AF72-3097-4C18-AFBA-0A624BFCC258}" presName="sibTrans" presStyleLbl="sibTrans2D1" presStyleIdx="3" presStyleCnt="5"/>
      <dgm:spPr/>
      <dgm:t>
        <a:bodyPr/>
        <a:lstStyle/>
        <a:p>
          <a:endParaRPr lang="en-IN"/>
        </a:p>
      </dgm:t>
    </dgm:pt>
    <dgm:pt modelId="{2B197933-C32E-4B8E-BA93-DD4136E13BFF}" type="pres">
      <dgm:prSet presAssocID="{8509AF72-3097-4C18-AFBA-0A624BFCC258}" presName="connectorText" presStyleLbl="sibTrans2D1" presStyleIdx="3" presStyleCnt="5"/>
      <dgm:spPr/>
      <dgm:t>
        <a:bodyPr/>
        <a:lstStyle/>
        <a:p>
          <a:endParaRPr lang="en-IN"/>
        </a:p>
      </dgm:t>
    </dgm:pt>
    <dgm:pt modelId="{4B384070-E6F9-4A08-BA6E-D7876C56A574}" type="pres">
      <dgm:prSet presAssocID="{CCCB2938-5FEC-4B84-8353-19CF4B5884F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42AE842-C424-434D-946B-169FF6F6C6C3}" type="pres">
      <dgm:prSet presAssocID="{FD469F65-2B38-4BFC-B4CC-427AEDC876D2}" presName="sibTrans" presStyleLbl="sibTrans2D1" presStyleIdx="4" presStyleCnt="5"/>
      <dgm:spPr/>
      <dgm:t>
        <a:bodyPr/>
        <a:lstStyle/>
        <a:p>
          <a:endParaRPr lang="en-IN"/>
        </a:p>
      </dgm:t>
    </dgm:pt>
    <dgm:pt modelId="{2CC4449A-B829-42EB-BEF8-72F5D2BDBFC3}" type="pres">
      <dgm:prSet presAssocID="{FD469F65-2B38-4BFC-B4CC-427AEDC876D2}" presName="connectorText" presStyleLbl="sibTrans2D1" presStyleIdx="4" presStyleCnt="5"/>
      <dgm:spPr/>
      <dgm:t>
        <a:bodyPr/>
        <a:lstStyle/>
        <a:p>
          <a:endParaRPr lang="en-IN"/>
        </a:p>
      </dgm:t>
    </dgm:pt>
  </dgm:ptLst>
  <dgm:cxnLst>
    <dgm:cxn modelId="{E09E5CED-6EED-491D-A96A-571C058F94DF}" type="presOf" srcId="{A983ED77-E626-4B2E-8BC1-92A4B87435DF}" destId="{B2319348-7139-45CE-9380-B858A8BBF071}" srcOrd="0" destOrd="0" presId="urn:microsoft.com/office/officeart/2005/8/layout/cycle2"/>
    <dgm:cxn modelId="{E65CA0F1-2315-4883-9D0D-58FB4D8956E2}" type="presOf" srcId="{BB7A339B-4931-401A-9125-C67427B41D6F}" destId="{1E80037A-2A87-40F9-9E10-EF5B2987A494}" srcOrd="1" destOrd="0" presId="urn:microsoft.com/office/officeart/2005/8/layout/cycle2"/>
    <dgm:cxn modelId="{CEE12F15-2551-41DA-91FF-DAE1F409339D}" type="presOf" srcId="{CE93CE20-3B0A-45BD-9CEA-DD816FF62930}" destId="{97F56BD9-9EE5-4A10-9F94-5C7BD47426E5}" srcOrd="0" destOrd="0" presId="urn:microsoft.com/office/officeart/2005/8/layout/cycle2"/>
    <dgm:cxn modelId="{AE4EC3B7-B6DF-40BA-9EED-D524B99DAE6D}" type="presOf" srcId="{B86C4831-84CC-46DC-BF8D-269850775E0F}" destId="{08C4D86F-14CB-4F9D-BDA4-26394A70A3F8}" srcOrd="0" destOrd="0" presId="urn:microsoft.com/office/officeart/2005/8/layout/cycle2"/>
    <dgm:cxn modelId="{C600EEA0-82AA-4955-9A7B-FA525FA3068D}" type="presOf" srcId="{0F8FEC8A-A53A-4437-82E8-1873AF8B5181}" destId="{738CAA6B-0754-45BC-9FE3-67366883E036}" srcOrd="0" destOrd="0" presId="urn:microsoft.com/office/officeart/2005/8/layout/cycle2"/>
    <dgm:cxn modelId="{034657AB-0BAE-4696-989E-7737C515E8D9}" type="presOf" srcId="{55213D51-771F-4287-B3D0-42C0ED584BB4}" destId="{EEDF65CB-B19B-4F30-B893-4D149A353D9C}" srcOrd="0" destOrd="0" presId="urn:microsoft.com/office/officeart/2005/8/layout/cycle2"/>
    <dgm:cxn modelId="{66DFB634-B5A3-4D2F-9095-501874D5765F}" type="presOf" srcId="{C0BC9FDC-E0A1-4FAB-9B52-85D3880E1E1A}" destId="{8CCC08D1-BE4C-43E5-A2AB-757C45AEB6CA}" srcOrd="0" destOrd="0" presId="urn:microsoft.com/office/officeart/2005/8/layout/cycle2"/>
    <dgm:cxn modelId="{B5935899-A642-4428-8B14-01F991C185B2}" srcId="{CE93CE20-3B0A-45BD-9CEA-DD816FF62930}" destId="{CCCB2938-5FEC-4B84-8353-19CF4B5884F5}" srcOrd="4" destOrd="0" parTransId="{75306A5A-0B72-4A2E-848C-169EA635B582}" sibTransId="{FD469F65-2B38-4BFC-B4CC-427AEDC876D2}"/>
    <dgm:cxn modelId="{5AB24B22-81B2-4F4B-B1F7-C5FD5FE476E0}" srcId="{CE93CE20-3B0A-45BD-9CEA-DD816FF62930}" destId="{0F8FEC8A-A53A-4437-82E8-1873AF8B5181}" srcOrd="1" destOrd="0" parTransId="{7660FFFD-DAB6-4697-B800-CFADE1838728}" sibTransId="{BB7A339B-4931-401A-9125-C67427B41D6F}"/>
    <dgm:cxn modelId="{676DFADE-18E2-4AB2-9C99-203B3F33DB1F}" srcId="{CE93CE20-3B0A-45BD-9CEA-DD816FF62930}" destId="{B86C4831-84CC-46DC-BF8D-269850775E0F}" srcOrd="3" destOrd="0" parTransId="{6BD8ACE6-3C11-4FF5-A14C-66D02CB77B0A}" sibTransId="{8509AF72-3097-4C18-AFBA-0A624BFCC258}"/>
    <dgm:cxn modelId="{DDBCE2E7-70B7-4E11-8687-7C1A374C8414}" srcId="{CE93CE20-3B0A-45BD-9CEA-DD816FF62930}" destId="{55213D51-771F-4287-B3D0-42C0ED584BB4}" srcOrd="2" destOrd="0" parTransId="{C4925860-1191-4739-8FA8-6945B5930FE1}" sibTransId="{03D90561-EC12-4A24-B8AF-F0907070E9A4}"/>
    <dgm:cxn modelId="{9A357E12-2BE9-47B3-92B1-BE34B8A002AB}" srcId="{CE93CE20-3B0A-45BD-9CEA-DD816FF62930}" destId="{C0BC9FDC-E0A1-4FAB-9B52-85D3880E1E1A}" srcOrd="0" destOrd="0" parTransId="{A58CFD1A-10D8-4157-9176-0669B0AB2DFD}" sibTransId="{A983ED77-E626-4B2E-8BC1-92A4B87435DF}"/>
    <dgm:cxn modelId="{1953110A-5EF8-4EA2-9A78-7EA9EB9BC0A6}" type="presOf" srcId="{FD469F65-2B38-4BFC-B4CC-427AEDC876D2}" destId="{2CC4449A-B829-42EB-BEF8-72F5D2BDBFC3}" srcOrd="1" destOrd="0" presId="urn:microsoft.com/office/officeart/2005/8/layout/cycle2"/>
    <dgm:cxn modelId="{5AFE17DD-87B5-48C2-A67A-4608705342C9}" type="presOf" srcId="{A983ED77-E626-4B2E-8BC1-92A4B87435DF}" destId="{9753E2EA-3E0C-4420-A524-70C3DD552E35}" srcOrd="1" destOrd="0" presId="urn:microsoft.com/office/officeart/2005/8/layout/cycle2"/>
    <dgm:cxn modelId="{799E3A27-5189-475A-A5A7-56155F26069D}" type="presOf" srcId="{8509AF72-3097-4C18-AFBA-0A624BFCC258}" destId="{2B197933-C32E-4B8E-BA93-DD4136E13BFF}" srcOrd="1" destOrd="0" presId="urn:microsoft.com/office/officeart/2005/8/layout/cycle2"/>
    <dgm:cxn modelId="{3DA0FF3C-7821-48F6-A66B-4B7BB1892E22}" type="presOf" srcId="{BB7A339B-4931-401A-9125-C67427B41D6F}" destId="{FACDB780-8B10-4FBA-9513-225857E09E1A}" srcOrd="0" destOrd="0" presId="urn:microsoft.com/office/officeart/2005/8/layout/cycle2"/>
    <dgm:cxn modelId="{12B08BBA-F719-4B91-A1EB-2238C9EC9793}" type="presOf" srcId="{FD469F65-2B38-4BFC-B4CC-427AEDC876D2}" destId="{742AE842-C424-434D-946B-169FF6F6C6C3}" srcOrd="0" destOrd="0" presId="urn:microsoft.com/office/officeart/2005/8/layout/cycle2"/>
    <dgm:cxn modelId="{839B249B-FF0D-497C-A4FB-23DFE3043C25}" type="presOf" srcId="{CCCB2938-5FEC-4B84-8353-19CF4B5884F5}" destId="{4B384070-E6F9-4A08-BA6E-D7876C56A574}" srcOrd="0" destOrd="0" presId="urn:microsoft.com/office/officeart/2005/8/layout/cycle2"/>
    <dgm:cxn modelId="{D2E75EB9-4A89-47AA-B045-536CA5F7F66E}" type="presOf" srcId="{03D90561-EC12-4A24-B8AF-F0907070E9A4}" destId="{1C19A426-CA9B-4C44-B33E-C76F04B0130A}" srcOrd="0" destOrd="0" presId="urn:microsoft.com/office/officeart/2005/8/layout/cycle2"/>
    <dgm:cxn modelId="{A022C8C2-27B2-4A74-B504-2FF1F9F5815B}" type="presOf" srcId="{8509AF72-3097-4C18-AFBA-0A624BFCC258}" destId="{FA72E879-C14E-41F4-A7A8-C863EF9A02AF}" srcOrd="0" destOrd="0" presId="urn:microsoft.com/office/officeart/2005/8/layout/cycle2"/>
    <dgm:cxn modelId="{ECC10CFF-02F2-43A7-8D4D-04573706C84E}" type="presOf" srcId="{03D90561-EC12-4A24-B8AF-F0907070E9A4}" destId="{7D1B4F2E-B75C-4CBB-BF80-945F49960AD2}" srcOrd="1" destOrd="0" presId="urn:microsoft.com/office/officeart/2005/8/layout/cycle2"/>
    <dgm:cxn modelId="{E3BA441F-4CBE-4DDD-AA7D-4B6B25E3D003}" type="presParOf" srcId="{97F56BD9-9EE5-4A10-9F94-5C7BD47426E5}" destId="{8CCC08D1-BE4C-43E5-A2AB-757C45AEB6CA}" srcOrd="0" destOrd="0" presId="urn:microsoft.com/office/officeart/2005/8/layout/cycle2"/>
    <dgm:cxn modelId="{C3DD3FE3-451A-4AB0-AF54-0FF8B5261265}" type="presParOf" srcId="{97F56BD9-9EE5-4A10-9F94-5C7BD47426E5}" destId="{B2319348-7139-45CE-9380-B858A8BBF071}" srcOrd="1" destOrd="0" presId="urn:microsoft.com/office/officeart/2005/8/layout/cycle2"/>
    <dgm:cxn modelId="{66C015BB-FB04-4578-A2D3-57DBFA7596A7}" type="presParOf" srcId="{B2319348-7139-45CE-9380-B858A8BBF071}" destId="{9753E2EA-3E0C-4420-A524-70C3DD552E35}" srcOrd="0" destOrd="0" presId="urn:microsoft.com/office/officeart/2005/8/layout/cycle2"/>
    <dgm:cxn modelId="{04BF215B-9D21-4D51-BF64-5603317D2197}" type="presParOf" srcId="{97F56BD9-9EE5-4A10-9F94-5C7BD47426E5}" destId="{738CAA6B-0754-45BC-9FE3-67366883E036}" srcOrd="2" destOrd="0" presId="urn:microsoft.com/office/officeart/2005/8/layout/cycle2"/>
    <dgm:cxn modelId="{851584C2-8945-4BEB-A90B-955730A49105}" type="presParOf" srcId="{97F56BD9-9EE5-4A10-9F94-5C7BD47426E5}" destId="{FACDB780-8B10-4FBA-9513-225857E09E1A}" srcOrd="3" destOrd="0" presId="urn:microsoft.com/office/officeart/2005/8/layout/cycle2"/>
    <dgm:cxn modelId="{CA388BB1-CBBC-4B10-A157-8DBC6388EEB0}" type="presParOf" srcId="{FACDB780-8B10-4FBA-9513-225857E09E1A}" destId="{1E80037A-2A87-40F9-9E10-EF5B2987A494}" srcOrd="0" destOrd="0" presId="urn:microsoft.com/office/officeart/2005/8/layout/cycle2"/>
    <dgm:cxn modelId="{1B1ACF23-C443-4266-BC1F-29BB4508FB4B}" type="presParOf" srcId="{97F56BD9-9EE5-4A10-9F94-5C7BD47426E5}" destId="{EEDF65CB-B19B-4F30-B893-4D149A353D9C}" srcOrd="4" destOrd="0" presId="urn:microsoft.com/office/officeart/2005/8/layout/cycle2"/>
    <dgm:cxn modelId="{BF6D6107-DF33-4B5C-831A-F429AB4DFF9D}" type="presParOf" srcId="{97F56BD9-9EE5-4A10-9F94-5C7BD47426E5}" destId="{1C19A426-CA9B-4C44-B33E-C76F04B0130A}" srcOrd="5" destOrd="0" presId="urn:microsoft.com/office/officeart/2005/8/layout/cycle2"/>
    <dgm:cxn modelId="{0D466B23-33C5-4EC9-80C6-16424E465B8A}" type="presParOf" srcId="{1C19A426-CA9B-4C44-B33E-C76F04B0130A}" destId="{7D1B4F2E-B75C-4CBB-BF80-945F49960AD2}" srcOrd="0" destOrd="0" presId="urn:microsoft.com/office/officeart/2005/8/layout/cycle2"/>
    <dgm:cxn modelId="{C1B6C59F-BA2E-44BE-884B-706A7AE23FDD}" type="presParOf" srcId="{97F56BD9-9EE5-4A10-9F94-5C7BD47426E5}" destId="{08C4D86F-14CB-4F9D-BDA4-26394A70A3F8}" srcOrd="6" destOrd="0" presId="urn:microsoft.com/office/officeart/2005/8/layout/cycle2"/>
    <dgm:cxn modelId="{73867844-094E-441A-9904-C77EA743CBFE}" type="presParOf" srcId="{97F56BD9-9EE5-4A10-9F94-5C7BD47426E5}" destId="{FA72E879-C14E-41F4-A7A8-C863EF9A02AF}" srcOrd="7" destOrd="0" presId="urn:microsoft.com/office/officeart/2005/8/layout/cycle2"/>
    <dgm:cxn modelId="{CDDC4E64-244C-4AC6-B95D-EA1CC8DB87BC}" type="presParOf" srcId="{FA72E879-C14E-41F4-A7A8-C863EF9A02AF}" destId="{2B197933-C32E-4B8E-BA93-DD4136E13BFF}" srcOrd="0" destOrd="0" presId="urn:microsoft.com/office/officeart/2005/8/layout/cycle2"/>
    <dgm:cxn modelId="{BB768B3F-A380-4221-8DBE-55B0DFE094AF}" type="presParOf" srcId="{97F56BD9-9EE5-4A10-9F94-5C7BD47426E5}" destId="{4B384070-E6F9-4A08-BA6E-D7876C56A574}" srcOrd="8" destOrd="0" presId="urn:microsoft.com/office/officeart/2005/8/layout/cycle2"/>
    <dgm:cxn modelId="{1D229548-6173-46BF-B665-ADE31A0D4B80}" type="presParOf" srcId="{97F56BD9-9EE5-4A10-9F94-5C7BD47426E5}" destId="{742AE842-C424-434D-946B-169FF6F6C6C3}" srcOrd="9" destOrd="0" presId="urn:microsoft.com/office/officeart/2005/8/layout/cycle2"/>
    <dgm:cxn modelId="{AE39707C-5F1E-4D4C-A3A5-A5012EE9407F}" type="presParOf" srcId="{742AE842-C424-434D-946B-169FF6F6C6C3}" destId="{2CC4449A-B829-42EB-BEF8-72F5D2BDBFC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A8378-5040-46CA-8F5A-0573DD7B06C8}" type="datetimeFigureOut">
              <a:rPr lang="en-US" smtClean="0"/>
              <a:pPr/>
              <a:t>1/9/2017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CDD9A-A69E-4024-AED5-14DBFADFAE4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/903323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RCH-1-Introduction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Niraj</a:t>
            </a:r>
            <a:r>
              <a:rPr lang="en-US" dirty="0" smtClean="0"/>
              <a:t> </a:t>
            </a:r>
            <a:r>
              <a:rPr lang="en-US" dirty="0" err="1" smtClean="0"/>
              <a:t>Pandit</a:t>
            </a:r>
            <a:endParaRPr lang="en-US" dirty="0" smtClean="0"/>
          </a:p>
          <a:p>
            <a:r>
              <a:rPr lang="en-US" dirty="0" smtClean="0"/>
              <a:t>Professor, Community Medicine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b="1" dirty="0" smtClean="0"/>
              <a:t>Scientific basis for the content of routine antenatal care. Philosophy</a:t>
            </a:r>
            <a:br>
              <a:rPr lang="en-IN" sz="3200" b="1" dirty="0" smtClean="0"/>
            </a:br>
            <a:r>
              <a:rPr lang="en-IN" sz="3200" b="1" dirty="0" smtClean="0"/>
              <a:t>or scientific</a:t>
            </a:r>
            <a:r>
              <a:rPr lang="en-US" sz="3200" dirty="0" smtClean="0"/>
              <a:t>?</a:t>
            </a:r>
            <a:endParaRPr lang="en-IN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557334"/>
                <a:gridCol w="1785950"/>
                <a:gridCol w="28289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 of</a:t>
                      </a:r>
                      <a:r>
                        <a:rPr lang="en-US" baseline="0" dirty="0" smtClean="0"/>
                        <a:t> study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Journal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</a:t>
                      </a:r>
                      <a:r>
                        <a:rPr lang="en-US" baseline="0" dirty="0" smtClean="0"/>
                        <a:t>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 / conclusion 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Scientific basis for the content of routine antenatal care. I. Philosophy, recent studies, and power to eliminate or alleviate adverse maternal outcomes.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Level of evidence –</a:t>
                      </a:r>
                    </a:p>
                    <a:p>
                      <a:r>
                        <a:rPr lang="en-US" dirty="0" smtClean="0"/>
                        <a:t>Higher</a:t>
                      </a:r>
                      <a:r>
                        <a:rPr lang="en-US" baseline="0" dirty="0" smtClean="0"/>
                        <a:t> level – as review of RCT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Acta obstetricia et gynecologica Scandinavica."/>
                        </a:rPr>
                        <a:t>Acta</a:t>
                      </a:r>
                      <a:r>
                        <a:rPr lang="en-IN" sz="1800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Acta obstetricia et gynecologica Scandinavica."/>
                        </a:rPr>
                        <a:t> </a:t>
                      </a:r>
                      <a:r>
                        <a:rPr lang="en-IN" sz="1800" b="0" i="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Acta obstetricia et gynecologica Scandinavica."/>
                        </a:rPr>
                        <a:t>Obstet</a:t>
                      </a:r>
                      <a:r>
                        <a:rPr lang="en-IN" sz="1800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Acta obstetricia et gynecologica Scandinavica."/>
                        </a:rPr>
                        <a:t> </a:t>
                      </a:r>
                      <a:r>
                        <a:rPr lang="en-IN" sz="1800" b="0" i="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Acta obstetricia et gynecologica Scandinavica."/>
                        </a:rPr>
                        <a:t>Gynecol</a:t>
                      </a:r>
                      <a:r>
                        <a:rPr lang="en-IN" sz="1800" b="0" i="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Acta obstetricia et gynecologica Scandinavica."/>
                        </a:rPr>
                        <a:t> Scand.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1997 Jan;76(1):1-14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Review of recent literature, especially randomized controlled trials.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Counselling and advice on what to do is the best option.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It is uncertain whether early detection of pre-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eclampsia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will reduce the incidence of 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eclampsia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there is no evidence that anti-hypertensive treatment of mild pre-</a:t>
                      </a:r>
                      <a:r>
                        <a:rPr lang="en-IN" sz="18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eclampsia</a:t>
                      </a:r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will prevent more severe disease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Intranatal</a:t>
            </a:r>
            <a:r>
              <a:rPr lang="en-US" dirty="0" smtClean="0"/>
              <a:t> care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/>
              <a:t>Child birth is normal physiological </a:t>
            </a:r>
            <a:r>
              <a:rPr lang="en-IN" dirty="0" smtClean="0"/>
              <a:t>phenomena</a:t>
            </a:r>
            <a:r>
              <a:rPr lang="en-IN" dirty="0"/>
              <a:t>.</a:t>
            </a:r>
          </a:p>
          <a:p>
            <a:r>
              <a:rPr lang="en-US" dirty="0" smtClean="0"/>
              <a:t>Objectives </a:t>
            </a:r>
          </a:p>
          <a:p>
            <a:r>
              <a:rPr lang="en-IN" dirty="0"/>
              <a:t>Thorough asepsis</a:t>
            </a:r>
          </a:p>
          <a:p>
            <a:pPr lvl="1"/>
            <a:r>
              <a:rPr lang="en-IN" dirty="0" smtClean="0"/>
              <a:t>Minimum </a:t>
            </a:r>
            <a:r>
              <a:rPr lang="en-IN" dirty="0"/>
              <a:t>injury to mother and child</a:t>
            </a:r>
          </a:p>
          <a:p>
            <a:pPr lvl="1"/>
            <a:r>
              <a:rPr lang="en-IN" dirty="0" smtClean="0"/>
              <a:t>Readiness </a:t>
            </a:r>
            <a:r>
              <a:rPr lang="en-IN" dirty="0"/>
              <a:t>to deal with complications – </a:t>
            </a:r>
            <a:r>
              <a:rPr lang="en-IN" dirty="0" err="1" smtClean="0"/>
              <a:t>prolongedlabour</a:t>
            </a:r>
            <a:r>
              <a:rPr lang="en-IN" dirty="0"/>
              <a:t>, APH</a:t>
            </a:r>
            <a:r>
              <a:rPr lang="en-IN" dirty="0" smtClean="0"/>
              <a:t>, convulsions</a:t>
            </a:r>
            <a:r>
              <a:rPr lang="en-IN" dirty="0"/>
              <a:t>, </a:t>
            </a:r>
            <a:r>
              <a:rPr lang="en-IN" dirty="0" err="1"/>
              <a:t>malpresentation</a:t>
            </a:r>
            <a:r>
              <a:rPr lang="en-IN" dirty="0"/>
              <a:t>, </a:t>
            </a:r>
            <a:r>
              <a:rPr lang="en-IN" dirty="0" smtClean="0"/>
              <a:t>prolapse </a:t>
            </a:r>
            <a:r>
              <a:rPr lang="en-IN" dirty="0"/>
              <a:t>of cord</a:t>
            </a:r>
          </a:p>
          <a:p>
            <a:pPr lvl="1"/>
            <a:r>
              <a:rPr lang="en-IN" dirty="0" smtClean="0"/>
              <a:t>Care </a:t>
            </a:r>
            <a:r>
              <a:rPr lang="en-IN" dirty="0"/>
              <a:t>of baby at delivery – resuscitation ,care </a:t>
            </a:r>
            <a:r>
              <a:rPr lang="en-IN" dirty="0" smtClean="0"/>
              <a:t>of Cord, </a:t>
            </a:r>
            <a:r>
              <a:rPr lang="en-IN" dirty="0"/>
              <a:t>care of </a:t>
            </a:r>
            <a:r>
              <a:rPr lang="en-IN" dirty="0" smtClean="0"/>
              <a:t>eyes</a:t>
            </a:r>
            <a:endParaRPr lang="en-IN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place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 delivery –</a:t>
            </a:r>
          </a:p>
          <a:p>
            <a:endParaRPr lang="en-US" dirty="0" smtClean="0"/>
          </a:p>
          <a:p>
            <a:r>
              <a:rPr lang="en-US" dirty="0" smtClean="0"/>
              <a:t>Institutional delivery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</p:spPr>
        <p:txBody>
          <a:bodyPr/>
          <a:lstStyle/>
          <a:p>
            <a:r>
              <a:rPr lang="en-US" dirty="0" smtClean="0"/>
              <a:t>Home delivery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/>
              <a:t>Advantage</a:t>
            </a:r>
          </a:p>
          <a:p>
            <a:pPr lvl="1"/>
            <a:r>
              <a:rPr lang="en-IN" dirty="0" smtClean="0"/>
              <a:t>Female </a:t>
            </a:r>
            <a:r>
              <a:rPr lang="en-IN" dirty="0"/>
              <a:t>delivers in familiar surroundings </a:t>
            </a:r>
            <a:r>
              <a:rPr lang="en-IN" dirty="0" smtClean="0"/>
              <a:t>and removes </a:t>
            </a:r>
            <a:r>
              <a:rPr lang="en-IN" dirty="0"/>
              <a:t>the fear of hospital delivery</a:t>
            </a:r>
          </a:p>
          <a:p>
            <a:pPr lvl="1"/>
            <a:r>
              <a:rPr lang="en-IN" dirty="0" smtClean="0"/>
              <a:t>Chances </a:t>
            </a:r>
            <a:r>
              <a:rPr lang="en-IN" dirty="0"/>
              <a:t>of cross infection are less</a:t>
            </a:r>
          </a:p>
          <a:p>
            <a:pPr lvl="1"/>
            <a:r>
              <a:rPr lang="en-IN" dirty="0" smtClean="0"/>
              <a:t>She </a:t>
            </a:r>
            <a:r>
              <a:rPr lang="en-IN" dirty="0"/>
              <a:t>may keep an eye on household affairs</a:t>
            </a:r>
          </a:p>
          <a:p>
            <a:r>
              <a:rPr lang="en-IN" dirty="0" smtClean="0"/>
              <a:t>Disadvantage </a:t>
            </a:r>
            <a:r>
              <a:rPr lang="en-IN" dirty="0"/>
              <a:t>–</a:t>
            </a:r>
          </a:p>
          <a:p>
            <a:pPr lvl="1"/>
            <a:r>
              <a:rPr lang="en-IN" dirty="0" smtClean="0"/>
              <a:t>Mother </a:t>
            </a:r>
            <a:r>
              <a:rPr lang="en-IN" dirty="0"/>
              <a:t>may have less medical and </a:t>
            </a:r>
            <a:r>
              <a:rPr lang="en-IN" dirty="0" smtClean="0"/>
              <a:t>nursing supervision</a:t>
            </a:r>
            <a:endParaRPr lang="en-IN" dirty="0"/>
          </a:p>
          <a:p>
            <a:pPr lvl="1"/>
            <a:r>
              <a:rPr lang="en-IN" dirty="0" smtClean="0"/>
              <a:t>Less </a:t>
            </a:r>
            <a:r>
              <a:rPr lang="en-IN" dirty="0"/>
              <a:t>rest</a:t>
            </a:r>
          </a:p>
          <a:p>
            <a:pPr lvl="1"/>
            <a:r>
              <a:rPr lang="en-IN" dirty="0" smtClean="0"/>
              <a:t> </a:t>
            </a:r>
            <a:r>
              <a:rPr lang="en-IN" dirty="0"/>
              <a:t>Resume domestic duties v soon</a:t>
            </a:r>
          </a:p>
          <a:p>
            <a:pPr lvl="1"/>
            <a:r>
              <a:rPr lang="en-IN" dirty="0" smtClean="0"/>
              <a:t>Diet </a:t>
            </a:r>
            <a:r>
              <a:rPr lang="en-IN" dirty="0"/>
              <a:t>may be neglected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delivery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About 1% deliveries tend to be abnormal and 4</a:t>
            </a:r>
            <a:r>
              <a:rPr lang="en-IN" dirty="0" smtClean="0"/>
              <a:t>% difficult </a:t>
            </a:r>
            <a:r>
              <a:rPr lang="en-IN" dirty="0"/>
              <a:t>labour requires services of doctor.</a:t>
            </a:r>
          </a:p>
          <a:p>
            <a:r>
              <a:rPr lang="en-IN" dirty="0" smtClean="0"/>
              <a:t>Rooming </a:t>
            </a:r>
            <a:r>
              <a:rPr lang="en-IN" dirty="0"/>
              <a:t>in –keeping baby’s crib by mother’s side</a:t>
            </a:r>
          </a:p>
          <a:p>
            <a:r>
              <a:rPr lang="en-IN" dirty="0" smtClean="0"/>
              <a:t>Bedding </a:t>
            </a:r>
            <a:r>
              <a:rPr lang="en-IN" dirty="0"/>
              <a:t>in – keeping baby in mother’s </a:t>
            </a:r>
            <a:r>
              <a:rPr lang="en-IN" dirty="0" smtClean="0"/>
              <a:t>bed</a:t>
            </a:r>
          </a:p>
          <a:p>
            <a:r>
              <a:rPr lang="en-US" dirty="0" smtClean="0"/>
              <a:t>Kangaroo care</a:t>
            </a:r>
          </a:p>
          <a:p>
            <a:endParaRPr lang="en-IN" dirty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clean for INC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Complications like </a:t>
            </a:r>
            <a:r>
              <a:rPr lang="en-IN" dirty="0" err="1"/>
              <a:t>septicemia</a:t>
            </a:r>
            <a:r>
              <a:rPr lang="en-IN" dirty="0"/>
              <a:t> , </a:t>
            </a:r>
            <a:r>
              <a:rPr lang="en-IN" dirty="0" smtClean="0"/>
              <a:t>tetanus prevented with emphasis </a:t>
            </a:r>
            <a:r>
              <a:rPr lang="en-IN" dirty="0"/>
              <a:t>is on </a:t>
            </a:r>
            <a:r>
              <a:rPr lang="en-IN" b="1" dirty="0"/>
              <a:t>cleanliness</a:t>
            </a:r>
          </a:p>
          <a:p>
            <a:pPr lvl="1"/>
            <a:r>
              <a:rPr lang="en-IN" dirty="0" smtClean="0"/>
              <a:t>Clean </a:t>
            </a:r>
            <a:r>
              <a:rPr lang="en-IN" dirty="0"/>
              <a:t>hands and fingernails</a:t>
            </a:r>
          </a:p>
          <a:p>
            <a:pPr lvl="1"/>
            <a:r>
              <a:rPr lang="en-IN" dirty="0" smtClean="0"/>
              <a:t>Clean </a:t>
            </a:r>
            <a:r>
              <a:rPr lang="en-IN" dirty="0"/>
              <a:t>surface</a:t>
            </a:r>
          </a:p>
          <a:p>
            <a:pPr lvl="1"/>
            <a:r>
              <a:rPr lang="en-IN" dirty="0" smtClean="0"/>
              <a:t>Clean </a:t>
            </a:r>
            <a:r>
              <a:rPr lang="en-IN" dirty="0"/>
              <a:t>cutting </a:t>
            </a:r>
            <a:endParaRPr lang="en-IN" dirty="0" smtClean="0"/>
          </a:p>
          <a:p>
            <a:pPr lvl="1"/>
            <a:r>
              <a:rPr lang="en-IN" dirty="0" smtClean="0"/>
              <a:t>Clean cord</a:t>
            </a:r>
            <a:endParaRPr lang="en-IN" dirty="0"/>
          </a:p>
          <a:p>
            <a:pPr lvl="1"/>
            <a:r>
              <a:rPr lang="en-IN" dirty="0" smtClean="0"/>
              <a:t>Clean </a:t>
            </a:r>
            <a:r>
              <a:rPr lang="en-IN" dirty="0"/>
              <a:t>birth canal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MCQ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 MTP act implemented in India in </a:t>
            </a:r>
          </a:p>
          <a:p>
            <a:pPr lvl="1"/>
            <a:r>
              <a:rPr lang="en-IN" dirty="0" smtClean="0"/>
              <a:t>A. 1970</a:t>
            </a:r>
          </a:p>
          <a:p>
            <a:pPr lvl="1"/>
            <a:r>
              <a:rPr lang="en-IN" dirty="0" smtClean="0"/>
              <a:t>B. 1972</a:t>
            </a:r>
          </a:p>
          <a:p>
            <a:pPr lvl="1"/>
            <a:r>
              <a:rPr lang="en-IN" dirty="0" smtClean="0"/>
              <a:t>C. 1975</a:t>
            </a:r>
          </a:p>
          <a:p>
            <a:pPr lvl="1"/>
            <a:r>
              <a:rPr lang="en-IN" dirty="0" smtClean="0"/>
              <a:t>D. 1977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02803641"/>
      </p:ext>
    </p:extLst>
  </p:cSld>
  <p:clrMapOvr>
    <a:masterClrMapping/>
  </p:clrMapOvr>
  <p:transition advTm="4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2. All of the following are 5 cleans except –</a:t>
            </a:r>
          </a:p>
          <a:p>
            <a:pPr lvl="1"/>
            <a:r>
              <a:rPr lang="en-IN" dirty="0" smtClean="0"/>
              <a:t>A. clean cord</a:t>
            </a:r>
          </a:p>
          <a:p>
            <a:pPr lvl="1"/>
            <a:r>
              <a:rPr lang="en-IN" dirty="0" smtClean="0"/>
              <a:t>B. clean nose</a:t>
            </a:r>
          </a:p>
          <a:p>
            <a:pPr lvl="1"/>
            <a:r>
              <a:rPr lang="en-IN" dirty="0" smtClean="0"/>
              <a:t>C. clean surface</a:t>
            </a:r>
          </a:p>
          <a:p>
            <a:pPr lvl="1"/>
            <a:r>
              <a:rPr lang="en-IN" dirty="0" smtClean="0"/>
              <a:t>D. clean canal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103542740"/>
      </p:ext>
    </p:extLst>
  </p:cSld>
  <p:clrMapOvr>
    <a:masterClrMapping/>
  </p:clrMapOvr>
  <p:transition advTm="4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3. which are the warning signs of antenatal period</a:t>
            </a:r>
          </a:p>
          <a:p>
            <a:pPr lvl="1"/>
            <a:r>
              <a:rPr lang="en-IN" dirty="0" smtClean="0"/>
              <a:t>A. sever headache</a:t>
            </a:r>
          </a:p>
          <a:p>
            <a:pPr lvl="1"/>
            <a:r>
              <a:rPr lang="en-IN" dirty="0" smtClean="0"/>
              <a:t>B. oedema face and feet</a:t>
            </a:r>
          </a:p>
          <a:p>
            <a:pPr lvl="1"/>
            <a:r>
              <a:rPr lang="en-IN" dirty="0" smtClean="0"/>
              <a:t>C. blurring of vision</a:t>
            </a:r>
          </a:p>
          <a:p>
            <a:pPr lvl="1"/>
            <a:r>
              <a:rPr lang="en-IN" dirty="0" smtClean="0"/>
              <a:t>D. all of above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63986907"/>
      </p:ext>
    </p:extLst>
  </p:cSld>
  <p:clrMapOvr>
    <a:masterClrMapping/>
  </p:clrMapOvr>
  <p:transition advTm="4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4. Which investigation must be avoid during ANC care?</a:t>
            </a:r>
          </a:p>
          <a:p>
            <a:pPr lvl="1"/>
            <a:r>
              <a:rPr lang="en-IN" dirty="0" smtClean="0"/>
              <a:t>A. blood syphilis</a:t>
            </a:r>
          </a:p>
          <a:p>
            <a:pPr lvl="1"/>
            <a:r>
              <a:rPr lang="en-IN" dirty="0" smtClean="0"/>
              <a:t>B. urine R &amp; M</a:t>
            </a:r>
          </a:p>
          <a:p>
            <a:pPr lvl="1"/>
            <a:r>
              <a:rPr lang="en-IN" dirty="0" smtClean="0"/>
              <a:t>C. Blood grouping</a:t>
            </a:r>
          </a:p>
          <a:p>
            <a:pPr lvl="1"/>
            <a:r>
              <a:rPr lang="en-IN" dirty="0" smtClean="0"/>
              <a:t>D. X-ray abdomen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54407878"/>
      </p:ext>
    </p:extLst>
  </p:cSld>
  <p:clrMapOvr>
    <a:masterClrMapping/>
  </p:clrMapOvr>
  <p:transition advTm="4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RCH </a:t>
            </a:r>
            <a:r>
              <a:rPr lang="en-US" dirty="0" err="1" smtClean="0"/>
              <a:t>Programme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1950 – </a:t>
            </a:r>
            <a:r>
              <a:rPr lang="en-US" dirty="0" err="1" smtClean="0"/>
              <a:t>MCh</a:t>
            </a:r>
            <a:r>
              <a:rPr lang="en-US" dirty="0" smtClean="0"/>
              <a:t> service through PHC</a:t>
            </a:r>
          </a:p>
          <a:p>
            <a:r>
              <a:rPr lang="en-US" dirty="0" smtClean="0"/>
              <a:t>1952 – National Family Planning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1962 – Central Family Planning institute, ND</a:t>
            </a:r>
          </a:p>
          <a:p>
            <a:r>
              <a:rPr lang="en-US" dirty="0" smtClean="0"/>
              <a:t>1965- ICMR grant permission to </a:t>
            </a:r>
            <a:r>
              <a:rPr lang="en-US" dirty="0" err="1" smtClean="0"/>
              <a:t>Lippes</a:t>
            </a:r>
            <a:r>
              <a:rPr lang="en-US" dirty="0" smtClean="0"/>
              <a:t> loop </a:t>
            </a:r>
          </a:p>
          <a:p>
            <a:r>
              <a:rPr lang="en-US" dirty="0" smtClean="0"/>
              <a:t>1966- National Hospital Post partum </a:t>
            </a:r>
            <a:r>
              <a:rPr lang="en-US" dirty="0" err="1" smtClean="0"/>
              <a:t>programme</a:t>
            </a:r>
            <a:r>
              <a:rPr lang="en-US" dirty="0" smtClean="0"/>
              <a:t>  </a:t>
            </a:r>
          </a:p>
          <a:p>
            <a:r>
              <a:rPr lang="en-US" dirty="0" smtClean="0"/>
              <a:t>1967 – small family norm committee</a:t>
            </a:r>
          </a:p>
          <a:p>
            <a:r>
              <a:rPr lang="en-US" dirty="0" smtClean="0"/>
              <a:t>1972 – MTP act passed </a:t>
            </a:r>
          </a:p>
          <a:p>
            <a:r>
              <a:rPr lang="en-US" dirty="0" smtClean="0"/>
              <a:t>1977- National family welfare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1992- CSSM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1997 – RCH –I</a:t>
            </a:r>
          </a:p>
          <a:p>
            <a:r>
              <a:rPr lang="en-US" dirty="0" smtClean="0"/>
              <a:t>2003- RCH –II</a:t>
            </a:r>
          </a:p>
          <a:p>
            <a:r>
              <a:rPr lang="en-US" dirty="0" smtClean="0"/>
              <a:t>2006 NRHM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5. Which of following are high risk pregnancy?</a:t>
            </a:r>
          </a:p>
          <a:p>
            <a:pPr lvl="1"/>
            <a:r>
              <a:rPr lang="en-IN" dirty="0" smtClean="0"/>
              <a:t>A. elderly </a:t>
            </a:r>
            <a:r>
              <a:rPr lang="en-IN" dirty="0" err="1" smtClean="0"/>
              <a:t>primigravida</a:t>
            </a:r>
            <a:endParaRPr lang="en-IN" dirty="0" smtClean="0"/>
          </a:p>
          <a:p>
            <a:pPr lvl="1"/>
            <a:r>
              <a:rPr lang="en-IN" dirty="0" smtClean="0"/>
              <a:t>B. adolescent pregnancy </a:t>
            </a:r>
          </a:p>
          <a:p>
            <a:pPr lvl="1"/>
            <a:r>
              <a:rPr lang="en-IN" dirty="0" smtClean="0"/>
              <a:t>C. pregnancy with high sugar</a:t>
            </a:r>
          </a:p>
          <a:p>
            <a:pPr lvl="1"/>
            <a:r>
              <a:rPr lang="en-IN" dirty="0" smtClean="0"/>
              <a:t>D. all of above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967841869"/>
      </p:ext>
    </p:extLst>
  </p:cSld>
  <p:clrMapOvr>
    <a:masterClrMapping/>
  </p:clrMapOvr>
  <p:transition advTm="40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Apgar score</a:t>
            </a:r>
            <a:endParaRPr lang="en-IN" dirty="0"/>
          </a:p>
        </p:txBody>
      </p:sp>
      <p:pic>
        <p:nvPicPr>
          <p:cNvPr id="4" name="Picture 4" descr="922les8_img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3903742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 Outcome Goals established in the 12th Fiver Year Plan</a:t>
            </a:r>
          </a:p>
          <a:p>
            <a:pPr lvl="1"/>
            <a:r>
              <a:rPr lang="en-US" dirty="0" smtClean="0"/>
              <a:t>Reduction of Infant Mortality Rate (IMR) to 25 per 1,000 live births by 2017</a:t>
            </a:r>
          </a:p>
          <a:p>
            <a:pPr lvl="1"/>
            <a:r>
              <a:rPr lang="en-US" dirty="0" smtClean="0"/>
              <a:t>Reduction in Maternal Mortality Ratio (MMR) to 100 per 100,000 live births by 2017</a:t>
            </a:r>
          </a:p>
          <a:p>
            <a:pPr lvl="1"/>
            <a:r>
              <a:rPr lang="en-US" dirty="0" smtClean="0"/>
              <a:t>Reduction in Total Fertility Rate(TFR) to 2.1 by 2017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RCH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70" y="1357298"/>
          <a:ext cx="91440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Antenatal </a:t>
            </a:r>
            <a:r>
              <a:rPr lang="en-US" smtClean="0"/>
              <a:t>Care -Objectives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Promote and maintain the physical, mental and social health of mother and baby by providing education on nutrition, personal hygiene and birthing process</a:t>
            </a:r>
          </a:p>
          <a:p>
            <a:r>
              <a:rPr lang="en-US" dirty="0" smtClean="0"/>
              <a:t>Detect and manage high risk &amp; complications during pregnancy, whether medical, surgical or obstetrical thus reduce mortality &amp; morbidity</a:t>
            </a:r>
          </a:p>
          <a:p>
            <a:r>
              <a:rPr lang="en-US" dirty="0" smtClean="0"/>
              <a:t>Develop birth preparedness and complication readiness plan</a:t>
            </a:r>
          </a:p>
          <a:p>
            <a:r>
              <a:rPr lang="en-US" dirty="0" smtClean="0"/>
              <a:t>Help prepare mother to breastfeed successfully, experience normal </a:t>
            </a:r>
            <a:r>
              <a:rPr lang="en-US" dirty="0" err="1" smtClean="0"/>
              <a:t>puerperium</a:t>
            </a:r>
            <a:r>
              <a:rPr lang="en-US" dirty="0" smtClean="0"/>
              <a:t>, and take good care of the child physically, psychologically and socially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 visit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 ANC visit – once every month till 7 month, twice month in next month and weekly till delivery</a:t>
            </a:r>
          </a:p>
          <a:p>
            <a:r>
              <a:rPr lang="en-US" dirty="0" smtClean="0"/>
              <a:t>Minimum ANC as per programme – 4 visit</a:t>
            </a:r>
          </a:p>
          <a:p>
            <a:r>
              <a:rPr lang="en-US" dirty="0" smtClean="0"/>
              <a:t>Early registration</a:t>
            </a:r>
          </a:p>
          <a:p>
            <a:r>
              <a:rPr lang="en-US" dirty="0" smtClean="0"/>
              <a:t>First visit – history </a:t>
            </a:r>
            <a:r>
              <a:rPr lang="en-US" dirty="0"/>
              <a:t>t</a:t>
            </a:r>
            <a:r>
              <a:rPr lang="en-US" dirty="0" smtClean="0"/>
              <a:t>aking, investigations, records (</a:t>
            </a:r>
            <a:r>
              <a:rPr lang="en-US" dirty="0" err="1" smtClean="0"/>
              <a:t>mamta</a:t>
            </a:r>
            <a:r>
              <a:rPr lang="en-US" dirty="0" smtClean="0"/>
              <a:t> card)</a:t>
            </a:r>
          </a:p>
          <a:p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approach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Identify High risk pregnancy </a:t>
            </a:r>
          </a:p>
          <a:p>
            <a:pPr lvl="1"/>
            <a:r>
              <a:rPr lang="en-US" dirty="0" smtClean="0"/>
              <a:t>Elderly </a:t>
            </a:r>
            <a:r>
              <a:rPr lang="en-US" dirty="0" err="1" smtClean="0"/>
              <a:t>primi</a:t>
            </a:r>
            <a:r>
              <a:rPr lang="en-US" dirty="0" smtClean="0"/>
              <a:t> (more than 30 yr)</a:t>
            </a:r>
          </a:p>
          <a:p>
            <a:pPr lvl="1"/>
            <a:r>
              <a:rPr lang="en-US" dirty="0" smtClean="0"/>
              <a:t>Adolescent pregnancy (teen pregnancy) </a:t>
            </a:r>
          </a:p>
          <a:p>
            <a:pPr lvl="1"/>
            <a:r>
              <a:rPr lang="en-US" dirty="0" smtClean="0"/>
              <a:t>Short stature (140 cm or less)</a:t>
            </a:r>
          </a:p>
          <a:p>
            <a:pPr lvl="1"/>
            <a:r>
              <a:rPr lang="en-US" dirty="0" smtClean="0"/>
              <a:t>Twins pregnancy, </a:t>
            </a:r>
            <a:r>
              <a:rPr lang="en-US" dirty="0" err="1" smtClean="0"/>
              <a:t>hydroamnios</a:t>
            </a:r>
            <a:endParaRPr lang="en-US" dirty="0" smtClean="0"/>
          </a:p>
          <a:p>
            <a:pPr lvl="1"/>
            <a:r>
              <a:rPr lang="en-US" dirty="0" err="1" smtClean="0"/>
              <a:t>Anaemia</a:t>
            </a:r>
            <a:r>
              <a:rPr lang="en-US" dirty="0" smtClean="0"/>
              <a:t>, </a:t>
            </a:r>
            <a:r>
              <a:rPr lang="en-US" dirty="0" err="1" smtClean="0"/>
              <a:t>eclampsia</a:t>
            </a:r>
            <a:r>
              <a:rPr lang="en-US" dirty="0" smtClean="0"/>
              <a:t>, pre-</a:t>
            </a:r>
            <a:r>
              <a:rPr lang="en-US" dirty="0" err="1" smtClean="0"/>
              <a:t>eclampsia</a:t>
            </a:r>
            <a:endParaRPr lang="en-US" dirty="0" smtClean="0"/>
          </a:p>
          <a:p>
            <a:pPr lvl="1"/>
            <a:r>
              <a:rPr lang="en-US" dirty="0" err="1" smtClean="0"/>
              <a:t>Antepartum</a:t>
            </a:r>
            <a:r>
              <a:rPr lang="en-US" dirty="0" smtClean="0"/>
              <a:t> </a:t>
            </a:r>
            <a:r>
              <a:rPr lang="en-US" dirty="0" err="1" smtClean="0"/>
              <a:t>haemorrhage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Previous still birth history or BOH, Previous LSCS</a:t>
            </a:r>
          </a:p>
          <a:p>
            <a:pPr lvl="1"/>
            <a:r>
              <a:rPr lang="en-US" dirty="0" smtClean="0"/>
              <a:t>Elderly grand </a:t>
            </a:r>
            <a:r>
              <a:rPr lang="en-US" dirty="0" err="1" smtClean="0"/>
              <a:t>multipara</a:t>
            </a:r>
            <a:endParaRPr lang="en-US" dirty="0" smtClean="0"/>
          </a:p>
          <a:p>
            <a:pPr lvl="1"/>
            <a:r>
              <a:rPr lang="en-US" dirty="0" smtClean="0"/>
              <a:t>Pregnancy with diseases </a:t>
            </a:r>
          </a:p>
          <a:p>
            <a:pPr lvl="1"/>
            <a:r>
              <a:rPr lang="en-US" dirty="0" err="1" smtClean="0"/>
              <a:t>Malpresentation</a:t>
            </a: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 advice 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Diet</a:t>
            </a:r>
          </a:p>
          <a:p>
            <a:r>
              <a:rPr lang="en-US" dirty="0" smtClean="0"/>
              <a:t>Personal hygiene </a:t>
            </a:r>
          </a:p>
          <a:p>
            <a:r>
              <a:rPr lang="en-US" dirty="0" smtClean="0"/>
              <a:t>Drugs</a:t>
            </a:r>
          </a:p>
          <a:p>
            <a:r>
              <a:rPr lang="en-US" dirty="0" smtClean="0"/>
              <a:t>Radiation</a:t>
            </a:r>
          </a:p>
          <a:p>
            <a:r>
              <a:rPr lang="en-US" dirty="0" smtClean="0"/>
              <a:t>Child care</a:t>
            </a:r>
          </a:p>
          <a:p>
            <a:r>
              <a:rPr lang="en-US" dirty="0" smtClean="0"/>
              <a:t>Family planning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Warning sings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Give clear instruction to mother </a:t>
            </a:r>
          </a:p>
          <a:p>
            <a:pPr lvl="1"/>
            <a:r>
              <a:rPr lang="en-US" dirty="0" smtClean="0"/>
              <a:t>Swelling on feet with face</a:t>
            </a:r>
          </a:p>
          <a:p>
            <a:pPr lvl="1"/>
            <a:r>
              <a:rPr lang="en-US" dirty="0" smtClean="0"/>
              <a:t>Fit (convulsion)</a:t>
            </a:r>
          </a:p>
          <a:p>
            <a:pPr lvl="1"/>
            <a:r>
              <a:rPr lang="en-US" dirty="0" smtClean="0"/>
              <a:t>Headache</a:t>
            </a:r>
          </a:p>
          <a:p>
            <a:pPr lvl="1"/>
            <a:r>
              <a:rPr lang="en-US" dirty="0" smtClean="0"/>
              <a:t>Blurring of vision</a:t>
            </a:r>
          </a:p>
          <a:p>
            <a:pPr lvl="1"/>
            <a:r>
              <a:rPr lang="en-US" dirty="0" smtClean="0"/>
              <a:t>Bleeding P/V</a:t>
            </a:r>
          </a:p>
          <a:p>
            <a:pPr lvl="1"/>
            <a:r>
              <a:rPr lang="en-US" dirty="0" smtClean="0"/>
              <a:t>Any unusual symptom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ANC advise 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Specific to diseases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Anemia</a:t>
            </a:r>
          </a:p>
          <a:p>
            <a:r>
              <a:rPr lang="en-US" dirty="0" smtClean="0"/>
              <a:t>Nutritional deficiencies</a:t>
            </a:r>
          </a:p>
          <a:p>
            <a:r>
              <a:rPr lang="en-US" dirty="0" smtClean="0"/>
              <a:t>Tetanus</a:t>
            </a:r>
          </a:p>
          <a:p>
            <a:r>
              <a:rPr lang="en-US" dirty="0" smtClean="0"/>
              <a:t>Syphilis</a:t>
            </a:r>
          </a:p>
          <a:p>
            <a:r>
              <a:rPr lang="en-US" dirty="0" err="1" smtClean="0"/>
              <a:t>G.Measles</a:t>
            </a:r>
            <a:endParaRPr lang="en-US" dirty="0" smtClean="0"/>
          </a:p>
          <a:p>
            <a:r>
              <a:rPr lang="en-US" dirty="0" err="1" smtClean="0"/>
              <a:t>Rh</a:t>
            </a:r>
            <a:r>
              <a:rPr lang="en-US" dirty="0" smtClean="0"/>
              <a:t> status</a:t>
            </a:r>
          </a:p>
          <a:p>
            <a:r>
              <a:rPr lang="en-US" dirty="0" smtClean="0"/>
              <a:t>HIV infection</a:t>
            </a:r>
          </a:p>
          <a:p>
            <a:r>
              <a:rPr lang="en-US" dirty="0" smtClean="0"/>
              <a:t>Genetic screening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Mental preparation</a:t>
            </a:r>
          </a:p>
          <a:p>
            <a:r>
              <a:rPr lang="en-US" dirty="0" smtClean="0"/>
              <a:t>Delivery plan</a:t>
            </a:r>
          </a:p>
          <a:p>
            <a:r>
              <a:rPr lang="en-US" dirty="0" smtClean="0"/>
              <a:t>Family planning advise</a:t>
            </a:r>
          </a:p>
          <a:p>
            <a:r>
              <a:rPr lang="en-US" dirty="0" smtClean="0"/>
              <a:t>Child care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760</Words>
  <Application>Microsoft Office PowerPoint</Application>
  <PresentationFormat>On-screen Show (4:3)</PresentationFormat>
  <Paragraphs>154</Paragraphs>
  <Slides>21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RCH-1-Introduction</vt:lpstr>
      <vt:lpstr>History of RCH Programme</vt:lpstr>
      <vt:lpstr>Objectives of RCH</vt:lpstr>
      <vt:lpstr>Components of RCH</vt:lpstr>
      <vt:lpstr>Antenatal Care -Objectives</vt:lpstr>
      <vt:lpstr>ANC visit</vt:lpstr>
      <vt:lpstr>Risk approach </vt:lpstr>
      <vt:lpstr>ANC advice </vt:lpstr>
      <vt:lpstr>Other ANC advise </vt:lpstr>
      <vt:lpstr>Scientific basis for the content of routine antenatal care. Philosophy or scientific?</vt:lpstr>
      <vt:lpstr>Intranatal care</vt:lpstr>
      <vt:lpstr>Delivery place</vt:lpstr>
      <vt:lpstr>Home delivery </vt:lpstr>
      <vt:lpstr>Institutional delivery</vt:lpstr>
      <vt:lpstr>5 clean for INC</vt:lpstr>
      <vt:lpstr>MCQ test</vt:lpstr>
      <vt:lpstr>Slide 17</vt:lpstr>
      <vt:lpstr>Slide 18</vt:lpstr>
      <vt:lpstr>Slide 19</vt:lpstr>
      <vt:lpstr>Slide 20</vt:lpstr>
      <vt:lpstr>Apgar score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RCH</dc:title>
  <dc:creator>MOU</dc:creator>
  <cp:lastModifiedBy>User</cp:lastModifiedBy>
  <cp:revision>74</cp:revision>
  <dcterms:created xsi:type="dcterms:W3CDTF">2014-04-16T12:57:10Z</dcterms:created>
  <dcterms:modified xsi:type="dcterms:W3CDTF">2017-01-09T09:24:01Z</dcterms:modified>
</cp:coreProperties>
</file>